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594" r:id="rId3"/>
    <p:sldId id="665" r:id="rId4"/>
    <p:sldId id="666" r:id="rId5"/>
    <p:sldId id="688" r:id="rId6"/>
    <p:sldId id="258" r:id="rId7"/>
    <p:sldId id="259" r:id="rId8"/>
    <p:sldId id="260" r:id="rId9"/>
    <p:sldId id="261" r:id="rId10"/>
    <p:sldId id="262" r:id="rId11"/>
    <p:sldId id="689" r:id="rId12"/>
    <p:sldId id="690" r:id="rId13"/>
    <p:sldId id="273" r:id="rId14"/>
    <p:sldId id="59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2A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7" d="100"/>
          <a:sy n="57" d="100"/>
        </p:scale>
        <p:origin x="963" y="21"/>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479A28-99E7-4933-A63B-5101F0954955}" type="doc">
      <dgm:prSet loTypeId="urn:microsoft.com/office/officeart/2005/8/layout/vProcess5" loCatId="process" qsTypeId="urn:microsoft.com/office/officeart/2005/8/quickstyle/simple1" qsCatId="simple" csTypeId="urn:microsoft.com/office/officeart/2005/8/colors/accent0_1" csCatId="mainScheme" phldr="1"/>
      <dgm:spPr/>
    </dgm:pt>
    <dgm:pt modelId="{23D07D57-B8C6-48B0-ABDC-889904049AA4}">
      <dgm:prSet phldrT="[Text]" custT="1"/>
      <dgm:spPr/>
      <dgm:t>
        <a:bodyPr/>
        <a:lstStyle/>
        <a:p>
          <a:r>
            <a:rPr lang="en-US" altLang="en-US" sz="2400" dirty="0">
              <a:latin typeface="Times New Roman" panose="02020603050405020304" pitchFamily="18" charset="0"/>
              <a:cs typeface="Times New Roman" panose="02020603050405020304" pitchFamily="18" charset="0"/>
            </a:rPr>
            <a:t>IDENTIFY YOUR OWN SPECIFIC GOALS</a:t>
          </a:r>
          <a:endParaRPr lang="en-US" sz="2400" dirty="0">
            <a:latin typeface="Times New Roman" panose="02020603050405020304" pitchFamily="18" charset="0"/>
            <a:cs typeface="Times New Roman" panose="02020603050405020304" pitchFamily="18" charset="0"/>
          </a:endParaRPr>
        </a:p>
      </dgm:t>
    </dgm:pt>
    <dgm:pt modelId="{9FF1385A-B1AF-40FF-939F-EE4D028AE484}" type="parTrans" cxnId="{E663B44F-0687-4BB2-BD9F-C1E64AF051FB}">
      <dgm:prSet/>
      <dgm:spPr/>
      <dgm:t>
        <a:bodyPr/>
        <a:lstStyle/>
        <a:p>
          <a:endParaRPr lang="en-US" dirty="0"/>
        </a:p>
      </dgm:t>
    </dgm:pt>
    <dgm:pt modelId="{941E7F2F-F763-4293-A89B-6DD0F2AB9BC6}" type="sibTrans" cxnId="{E663B44F-0687-4BB2-BD9F-C1E64AF051FB}">
      <dgm:prSet/>
      <dgm:spPr/>
      <dgm:t>
        <a:bodyPr/>
        <a:lstStyle/>
        <a:p>
          <a:endParaRPr lang="en-US" dirty="0"/>
        </a:p>
      </dgm:t>
    </dgm:pt>
    <dgm:pt modelId="{3E8D04E2-7096-4C34-86A2-F72C0809F21D}">
      <dgm:prSet phldrT="[Text]" custT="1"/>
      <dgm:spPr/>
      <dgm:t>
        <a:bodyPr/>
        <a:lstStyle/>
        <a:p>
          <a:r>
            <a:rPr lang="en-US" altLang="en-US" sz="2400" dirty="0">
              <a:latin typeface="Times New Roman" panose="02020603050405020304" pitchFamily="18" charset="0"/>
              <a:cs typeface="Times New Roman" panose="02020603050405020304" pitchFamily="18" charset="0"/>
            </a:rPr>
            <a:t>ADVISOR</a:t>
          </a:r>
          <a:endParaRPr lang="en-US" sz="2400" dirty="0">
            <a:latin typeface="Times New Roman" panose="02020603050405020304" pitchFamily="18" charset="0"/>
            <a:cs typeface="Times New Roman" panose="02020603050405020304" pitchFamily="18" charset="0"/>
          </a:endParaRPr>
        </a:p>
      </dgm:t>
    </dgm:pt>
    <dgm:pt modelId="{B1A8939C-79C7-47AE-B180-D75A31982572}" type="parTrans" cxnId="{5C560185-C865-4E61-83AA-E6C1B644D6C5}">
      <dgm:prSet/>
      <dgm:spPr/>
      <dgm:t>
        <a:bodyPr/>
        <a:lstStyle/>
        <a:p>
          <a:endParaRPr lang="en-US" dirty="0"/>
        </a:p>
      </dgm:t>
    </dgm:pt>
    <dgm:pt modelId="{3C46E186-1BAC-45D3-A803-56D27FFC9097}" type="sibTrans" cxnId="{5C560185-C865-4E61-83AA-E6C1B644D6C5}">
      <dgm:prSet/>
      <dgm:spPr/>
      <dgm:t>
        <a:bodyPr/>
        <a:lstStyle/>
        <a:p>
          <a:endParaRPr lang="en-US" dirty="0"/>
        </a:p>
      </dgm:t>
    </dgm:pt>
    <dgm:pt modelId="{05E783FD-1759-4CC2-B193-3408767F53FD}">
      <dgm:prSet phldrT="[Text]" custT="1"/>
      <dgm:spPr/>
      <dgm:t>
        <a:bodyPr/>
        <a:lstStyle/>
        <a:p>
          <a:r>
            <a:rPr lang="en-US" altLang="en-US" sz="2400" dirty="0">
              <a:latin typeface="Times New Roman" panose="02020603050405020304" pitchFamily="18" charset="0"/>
              <a:cs typeface="Times New Roman" panose="02020603050405020304" pitchFamily="18" charset="0"/>
            </a:rPr>
            <a:t>BEST STRATEGY TO ACHIEVE GOALS</a:t>
          </a:r>
          <a:endParaRPr lang="en-US" sz="2400" dirty="0">
            <a:latin typeface="Times New Roman" panose="02020603050405020304" pitchFamily="18" charset="0"/>
            <a:cs typeface="Times New Roman" panose="02020603050405020304" pitchFamily="18" charset="0"/>
          </a:endParaRPr>
        </a:p>
      </dgm:t>
    </dgm:pt>
    <dgm:pt modelId="{542B9BDC-78C4-4013-875C-09F8E10F25D2}" type="parTrans" cxnId="{92298B62-E89D-4F1D-8A46-2B49D6859491}">
      <dgm:prSet/>
      <dgm:spPr/>
      <dgm:t>
        <a:bodyPr/>
        <a:lstStyle/>
        <a:p>
          <a:endParaRPr lang="en-US" dirty="0"/>
        </a:p>
      </dgm:t>
    </dgm:pt>
    <dgm:pt modelId="{ABB76C31-C31A-4A0D-A091-94353A716591}" type="sibTrans" cxnId="{92298B62-E89D-4F1D-8A46-2B49D6859491}">
      <dgm:prSet/>
      <dgm:spPr/>
      <dgm:t>
        <a:bodyPr/>
        <a:lstStyle/>
        <a:p>
          <a:endParaRPr lang="en-US" dirty="0"/>
        </a:p>
      </dgm:t>
    </dgm:pt>
    <dgm:pt modelId="{3B6860E5-2AEB-494A-9C34-98C5D5E42980}" type="pres">
      <dgm:prSet presAssocID="{04479A28-99E7-4933-A63B-5101F0954955}" presName="outerComposite" presStyleCnt="0">
        <dgm:presLayoutVars>
          <dgm:chMax val="5"/>
          <dgm:dir/>
          <dgm:resizeHandles val="exact"/>
        </dgm:presLayoutVars>
      </dgm:prSet>
      <dgm:spPr/>
    </dgm:pt>
    <dgm:pt modelId="{159F7DE6-6E7C-43DF-A86A-DC69137FAB93}" type="pres">
      <dgm:prSet presAssocID="{04479A28-99E7-4933-A63B-5101F0954955}" presName="dummyMaxCanvas" presStyleCnt="0">
        <dgm:presLayoutVars/>
      </dgm:prSet>
      <dgm:spPr/>
    </dgm:pt>
    <dgm:pt modelId="{630A0659-FDBC-437F-BC6D-67C9E9C5CD34}" type="pres">
      <dgm:prSet presAssocID="{04479A28-99E7-4933-A63B-5101F0954955}" presName="ThreeNodes_1" presStyleLbl="node1" presStyleIdx="0" presStyleCnt="3">
        <dgm:presLayoutVars>
          <dgm:bulletEnabled val="1"/>
        </dgm:presLayoutVars>
      </dgm:prSet>
      <dgm:spPr/>
    </dgm:pt>
    <dgm:pt modelId="{1D6080E4-910E-44B3-AF44-0BBC7FB56F22}" type="pres">
      <dgm:prSet presAssocID="{04479A28-99E7-4933-A63B-5101F0954955}" presName="ThreeNodes_2" presStyleLbl="node1" presStyleIdx="1" presStyleCnt="3">
        <dgm:presLayoutVars>
          <dgm:bulletEnabled val="1"/>
        </dgm:presLayoutVars>
      </dgm:prSet>
      <dgm:spPr/>
    </dgm:pt>
    <dgm:pt modelId="{A8107D31-42E6-47E4-B950-4B61700764B5}" type="pres">
      <dgm:prSet presAssocID="{04479A28-99E7-4933-A63B-5101F0954955}" presName="ThreeNodes_3" presStyleLbl="node1" presStyleIdx="2" presStyleCnt="3">
        <dgm:presLayoutVars>
          <dgm:bulletEnabled val="1"/>
        </dgm:presLayoutVars>
      </dgm:prSet>
      <dgm:spPr/>
    </dgm:pt>
    <dgm:pt modelId="{837700D6-0B79-43DC-86A4-7B3D11A85314}" type="pres">
      <dgm:prSet presAssocID="{04479A28-99E7-4933-A63B-5101F0954955}" presName="ThreeConn_1-2" presStyleLbl="fgAccFollowNode1" presStyleIdx="0" presStyleCnt="2">
        <dgm:presLayoutVars>
          <dgm:bulletEnabled val="1"/>
        </dgm:presLayoutVars>
      </dgm:prSet>
      <dgm:spPr/>
    </dgm:pt>
    <dgm:pt modelId="{747FD0D6-9CE1-4049-A0B1-4614CFF8E5BD}" type="pres">
      <dgm:prSet presAssocID="{04479A28-99E7-4933-A63B-5101F0954955}" presName="ThreeConn_2-3" presStyleLbl="fgAccFollowNode1" presStyleIdx="1" presStyleCnt="2">
        <dgm:presLayoutVars>
          <dgm:bulletEnabled val="1"/>
        </dgm:presLayoutVars>
      </dgm:prSet>
      <dgm:spPr/>
    </dgm:pt>
    <dgm:pt modelId="{2B0FBEA0-5DDE-4AF5-AFDF-8049B3A4638D}" type="pres">
      <dgm:prSet presAssocID="{04479A28-99E7-4933-A63B-5101F0954955}" presName="ThreeNodes_1_text" presStyleLbl="node1" presStyleIdx="2" presStyleCnt="3">
        <dgm:presLayoutVars>
          <dgm:bulletEnabled val="1"/>
        </dgm:presLayoutVars>
      </dgm:prSet>
      <dgm:spPr/>
    </dgm:pt>
    <dgm:pt modelId="{ACC6500A-70C3-4426-98A6-1C46F5533F01}" type="pres">
      <dgm:prSet presAssocID="{04479A28-99E7-4933-A63B-5101F0954955}" presName="ThreeNodes_2_text" presStyleLbl="node1" presStyleIdx="2" presStyleCnt="3">
        <dgm:presLayoutVars>
          <dgm:bulletEnabled val="1"/>
        </dgm:presLayoutVars>
      </dgm:prSet>
      <dgm:spPr/>
    </dgm:pt>
    <dgm:pt modelId="{565A347E-87C8-4050-8ECA-82E8B1F2F302}" type="pres">
      <dgm:prSet presAssocID="{04479A28-99E7-4933-A63B-5101F0954955}" presName="ThreeNodes_3_text" presStyleLbl="node1" presStyleIdx="2" presStyleCnt="3">
        <dgm:presLayoutVars>
          <dgm:bulletEnabled val="1"/>
        </dgm:presLayoutVars>
      </dgm:prSet>
      <dgm:spPr/>
    </dgm:pt>
  </dgm:ptLst>
  <dgm:cxnLst>
    <dgm:cxn modelId="{0AB16600-407D-4C37-95D2-0A2C67C1CFBE}" type="presOf" srcId="{05E783FD-1759-4CC2-B193-3408767F53FD}" destId="{A8107D31-42E6-47E4-B950-4B61700764B5}" srcOrd="0" destOrd="0" presId="urn:microsoft.com/office/officeart/2005/8/layout/vProcess5"/>
    <dgm:cxn modelId="{32E0442C-E58A-478B-AB3B-77586FA6D07C}" type="presOf" srcId="{04479A28-99E7-4933-A63B-5101F0954955}" destId="{3B6860E5-2AEB-494A-9C34-98C5D5E42980}" srcOrd="0" destOrd="0" presId="urn:microsoft.com/office/officeart/2005/8/layout/vProcess5"/>
    <dgm:cxn modelId="{92298B62-E89D-4F1D-8A46-2B49D6859491}" srcId="{04479A28-99E7-4933-A63B-5101F0954955}" destId="{05E783FD-1759-4CC2-B193-3408767F53FD}" srcOrd="2" destOrd="0" parTransId="{542B9BDC-78C4-4013-875C-09F8E10F25D2}" sibTransId="{ABB76C31-C31A-4A0D-A091-94353A716591}"/>
    <dgm:cxn modelId="{E663B44F-0687-4BB2-BD9F-C1E64AF051FB}" srcId="{04479A28-99E7-4933-A63B-5101F0954955}" destId="{23D07D57-B8C6-48B0-ABDC-889904049AA4}" srcOrd="0" destOrd="0" parTransId="{9FF1385A-B1AF-40FF-939F-EE4D028AE484}" sibTransId="{941E7F2F-F763-4293-A89B-6DD0F2AB9BC6}"/>
    <dgm:cxn modelId="{A925AD54-D4EA-470D-989A-D9DBF9DA3465}" type="presOf" srcId="{3E8D04E2-7096-4C34-86A2-F72C0809F21D}" destId="{1D6080E4-910E-44B3-AF44-0BBC7FB56F22}" srcOrd="0" destOrd="0" presId="urn:microsoft.com/office/officeart/2005/8/layout/vProcess5"/>
    <dgm:cxn modelId="{5C560185-C865-4E61-83AA-E6C1B644D6C5}" srcId="{04479A28-99E7-4933-A63B-5101F0954955}" destId="{3E8D04E2-7096-4C34-86A2-F72C0809F21D}" srcOrd="1" destOrd="0" parTransId="{B1A8939C-79C7-47AE-B180-D75A31982572}" sibTransId="{3C46E186-1BAC-45D3-A803-56D27FFC9097}"/>
    <dgm:cxn modelId="{9D39159D-9CA8-43A8-A964-99FCB28951C9}" type="presOf" srcId="{3C46E186-1BAC-45D3-A803-56D27FFC9097}" destId="{747FD0D6-9CE1-4049-A0B1-4614CFF8E5BD}" srcOrd="0" destOrd="0" presId="urn:microsoft.com/office/officeart/2005/8/layout/vProcess5"/>
    <dgm:cxn modelId="{D0753FA7-FC7E-4B70-98B5-922BAC44E974}" type="presOf" srcId="{05E783FD-1759-4CC2-B193-3408767F53FD}" destId="{565A347E-87C8-4050-8ECA-82E8B1F2F302}" srcOrd="1" destOrd="0" presId="urn:microsoft.com/office/officeart/2005/8/layout/vProcess5"/>
    <dgm:cxn modelId="{3A8429A8-693B-4978-B091-7788D968CAF9}" type="presOf" srcId="{23D07D57-B8C6-48B0-ABDC-889904049AA4}" destId="{2B0FBEA0-5DDE-4AF5-AFDF-8049B3A4638D}" srcOrd="1" destOrd="0" presId="urn:microsoft.com/office/officeart/2005/8/layout/vProcess5"/>
    <dgm:cxn modelId="{719303D1-B6F9-4501-96F0-79DF5C5F6801}" type="presOf" srcId="{3E8D04E2-7096-4C34-86A2-F72C0809F21D}" destId="{ACC6500A-70C3-4426-98A6-1C46F5533F01}" srcOrd="1" destOrd="0" presId="urn:microsoft.com/office/officeart/2005/8/layout/vProcess5"/>
    <dgm:cxn modelId="{7FDCA6D9-245F-4995-8C6B-F2B6B963CFFB}" type="presOf" srcId="{941E7F2F-F763-4293-A89B-6DD0F2AB9BC6}" destId="{837700D6-0B79-43DC-86A4-7B3D11A85314}" srcOrd="0" destOrd="0" presId="urn:microsoft.com/office/officeart/2005/8/layout/vProcess5"/>
    <dgm:cxn modelId="{655BE1E9-3D79-49F7-B4E9-6B1AC20A74B9}" type="presOf" srcId="{23D07D57-B8C6-48B0-ABDC-889904049AA4}" destId="{630A0659-FDBC-437F-BC6D-67C9E9C5CD34}" srcOrd="0" destOrd="0" presId="urn:microsoft.com/office/officeart/2005/8/layout/vProcess5"/>
    <dgm:cxn modelId="{FCF4B5DF-3A28-4F4B-B213-6BCB3932B294}" type="presParOf" srcId="{3B6860E5-2AEB-494A-9C34-98C5D5E42980}" destId="{159F7DE6-6E7C-43DF-A86A-DC69137FAB93}" srcOrd="0" destOrd="0" presId="urn:microsoft.com/office/officeart/2005/8/layout/vProcess5"/>
    <dgm:cxn modelId="{AEE8A09C-D262-477E-B999-4715A9E83187}" type="presParOf" srcId="{3B6860E5-2AEB-494A-9C34-98C5D5E42980}" destId="{630A0659-FDBC-437F-BC6D-67C9E9C5CD34}" srcOrd="1" destOrd="0" presId="urn:microsoft.com/office/officeart/2005/8/layout/vProcess5"/>
    <dgm:cxn modelId="{7EB467DB-4ABF-4B91-B486-D8C76EBF74B9}" type="presParOf" srcId="{3B6860E5-2AEB-494A-9C34-98C5D5E42980}" destId="{1D6080E4-910E-44B3-AF44-0BBC7FB56F22}" srcOrd="2" destOrd="0" presId="urn:microsoft.com/office/officeart/2005/8/layout/vProcess5"/>
    <dgm:cxn modelId="{DBE1BE95-DFF8-4109-8EAB-EE260DADC0F8}" type="presParOf" srcId="{3B6860E5-2AEB-494A-9C34-98C5D5E42980}" destId="{A8107D31-42E6-47E4-B950-4B61700764B5}" srcOrd="3" destOrd="0" presId="urn:microsoft.com/office/officeart/2005/8/layout/vProcess5"/>
    <dgm:cxn modelId="{DAF015E3-135B-419E-B274-AB29A5B2C3FD}" type="presParOf" srcId="{3B6860E5-2AEB-494A-9C34-98C5D5E42980}" destId="{837700D6-0B79-43DC-86A4-7B3D11A85314}" srcOrd="4" destOrd="0" presId="urn:microsoft.com/office/officeart/2005/8/layout/vProcess5"/>
    <dgm:cxn modelId="{82B661A6-C3CB-49DE-843D-D5D068AFAB58}" type="presParOf" srcId="{3B6860E5-2AEB-494A-9C34-98C5D5E42980}" destId="{747FD0D6-9CE1-4049-A0B1-4614CFF8E5BD}" srcOrd="5" destOrd="0" presId="urn:microsoft.com/office/officeart/2005/8/layout/vProcess5"/>
    <dgm:cxn modelId="{18223DD1-9315-49A7-83EF-3EE1D05F1E1D}" type="presParOf" srcId="{3B6860E5-2AEB-494A-9C34-98C5D5E42980}" destId="{2B0FBEA0-5DDE-4AF5-AFDF-8049B3A4638D}" srcOrd="6" destOrd="0" presId="urn:microsoft.com/office/officeart/2005/8/layout/vProcess5"/>
    <dgm:cxn modelId="{4092FDC9-6562-4401-8111-7DB306C35F38}" type="presParOf" srcId="{3B6860E5-2AEB-494A-9C34-98C5D5E42980}" destId="{ACC6500A-70C3-4426-98A6-1C46F5533F01}" srcOrd="7" destOrd="0" presId="urn:microsoft.com/office/officeart/2005/8/layout/vProcess5"/>
    <dgm:cxn modelId="{D1FA0557-1C05-419B-BB31-8E41AC3A84F4}" type="presParOf" srcId="{3B6860E5-2AEB-494A-9C34-98C5D5E42980}" destId="{565A347E-87C8-4050-8ECA-82E8B1F2F302}"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A0659-FDBC-437F-BC6D-67C9E9C5CD34}">
      <dsp:nvSpPr>
        <dsp:cNvPr id="0" name=""/>
        <dsp:cNvSpPr/>
      </dsp:nvSpPr>
      <dsp:spPr>
        <a:xfrm>
          <a:off x="0" y="0"/>
          <a:ext cx="6347460" cy="937260"/>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altLang="en-US" sz="2400" kern="1200" dirty="0">
              <a:latin typeface="Times New Roman" panose="02020603050405020304" pitchFamily="18" charset="0"/>
              <a:cs typeface="Times New Roman" panose="02020603050405020304" pitchFamily="18" charset="0"/>
            </a:rPr>
            <a:t>IDENTIFY YOUR OWN SPECIFIC GOALS</a:t>
          </a:r>
          <a:endParaRPr lang="en-US" sz="2400" kern="1200" dirty="0">
            <a:latin typeface="Times New Roman" panose="02020603050405020304" pitchFamily="18" charset="0"/>
            <a:cs typeface="Times New Roman" panose="02020603050405020304" pitchFamily="18" charset="0"/>
          </a:endParaRPr>
        </a:p>
      </dsp:txBody>
      <dsp:txXfrm>
        <a:off x="27451" y="27451"/>
        <a:ext cx="5336084" cy="882358"/>
      </dsp:txXfrm>
    </dsp:sp>
    <dsp:sp modelId="{1D6080E4-910E-44B3-AF44-0BBC7FB56F22}">
      <dsp:nvSpPr>
        <dsp:cNvPr id="0" name=""/>
        <dsp:cNvSpPr/>
      </dsp:nvSpPr>
      <dsp:spPr>
        <a:xfrm>
          <a:off x="560069" y="1093469"/>
          <a:ext cx="6347460" cy="937260"/>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altLang="en-US" sz="2400" kern="1200" dirty="0">
              <a:latin typeface="Times New Roman" panose="02020603050405020304" pitchFamily="18" charset="0"/>
              <a:cs typeface="Times New Roman" panose="02020603050405020304" pitchFamily="18" charset="0"/>
            </a:rPr>
            <a:t>ADVISOR</a:t>
          </a:r>
          <a:endParaRPr lang="en-US" sz="2400" kern="1200" dirty="0">
            <a:latin typeface="Times New Roman" panose="02020603050405020304" pitchFamily="18" charset="0"/>
            <a:cs typeface="Times New Roman" panose="02020603050405020304" pitchFamily="18" charset="0"/>
          </a:endParaRPr>
        </a:p>
      </dsp:txBody>
      <dsp:txXfrm>
        <a:off x="587520" y="1120920"/>
        <a:ext cx="5123269" cy="882358"/>
      </dsp:txXfrm>
    </dsp:sp>
    <dsp:sp modelId="{A8107D31-42E6-47E4-B950-4B61700764B5}">
      <dsp:nvSpPr>
        <dsp:cNvPr id="0" name=""/>
        <dsp:cNvSpPr/>
      </dsp:nvSpPr>
      <dsp:spPr>
        <a:xfrm>
          <a:off x="1120139" y="2186939"/>
          <a:ext cx="6347460" cy="937260"/>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altLang="en-US" sz="2400" kern="1200" dirty="0">
              <a:latin typeface="Times New Roman" panose="02020603050405020304" pitchFamily="18" charset="0"/>
              <a:cs typeface="Times New Roman" panose="02020603050405020304" pitchFamily="18" charset="0"/>
            </a:rPr>
            <a:t>BEST STRATEGY TO ACHIEVE GOALS</a:t>
          </a:r>
          <a:endParaRPr lang="en-US" sz="2400" kern="1200" dirty="0">
            <a:latin typeface="Times New Roman" panose="02020603050405020304" pitchFamily="18" charset="0"/>
            <a:cs typeface="Times New Roman" panose="02020603050405020304" pitchFamily="18" charset="0"/>
          </a:endParaRPr>
        </a:p>
      </dsp:txBody>
      <dsp:txXfrm>
        <a:off x="1147590" y="2214390"/>
        <a:ext cx="5123269" cy="882358"/>
      </dsp:txXfrm>
    </dsp:sp>
    <dsp:sp modelId="{837700D6-0B79-43DC-86A4-7B3D11A85314}">
      <dsp:nvSpPr>
        <dsp:cNvPr id="0" name=""/>
        <dsp:cNvSpPr/>
      </dsp:nvSpPr>
      <dsp:spPr>
        <a:xfrm>
          <a:off x="5738241" y="710755"/>
          <a:ext cx="609219" cy="609219"/>
        </a:xfrm>
        <a:prstGeom prst="downArrow">
          <a:avLst>
            <a:gd name="adj1" fmla="val 55000"/>
            <a:gd name="adj2" fmla="val 45000"/>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dirty="0"/>
        </a:p>
      </dsp:txBody>
      <dsp:txXfrm>
        <a:off x="5875315" y="710755"/>
        <a:ext cx="335071" cy="458437"/>
      </dsp:txXfrm>
    </dsp:sp>
    <dsp:sp modelId="{747FD0D6-9CE1-4049-A0B1-4614CFF8E5BD}">
      <dsp:nvSpPr>
        <dsp:cNvPr id="0" name=""/>
        <dsp:cNvSpPr/>
      </dsp:nvSpPr>
      <dsp:spPr>
        <a:xfrm>
          <a:off x="6298311" y="1797977"/>
          <a:ext cx="609219" cy="609219"/>
        </a:xfrm>
        <a:prstGeom prst="downArrow">
          <a:avLst>
            <a:gd name="adj1" fmla="val 55000"/>
            <a:gd name="adj2" fmla="val 45000"/>
          </a:avLst>
        </a:prstGeom>
        <a:solidFill>
          <a:schemeClr val="lt1">
            <a:alpha val="90000"/>
            <a:tint val="40000"/>
            <a:hueOff val="0"/>
            <a:satOff val="0"/>
            <a:lumOff val="0"/>
            <a:alphaOff val="0"/>
          </a:schemeClr>
        </a:solidFill>
        <a:ln w="12700" cap="flat" cmpd="sng" algn="ctr">
          <a:solidFill>
            <a:schemeClr val="dk1">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kern="1200" dirty="0"/>
        </a:p>
      </dsp:txBody>
      <dsp:txXfrm>
        <a:off x="6435385" y="1797977"/>
        <a:ext cx="335071" cy="45843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D8F2E9-B23E-4A06-B049-4C3676809DB2}" type="datetimeFigureOut">
              <a:rPr lang="en-IN" smtClean="0"/>
              <a:t>20-03-2023</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EF1071-F89D-4703-B8A9-D565F9671430}" type="slidenum">
              <a:rPr lang="en-IN" smtClean="0"/>
              <a:t>‹#›</a:t>
            </a:fld>
            <a:endParaRPr lang="en-IN" dirty="0"/>
          </a:p>
        </p:txBody>
      </p:sp>
    </p:spTree>
    <p:extLst>
      <p:ext uri="{BB962C8B-B14F-4D97-AF65-F5344CB8AC3E}">
        <p14:creationId xmlns:p14="http://schemas.microsoft.com/office/powerpoint/2010/main" val="492327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117D4B59-D7FF-4A9C-B3B9-85439AEEF00A}" type="slidenum">
              <a:rPr lang="en-IN" smtClean="0"/>
              <a:pPr/>
              <a:t>1</a:t>
            </a:fld>
            <a:endParaRPr lang="en-IN" dirty="0"/>
          </a:p>
        </p:txBody>
      </p:sp>
    </p:spTree>
    <p:extLst>
      <p:ext uri="{BB962C8B-B14F-4D97-AF65-F5344CB8AC3E}">
        <p14:creationId xmlns:p14="http://schemas.microsoft.com/office/powerpoint/2010/main" val="2915078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7256EB-CF37-4047-AB1C-94205369E43B}" type="slidenum">
              <a:rPr lang="en-US" smtClean="0"/>
              <a:pPr/>
              <a:t>5</a:t>
            </a:fld>
            <a:endParaRPr lang="en-US" dirty="0"/>
          </a:p>
        </p:txBody>
      </p:sp>
    </p:spTree>
    <p:extLst>
      <p:ext uri="{BB962C8B-B14F-4D97-AF65-F5344CB8AC3E}">
        <p14:creationId xmlns:p14="http://schemas.microsoft.com/office/powerpoint/2010/main" val="2480015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51B27-0EBE-41BF-9FF7-ED17A903E7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A059C7B6-40C2-48E6-AF26-EF0CF385CB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002D4A6A-9E64-40D5-8485-0F39C1A5811D}"/>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5" name="Footer Placeholder 4">
            <a:extLst>
              <a:ext uri="{FF2B5EF4-FFF2-40B4-BE49-F238E27FC236}">
                <a16:creationId xmlns:a16="http://schemas.microsoft.com/office/drawing/2014/main" id="{95FDD29C-2A26-47B8-9885-0DABA32FAE53}"/>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50A0BC59-2B89-43D8-8346-E0D9A822A726}"/>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236147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E7D40-4972-4E8C-AAC0-5A4E8C7B7599}"/>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EE6F945C-AE69-4BE1-AFF9-6D07F225266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4985A61-632F-4408-9FDE-C8D298578B12}"/>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5" name="Footer Placeholder 4">
            <a:extLst>
              <a:ext uri="{FF2B5EF4-FFF2-40B4-BE49-F238E27FC236}">
                <a16:creationId xmlns:a16="http://schemas.microsoft.com/office/drawing/2014/main" id="{3FA8F2FC-8652-4EE0-9A27-73AD49BB8113}"/>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D4775B02-78C0-4BAA-9330-C4C2AB5021E9}"/>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1506652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90C441-D35E-44EC-9BE2-87063E1C0F7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38E0DF0-D656-467D-A50B-3A139F5B682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1E8D7D9-112C-4E8F-81CF-6EE7C108DE4B}"/>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5" name="Footer Placeholder 4">
            <a:extLst>
              <a:ext uri="{FF2B5EF4-FFF2-40B4-BE49-F238E27FC236}">
                <a16:creationId xmlns:a16="http://schemas.microsoft.com/office/drawing/2014/main" id="{013428B4-A4C9-41EF-B762-A34E459D4E63}"/>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93895BA7-B663-402E-943B-497DF191561C}"/>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3832789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D39A8-1B52-42A7-883F-FFD8373850C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EB7929A-8B31-4F02-9B70-8C063F54AF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572F1F1-F14E-47A5-8B49-E65C909F4862}"/>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5" name="Footer Placeholder 4">
            <a:extLst>
              <a:ext uri="{FF2B5EF4-FFF2-40B4-BE49-F238E27FC236}">
                <a16:creationId xmlns:a16="http://schemas.microsoft.com/office/drawing/2014/main" id="{6FAAAD24-7B77-47F3-87D6-D7E7635D0F30}"/>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F1E052FA-0BCC-4C21-93B3-1001DBB3AA95}"/>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165775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38447-7737-4D7F-9362-82F03407B71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C92FD925-9301-4D6E-81EB-6DA06E8DA0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9140CC7-90A5-46AA-9EB5-D109B831C5F4}"/>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5" name="Footer Placeholder 4">
            <a:extLst>
              <a:ext uri="{FF2B5EF4-FFF2-40B4-BE49-F238E27FC236}">
                <a16:creationId xmlns:a16="http://schemas.microsoft.com/office/drawing/2014/main" id="{EA202AFA-3FF3-4B0B-A666-657FB5EDC3EE}"/>
              </a:ext>
            </a:extLst>
          </p:cNvPr>
          <p:cNvSpPr>
            <a:spLocks noGrp="1"/>
          </p:cNvSpPr>
          <p:nvPr>
            <p:ph type="ftr" sz="quarter" idx="11"/>
          </p:nvPr>
        </p:nvSpPr>
        <p:spPr/>
        <p:txBody>
          <a:bodyPr/>
          <a:lstStyle/>
          <a:p>
            <a:endParaRPr lang="en-IN" dirty="0"/>
          </a:p>
        </p:txBody>
      </p:sp>
      <p:sp>
        <p:nvSpPr>
          <p:cNvPr id="6" name="Slide Number Placeholder 5">
            <a:extLst>
              <a:ext uri="{FF2B5EF4-FFF2-40B4-BE49-F238E27FC236}">
                <a16:creationId xmlns:a16="http://schemas.microsoft.com/office/drawing/2014/main" id="{08F751CC-ABD5-454E-8114-847A4AC8F9F2}"/>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1839652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212BF-EB09-42BC-8458-D57E9EDDAA3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41920096-3B21-4C23-A70A-2691143B456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59BC9CD-B646-4EC0-B37A-DCEDA1009DF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11C31A5-0D4E-48C0-B87E-F6D37B8F5180}"/>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6" name="Footer Placeholder 5">
            <a:extLst>
              <a:ext uri="{FF2B5EF4-FFF2-40B4-BE49-F238E27FC236}">
                <a16:creationId xmlns:a16="http://schemas.microsoft.com/office/drawing/2014/main" id="{C3441009-C3C4-4446-8DA8-2CDDF6FB533D}"/>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76B05153-5184-4FDB-9DC2-61947948F7FB}"/>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1383251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309F6-C91D-4955-AEA0-660AC950DA99}"/>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919E92B-BD46-4B7E-91AF-AC2DD8A2C2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C64FEE9-1043-4B1B-A26E-E138CBD8C9C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629A78EE-A0C7-4336-91A4-C61EFFB451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A3DD248-A2EB-4D94-97EF-A14C21FE66B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F0721ABF-B96F-4CB9-A84F-8325EFAA1501}"/>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8" name="Footer Placeholder 7">
            <a:extLst>
              <a:ext uri="{FF2B5EF4-FFF2-40B4-BE49-F238E27FC236}">
                <a16:creationId xmlns:a16="http://schemas.microsoft.com/office/drawing/2014/main" id="{FB1EA277-B449-438E-98D7-97C2A385E3E9}"/>
              </a:ext>
            </a:extLst>
          </p:cNvPr>
          <p:cNvSpPr>
            <a:spLocks noGrp="1"/>
          </p:cNvSpPr>
          <p:nvPr>
            <p:ph type="ftr" sz="quarter" idx="11"/>
          </p:nvPr>
        </p:nvSpPr>
        <p:spPr/>
        <p:txBody>
          <a:bodyPr/>
          <a:lstStyle/>
          <a:p>
            <a:endParaRPr lang="en-IN" dirty="0"/>
          </a:p>
        </p:txBody>
      </p:sp>
      <p:sp>
        <p:nvSpPr>
          <p:cNvPr id="9" name="Slide Number Placeholder 8">
            <a:extLst>
              <a:ext uri="{FF2B5EF4-FFF2-40B4-BE49-F238E27FC236}">
                <a16:creationId xmlns:a16="http://schemas.microsoft.com/office/drawing/2014/main" id="{DBAE76B1-B1C1-4FE3-A545-A3F1221D9BC6}"/>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2711024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02FDF-A592-4BC4-B5BB-6AFE2F48521E}"/>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0988089F-0377-444E-8227-B8D68294B2C8}"/>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4" name="Footer Placeholder 3">
            <a:extLst>
              <a:ext uri="{FF2B5EF4-FFF2-40B4-BE49-F238E27FC236}">
                <a16:creationId xmlns:a16="http://schemas.microsoft.com/office/drawing/2014/main" id="{82BC84F0-78A3-4820-B3FF-4F6B63C6C76C}"/>
              </a:ext>
            </a:extLst>
          </p:cNvPr>
          <p:cNvSpPr>
            <a:spLocks noGrp="1"/>
          </p:cNvSpPr>
          <p:nvPr>
            <p:ph type="ftr" sz="quarter" idx="11"/>
          </p:nvPr>
        </p:nvSpPr>
        <p:spPr/>
        <p:txBody>
          <a:bodyPr/>
          <a:lstStyle/>
          <a:p>
            <a:endParaRPr lang="en-IN" dirty="0"/>
          </a:p>
        </p:txBody>
      </p:sp>
      <p:sp>
        <p:nvSpPr>
          <p:cNvPr id="5" name="Slide Number Placeholder 4">
            <a:extLst>
              <a:ext uri="{FF2B5EF4-FFF2-40B4-BE49-F238E27FC236}">
                <a16:creationId xmlns:a16="http://schemas.microsoft.com/office/drawing/2014/main" id="{CB3B1441-7CDB-4747-8722-ED5F05B34B9F}"/>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934762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4B4DC4-E6AF-4715-ABC5-D050DAD9C03B}"/>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3" name="Footer Placeholder 2">
            <a:extLst>
              <a:ext uri="{FF2B5EF4-FFF2-40B4-BE49-F238E27FC236}">
                <a16:creationId xmlns:a16="http://schemas.microsoft.com/office/drawing/2014/main" id="{4B0E1E92-A5B5-4C1C-BF3C-0BCA4E61C2BD}"/>
              </a:ext>
            </a:extLst>
          </p:cNvPr>
          <p:cNvSpPr>
            <a:spLocks noGrp="1"/>
          </p:cNvSpPr>
          <p:nvPr>
            <p:ph type="ftr" sz="quarter" idx="11"/>
          </p:nvPr>
        </p:nvSpPr>
        <p:spPr/>
        <p:txBody>
          <a:bodyPr/>
          <a:lstStyle/>
          <a:p>
            <a:endParaRPr lang="en-IN" dirty="0"/>
          </a:p>
        </p:txBody>
      </p:sp>
      <p:sp>
        <p:nvSpPr>
          <p:cNvPr id="4" name="Slide Number Placeholder 3">
            <a:extLst>
              <a:ext uri="{FF2B5EF4-FFF2-40B4-BE49-F238E27FC236}">
                <a16:creationId xmlns:a16="http://schemas.microsoft.com/office/drawing/2014/main" id="{AC84B387-BF5D-4DE4-B981-8E3C3270B3E1}"/>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1988653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8DA7E-08F5-4554-83A1-3A07B942BA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5D7A2CC-F285-4CB1-8182-2140F37E81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36B36A98-5764-4D84-AB0D-49519E0148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547D2B-A5F7-44EF-94EB-41DE79DA2542}"/>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6" name="Footer Placeholder 5">
            <a:extLst>
              <a:ext uri="{FF2B5EF4-FFF2-40B4-BE49-F238E27FC236}">
                <a16:creationId xmlns:a16="http://schemas.microsoft.com/office/drawing/2014/main" id="{4F8A34BA-8DE5-47A7-938E-D1963C76A37F}"/>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37F9986F-CDC7-42B9-88C2-FDE0FD3A66C0}"/>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301080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B8F78-BCC3-446B-92C7-20589BD3B4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20FFA72B-1F20-43B0-AD8D-95B8F6BA84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a:extLst>
              <a:ext uri="{FF2B5EF4-FFF2-40B4-BE49-F238E27FC236}">
                <a16:creationId xmlns:a16="http://schemas.microsoft.com/office/drawing/2014/main" id="{17F32CC0-4EF7-47FD-BF98-CFB49D2A5B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9CC180-ACEA-4362-BA84-2C934C605EE1}"/>
              </a:ext>
            </a:extLst>
          </p:cNvPr>
          <p:cNvSpPr>
            <a:spLocks noGrp="1"/>
          </p:cNvSpPr>
          <p:nvPr>
            <p:ph type="dt" sz="half" idx="10"/>
          </p:nvPr>
        </p:nvSpPr>
        <p:spPr/>
        <p:txBody>
          <a:bodyPr/>
          <a:lstStyle/>
          <a:p>
            <a:fld id="{147DB78E-CA47-4FC5-9D76-3AC6AA4DB86D}" type="datetimeFigureOut">
              <a:rPr lang="en-IN" smtClean="0"/>
              <a:t>20-03-2023</a:t>
            </a:fld>
            <a:endParaRPr lang="en-IN" dirty="0"/>
          </a:p>
        </p:txBody>
      </p:sp>
      <p:sp>
        <p:nvSpPr>
          <p:cNvPr id="6" name="Footer Placeholder 5">
            <a:extLst>
              <a:ext uri="{FF2B5EF4-FFF2-40B4-BE49-F238E27FC236}">
                <a16:creationId xmlns:a16="http://schemas.microsoft.com/office/drawing/2014/main" id="{6652D611-5AD8-4732-89F3-B656CC5B245A}"/>
              </a:ext>
            </a:extLst>
          </p:cNvPr>
          <p:cNvSpPr>
            <a:spLocks noGrp="1"/>
          </p:cNvSpPr>
          <p:nvPr>
            <p:ph type="ftr" sz="quarter" idx="11"/>
          </p:nvPr>
        </p:nvSpPr>
        <p:spPr/>
        <p:txBody>
          <a:bodyPr/>
          <a:lstStyle/>
          <a:p>
            <a:endParaRPr lang="en-IN" dirty="0"/>
          </a:p>
        </p:txBody>
      </p:sp>
      <p:sp>
        <p:nvSpPr>
          <p:cNvPr id="7" name="Slide Number Placeholder 6">
            <a:extLst>
              <a:ext uri="{FF2B5EF4-FFF2-40B4-BE49-F238E27FC236}">
                <a16:creationId xmlns:a16="http://schemas.microsoft.com/office/drawing/2014/main" id="{F978A9E5-7299-4999-BCF2-F5AA1F901E70}"/>
              </a:ext>
            </a:extLst>
          </p:cNvPr>
          <p:cNvSpPr>
            <a:spLocks noGrp="1"/>
          </p:cNvSpPr>
          <p:nvPr>
            <p:ph type="sldNum" sz="quarter" idx="12"/>
          </p:nvPr>
        </p:nvSpPr>
        <p:spPr/>
        <p:txBody>
          <a:bodyPr/>
          <a:lstStyle/>
          <a:p>
            <a:fld id="{6CF22E8E-730F-4824-9589-31AE9C3BE9D8}" type="slidenum">
              <a:rPr lang="en-IN" smtClean="0"/>
              <a:t>‹#›</a:t>
            </a:fld>
            <a:endParaRPr lang="en-IN" dirty="0"/>
          </a:p>
        </p:txBody>
      </p:sp>
    </p:spTree>
    <p:extLst>
      <p:ext uri="{BB962C8B-B14F-4D97-AF65-F5344CB8AC3E}">
        <p14:creationId xmlns:p14="http://schemas.microsoft.com/office/powerpoint/2010/main" val="1240481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6A0D79-5B21-4590-8DA5-AE71CF32759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C62A39C-1F59-4644-B68D-78C730D764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96D2263-9CAD-432C-B65D-4F87F616B6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7DB78E-CA47-4FC5-9D76-3AC6AA4DB86D}" type="datetimeFigureOut">
              <a:rPr lang="en-IN" smtClean="0"/>
              <a:t>20-03-2023</a:t>
            </a:fld>
            <a:endParaRPr lang="en-IN" dirty="0"/>
          </a:p>
        </p:txBody>
      </p:sp>
      <p:sp>
        <p:nvSpPr>
          <p:cNvPr id="5" name="Footer Placeholder 4">
            <a:extLst>
              <a:ext uri="{FF2B5EF4-FFF2-40B4-BE49-F238E27FC236}">
                <a16:creationId xmlns:a16="http://schemas.microsoft.com/office/drawing/2014/main" id="{D68890A5-4F91-4DA6-8D89-894CD22C35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dirty="0"/>
          </a:p>
        </p:txBody>
      </p:sp>
      <p:sp>
        <p:nvSpPr>
          <p:cNvPr id="6" name="Slide Number Placeholder 5">
            <a:extLst>
              <a:ext uri="{FF2B5EF4-FFF2-40B4-BE49-F238E27FC236}">
                <a16:creationId xmlns:a16="http://schemas.microsoft.com/office/drawing/2014/main" id="{99EEE066-03DC-420D-BC78-C5724518EB3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F22E8E-730F-4824-9589-31AE9C3BE9D8}" type="slidenum">
              <a:rPr lang="en-IN" smtClean="0"/>
              <a:t>‹#›</a:t>
            </a:fld>
            <a:endParaRPr lang="en-IN" dirty="0"/>
          </a:p>
        </p:txBody>
      </p:sp>
    </p:spTree>
    <p:extLst>
      <p:ext uri="{BB962C8B-B14F-4D97-AF65-F5344CB8AC3E}">
        <p14:creationId xmlns:p14="http://schemas.microsoft.com/office/powerpoint/2010/main" val="24939100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cid:image001.png@01D60D0A.4CB28410"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7791" y="1555468"/>
            <a:ext cx="11103735" cy="2077854"/>
          </a:xfrm>
        </p:spPr>
        <p:txBody>
          <a:bodyPr>
            <a:normAutofit fontScale="90000"/>
          </a:bodyPr>
          <a:lstStyle/>
          <a:p>
            <a:r>
              <a:rPr lang="en-US" sz="5400" cap="small" dirty="0">
                <a:latin typeface="Times New Roman" pitchFamily="18" charset="0"/>
                <a:cs typeface="Times New Roman" pitchFamily="18" charset="0"/>
              </a:rPr>
              <a:t> Succession Planning Process: Love, Money, Control</a:t>
            </a:r>
            <a:br>
              <a:rPr lang="en-US" sz="5400" cap="small" dirty="0">
                <a:latin typeface="Times New Roman" pitchFamily="18" charset="0"/>
                <a:cs typeface="Times New Roman" pitchFamily="18" charset="0"/>
              </a:rPr>
            </a:br>
            <a:endParaRPr lang="en-US" sz="5400" cap="small" dirty="0">
              <a:latin typeface="Times New Roman" pitchFamily="18" charset="0"/>
              <a:cs typeface="Times New Roman" pitchFamily="18" charset="0"/>
            </a:endParaRPr>
          </a:p>
        </p:txBody>
      </p:sp>
      <p:sp>
        <p:nvSpPr>
          <p:cNvPr id="6" name="Subtitle 5"/>
          <p:cNvSpPr>
            <a:spLocks noGrp="1"/>
          </p:cNvSpPr>
          <p:nvPr>
            <p:ph type="subTitle" idx="1"/>
          </p:nvPr>
        </p:nvSpPr>
        <p:spPr>
          <a:xfrm>
            <a:off x="1419367" y="4023438"/>
            <a:ext cx="9248633" cy="2383265"/>
          </a:xfrm>
        </p:spPr>
        <p:txBody>
          <a:bodyPr>
            <a:normAutofit/>
          </a:bodyPr>
          <a:lstStyle/>
          <a:p>
            <a:pPr defTabSz="912813">
              <a:spcBef>
                <a:spcPts val="0"/>
              </a:spcBef>
              <a:defRPr/>
            </a:pPr>
            <a:endParaRPr lang="en-US" altLang="en-US" b="1" dirty="0">
              <a:effectLst>
                <a:outerShdw blurRad="38100" dist="38100" dir="2700000" algn="tl">
                  <a:srgbClr val="C0C0C0"/>
                </a:outerShdw>
              </a:effectLst>
              <a:latin typeface="Book Antiqua" pitchFamily="18" charset="0"/>
            </a:endParaRPr>
          </a:p>
          <a:p>
            <a:pPr defTabSz="912813">
              <a:spcBef>
                <a:spcPts val="0"/>
              </a:spcBef>
              <a:defRPr/>
            </a:pPr>
            <a:r>
              <a:rPr lang="en-US" altLang="en-US" dirty="0">
                <a:effectLst>
                  <a:outerShdw blurRad="38100" dist="38100" dir="2700000" algn="tl">
                    <a:srgbClr val="C0C0C0"/>
                  </a:outerShdw>
                </a:effectLst>
                <a:latin typeface="Book Antiqua" pitchFamily="18" charset="0"/>
              </a:rPr>
              <a:t>Vinod Jain FCA LL.B. FCS FCMA FAFD DISA </a:t>
            </a:r>
          </a:p>
          <a:p>
            <a:pPr defTabSz="912813">
              <a:spcBef>
                <a:spcPts val="0"/>
              </a:spcBef>
              <a:defRPr/>
            </a:pPr>
            <a:r>
              <a:rPr lang="en-US" altLang="en-US" sz="2600" b="1" dirty="0">
                <a:effectLst>
                  <a:outerShdw blurRad="38100" dist="38100" dir="2700000" algn="tl">
                    <a:srgbClr val="C0C0C0"/>
                  </a:outerShdw>
                </a:effectLst>
                <a:latin typeface="Book Antiqua" pitchFamily="18" charset="0"/>
              </a:rPr>
              <a:t>INMACS Law Office</a:t>
            </a:r>
          </a:p>
          <a:p>
            <a:pPr defTabSz="912813">
              <a:spcBef>
                <a:spcPts val="0"/>
              </a:spcBef>
              <a:defRPr/>
            </a:pPr>
            <a:r>
              <a:rPr lang="en-US" altLang="en-US" dirty="0">
                <a:effectLst>
                  <a:outerShdw blurRad="38100" dist="38100" dir="2700000" algn="tl">
                    <a:srgbClr val="C0C0C0"/>
                  </a:outerShdw>
                </a:effectLst>
                <a:latin typeface="Book Antiqua" pitchFamily="18" charset="0"/>
              </a:rPr>
              <a:t>Building No. 32, Global Business Square, Institutional Area, </a:t>
            </a:r>
          </a:p>
          <a:p>
            <a:pPr defTabSz="912813">
              <a:spcBef>
                <a:spcPts val="0"/>
              </a:spcBef>
              <a:defRPr/>
            </a:pPr>
            <a:r>
              <a:rPr lang="en-US" altLang="en-US" dirty="0">
                <a:effectLst>
                  <a:outerShdw blurRad="38100" dist="38100" dir="2700000" algn="tl">
                    <a:srgbClr val="C0C0C0"/>
                  </a:outerShdw>
                </a:effectLst>
                <a:latin typeface="Book Antiqua" pitchFamily="18" charset="0"/>
              </a:rPr>
              <a:t>Sector 44, Gurugram, Haryana 122002</a:t>
            </a:r>
          </a:p>
          <a:p>
            <a:pPr defTabSz="912813">
              <a:spcBef>
                <a:spcPts val="0"/>
              </a:spcBef>
              <a:defRPr/>
            </a:pPr>
            <a:r>
              <a:rPr lang="en-US" altLang="en-US" dirty="0">
                <a:effectLst>
                  <a:outerShdw blurRad="38100" dist="38100" dir="2700000" algn="tl">
                    <a:srgbClr val="C0C0C0"/>
                  </a:outerShdw>
                </a:effectLst>
                <a:latin typeface="Book Antiqua" pitchFamily="18" charset="0"/>
              </a:rPr>
              <a:t>M: +01 09 110 40004; vinodjain@inmacs.com</a:t>
            </a:r>
          </a:p>
          <a:p>
            <a:pPr defTabSz="912813">
              <a:spcBef>
                <a:spcPts val="0"/>
              </a:spcBef>
              <a:defRPr/>
            </a:pPr>
            <a:endParaRPr lang="en-US" altLang="en-US" dirty="0">
              <a:effectLst>
                <a:outerShdw blurRad="38100" dist="38100" dir="2700000" algn="tl">
                  <a:srgbClr val="C0C0C0"/>
                </a:outerShdw>
              </a:effectLst>
              <a:latin typeface="Book Antiqua" pitchFamily="18" charset="0"/>
            </a:endParaRPr>
          </a:p>
        </p:txBody>
      </p:sp>
      <p:sp>
        <p:nvSpPr>
          <p:cNvPr id="3" name="TextBox 2"/>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pic>
        <p:nvPicPr>
          <p:cNvPr id="4" name="Picture 3">
            <a:extLst>
              <a:ext uri="{FF2B5EF4-FFF2-40B4-BE49-F238E27FC236}">
                <a16:creationId xmlns:a16="http://schemas.microsoft.com/office/drawing/2014/main" id="{876B1B41-CBFD-7549-890E-650A696AF9E3}"/>
              </a:ext>
            </a:extLst>
          </p:cNvPr>
          <p:cNvPicPr>
            <a:picLocks noChangeAspect="1"/>
          </p:cNvPicPr>
          <p:nvPr/>
        </p:nvPicPr>
        <p:blipFill>
          <a:blip r:embed="rId3"/>
          <a:stretch>
            <a:fillRect/>
          </a:stretch>
        </p:blipFill>
        <p:spPr>
          <a:xfrm>
            <a:off x="10121900" y="150492"/>
            <a:ext cx="2070100" cy="596900"/>
          </a:xfrm>
          <a:prstGeom prst="rect">
            <a:avLst/>
          </a:prstGeom>
        </p:spPr>
      </p:pic>
      <p:pic>
        <p:nvPicPr>
          <p:cNvPr id="10" name="Picture 9">
            <a:extLst>
              <a:ext uri="{FF2B5EF4-FFF2-40B4-BE49-F238E27FC236}">
                <a16:creationId xmlns:a16="http://schemas.microsoft.com/office/drawing/2014/main" id="{239B5497-C89F-FA47-AF8A-5883C0539589}"/>
              </a:ext>
            </a:extLst>
          </p:cNvPr>
          <p:cNvPicPr>
            <a:picLocks noChangeAspect="1"/>
          </p:cNvPicPr>
          <p:nvPr/>
        </p:nvPicPr>
        <p:blipFill>
          <a:blip r:embed="rId4" cstate="print">
            <a:extLst>
              <a:ext uri="{BEBA8EAE-BF5A-486C-A8C5-ECC9F3942E4B}">
                <a14:imgProps xmlns:a14="http://schemas.microsoft.com/office/drawing/2010/main">
                  <a14:imgLayer r:embed="rId5">
                    <a14:imgEffect>
                      <a14:sharpenSoften amount="25000"/>
                    </a14:imgEffect>
                    <a14:imgEffect>
                      <a14:colorTemperature colorTemp="5300"/>
                    </a14:imgEffect>
                    <a14:imgEffect>
                      <a14:saturation sat="300000"/>
                    </a14:imgEffect>
                  </a14:imgLayer>
                </a14:imgProps>
              </a:ext>
            </a:extLst>
          </a:blip>
          <a:stretch>
            <a:fillRect/>
          </a:stretch>
        </p:blipFill>
        <p:spPr>
          <a:xfrm>
            <a:off x="92466" y="3695071"/>
            <a:ext cx="11989943" cy="32836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3120" y="1526401"/>
            <a:ext cx="10525760" cy="4417199"/>
          </a:xfrm>
        </p:spPr>
        <p:txBody>
          <a:bodyPr>
            <a:normAutofit/>
          </a:bodyPr>
          <a:lstStyle/>
          <a:p>
            <a:pPr marL="0" indent="0" algn="just">
              <a:lnSpc>
                <a:spcPct val="150000"/>
              </a:lnSpc>
              <a:buNone/>
              <a:defRPr/>
            </a:pPr>
            <a:r>
              <a:rPr lang="en-US" sz="1800" b="1" u="sng" dirty="0">
                <a:latin typeface="Times New Roman" panose="02020603050405020304" pitchFamily="18" charset="0"/>
                <a:ea typeface="Verdana" panose="020B0604030504040204" pitchFamily="34" charset="0"/>
                <a:cs typeface="Times New Roman" panose="02020603050405020304" pitchFamily="18" charset="0"/>
              </a:rPr>
              <a:t>GOAL 2</a:t>
            </a:r>
            <a:r>
              <a:rPr lang="en-US" sz="1800" u="sng" dirty="0">
                <a:latin typeface="Times New Roman" panose="02020603050405020304" pitchFamily="18" charset="0"/>
                <a:ea typeface="Verdana" panose="020B0604030504040204" pitchFamily="34" charset="0"/>
                <a:cs typeface="Times New Roman" panose="02020603050405020304" pitchFamily="18" charset="0"/>
              </a:rPr>
              <a:t>: PLAN TO PASS ON YOUR LEGACY</a:t>
            </a:r>
          </a:p>
          <a:p>
            <a:pPr lvl="2" algn="just">
              <a:lnSpc>
                <a:spcPct val="150000"/>
              </a:lnSpc>
              <a:buFont typeface="Courier New" pitchFamily="49" charset="0"/>
              <a:buChar char="o"/>
              <a:defRPr/>
            </a:pPr>
            <a:r>
              <a:rPr lang="en-US" sz="1600" dirty="0">
                <a:latin typeface="Times New Roman" panose="02020603050405020304" pitchFamily="18" charset="0"/>
                <a:ea typeface="Verdana" panose="020B0604030504040204" pitchFamily="34" charset="0"/>
                <a:cs typeface="Times New Roman" panose="02020603050405020304" pitchFamily="18" charset="0"/>
              </a:rPr>
              <a:t>Family values and beliefs</a:t>
            </a:r>
          </a:p>
          <a:p>
            <a:pPr lvl="2" algn="just">
              <a:lnSpc>
                <a:spcPct val="150000"/>
              </a:lnSpc>
              <a:buFont typeface="Courier New" pitchFamily="49" charset="0"/>
              <a:buChar char="o"/>
              <a:defRPr/>
            </a:pPr>
            <a:r>
              <a:rPr lang="en-US" sz="1600" dirty="0">
                <a:latin typeface="Times New Roman" panose="02020603050405020304" pitchFamily="18" charset="0"/>
                <a:ea typeface="Verdana" panose="020B0604030504040204" pitchFamily="34" charset="0"/>
                <a:cs typeface="Times New Roman" panose="02020603050405020304" pitchFamily="18" charset="0"/>
              </a:rPr>
              <a:t>Family history</a:t>
            </a:r>
          </a:p>
          <a:p>
            <a:pPr lvl="2" algn="just">
              <a:lnSpc>
                <a:spcPct val="150000"/>
              </a:lnSpc>
              <a:buFont typeface="Courier New" pitchFamily="49" charset="0"/>
              <a:buChar char="o"/>
              <a:defRPr/>
            </a:pPr>
            <a:r>
              <a:rPr lang="en-US" sz="1600" dirty="0">
                <a:latin typeface="Times New Roman" panose="02020603050405020304" pitchFamily="18" charset="0"/>
                <a:ea typeface="Verdana" panose="020B0604030504040204" pitchFamily="34" charset="0"/>
                <a:cs typeface="Times New Roman" panose="02020603050405020304" pitchFamily="18" charset="0"/>
              </a:rPr>
              <a:t>Family tradition and culture</a:t>
            </a:r>
          </a:p>
          <a:p>
            <a:pPr lvl="2" algn="just">
              <a:lnSpc>
                <a:spcPct val="150000"/>
              </a:lnSpc>
              <a:buFont typeface="Courier New" pitchFamily="49" charset="0"/>
              <a:buChar char="o"/>
              <a:defRPr/>
            </a:pPr>
            <a:r>
              <a:rPr lang="en-US" sz="1600" dirty="0">
                <a:latin typeface="Times New Roman" panose="02020603050405020304" pitchFamily="18" charset="0"/>
                <a:ea typeface="Verdana" panose="020B0604030504040204" pitchFamily="34" charset="0"/>
                <a:cs typeface="Times New Roman" panose="02020603050405020304" pitchFamily="18" charset="0"/>
              </a:rPr>
              <a:t>A well documented personal family history for communication to children and grand children is certainly a meaningful Estate plan.</a:t>
            </a:r>
          </a:p>
          <a:p>
            <a:pPr marL="0" indent="0" algn="just">
              <a:lnSpc>
                <a:spcPct val="150000"/>
              </a:lnSpc>
              <a:buNone/>
              <a:defRPr/>
            </a:pPr>
            <a:r>
              <a:rPr lang="en-US" sz="1800" b="1" u="sng" dirty="0">
                <a:latin typeface="Times New Roman" panose="02020603050405020304" pitchFamily="18" charset="0"/>
                <a:ea typeface="Verdana" panose="020B0604030504040204" pitchFamily="34" charset="0"/>
                <a:cs typeface="Times New Roman" panose="02020603050405020304" pitchFamily="18" charset="0"/>
              </a:rPr>
              <a:t>GOAL 3</a:t>
            </a:r>
            <a:r>
              <a:rPr lang="en-US" sz="1800" u="sng" dirty="0">
                <a:latin typeface="Times New Roman" panose="02020603050405020304" pitchFamily="18" charset="0"/>
                <a:ea typeface="Verdana" panose="020B0604030504040204" pitchFamily="34" charset="0"/>
                <a:cs typeface="Times New Roman" panose="02020603050405020304" pitchFamily="18" charset="0"/>
              </a:rPr>
              <a:t>: PLAN TO AVOID PROBATE AND INTESTACY.</a:t>
            </a:r>
          </a:p>
          <a:p>
            <a:pPr marL="0" indent="0" algn="just">
              <a:lnSpc>
                <a:spcPct val="150000"/>
              </a:lnSpc>
              <a:buNone/>
              <a:defRPr/>
            </a:pPr>
            <a:r>
              <a:rPr lang="en-US" sz="1800" b="1" u="sng" dirty="0">
                <a:latin typeface="Times New Roman" panose="02020603050405020304" pitchFamily="18" charset="0"/>
                <a:ea typeface="Verdana" panose="020B0604030504040204" pitchFamily="34" charset="0"/>
                <a:cs typeface="Times New Roman" panose="02020603050405020304" pitchFamily="18" charset="0"/>
              </a:rPr>
              <a:t>GOAL 4: </a:t>
            </a:r>
            <a:r>
              <a:rPr lang="en-US" sz="1800" u="sng" dirty="0">
                <a:latin typeface="Times New Roman" panose="02020603050405020304" pitchFamily="18" charset="0"/>
                <a:ea typeface="Verdana" panose="020B0604030504040204" pitchFamily="34" charset="0"/>
                <a:cs typeface="Times New Roman" panose="02020603050405020304" pitchFamily="18" charset="0"/>
              </a:rPr>
              <a:t>PLAN TO MINIMIZE TAXES.</a:t>
            </a:r>
          </a:p>
          <a:p>
            <a:pPr marL="0" indent="0" algn="just">
              <a:lnSpc>
                <a:spcPct val="150000"/>
              </a:lnSpc>
              <a:buNone/>
              <a:defRPr/>
            </a:pPr>
            <a:r>
              <a:rPr lang="en-US" sz="1800" b="1" u="sng" dirty="0">
                <a:latin typeface="Times New Roman" panose="02020603050405020304" pitchFamily="18" charset="0"/>
                <a:ea typeface="Verdana" panose="020B0604030504040204" pitchFamily="34" charset="0"/>
                <a:cs typeface="Times New Roman" panose="02020603050405020304" pitchFamily="18" charset="0"/>
              </a:rPr>
              <a:t>GOAL 5: </a:t>
            </a:r>
            <a:r>
              <a:rPr lang="en-US" sz="1800" u="sng" dirty="0">
                <a:latin typeface="Times New Roman" panose="02020603050405020304" pitchFamily="18" charset="0"/>
                <a:ea typeface="Verdana" panose="020B0604030504040204" pitchFamily="34" charset="0"/>
                <a:cs typeface="Times New Roman" panose="02020603050405020304" pitchFamily="18" charset="0"/>
              </a:rPr>
              <a:t>PLAN FOR YOUR OWN OR SPOUSE OR CHILDREN OR PARENTS DISABILITY.</a:t>
            </a:r>
          </a:p>
          <a:p>
            <a:endParaRPr lang="en-US"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24E93A2F-3B8B-4DCA-87B4-E5E8E1BC33C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itle 1">
            <a:extLst>
              <a:ext uri="{FF2B5EF4-FFF2-40B4-BE49-F238E27FC236}">
                <a16:creationId xmlns:a16="http://schemas.microsoft.com/office/drawing/2014/main" id="{9B8FCBE2-FE45-46B2-8E59-6BE31A830BE3}"/>
              </a:ext>
            </a:extLst>
          </p:cNvPr>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SUCCESSION PLANNING GOALS</a:t>
            </a:r>
          </a:p>
        </p:txBody>
      </p:sp>
    </p:spTree>
    <p:extLst>
      <p:ext uri="{BB962C8B-B14F-4D97-AF65-F5344CB8AC3E}">
        <p14:creationId xmlns:p14="http://schemas.microsoft.com/office/powerpoint/2010/main" val="29166590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Succession Planning –  Steps</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Content Placeholder 2">
            <a:extLst>
              <a:ext uri="{FF2B5EF4-FFF2-40B4-BE49-F238E27FC236}">
                <a16:creationId xmlns:a16="http://schemas.microsoft.com/office/drawing/2014/main" id="{FE420AAE-AB06-492A-BFB8-32B5F924F0A1}"/>
              </a:ext>
            </a:extLst>
          </p:cNvPr>
          <p:cNvSpPr txBox="1">
            <a:spLocks/>
          </p:cNvSpPr>
          <p:nvPr/>
        </p:nvSpPr>
        <p:spPr>
          <a:xfrm>
            <a:off x="466531" y="1331071"/>
            <a:ext cx="11094098" cy="48006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gn="just"/>
            <a:r>
              <a:rPr lang="en-US" sz="1800" b="1" i="1" dirty="0">
                <a:solidFill>
                  <a:schemeClr val="tx1">
                    <a:lumMod val="95000"/>
                    <a:lumOff val="5000"/>
                  </a:schemeClr>
                </a:solidFill>
                <a:latin typeface="Times New Roman" panose="02020603050405020304" pitchFamily="18" charset="0"/>
                <a:cs typeface="Times New Roman" panose="02020603050405020304" pitchFamily="18" charset="0"/>
              </a:rPr>
              <a:t>Tax </a:t>
            </a:r>
            <a:r>
              <a:rPr lang="en-US" sz="1800" i="1" dirty="0">
                <a:solidFill>
                  <a:schemeClr val="tx1">
                    <a:lumMod val="95000"/>
                    <a:lumOff val="5000"/>
                  </a:schemeClr>
                </a:solidFill>
                <a:latin typeface="Times New Roman" panose="02020603050405020304" pitchFamily="18" charset="0"/>
                <a:cs typeface="Times New Roman" panose="02020603050405020304" pitchFamily="18" charset="0"/>
              </a:rPr>
              <a:t>– This will be discussed in detail in the next segment. </a:t>
            </a:r>
            <a:endParaRPr lang="en-US" sz="1800"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lgn="just">
              <a:buNone/>
            </a:pPr>
            <a:endParaRPr lang="en-US" sz="600" b="1" i="1" dirty="0">
              <a:solidFill>
                <a:schemeClr val="tx1">
                  <a:lumMod val="95000"/>
                  <a:lumOff val="5000"/>
                </a:schemeClr>
              </a:solidFill>
              <a:latin typeface="Times New Roman" panose="02020603050405020304" pitchFamily="18" charset="0"/>
              <a:cs typeface="Times New Roman" panose="02020603050405020304" pitchFamily="18" charset="0"/>
            </a:endParaRPr>
          </a:p>
          <a:p>
            <a:pPr marL="457200" indent="-457200" algn="just"/>
            <a:r>
              <a:rPr lang="en-US" sz="1800" b="1" i="1" dirty="0">
                <a:solidFill>
                  <a:schemeClr val="tx1">
                    <a:lumMod val="95000"/>
                    <a:lumOff val="5000"/>
                  </a:schemeClr>
                </a:solidFill>
                <a:latin typeface="Times New Roman" panose="02020603050405020304" pitchFamily="18" charset="0"/>
                <a:cs typeface="Times New Roman" panose="02020603050405020304" pitchFamily="18" charset="0"/>
              </a:rPr>
              <a:t>List of Assets and Liabilities: </a:t>
            </a: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It  is important to list out all the assets one owns before commencing the succession planning exercise. Important considerations: </a:t>
            </a:r>
          </a:p>
          <a:p>
            <a:pPr marL="914400" lvl="1" indent="-457200" algn="just">
              <a:spcBef>
                <a:spcPts val="1200"/>
              </a:spcBef>
              <a:buFont typeface="Wingdings" charset="2"/>
              <a:buChar char="Ø"/>
            </a:pP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Whether the asset is wholly owned or jointly owned with other people? </a:t>
            </a:r>
          </a:p>
          <a:p>
            <a:pPr marL="914400" lvl="1" indent="-457200" algn="just">
              <a:spcBef>
                <a:spcPts val="1200"/>
              </a:spcBef>
              <a:buFont typeface="Wingdings" charset="2"/>
              <a:buChar char="Ø"/>
            </a:pP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Whether the person is the legal owner of the property sought to be bequeathed? </a:t>
            </a:r>
          </a:p>
          <a:p>
            <a:pPr marL="914400" lvl="1" indent="-457200" algn="just">
              <a:spcBef>
                <a:spcPts val="1200"/>
              </a:spcBef>
              <a:buFont typeface="Wingdings" charset="2"/>
              <a:buChar char="Ø"/>
            </a:pP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If a person is a member of an HUF,  whether the asset intended to be bequeathed is HUF property or self acquired property?</a:t>
            </a:r>
          </a:p>
          <a:p>
            <a:pPr marL="914400" lvl="1" indent="-457200" algn="just">
              <a:spcBef>
                <a:spcPts val="1200"/>
              </a:spcBef>
              <a:buFont typeface="Wingdings" charset="2"/>
              <a:buChar char="Ø"/>
            </a:pP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If a person is a trustee, whether the property intended to be bequeathed is a self acquired property?</a:t>
            </a:r>
          </a:p>
          <a:p>
            <a:pPr marL="914400" lvl="1" indent="-457200" algn="just">
              <a:spcBef>
                <a:spcPts val="1200"/>
              </a:spcBef>
              <a:buFont typeface="Wingdings" charset="2"/>
              <a:buChar char="Ø"/>
            </a:pP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Location of the asset</a:t>
            </a:r>
          </a:p>
          <a:p>
            <a:pPr marL="914400" lvl="1" indent="-457200" algn="just">
              <a:spcBef>
                <a:spcPts val="1200"/>
              </a:spcBef>
              <a:buFont typeface="Wingdings" charset="2"/>
              <a:buChar char="Ø"/>
            </a:pP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Nature of asset</a:t>
            </a:r>
          </a:p>
          <a:p>
            <a:pPr marL="0" indent="0" algn="just">
              <a:buFont typeface="Arial" panose="020B0604020202020204" pitchFamily="34" charset="0"/>
              <a:buNone/>
            </a:pPr>
            <a:endParaRPr lang="en-US" sz="600" b="1" i="1" dirty="0">
              <a:solidFill>
                <a:schemeClr val="tx1">
                  <a:lumMod val="95000"/>
                  <a:lumOff val="5000"/>
                </a:schemeClr>
              </a:solidFill>
              <a:latin typeface="Times New Roman" panose="02020603050405020304" pitchFamily="18" charset="0"/>
              <a:cs typeface="Times New Roman" panose="02020603050405020304" pitchFamily="18" charset="0"/>
            </a:endParaRPr>
          </a:p>
          <a:p>
            <a:pPr marL="457200" indent="-457200"/>
            <a:r>
              <a:rPr lang="en-US" sz="1800" b="1" i="1" dirty="0">
                <a:solidFill>
                  <a:schemeClr val="tx1">
                    <a:lumMod val="95000"/>
                    <a:lumOff val="5000"/>
                  </a:schemeClr>
                </a:solidFill>
                <a:latin typeface="Times New Roman" panose="02020603050405020304" pitchFamily="18" charset="0"/>
                <a:cs typeface="Times New Roman" panose="02020603050405020304" pitchFamily="18" charset="0"/>
              </a:rPr>
              <a:t>Determination of fiduciaries &amp; beneficiaries: </a:t>
            </a: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Succession planning always includes selection of a person(s) who shall assist with carrying out the wishes of the person undertaking the succession planning exercise for the benefit of a near and dear one or purpose. Considerable thought must thus go into selection of fiduciaries and beneficiaries- Most Difficult-</a:t>
            </a:r>
            <a:r>
              <a:rPr lang="en-US" sz="1800" b="1" dirty="0">
                <a:solidFill>
                  <a:schemeClr val="tx1">
                    <a:lumMod val="95000"/>
                    <a:lumOff val="5000"/>
                  </a:schemeClr>
                </a:solidFill>
                <a:latin typeface="Times New Roman" panose="02020603050405020304" pitchFamily="18" charset="0"/>
                <a:cs typeface="Times New Roman" panose="02020603050405020304" pitchFamily="18" charset="0"/>
              </a:rPr>
              <a:t> Heart is the King- Confidentiality is the key</a:t>
            </a:r>
            <a:endParaRPr lang="en-US" sz="1800"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endParaRPr lang="en-US" sz="1800" b="1" i="1"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3306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all" spc="0" normalizeH="0" noProof="0" dirty="0">
                <a:ln>
                  <a:noFill/>
                </a:ln>
                <a:solidFill>
                  <a:schemeClr val="bg1"/>
                </a:solidFill>
                <a:effectLst/>
                <a:uLnTx/>
                <a:uFillTx/>
                <a:latin typeface="Times New Roman" panose="02020603050405020304" pitchFamily="18" charset="0"/>
                <a:cs typeface="Times New Roman" panose="02020603050405020304" pitchFamily="18" charset="0"/>
              </a:rPr>
              <a:t>Tools of Succession Planning</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Content Placeholder 2">
            <a:extLst>
              <a:ext uri="{FF2B5EF4-FFF2-40B4-BE49-F238E27FC236}">
                <a16:creationId xmlns:a16="http://schemas.microsoft.com/office/drawing/2014/main" id="{978F446F-3F24-47F1-A9CE-3C56B1F9FB91}"/>
              </a:ext>
            </a:extLst>
          </p:cNvPr>
          <p:cNvSpPr txBox="1">
            <a:spLocks/>
          </p:cNvSpPr>
          <p:nvPr/>
        </p:nvSpPr>
        <p:spPr>
          <a:xfrm>
            <a:off x="345233" y="1135225"/>
            <a:ext cx="11364686" cy="4953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600" b="1" i="1" dirty="0">
                <a:solidFill>
                  <a:schemeClr val="tx1">
                    <a:lumMod val="95000"/>
                    <a:lumOff val="5000"/>
                  </a:schemeClr>
                </a:solidFill>
                <a:latin typeface="Times New Roman" panose="02020603050405020304" pitchFamily="18" charset="0"/>
                <a:cs typeface="Times New Roman" panose="02020603050405020304" pitchFamily="18" charset="0"/>
              </a:rPr>
              <a:t>The following are the main succession planning tools:</a:t>
            </a:r>
          </a:p>
          <a:p>
            <a:pPr marL="0" indent="0" algn="just">
              <a:buFont typeface="Arial" panose="020B0604020202020204" pitchFamily="34" charset="0"/>
              <a:buNone/>
            </a:pPr>
            <a:endParaRPr lang="en-US" sz="1600" b="1" i="1" dirty="0">
              <a:solidFill>
                <a:schemeClr val="tx1">
                  <a:lumMod val="95000"/>
                  <a:lumOff val="5000"/>
                </a:schemeClr>
              </a:solidFill>
              <a:latin typeface="Times New Roman" panose="02020603050405020304" pitchFamily="18" charset="0"/>
              <a:cs typeface="Times New Roman" panose="02020603050405020304" pitchFamily="18" charset="0"/>
            </a:endParaRPr>
          </a:p>
          <a:p>
            <a:pPr marL="457200" indent="-457200" algn="just"/>
            <a:r>
              <a:rPr lang="en-US" sz="1600" b="1" i="1" dirty="0">
                <a:solidFill>
                  <a:schemeClr val="tx1">
                    <a:lumMod val="95000"/>
                    <a:lumOff val="5000"/>
                  </a:schemeClr>
                </a:solidFill>
                <a:latin typeface="Times New Roman" panose="02020603050405020304" pitchFamily="18" charset="0"/>
                <a:cs typeface="Times New Roman" panose="02020603050405020304" pitchFamily="18" charset="0"/>
              </a:rPr>
              <a:t>Wills: </a:t>
            </a:r>
            <a:r>
              <a:rPr lang="en-US" sz="1600" dirty="0">
                <a:solidFill>
                  <a:schemeClr val="tx1">
                    <a:lumMod val="95000"/>
                    <a:lumOff val="5000"/>
                  </a:schemeClr>
                </a:solidFill>
                <a:latin typeface="Times New Roman" panose="02020603050405020304" pitchFamily="18" charset="0"/>
                <a:cs typeface="Times New Roman" panose="02020603050405020304" pitchFamily="18" charset="0"/>
              </a:rPr>
              <a:t>A will sets forth the testator’s/ testatrix’s wishes regarding the distribution of his/ her property and the care of descendants/ next of kin if any. Properties under the will can be directly bequeathed or bequeathed through a testamentary trust to the concerned legatee. </a:t>
            </a:r>
            <a:endParaRPr lang="en-US" sz="1600" b="1" i="1" dirty="0">
              <a:solidFill>
                <a:schemeClr val="tx1">
                  <a:lumMod val="95000"/>
                  <a:lumOff val="5000"/>
                </a:schemeClr>
              </a:solidFill>
              <a:latin typeface="Times New Roman" panose="02020603050405020304" pitchFamily="18" charset="0"/>
              <a:cs typeface="Times New Roman" panose="02020603050405020304" pitchFamily="18" charset="0"/>
            </a:endParaRPr>
          </a:p>
          <a:p>
            <a:pPr marL="457200" indent="-457200" algn="just"/>
            <a:r>
              <a:rPr lang="en-US" sz="1600" b="1" i="1" dirty="0">
                <a:solidFill>
                  <a:schemeClr val="tx1">
                    <a:lumMod val="95000"/>
                    <a:lumOff val="5000"/>
                  </a:schemeClr>
                </a:solidFill>
                <a:latin typeface="Times New Roman" panose="02020603050405020304" pitchFamily="18" charset="0"/>
                <a:cs typeface="Times New Roman" panose="02020603050405020304" pitchFamily="18" charset="0"/>
              </a:rPr>
              <a:t>Trusts: </a:t>
            </a:r>
            <a:r>
              <a:rPr lang="en-US" sz="1600" dirty="0">
                <a:solidFill>
                  <a:schemeClr val="tx1">
                    <a:lumMod val="95000"/>
                    <a:lumOff val="5000"/>
                  </a:schemeClr>
                </a:solidFill>
                <a:latin typeface="Times New Roman" panose="02020603050405020304" pitchFamily="18" charset="0"/>
                <a:cs typeface="Times New Roman" panose="02020603050405020304" pitchFamily="18" charset="0"/>
              </a:rPr>
              <a:t>A trust is a fiduciary relationship between the settlor and the trustees where the settlor gives the trustee  the right to hold title to property or assets for the benefit of a third party, the beneficiary. Trusts can be based on the ultimate object. A trust can be revocable, irrevocable, discretionary or determinate. </a:t>
            </a:r>
          </a:p>
          <a:p>
            <a:pPr marL="457200" indent="-457200" algn="just">
              <a:buFont typeface="Arial" panose="020B0604020202020204" pitchFamily="34" charset="0"/>
              <a:buNone/>
            </a:pPr>
            <a:endParaRPr lang="en-US" sz="1600" b="1" i="1" dirty="0">
              <a:solidFill>
                <a:schemeClr val="tx1">
                  <a:lumMod val="95000"/>
                  <a:lumOff val="5000"/>
                </a:schemeClr>
              </a:solidFill>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None/>
            </a:pPr>
            <a:r>
              <a:rPr lang="en-US" sz="1600" b="1" i="1" dirty="0">
                <a:solidFill>
                  <a:schemeClr val="tx1">
                    <a:lumMod val="95000"/>
                    <a:lumOff val="5000"/>
                  </a:schemeClr>
                </a:solidFill>
                <a:latin typeface="Times New Roman" panose="02020603050405020304" pitchFamily="18" charset="0"/>
                <a:cs typeface="Times New Roman" panose="02020603050405020304" pitchFamily="18" charset="0"/>
              </a:rPr>
              <a:t>There are certain other associated constructs of succession planning also:</a:t>
            </a:r>
          </a:p>
          <a:p>
            <a:pPr marL="457200" indent="-457200" algn="just">
              <a:buFont typeface="Arial" panose="020B0604020202020204" pitchFamily="34" charset="0"/>
              <a:buNone/>
            </a:pPr>
            <a:endParaRPr lang="en-US" sz="1600" b="1" i="1" dirty="0">
              <a:solidFill>
                <a:schemeClr val="tx1">
                  <a:lumMod val="95000"/>
                  <a:lumOff val="5000"/>
                </a:schemeClr>
              </a:solidFill>
              <a:latin typeface="Times New Roman" panose="02020603050405020304" pitchFamily="18" charset="0"/>
              <a:cs typeface="Times New Roman" panose="02020603050405020304" pitchFamily="18" charset="0"/>
            </a:endParaRPr>
          </a:p>
          <a:p>
            <a:pPr marL="457200" indent="-457200" algn="just"/>
            <a:r>
              <a:rPr lang="en-US" sz="1600" b="1" i="1" dirty="0">
                <a:solidFill>
                  <a:schemeClr val="tx1">
                    <a:lumMod val="95000"/>
                    <a:lumOff val="5000"/>
                  </a:schemeClr>
                </a:solidFill>
                <a:latin typeface="Times New Roman" panose="02020603050405020304" pitchFamily="18" charset="0"/>
                <a:cs typeface="Times New Roman" panose="02020603050405020304" pitchFamily="18" charset="0"/>
              </a:rPr>
              <a:t>Family Constitutions: </a:t>
            </a:r>
            <a:r>
              <a:rPr lang="en-US" sz="1600" dirty="0">
                <a:solidFill>
                  <a:schemeClr val="tx1">
                    <a:lumMod val="95000"/>
                    <a:lumOff val="5000"/>
                  </a:schemeClr>
                </a:solidFill>
                <a:latin typeface="Times New Roman" panose="02020603050405020304" pitchFamily="18" charset="0"/>
                <a:cs typeface="Times New Roman" panose="02020603050405020304" pitchFamily="18" charset="0"/>
              </a:rPr>
              <a:t>This is a document which typically sets out the rules for transition of family business from one generation to the next.  It recognizes Family Tree, family values and objectives, roles and responsibilities, business relationships and certain dos and don’ts.</a:t>
            </a:r>
            <a:endParaRPr lang="en-US" sz="1600" b="1" i="1" dirty="0">
              <a:solidFill>
                <a:schemeClr val="tx1">
                  <a:lumMod val="95000"/>
                  <a:lumOff val="5000"/>
                </a:schemeClr>
              </a:solidFill>
              <a:latin typeface="Times New Roman" panose="02020603050405020304" pitchFamily="18" charset="0"/>
              <a:cs typeface="Times New Roman" panose="02020603050405020304" pitchFamily="18" charset="0"/>
            </a:endParaRPr>
          </a:p>
          <a:p>
            <a:pPr marL="457200" indent="-457200" algn="just"/>
            <a:r>
              <a:rPr lang="en-US" sz="1600" b="1" i="1" dirty="0">
                <a:solidFill>
                  <a:schemeClr val="tx1">
                    <a:lumMod val="95000"/>
                    <a:lumOff val="5000"/>
                  </a:schemeClr>
                </a:solidFill>
                <a:latin typeface="Times New Roman" panose="02020603050405020304" pitchFamily="18" charset="0"/>
                <a:cs typeface="Times New Roman" panose="02020603050405020304" pitchFamily="18" charset="0"/>
              </a:rPr>
              <a:t>Family Offices: </a:t>
            </a:r>
            <a:r>
              <a:rPr lang="en-US" sz="1600" dirty="0">
                <a:solidFill>
                  <a:schemeClr val="tx1">
                    <a:lumMod val="95000"/>
                    <a:lumOff val="5000"/>
                  </a:schemeClr>
                </a:solidFill>
                <a:latin typeface="Times New Roman" panose="02020603050405020304" pitchFamily="18" charset="0"/>
                <a:cs typeface="Times New Roman" panose="02020603050405020304" pitchFamily="18" charset="0"/>
              </a:rPr>
              <a:t>Managing multiple businesses and investments of a family on a day to day basis is not necessarily the role of KMPs of the main company.  To address this, business families are setting up family offices which run and manage the family business independent of the main company.</a:t>
            </a:r>
            <a:endParaRPr lang="en-US" sz="1600" b="1" dirty="0">
              <a:solidFill>
                <a:schemeClr val="tx1">
                  <a:lumMod val="95000"/>
                  <a:lumOff val="5000"/>
                </a:schemeClr>
              </a:solidFill>
              <a:latin typeface="Times New Roman" panose="02020603050405020304" pitchFamily="18" charset="0"/>
              <a:cs typeface="Times New Roman" panose="02020603050405020304" pitchFamily="18" charset="0"/>
            </a:endParaRPr>
          </a:p>
          <a:p>
            <a:pPr marL="457200" indent="-457200" algn="just"/>
            <a:r>
              <a:rPr lang="en-US" sz="1600" b="1" dirty="0">
                <a:solidFill>
                  <a:schemeClr val="tx1">
                    <a:lumMod val="95000"/>
                    <a:lumOff val="5000"/>
                  </a:schemeClr>
                </a:solidFill>
                <a:latin typeface="Times New Roman" panose="02020603050405020304" pitchFamily="18" charset="0"/>
                <a:cs typeface="Times New Roman" panose="02020603050405020304" pitchFamily="18" charset="0"/>
              </a:rPr>
              <a:t>Professional’s Role</a:t>
            </a:r>
            <a:r>
              <a:rPr lang="en-US" sz="1600" dirty="0">
                <a:solidFill>
                  <a:schemeClr val="tx1">
                    <a:lumMod val="95000"/>
                    <a:lumOff val="5000"/>
                  </a:schemeClr>
                </a:solidFill>
                <a:latin typeface="Times New Roman" panose="02020603050405020304" pitchFamily="18" charset="0"/>
                <a:cs typeface="Times New Roman" panose="02020603050405020304" pitchFamily="18" charset="0"/>
              </a:rPr>
              <a:t> is important to guide this process carefully </a:t>
            </a:r>
          </a:p>
          <a:p>
            <a:pPr marL="0" indent="0" algn="just">
              <a:buFont typeface="Arial" panose="020B0604020202020204" pitchFamily="34" charset="0"/>
              <a:buNone/>
            </a:pPr>
            <a:endParaRPr lang="en-US" sz="1600" b="1" i="1"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82083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520" y="1183640"/>
            <a:ext cx="8229600" cy="5105400"/>
          </a:xfrm>
        </p:spPr>
        <p:txBody>
          <a:bodyPr>
            <a:normAutofit/>
          </a:bodyPr>
          <a:lstStyle/>
          <a:p>
            <a:pPr>
              <a:lnSpc>
                <a:spcPct val="150000"/>
              </a:lnSpc>
              <a:buFont typeface="Wingdings" panose="05000000000000000000" pitchFamily="2" charset="2"/>
              <a:buChar char="Ø"/>
            </a:pPr>
            <a:r>
              <a:rPr lang="en-US" altLang="en-US" sz="1800" dirty="0">
                <a:latin typeface="Times New Roman" panose="02020603050405020304" pitchFamily="18" charset="0"/>
                <a:ea typeface="Verdana" panose="020B0604030504040204" pitchFamily="34" charset="0"/>
                <a:cs typeface="Times New Roman" panose="02020603050405020304" pitchFamily="18" charset="0"/>
              </a:rPr>
              <a:t>Succession plan document - whether clearly understood</a:t>
            </a:r>
          </a:p>
          <a:p>
            <a:pPr>
              <a:lnSpc>
                <a:spcPct val="150000"/>
              </a:lnSpc>
              <a:buFont typeface="Wingdings" panose="05000000000000000000" pitchFamily="2" charset="2"/>
              <a:buChar char="Ø"/>
            </a:pPr>
            <a:r>
              <a:rPr lang="en-US" altLang="en-US" sz="1800" dirty="0">
                <a:latin typeface="Times New Roman" panose="02020603050405020304" pitchFamily="18" charset="0"/>
                <a:ea typeface="Verdana" panose="020B0604030504040204" pitchFamily="34" charset="0"/>
                <a:cs typeface="Times New Roman" panose="02020603050405020304" pitchFamily="18" charset="0"/>
              </a:rPr>
              <a:t>Assets will pass</a:t>
            </a:r>
          </a:p>
          <a:p>
            <a:pPr lvl="1">
              <a:lnSpc>
                <a:spcPct val="150000"/>
              </a:lnSpc>
              <a:buFont typeface="Wingdings" panose="05000000000000000000" pitchFamily="2" charset="2"/>
              <a:buChar char="q"/>
            </a:pPr>
            <a:r>
              <a:rPr lang="en-US" altLang="en-US" sz="1800" dirty="0">
                <a:latin typeface="Times New Roman" panose="02020603050405020304" pitchFamily="18" charset="0"/>
                <a:ea typeface="Verdana" panose="020B0604030504040204" pitchFamily="34" charset="0"/>
                <a:cs typeface="Times New Roman" panose="02020603050405020304" pitchFamily="18" charset="0"/>
              </a:rPr>
              <a:t>To whom you want</a:t>
            </a:r>
          </a:p>
          <a:p>
            <a:pPr lvl="1">
              <a:lnSpc>
                <a:spcPct val="150000"/>
              </a:lnSpc>
              <a:buFont typeface="Wingdings" panose="05000000000000000000" pitchFamily="2" charset="2"/>
              <a:buChar char="q"/>
            </a:pPr>
            <a:r>
              <a:rPr lang="en-US" altLang="en-US" sz="1800" dirty="0">
                <a:latin typeface="Times New Roman" panose="02020603050405020304" pitchFamily="18" charset="0"/>
                <a:ea typeface="Verdana" panose="020B0604030504040204" pitchFamily="34" charset="0"/>
                <a:cs typeface="Times New Roman" panose="02020603050405020304" pitchFamily="18" charset="0"/>
              </a:rPr>
              <a:t>The way you want</a:t>
            </a:r>
          </a:p>
          <a:p>
            <a:pPr lvl="1">
              <a:lnSpc>
                <a:spcPct val="150000"/>
              </a:lnSpc>
              <a:buFont typeface="Wingdings" panose="05000000000000000000" pitchFamily="2" charset="2"/>
              <a:buChar char="q"/>
            </a:pPr>
            <a:r>
              <a:rPr lang="en-US" altLang="en-US" sz="1800" dirty="0">
                <a:latin typeface="Times New Roman" panose="02020603050405020304" pitchFamily="18" charset="0"/>
                <a:ea typeface="Verdana" panose="020B0604030504040204" pitchFamily="34" charset="0"/>
                <a:cs typeface="Times New Roman" panose="02020603050405020304" pitchFamily="18" charset="0"/>
              </a:rPr>
              <a:t>When you want</a:t>
            </a:r>
          </a:p>
          <a:p>
            <a:pPr>
              <a:lnSpc>
                <a:spcPct val="150000"/>
              </a:lnSpc>
              <a:buFont typeface="Wingdings" panose="05000000000000000000" pitchFamily="2" charset="2"/>
              <a:buChar char="Ø"/>
            </a:pPr>
            <a:r>
              <a:rPr lang="en-US" altLang="en-US" sz="1800" dirty="0">
                <a:latin typeface="Times New Roman" panose="02020603050405020304" pitchFamily="18" charset="0"/>
                <a:ea typeface="Verdana" panose="020B0604030504040204" pitchFamily="34" charset="0"/>
                <a:cs typeface="Times New Roman" panose="02020603050405020304" pitchFamily="18" charset="0"/>
              </a:rPr>
              <a:t>Does the existing Plan address</a:t>
            </a:r>
          </a:p>
          <a:p>
            <a:pPr lvl="1">
              <a:lnSpc>
                <a:spcPct val="150000"/>
              </a:lnSpc>
              <a:buFont typeface="Wingdings" panose="05000000000000000000" pitchFamily="2" charset="2"/>
              <a:buChar char="q"/>
            </a:pPr>
            <a:r>
              <a:rPr lang="en-US" altLang="en-US" sz="1800" dirty="0">
                <a:latin typeface="Times New Roman" panose="02020603050405020304" pitchFamily="18" charset="0"/>
                <a:ea typeface="Verdana" panose="020B0604030504040204" pitchFamily="34" charset="0"/>
                <a:cs typeface="Times New Roman" panose="02020603050405020304" pitchFamily="18" charset="0"/>
              </a:rPr>
              <a:t>Your goals</a:t>
            </a:r>
          </a:p>
          <a:p>
            <a:pPr lvl="1">
              <a:lnSpc>
                <a:spcPct val="150000"/>
              </a:lnSpc>
              <a:buFont typeface="Wingdings" panose="05000000000000000000" pitchFamily="2" charset="2"/>
              <a:buChar char="q"/>
            </a:pPr>
            <a:r>
              <a:rPr lang="en-US" altLang="en-US" sz="1800" dirty="0">
                <a:latin typeface="Times New Roman" panose="02020603050405020304" pitchFamily="18" charset="0"/>
                <a:ea typeface="Verdana" panose="020B0604030504040204" pitchFamily="34" charset="0"/>
                <a:cs typeface="Times New Roman" panose="02020603050405020304" pitchFamily="18" charset="0"/>
              </a:rPr>
              <a:t>Personal, family and financial position/situation</a:t>
            </a:r>
          </a:p>
          <a:p>
            <a:pPr>
              <a:lnSpc>
                <a:spcPct val="150000"/>
              </a:lnSpc>
              <a:buFont typeface="Wingdings" panose="05000000000000000000" pitchFamily="2" charset="2"/>
              <a:buChar char="Ø"/>
            </a:pPr>
            <a:r>
              <a:rPr lang="en-US" altLang="en-US" sz="1800" dirty="0">
                <a:latin typeface="Times New Roman" panose="02020603050405020304" pitchFamily="18" charset="0"/>
                <a:ea typeface="Verdana" panose="020B0604030504040204" pitchFamily="34" charset="0"/>
                <a:cs typeface="Times New Roman" panose="02020603050405020304" pitchFamily="18" charset="0"/>
              </a:rPr>
              <a:t>Need help - Consult</a:t>
            </a:r>
          </a:p>
          <a:p>
            <a:pPr>
              <a:lnSpc>
                <a:spcPct val="150000"/>
              </a:lnSpc>
              <a:buFont typeface="Wingdings" panose="05000000000000000000" pitchFamily="2" charset="2"/>
              <a:buChar char="Ø"/>
            </a:pPr>
            <a:r>
              <a:rPr lang="en-US" altLang="en-US" sz="1800" b="1" dirty="0">
                <a:latin typeface="Times New Roman" panose="02020603050405020304" pitchFamily="18" charset="0"/>
                <a:ea typeface="Verdana" panose="020B0604030504040204" pitchFamily="34" charset="0"/>
                <a:cs typeface="Times New Roman" panose="02020603050405020304" pitchFamily="18" charset="0"/>
              </a:rPr>
              <a:t>Estate and succession planning professional is your answer</a:t>
            </a:r>
          </a:p>
        </p:txBody>
      </p:sp>
      <p:sp>
        <p:nvSpPr>
          <p:cNvPr id="5" name="Title 1">
            <a:extLst>
              <a:ext uri="{FF2B5EF4-FFF2-40B4-BE49-F238E27FC236}">
                <a16:creationId xmlns:a16="http://schemas.microsoft.com/office/drawing/2014/main" id="{426EC02E-592E-4FAF-8345-EE0E48B9B088}"/>
              </a:ext>
            </a:extLst>
          </p:cNvPr>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QUESTION YOURSELF</a:t>
            </a:r>
          </a:p>
        </p:txBody>
      </p:sp>
      <p:sp>
        <p:nvSpPr>
          <p:cNvPr id="7" name="TextBox 6">
            <a:extLst>
              <a:ext uri="{FF2B5EF4-FFF2-40B4-BE49-F238E27FC236}">
                <a16:creationId xmlns:a16="http://schemas.microsoft.com/office/drawing/2014/main" id="{CBDB0B84-1CE8-4035-ABC8-CBB6BE5D3C6C}"/>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8999364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2933700"/>
            <a:ext cx="12192000" cy="990600"/>
          </a:xfrm>
          <a:prstGeom prst="rect">
            <a:avLst/>
          </a:prstGeom>
          <a:solidFill>
            <a:schemeClr val="accent1">
              <a:lumMod val="50000"/>
            </a:schemeClr>
          </a:solidFill>
          <a:ln w="12700" cap="flat" cmpd="sng" algn="ctr">
            <a:solidFill>
              <a:schemeClr val="accent1">
                <a:lumMod val="50000"/>
              </a:scheme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endParaRPr kumimoji="0" lang="en-US" sz="3600" b="1" i="0" u="none" strike="noStrike" kern="1200" cap="none" spc="0" normalizeH="0" baseline="0" noProof="0" dirty="0">
              <a:ln>
                <a:noFill/>
              </a:ln>
              <a:solidFill>
                <a:schemeClr val="bg1"/>
              </a:solidFill>
              <a:effectLst/>
              <a:uLnTx/>
              <a:uFillTx/>
              <a:latin typeface="Book Antiqua" panose="02040602050305030304" pitchFamily="18" charset="0"/>
              <a:ea typeface="+mn-ea"/>
              <a:cs typeface="+mn-cs"/>
            </a:endParaRPr>
          </a:p>
        </p:txBody>
      </p:sp>
      <p:sp>
        <p:nvSpPr>
          <p:cNvPr id="3" name="TextBox 2"/>
          <p:cNvSpPr txBox="1"/>
          <p:nvPr/>
        </p:nvSpPr>
        <p:spPr>
          <a:xfrm>
            <a:off x="388359" y="1979431"/>
            <a:ext cx="11416146" cy="822789"/>
          </a:xfrm>
          <a:prstGeom prst="rect">
            <a:avLst/>
          </a:prstGeom>
          <a:noFill/>
        </p:spPr>
        <p:txBody>
          <a:bodyPr wrap="square" rtlCol="0">
            <a:spAutoFit/>
          </a:bodyPr>
          <a:lstStyle/>
          <a:p>
            <a:pPr algn="ctr">
              <a:lnSpc>
                <a:spcPct val="200000"/>
              </a:lnSpc>
            </a:pPr>
            <a:r>
              <a:rPr lang="en-US" sz="2800" dirty="0">
                <a:latin typeface="Times New Roman" pitchFamily="18" charset="0"/>
                <a:cs typeface="Times New Roman" pitchFamily="18" charset="0"/>
              </a:rPr>
              <a:t>THANK YOU</a:t>
            </a:r>
          </a:p>
        </p:txBody>
      </p:sp>
      <p:sp>
        <p:nvSpPr>
          <p:cNvPr id="4" name="TextBox 3"/>
          <p:cNvSpPr txBox="1"/>
          <p:nvPr/>
        </p:nvSpPr>
        <p:spPr>
          <a:xfrm>
            <a:off x="4648200" y="3059668"/>
            <a:ext cx="2895600" cy="738664"/>
          </a:xfrm>
          <a:prstGeom prst="rect">
            <a:avLst/>
          </a:prstGeom>
          <a:noFill/>
        </p:spPr>
        <p:txBody>
          <a:bodyPr wrap="square" rtlCol="0">
            <a:spAutoFit/>
          </a:bodyPr>
          <a:lstStyle/>
          <a:p>
            <a:pPr algn="ctr"/>
            <a:r>
              <a:rPr lang="en-US" sz="1400" dirty="0">
                <a:solidFill>
                  <a:schemeClr val="bg1"/>
                </a:solidFill>
                <a:latin typeface="Verdana" panose="020B0604030504040204" pitchFamily="34" charset="0"/>
                <a:ea typeface="Verdana" panose="020B0604030504040204" pitchFamily="34" charset="0"/>
                <a:cs typeface="Verdana" panose="020B0604030504040204" pitchFamily="34" charset="0"/>
              </a:rPr>
              <a:t>Sh. Vinod Jain</a:t>
            </a:r>
          </a:p>
          <a:p>
            <a:pPr algn="ctr"/>
            <a:r>
              <a:rPr lang="en-US" sz="1400" dirty="0">
                <a:solidFill>
                  <a:schemeClr val="bg1"/>
                </a:solidFill>
                <a:latin typeface="Verdana" panose="020B0604030504040204" pitchFamily="34" charset="0"/>
                <a:ea typeface="Verdana" panose="020B0604030504040204" pitchFamily="34" charset="0"/>
                <a:cs typeface="Verdana" panose="020B0604030504040204" pitchFamily="34" charset="0"/>
              </a:rPr>
              <a:t>vinodjain@inmacs.com +919811040004</a:t>
            </a:r>
          </a:p>
        </p:txBody>
      </p:sp>
      <p:pic>
        <p:nvPicPr>
          <p:cNvPr id="7" name="Picture 6" descr="Description: Description: cid:5c4ff0c051f21"/>
          <p:cNvPicPr/>
          <p:nvPr/>
        </p:nvPicPr>
        <p:blipFill>
          <a:blip r:embed="rId2" r:link="rId3" cstate="print"/>
          <a:srcRect/>
          <a:stretch>
            <a:fillRect/>
          </a:stretch>
        </p:blipFill>
        <p:spPr bwMode="auto">
          <a:xfrm>
            <a:off x="10635916" y="0"/>
            <a:ext cx="1556084" cy="914400"/>
          </a:xfrm>
          <a:prstGeom prst="rect">
            <a:avLst/>
          </a:prstGeom>
          <a:noFill/>
          <a:ln w="9525">
            <a:noFill/>
            <a:miter lim="800000"/>
            <a:headEnd/>
            <a:tailEnd/>
          </a:ln>
        </p:spPr>
      </p:pic>
      <p:sp>
        <p:nvSpPr>
          <p:cNvPr id="5" name="TextBox 4">
            <a:extLst>
              <a:ext uri="{FF2B5EF4-FFF2-40B4-BE49-F238E27FC236}">
                <a16:creationId xmlns:a16="http://schemas.microsoft.com/office/drawing/2014/main" id="{C9F68122-2F1B-4AF5-B250-6ACAD612DBA1}"/>
              </a:ext>
            </a:extLst>
          </p:cNvPr>
          <p:cNvSpPr txBox="1"/>
          <p:nvPr/>
        </p:nvSpPr>
        <p:spPr>
          <a:xfrm>
            <a:off x="214603" y="3059668"/>
            <a:ext cx="3750907" cy="738664"/>
          </a:xfrm>
          <a:prstGeom prst="rect">
            <a:avLst/>
          </a:prstGeom>
          <a:noFill/>
        </p:spPr>
        <p:txBody>
          <a:bodyPr wrap="square" rtlCol="0">
            <a:spAutoFit/>
          </a:bodyPr>
          <a:lstStyle/>
          <a:p>
            <a:pPr algn="ctr"/>
            <a:r>
              <a:rPr lang="en-IN" sz="1400" dirty="0">
                <a:solidFill>
                  <a:schemeClr val="bg1"/>
                </a:solidFill>
                <a:latin typeface="Verdana" panose="020B0604030504040204" pitchFamily="34" charset="0"/>
                <a:ea typeface="Verdana" panose="020B0604030504040204" pitchFamily="34" charset="0"/>
              </a:rPr>
              <a:t>Adv. Ananya Madhusudan</a:t>
            </a:r>
          </a:p>
          <a:p>
            <a:pPr algn="ctr"/>
            <a:r>
              <a:rPr lang="en-IN" sz="1400" dirty="0">
                <a:solidFill>
                  <a:schemeClr val="bg1"/>
                </a:solidFill>
                <a:latin typeface="Verdana" panose="020B0604030504040204" pitchFamily="34" charset="0"/>
                <a:ea typeface="Verdana" panose="020B0604030504040204" pitchFamily="34" charset="0"/>
              </a:rPr>
              <a:t>ananyamadhusudan@inmacslaw.com</a:t>
            </a:r>
          </a:p>
          <a:p>
            <a:pPr algn="ctr"/>
            <a:r>
              <a:rPr lang="en-IN" sz="1400" dirty="0">
                <a:solidFill>
                  <a:schemeClr val="bg1"/>
                </a:solidFill>
                <a:latin typeface="Verdana" panose="020B0604030504040204" pitchFamily="34" charset="0"/>
                <a:ea typeface="Verdana" panose="020B0604030504040204" pitchFamily="34" charset="0"/>
              </a:rPr>
              <a:t>+919810604588</a:t>
            </a:r>
          </a:p>
        </p:txBody>
      </p:sp>
      <p:sp>
        <p:nvSpPr>
          <p:cNvPr id="8" name="TextBox 7">
            <a:extLst>
              <a:ext uri="{FF2B5EF4-FFF2-40B4-BE49-F238E27FC236}">
                <a16:creationId xmlns:a16="http://schemas.microsoft.com/office/drawing/2014/main" id="{8C23ECAB-4EBB-477A-ABB3-5106474265EA}"/>
              </a:ext>
            </a:extLst>
          </p:cNvPr>
          <p:cNvSpPr txBox="1"/>
          <p:nvPr/>
        </p:nvSpPr>
        <p:spPr>
          <a:xfrm>
            <a:off x="8655696" y="3030319"/>
            <a:ext cx="3750907" cy="738664"/>
          </a:xfrm>
          <a:prstGeom prst="rect">
            <a:avLst/>
          </a:prstGeom>
          <a:noFill/>
        </p:spPr>
        <p:txBody>
          <a:bodyPr wrap="square" rtlCol="0">
            <a:spAutoFit/>
          </a:bodyPr>
          <a:lstStyle/>
          <a:p>
            <a:pPr algn="ctr"/>
            <a:r>
              <a:rPr lang="en-IN" sz="1400" dirty="0">
                <a:solidFill>
                  <a:schemeClr val="bg1"/>
                </a:solidFill>
                <a:latin typeface="Verdana" panose="020B0604030504040204" pitchFamily="34" charset="0"/>
                <a:ea typeface="Verdana" panose="020B0604030504040204" pitchFamily="34" charset="0"/>
              </a:rPr>
              <a:t>Adv. Akhilesh</a:t>
            </a:r>
          </a:p>
          <a:p>
            <a:pPr algn="ctr"/>
            <a:r>
              <a:rPr lang="en-IN" sz="1400" dirty="0">
                <a:solidFill>
                  <a:schemeClr val="bg1"/>
                </a:solidFill>
                <a:latin typeface="Verdana" panose="020B0604030504040204" pitchFamily="34" charset="0"/>
                <a:ea typeface="Verdana" panose="020B0604030504040204" pitchFamily="34" charset="0"/>
              </a:rPr>
              <a:t>akhilesh@inmacslaw.com</a:t>
            </a:r>
          </a:p>
          <a:p>
            <a:pPr algn="ctr"/>
            <a:r>
              <a:rPr lang="en-IN" sz="1400" dirty="0">
                <a:solidFill>
                  <a:schemeClr val="bg1"/>
                </a:solidFill>
                <a:latin typeface="Verdana" panose="020B0604030504040204" pitchFamily="34" charset="0"/>
                <a:ea typeface="Verdana" panose="020B0604030504040204" pitchFamily="34" charset="0"/>
              </a:rPr>
              <a:t>+918882144442</a:t>
            </a:r>
          </a:p>
        </p:txBody>
      </p:sp>
      <p:sp>
        <p:nvSpPr>
          <p:cNvPr id="9" name="Title 1">
            <a:extLst>
              <a:ext uri="{FF2B5EF4-FFF2-40B4-BE49-F238E27FC236}">
                <a16:creationId xmlns:a16="http://schemas.microsoft.com/office/drawing/2014/main" id="{908DB4BD-9FD7-4DA9-A1DD-0580D3E134E7}"/>
              </a:ext>
            </a:extLst>
          </p:cNvPr>
          <p:cNvSpPr txBox="1">
            <a:spLocks/>
          </p:cNvSpPr>
          <p:nvPr/>
        </p:nvSpPr>
        <p:spPr>
          <a:xfrm>
            <a:off x="0" y="3927539"/>
            <a:ext cx="12192000" cy="990600"/>
          </a:xfrm>
          <a:prstGeom prst="rect">
            <a:avLst/>
          </a:prstGeom>
          <a:solidFill>
            <a:schemeClr val="accent1">
              <a:lumMod val="50000"/>
            </a:schemeClr>
          </a:solidFill>
          <a:ln w="12700" cap="flat" cmpd="sng" algn="ctr">
            <a:solidFill>
              <a:schemeClr val="accent1">
                <a:lumMod val="50000"/>
              </a:schemeClr>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endParaRPr kumimoji="0" lang="en-US" sz="3600" b="1" i="0" u="none" strike="noStrike" kern="1200" cap="none" spc="0" normalizeH="0" baseline="0" noProof="0" dirty="0">
              <a:ln>
                <a:noFill/>
              </a:ln>
              <a:solidFill>
                <a:schemeClr val="bg1"/>
              </a:solidFill>
              <a:effectLst/>
              <a:uLnTx/>
              <a:uFillTx/>
              <a:latin typeface="Book Antiqua" panose="02040602050305030304" pitchFamily="18" charset="0"/>
              <a:ea typeface="+mn-ea"/>
              <a:cs typeface="+mn-cs"/>
            </a:endParaRPr>
          </a:p>
        </p:txBody>
      </p:sp>
      <p:sp>
        <p:nvSpPr>
          <p:cNvPr id="10" name="TextBox 9">
            <a:extLst>
              <a:ext uri="{FF2B5EF4-FFF2-40B4-BE49-F238E27FC236}">
                <a16:creationId xmlns:a16="http://schemas.microsoft.com/office/drawing/2014/main" id="{1C6FCC4D-FE7E-4627-9BDC-37A2DEA501DF}"/>
              </a:ext>
            </a:extLst>
          </p:cNvPr>
          <p:cNvSpPr txBox="1"/>
          <p:nvPr/>
        </p:nvSpPr>
        <p:spPr>
          <a:xfrm>
            <a:off x="4648200" y="4178302"/>
            <a:ext cx="2895600" cy="738664"/>
          </a:xfrm>
          <a:prstGeom prst="rect">
            <a:avLst/>
          </a:prstGeom>
          <a:noFill/>
        </p:spPr>
        <p:txBody>
          <a:bodyPr wrap="square" rtlCol="0">
            <a:spAutoFit/>
          </a:bodyPr>
          <a:lstStyle/>
          <a:p>
            <a:pPr algn="ctr"/>
            <a:r>
              <a:rPr lang="en-US" sz="1400" dirty="0">
                <a:solidFill>
                  <a:schemeClr val="bg1"/>
                </a:solidFill>
                <a:latin typeface="Verdana" panose="020B0604030504040204" pitchFamily="34" charset="0"/>
                <a:ea typeface="Verdana" panose="020B0604030504040204" pitchFamily="34" charset="0"/>
                <a:cs typeface="Verdana" panose="020B0604030504040204" pitchFamily="34" charset="0"/>
              </a:rPr>
              <a:t>Adv. Chhavi Jain</a:t>
            </a:r>
          </a:p>
          <a:p>
            <a:pPr algn="ctr"/>
            <a:r>
              <a:rPr lang="en-US" sz="1400" dirty="0">
                <a:solidFill>
                  <a:schemeClr val="bg1"/>
                </a:solidFill>
                <a:latin typeface="Verdana" panose="020B0604030504040204" pitchFamily="34" charset="0"/>
                <a:ea typeface="Verdana" panose="020B0604030504040204" pitchFamily="34" charset="0"/>
                <a:cs typeface="Verdana" panose="020B0604030504040204" pitchFamily="34" charset="0"/>
              </a:rPr>
              <a:t>chhavi@inmacs.com +919871596409</a:t>
            </a:r>
          </a:p>
        </p:txBody>
      </p:sp>
    </p:spTree>
    <p:extLst>
      <p:ext uri="{BB962C8B-B14F-4D97-AF65-F5344CB8AC3E}">
        <p14:creationId xmlns:p14="http://schemas.microsoft.com/office/powerpoint/2010/main" val="2030302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SCOPE OF PRESENTATION</a:t>
            </a:r>
          </a:p>
        </p:txBody>
      </p:sp>
      <p:sp>
        <p:nvSpPr>
          <p:cNvPr id="6" name="TextBox 5">
            <a:extLst>
              <a:ext uri="{FF2B5EF4-FFF2-40B4-BE49-F238E27FC236}">
                <a16:creationId xmlns:a16="http://schemas.microsoft.com/office/drawing/2014/main" id="{1787A254-564C-B243-9B8C-A7EDEF4378AC}"/>
              </a:ext>
            </a:extLst>
          </p:cNvPr>
          <p:cNvSpPr txBox="1"/>
          <p:nvPr/>
        </p:nvSpPr>
        <p:spPr>
          <a:xfrm>
            <a:off x="462337" y="1122024"/>
            <a:ext cx="11075542" cy="4254819"/>
          </a:xfrm>
          <a:prstGeom prst="rect">
            <a:avLst/>
          </a:prstGeom>
          <a:noFill/>
        </p:spPr>
        <p:txBody>
          <a:bodyPr wrap="square" rtlCol="0">
            <a:spAutoFit/>
          </a:bodyPr>
          <a:lstStyle/>
          <a:p>
            <a:pPr marL="342900"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Need Importance of Succession Planning</a:t>
            </a:r>
          </a:p>
          <a:p>
            <a:pPr marL="342900"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Personal Succession Planning Process</a:t>
            </a:r>
          </a:p>
          <a:p>
            <a:pPr marL="342900"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Succession Planning </a:t>
            </a:r>
          </a:p>
          <a:p>
            <a:pPr marL="800100" lvl="1"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Goals</a:t>
            </a:r>
          </a:p>
          <a:p>
            <a:pPr marL="800100" lvl="1"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Questions</a:t>
            </a:r>
          </a:p>
          <a:p>
            <a:pPr marL="800100" lvl="1"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Initial Steps</a:t>
            </a:r>
          </a:p>
          <a:p>
            <a:pPr marL="342900"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Introduction</a:t>
            </a:r>
          </a:p>
          <a:p>
            <a:pPr marL="342900"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Key Inheritance Law</a:t>
            </a:r>
          </a:p>
          <a:p>
            <a:pPr marL="342900"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Applicability of Succession Law</a:t>
            </a:r>
          </a:p>
          <a:p>
            <a:pPr marL="342900"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Hindu Succession Act, 1956</a:t>
            </a:r>
          </a:p>
          <a:p>
            <a:pPr marL="342900"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HUF, Ancestral Property, Self Acquired Property, Joint Family Property &amp; Coparcenary Property</a:t>
            </a:r>
          </a:p>
          <a:p>
            <a:pPr marL="342900"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Rights of Daughters, Conversion and Rights of Illegitimate Children</a:t>
            </a:r>
          </a:p>
          <a:p>
            <a:pPr marL="342900" indent="-342900" algn="just">
              <a:lnSpc>
                <a:spcPct val="150000"/>
              </a:lnSpc>
              <a:buFont typeface="Wingdings" pitchFamily="2" charset="2"/>
              <a:buChar char="v"/>
            </a:pPr>
            <a:r>
              <a:rPr lang="en-US" sz="1400" dirty="0">
                <a:latin typeface="Times New Roman" panose="02020603050405020304" pitchFamily="18" charset="0"/>
                <a:cs typeface="Times New Roman" panose="02020603050405020304" pitchFamily="18" charset="0"/>
              </a:rPr>
              <a:t>Adverse Possession, Defective Title, Power of Attorney &amp; </a:t>
            </a:r>
            <a:r>
              <a:rPr lang="en-US" sz="1400" i="1" dirty="0">
                <a:latin typeface="Times New Roman" panose="02020603050405020304" pitchFamily="18" charset="0"/>
                <a:cs typeface="Times New Roman" panose="02020603050405020304" pitchFamily="18" charset="0"/>
              </a:rPr>
              <a:t>Spes </a:t>
            </a:r>
            <a:r>
              <a:rPr lang="en-US" sz="1400" i="1" dirty="0" err="1">
                <a:latin typeface="Times New Roman" panose="02020603050405020304" pitchFamily="18" charset="0"/>
                <a:cs typeface="Times New Roman" panose="02020603050405020304" pitchFamily="18" charset="0"/>
              </a:rPr>
              <a:t>Successionis</a:t>
            </a:r>
            <a:endParaRPr lang="en-US" sz="1400" i="1"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2382125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NEED FOR SUCCESSION PLANNING</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5" name="Content Placeholder 2">
            <a:extLst>
              <a:ext uri="{FF2B5EF4-FFF2-40B4-BE49-F238E27FC236}">
                <a16:creationId xmlns:a16="http://schemas.microsoft.com/office/drawing/2014/main" id="{316D5FF5-7FAC-48B0-A603-FCD84E8A9189}"/>
              </a:ext>
            </a:extLst>
          </p:cNvPr>
          <p:cNvSpPr txBox="1">
            <a:spLocks/>
          </p:cNvSpPr>
          <p:nvPr/>
        </p:nvSpPr>
        <p:spPr>
          <a:xfrm>
            <a:off x="457199" y="1066800"/>
            <a:ext cx="11112759" cy="48006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a:t>
            </a:r>
            <a:r>
              <a:rPr lang="en-US" sz="1800" i="1" dirty="0">
                <a:solidFill>
                  <a:schemeClr val="tx1">
                    <a:lumMod val="95000"/>
                    <a:lumOff val="5000"/>
                  </a:schemeClr>
                </a:solidFill>
                <a:latin typeface="Times New Roman" panose="02020603050405020304" pitchFamily="18" charset="0"/>
                <a:cs typeface="Times New Roman" panose="02020603050405020304" pitchFamily="18" charset="0"/>
              </a:rPr>
              <a:t>..in this world nothing can be said to be certain, except </a:t>
            </a:r>
            <a:r>
              <a:rPr lang="en-US" sz="1800" b="1" i="1" dirty="0">
                <a:solidFill>
                  <a:schemeClr val="tx1">
                    <a:lumMod val="95000"/>
                    <a:lumOff val="5000"/>
                  </a:schemeClr>
                </a:solidFill>
                <a:latin typeface="Times New Roman" panose="02020603050405020304" pitchFamily="18" charset="0"/>
                <a:cs typeface="Times New Roman" panose="02020603050405020304" pitchFamily="18" charset="0"/>
              </a:rPr>
              <a:t>death and taxes</a:t>
            </a:r>
            <a:r>
              <a:rPr lang="en-US" sz="1800" i="1" dirty="0">
                <a:solidFill>
                  <a:schemeClr val="tx1">
                    <a:lumMod val="95000"/>
                    <a:lumOff val="5000"/>
                  </a:schemeClr>
                </a:solidFill>
                <a:latin typeface="Times New Roman" panose="02020603050405020304" pitchFamily="18" charset="0"/>
                <a:cs typeface="Times New Roman" panose="02020603050405020304" pitchFamily="18" charset="0"/>
              </a:rPr>
              <a:t>.</a:t>
            </a: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a:t>
            </a:r>
          </a:p>
          <a:p>
            <a:pPr marL="0" indent="0" algn="r">
              <a:buFont typeface="Arial" panose="020B0604020202020204" pitchFamily="34" charset="0"/>
              <a:buNone/>
            </a:pPr>
            <a:r>
              <a:rPr lang="en-IN" sz="1800" i="1" dirty="0">
                <a:solidFill>
                  <a:schemeClr val="tx1">
                    <a:lumMod val="95000"/>
                    <a:lumOff val="5000"/>
                  </a:schemeClr>
                </a:solidFill>
                <a:latin typeface="Times New Roman" panose="02020603050405020304" pitchFamily="18" charset="0"/>
                <a:cs typeface="Times New Roman" panose="02020603050405020304" pitchFamily="18" charset="0"/>
              </a:rPr>
              <a:t>- Benjamin Franklin</a:t>
            </a:r>
            <a:endParaRPr lang="en-US" sz="1800" i="1"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endParaRPr lang="en-US" sz="1800" b="1" i="1" dirty="0">
              <a:solidFill>
                <a:schemeClr val="tx1">
                  <a:lumMod val="95000"/>
                  <a:lumOff val="5000"/>
                </a:schemeClr>
              </a:solidFill>
              <a:latin typeface="Times New Roman" panose="02020603050405020304" pitchFamily="18" charset="0"/>
              <a:cs typeface="Times New Roman" panose="02020603050405020304" pitchFamily="18" charset="0"/>
            </a:endParaRPr>
          </a:p>
          <a:p>
            <a:pPr marL="0" indent="0" algn="just">
              <a:buFont typeface="Arial" panose="020B0604020202020204" pitchFamily="34" charset="0"/>
              <a:buNone/>
            </a:pPr>
            <a:r>
              <a:rPr lang="en-US" sz="1800" b="1" i="1" dirty="0">
                <a:solidFill>
                  <a:schemeClr val="tx1">
                    <a:lumMod val="95000"/>
                    <a:lumOff val="5000"/>
                  </a:schemeClr>
                </a:solidFill>
                <a:latin typeface="Times New Roman" panose="02020603050405020304" pitchFamily="18" charset="0"/>
                <a:cs typeface="Times New Roman" panose="02020603050405020304" pitchFamily="18" charset="0"/>
              </a:rPr>
              <a:t>Some of the key reasons to undertake succession planning:</a:t>
            </a:r>
            <a:endParaRPr lang="en-US" sz="1800" dirty="0">
              <a:solidFill>
                <a:schemeClr val="tx1">
                  <a:lumMod val="95000"/>
                  <a:lumOff val="5000"/>
                </a:schemeClr>
              </a:solidFill>
              <a:latin typeface="Times New Roman" panose="02020603050405020304" pitchFamily="18" charset="0"/>
              <a:cs typeface="Times New Roman" panose="02020603050405020304" pitchFamily="18" charset="0"/>
            </a:endParaRPr>
          </a:p>
          <a:p>
            <a:pPr indent="-50800" algn="just">
              <a:buFont typeface="Wingdings" panose="05000000000000000000" pitchFamily="2" charset="2"/>
              <a:buChar char="q"/>
            </a:pPr>
            <a:r>
              <a:rPr lang="en-US" sz="1800" b="1" i="1" u="sng" dirty="0">
                <a:solidFill>
                  <a:schemeClr val="tx1">
                    <a:lumMod val="95000"/>
                    <a:lumOff val="5000"/>
                  </a:schemeClr>
                </a:solidFill>
                <a:latin typeface="Times New Roman" panose="02020603050405020304" pitchFamily="18" charset="0"/>
                <a:cs typeface="Times New Roman" panose="02020603050405020304" pitchFamily="18" charset="0"/>
              </a:rPr>
              <a:t>Avoiding Family Disputes </a:t>
            </a:r>
            <a:r>
              <a:rPr lang="en-US" sz="1800" b="1" i="1"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1800" i="1" dirty="0">
                <a:solidFill>
                  <a:schemeClr val="tx1">
                    <a:lumMod val="95000"/>
                    <a:lumOff val="5000"/>
                  </a:schemeClr>
                </a:solidFill>
                <a:latin typeface="Times New Roman" panose="02020603050405020304" pitchFamily="18" charset="0"/>
                <a:cs typeface="Times New Roman" panose="02020603050405020304" pitchFamily="18" charset="0"/>
              </a:rPr>
              <a:t>Ranbaxy, </a:t>
            </a:r>
            <a:r>
              <a:rPr lang="en-US" sz="1800" i="1" dirty="0" err="1">
                <a:solidFill>
                  <a:schemeClr val="tx1">
                    <a:lumMod val="95000"/>
                    <a:lumOff val="5000"/>
                  </a:schemeClr>
                </a:solidFill>
                <a:latin typeface="Times New Roman" panose="02020603050405020304" pitchFamily="18" charset="0"/>
                <a:cs typeface="Times New Roman" panose="02020603050405020304" pitchFamily="18" charset="0"/>
              </a:rPr>
              <a:t>Ambanis</a:t>
            </a:r>
            <a:r>
              <a:rPr lang="en-US" sz="1800" i="1" dirty="0">
                <a:solidFill>
                  <a:schemeClr val="tx1">
                    <a:lumMod val="95000"/>
                    <a:lumOff val="5000"/>
                  </a:schemeClr>
                </a:solidFill>
                <a:latin typeface="Times New Roman" panose="02020603050405020304" pitchFamily="18" charset="0"/>
                <a:cs typeface="Times New Roman" panose="02020603050405020304" pitchFamily="18" charset="0"/>
              </a:rPr>
              <a:t>, </a:t>
            </a:r>
            <a:r>
              <a:rPr lang="en-US" sz="1800" i="1" dirty="0" err="1">
                <a:solidFill>
                  <a:schemeClr val="tx1">
                    <a:lumMod val="95000"/>
                    <a:lumOff val="5000"/>
                  </a:schemeClr>
                </a:solidFill>
                <a:latin typeface="Times New Roman" panose="02020603050405020304" pitchFamily="18" charset="0"/>
                <a:cs typeface="Times New Roman" panose="02020603050405020304" pitchFamily="18" charset="0"/>
              </a:rPr>
              <a:t>Singhanias</a:t>
            </a:r>
            <a:r>
              <a:rPr lang="en-US" sz="1800" i="1" dirty="0">
                <a:solidFill>
                  <a:schemeClr val="tx1">
                    <a:lumMod val="95000"/>
                    <a:lumOff val="5000"/>
                  </a:schemeClr>
                </a:solidFill>
                <a:latin typeface="Times New Roman" panose="02020603050405020304" pitchFamily="18" charset="0"/>
                <a:cs typeface="Times New Roman" panose="02020603050405020304" pitchFamily="18" charset="0"/>
              </a:rPr>
              <a:t>, Apollo </a:t>
            </a:r>
            <a:r>
              <a:rPr lang="en-US" sz="1800" i="1" dirty="0" err="1">
                <a:solidFill>
                  <a:schemeClr val="tx1">
                    <a:lumMod val="95000"/>
                    <a:lumOff val="5000"/>
                  </a:schemeClr>
                </a:solidFill>
                <a:latin typeface="Times New Roman" panose="02020603050405020304" pitchFamily="18" charset="0"/>
                <a:cs typeface="Times New Roman" panose="02020603050405020304" pitchFamily="18" charset="0"/>
              </a:rPr>
              <a:t>Tyres</a:t>
            </a:r>
            <a:endParaRPr lang="en-US" sz="1800" b="1" i="1" u="sng" dirty="0">
              <a:solidFill>
                <a:schemeClr val="tx1">
                  <a:lumMod val="95000"/>
                  <a:lumOff val="5000"/>
                </a:schemeClr>
              </a:solidFill>
              <a:latin typeface="Times New Roman" panose="02020603050405020304" pitchFamily="18" charset="0"/>
              <a:cs typeface="Times New Roman" panose="02020603050405020304" pitchFamily="18" charset="0"/>
            </a:endParaRPr>
          </a:p>
          <a:p>
            <a:pPr indent="-50800" algn="just">
              <a:buFont typeface="Wingdings" panose="05000000000000000000" pitchFamily="2" charset="2"/>
              <a:buChar char="q"/>
            </a:pPr>
            <a:r>
              <a:rPr lang="en-GB" sz="1800" b="1" i="1" u="sng" dirty="0">
                <a:solidFill>
                  <a:schemeClr val="tx1">
                    <a:lumMod val="95000"/>
                    <a:lumOff val="5000"/>
                  </a:schemeClr>
                </a:solidFill>
                <a:latin typeface="Times New Roman" panose="02020603050405020304" pitchFamily="18" charset="0"/>
                <a:cs typeface="Times New Roman" panose="02020603050405020304" pitchFamily="18" charset="0"/>
              </a:rPr>
              <a:t>Personal Perspective</a:t>
            </a:r>
            <a:r>
              <a:rPr lang="en-GB" sz="1800" b="1" i="1" dirty="0">
                <a:solidFill>
                  <a:schemeClr val="tx1">
                    <a:lumMod val="95000"/>
                    <a:lumOff val="5000"/>
                  </a:schemeClr>
                </a:solidFill>
                <a:latin typeface="Times New Roman" panose="02020603050405020304" pitchFamily="18" charset="0"/>
                <a:cs typeface="Times New Roman" panose="02020603050405020304" pitchFamily="18" charset="0"/>
              </a:rPr>
              <a:t>: </a:t>
            </a:r>
            <a:endParaRPr lang="en-GB" sz="1800" dirty="0">
              <a:solidFill>
                <a:schemeClr val="tx1">
                  <a:lumMod val="95000"/>
                  <a:lumOff val="5000"/>
                </a:schemeClr>
              </a:solidFill>
              <a:latin typeface="Times New Roman" panose="02020603050405020304" pitchFamily="18" charset="0"/>
              <a:cs typeface="Times New Roman" panose="02020603050405020304" pitchFamily="18" charset="0"/>
            </a:endParaRPr>
          </a:p>
          <a:p>
            <a:pPr marL="919163" lvl="1" indent="-457200" algn="just">
              <a:lnSpc>
                <a:spcPct val="150000"/>
              </a:lnSpc>
              <a:buFont typeface="Wingdings" panose="05000000000000000000" pitchFamily="2" charset="2"/>
              <a:buChar char="Ø"/>
            </a:pPr>
            <a:r>
              <a:rPr lang="en-GB" sz="1800" dirty="0">
                <a:solidFill>
                  <a:schemeClr val="tx1">
                    <a:lumMod val="95000"/>
                    <a:lumOff val="5000"/>
                  </a:schemeClr>
                </a:solidFill>
                <a:latin typeface="Times New Roman" panose="02020603050405020304" pitchFamily="18" charset="0"/>
                <a:cs typeface="Times New Roman" panose="02020603050405020304" pitchFamily="18" charset="0"/>
              </a:rPr>
              <a:t>Ensure proper provision of cash flow and look after for self in case of illness, incapacity</a:t>
            </a:r>
          </a:p>
          <a:p>
            <a:pPr marL="919163" lvl="1" indent="-457200" algn="just">
              <a:lnSpc>
                <a:spcPct val="150000"/>
              </a:lnSpc>
              <a:buFont typeface="Wingdings" panose="05000000000000000000" pitchFamily="2" charset="2"/>
              <a:buChar char="Ø"/>
            </a:pPr>
            <a:r>
              <a:rPr lang="en-GB" sz="1800" dirty="0">
                <a:solidFill>
                  <a:schemeClr val="tx1">
                    <a:lumMod val="95000"/>
                    <a:lumOff val="5000"/>
                  </a:schemeClr>
                </a:solidFill>
                <a:latin typeface="Times New Roman" panose="02020603050405020304" pitchFamily="18" charset="0"/>
                <a:cs typeface="Times New Roman" panose="02020603050405020304" pitchFamily="18" charset="0"/>
              </a:rPr>
              <a:t>Ensuring accommodation, funding of basic expenses, maintenance etc.;</a:t>
            </a:r>
          </a:p>
          <a:p>
            <a:pPr marL="919163" lvl="1" indent="-457200" algn="just">
              <a:lnSpc>
                <a:spcPct val="150000"/>
              </a:lnSpc>
              <a:buFont typeface="Wingdings" panose="05000000000000000000" pitchFamily="2" charset="2"/>
              <a:buChar char="Ø"/>
            </a:pPr>
            <a:r>
              <a:rPr lang="en-GB" sz="1800" dirty="0">
                <a:solidFill>
                  <a:schemeClr val="tx1">
                    <a:lumMod val="95000"/>
                    <a:lumOff val="5000"/>
                  </a:schemeClr>
                </a:solidFill>
                <a:latin typeface="Times New Roman" panose="02020603050405020304" pitchFamily="18" charset="0"/>
                <a:cs typeface="Times New Roman" panose="02020603050405020304" pitchFamily="18" charset="0"/>
              </a:rPr>
              <a:t> Allocation of specific assets to the relevant successors;</a:t>
            </a:r>
          </a:p>
          <a:p>
            <a:pPr marL="919163" lvl="1" indent="-457200" algn="just">
              <a:lnSpc>
                <a:spcPct val="150000"/>
              </a:lnSpc>
              <a:buFont typeface="Wingdings" panose="05000000000000000000" pitchFamily="2" charset="2"/>
              <a:buChar char="Ø"/>
            </a:pPr>
            <a:r>
              <a:rPr lang="en-GB" sz="1800" dirty="0">
                <a:solidFill>
                  <a:schemeClr val="tx1">
                    <a:lumMod val="95000"/>
                    <a:lumOff val="5000"/>
                  </a:schemeClr>
                </a:solidFill>
                <a:latin typeface="Times New Roman" panose="02020603050405020304" pitchFamily="18" charset="0"/>
                <a:cs typeface="Times New Roman" panose="02020603050405020304" pitchFamily="18" charset="0"/>
              </a:rPr>
              <a:t>Ensuring devolution of property does not happen to unintended beneficiaries; and</a:t>
            </a:r>
            <a:endParaRPr lang="en-US" sz="1800" dirty="0">
              <a:solidFill>
                <a:schemeClr val="tx1">
                  <a:lumMod val="95000"/>
                  <a:lumOff val="5000"/>
                </a:schemeClr>
              </a:solidFill>
              <a:latin typeface="Times New Roman" panose="02020603050405020304" pitchFamily="18" charset="0"/>
              <a:cs typeface="Times New Roman" panose="02020603050405020304" pitchFamily="18" charset="0"/>
            </a:endParaRPr>
          </a:p>
          <a:p>
            <a:pPr marL="919163" lvl="1" indent="-457200" algn="just">
              <a:lnSpc>
                <a:spcPct val="150000"/>
              </a:lnSpc>
              <a:buFont typeface="Wingdings" panose="05000000000000000000" pitchFamily="2" charset="2"/>
              <a:buChar char="Ø"/>
            </a:pP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Disproportionate distribution of assets;.</a:t>
            </a:r>
          </a:p>
          <a:p>
            <a:pPr marL="919163" lvl="1" indent="-457200" algn="just">
              <a:lnSpc>
                <a:spcPct val="150000"/>
              </a:lnSpc>
              <a:buFont typeface="Wingdings" panose="05000000000000000000" pitchFamily="2" charset="2"/>
              <a:buChar char="Ø"/>
            </a:pP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Ensure proper provision for Spouse, Child and parents including special care and regular cash flow</a:t>
            </a:r>
            <a:endParaRPr lang="en-GB" sz="1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1457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NEED FOR SUCCESSION PLANNING</a:t>
            </a:r>
          </a:p>
        </p:txBody>
      </p:sp>
      <p:sp>
        <p:nvSpPr>
          <p:cNvPr id="7" name="TextBox 6">
            <a:extLst>
              <a:ext uri="{FF2B5EF4-FFF2-40B4-BE49-F238E27FC236}">
                <a16:creationId xmlns:a16="http://schemas.microsoft.com/office/drawing/2014/main" id="{DC22A9E1-753F-4347-A5F8-41AE8D1487F8}"/>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Content Placeholder 2">
            <a:extLst>
              <a:ext uri="{FF2B5EF4-FFF2-40B4-BE49-F238E27FC236}">
                <a16:creationId xmlns:a16="http://schemas.microsoft.com/office/drawing/2014/main" id="{4094D1BF-DFB5-4757-BA03-6DACAD6C598B}"/>
              </a:ext>
            </a:extLst>
          </p:cNvPr>
          <p:cNvSpPr txBox="1">
            <a:spLocks/>
          </p:cNvSpPr>
          <p:nvPr/>
        </p:nvSpPr>
        <p:spPr>
          <a:xfrm>
            <a:off x="494522" y="1262743"/>
            <a:ext cx="8882743" cy="3886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gn="just"/>
            <a:r>
              <a:rPr lang="en-US" sz="1800" b="1" u="sng" dirty="0">
                <a:solidFill>
                  <a:schemeClr val="tx1">
                    <a:lumMod val="95000"/>
                    <a:lumOff val="5000"/>
                  </a:schemeClr>
                </a:solidFill>
                <a:latin typeface="Times New Roman" panose="02020603050405020304" pitchFamily="18" charset="0"/>
                <a:cs typeface="Times New Roman" panose="02020603050405020304" pitchFamily="18" charset="0"/>
              </a:rPr>
              <a:t>Business perspective: </a:t>
            </a:r>
          </a:p>
          <a:p>
            <a:pPr algn="just"/>
            <a:endParaRPr lang="en-GB" sz="1800" dirty="0">
              <a:solidFill>
                <a:schemeClr val="tx1">
                  <a:lumMod val="95000"/>
                  <a:lumOff val="5000"/>
                </a:schemeClr>
              </a:solidFill>
              <a:latin typeface="Times New Roman" panose="02020603050405020304" pitchFamily="18" charset="0"/>
              <a:cs typeface="Times New Roman" panose="02020603050405020304" pitchFamily="18" charset="0"/>
            </a:endParaRPr>
          </a:p>
          <a:p>
            <a:pPr lvl="1" algn="just">
              <a:spcAft>
                <a:spcPts val="1200"/>
              </a:spcAft>
              <a:buFont typeface="Wingdings" panose="05000000000000000000" pitchFamily="2" charset="2"/>
              <a:buChar char="Ø"/>
            </a:pPr>
            <a:r>
              <a:rPr lang="en-GB" sz="1800" dirty="0">
                <a:solidFill>
                  <a:schemeClr val="tx1">
                    <a:lumMod val="95000"/>
                    <a:lumOff val="5000"/>
                  </a:schemeClr>
                </a:solidFill>
                <a:latin typeface="Times New Roman" panose="02020603050405020304" pitchFamily="18" charset="0"/>
                <a:cs typeface="Times New Roman" panose="02020603050405020304" pitchFamily="18" charset="0"/>
              </a:rPr>
              <a:t>Succession in family businesses- ownership and management;</a:t>
            </a:r>
          </a:p>
          <a:p>
            <a:pPr lvl="1" algn="just">
              <a:spcAft>
                <a:spcPts val="1200"/>
              </a:spcAft>
              <a:buFont typeface="Wingdings" panose="05000000000000000000" pitchFamily="2" charset="2"/>
              <a:buChar char="Ø"/>
            </a:pPr>
            <a:r>
              <a:rPr lang="en-GB" sz="1800" dirty="0">
                <a:solidFill>
                  <a:schemeClr val="tx1">
                    <a:lumMod val="95000"/>
                    <a:lumOff val="5000"/>
                  </a:schemeClr>
                </a:solidFill>
                <a:latin typeface="Times New Roman" panose="02020603050405020304" pitchFamily="18" charset="0"/>
                <a:cs typeface="Times New Roman" panose="02020603050405020304" pitchFamily="18" charset="0"/>
              </a:rPr>
              <a:t>Instability in control over companies owned by the family.  </a:t>
            </a:r>
            <a:endParaRPr lang="en-US" sz="1800" dirty="0">
              <a:solidFill>
                <a:schemeClr val="tx1">
                  <a:lumMod val="95000"/>
                  <a:lumOff val="5000"/>
                </a:schemeClr>
              </a:solidFill>
              <a:latin typeface="Times New Roman" panose="02020603050405020304" pitchFamily="18" charset="0"/>
              <a:cs typeface="Times New Roman" panose="02020603050405020304" pitchFamily="18" charset="0"/>
            </a:endParaRPr>
          </a:p>
          <a:p>
            <a:pPr lvl="1" algn="just">
              <a:spcAft>
                <a:spcPts val="1200"/>
              </a:spcAft>
              <a:buFont typeface="Wingdings" panose="05000000000000000000" pitchFamily="2" charset="2"/>
              <a:buChar char="Ø"/>
            </a:pPr>
            <a:r>
              <a:rPr lang="en-GB" sz="1800" dirty="0">
                <a:solidFill>
                  <a:schemeClr val="tx1">
                    <a:lumMod val="95000"/>
                    <a:lumOff val="5000"/>
                  </a:schemeClr>
                </a:solidFill>
                <a:latin typeface="Times New Roman" panose="02020603050405020304" pitchFamily="18" charset="0"/>
                <a:cs typeface="Times New Roman" panose="02020603050405020304" pitchFamily="18" charset="0"/>
              </a:rPr>
              <a:t>Ensuring continuity of family business;</a:t>
            </a:r>
          </a:p>
          <a:p>
            <a:pPr lvl="1" algn="just">
              <a:spcAft>
                <a:spcPts val="1200"/>
              </a:spcAft>
              <a:buFont typeface="Wingdings" panose="05000000000000000000" pitchFamily="2" charset="2"/>
              <a:buChar char="Ø"/>
            </a:pPr>
            <a:r>
              <a:rPr lang="en-US" sz="1800" dirty="0">
                <a:solidFill>
                  <a:schemeClr val="tx1">
                    <a:lumMod val="95000"/>
                    <a:lumOff val="5000"/>
                  </a:schemeClr>
                </a:solidFill>
                <a:latin typeface="Times New Roman" panose="02020603050405020304" pitchFamily="18" charset="0"/>
                <a:cs typeface="Times New Roman" panose="02020603050405020304" pitchFamily="18" charset="0"/>
              </a:rPr>
              <a:t>Identifying role of next generation</a:t>
            </a:r>
            <a:r>
              <a:rPr lang="en-IN" sz="1800" dirty="0">
                <a:solidFill>
                  <a:schemeClr val="tx1">
                    <a:lumMod val="95000"/>
                    <a:lumOff val="5000"/>
                  </a:schemeClr>
                </a:solidFill>
                <a:latin typeface="Times New Roman" panose="02020603050405020304" pitchFamily="18" charset="0"/>
                <a:cs typeface="Times New Roman" panose="02020603050405020304" pitchFamily="18" charset="0"/>
              </a:rPr>
              <a:t>;</a:t>
            </a:r>
          </a:p>
          <a:p>
            <a:pPr lvl="1" algn="just">
              <a:spcAft>
                <a:spcPts val="1200"/>
              </a:spcAft>
              <a:buFont typeface="Wingdings" panose="05000000000000000000" pitchFamily="2" charset="2"/>
              <a:buChar char="Ø"/>
            </a:pPr>
            <a:r>
              <a:rPr lang="en-GB" sz="1800" dirty="0">
                <a:solidFill>
                  <a:schemeClr val="tx1">
                    <a:lumMod val="95000"/>
                    <a:lumOff val="5000"/>
                  </a:schemeClr>
                </a:solidFill>
                <a:latin typeface="Times New Roman" panose="02020603050405020304" pitchFamily="18" charset="0"/>
                <a:cs typeface="Times New Roman" panose="02020603050405020304" pitchFamily="18" charset="0"/>
              </a:rPr>
              <a:t>Running of new businesses;</a:t>
            </a:r>
          </a:p>
          <a:p>
            <a:pPr lvl="1" algn="just">
              <a:spcAft>
                <a:spcPts val="1200"/>
              </a:spcAft>
              <a:buFont typeface="Wingdings" panose="05000000000000000000" pitchFamily="2" charset="2"/>
              <a:buChar char="Ø"/>
            </a:pPr>
            <a:r>
              <a:rPr lang="en-GB" sz="1800" dirty="0">
                <a:solidFill>
                  <a:schemeClr val="tx1">
                    <a:lumMod val="95000"/>
                    <a:lumOff val="5000"/>
                  </a:schemeClr>
                </a:solidFill>
                <a:latin typeface="Times New Roman" panose="02020603050405020304" pitchFamily="18" charset="0"/>
                <a:cs typeface="Times New Roman" panose="02020603050405020304" pitchFamily="18" charset="0"/>
              </a:rPr>
              <a:t>Use of family brand;</a:t>
            </a:r>
          </a:p>
          <a:p>
            <a:pPr lvl="1" algn="just">
              <a:spcAft>
                <a:spcPts val="1200"/>
              </a:spcAft>
              <a:buFont typeface="Wingdings" panose="05000000000000000000" pitchFamily="2" charset="2"/>
              <a:buChar char="Ø"/>
            </a:pPr>
            <a:r>
              <a:rPr lang="en-GB" sz="1800" dirty="0">
                <a:solidFill>
                  <a:schemeClr val="tx1">
                    <a:lumMod val="95000"/>
                    <a:lumOff val="5000"/>
                  </a:schemeClr>
                </a:solidFill>
                <a:latin typeface="Times New Roman" panose="02020603050405020304" pitchFamily="18" charset="0"/>
                <a:cs typeface="Times New Roman" panose="02020603050405020304" pitchFamily="18" charset="0"/>
              </a:rPr>
              <a:t>Right to liquidate holding; and</a:t>
            </a:r>
          </a:p>
          <a:p>
            <a:pPr lvl="1" algn="just">
              <a:spcAft>
                <a:spcPts val="1200"/>
              </a:spcAft>
              <a:buFont typeface="Wingdings" panose="05000000000000000000" pitchFamily="2" charset="2"/>
              <a:buChar char="Ø"/>
            </a:pPr>
            <a:r>
              <a:rPr lang="en-GB" sz="1800" dirty="0">
                <a:solidFill>
                  <a:schemeClr val="tx1">
                    <a:lumMod val="95000"/>
                    <a:lumOff val="5000"/>
                  </a:schemeClr>
                </a:solidFill>
                <a:latin typeface="Times New Roman" panose="02020603050405020304" pitchFamily="18" charset="0"/>
                <a:cs typeface="Times New Roman" panose="02020603050405020304" pitchFamily="18" charset="0"/>
              </a:rPr>
              <a:t>Ring fencing of certain properties.</a:t>
            </a:r>
          </a:p>
          <a:p>
            <a:endParaRPr lang="en-IN" sz="1800" dirty="0">
              <a:solidFill>
                <a:schemeClr val="tx1">
                  <a:lumMod val="95000"/>
                  <a:lumOff val="5000"/>
                </a:schemeClr>
              </a:solidFill>
              <a:latin typeface="Times New Roman" panose="02020603050405020304" pitchFamily="18" charset="0"/>
            </a:endParaRPr>
          </a:p>
        </p:txBody>
      </p:sp>
    </p:spTree>
    <p:extLst>
      <p:ext uri="{BB962C8B-B14F-4D97-AF65-F5344CB8AC3E}">
        <p14:creationId xmlns:p14="http://schemas.microsoft.com/office/powerpoint/2010/main" val="2015860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7927" y="1164987"/>
            <a:ext cx="11416146" cy="1115883"/>
          </a:xfrm>
          <a:prstGeom prst="rect">
            <a:avLst/>
          </a:prstGeom>
          <a:noFill/>
        </p:spPr>
        <p:txBody>
          <a:bodyPr wrap="square" rtlCol="0">
            <a:spAutoFit/>
          </a:bodyPr>
          <a:lstStyle/>
          <a:p>
            <a:pPr algn="just">
              <a:lnSpc>
                <a:spcPct val="200000"/>
              </a:lnSpc>
            </a:pPr>
            <a:r>
              <a:rPr lang="en-US" dirty="0">
                <a:latin typeface="Times New Roman" pitchFamily="18" charset="0"/>
                <a:cs typeface="Times New Roman" pitchFamily="18" charset="0"/>
              </a:rPr>
              <a:t>Succession Planning is a formalized process to successfully transfer company leadership from Current Management to Successor Management. It is designed to ensure the ongoing viability of the company. </a:t>
            </a:r>
          </a:p>
        </p:txBody>
      </p:sp>
      <p:sp>
        <p:nvSpPr>
          <p:cNvPr id="4" name="Rectangle 3">
            <a:extLst>
              <a:ext uri="{FF2B5EF4-FFF2-40B4-BE49-F238E27FC236}">
                <a16:creationId xmlns:a16="http://schemas.microsoft.com/office/drawing/2014/main" id="{876AF0A4-5B09-D84A-A0B3-456801FBBF33}"/>
              </a:ext>
            </a:extLst>
          </p:cNvPr>
          <p:cNvSpPr/>
          <p:nvPr/>
        </p:nvSpPr>
        <p:spPr>
          <a:xfrm>
            <a:off x="626724" y="2691829"/>
            <a:ext cx="2373330" cy="575353"/>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a:latin typeface="Times New Roman" panose="02020603050405020304" pitchFamily="18" charset="0"/>
                <a:cs typeface="Times New Roman" panose="02020603050405020304" pitchFamily="18" charset="0"/>
              </a:rPr>
              <a:t>PROCESSESS</a:t>
            </a:r>
          </a:p>
        </p:txBody>
      </p:sp>
      <p:sp>
        <p:nvSpPr>
          <p:cNvPr id="7" name="Rectangle 6">
            <a:extLst>
              <a:ext uri="{FF2B5EF4-FFF2-40B4-BE49-F238E27FC236}">
                <a16:creationId xmlns:a16="http://schemas.microsoft.com/office/drawing/2014/main" id="{39FFB38B-59DC-3141-9575-0C7FA67E4B84}"/>
              </a:ext>
            </a:extLst>
          </p:cNvPr>
          <p:cNvSpPr/>
          <p:nvPr/>
        </p:nvSpPr>
        <p:spPr>
          <a:xfrm>
            <a:off x="8772419" y="2691827"/>
            <a:ext cx="2373330" cy="575353"/>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a:latin typeface="Times New Roman" panose="02020603050405020304" pitchFamily="18" charset="0"/>
                <a:cs typeface="Times New Roman" panose="02020603050405020304" pitchFamily="18" charset="0"/>
              </a:rPr>
              <a:t>DESIRED OUTCOMES</a:t>
            </a:r>
          </a:p>
        </p:txBody>
      </p:sp>
      <p:sp>
        <p:nvSpPr>
          <p:cNvPr id="8" name="Rectangle 7">
            <a:extLst>
              <a:ext uri="{FF2B5EF4-FFF2-40B4-BE49-F238E27FC236}">
                <a16:creationId xmlns:a16="http://schemas.microsoft.com/office/drawing/2014/main" id="{527D7864-63CC-2840-97C8-242EC709E046}"/>
              </a:ext>
            </a:extLst>
          </p:cNvPr>
          <p:cNvSpPr/>
          <p:nvPr/>
        </p:nvSpPr>
        <p:spPr>
          <a:xfrm>
            <a:off x="4609672" y="2691827"/>
            <a:ext cx="2373330" cy="575353"/>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a:latin typeface="Times New Roman" panose="02020603050405020304" pitchFamily="18" charset="0"/>
                <a:cs typeface="Times New Roman" panose="02020603050405020304" pitchFamily="18" charset="0"/>
              </a:rPr>
              <a:t>ACTIVITIES</a:t>
            </a:r>
          </a:p>
        </p:txBody>
      </p:sp>
      <p:cxnSp>
        <p:nvCxnSpPr>
          <p:cNvPr id="9" name="Straight Arrow Connector 8">
            <a:extLst>
              <a:ext uri="{FF2B5EF4-FFF2-40B4-BE49-F238E27FC236}">
                <a16:creationId xmlns:a16="http://schemas.microsoft.com/office/drawing/2014/main" id="{7EA4E8C4-9930-4F4E-89FD-38FAE58BDCCE}"/>
              </a:ext>
            </a:extLst>
          </p:cNvPr>
          <p:cNvCxnSpPr/>
          <p:nvPr/>
        </p:nvCxnSpPr>
        <p:spPr>
          <a:xfrm>
            <a:off x="3328827" y="2979503"/>
            <a:ext cx="904126" cy="0"/>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cxnSp>
        <p:nvCxnSpPr>
          <p:cNvPr id="10" name="Straight Arrow Connector 9">
            <a:extLst>
              <a:ext uri="{FF2B5EF4-FFF2-40B4-BE49-F238E27FC236}">
                <a16:creationId xmlns:a16="http://schemas.microsoft.com/office/drawing/2014/main" id="{0D7C7116-0D69-B34A-90B0-25125B00ED28}"/>
              </a:ext>
            </a:extLst>
          </p:cNvPr>
          <p:cNvCxnSpPr/>
          <p:nvPr/>
        </p:nvCxnSpPr>
        <p:spPr>
          <a:xfrm>
            <a:off x="7447052" y="2988062"/>
            <a:ext cx="904126" cy="0"/>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sp>
        <p:nvSpPr>
          <p:cNvPr id="11" name="Rectangle 10">
            <a:extLst>
              <a:ext uri="{FF2B5EF4-FFF2-40B4-BE49-F238E27FC236}">
                <a16:creationId xmlns:a16="http://schemas.microsoft.com/office/drawing/2014/main" id="{E4020026-34FD-C641-A72B-AFAFF34A2DA8}"/>
              </a:ext>
            </a:extLst>
          </p:cNvPr>
          <p:cNvSpPr/>
          <p:nvPr/>
        </p:nvSpPr>
        <p:spPr>
          <a:xfrm>
            <a:off x="626724" y="3884406"/>
            <a:ext cx="2373330" cy="575353"/>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a:latin typeface="Times New Roman" panose="02020603050405020304" pitchFamily="18" charset="0"/>
                <a:cs typeface="Times New Roman" panose="02020603050405020304" pitchFamily="18" charset="0"/>
              </a:rPr>
              <a:t>MANAGEMENT SUCCESSION</a:t>
            </a:r>
          </a:p>
        </p:txBody>
      </p:sp>
      <p:sp>
        <p:nvSpPr>
          <p:cNvPr id="12" name="Rectangle 11">
            <a:extLst>
              <a:ext uri="{FF2B5EF4-FFF2-40B4-BE49-F238E27FC236}">
                <a16:creationId xmlns:a16="http://schemas.microsoft.com/office/drawing/2014/main" id="{EE7B0EE9-203F-3948-AC7D-C23796067093}"/>
              </a:ext>
            </a:extLst>
          </p:cNvPr>
          <p:cNvSpPr/>
          <p:nvPr/>
        </p:nvSpPr>
        <p:spPr>
          <a:xfrm>
            <a:off x="626724" y="5076984"/>
            <a:ext cx="2373330" cy="575353"/>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a:latin typeface="Times New Roman" panose="02020603050405020304" pitchFamily="18" charset="0"/>
                <a:cs typeface="Times New Roman" panose="02020603050405020304" pitchFamily="18" charset="0"/>
              </a:rPr>
              <a:t>OWNERSHIP SUCCESSION</a:t>
            </a:r>
          </a:p>
        </p:txBody>
      </p:sp>
      <p:cxnSp>
        <p:nvCxnSpPr>
          <p:cNvPr id="14" name="Straight Arrow Connector 13">
            <a:extLst>
              <a:ext uri="{FF2B5EF4-FFF2-40B4-BE49-F238E27FC236}">
                <a16:creationId xmlns:a16="http://schemas.microsoft.com/office/drawing/2014/main" id="{A5406C8F-7817-5D4F-B647-FB3F6C28EDEA}"/>
              </a:ext>
            </a:extLst>
          </p:cNvPr>
          <p:cNvCxnSpPr/>
          <p:nvPr/>
        </p:nvCxnSpPr>
        <p:spPr>
          <a:xfrm>
            <a:off x="1813389" y="3421294"/>
            <a:ext cx="0" cy="308225"/>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cxnSp>
        <p:nvCxnSpPr>
          <p:cNvPr id="15" name="Straight Arrow Connector 14">
            <a:extLst>
              <a:ext uri="{FF2B5EF4-FFF2-40B4-BE49-F238E27FC236}">
                <a16:creationId xmlns:a16="http://schemas.microsoft.com/office/drawing/2014/main" id="{11E67056-A063-0C44-BFDC-4EA9D4CA06E4}"/>
              </a:ext>
            </a:extLst>
          </p:cNvPr>
          <p:cNvCxnSpPr>
            <a:cxnSpLocks/>
          </p:cNvCxnSpPr>
          <p:nvPr/>
        </p:nvCxnSpPr>
        <p:spPr>
          <a:xfrm>
            <a:off x="5770651" y="3339762"/>
            <a:ext cx="1" cy="212068"/>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sp>
        <p:nvSpPr>
          <p:cNvPr id="16" name="Rectangle 15">
            <a:extLst>
              <a:ext uri="{FF2B5EF4-FFF2-40B4-BE49-F238E27FC236}">
                <a16:creationId xmlns:a16="http://schemas.microsoft.com/office/drawing/2014/main" id="{6583D635-053A-284E-A5E6-D5048D18DDEF}"/>
              </a:ext>
            </a:extLst>
          </p:cNvPr>
          <p:cNvSpPr/>
          <p:nvPr/>
        </p:nvSpPr>
        <p:spPr>
          <a:xfrm>
            <a:off x="4583986" y="3625253"/>
            <a:ext cx="2373330" cy="1302831"/>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just"/>
            <a:r>
              <a:rPr lang="en-US" sz="1400" dirty="0">
                <a:solidFill>
                  <a:schemeClr val="tx1"/>
                </a:solidFill>
                <a:latin typeface="Times New Roman" panose="02020603050405020304" pitchFamily="18" charset="0"/>
                <a:cs typeface="Times New Roman" panose="02020603050405020304" pitchFamily="18" charset="0"/>
              </a:rPr>
              <a:t>Family Communications</a:t>
            </a:r>
          </a:p>
          <a:p>
            <a:pPr marL="142875" indent="-142875" algn="just">
              <a:buFont typeface="Arial" panose="020B0604020202020204" pitchFamily="34" charset="0"/>
              <a:buChar char="•"/>
            </a:pPr>
            <a:r>
              <a:rPr lang="en-US" sz="1400" dirty="0">
                <a:solidFill>
                  <a:schemeClr val="tx1"/>
                </a:solidFill>
                <a:latin typeface="Times New Roman" panose="02020603050405020304" pitchFamily="18" charset="0"/>
                <a:cs typeface="Times New Roman" panose="02020603050405020304" pitchFamily="18" charset="0"/>
              </a:rPr>
              <a:t>Family Charter</a:t>
            </a:r>
          </a:p>
          <a:p>
            <a:pPr marL="142875" indent="-142875" algn="just">
              <a:buFont typeface="Arial" panose="020B0604020202020204" pitchFamily="34" charset="0"/>
              <a:buChar char="•"/>
            </a:pPr>
            <a:r>
              <a:rPr lang="en-US" sz="1400" dirty="0">
                <a:solidFill>
                  <a:schemeClr val="tx1"/>
                </a:solidFill>
                <a:latin typeface="Times New Roman" panose="02020603050405020304" pitchFamily="18" charset="0"/>
                <a:cs typeface="Times New Roman" panose="02020603050405020304" pitchFamily="18" charset="0"/>
              </a:rPr>
              <a:t>Family Business Rules</a:t>
            </a:r>
          </a:p>
          <a:p>
            <a:pPr marL="142875" indent="-142875" algn="just">
              <a:buFont typeface="Arial" panose="020B0604020202020204" pitchFamily="34" charset="0"/>
              <a:buChar char="•"/>
            </a:pPr>
            <a:r>
              <a:rPr lang="en-US" sz="1400" dirty="0">
                <a:solidFill>
                  <a:schemeClr val="tx1"/>
                </a:solidFill>
                <a:latin typeface="Times New Roman" panose="02020603050405020304" pitchFamily="18" charset="0"/>
                <a:cs typeface="Times New Roman" panose="02020603050405020304" pitchFamily="18" charset="0"/>
              </a:rPr>
              <a:t>Family Ethics and culture</a:t>
            </a:r>
          </a:p>
          <a:p>
            <a:pPr marL="142875" indent="-142875" algn="just">
              <a:buFont typeface="Arial" panose="020B0604020202020204" pitchFamily="34" charset="0"/>
              <a:buChar char="•"/>
            </a:pPr>
            <a:r>
              <a:rPr lang="en-US" sz="1400" dirty="0">
                <a:solidFill>
                  <a:schemeClr val="tx1"/>
                </a:solidFill>
                <a:latin typeface="Times New Roman" panose="02020603050405020304" pitchFamily="18" charset="0"/>
                <a:cs typeface="Times New Roman" panose="02020603050405020304" pitchFamily="18" charset="0"/>
              </a:rPr>
              <a:t>Family Business Meetings</a:t>
            </a:r>
          </a:p>
          <a:p>
            <a:pPr marL="142875" indent="-142875" algn="just">
              <a:buFont typeface="Arial" panose="020B0604020202020204" pitchFamily="34" charset="0"/>
              <a:buChar char="•"/>
            </a:pPr>
            <a:r>
              <a:rPr lang="en-US" sz="1400" dirty="0">
                <a:solidFill>
                  <a:schemeClr val="tx1"/>
                </a:solidFill>
                <a:latin typeface="Times New Roman" panose="02020603050405020304" pitchFamily="18" charset="0"/>
                <a:cs typeface="Times New Roman" panose="02020603050405020304" pitchFamily="18" charset="0"/>
              </a:rPr>
              <a:t>Family Council Meetings</a:t>
            </a:r>
          </a:p>
        </p:txBody>
      </p:sp>
      <p:sp>
        <p:nvSpPr>
          <p:cNvPr id="18" name="Rectangle 17">
            <a:extLst>
              <a:ext uri="{FF2B5EF4-FFF2-40B4-BE49-F238E27FC236}">
                <a16:creationId xmlns:a16="http://schemas.microsoft.com/office/drawing/2014/main" id="{E2760688-47AA-3E4C-8801-4674235467B5}"/>
              </a:ext>
            </a:extLst>
          </p:cNvPr>
          <p:cNvSpPr/>
          <p:nvPr/>
        </p:nvSpPr>
        <p:spPr>
          <a:xfrm>
            <a:off x="4604535" y="5026865"/>
            <a:ext cx="2373330" cy="277853"/>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IN" sz="1400" dirty="0">
                <a:latin typeface="Times New Roman" panose="02020603050405020304" pitchFamily="18" charset="0"/>
                <a:cs typeface="Times New Roman" panose="02020603050405020304" pitchFamily="18" charset="0"/>
              </a:rPr>
              <a:t>Grooming Successors</a:t>
            </a:r>
          </a:p>
        </p:txBody>
      </p:sp>
      <p:sp>
        <p:nvSpPr>
          <p:cNvPr id="19" name="Rectangle 18">
            <a:extLst>
              <a:ext uri="{FF2B5EF4-FFF2-40B4-BE49-F238E27FC236}">
                <a16:creationId xmlns:a16="http://schemas.microsoft.com/office/drawing/2014/main" id="{D2693C3A-D97D-8940-970B-FCC99B36D1EF}"/>
              </a:ext>
            </a:extLst>
          </p:cNvPr>
          <p:cNvSpPr/>
          <p:nvPr/>
        </p:nvSpPr>
        <p:spPr>
          <a:xfrm>
            <a:off x="4604535" y="5378141"/>
            <a:ext cx="2373330" cy="274196"/>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a:latin typeface="Times New Roman" panose="02020603050405020304" pitchFamily="18" charset="0"/>
                <a:cs typeface="Times New Roman" panose="02020603050405020304" pitchFamily="18" charset="0"/>
              </a:rPr>
              <a:t>Management Processes</a:t>
            </a:r>
          </a:p>
        </p:txBody>
      </p:sp>
      <p:sp>
        <p:nvSpPr>
          <p:cNvPr id="20" name="Rectangle 19">
            <a:extLst>
              <a:ext uri="{FF2B5EF4-FFF2-40B4-BE49-F238E27FC236}">
                <a16:creationId xmlns:a16="http://schemas.microsoft.com/office/drawing/2014/main" id="{A0501F99-62C9-6B4F-A6A2-8C53D00477D1}"/>
              </a:ext>
            </a:extLst>
          </p:cNvPr>
          <p:cNvSpPr/>
          <p:nvPr/>
        </p:nvSpPr>
        <p:spPr>
          <a:xfrm>
            <a:off x="4604535" y="5725760"/>
            <a:ext cx="2373330" cy="274196"/>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a:latin typeface="Times New Roman" panose="02020603050405020304" pitchFamily="18" charset="0"/>
                <a:cs typeface="Times New Roman" panose="02020603050405020304" pitchFamily="18" charset="0"/>
              </a:rPr>
              <a:t>Family Governance</a:t>
            </a:r>
          </a:p>
        </p:txBody>
      </p:sp>
      <p:sp>
        <p:nvSpPr>
          <p:cNvPr id="21" name="Rectangle 20">
            <a:extLst>
              <a:ext uri="{FF2B5EF4-FFF2-40B4-BE49-F238E27FC236}">
                <a16:creationId xmlns:a16="http://schemas.microsoft.com/office/drawing/2014/main" id="{720F3F71-E10C-EC45-85B8-A792742B4238}"/>
              </a:ext>
            </a:extLst>
          </p:cNvPr>
          <p:cNvSpPr/>
          <p:nvPr/>
        </p:nvSpPr>
        <p:spPr>
          <a:xfrm>
            <a:off x="4604535" y="6096114"/>
            <a:ext cx="2373330" cy="274196"/>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400" dirty="0">
                <a:latin typeface="Times New Roman" panose="02020603050405020304" pitchFamily="18" charset="0"/>
                <a:cs typeface="Times New Roman" panose="02020603050405020304" pitchFamily="18" charset="0"/>
              </a:rPr>
              <a:t>Shareholder Agreement</a:t>
            </a:r>
          </a:p>
        </p:txBody>
      </p:sp>
      <p:sp>
        <p:nvSpPr>
          <p:cNvPr id="22" name="Rectangle 21">
            <a:extLst>
              <a:ext uri="{FF2B5EF4-FFF2-40B4-BE49-F238E27FC236}">
                <a16:creationId xmlns:a16="http://schemas.microsoft.com/office/drawing/2014/main" id="{04A41572-696F-7649-A510-8EC477248B84}"/>
              </a:ext>
            </a:extLst>
          </p:cNvPr>
          <p:cNvSpPr/>
          <p:nvPr/>
        </p:nvSpPr>
        <p:spPr>
          <a:xfrm>
            <a:off x="8772419" y="4313504"/>
            <a:ext cx="2373330" cy="1051156"/>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just"/>
            <a:r>
              <a:rPr lang="en-US" sz="1400" dirty="0">
                <a:latin typeface="Times New Roman" panose="02020603050405020304" pitchFamily="18" charset="0"/>
                <a:cs typeface="Times New Roman" panose="02020603050405020304" pitchFamily="18" charset="0"/>
              </a:rPr>
              <a:t>• Integrated Family Members</a:t>
            </a:r>
          </a:p>
          <a:p>
            <a:pPr algn="just"/>
            <a:r>
              <a:rPr lang="en-US" sz="1400" dirty="0">
                <a:latin typeface="Times New Roman" panose="02020603050405020304" pitchFamily="18" charset="0"/>
                <a:cs typeface="Times New Roman" panose="02020603050405020304" pitchFamily="18" charset="0"/>
              </a:rPr>
              <a:t>• Assessed Options</a:t>
            </a:r>
          </a:p>
          <a:p>
            <a:pPr algn="just"/>
            <a:endParaRPr lang="en-US" sz="1400" dirty="0">
              <a:latin typeface="Times New Roman" panose="02020603050405020304" pitchFamily="18" charset="0"/>
              <a:cs typeface="Times New Roman" panose="02020603050405020304" pitchFamily="18" charset="0"/>
            </a:endParaRPr>
          </a:p>
          <a:p>
            <a:pPr algn="just"/>
            <a:r>
              <a:rPr lang="en-US" sz="1400" dirty="0">
                <a:latin typeface="Times New Roman" panose="02020603050405020304" pitchFamily="18" charset="0"/>
                <a:cs typeface="Times New Roman" panose="02020603050405020304" pitchFamily="18" charset="0"/>
              </a:rPr>
              <a:t>• Informed Decision Making</a:t>
            </a:r>
          </a:p>
          <a:p>
            <a:pPr algn="just"/>
            <a:r>
              <a:rPr lang="en-US" sz="1400" dirty="0">
                <a:latin typeface="Times New Roman" panose="02020603050405020304" pitchFamily="18" charset="0"/>
                <a:cs typeface="Times New Roman" panose="02020603050405020304" pitchFamily="18" charset="0"/>
              </a:rPr>
              <a:t>• Comfort Levels</a:t>
            </a:r>
          </a:p>
        </p:txBody>
      </p:sp>
      <p:cxnSp>
        <p:nvCxnSpPr>
          <p:cNvPr id="23" name="Straight Arrow Connector 22">
            <a:extLst>
              <a:ext uri="{FF2B5EF4-FFF2-40B4-BE49-F238E27FC236}">
                <a16:creationId xmlns:a16="http://schemas.microsoft.com/office/drawing/2014/main" id="{496EDCB1-1D77-354B-A27E-2F85FD14D6EC}"/>
              </a:ext>
            </a:extLst>
          </p:cNvPr>
          <p:cNvCxnSpPr/>
          <p:nvPr/>
        </p:nvCxnSpPr>
        <p:spPr>
          <a:xfrm>
            <a:off x="7447052" y="4839082"/>
            <a:ext cx="904126" cy="0"/>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cxnSp>
        <p:nvCxnSpPr>
          <p:cNvPr id="25" name="Straight Arrow Connector 24">
            <a:extLst>
              <a:ext uri="{FF2B5EF4-FFF2-40B4-BE49-F238E27FC236}">
                <a16:creationId xmlns:a16="http://schemas.microsoft.com/office/drawing/2014/main" id="{A1F1E088-B248-3D48-B820-ACBF135A1519}"/>
              </a:ext>
            </a:extLst>
          </p:cNvPr>
          <p:cNvCxnSpPr/>
          <p:nvPr/>
        </p:nvCxnSpPr>
        <p:spPr>
          <a:xfrm>
            <a:off x="3328827" y="4355469"/>
            <a:ext cx="1191802" cy="1022672"/>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cxnSp>
        <p:nvCxnSpPr>
          <p:cNvPr id="27" name="Straight Arrow Connector 26">
            <a:extLst>
              <a:ext uri="{FF2B5EF4-FFF2-40B4-BE49-F238E27FC236}">
                <a16:creationId xmlns:a16="http://schemas.microsoft.com/office/drawing/2014/main" id="{808BEDEC-8D44-3C44-A459-C28CA52144ED}"/>
              </a:ext>
            </a:extLst>
          </p:cNvPr>
          <p:cNvCxnSpPr/>
          <p:nvPr/>
        </p:nvCxnSpPr>
        <p:spPr>
          <a:xfrm>
            <a:off x="3328827" y="4355469"/>
            <a:ext cx="1202076" cy="671396"/>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cxnSp>
        <p:nvCxnSpPr>
          <p:cNvPr id="29" name="Straight Arrow Connector 28">
            <a:extLst>
              <a:ext uri="{FF2B5EF4-FFF2-40B4-BE49-F238E27FC236}">
                <a16:creationId xmlns:a16="http://schemas.microsoft.com/office/drawing/2014/main" id="{66A1C6C4-4250-2241-A184-9FB518784BB5}"/>
              </a:ext>
            </a:extLst>
          </p:cNvPr>
          <p:cNvCxnSpPr/>
          <p:nvPr/>
        </p:nvCxnSpPr>
        <p:spPr>
          <a:xfrm>
            <a:off x="3328827" y="4355469"/>
            <a:ext cx="1191802" cy="0"/>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cxnSp>
        <p:nvCxnSpPr>
          <p:cNvPr id="31" name="Straight Arrow Connector 30">
            <a:extLst>
              <a:ext uri="{FF2B5EF4-FFF2-40B4-BE49-F238E27FC236}">
                <a16:creationId xmlns:a16="http://schemas.microsoft.com/office/drawing/2014/main" id="{97BAA350-9815-9146-9B5C-5FC15438B446}"/>
              </a:ext>
            </a:extLst>
          </p:cNvPr>
          <p:cNvCxnSpPr>
            <a:cxnSpLocks/>
          </p:cNvCxnSpPr>
          <p:nvPr/>
        </p:nvCxnSpPr>
        <p:spPr>
          <a:xfrm>
            <a:off x="3123344" y="5504532"/>
            <a:ext cx="1397285" cy="725193"/>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cxnSp>
        <p:nvCxnSpPr>
          <p:cNvPr id="33" name="Straight Arrow Connector 32">
            <a:extLst>
              <a:ext uri="{FF2B5EF4-FFF2-40B4-BE49-F238E27FC236}">
                <a16:creationId xmlns:a16="http://schemas.microsoft.com/office/drawing/2014/main" id="{5A099FB2-658C-6D42-96C8-1B21A4CF4D46}"/>
              </a:ext>
            </a:extLst>
          </p:cNvPr>
          <p:cNvCxnSpPr/>
          <p:nvPr/>
        </p:nvCxnSpPr>
        <p:spPr>
          <a:xfrm>
            <a:off x="3144748" y="5515239"/>
            <a:ext cx="1375881" cy="347619"/>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cxnSp>
        <p:nvCxnSpPr>
          <p:cNvPr id="35" name="Straight Arrow Connector 34">
            <a:extLst>
              <a:ext uri="{FF2B5EF4-FFF2-40B4-BE49-F238E27FC236}">
                <a16:creationId xmlns:a16="http://schemas.microsoft.com/office/drawing/2014/main" id="{BE4E8FDA-ADE2-4348-9128-85937FF28E9E}"/>
              </a:ext>
            </a:extLst>
          </p:cNvPr>
          <p:cNvCxnSpPr/>
          <p:nvPr/>
        </p:nvCxnSpPr>
        <p:spPr>
          <a:xfrm flipV="1">
            <a:off x="3114354" y="4610723"/>
            <a:ext cx="1406275" cy="904516"/>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sp>
        <p:nvSpPr>
          <p:cNvPr id="28" name="Title 1">
            <a:extLst>
              <a:ext uri="{FF2B5EF4-FFF2-40B4-BE49-F238E27FC236}">
                <a16:creationId xmlns:a16="http://schemas.microsoft.com/office/drawing/2014/main" id="{23DDBEE6-65C7-4468-8893-5B29E2A69C8A}"/>
              </a:ext>
            </a:extLst>
          </p:cNvPr>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SUCCESSION PLANNING</a:t>
            </a:r>
          </a:p>
        </p:txBody>
      </p:sp>
      <p:sp>
        <p:nvSpPr>
          <p:cNvPr id="30" name="TextBox 29">
            <a:extLst>
              <a:ext uri="{FF2B5EF4-FFF2-40B4-BE49-F238E27FC236}">
                <a16:creationId xmlns:a16="http://schemas.microsoft.com/office/drawing/2014/main" id="{279DD9FB-6F5C-4FFD-8319-984F56EE4B1B}"/>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2431910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B28DBFCF-B1FB-4EBE-B40A-221F5AA0328C}"/>
              </a:ext>
            </a:extLst>
          </p:cNvPr>
          <p:cNvSpPr>
            <a:spLocks noGrp="1" noChangeArrowheads="1"/>
          </p:cNvSpPr>
          <p:nvPr>
            <p:ph idx="1"/>
          </p:nvPr>
        </p:nvSpPr>
        <p:spPr>
          <a:xfrm>
            <a:off x="3210560" y="909320"/>
            <a:ext cx="8707120" cy="5181600"/>
          </a:xfrm>
        </p:spPr>
        <p:txBody>
          <a:bodyPr>
            <a:normAutofit fontScale="85000" lnSpcReduction="20000"/>
          </a:bodyPr>
          <a:lstStyle/>
          <a:p>
            <a:pPr marL="0" indent="0" algn="just" eaLnBrk="1" hangingPunct="1">
              <a:buNone/>
            </a:pPr>
            <a:r>
              <a:rPr lang="en-US" altLang="en-US" sz="2000" dirty="0">
                <a:latin typeface="Verdana" panose="020B0604030504040204" pitchFamily="34" charset="0"/>
                <a:ea typeface="Verdana" panose="020B0604030504040204" pitchFamily="34" charset="0"/>
                <a:cs typeface="Verdana" panose="020B0604030504040204" pitchFamily="34" charset="0"/>
              </a:rPr>
              <a:t> </a:t>
            </a:r>
          </a:p>
          <a:p>
            <a:pPr algn="just" eaLnBrk="1" hangingPunct="1">
              <a:buFont typeface="Arial" pitchFamily="34" charset="0"/>
              <a:buChar char="•"/>
            </a:pPr>
            <a:endParaRPr lang="en-US" altLang="en-US" sz="2000" dirty="0">
              <a:latin typeface="Verdana" panose="020B0604030504040204" pitchFamily="34" charset="0"/>
              <a:ea typeface="Verdana" panose="020B0604030504040204" pitchFamily="34" charset="0"/>
              <a:cs typeface="Verdana" panose="020B0604030504040204" pitchFamily="34" charset="0"/>
            </a:endParaRPr>
          </a:p>
          <a:p>
            <a:pPr algn="just" eaLnBrk="1" hangingPunct="1">
              <a:buFont typeface="Arial" pitchFamily="34" charset="0"/>
              <a:buChar char="•"/>
            </a:pPr>
            <a:endParaRPr lang="en-US" alt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en-US" alt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en-US" alt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en-US" alt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en-US" alt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en-US" alt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en-US" alt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en-US" alt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en-US" alt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pPr>
            <a:endParaRPr lang="en-US" altLang="en-US" sz="2000" dirty="0">
              <a:latin typeface="Verdana" panose="020B0604030504040204" pitchFamily="34" charset="0"/>
              <a:ea typeface="Verdana" panose="020B0604030504040204" pitchFamily="34" charset="0"/>
              <a:cs typeface="Verdana" panose="020B0604030504040204" pitchFamily="34" charset="0"/>
            </a:endParaRPr>
          </a:p>
          <a:p>
            <a:pPr algn="just" eaLnBrk="1" hangingPunct="1">
              <a:buFont typeface="Arial" pitchFamily="34" charset="0"/>
              <a:buChar char="•"/>
            </a:pPr>
            <a:endParaRPr lang="en-US" altLang="en-US" sz="2000" dirty="0">
              <a:latin typeface="Times New Roman" panose="02020603050405020304" pitchFamily="18" charset="0"/>
              <a:ea typeface="Verdana" panose="020B0604030504040204" pitchFamily="34" charset="0"/>
              <a:cs typeface="Times New Roman" panose="02020603050405020304" pitchFamily="18" charset="0"/>
            </a:endParaRPr>
          </a:p>
          <a:p>
            <a:pPr algn="just" eaLnBrk="1" hangingPunct="1">
              <a:buFont typeface="Arial" pitchFamily="34" charset="0"/>
              <a:buChar char="•"/>
            </a:pPr>
            <a:r>
              <a:rPr lang="en-US" altLang="en-US" sz="2000" dirty="0">
                <a:latin typeface="Times New Roman" panose="02020603050405020304" pitchFamily="18" charset="0"/>
                <a:ea typeface="Verdana" panose="020B0604030504040204" pitchFamily="34" charset="0"/>
                <a:cs typeface="Times New Roman" panose="02020603050405020304" pitchFamily="18" charset="0"/>
              </a:rPr>
              <a:t>People and their goals are different.</a:t>
            </a:r>
          </a:p>
          <a:p>
            <a:pPr algn="just" eaLnBrk="1" hangingPunct="1">
              <a:buFont typeface="Arial" pitchFamily="34" charset="0"/>
              <a:buChar char="•"/>
            </a:pPr>
            <a:r>
              <a:rPr lang="en-US" altLang="en-US" sz="2000" dirty="0">
                <a:latin typeface="Times New Roman" panose="02020603050405020304" pitchFamily="18" charset="0"/>
                <a:ea typeface="Verdana" panose="020B0604030504040204" pitchFamily="34" charset="0"/>
                <a:cs typeface="Times New Roman" panose="02020603050405020304" pitchFamily="18" charset="0"/>
              </a:rPr>
              <a:t>Circumstances are different.</a:t>
            </a:r>
          </a:p>
          <a:p>
            <a:pPr algn="just" eaLnBrk="1" hangingPunct="1">
              <a:buFont typeface="Arial" pitchFamily="34" charset="0"/>
              <a:buChar char="•"/>
            </a:pPr>
            <a:r>
              <a:rPr lang="en-US" altLang="en-US" sz="2000" dirty="0">
                <a:latin typeface="Times New Roman" panose="02020603050405020304" pitchFamily="18" charset="0"/>
                <a:ea typeface="Verdana" panose="020B0604030504040204" pitchFamily="34" charset="0"/>
                <a:cs typeface="Times New Roman" panose="02020603050405020304" pitchFamily="18" charset="0"/>
              </a:rPr>
              <a:t>Strategies and Process needs careful crafting.</a:t>
            </a:r>
            <a:endParaRPr lang="en-US" altLang="en-US" dirty="0">
              <a:latin typeface="Times New Roman" panose="02020603050405020304" pitchFamily="18" charset="0"/>
              <a:cs typeface="Times New Roman" panose="02020603050405020304" pitchFamily="18" charset="0"/>
            </a:endParaRPr>
          </a:p>
        </p:txBody>
      </p:sp>
      <p:graphicFrame>
        <p:nvGraphicFramePr>
          <p:cNvPr id="6" name="Diagram 5"/>
          <p:cNvGraphicFramePr/>
          <p:nvPr>
            <p:extLst>
              <p:ext uri="{D42A27DB-BD31-4B8C-83A1-F6EECF244321}">
                <p14:modId xmlns:p14="http://schemas.microsoft.com/office/powerpoint/2010/main" val="2045869930"/>
              </p:ext>
            </p:extLst>
          </p:nvPr>
        </p:nvGraphicFramePr>
        <p:xfrm>
          <a:off x="2123440" y="1452880"/>
          <a:ext cx="7467600" cy="3124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a:extLst>
              <a:ext uri="{FF2B5EF4-FFF2-40B4-BE49-F238E27FC236}">
                <a16:creationId xmlns:a16="http://schemas.microsoft.com/office/drawing/2014/main" id="{E94EA8EF-EEAE-49C8-B6BE-910CBF24A6B3}"/>
              </a:ext>
            </a:extLst>
          </p:cNvPr>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PERSONAL SUCCESSION PLANNING: PROCESS</a:t>
            </a:r>
          </a:p>
        </p:txBody>
      </p:sp>
      <p:sp>
        <p:nvSpPr>
          <p:cNvPr id="8" name="TextBox 7">
            <a:extLst>
              <a:ext uri="{FF2B5EF4-FFF2-40B4-BE49-F238E27FC236}">
                <a16:creationId xmlns:a16="http://schemas.microsoft.com/office/drawing/2014/main" id="{77BE9E85-1C68-484A-8D2A-5142B908467F}"/>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1476072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30985"/>
            <a:ext cx="10515600" cy="4351338"/>
          </a:xfrm>
        </p:spPr>
        <p:txBody>
          <a:bodyPr/>
          <a:lstStyle/>
          <a:p>
            <a:pPr algn="just">
              <a:lnSpc>
                <a:spcPct val="150000"/>
              </a:lnSpc>
            </a:pPr>
            <a:endParaRPr lang="en-US" altLang="en-US" dirty="0">
              <a:latin typeface="Times New Roman" panose="02020603050405020304" pitchFamily="18" charset="0"/>
              <a:cs typeface="Times New Roman" panose="02020603050405020304" pitchFamily="18" charset="0"/>
            </a:endParaRPr>
          </a:p>
          <a:p>
            <a:pPr algn="just">
              <a:lnSpc>
                <a:spcPct val="150000"/>
              </a:lnSpc>
            </a:pPr>
            <a:r>
              <a:rPr lang="en-US" altLang="en-US" dirty="0">
                <a:latin typeface="Times New Roman" panose="02020603050405020304" pitchFamily="18" charset="0"/>
                <a:cs typeface="Times New Roman" panose="02020603050405020304" pitchFamily="18" charset="0"/>
              </a:rPr>
              <a:t>How do we determine what our goals are?</a:t>
            </a:r>
          </a:p>
          <a:p>
            <a:pPr algn="just">
              <a:lnSpc>
                <a:spcPct val="150000"/>
              </a:lnSpc>
            </a:pPr>
            <a:r>
              <a:rPr lang="en-US" altLang="en-US" dirty="0">
                <a:latin typeface="Times New Roman" panose="02020603050405020304" pitchFamily="18" charset="0"/>
                <a:cs typeface="Times New Roman" panose="02020603050405020304" pitchFamily="18" charset="0"/>
              </a:rPr>
              <a:t>How do I begin the Estate Planning Process?</a:t>
            </a:r>
          </a:p>
          <a:p>
            <a:pPr algn="just">
              <a:lnSpc>
                <a:spcPct val="150000"/>
              </a:lnSpc>
            </a:pPr>
            <a:r>
              <a:rPr lang="en-US" altLang="en-US" dirty="0">
                <a:latin typeface="Times New Roman" panose="02020603050405020304" pitchFamily="18" charset="0"/>
                <a:cs typeface="Times New Roman" panose="02020603050405020304" pitchFamily="18" charset="0"/>
              </a:rPr>
              <a:t>Who can help me develop my Estate plan?</a:t>
            </a:r>
          </a:p>
          <a:p>
            <a:pPr marL="0" indent="0" algn="just">
              <a:buNone/>
            </a:pPr>
            <a:endParaRPr lang="en-IN" altLang="en-US" dirty="0">
              <a:latin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AA0A6C39-92F6-4A42-9156-8FC496C20EAB}"/>
              </a:ext>
            </a:extLst>
          </p:cNvPr>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SUCCESSION PLANNING QUESTION</a:t>
            </a:r>
          </a:p>
        </p:txBody>
      </p:sp>
      <p:sp>
        <p:nvSpPr>
          <p:cNvPr id="7" name="TextBox 6">
            <a:extLst>
              <a:ext uri="{FF2B5EF4-FFF2-40B4-BE49-F238E27FC236}">
                <a16:creationId xmlns:a16="http://schemas.microsoft.com/office/drawing/2014/main" id="{40A6A089-9314-41E8-B226-3C0168711499}"/>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Tree>
    <p:extLst>
      <p:ext uri="{BB962C8B-B14F-4D97-AF65-F5344CB8AC3E}">
        <p14:creationId xmlns:p14="http://schemas.microsoft.com/office/powerpoint/2010/main" val="3216320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3960" y="1470025"/>
            <a:ext cx="10515600" cy="4351338"/>
          </a:xfrm>
        </p:spPr>
        <p:txBody>
          <a:bodyPr>
            <a:normAutofit/>
          </a:bodyPr>
          <a:lstStyle/>
          <a:p>
            <a:pPr marL="0" indent="0" algn="just">
              <a:spcAft>
                <a:spcPct val="150000"/>
              </a:spcAft>
              <a:buNone/>
              <a:defRPr/>
            </a:pPr>
            <a:endParaRPr lang="en-US" sz="2600" dirty="0">
              <a:latin typeface="Times New Roman" panose="02020603050405020304" pitchFamily="18" charset="0"/>
              <a:ea typeface="Verdana" panose="020B0604030504040204" pitchFamily="34" charset="0"/>
              <a:cs typeface="Times New Roman" panose="02020603050405020304" pitchFamily="18" charset="0"/>
            </a:endParaRPr>
          </a:p>
          <a:p>
            <a:pPr marL="0" indent="0" algn="just">
              <a:spcAft>
                <a:spcPct val="150000"/>
              </a:spcAft>
              <a:buNone/>
              <a:defRPr/>
            </a:pPr>
            <a:r>
              <a:rPr lang="en-US" sz="2600" dirty="0">
                <a:latin typeface="Times New Roman" panose="02020603050405020304" pitchFamily="18" charset="0"/>
                <a:ea typeface="Verdana" panose="020B0604030504040204" pitchFamily="34" charset="0"/>
                <a:cs typeface="Times New Roman" panose="02020603050405020304" pitchFamily="18" charset="0"/>
              </a:rPr>
              <a:t>What is in your heart</a:t>
            </a:r>
          </a:p>
          <a:p>
            <a:pPr marL="0" indent="0" algn="just">
              <a:spcAft>
                <a:spcPct val="150000"/>
              </a:spcAft>
              <a:buNone/>
              <a:defRPr/>
            </a:pPr>
            <a:r>
              <a:rPr lang="en-US" sz="2600" dirty="0">
                <a:latin typeface="Times New Roman" panose="02020603050405020304" pitchFamily="18" charset="0"/>
                <a:ea typeface="Verdana" panose="020B0604030504040204" pitchFamily="34" charset="0"/>
                <a:cs typeface="Times New Roman" panose="02020603050405020304" pitchFamily="18" charset="0"/>
              </a:rPr>
              <a:t>	- Not really what you have made notes of.</a:t>
            </a:r>
          </a:p>
        </p:txBody>
      </p:sp>
      <p:sp>
        <p:nvSpPr>
          <p:cNvPr id="5" name="TextBox 4">
            <a:extLst>
              <a:ext uri="{FF2B5EF4-FFF2-40B4-BE49-F238E27FC236}">
                <a16:creationId xmlns:a16="http://schemas.microsoft.com/office/drawing/2014/main" id="{E28E0754-758A-4A10-8C01-C174FBCC8455}"/>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itle 1">
            <a:extLst>
              <a:ext uri="{FF2B5EF4-FFF2-40B4-BE49-F238E27FC236}">
                <a16:creationId xmlns:a16="http://schemas.microsoft.com/office/drawing/2014/main" id="{2617CF69-57FD-4F27-B521-444C07349835}"/>
              </a:ext>
            </a:extLst>
          </p:cNvPr>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SUCCESSION PLANNING GOALS</a:t>
            </a:r>
          </a:p>
        </p:txBody>
      </p:sp>
    </p:spTree>
    <p:extLst>
      <p:ext uri="{BB962C8B-B14F-4D97-AF65-F5344CB8AC3E}">
        <p14:creationId xmlns:p14="http://schemas.microsoft.com/office/powerpoint/2010/main" val="3943584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just">
              <a:buNone/>
            </a:pPr>
            <a:endParaRPr lang="en-US" altLang="en-US" sz="2000" u="sng" dirty="0">
              <a:latin typeface="Times New Roman" panose="02020603050405020304" pitchFamily="18" charset="0"/>
              <a:ea typeface="Verdana" panose="020B0604030504040204" pitchFamily="34" charset="0"/>
              <a:cs typeface="Times New Roman" panose="02020603050405020304" pitchFamily="18" charset="0"/>
            </a:endParaRPr>
          </a:p>
          <a:p>
            <a:pPr marL="0" indent="0" algn="just">
              <a:buNone/>
            </a:pPr>
            <a:r>
              <a:rPr lang="en-US" altLang="en-US" sz="2000" u="sng" dirty="0">
                <a:latin typeface="Times New Roman" panose="02020603050405020304" pitchFamily="18" charset="0"/>
                <a:ea typeface="Verdana" panose="020B0604030504040204" pitchFamily="34" charset="0"/>
                <a:cs typeface="Times New Roman" panose="02020603050405020304" pitchFamily="18" charset="0"/>
              </a:rPr>
              <a:t>GOAL 1: PLAN FOR LOVED ONES </a:t>
            </a:r>
          </a:p>
          <a:p>
            <a:pPr marL="0" indent="0" algn="just">
              <a:buNone/>
            </a:pPr>
            <a:endParaRPr lang="en-US" altLang="en-US" sz="2000" dirty="0">
              <a:latin typeface="Times New Roman" panose="02020603050405020304" pitchFamily="18" charset="0"/>
              <a:ea typeface="Verdana" panose="020B0604030504040204" pitchFamily="34" charset="0"/>
              <a:cs typeface="Times New Roman" panose="02020603050405020304" pitchFamily="18" charset="0"/>
            </a:endParaRPr>
          </a:p>
          <a:p>
            <a:pPr lvl="1" algn="just">
              <a:lnSpc>
                <a:spcPct val="150000"/>
              </a:lnSpc>
              <a:buFont typeface="Wingdings" panose="05000000000000000000" pitchFamily="2" charset="2"/>
              <a:buChar char="Ø"/>
            </a:pPr>
            <a:r>
              <a:rPr lang="en-US" altLang="en-US" sz="2000" dirty="0">
                <a:latin typeface="Times New Roman" panose="02020603050405020304" pitchFamily="18" charset="0"/>
                <a:ea typeface="Verdana" panose="020B0604030504040204" pitchFamily="34" charset="0"/>
                <a:cs typeface="Times New Roman" panose="02020603050405020304" pitchFamily="18" charset="0"/>
              </a:rPr>
              <a:t> To Provide for family</a:t>
            </a:r>
          </a:p>
          <a:p>
            <a:pPr lvl="1" algn="just">
              <a:lnSpc>
                <a:spcPct val="150000"/>
              </a:lnSpc>
              <a:buFont typeface="Wingdings" panose="05000000000000000000" pitchFamily="2" charset="2"/>
              <a:buChar char="Ø"/>
            </a:pPr>
            <a:r>
              <a:rPr lang="en-US" altLang="en-US" sz="2000" dirty="0">
                <a:latin typeface="Times New Roman" panose="02020603050405020304" pitchFamily="18" charset="0"/>
                <a:ea typeface="Verdana" panose="020B0604030504040204" pitchFamily="34" charset="0"/>
                <a:cs typeface="Times New Roman" panose="02020603050405020304" pitchFamily="18" charset="0"/>
              </a:rPr>
              <a:t> What is important for them.</a:t>
            </a:r>
          </a:p>
          <a:p>
            <a:pPr lvl="1" algn="just">
              <a:lnSpc>
                <a:spcPct val="150000"/>
              </a:lnSpc>
              <a:buFont typeface="Wingdings" panose="05000000000000000000" pitchFamily="2" charset="2"/>
              <a:buChar char="Ø"/>
            </a:pPr>
            <a:r>
              <a:rPr lang="en-US" altLang="en-US" sz="2000" dirty="0">
                <a:latin typeface="Times New Roman" panose="02020603050405020304" pitchFamily="18" charset="0"/>
                <a:ea typeface="Verdana" panose="020B0604030504040204" pitchFamily="34" charset="0"/>
                <a:cs typeface="Times New Roman" panose="02020603050405020304" pitchFamily="18" charset="0"/>
              </a:rPr>
              <a:t> How to act to take care of disabled or heirs of deceased family members</a:t>
            </a:r>
          </a:p>
        </p:txBody>
      </p:sp>
      <p:sp>
        <p:nvSpPr>
          <p:cNvPr id="5" name="TextBox 4">
            <a:extLst>
              <a:ext uri="{FF2B5EF4-FFF2-40B4-BE49-F238E27FC236}">
                <a16:creationId xmlns:a16="http://schemas.microsoft.com/office/drawing/2014/main" id="{7727D457-F591-42EC-9347-3B1FF161DEF1}"/>
              </a:ext>
            </a:extLst>
          </p:cNvPr>
          <p:cNvSpPr txBox="1"/>
          <p:nvPr/>
        </p:nvSpPr>
        <p:spPr>
          <a:xfrm>
            <a:off x="0" y="6581001"/>
            <a:ext cx="12192000" cy="276999"/>
          </a:xfrm>
          <a:prstGeom prst="rect">
            <a:avLst/>
          </a:prstGeom>
          <a:solidFill>
            <a:srgbClr val="162A6C"/>
          </a:solidFill>
          <a:ln>
            <a:solidFill>
              <a:srgbClr val="162A6C"/>
            </a:solidFill>
          </a:ln>
        </p:spPr>
        <p:txBody>
          <a:bodyPr wrap="square" rtlCol="0">
            <a:spAutoFit/>
          </a:bodyPr>
          <a:lstStyle/>
          <a:p>
            <a:r>
              <a:rPr lang="en-US" sz="1200" i="1" dirty="0">
                <a:solidFill>
                  <a:schemeClr val="bg1"/>
                </a:solidFill>
                <a:latin typeface="Times New Roman" panose="02020603050405020304" pitchFamily="18" charset="0"/>
                <a:cs typeface="Times New Roman" panose="02020603050405020304" pitchFamily="18" charset="0"/>
              </a:rPr>
              <a:t>INMACS LAW OFFICE										PRIVATE &amp; CONFIDENTIAL</a:t>
            </a:r>
          </a:p>
        </p:txBody>
      </p:sp>
      <p:sp>
        <p:nvSpPr>
          <p:cNvPr id="6" name="Title 1">
            <a:extLst>
              <a:ext uri="{FF2B5EF4-FFF2-40B4-BE49-F238E27FC236}">
                <a16:creationId xmlns:a16="http://schemas.microsoft.com/office/drawing/2014/main" id="{EC5FBAFD-B9B4-4BBC-A70A-40F662960C01}"/>
              </a:ext>
            </a:extLst>
          </p:cNvPr>
          <p:cNvSpPr txBox="1">
            <a:spLocks/>
          </p:cNvSpPr>
          <p:nvPr/>
        </p:nvSpPr>
        <p:spPr>
          <a:xfrm>
            <a:off x="0" y="0"/>
            <a:ext cx="12192000" cy="990600"/>
          </a:xfrm>
          <a:prstGeom prst="rect">
            <a:avLst/>
          </a:prstGeom>
          <a:solidFill>
            <a:srgbClr val="162A6C"/>
          </a:solidFill>
          <a:ln w="12700" cap="flat" cmpd="sng" algn="ctr">
            <a:solidFill>
              <a:schemeClr val="accent6"/>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lvl="0" algn="ctr">
              <a:lnSpc>
                <a:spcPct val="90000"/>
              </a:lnSpc>
              <a:spcBef>
                <a:spcPts val="1000"/>
              </a:spcBef>
            </a:pPr>
            <a:r>
              <a:rPr kumimoji="0" lang="en-US" sz="3600" b="1" i="0" u="none" strike="noStrike" kern="1200" cap="none"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SUCCESSION PLANNING GOALS</a:t>
            </a:r>
          </a:p>
        </p:txBody>
      </p:sp>
    </p:spTree>
    <p:extLst>
      <p:ext uri="{BB962C8B-B14F-4D97-AF65-F5344CB8AC3E}">
        <p14:creationId xmlns:p14="http://schemas.microsoft.com/office/powerpoint/2010/main" val="15314260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620</TotalTime>
  <Words>1318</Words>
  <Application>Microsoft Office PowerPoint</Application>
  <PresentationFormat>Widescreen</PresentationFormat>
  <Paragraphs>172</Paragraphs>
  <Slides>14</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Book Antiqua</vt:lpstr>
      <vt:lpstr>Calibri</vt:lpstr>
      <vt:lpstr>Calibri Light</vt:lpstr>
      <vt:lpstr>Courier New</vt:lpstr>
      <vt:lpstr>Times New Roman</vt:lpstr>
      <vt:lpstr>Verdana</vt:lpstr>
      <vt:lpstr>Wingdings</vt:lpstr>
      <vt:lpstr>Office Theme</vt:lpstr>
      <vt:lpstr> Succession Planning Process: Love, Money, Control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Inheritance &amp; Succession Planning In India</dc:title>
  <dc:creator>Ananya Madhusudan</dc:creator>
  <cp:lastModifiedBy>CA Vinod Jain</cp:lastModifiedBy>
  <cp:revision>52</cp:revision>
  <dcterms:created xsi:type="dcterms:W3CDTF">2021-01-27T06:41:15Z</dcterms:created>
  <dcterms:modified xsi:type="dcterms:W3CDTF">2023-03-20T06:42:16Z</dcterms:modified>
</cp:coreProperties>
</file>