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257" r:id="rId2"/>
    <p:sldId id="594" r:id="rId3"/>
    <p:sldId id="595" r:id="rId4"/>
    <p:sldId id="596" r:id="rId5"/>
    <p:sldId id="597" r:id="rId6"/>
    <p:sldId id="598" r:id="rId7"/>
    <p:sldId id="600" r:id="rId8"/>
    <p:sldId id="608" r:id="rId9"/>
    <p:sldId id="609" r:id="rId10"/>
    <p:sldId id="610" r:id="rId11"/>
    <p:sldId id="656" r:id="rId12"/>
    <p:sldId id="611" r:id="rId13"/>
    <p:sldId id="601" r:id="rId14"/>
    <p:sldId id="602" r:id="rId15"/>
    <p:sldId id="603" r:id="rId16"/>
    <p:sldId id="604" r:id="rId17"/>
    <p:sldId id="605" r:id="rId18"/>
    <p:sldId id="606" r:id="rId19"/>
    <p:sldId id="607" r:id="rId20"/>
    <p:sldId id="654" r:id="rId21"/>
    <p:sldId id="599" r:id="rId22"/>
    <p:sldId id="662" r:id="rId23"/>
    <p:sldId id="663" r:id="rId24"/>
    <p:sldId id="664" r:id="rId25"/>
    <p:sldId id="612" r:id="rId26"/>
    <p:sldId id="614" r:id="rId27"/>
    <p:sldId id="615" r:id="rId28"/>
    <p:sldId id="665" r:id="rId29"/>
    <p:sldId id="623" r:id="rId30"/>
    <p:sldId id="657" r:id="rId31"/>
    <p:sldId id="617" r:id="rId32"/>
    <p:sldId id="661" r:id="rId33"/>
    <p:sldId id="613" r:id="rId34"/>
    <p:sldId id="618" r:id="rId35"/>
    <p:sldId id="625" r:id="rId36"/>
    <p:sldId id="620" r:id="rId37"/>
    <p:sldId id="658" r:id="rId38"/>
    <p:sldId id="619" r:id="rId39"/>
    <p:sldId id="621" r:id="rId40"/>
    <p:sldId id="622" r:id="rId41"/>
    <p:sldId id="659" r:id="rId42"/>
    <p:sldId id="626" r:id="rId43"/>
    <p:sldId id="631" r:id="rId44"/>
    <p:sldId id="632" r:id="rId45"/>
    <p:sldId id="633" r:id="rId46"/>
    <p:sldId id="641" r:id="rId47"/>
    <p:sldId id="660" r:id="rId48"/>
    <p:sldId id="634" r:id="rId49"/>
    <p:sldId id="635" r:id="rId50"/>
    <p:sldId id="636" r:id="rId51"/>
    <p:sldId id="640" r:id="rId52"/>
    <p:sldId id="642" r:id="rId53"/>
    <p:sldId id="644" r:id="rId54"/>
    <p:sldId id="645" r:id="rId55"/>
    <p:sldId id="643" r:id="rId56"/>
    <p:sldId id="648" r:id="rId57"/>
    <p:sldId id="647" r:id="rId58"/>
    <p:sldId id="646" r:id="rId59"/>
    <p:sldId id="649" r:id="rId60"/>
    <p:sldId id="652" r:id="rId61"/>
    <p:sldId id="650" r:id="rId62"/>
    <p:sldId id="651" r:id="rId63"/>
    <p:sldId id="592"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2A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7" d="100"/>
          <a:sy n="57" d="100"/>
        </p:scale>
        <p:origin x="963" y="2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97B33A-653B-404C-BF30-5D5A038C16FA}" type="doc">
      <dgm:prSet loTypeId="urn:microsoft.com/office/officeart/2005/8/layout/orgChart1" loCatId="hierarchy" qsTypeId="urn:microsoft.com/office/officeart/2005/8/quickstyle/simple2" qsCatId="simple" csTypeId="urn:microsoft.com/office/officeart/2005/8/colors/accent5_1" csCatId="accent5" phldr="1"/>
      <dgm:spPr/>
      <dgm:t>
        <a:bodyPr/>
        <a:lstStyle/>
        <a:p>
          <a:endParaRPr lang="en-US"/>
        </a:p>
      </dgm:t>
    </dgm:pt>
    <dgm:pt modelId="{408F386B-D11C-4811-8A6F-E79FB4851021}">
      <dgm:prSet phldrT="[Text]" custT="1"/>
      <dgm:spPr/>
      <dgm:t>
        <a:bodyPr/>
        <a:lstStyle/>
        <a:p>
          <a:r>
            <a:rPr lang="en-US" sz="1800" b="1" cap="all" dirty="0">
              <a:latin typeface="Times New Roman" panose="02020603050405020304" pitchFamily="18" charset="0"/>
              <a:cs typeface="Times New Roman" panose="02020603050405020304" pitchFamily="18" charset="0"/>
            </a:rPr>
            <a:t>When an </a:t>
          </a:r>
          <a:r>
            <a:rPr lang="en-US" sz="1800" b="1" cap="all" baseline="0" dirty="0">
              <a:latin typeface="Times New Roman" panose="02020603050405020304" pitchFamily="18" charset="0"/>
              <a:cs typeface="Times New Roman" panose="02020603050405020304" pitchFamily="18" charset="0"/>
            </a:rPr>
            <a:t>Individual</a:t>
          </a:r>
          <a:r>
            <a:rPr lang="en-US" sz="1800" b="1" cap="all" dirty="0">
              <a:latin typeface="Times New Roman" panose="02020603050405020304" pitchFamily="18" charset="0"/>
              <a:cs typeface="Times New Roman" panose="02020603050405020304" pitchFamily="18" charset="0"/>
            </a:rPr>
            <a:t> Dies</a:t>
          </a:r>
        </a:p>
      </dgm:t>
    </dgm:pt>
    <dgm:pt modelId="{F51052FE-6A24-4ADA-80A8-ABE8A809487C}" type="parTrans" cxnId="{2D2B5982-B4A4-454D-9499-C6C33120F378}">
      <dgm:prSet/>
      <dgm:spPr/>
      <dgm:t>
        <a:bodyPr/>
        <a:lstStyle/>
        <a:p>
          <a:endParaRPr lang="en-US" sz="1200">
            <a:latin typeface="Times New Roman" panose="02020603050405020304" pitchFamily="18" charset="0"/>
            <a:cs typeface="Times New Roman" panose="02020603050405020304" pitchFamily="18" charset="0"/>
          </a:endParaRPr>
        </a:p>
      </dgm:t>
    </dgm:pt>
    <dgm:pt modelId="{1DCD0B72-A747-4A68-A6CB-6EFC7B02D1CB}" type="sibTrans" cxnId="{2D2B5982-B4A4-454D-9499-C6C33120F378}">
      <dgm:prSet/>
      <dgm:spPr/>
      <dgm:t>
        <a:bodyPr/>
        <a:lstStyle/>
        <a:p>
          <a:endParaRPr lang="en-US" sz="1200">
            <a:latin typeface="Times New Roman" panose="02020603050405020304" pitchFamily="18" charset="0"/>
            <a:cs typeface="Times New Roman" panose="02020603050405020304" pitchFamily="18" charset="0"/>
          </a:endParaRPr>
        </a:p>
      </dgm:t>
    </dgm:pt>
    <dgm:pt modelId="{81689A29-5533-46EE-847F-9DA24CB87117}">
      <dgm:prSet phldrT="[Text]" custT="1"/>
      <dgm:spPr/>
      <dgm:t>
        <a:bodyPr/>
        <a:lstStyle/>
        <a:p>
          <a:r>
            <a:rPr lang="en-US" sz="1600" b="1" dirty="0">
              <a:latin typeface="Times New Roman" panose="02020603050405020304" pitchFamily="18" charset="0"/>
              <a:cs typeface="Times New Roman" panose="02020603050405020304" pitchFamily="18" charset="0"/>
            </a:rPr>
            <a:t>Without a Will</a:t>
          </a:r>
        </a:p>
      </dgm:t>
    </dgm:pt>
    <dgm:pt modelId="{8CD8EBB9-6F7C-4C5D-8FDD-A283A9B7E239}" type="parTrans" cxnId="{EA8A15B9-E74B-4F4C-8BD3-5C44BA161430}">
      <dgm:prSet/>
      <dgm:spPr/>
      <dgm:t>
        <a:bodyPr/>
        <a:lstStyle/>
        <a:p>
          <a:endParaRPr lang="en-US" sz="1200">
            <a:latin typeface="Times New Roman" panose="02020603050405020304" pitchFamily="18" charset="0"/>
            <a:cs typeface="Times New Roman" panose="02020603050405020304" pitchFamily="18" charset="0"/>
          </a:endParaRPr>
        </a:p>
      </dgm:t>
    </dgm:pt>
    <dgm:pt modelId="{EE0B64A2-011F-4D5A-8052-1AC7A85935BF}" type="sibTrans" cxnId="{EA8A15B9-E74B-4F4C-8BD3-5C44BA161430}">
      <dgm:prSet/>
      <dgm:spPr/>
      <dgm:t>
        <a:bodyPr/>
        <a:lstStyle/>
        <a:p>
          <a:endParaRPr lang="en-US" sz="1200">
            <a:latin typeface="Times New Roman" panose="02020603050405020304" pitchFamily="18" charset="0"/>
            <a:cs typeface="Times New Roman" panose="02020603050405020304" pitchFamily="18" charset="0"/>
          </a:endParaRPr>
        </a:p>
      </dgm:t>
    </dgm:pt>
    <dgm:pt modelId="{F48E2C93-2426-4B87-9C29-A5E360C0D2D7}">
      <dgm:prSet phldrT="[Text]" custT="1"/>
      <dgm:spPr/>
      <dgm:t>
        <a:bodyPr/>
        <a:lstStyle/>
        <a:p>
          <a:r>
            <a:rPr lang="en-US" sz="1600" b="1" dirty="0">
              <a:latin typeface="Times New Roman" panose="02020603050405020304" pitchFamily="18" charset="0"/>
              <a:cs typeface="Times New Roman" panose="02020603050405020304" pitchFamily="18" charset="0"/>
            </a:rPr>
            <a:t>After Making a Valid Will</a:t>
          </a:r>
        </a:p>
      </dgm:t>
    </dgm:pt>
    <dgm:pt modelId="{7D2C2ADE-B1CD-460A-AD37-2691B08B2369}" type="parTrans" cxnId="{2E7E8B36-E8DE-4B29-8375-6223DC6380FF}">
      <dgm:prSet/>
      <dgm:spPr/>
      <dgm:t>
        <a:bodyPr/>
        <a:lstStyle/>
        <a:p>
          <a:endParaRPr lang="en-US" sz="1200">
            <a:latin typeface="Times New Roman" panose="02020603050405020304" pitchFamily="18" charset="0"/>
            <a:cs typeface="Times New Roman" panose="02020603050405020304" pitchFamily="18" charset="0"/>
          </a:endParaRPr>
        </a:p>
      </dgm:t>
    </dgm:pt>
    <dgm:pt modelId="{51F5765C-7F9A-4FDF-80E7-80C8A3F2DBBA}" type="sibTrans" cxnId="{2E7E8B36-E8DE-4B29-8375-6223DC6380FF}">
      <dgm:prSet/>
      <dgm:spPr/>
      <dgm:t>
        <a:bodyPr/>
        <a:lstStyle/>
        <a:p>
          <a:endParaRPr lang="en-US" sz="1200">
            <a:latin typeface="Times New Roman" panose="02020603050405020304" pitchFamily="18" charset="0"/>
            <a:cs typeface="Times New Roman" panose="02020603050405020304" pitchFamily="18" charset="0"/>
          </a:endParaRPr>
        </a:p>
      </dgm:t>
    </dgm:pt>
    <dgm:pt modelId="{763399BF-7CA5-43EC-B849-FA12FE7095A0}">
      <dgm:prSet custT="1"/>
      <dgm:spPr/>
      <dgm:t>
        <a:bodyPr/>
        <a:lstStyle/>
        <a:p>
          <a:r>
            <a:rPr lang="en-US" sz="1200" b="1" dirty="0">
              <a:latin typeface="Times New Roman" panose="02020603050405020304" pitchFamily="18" charset="0"/>
              <a:cs typeface="Times New Roman" panose="02020603050405020304" pitchFamily="18" charset="0"/>
            </a:rPr>
            <a:t>Hindu, Jain, </a:t>
          </a:r>
        </a:p>
        <a:p>
          <a:r>
            <a:rPr lang="en-US" sz="1200" b="1" dirty="0">
              <a:latin typeface="Times New Roman" panose="02020603050405020304" pitchFamily="18" charset="0"/>
              <a:cs typeface="Times New Roman" panose="02020603050405020304" pitchFamily="18" charset="0"/>
            </a:rPr>
            <a:t>Sikh, Buddhist</a:t>
          </a:r>
        </a:p>
      </dgm:t>
    </dgm:pt>
    <dgm:pt modelId="{69A736F7-CECC-489D-93E4-25BE072CC47A}" type="parTrans" cxnId="{8D0E5D8A-7304-4F5F-B8B9-4A7807F1C627}">
      <dgm:prSet/>
      <dgm:spPr/>
      <dgm:t>
        <a:bodyPr/>
        <a:lstStyle/>
        <a:p>
          <a:endParaRPr lang="en-US" sz="1200">
            <a:latin typeface="Times New Roman" panose="02020603050405020304" pitchFamily="18" charset="0"/>
            <a:cs typeface="Times New Roman" panose="02020603050405020304" pitchFamily="18" charset="0"/>
          </a:endParaRPr>
        </a:p>
      </dgm:t>
    </dgm:pt>
    <dgm:pt modelId="{19B29B9C-D302-4A02-8B05-EA18D27A32DD}" type="sibTrans" cxnId="{8D0E5D8A-7304-4F5F-B8B9-4A7807F1C627}">
      <dgm:prSet/>
      <dgm:spPr/>
      <dgm:t>
        <a:bodyPr/>
        <a:lstStyle/>
        <a:p>
          <a:endParaRPr lang="en-US" sz="1200">
            <a:latin typeface="Times New Roman" panose="02020603050405020304" pitchFamily="18" charset="0"/>
            <a:cs typeface="Times New Roman" panose="02020603050405020304" pitchFamily="18" charset="0"/>
          </a:endParaRPr>
        </a:p>
      </dgm:t>
    </dgm:pt>
    <dgm:pt modelId="{336CB68D-EBDB-46A5-8821-A8DFEC940BEE}">
      <dgm:prSet custT="1"/>
      <dgm:spPr/>
      <dgm:t>
        <a:bodyPr/>
        <a:lstStyle/>
        <a:p>
          <a:r>
            <a:rPr lang="en-US" sz="1200" b="1" dirty="0">
              <a:latin typeface="Times New Roman" panose="02020603050405020304" pitchFamily="18" charset="0"/>
              <a:cs typeface="Times New Roman" panose="02020603050405020304" pitchFamily="18" charset="0"/>
            </a:rPr>
            <a:t>Christian, Parsi, Jew</a:t>
          </a:r>
        </a:p>
      </dgm:t>
    </dgm:pt>
    <dgm:pt modelId="{24B03966-A14E-4F0F-AE50-A6013058AD1D}" type="parTrans" cxnId="{AB7531A9-42FE-412B-9E9E-EDB63AA504AF}">
      <dgm:prSet/>
      <dgm:spPr/>
      <dgm:t>
        <a:bodyPr/>
        <a:lstStyle/>
        <a:p>
          <a:endParaRPr lang="en-US" sz="1200">
            <a:latin typeface="Times New Roman" panose="02020603050405020304" pitchFamily="18" charset="0"/>
            <a:cs typeface="Times New Roman" panose="02020603050405020304" pitchFamily="18" charset="0"/>
          </a:endParaRPr>
        </a:p>
      </dgm:t>
    </dgm:pt>
    <dgm:pt modelId="{70400F36-1C89-4A0D-B197-4F2FC38537D5}" type="sibTrans" cxnId="{AB7531A9-42FE-412B-9E9E-EDB63AA504AF}">
      <dgm:prSet/>
      <dgm:spPr/>
      <dgm:t>
        <a:bodyPr/>
        <a:lstStyle/>
        <a:p>
          <a:endParaRPr lang="en-US" sz="1200">
            <a:latin typeface="Times New Roman" panose="02020603050405020304" pitchFamily="18" charset="0"/>
            <a:cs typeface="Times New Roman" panose="02020603050405020304" pitchFamily="18" charset="0"/>
          </a:endParaRPr>
        </a:p>
      </dgm:t>
    </dgm:pt>
    <dgm:pt modelId="{7B0D2B15-E688-4F14-B393-12128315261C}">
      <dgm:prSet custT="1"/>
      <dgm:spPr/>
      <dgm:t>
        <a:bodyPr/>
        <a:lstStyle/>
        <a:p>
          <a:r>
            <a:rPr lang="en-US" sz="1200" b="1" dirty="0">
              <a:latin typeface="Times New Roman" panose="02020603050405020304" pitchFamily="18" charset="0"/>
              <a:cs typeface="Times New Roman" panose="02020603050405020304" pitchFamily="18" charset="0"/>
            </a:rPr>
            <a:t>Muslim</a:t>
          </a:r>
        </a:p>
      </dgm:t>
    </dgm:pt>
    <dgm:pt modelId="{CA5B4933-20D2-4E40-B499-5CB70A81C9FB}" type="parTrans" cxnId="{A45372D7-EA6F-447E-A846-B8B82D970205}">
      <dgm:prSet/>
      <dgm:spPr/>
      <dgm:t>
        <a:bodyPr/>
        <a:lstStyle/>
        <a:p>
          <a:endParaRPr lang="en-US" sz="1200">
            <a:latin typeface="Times New Roman" panose="02020603050405020304" pitchFamily="18" charset="0"/>
            <a:cs typeface="Times New Roman" panose="02020603050405020304" pitchFamily="18" charset="0"/>
          </a:endParaRPr>
        </a:p>
      </dgm:t>
    </dgm:pt>
    <dgm:pt modelId="{D8C4C683-7642-4033-8640-675EF4C83BB1}" type="sibTrans" cxnId="{A45372D7-EA6F-447E-A846-B8B82D970205}">
      <dgm:prSet/>
      <dgm:spPr/>
      <dgm:t>
        <a:bodyPr/>
        <a:lstStyle/>
        <a:p>
          <a:endParaRPr lang="en-US" sz="1200">
            <a:latin typeface="Times New Roman" panose="02020603050405020304" pitchFamily="18" charset="0"/>
            <a:cs typeface="Times New Roman" panose="02020603050405020304" pitchFamily="18" charset="0"/>
          </a:endParaRPr>
        </a:p>
      </dgm:t>
    </dgm:pt>
    <dgm:pt modelId="{2FF5809D-9123-4E81-B9ED-4E15B7E82FEF}">
      <dgm:prSet custT="1"/>
      <dgm:spPr/>
      <dgm:t>
        <a:bodyPr/>
        <a:lstStyle/>
        <a:p>
          <a:r>
            <a:rPr lang="en-US" sz="1200" b="1" dirty="0">
              <a:latin typeface="Times New Roman" panose="02020603050405020304" pitchFamily="18" charset="0"/>
              <a:cs typeface="Times New Roman" panose="02020603050405020304" pitchFamily="18" charset="0"/>
            </a:rPr>
            <a:t>Hindu Succession Act, 1956</a:t>
          </a:r>
        </a:p>
      </dgm:t>
    </dgm:pt>
    <dgm:pt modelId="{3595F8C2-2455-457C-AB37-1534D6CEF225}" type="parTrans" cxnId="{E2AAD32E-36BA-4C5E-97C2-2FFD27678175}">
      <dgm:prSet/>
      <dgm:spPr/>
      <dgm:t>
        <a:bodyPr/>
        <a:lstStyle/>
        <a:p>
          <a:endParaRPr lang="en-US" sz="1200">
            <a:latin typeface="Times New Roman" panose="02020603050405020304" pitchFamily="18" charset="0"/>
            <a:cs typeface="Times New Roman" panose="02020603050405020304" pitchFamily="18" charset="0"/>
          </a:endParaRPr>
        </a:p>
      </dgm:t>
    </dgm:pt>
    <dgm:pt modelId="{967992B5-9370-4E8F-A0D3-E945C38708F2}" type="sibTrans" cxnId="{E2AAD32E-36BA-4C5E-97C2-2FFD27678175}">
      <dgm:prSet/>
      <dgm:spPr/>
      <dgm:t>
        <a:bodyPr/>
        <a:lstStyle/>
        <a:p>
          <a:endParaRPr lang="en-US" sz="1200">
            <a:latin typeface="Times New Roman" panose="02020603050405020304" pitchFamily="18" charset="0"/>
            <a:cs typeface="Times New Roman" panose="02020603050405020304" pitchFamily="18" charset="0"/>
          </a:endParaRPr>
        </a:p>
      </dgm:t>
    </dgm:pt>
    <dgm:pt modelId="{5DF940DC-2DC5-4FE6-99EC-74A36E34AE2A}">
      <dgm:prSet custT="1"/>
      <dgm:spPr/>
      <dgm:t>
        <a:bodyPr/>
        <a:lstStyle/>
        <a:p>
          <a:r>
            <a:rPr lang="en-US" sz="1200" b="1" dirty="0">
              <a:latin typeface="Times New Roman" panose="02020603050405020304" pitchFamily="18" charset="0"/>
              <a:cs typeface="Times New Roman" panose="02020603050405020304" pitchFamily="18" charset="0"/>
            </a:rPr>
            <a:t> Indian Succession Act, 1925</a:t>
          </a:r>
        </a:p>
      </dgm:t>
    </dgm:pt>
    <dgm:pt modelId="{593126CE-3D1E-4AAF-B035-4DB095BB6F2C}" type="parTrans" cxnId="{5B0C9645-14F2-4000-95F8-B7C59D5DC436}">
      <dgm:prSet/>
      <dgm:spPr/>
      <dgm:t>
        <a:bodyPr/>
        <a:lstStyle/>
        <a:p>
          <a:endParaRPr lang="en-US" sz="1200">
            <a:latin typeface="Times New Roman" panose="02020603050405020304" pitchFamily="18" charset="0"/>
            <a:cs typeface="Times New Roman" panose="02020603050405020304" pitchFamily="18" charset="0"/>
          </a:endParaRPr>
        </a:p>
      </dgm:t>
    </dgm:pt>
    <dgm:pt modelId="{66522A10-DF6F-4496-81D3-82885C7B0643}" type="sibTrans" cxnId="{5B0C9645-14F2-4000-95F8-B7C59D5DC436}">
      <dgm:prSet/>
      <dgm:spPr/>
      <dgm:t>
        <a:bodyPr/>
        <a:lstStyle/>
        <a:p>
          <a:endParaRPr lang="en-US" sz="1200">
            <a:latin typeface="Times New Roman" panose="02020603050405020304" pitchFamily="18" charset="0"/>
            <a:cs typeface="Times New Roman" panose="02020603050405020304" pitchFamily="18" charset="0"/>
          </a:endParaRPr>
        </a:p>
      </dgm:t>
    </dgm:pt>
    <dgm:pt modelId="{E6222D9B-E96E-41BF-B634-264C308DE114}">
      <dgm:prSet custT="1"/>
      <dgm:spPr/>
      <dgm:t>
        <a:bodyPr/>
        <a:lstStyle/>
        <a:p>
          <a:r>
            <a:rPr lang="en-US" sz="1200" b="1" dirty="0">
              <a:latin typeface="Times New Roman" panose="02020603050405020304" pitchFamily="18" charset="0"/>
              <a:cs typeface="Times New Roman" panose="02020603050405020304" pitchFamily="18" charset="0"/>
            </a:rPr>
            <a:t>Muslim Law (</a:t>
          </a:r>
          <a:r>
            <a:rPr lang="en-US" sz="1200" dirty="0">
              <a:latin typeface="Times New Roman" panose="02020603050405020304" pitchFamily="18" charset="0"/>
              <a:cs typeface="Times New Roman" panose="02020603050405020304" pitchFamily="18" charset="0"/>
            </a:rPr>
            <a:t>Shariat</a:t>
          </a:r>
          <a:r>
            <a:rPr lang="en-US" sz="1200" b="1" dirty="0">
              <a:latin typeface="Times New Roman" panose="02020603050405020304" pitchFamily="18" charset="0"/>
              <a:cs typeface="Times New Roman" panose="02020603050405020304" pitchFamily="18" charset="0"/>
            </a:rPr>
            <a:t>)</a:t>
          </a:r>
        </a:p>
      </dgm:t>
    </dgm:pt>
    <dgm:pt modelId="{F89874CE-047E-4854-AA29-836D7D239C60}" type="parTrans" cxnId="{D9A60F90-F413-4CC9-BA3E-D94FAD72FBB4}">
      <dgm:prSet/>
      <dgm:spPr/>
      <dgm:t>
        <a:bodyPr/>
        <a:lstStyle/>
        <a:p>
          <a:endParaRPr lang="en-US" sz="1200">
            <a:latin typeface="Times New Roman" panose="02020603050405020304" pitchFamily="18" charset="0"/>
            <a:cs typeface="Times New Roman" panose="02020603050405020304" pitchFamily="18" charset="0"/>
          </a:endParaRPr>
        </a:p>
      </dgm:t>
    </dgm:pt>
    <dgm:pt modelId="{C8DA49FC-8753-42DB-8A5F-6884E2ECA3DF}" type="sibTrans" cxnId="{D9A60F90-F413-4CC9-BA3E-D94FAD72FBB4}">
      <dgm:prSet/>
      <dgm:spPr/>
      <dgm:t>
        <a:bodyPr/>
        <a:lstStyle/>
        <a:p>
          <a:endParaRPr lang="en-US" sz="1200">
            <a:latin typeface="Times New Roman" panose="02020603050405020304" pitchFamily="18" charset="0"/>
            <a:cs typeface="Times New Roman" panose="02020603050405020304" pitchFamily="18" charset="0"/>
          </a:endParaRPr>
        </a:p>
      </dgm:t>
    </dgm:pt>
    <dgm:pt modelId="{D720F7DE-2C82-40AD-9AF7-F01ACD7D3873}">
      <dgm:prSet custT="1"/>
      <dgm:spPr/>
      <dgm:t>
        <a:bodyPr/>
        <a:lstStyle/>
        <a:p>
          <a:pPr>
            <a:lnSpc>
              <a:spcPct val="100000"/>
            </a:lnSpc>
          </a:pPr>
          <a:r>
            <a:rPr lang="en-US" sz="1200" b="1" dirty="0">
              <a:latin typeface="Times New Roman" panose="02020603050405020304" pitchFamily="18" charset="0"/>
              <a:cs typeface="Times New Roman" panose="02020603050405020304" pitchFamily="18" charset="0"/>
            </a:rPr>
            <a:t> Hindu, Jain, Sikh,  Buddhist, Parsi, Christian, Jew</a:t>
          </a:r>
        </a:p>
      </dgm:t>
    </dgm:pt>
    <dgm:pt modelId="{BA172648-7D2A-422D-A5CC-0C6F3A73BA46}" type="parTrans" cxnId="{FBD31AFD-1C4F-4E5F-B5DB-DF03DB6F277A}">
      <dgm:prSet/>
      <dgm:spPr/>
      <dgm:t>
        <a:bodyPr/>
        <a:lstStyle/>
        <a:p>
          <a:endParaRPr lang="en-US" sz="1200">
            <a:latin typeface="Times New Roman" panose="02020603050405020304" pitchFamily="18" charset="0"/>
            <a:cs typeface="Times New Roman" panose="02020603050405020304" pitchFamily="18" charset="0"/>
          </a:endParaRPr>
        </a:p>
      </dgm:t>
    </dgm:pt>
    <dgm:pt modelId="{8F34F932-EBE9-4D15-9301-6DACAC24E62C}" type="sibTrans" cxnId="{FBD31AFD-1C4F-4E5F-B5DB-DF03DB6F277A}">
      <dgm:prSet/>
      <dgm:spPr/>
      <dgm:t>
        <a:bodyPr/>
        <a:lstStyle/>
        <a:p>
          <a:endParaRPr lang="en-US" sz="1200">
            <a:latin typeface="Times New Roman" panose="02020603050405020304" pitchFamily="18" charset="0"/>
            <a:cs typeface="Times New Roman" panose="02020603050405020304" pitchFamily="18" charset="0"/>
          </a:endParaRPr>
        </a:p>
      </dgm:t>
    </dgm:pt>
    <dgm:pt modelId="{BA063829-AD86-42BA-B477-3E4FB59FC1B6}">
      <dgm:prSet custT="1"/>
      <dgm:spPr/>
      <dgm:t>
        <a:bodyPr/>
        <a:lstStyle/>
        <a:p>
          <a:r>
            <a:rPr lang="en-US" sz="1200" b="1" dirty="0">
              <a:latin typeface="Times New Roman" panose="02020603050405020304" pitchFamily="18" charset="0"/>
              <a:cs typeface="Times New Roman" panose="02020603050405020304" pitchFamily="18" charset="0"/>
            </a:rPr>
            <a:t>Muslim</a:t>
          </a:r>
        </a:p>
      </dgm:t>
    </dgm:pt>
    <dgm:pt modelId="{DAAAF7DB-CB11-4036-89CC-0BF57AF7FCAD}" type="parTrans" cxnId="{13944A2A-3FBE-48B0-BFA3-4FE745206633}">
      <dgm:prSet/>
      <dgm:spPr/>
      <dgm:t>
        <a:bodyPr/>
        <a:lstStyle/>
        <a:p>
          <a:endParaRPr lang="en-US" sz="1200">
            <a:latin typeface="Times New Roman" panose="02020603050405020304" pitchFamily="18" charset="0"/>
            <a:cs typeface="Times New Roman" panose="02020603050405020304" pitchFamily="18" charset="0"/>
          </a:endParaRPr>
        </a:p>
      </dgm:t>
    </dgm:pt>
    <dgm:pt modelId="{F64ED4A6-D4AB-4919-9C0C-58395E7F11E2}" type="sibTrans" cxnId="{13944A2A-3FBE-48B0-BFA3-4FE745206633}">
      <dgm:prSet/>
      <dgm:spPr/>
      <dgm:t>
        <a:bodyPr/>
        <a:lstStyle/>
        <a:p>
          <a:endParaRPr lang="en-US" sz="1200">
            <a:latin typeface="Times New Roman" panose="02020603050405020304" pitchFamily="18" charset="0"/>
            <a:cs typeface="Times New Roman" panose="02020603050405020304" pitchFamily="18" charset="0"/>
          </a:endParaRPr>
        </a:p>
      </dgm:t>
    </dgm:pt>
    <dgm:pt modelId="{3B418D21-7678-42FC-A0EF-DB4A4B831422}">
      <dgm:prSet custT="1"/>
      <dgm:spPr/>
      <dgm:t>
        <a:bodyPr/>
        <a:lstStyle/>
        <a:p>
          <a:r>
            <a:rPr lang="en-US" sz="1200" b="1" dirty="0">
              <a:latin typeface="Times New Roman" panose="02020603050405020304" pitchFamily="18" charset="0"/>
              <a:cs typeface="Times New Roman" panose="02020603050405020304" pitchFamily="18" charset="0"/>
            </a:rPr>
            <a:t> Indian Succession Act, 1925</a:t>
          </a:r>
        </a:p>
      </dgm:t>
    </dgm:pt>
    <dgm:pt modelId="{6F91921C-EE81-4BF3-B783-546AACD01476}" type="parTrans" cxnId="{B9A95A91-1EAA-477B-8BE4-C77BD2B3BCEF}">
      <dgm:prSet/>
      <dgm:spPr/>
      <dgm:t>
        <a:bodyPr/>
        <a:lstStyle/>
        <a:p>
          <a:endParaRPr lang="en-US" sz="1200">
            <a:latin typeface="Times New Roman" panose="02020603050405020304" pitchFamily="18" charset="0"/>
            <a:cs typeface="Times New Roman" panose="02020603050405020304" pitchFamily="18" charset="0"/>
          </a:endParaRPr>
        </a:p>
      </dgm:t>
    </dgm:pt>
    <dgm:pt modelId="{A06A71EF-15CD-417B-85AF-B5B6E414DB8E}" type="sibTrans" cxnId="{B9A95A91-1EAA-477B-8BE4-C77BD2B3BCEF}">
      <dgm:prSet/>
      <dgm:spPr/>
      <dgm:t>
        <a:bodyPr/>
        <a:lstStyle/>
        <a:p>
          <a:endParaRPr lang="en-US" sz="1200">
            <a:latin typeface="Times New Roman" panose="02020603050405020304" pitchFamily="18" charset="0"/>
            <a:cs typeface="Times New Roman" panose="02020603050405020304" pitchFamily="18" charset="0"/>
          </a:endParaRPr>
        </a:p>
      </dgm:t>
    </dgm:pt>
    <dgm:pt modelId="{139BB401-78EA-4506-8739-1AA4558024C5}">
      <dgm:prSet custT="1"/>
      <dgm:spPr/>
      <dgm:t>
        <a:bodyPr/>
        <a:lstStyle/>
        <a:p>
          <a:r>
            <a:rPr lang="en-US" sz="1200" b="1" dirty="0">
              <a:latin typeface="Times New Roman" panose="02020603050405020304" pitchFamily="18" charset="0"/>
              <a:cs typeface="Times New Roman" panose="02020603050405020304" pitchFamily="18" charset="0"/>
            </a:rPr>
            <a:t>Muslim Law (</a:t>
          </a:r>
          <a:r>
            <a:rPr lang="en-US" sz="1200" dirty="0">
              <a:latin typeface="Times New Roman" panose="02020603050405020304" pitchFamily="18" charset="0"/>
              <a:cs typeface="Times New Roman" panose="02020603050405020304" pitchFamily="18" charset="0"/>
            </a:rPr>
            <a:t>Shariat</a:t>
          </a:r>
          <a:r>
            <a:rPr lang="en-US" sz="1200" b="1" dirty="0">
              <a:latin typeface="Times New Roman" panose="02020603050405020304" pitchFamily="18" charset="0"/>
              <a:cs typeface="Times New Roman" panose="02020603050405020304" pitchFamily="18" charset="0"/>
            </a:rPr>
            <a:t>)</a:t>
          </a:r>
        </a:p>
      </dgm:t>
    </dgm:pt>
    <dgm:pt modelId="{467D4BA9-4633-4AA4-A05B-2AF7CD583A4B}" type="parTrans" cxnId="{E4846EC8-AB45-4687-8E08-1DE554EDDD7C}">
      <dgm:prSet/>
      <dgm:spPr/>
      <dgm:t>
        <a:bodyPr/>
        <a:lstStyle/>
        <a:p>
          <a:endParaRPr lang="en-US" sz="1200">
            <a:latin typeface="Times New Roman" panose="02020603050405020304" pitchFamily="18" charset="0"/>
            <a:cs typeface="Times New Roman" panose="02020603050405020304" pitchFamily="18" charset="0"/>
          </a:endParaRPr>
        </a:p>
      </dgm:t>
    </dgm:pt>
    <dgm:pt modelId="{91182EF5-E9DE-4274-B670-B13527468A6A}" type="sibTrans" cxnId="{E4846EC8-AB45-4687-8E08-1DE554EDDD7C}">
      <dgm:prSet/>
      <dgm:spPr/>
      <dgm:t>
        <a:bodyPr/>
        <a:lstStyle/>
        <a:p>
          <a:endParaRPr lang="en-US" sz="1200">
            <a:latin typeface="Times New Roman" panose="02020603050405020304" pitchFamily="18" charset="0"/>
            <a:cs typeface="Times New Roman" panose="02020603050405020304" pitchFamily="18" charset="0"/>
          </a:endParaRPr>
        </a:p>
      </dgm:t>
    </dgm:pt>
    <dgm:pt modelId="{F135F9E6-E42F-41F4-91F2-56BBE13134FC}" type="pres">
      <dgm:prSet presAssocID="{5197B33A-653B-404C-BF30-5D5A038C16FA}" presName="hierChild1" presStyleCnt="0">
        <dgm:presLayoutVars>
          <dgm:orgChart val="1"/>
          <dgm:chPref val="1"/>
          <dgm:dir/>
          <dgm:animOne val="branch"/>
          <dgm:animLvl val="lvl"/>
          <dgm:resizeHandles/>
        </dgm:presLayoutVars>
      </dgm:prSet>
      <dgm:spPr/>
    </dgm:pt>
    <dgm:pt modelId="{87F99ED7-26AD-449C-B9DD-9DE8068961D7}" type="pres">
      <dgm:prSet presAssocID="{408F386B-D11C-4811-8A6F-E79FB4851021}" presName="hierRoot1" presStyleCnt="0">
        <dgm:presLayoutVars>
          <dgm:hierBranch/>
        </dgm:presLayoutVars>
      </dgm:prSet>
      <dgm:spPr/>
    </dgm:pt>
    <dgm:pt modelId="{31B20234-BEFE-4B4C-8D67-1D073E0F2E6C}" type="pres">
      <dgm:prSet presAssocID="{408F386B-D11C-4811-8A6F-E79FB4851021}" presName="rootComposite1" presStyleCnt="0"/>
      <dgm:spPr/>
    </dgm:pt>
    <dgm:pt modelId="{591E6232-0DBB-4C5E-955B-B2B4FED53B24}" type="pres">
      <dgm:prSet presAssocID="{408F386B-D11C-4811-8A6F-E79FB4851021}" presName="rootText1" presStyleLbl="node0" presStyleIdx="0" presStyleCnt="1" custScaleX="177156" custScaleY="177156">
        <dgm:presLayoutVars>
          <dgm:chPref val="3"/>
        </dgm:presLayoutVars>
      </dgm:prSet>
      <dgm:spPr/>
    </dgm:pt>
    <dgm:pt modelId="{6B38DB4E-8042-4A18-8ABF-9646A0053C69}" type="pres">
      <dgm:prSet presAssocID="{408F386B-D11C-4811-8A6F-E79FB4851021}" presName="rootConnector1" presStyleLbl="node1" presStyleIdx="0" presStyleCnt="0"/>
      <dgm:spPr/>
    </dgm:pt>
    <dgm:pt modelId="{2D63449A-4C07-4E4E-A05E-C5CBC00C19C5}" type="pres">
      <dgm:prSet presAssocID="{408F386B-D11C-4811-8A6F-E79FB4851021}" presName="hierChild2" presStyleCnt="0"/>
      <dgm:spPr/>
    </dgm:pt>
    <dgm:pt modelId="{882F0EF9-6D20-42F8-B418-0B2B03D9DFC5}" type="pres">
      <dgm:prSet presAssocID="{8CD8EBB9-6F7C-4C5D-8FDD-A283A9B7E239}" presName="Name35" presStyleLbl="parChTrans1D2" presStyleIdx="0" presStyleCnt="2"/>
      <dgm:spPr/>
    </dgm:pt>
    <dgm:pt modelId="{D553C308-B0D9-46C1-87EC-ECB456604DFA}" type="pres">
      <dgm:prSet presAssocID="{81689A29-5533-46EE-847F-9DA24CB87117}" presName="hierRoot2" presStyleCnt="0">
        <dgm:presLayoutVars>
          <dgm:hierBranch val="init"/>
        </dgm:presLayoutVars>
      </dgm:prSet>
      <dgm:spPr/>
    </dgm:pt>
    <dgm:pt modelId="{3088641D-227A-4A66-A777-21679780B253}" type="pres">
      <dgm:prSet presAssocID="{81689A29-5533-46EE-847F-9DA24CB87117}" presName="rootComposite" presStyleCnt="0"/>
      <dgm:spPr/>
    </dgm:pt>
    <dgm:pt modelId="{980AC907-00EE-45D8-9718-76A4C1147495}" type="pres">
      <dgm:prSet presAssocID="{81689A29-5533-46EE-847F-9DA24CB87117}" presName="rootText" presStyleLbl="node2" presStyleIdx="0" presStyleCnt="2" custScaleX="133100" custScaleY="133100">
        <dgm:presLayoutVars>
          <dgm:chPref val="3"/>
        </dgm:presLayoutVars>
      </dgm:prSet>
      <dgm:spPr/>
    </dgm:pt>
    <dgm:pt modelId="{7624177D-6503-4DBA-B6C0-0412125B4370}" type="pres">
      <dgm:prSet presAssocID="{81689A29-5533-46EE-847F-9DA24CB87117}" presName="rootConnector" presStyleLbl="node2" presStyleIdx="0" presStyleCnt="2"/>
      <dgm:spPr/>
    </dgm:pt>
    <dgm:pt modelId="{FD09299A-E247-43C3-8DEF-480B63D009B0}" type="pres">
      <dgm:prSet presAssocID="{81689A29-5533-46EE-847F-9DA24CB87117}" presName="hierChild4" presStyleCnt="0"/>
      <dgm:spPr/>
    </dgm:pt>
    <dgm:pt modelId="{7068D160-2949-48A4-B77E-27915940E817}" type="pres">
      <dgm:prSet presAssocID="{69A736F7-CECC-489D-93E4-25BE072CC47A}" presName="Name37" presStyleLbl="parChTrans1D3" presStyleIdx="0" presStyleCnt="5"/>
      <dgm:spPr/>
    </dgm:pt>
    <dgm:pt modelId="{59A226BC-2833-4869-BBB3-03353211AD3F}" type="pres">
      <dgm:prSet presAssocID="{763399BF-7CA5-43EC-B849-FA12FE7095A0}" presName="hierRoot2" presStyleCnt="0">
        <dgm:presLayoutVars>
          <dgm:hierBranch/>
        </dgm:presLayoutVars>
      </dgm:prSet>
      <dgm:spPr/>
    </dgm:pt>
    <dgm:pt modelId="{CBF2E648-D9C0-404F-BC33-27B95E2B96B7}" type="pres">
      <dgm:prSet presAssocID="{763399BF-7CA5-43EC-B849-FA12FE7095A0}" presName="rootComposite" presStyleCnt="0"/>
      <dgm:spPr/>
    </dgm:pt>
    <dgm:pt modelId="{603B5171-2D40-498E-AE89-23388FAEA5C6}" type="pres">
      <dgm:prSet presAssocID="{763399BF-7CA5-43EC-B849-FA12FE7095A0}" presName="rootText" presStyleLbl="node3" presStyleIdx="0" presStyleCnt="5" custScaleX="133100" custScaleY="182705">
        <dgm:presLayoutVars>
          <dgm:chPref val="3"/>
        </dgm:presLayoutVars>
      </dgm:prSet>
      <dgm:spPr/>
    </dgm:pt>
    <dgm:pt modelId="{32D3EFA3-9D2E-4EAE-AA3C-5564087305DF}" type="pres">
      <dgm:prSet presAssocID="{763399BF-7CA5-43EC-B849-FA12FE7095A0}" presName="rootConnector" presStyleLbl="node3" presStyleIdx="0" presStyleCnt="5"/>
      <dgm:spPr/>
    </dgm:pt>
    <dgm:pt modelId="{5AD72456-2E55-4909-8D5F-A7F05A594E3A}" type="pres">
      <dgm:prSet presAssocID="{763399BF-7CA5-43EC-B849-FA12FE7095A0}" presName="hierChild4" presStyleCnt="0"/>
      <dgm:spPr/>
    </dgm:pt>
    <dgm:pt modelId="{5D7CF1EE-BE58-46AF-99EF-0AB7489AB1EA}" type="pres">
      <dgm:prSet presAssocID="{3595F8C2-2455-457C-AB37-1534D6CEF225}" presName="Name35" presStyleLbl="parChTrans1D4" presStyleIdx="0" presStyleCnt="5"/>
      <dgm:spPr/>
    </dgm:pt>
    <dgm:pt modelId="{868DA809-D49B-4ED2-BEAE-45308884D090}" type="pres">
      <dgm:prSet presAssocID="{2FF5809D-9123-4E81-B9ED-4E15B7E82FEF}" presName="hierRoot2" presStyleCnt="0">
        <dgm:presLayoutVars>
          <dgm:hierBranch val="init"/>
        </dgm:presLayoutVars>
      </dgm:prSet>
      <dgm:spPr/>
    </dgm:pt>
    <dgm:pt modelId="{4EA6556E-741F-4AF1-9F6F-53F55B2FEF52}" type="pres">
      <dgm:prSet presAssocID="{2FF5809D-9123-4E81-B9ED-4E15B7E82FEF}" presName="rootComposite" presStyleCnt="0"/>
      <dgm:spPr/>
    </dgm:pt>
    <dgm:pt modelId="{84053BF5-D535-4385-9EEB-CA9A61FF0157}" type="pres">
      <dgm:prSet presAssocID="{2FF5809D-9123-4E81-B9ED-4E15B7E82FEF}" presName="rootText" presStyleLbl="node4" presStyleIdx="0" presStyleCnt="5" custScaleX="133100" custScaleY="133100">
        <dgm:presLayoutVars>
          <dgm:chPref val="3"/>
        </dgm:presLayoutVars>
      </dgm:prSet>
      <dgm:spPr/>
    </dgm:pt>
    <dgm:pt modelId="{06D7D110-17ED-43B5-A5E7-33C433CD8313}" type="pres">
      <dgm:prSet presAssocID="{2FF5809D-9123-4E81-B9ED-4E15B7E82FEF}" presName="rootConnector" presStyleLbl="node4" presStyleIdx="0" presStyleCnt="5"/>
      <dgm:spPr/>
    </dgm:pt>
    <dgm:pt modelId="{496A10AE-BD12-46B0-A6C1-D44A1998AA0B}" type="pres">
      <dgm:prSet presAssocID="{2FF5809D-9123-4E81-B9ED-4E15B7E82FEF}" presName="hierChild4" presStyleCnt="0"/>
      <dgm:spPr/>
    </dgm:pt>
    <dgm:pt modelId="{8D1907B4-0E81-41D5-92C4-B54587F23D36}" type="pres">
      <dgm:prSet presAssocID="{2FF5809D-9123-4E81-B9ED-4E15B7E82FEF}" presName="hierChild5" presStyleCnt="0"/>
      <dgm:spPr/>
    </dgm:pt>
    <dgm:pt modelId="{E1271855-F28F-44BA-A726-9EC5DDE610CF}" type="pres">
      <dgm:prSet presAssocID="{763399BF-7CA5-43EC-B849-FA12FE7095A0}" presName="hierChild5" presStyleCnt="0"/>
      <dgm:spPr/>
    </dgm:pt>
    <dgm:pt modelId="{F01B29FC-6D3B-4194-89E1-9F88C59FD28E}" type="pres">
      <dgm:prSet presAssocID="{24B03966-A14E-4F0F-AE50-A6013058AD1D}" presName="Name37" presStyleLbl="parChTrans1D3" presStyleIdx="1" presStyleCnt="5"/>
      <dgm:spPr/>
    </dgm:pt>
    <dgm:pt modelId="{6436B38D-F918-43BB-8E89-C20BAB5B9365}" type="pres">
      <dgm:prSet presAssocID="{336CB68D-EBDB-46A5-8821-A8DFEC940BEE}" presName="hierRoot2" presStyleCnt="0">
        <dgm:presLayoutVars>
          <dgm:hierBranch/>
        </dgm:presLayoutVars>
      </dgm:prSet>
      <dgm:spPr/>
    </dgm:pt>
    <dgm:pt modelId="{1D8CD55F-4585-45D6-A199-80CCF1B46C83}" type="pres">
      <dgm:prSet presAssocID="{336CB68D-EBDB-46A5-8821-A8DFEC940BEE}" presName="rootComposite" presStyleCnt="0"/>
      <dgm:spPr/>
    </dgm:pt>
    <dgm:pt modelId="{CB23C634-8CD1-49AB-8417-5310D3A5BB51}" type="pres">
      <dgm:prSet presAssocID="{336CB68D-EBDB-46A5-8821-A8DFEC940BEE}" presName="rootText" presStyleLbl="node3" presStyleIdx="1" presStyleCnt="5" custScaleX="133100" custScaleY="182705">
        <dgm:presLayoutVars>
          <dgm:chPref val="3"/>
        </dgm:presLayoutVars>
      </dgm:prSet>
      <dgm:spPr/>
    </dgm:pt>
    <dgm:pt modelId="{FFEC0F2F-E380-4413-A672-F1E5A6EF56B1}" type="pres">
      <dgm:prSet presAssocID="{336CB68D-EBDB-46A5-8821-A8DFEC940BEE}" presName="rootConnector" presStyleLbl="node3" presStyleIdx="1" presStyleCnt="5"/>
      <dgm:spPr/>
    </dgm:pt>
    <dgm:pt modelId="{FE2E989C-7251-4E05-9E8B-4BE4DD22E9A3}" type="pres">
      <dgm:prSet presAssocID="{336CB68D-EBDB-46A5-8821-A8DFEC940BEE}" presName="hierChild4" presStyleCnt="0"/>
      <dgm:spPr/>
    </dgm:pt>
    <dgm:pt modelId="{4F50A563-F1F6-4573-AC22-CB5EE9350DDB}" type="pres">
      <dgm:prSet presAssocID="{593126CE-3D1E-4AAF-B035-4DB095BB6F2C}" presName="Name35" presStyleLbl="parChTrans1D4" presStyleIdx="1" presStyleCnt="5"/>
      <dgm:spPr/>
    </dgm:pt>
    <dgm:pt modelId="{331AE440-71EB-4E8A-A5B9-66E675F34638}" type="pres">
      <dgm:prSet presAssocID="{5DF940DC-2DC5-4FE6-99EC-74A36E34AE2A}" presName="hierRoot2" presStyleCnt="0">
        <dgm:presLayoutVars>
          <dgm:hierBranch val="init"/>
        </dgm:presLayoutVars>
      </dgm:prSet>
      <dgm:spPr/>
    </dgm:pt>
    <dgm:pt modelId="{12EE7F7B-4F81-4D98-A249-639A1A37AE1F}" type="pres">
      <dgm:prSet presAssocID="{5DF940DC-2DC5-4FE6-99EC-74A36E34AE2A}" presName="rootComposite" presStyleCnt="0"/>
      <dgm:spPr/>
    </dgm:pt>
    <dgm:pt modelId="{38A4D86D-5851-445C-8AFE-43CBA6F5C612}" type="pres">
      <dgm:prSet presAssocID="{5DF940DC-2DC5-4FE6-99EC-74A36E34AE2A}" presName="rootText" presStyleLbl="node4" presStyleIdx="1" presStyleCnt="5" custScaleX="133100" custScaleY="133100">
        <dgm:presLayoutVars>
          <dgm:chPref val="3"/>
        </dgm:presLayoutVars>
      </dgm:prSet>
      <dgm:spPr/>
    </dgm:pt>
    <dgm:pt modelId="{308FA770-ABD7-41A0-98AF-66C5BFE740F5}" type="pres">
      <dgm:prSet presAssocID="{5DF940DC-2DC5-4FE6-99EC-74A36E34AE2A}" presName="rootConnector" presStyleLbl="node4" presStyleIdx="1" presStyleCnt="5"/>
      <dgm:spPr/>
    </dgm:pt>
    <dgm:pt modelId="{D05DED50-D61F-4B42-A5C0-78DC67A40B51}" type="pres">
      <dgm:prSet presAssocID="{5DF940DC-2DC5-4FE6-99EC-74A36E34AE2A}" presName="hierChild4" presStyleCnt="0"/>
      <dgm:spPr/>
    </dgm:pt>
    <dgm:pt modelId="{FA39DB6F-33E6-49C9-8007-E8AB01452F23}" type="pres">
      <dgm:prSet presAssocID="{5DF940DC-2DC5-4FE6-99EC-74A36E34AE2A}" presName="hierChild5" presStyleCnt="0"/>
      <dgm:spPr/>
    </dgm:pt>
    <dgm:pt modelId="{2513A648-1933-4B70-8B07-0138873045FE}" type="pres">
      <dgm:prSet presAssocID="{336CB68D-EBDB-46A5-8821-A8DFEC940BEE}" presName="hierChild5" presStyleCnt="0"/>
      <dgm:spPr/>
    </dgm:pt>
    <dgm:pt modelId="{D02D872B-355F-4421-8769-F4AD4EDCC6C6}" type="pres">
      <dgm:prSet presAssocID="{CA5B4933-20D2-4E40-B499-5CB70A81C9FB}" presName="Name37" presStyleLbl="parChTrans1D3" presStyleIdx="2" presStyleCnt="5"/>
      <dgm:spPr/>
    </dgm:pt>
    <dgm:pt modelId="{2D0EB3F8-A663-40AF-BAD4-F505EE3A083A}" type="pres">
      <dgm:prSet presAssocID="{7B0D2B15-E688-4F14-B393-12128315261C}" presName="hierRoot2" presStyleCnt="0">
        <dgm:presLayoutVars>
          <dgm:hierBranch/>
        </dgm:presLayoutVars>
      </dgm:prSet>
      <dgm:spPr/>
    </dgm:pt>
    <dgm:pt modelId="{6D660CEC-C83F-4CE3-9B85-C11FD9041A60}" type="pres">
      <dgm:prSet presAssocID="{7B0D2B15-E688-4F14-B393-12128315261C}" presName="rootComposite" presStyleCnt="0"/>
      <dgm:spPr/>
    </dgm:pt>
    <dgm:pt modelId="{E1099A5C-3292-4FC7-903C-05AC172470EA}" type="pres">
      <dgm:prSet presAssocID="{7B0D2B15-E688-4F14-B393-12128315261C}" presName="rootText" presStyleLbl="node3" presStyleIdx="2" presStyleCnt="5" custScaleX="133100" custScaleY="182705">
        <dgm:presLayoutVars>
          <dgm:chPref val="3"/>
        </dgm:presLayoutVars>
      </dgm:prSet>
      <dgm:spPr/>
    </dgm:pt>
    <dgm:pt modelId="{D316C5A4-1E75-4E23-9E12-8886841F333B}" type="pres">
      <dgm:prSet presAssocID="{7B0D2B15-E688-4F14-B393-12128315261C}" presName="rootConnector" presStyleLbl="node3" presStyleIdx="2" presStyleCnt="5"/>
      <dgm:spPr/>
    </dgm:pt>
    <dgm:pt modelId="{3B308F1A-140E-401A-B2F7-E16DA7FA562C}" type="pres">
      <dgm:prSet presAssocID="{7B0D2B15-E688-4F14-B393-12128315261C}" presName="hierChild4" presStyleCnt="0"/>
      <dgm:spPr/>
    </dgm:pt>
    <dgm:pt modelId="{3EB86CEC-A9BC-48B3-812E-25DE47E66FA7}" type="pres">
      <dgm:prSet presAssocID="{F89874CE-047E-4854-AA29-836D7D239C60}" presName="Name35" presStyleLbl="parChTrans1D4" presStyleIdx="2" presStyleCnt="5"/>
      <dgm:spPr/>
    </dgm:pt>
    <dgm:pt modelId="{F83F2FA6-5C1F-4665-8F77-AFE961E976CB}" type="pres">
      <dgm:prSet presAssocID="{E6222D9B-E96E-41BF-B634-264C308DE114}" presName="hierRoot2" presStyleCnt="0">
        <dgm:presLayoutVars>
          <dgm:hierBranch val="init"/>
        </dgm:presLayoutVars>
      </dgm:prSet>
      <dgm:spPr/>
    </dgm:pt>
    <dgm:pt modelId="{B17E68F7-8F18-4D09-A00B-2D91B0AB0DE5}" type="pres">
      <dgm:prSet presAssocID="{E6222D9B-E96E-41BF-B634-264C308DE114}" presName="rootComposite" presStyleCnt="0"/>
      <dgm:spPr/>
    </dgm:pt>
    <dgm:pt modelId="{BBE068E1-F69E-4CAF-B6FC-09B5079560DC}" type="pres">
      <dgm:prSet presAssocID="{E6222D9B-E96E-41BF-B634-264C308DE114}" presName="rootText" presStyleLbl="node4" presStyleIdx="2" presStyleCnt="5" custScaleX="133100" custScaleY="133100">
        <dgm:presLayoutVars>
          <dgm:chPref val="3"/>
        </dgm:presLayoutVars>
      </dgm:prSet>
      <dgm:spPr/>
    </dgm:pt>
    <dgm:pt modelId="{54C5CD68-988C-4A10-9F85-55B64D34E84B}" type="pres">
      <dgm:prSet presAssocID="{E6222D9B-E96E-41BF-B634-264C308DE114}" presName="rootConnector" presStyleLbl="node4" presStyleIdx="2" presStyleCnt="5"/>
      <dgm:spPr/>
    </dgm:pt>
    <dgm:pt modelId="{4DE05F60-6C88-4588-B914-F038EEDE4132}" type="pres">
      <dgm:prSet presAssocID="{E6222D9B-E96E-41BF-B634-264C308DE114}" presName="hierChild4" presStyleCnt="0"/>
      <dgm:spPr/>
    </dgm:pt>
    <dgm:pt modelId="{65FD7672-5866-4B29-A0C4-746CF2391229}" type="pres">
      <dgm:prSet presAssocID="{E6222D9B-E96E-41BF-B634-264C308DE114}" presName="hierChild5" presStyleCnt="0"/>
      <dgm:spPr/>
    </dgm:pt>
    <dgm:pt modelId="{B61A31ED-DB37-4045-B1A2-FFCE71152D8A}" type="pres">
      <dgm:prSet presAssocID="{7B0D2B15-E688-4F14-B393-12128315261C}" presName="hierChild5" presStyleCnt="0"/>
      <dgm:spPr/>
    </dgm:pt>
    <dgm:pt modelId="{6BA8668C-4035-4F5C-840A-FD9332AA56E6}" type="pres">
      <dgm:prSet presAssocID="{81689A29-5533-46EE-847F-9DA24CB87117}" presName="hierChild5" presStyleCnt="0"/>
      <dgm:spPr/>
    </dgm:pt>
    <dgm:pt modelId="{28402431-7106-4CDB-AC59-285A87ED485A}" type="pres">
      <dgm:prSet presAssocID="{7D2C2ADE-B1CD-460A-AD37-2691B08B2369}" presName="Name35" presStyleLbl="parChTrans1D2" presStyleIdx="1" presStyleCnt="2"/>
      <dgm:spPr/>
    </dgm:pt>
    <dgm:pt modelId="{A5CF62FD-D2AA-467A-A8D2-4922AFCD3CEA}" type="pres">
      <dgm:prSet presAssocID="{F48E2C93-2426-4B87-9C29-A5E360C0D2D7}" presName="hierRoot2" presStyleCnt="0">
        <dgm:presLayoutVars>
          <dgm:hierBranch/>
        </dgm:presLayoutVars>
      </dgm:prSet>
      <dgm:spPr/>
    </dgm:pt>
    <dgm:pt modelId="{B73D7C72-83FD-41E7-84F7-3FD9F656E2B9}" type="pres">
      <dgm:prSet presAssocID="{F48E2C93-2426-4B87-9C29-A5E360C0D2D7}" presName="rootComposite" presStyleCnt="0"/>
      <dgm:spPr/>
    </dgm:pt>
    <dgm:pt modelId="{62289009-7564-4A01-A3A9-2AD9D3A293B9}" type="pres">
      <dgm:prSet presAssocID="{F48E2C93-2426-4B87-9C29-A5E360C0D2D7}" presName="rootText" presStyleLbl="node2" presStyleIdx="1" presStyleCnt="2" custScaleX="133100" custScaleY="133100">
        <dgm:presLayoutVars>
          <dgm:chPref val="3"/>
        </dgm:presLayoutVars>
      </dgm:prSet>
      <dgm:spPr/>
    </dgm:pt>
    <dgm:pt modelId="{D1CC00A4-8440-4B20-8409-C022B5E69C6D}" type="pres">
      <dgm:prSet presAssocID="{F48E2C93-2426-4B87-9C29-A5E360C0D2D7}" presName="rootConnector" presStyleLbl="node2" presStyleIdx="1" presStyleCnt="2"/>
      <dgm:spPr/>
    </dgm:pt>
    <dgm:pt modelId="{DCF92FBF-7147-4FB4-AA8B-41D1D097030D}" type="pres">
      <dgm:prSet presAssocID="{F48E2C93-2426-4B87-9C29-A5E360C0D2D7}" presName="hierChild4" presStyleCnt="0"/>
      <dgm:spPr/>
    </dgm:pt>
    <dgm:pt modelId="{9E156557-3151-4076-B82F-2592AB5CB98B}" type="pres">
      <dgm:prSet presAssocID="{BA172648-7D2A-422D-A5CC-0C6F3A73BA46}" presName="Name35" presStyleLbl="parChTrans1D3" presStyleIdx="3" presStyleCnt="5"/>
      <dgm:spPr/>
    </dgm:pt>
    <dgm:pt modelId="{ED5937B7-0985-40C2-BF9B-D4134863AD33}" type="pres">
      <dgm:prSet presAssocID="{D720F7DE-2C82-40AD-9AF7-F01ACD7D3873}" presName="hierRoot2" presStyleCnt="0">
        <dgm:presLayoutVars>
          <dgm:hierBranch/>
        </dgm:presLayoutVars>
      </dgm:prSet>
      <dgm:spPr/>
    </dgm:pt>
    <dgm:pt modelId="{75AEB7F5-A763-4E48-B3DD-2321313CE883}" type="pres">
      <dgm:prSet presAssocID="{D720F7DE-2C82-40AD-9AF7-F01ACD7D3873}" presName="rootComposite" presStyleCnt="0"/>
      <dgm:spPr/>
    </dgm:pt>
    <dgm:pt modelId="{86C64B47-AF1D-4DC9-84D7-88C985201AD0}" type="pres">
      <dgm:prSet presAssocID="{D720F7DE-2C82-40AD-9AF7-F01ACD7D3873}" presName="rootText" presStyleLbl="node3" presStyleIdx="3" presStyleCnt="5" custScaleX="133100" custScaleY="182705">
        <dgm:presLayoutVars>
          <dgm:chPref val="3"/>
        </dgm:presLayoutVars>
      </dgm:prSet>
      <dgm:spPr/>
    </dgm:pt>
    <dgm:pt modelId="{66E48A37-8B9D-4A3B-82D5-7B0FE30E3098}" type="pres">
      <dgm:prSet presAssocID="{D720F7DE-2C82-40AD-9AF7-F01ACD7D3873}" presName="rootConnector" presStyleLbl="node3" presStyleIdx="3" presStyleCnt="5"/>
      <dgm:spPr/>
    </dgm:pt>
    <dgm:pt modelId="{34E079EE-F73B-48C2-A4EE-B53FF2E4A44F}" type="pres">
      <dgm:prSet presAssocID="{D720F7DE-2C82-40AD-9AF7-F01ACD7D3873}" presName="hierChild4" presStyleCnt="0"/>
      <dgm:spPr/>
    </dgm:pt>
    <dgm:pt modelId="{151239F6-44D4-46F7-8EC0-298A9168FBBB}" type="pres">
      <dgm:prSet presAssocID="{6F91921C-EE81-4BF3-B783-546AACD01476}" presName="Name35" presStyleLbl="parChTrans1D4" presStyleIdx="3" presStyleCnt="5"/>
      <dgm:spPr/>
    </dgm:pt>
    <dgm:pt modelId="{3E0C7967-0576-4F23-9077-2FC034334360}" type="pres">
      <dgm:prSet presAssocID="{3B418D21-7678-42FC-A0EF-DB4A4B831422}" presName="hierRoot2" presStyleCnt="0">
        <dgm:presLayoutVars>
          <dgm:hierBranch val="init"/>
        </dgm:presLayoutVars>
      </dgm:prSet>
      <dgm:spPr/>
    </dgm:pt>
    <dgm:pt modelId="{303DCF62-DAFE-4BF6-BF58-410EC708DE49}" type="pres">
      <dgm:prSet presAssocID="{3B418D21-7678-42FC-A0EF-DB4A4B831422}" presName="rootComposite" presStyleCnt="0"/>
      <dgm:spPr/>
    </dgm:pt>
    <dgm:pt modelId="{A7B00B10-B33D-4B06-A07B-5EB5B6D119CB}" type="pres">
      <dgm:prSet presAssocID="{3B418D21-7678-42FC-A0EF-DB4A4B831422}" presName="rootText" presStyleLbl="node4" presStyleIdx="3" presStyleCnt="5" custScaleX="133100" custScaleY="133100">
        <dgm:presLayoutVars>
          <dgm:chPref val="3"/>
        </dgm:presLayoutVars>
      </dgm:prSet>
      <dgm:spPr/>
    </dgm:pt>
    <dgm:pt modelId="{8008FA14-86CC-4382-A59F-A95D42A01434}" type="pres">
      <dgm:prSet presAssocID="{3B418D21-7678-42FC-A0EF-DB4A4B831422}" presName="rootConnector" presStyleLbl="node4" presStyleIdx="3" presStyleCnt="5"/>
      <dgm:spPr/>
    </dgm:pt>
    <dgm:pt modelId="{A0D5F5AC-FC30-4D6C-BE74-F5D443B5F6CF}" type="pres">
      <dgm:prSet presAssocID="{3B418D21-7678-42FC-A0EF-DB4A4B831422}" presName="hierChild4" presStyleCnt="0"/>
      <dgm:spPr/>
    </dgm:pt>
    <dgm:pt modelId="{362532E0-7652-4890-990A-3343DC687DB4}" type="pres">
      <dgm:prSet presAssocID="{3B418D21-7678-42FC-A0EF-DB4A4B831422}" presName="hierChild5" presStyleCnt="0"/>
      <dgm:spPr/>
    </dgm:pt>
    <dgm:pt modelId="{91334581-6ED4-4965-A0B8-039D9E70B6A4}" type="pres">
      <dgm:prSet presAssocID="{D720F7DE-2C82-40AD-9AF7-F01ACD7D3873}" presName="hierChild5" presStyleCnt="0"/>
      <dgm:spPr/>
    </dgm:pt>
    <dgm:pt modelId="{5D2875C2-09DB-45E4-90D8-14E4847AEEA0}" type="pres">
      <dgm:prSet presAssocID="{DAAAF7DB-CB11-4036-89CC-0BF57AF7FCAD}" presName="Name35" presStyleLbl="parChTrans1D3" presStyleIdx="4" presStyleCnt="5"/>
      <dgm:spPr/>
    </dgm:pt>
    <dgm:pt modelId="{6C479814-D87F-48ED-87B9-02A25D584420}" type="pres">
      <dgm:prSet presAssocID="{BA063829-AD86-42BA-B477-3E4FB59FC1B6}" presName="hierRoot2" presStyleCnt="0">
        <dgm:presLayoutVars>
          <dgm:hierBranch/>
        </dgm:presLayoutVars>
      </dgm:prSet>
      <dgm:spPr/>
    </dgm:pt>
    <dgm:pt modelId="{3B838133-ADA9-4E6E-80C7-F7C6FA87C7B0}" type="pres">
      <dgm:prSet presAssocID="{BA063829-AD86-42BA-B477-3E4FB59FC1B6}" presName="rootComposite" presStyleCnt="0"/>
      <dgm:spPr/>
    </dgm:pt>
    <dgm:pt modelId="{2B7022BF-7BBE-4BDE-BB75-DB7176C66680}" type="pres">
      <dgm:prSet presAssocID="{BA063829-AD86-42BA-B477-3E4FB59FC1B6}" presName="rootText" presStyleLbl="node3" presStyleIdx="4" presStyleCnt="5" custScaleX="133100" custScaleY="182705">
        <dgm:presLayoutVars>
          <dgm:chPref val="3"/>
        </dgm:presLayoutVars>
      </dgm:prSet>
      <dgm:spPr/>
    </dgm:pt>
    <dgm:pt modelId="{FDADDC14-83CF-4B9B-A180-629CF9701596}" type="pres">
      <dgm:prSet presAssocID="{BA063829-AD86-42BA-B477-3E4FB59FC1B6}" presName="rootConnector" presStyleLbl="node3" presStyleIdx="4" presStyleCnt="5"/>
      <dgm:spPr/>
    </dgm:pt>
    <dgm:pt modelId="{C61341D2-FF35-4F8E-BDAB-35A21D7B82EE}" type="pres">
      <dgm:prSet presAssocID="{BA063829-AD86-42BA-B477-3E4FB59FC1B6}" presName="hierChild4" presStyleCnt="0"/>
      <dgm:spPr/>
    </dgm:pt>
    <dgm:pt modelId="{11456319-43A3-4E8A-AAF1-81FE6AF80548}" type="pres">
      <dgm:prSet presAssocID="{467D4BA9-4633-4AA4-A05B-2AF7CD583A4B}" presName="Name35" presStyleLbl="parChTrans1D4" presStyleIdx="4" presStyleCnt="5"/>
      <dgm:spPr/>
    </dgm:pt>
    <dgm:pt modelId="{4CF73CD4-E59B-49E8-94A0-C40BFC6AC21D}" type="pres">
      <dgm:prSet presAssocID="{139BB401-78EA-4506-8739-1AA4558024C5}" presName="hierRoot2" presStyleCnt="0">
        <dgm:presLayoutVars>
          <dgm:hierBranch val="init"/>
        </dgm:presLayoutVars>
      </dgm:prSet>
      <dgm:spPr/>
    </dgm:pt>
    <dgm:pt modelId="{B5356D5E-642E-4B5A-9CA9-02CF25689BBD}" type="pres">
      <dgm:prSet presAssocID="{139BB401-78EA-4506-8739-1AA4558024C5}" presName="rootComposite" presStyleCnt="0"/>
      <dgm:spPr/>
    </dgm:pt>
    <dgm:pt modelId="{BDEDF512-3966-4D61-9529-15B841DAAC5B}" type="pres">
      <dgm:prSet presAssocID="{139BB401-78EA-4506-8739-1AA4558024C5}" presName="rootText" presStyleLbl="node4" presStyleIdx="4" presStyleCnt="5" custScaleX="133100" custScaleY="133100">
        <dgm:presLayoutVars>
          <dgm:chPref val="3"/>
        </dgm:presLayoutVars>
      </dgm:prSet>
      <dgm:spPr/>
    </dgm:pt>
    <dgm:pt modelId="{9DDF97AB-0A43-47C0-B5C6-428D89A6BAF0}" type="pres">
      <dgm:prSet presAssocID="{139BB401-78EA-4506-8739-1AA4558024C5}" presName="rootConnector" presStyleLbl="node4" presStyleIdx="4" presStyleCnt="5"/>
      <dgm:spPr/>
    </dgm:pt>
    <dgm:pt modelId="{B94CCCA4-D4FB-4644-AEB5-54D620D7CD67}" type="pres">
      <dgm:prSet presAssocID="{139BB401-78EA-4506-8739-1AA4558024C5}" presName="hierChild4" presStyleCnt="0"/>
      <dgm:spPr/>
    </dgm:pt>
    <dgm:pt modelId="{B3E65000-6E68-4C67-9566-89794FBEBF0E}" type="pres">
      <dgm:prSet presAssocID="{139BB401-78EA-4506-8739-1AA4558024C5}" presName="hierChild5" presStyleCnt="0"/>
      <dgm:spPr/>
    </dgm:pt>
    <dgm:pt modelId="{4F3DF630-FB15-4991-97C5-E415EEEE3E97}" type="pres">
      <dgm:prSet presAssocID="{BA063829-AD86-42BA-B477-3E4FB59FC1B6}" presName="hierChild5" presStyleCnt="0"/>
      <dgm:spPr/>
    </dgm:pt>
    <dgm:pt modelId="{7D593914-0F23-4425-8CAC-84476EB19333}" type="pres">
      <dgm:prSet presAssocID="{F48E2C93-2426-4B87-9C29-A5E360C0D2D7}" presName="hierChild5" presStyleCnt="0"/>
      <dgm:spPr/>
    </dgm:pt>
    <dgm:pt modelId="{1312379E-A9EC-43F7-8614-487E692571C6}" type="pres">
      <dgm:prSet presAssocID="{408F386B-D11C-4811-8A6F-E79FB4851021}" presName="hierChild3" presStyleCnt="0"/>
      <dgm:spPr/>
    </dgm:pt>
  </dgm:ptLst>
  <dgm:cxnLst>
    <dgm:cxn modelId="{9FB31B09-CD33-44BC-8F21-CCD21FACF1C4}" type="presOf" srcId="{408F386B-D11C-4811-8A6F-E79FB4851021}" destId="{6B38DB4E-8042-4A18-8ABF-9646A0053C69}" srcOrd="1" destOrd="0" presId="urn:microsoft.com/office/officeart/2005/8/layout/orgChart1"/>
    <dgm:cxn modelId="{C60C760B-43AA-4BDB-A8EE-056C7609314B}" type="presOf" srcId="{81689A29-5533-46EE-847F-9DA24CB87117}" destId="{7624177D-6503-4DBA-B6C0-0412125B4370}" srcOrd="1" destOrd="0" presId="urn:microsoft.com/office/officeart/2005/8/layout/orgChart1"/>
    <dgm:cxn modelId="{4C526F0E-4097-4622-99B7-122B32E2C150}" type="presOf" srcId="{3B418D21-7678-42FC-A0EF-DB4A4B831422}" destId="{8008FA14-86CC-4382-A59F-A95D42A01434}" srcOrd="1" destOrd="0" presId="urn:microsoft.com/office/officeart/2005/8/layout/orgChart1"/>
    <dgm:cxn modelId="{B7CEBC10-CEE6-4350-B4AB-D1A4038DD3F6}" type="presOf" srcId="{2FF5809D-9123-4E81-B9ED-4E15B7E82FEF}" destId="{84053BF5-D535-4385-9EEB-CA9A61FF0157}" srcOrd="0" destOrd="0" presId="urn:microsoft.com/office/officeart/2005/8/layout/orgChart1"/>
    <dgm:cxn modelId="{F0EEE616-A25B-4187-9AE1-5D29829174EF}" type="presOf" srcId="{2FF5809D-9123-4E81-B9ED-4E15B7E82FEF}" destId="{06D7D110-17ED-43B5-A5E7-33C433CD8313}" srcOrd="1" destOrd="0" presId="urn:microsoft.com/office/officeart/2005/8/layout/orgChart1"/>
    <dgm:cxn modelId="{AFAF6A24-C381-4E78-B3B0-FF6F95A7FC54}" type="presOf" srcId="{3B418D21-7678-42FC-A0EF-DB4A4B831422}" destId="{A7B00B10-B33D-4B06-A07B-5EB5B6D119CB}" srcOrd="0" destOrd="0" presId="urn:microsoft.com/office/officeart/2005/8/layout/orgChart1"/>
    <dgm:cxn modelId="{7A23DD24-1A1C-47D3-BFFD-3FDBD610002E}" type="presOf" srcId="{593126CE-3D1E-4AAF-B035-4DB095BB6F2C}" destId="{4F50A563-F1F6-4573-AC22-CB5EE9350DDB}" srcOrd="0" destOrd="0" presId="urn:microsoft.com/office/officeart/2005/8/layout/orgChart1"/>
    <dgm:cxn modelId="{65E57C26-74CB-420D-8061-35DFB6B31A6D}" type="presOf" srcId="{E6222D9B-E96E-41BF-B634-264C308DE114}" destId="{54C5CD68-988C-4A10-9F85-55B64D34E84B}" srcOrd="1" destOrd="0" presId="urn:microsoft.com/office/officeart/2005/8/layout/orgChart1"/>
    <dgm:cxn modelId="{13944A2A-3FBE-48B0-BFA3-4FE745206633}" srcId="{F48E2C93-2426-4B87-9C29-A5E360C0D2D7}" destId="{BA063829-AD86-42BA-B477-3E4FB59FC1B6}" srcOrd="1" destOrd="0" parTransId="{DAAAF7DB-CB11-4036-89CC-0BF57AF7FCAD}" sibTransId="{F64ED4A6-D4AB-4919-9C0C-58395E7F11E2}"/>
    <dgm:cxn modelId="{BF0AAA2D-C8B1-40B1-98AE-DC1B403F9D86}" type="presOf" srcId="{763399BF-7CA5-43EC-B849-FA12FE7095A0}" destId="{603B5171-2D40-498E-AE89-23388FAEA5C6}" srcOrd="0" destOrd="0" presId="urn:microsoft.com/office/officeart/2005/8/layout/orgChart1"/>
    <dgm:cxn modelId="{E2AAD32E-36BA-4C5E-97C2-2FFD27678175}" srcId="{763399BF-7CA5-43EC-B849-FA12FE7095A0}" destId="{2FF5809D-9123-4E81-B9ED-4E15B7E82FEF}" srcOrd="0" destOrd="0" parTransId="{3595F8C2-2455-457C-AB37-1534D6CEF225}" sibTransId="{967992B5-9370-4E8F-A0D3-E945C38708F2}"/>
    <dgm:cxn modelId="{CFF32D34-9F7C-4F64-87B6-60539B97D31D}" type="presOf" srcId="{81689A29-5533-46EE-847F-9DA24CB87117}" destId="{980AC907-00EE-45D8-9718-76A4C1147495}" srcOrd="0" destOrd="0" presId="urn:microsoft.com/office/officeart/2005/8/layout/orgChart1"/>
    <dgm:cxn modelId="{2E7E8B36-E8DE-4B29-8375-6223DC6380FF}" srcId="{408F386B-D11C-4811-8A6F-E79FB4851021}" destId="{F48E2C93-2426-4B87-9C29-A5E360C0D2D7}" srcOrd="1" destOrd="0" parTransId="{7D2C2ADE-B1CD-460A-AD37-2691B08B2369}" sibTransId="{51F5765C-7F9A-4FDF-80E7-80C8A3F2DBBA}"/>
    <dgm:cxn modelId="{D16B1937-87DA-42C7-BC15-4AEEC8A0AA28}" type="presOf" srcId="{69A736F7-CECC-489D-93E4-25BE072CC47A}" destId="{7068D160-2949-48A4-B77E-27915940E817}" srcOrd="0" destOrd="0" presId="urn:microsoft.com/office/officeart/2005/8/layout/orgChart1"/>
    <dgm:cxn modelId="{8E9C613C-F1C3-463D-BD24-324E9CD50E29}" type="presOf" srcId="{139BB401-78EA-4506-8739-1AA4558024C5}" destId="{BDEDF512-3966-4D61-9529-15B841DAAC5B}" srcOrd="0" destOrd="0" presId="urn:microsoft.com/office/officeart/2005/8/layout/orgChart1"/>
    <dgm:cxn modelId="{86A19E60-CBF0-4E1D-9159-902B383AA5B6}" type="presOf" srcId="{336CB68D-EBDB-46A5-8821-A8DFEC940BEE}" destId="{FFEC0F2F-E380-4413-A672-F1E5A6EF56B1}" srcOrd="1" destOrd="0" presId="urn:microsoft.com/office/officeart/2005/8/layout/orgChart1"/>
    <dgm:cxn modelId="{21AD0B43-5CD6-487E-8161-2FB1F302C0BD}" type="presOf" srcId="{5197B33A-653B-404C-BF30-5D5A038C16FA}" destId="{F135F9E6-E42F-41F4-91F2-56BBE13134FC}" srcOrd="0" destOrd="0" presId="urn:microsoft.com/office/officeart/2005/8/layout/orgChart1"/>
    <dgm:cxn modelId="{B4CE5145-5D1C-4F33-BCE8-800E6704EAA0}" type="presOf" srcId="{6F91921C-EE81-4BF3-B783-546AACD01476}" destId="{151239F6-44D4-46F7-8EC0-298A9168FBBB}" srcOrd="0" destOrd="0" presId="urn:microsoft.com/office/officeart/2005/8/layout/orgChart1"/>
    <dgm:cxn modelId="{2D348345-8433-4B71-8570-B6D6927500E3}" type="presOf" srcId="{F48E2C93-2426-4B87-9C29-A5E360C0D2D7}" destId="{62289009-7564-4A01-A3A9-2AD9D3A293B9}" srcOrd="0" destOrd="0" presId="urn:microsoft.com/office/officeart/2005/8/layout/orgChart1"/>
    <dgm:cxn modelId="{5B0C9645-14F2-4000-95F8-B7C59D5DC436}" srcId="{336CB68D-EBDB-46A5-8821-A8DFEC940BEE}" destId="{5DF940DC-2DC5-4FE6-99EC-74A36E34AE2A}" srcOrd="0" destOrd="0" parTransId="{593126CE-3D1E-4AAF-B035-4DB095BB6F2C}" sibTransId="{66522A10-DF6F-4496-81D3-82885C7B0643}"/>
    <dgm:cxn modelId="{27B46A47-BA4C-43CF-8FBA-D8D9E73E917D}" type="presOf" srcId="{467D4BA9-4633-4AA4-A05B-2AF7CD583A4B}" destId="{11456319-43A3-4E8A-AAF1-81FE6AF80548}" srcOrd="0" destOrd="0" presId="urn:microsoft.com/office/officeart/2005/8/layout/orgChart1"/>
    <dgm:cxn modelId="{8869B049-F4B8-441E-AD3E-6798ABCAB740}" type="presOf" srcId="{5DF940DC-2DC5-4FE6-99EC-74A36E34AE2A}" destId="{38A4D86D-5851-445C-8AFE-43CBA6F5C612}" srcOrd="0" destOrd="0" presId="urn:microsoft.com/office/officeart/2005/8/layout/orgChart1"/>
    <dgm:cxn modelId="{11CA864C-4E81-40D9-925D-66E21E10E9A4}" type="presOf" srcId="{E6222D9B-E96E-41BF-B634-264C308DE114}" destId="{BBE068E1-F69E-4CAF-B6FC-09B5079560DC}" srcOrd="0" destOrd="0" presId="urn:microsoft.com/office/officeart/2005/8/layout/orgChart1"/>
    <dgm:cxn modelId="{0956CF4E-ED48-4E56-8624-651CDE381FB7}" type="presOf" srcId="{D720F7DE-2C82-40AD-9AF7-F01ACD7D3873}" destId="{66E48A37-8B9D-4A3B-82D5-7B0FE30E3098}" srcOrd="1" destOrd="0" presId="urn:microsoft.com/office/officeart/2005/8/layout/orgChart1"/>
    <dgm:cxn modelId="{2CE8DA52-4C59-4B8F-87F0-924582C77B97}" type="presOf" srcId="{F48E2C93-2426-4B87-9C29-A5E360C0D2D7}" destId="{D1CC00A4-8440-4B20-8409-C022B5E69C6D}" srcOrd="1" destOrd="0" presId="urn:microsoft.com/office/officeart/2005/8/layout/orgChart1"/>
    <dgm:cxn modelId="{2D2B5982-B4A4-454D-9499-C6C33120F378}" srcId="{5197B33A-653B-404C-BF30-5D5A038C16FA}" destId="{408F386B-D11C-4811-8A6F-E79FB4851021}" srcOrd="0" destOrd="0" parTransId="{F51052FE-6A24-4ADA-80A8-ABE8A809487C}" sibTransId="{1DCD0B72-A747-4A68-A6CB-6EFC7B02D1CB}"/>
    <dgm:cxn modelId="{8D0E5D8A-7304-4F5F-B8B9-4A7807F1C627}" srcId="{81689A29-5533-46EE-847F-9DA24CB87117}" destId="{763399BF-7CA5-43EC-B849-FA12FE7095A0}" srcOrd="0" destOrd="0" parTransId="{69A736F7-CECC-489D-93E4-25BE072CC47A}" sibTransId="{19B29B9C-D302-4A02-8B05-EA18D27A32DD}"/>
    <dgm:cxn modelId="{D9A60F90-F413-4CC9-BA3E-D94FAD72FBB4}" srcId="{7B0D2B15-E688-4F14-B393-12128315261C}" destId="{E6222D9B-E96E-41BF-B634-264C308DE114}" srcOrd="0" destOrd="0" parTransId="{F89874CE-047E-4854-AA29-836D7D239C60}" sibTransId="{C8DA49FC-8753-42DB-8A5F-6884E2ECA3DF}"/>
    <dgm:cxn modelId="{B9A95A91-1EAA-477B-8BE4-C77BD2B3BCEF}" srcId="{D720F7DE-2C82-40AD-9AF7-F01ACD7D3873}" destId="{3B418D21-7678-42FC-A0EF-DB4A4B831422}" srcOrd="0" destOrd="0" parTransId="{6F91921C-EE81-4BF3-B783-546AACD01476}" sibTransId="{A06A71EF-15CD-417B-85AF-B5B6E414DB8E}"/>
    <dgm:cxn modelId="{17B68C96-91F6-4BC2-9BF8-B28CE0BB5657}" type="presOf" srcId="{BA063829-AD86-42BA-B477-3E4FB59FC1B6}" destId="{2B7022BF-7BBE-4BDE-BB75-DB7176C66680}" srcOrd="0" destOrd="0" presId="urn:microsoft.com/office/officeart/2005/8/layout/orgChart1"/>
    <dgm:cxn modelId="{AB7531A9-42FE-412B-9E9E-EDB63AA504AF}" srcId="{81689A29-5533-46EE-847F-9DA24CB87117}" destId="{336CB68D-EBDB-46A5-8821-A8DFEC940BEE}" srcOrd="1" destOrd="0" parTransId="{24B03966-A14E-4F0F-AE50-A6013058AD1D}" sibTransId="{70400F36-1C89-4A0D-B197-4F2FC38537D5}"/>
    <dgm:cxn modelId="{21C935AC-6C31-45AB-B7F2-B0AD5623A87F}" type="presOf" srcId="{BA172648-7D2A-422D-A5CC-0C6F3A73BA46}" destId="{9E156557-3151-4076-B82F-2592AB5CB98B}" srcOrd="0" destOrd="0" presId="urn:microsoft.com/office/officeart/2005/8/layout/orgChart1"/>
    <dgm:cxn modelId="{EA8A15B9-E74B-4F4C-8BD3-5C44BA161430}" srcId="{408F386B-D11C-4811-8A6F-E79FB4851021}" destId="{81689A29-5533-46EE-847F-9DA24CB87117}" srcOrd="0" destOrd="0" parTransId="{8CD8EBB9-6F7C-4C5D-8FDD-A283A9B7E239}" sibTransId="{EE0B64A2-011F-4D5A-8052-1AC7A85935BF}"/>
    <dgm:cxn modelId="{6604ABBD-6219-4EC4-865B-69B5534FFA62}" type="presOf" srcId="{F89874CE-047E-4854-AA29-836D7D239C60}" destId="{3EB86CEC-A9BC-48B3-812E-25DE47E66FA7}" srcOrd="0" destOrd="0" presId="urn:microsoft.com/office/officeart/2005/8/layout/orgChart1"/>
    <dgm:cxn modelId="{0E9C4CBF-4B65-4529-A421-5DD910095438}" type="presOf" srcId="{763399BF-7CA5-43EC-B849-FA12FE7095A0}" destId="{32D3EFA3-9D2E-4EAE-AA3C-5564087305DF}" srcOrd="1" destOrd="0" presId="urn:microsoft.com/office/officeart/2005/8/layout/orgChart1"/>
    <dgm:cxn modelId="{3FF5DEC0-9C4A-42BD-826A-B07C1C3514BE}" type="presOf" srcId="{D720F7DE-2C82-40AD-9AF7-F01ACD7D3873}" destId="{86C64B47-AF1D-4DC9-84D7-88C985201AD0}" srcOrd="0" destOrd="0" presId="urn:microsoft.com/office/officeart/2005/8/layout/orgChart1"/>
    <dgm:cxn modelId="{87B6A7C1-A5CA-4144-B77F-AF0959FD6016}" type="presOf" srcId="{8CD8EBB9-6F7C-4C5D-8FDD-A283A9B7E239}" destId="{882F0EF9-6D20-42F8-B418-0B2B03D9DFC5}" srcOrd="0" destOrd="0" presId="urn:microsoft.com/office/officeart/2005/8/layout/orgChart1"/>
    <dgm:cxn modelId="{496A14C5-89F0-4EC1-92CE-1C4E6652C7A2}" type="presOf" srcId="{BA063829-AD86-42BA-B477-3E4FB59FC1B6}" destId="{FDADDC14-83CF-4B9B-A180-629CF9701596}" srcOrd="1" destOrd="0" presId="urn:microsoft.com/office/officeart/2005/8/layout/orgChart1"/>
    <dgm:cxn modelId="{245D2DC5-8845-4A17-AFA1-E33A22BA6AD4}" type="presOf" srcId="{24B03966-A14E-4F0F-AE50-A6013058AD1D}" destId="{F01B29FC-6D3B-4194-89E1-9F88C59FD28E}" srcOrd="0" destOrd="0" presId="urn:microsoft.com/office/officeart/2005/8/layout/orgChart1"/>
    <dgm:cxn modelId="{E4846EC8-AB45-4687-8E08-1DE554EDDD7C}" srcId="{BA063829-AD86-42BA-B477-3E4FB59FC1B6}" destId="{139BB401-78EA-4506-8739-1AA4558024C5}" srcOrd="0" destOrd="0" parTransId="{467D4BA9-4633-4AA4-A05B-2AF7CD583A4B}" sibTransId="{91182EF5-E9DE-4274-B670-B13527468A6A}"/>
    <dgm:cxn modelId="{33712BCA-E5DC-48C5-AF94-C2AD280CCBCD}" type="presOf" srcId="{408F386B-D11C-4811-8A6F-E79FB4851021}" destId="{591E6232-0DBB-4C5E-955B-B2B4FED53B24}" srcOrd="0" destOrd="0" presId="urn:microsoft.com/office/officeart/2005/8/layout/orgChart1"/>
    <dgm:cxn modelId="{541C5BD5-83E8-41D5-8EB0-2F40EB19FAFC}" type="presOf" srcId="{139BB401-78EA-4506-8739-1AA4558024C5}" destId="{9DDF97AB-0A43-47C0-B5C6-428D89A6BAF0}" srcOrd="1" destOrd="0" presId="urn:microsoft.com/office/officeart/2005/8/layout/orgChart1"/>
    <dgm:cxn modelId="{A45372D7-EA6F-447E-A846-B8B82D970205}" srcId="{81689A29-5533-46EE-847F-9DA24CB87117}" destId="{7B0D2B15-E688-4F14-B393-12128315261C}" srcOrd="2" destOrd="0" parTransId="{CA5B4933-20D2-4E40-B499-5CB70A81C9FB}" sibTransId="{D8C4C683-7642-4033-8640-675EF4C83BB1}"/>
    <dgm:cxn modelId="{BA8DB6D9-CDEC-4FE9-AD85-2E6DBC29AD70}" type="presOf" srcId="{CA5B4933-20D2-4E40-B499-5CB70A81C9FB}" destId="{D02D872B-355F-4421-8769-F4AD4EDCC6C6}" srcOrd="0" destOrd="0" presId="urn:microsoft.com/office/officeart/2005/8/layout/orgChart1"/>
    <dgm:cxn modelId="{FF1ACCE0-F8BB-488A-9F30-D1137FBF5178}" type="presOf" srcId="{7D2C2ADE-B1CD-460A-AD37-2691B08B2369}" destId="{28402431-7106-4CDB-AC59-285A87ED485A}" srcOrd="0" destOrd="0" presId="urn:microsoft.com/office/officeart/2005/8/layout/orgChart1"/>
    <dgm:cxn modelId="{DBC056EB-35D4-422F-BA59-618657F9E9F4}" type="presOf" srcId="{7B0D2B15-E688-4F14-B393-12128315261C}" destId="{D316C5A4-1E75-4E23-9E12-8886841F333B}" srcOrd="1" destOrd="0" presId="urn:microsoft.com/office/officeart/2005/8/layout/orgChart1"/>
    <dgm:cxn modelId="{084A16ED-5CA3-46A2-83D2-04AD2E36342F}" type="presOf" srcId="{3595F8C2-2455-457C-AB37-1534D6CEF225}" destId="{5D7CF1EE-BE58-46AF-99EF-0AB7489AB1EA}" srcOrd="0" destOrd="0" presId="urn:microsoft.com/office/officeart/2005/8/layout/orgChart1"/>
    <dgm:cxn modelId="{71ABAAEF-E0F9-4F14-B65A-ACB8CA7B9E87}" type="presOf" srcId="{DAAAF7DB-CB11-4036-89CC-0BF57AF7FCAD}" destId="{5D2875C2-09DB-45E4-90D8-14E4847AEEA0}" srcOrd="0" destOrd="0" presId="urn:microsoft.com/office/officeart/2005/8/layout/orgChart1"/>
    <dgm:cxn modelId="{6FD010F6-AA62-4467-8752-A4DD824560EF}" type="presOf" srcId="{336CB68D-EBDB-46A5-8821-A8DFEC940BEE}" destId="{CB23C634-8CD1-49AB-8417-5310D3A5BB51}" srcOrd="0" destOrd="0" presId="urn:microsoft.com/office/officeart/2005/8/layout/orgChart1"/>
    <dgm:cxn modelId="{E55797F8-AE63-4F4F-AF20-623EE77BADF7}" type="presOf" srcId="{7B0D2B15-E688-4F14-B393-12128315261C}" destId="{E1099A5C-3292-4FC7-903C-05AC172470EA}" srcOrd="0" destOrd="0" presId="urn:microsoft.com/office/officeart/2005/8/layout/orgChart1"/>
    <dgm:cxn modelId="{ACBDBFFB-7D47-4064-89E5-34D95C484934}" type="presOf" srcId="{5DF940DC-2DC5-4FE6-99EC-74A36E34AE2A}" destId="{308FA770-ABD7-41A0-98AF-66C5BFE740F5}" srcOrd="1" destOrd="0" presId="urn:microsoft.com/office/officeart/2005/8/layout/orgChart1"/>
    <dgm:cxn modelId="{FBD31AFD-1C4F-4E5F-B5DB-DF03DB6F277A}" srcId="{F48E2C93-2426-4B87-9C29-A5E360C0D2D7}" destId="{D720F7DE-2C82-40AD-9AF7-F01ACD7D3873}" srcOrd="0" destOrd="0" parTransId="{BA172648-7D2A-422D-A5CC-0C6F3A73BA46}" sibTransId="{8F34F932-EBE9-4D15-9301-6DACAC24E62C}"/>
    <dgm:cxn modelId="{8BFA8301-E883-4798-AFF7-36D7A38992FF}" type="presParOf" srcId="{F135F9E6-E42F-41F4-91F2-56BBE13134FC}" destId="{87F99ED7-26AD-449C-B9DD-9DE8068961D7}" srcOrd="0" destOrd="0" presId="urn:microsoft.com/office/officeart/2005/8/layout/orgChart1"/>
    <dgm:cxn modelId="{289D7C88-09AC-44A6-BDB7-B5F237BDFE02}" type="presParOf" srcId="{87F99ED7-26AD-449C-B9DD-9DE8068961D7}" destId="{31B20234-BEFE-4B4C-8D67-1D073E0F2E6C}" srcOrd="0" destOrd="0" presId="urn:microsoft.com/office/officeart/2005/8/layout/orgChart1"/>
    <dgm:cxn modelId="{3A6E4B4F-52BD-470D-B20B-3A091D0FBE30}" type="presParOf" srcId="{31B20234-BEFE-4B4C-8D67-1D073E0F2E6C}" destId="{591E6232-0DBB-4C5E-955B-B2B4FED53B24}" srcOrd="0" destOrd="0" presId="urn:microsoft.com/office/officeart/2005/8/layout/orgChart1"/>
    <dgm:cxn modelId="{4E8F0727-9CFF-4142-A1DC-6BBC73AE32D2}" type="presParOf" srcId="{31B20234-BEFE-4B4C-8D67-1D073E0F2E6C}" destId="{6B38DB4E-8042-4A18-8ABF-9646A0053C69}" srcOrd="1" destOrd="0" presId="urn:microsoft.com/office/officeart/2005/8/layout/orgChart1"/>
    <dgm:cxn modelId="{29E06BCC-2360-4723-BE23-21992E7B726B}" type="presParOf" srcId="{87F99ED7-26AD-449C-B9DD-9DE8068961D7}" destId="{2D63449A-4C07-4E4E-A05E-C5CBC00C19C5}" srcOrd="1" destOrd="0" presId="urn:microsoft.com/office/officeart/2005/8/layout/orgChart1"/>
    <dgm:cxn modelId="{4A2932A2-8526-495D-8C93-BCAD2A5A1C35}" type="presParOf" srcId="{2D63449A-4C07-4E4E-A05E-C5CBC00C19C5}" destId="{882F0EF9-6D20-42F8-B418-0B2B03D9DFC5}" srcOrd="0" destOrd="0" presId="urn:microsoft.com/office/officeart/2005/8/layout/orgChart1"/>
    <dgm:cxn modelId="{1431B3B0-AFF4-4452-8CB4-957F0F0DC9ED}" type="presParOf" srcId="{2D63449A-4C07-4E4E-A05E-C5CBC00C19C5}" destId="{D553C308-B0D9-46C1-87EC-ECB456604DFA}" srcOrd="1" destOrd="0" presId="urn:microsoft.com/office/officeart/2005/8/layout/orgChart1"/>
    <dgm:cxn modelId="{4C855184-1008-4A9B-9DDD-CE457B11A03E}" type="presParOf" srcId="{D553C308-B0D9-46C1-87EC-ECB456604DFA}" destId="{3088641D-227A-4A66-A777-21679780B253}" srcOrd="0" destOrd="0" presId="urn:microsoft.com/office/officeart/2005/8/layout/orgChart1"/>
    <dgm:cxn modelId="{61D3695E-2B31-4AE8-8C87-BC9F035D3E74}" type="presParOf" srcId="{3088641D-227A-4A66-A777-21679780B253}" destId="{980AC907-00EE-45D8-9718-76A4C1147495}" srcOrd="0" destOrd="0" presId="urn:microsoft.com/office/officeart/2005/8/layout/orgChart1"/>
    <dgm:cxn modelId="{133227DE-DC9E-4D96-8DEE-B2C1318BA546}" type="presParOf" srcId="{3088641D-227A-4A66-A777-21679780B253}" destId="{7624177D-6503-4DBA-B6C0-0412125B4370}" srcOrd="1" destOrd="0" presId="urn:microsoft.com/office/officeart/2005/8/layout/orgChart1"/>
    <dgm:cxn modelId="{2AECF1C3-96DB-4CF6-9FD5-83BD23DAE6A6}" type="presParOf" srcId="{D553C308-B0D9-46C1-87EC-ECB456604DFA}" destId="{FD09299A-E247-43C3-8DEF-480B63D009B0}" srcOrd="1" destOrd="0" presId="urn:microsoft.com/office/officeart/2005/8/layout/orgChart1"/>
    <dgm:cxn modelId="{ECBEB80A-BF4D-4A35-A314-3E533D2A4449}" type="presParOf" srcId="{FD09299A-E247-43C3-8DEF-480B63D009B0}" destId="{7068D160-2949-48A4-B77E-27915940E817}" srcOrd="0" destOrd="0" presId="urn:microsoft.com/office/officeart/2005/8/layout/orgChart1"/>
    <dgm:cxn modelId="{2B7FF269-2833-404E-9B08-69AB0D24C113}" type="presParOf" srcId="{FD09299A-E247-43C3-8DEF-480B63D009B0}" destId="{59A226BC-2833-4869-BBB3-03353211AD3F}" srcOrd="1" destOrd="0" presId="urn:microsoft.com/office/officeart/2005/8/layout/orgChart1"/>
    <dgm:cxn modelId="{20F41E74-2214-459B-B260-620CA8B49CEF}" type="presParOf" srcId="{59A226BC-2833-4869-BBB3-03353211AD3F}" destId="{CBF2E648-D9C0-404F-BC33-27B95E2B96B7}" srcOrd="0" destOrd="0" presId="urn:microsoft.com/office/officeart/2005/8/layout/orgChart1"/>
    <dgm:cxn modelId="{7BE889B1-04B0-4A63-B2A3-57492AD851DC}" type="presParOf" srcId="{CBF2E648-D9C0-404F-BC33-27B95E2B96B7}" destId="{603B5171-2D40-498E-AE89-23388FAEA5C6}" srcOrd="0" destOrd="0" presId="urn:microsoft.com/office/officeart/2005/8/layout/orgChart1"/>
    <dgm:cxn modelId="{82997C75-B4FD-4CDC-9E41-C010BDD656D8}" type="presParOf" srcId="{CBF2E648-D9C0-404F-BC33-27B95E2B96B7}" destId="{32D3EFA3-9D2E-4EAE-AA3C-5564087305DF}" srcOrd="1" destOrd="0" presId="urn:microsoft.com/office/officeart/2005/8/layout/orgChart1"/>
    <dgm:cxn modelId="{9C2E8397-A267-43E8-9D3E-AB83E443FDA5}" type="presParOf" srcId="{59A226BC-2833-4869-BBB3-03353211AD3F}" destId="{5AD72456-2E55-4909-8D5F-A7F05A594E3A}" srcOrd="1" destOrd="0" presId="urn:microsoft.com/office/officeart/2005/8/layout/orgChart1"/>
    <dgm:cxn modelId="{F274ECAF-729E-4319-9737-A720A10918D4}" type="presParOf" srcId="{5AD72456-2E55-4909-8D5F-A7F05A594E3A}" destId="{5D7CF1EE-BE58-46AF-99EF-0AB7489AB1EA}" srcOrd="0" destOrd="0" presId="urn:microsoft.com/office/officeart/2005/8/layout/orgChart1"/>
    <dgm:cxn modelId="{BE62545F-9D4F-429C-8565-9EA12AC0A743}" type="presParOf" srcId="{5AD72456-2E55-4909-8D5F-A7F05A594E3A}" destId="{868DA809-D49B-4ED2-BEAE-45308884D090}" srcOrd="1" destOrd="0" presId="urn:microsoft.com/office/officeart/2005/8/layout/orgChart1"/>
    <dgm:cxn modelId="{708EC7F5-1E42-4922-9E6B-99D6EBA29A16}" type="presParOf" srcId="{868DA809-D49B-4ED2-BEAE-45308884D090}" destId="{4EA6556E-741F-4AF1-9F6F-53F55B2FEF52}" srcOrd="0" destOrd="0" presId="urn:microsoft.com/office/officeart/2005/8/layout/orgChart1"/>
    <dgm:cxn modelId="{40C93160-0A80-46D3-87C0-B5A05A560260}" type="presParOf" srcId="{4EA6556E-741F-4AF1-9F6F-53F55B2FEF52}" destId="{84053BF5-D535-4385-9EEB-CA9A61FF0157}" srcOrd="0" destOrd="0" presId="urn:microsoft.com/office/officeart/2005/8/layout/orgChart1"/>
    <dgm:cxn modelId="{0A1ECC51-D077-46D8-98C7-26B827FF4291}" type="presParOf" srcId="{4EA6556E-741F-4AF1-9F6F-53F55B2FEF52}" destId="{06D7D110-17ED-43B5-A5E7-33C433CD8313}" srcOrd="1" destOrd="0" presId="urn:microsoft.com/office/officeart/2005/8/layout/orgChart1"/>
    <dgm:cxn modelId="{F8D295FA-E877-4E4F-9F45-CD1819664664}" type="presParOf" srcId="{868DA809-D49B-4ED2-BEAE-45308884D090}" destId="{496A10AE-BD12-46B0-A6C1-D44A1998AA0B}" srcOrd="1" destOrd="0" presId="urn:microsoft.com/office/officeart/2005/8/layout/orgChart1"/>
    <dgm:cxn modelId="{9E406BC9-5729-458A-A569-DFA8FFA68D6A}" type="presParOf" srcId="{868DA809-D49B-4ED2-BEAE-45308884D090}" destId="{8D1907B4-0E81-41D5-92C4-B54587F23D36}" srcOrd="2" destOrd="0" presId="urn:microsoft.com/office/officeart/2005/8/layout/orgChart1"/>
    <dgm:cxn modelId="{9E897DBD-777B-404C-B9FC-83A834C3CBEB}" type="presParOf" srcId="{59A226BC-2833-4869-BBB3-03353211AD3F}" destId="{E1271855-F28F-44BA-A726-9EC5DDE610CF}" srcOrd="2" destOrd="0" presId="urn:microsoft.com/office/officeart/2005/8/layout/orgChart1"/>
    <dgm:cxn modelId="{09B55FD2-6D6E-4A8D-821D-57C4B8C2AE51}" type="presParOf" srcId="{FD09299A-E247-43C3-8DEF-480B63D009B0}" destId="{F01B29FC-6D3B-4194-89E1-9F88C59FD28E}" srcOrd="2" destOrd="0" presId="urn:microsoft.com/office/officeart/2005/8/layout/orgChart1"/>
    <dgm:cxn modelId="{24071EC2-A999-4749-87D6-F91AB735AF2C}" type="presParOf" srcId="{FD09299A-E247-43C3-8DEF-480B63D009B0}" destId="{6436B38D-F918-43BB-8E89-C20BAB5B9365}" srcOrd="3" destOrd="0" presId="urn:microsoft.com/office/officeart/2005/8/layout/orgChart1"/>
    <dgm:cxn modelId="{D41A0714-9328-4BE3-9894-1B7E79B7E46E}" type="presParOf" srcId="{6436B38D-F918-43BB-8E89-C20BAB5B9365}" destId="{1D8CD55F-4585-45D6-A199-80CCF1B46C83}" srcOrd="0" destOrd="0" presId="urn:microsoft.com/office/officeart/2005/8/layout/orgChart1"/>
    <dgm:cxn modelId="{BC984511-A080-4158-80CD-59171992F7B8}" type="presParOf" srcId="{1D8CD55F-4585-45D6-A199-80CCF1B46C83}" destId="{CB23C634-8CD1-49AB-8417-5310D3A5BB51}" srcOrd="0" destOrd="0" presId="urn:microsoft.com/office/officeart/2005/8/layout/orgChart1"/>
    <dgm:cxn modelId="{EB9D27FF-F117-4071-ADC6-5A97FACFA324}" type="presParOf" srcId="{1D8CD55F-4585-45D6-A199-80CCF1B46C83}" destId="{FFEC0F2F-E380-4413-A672-F1E5A6EF56B1}" srcOrd="1" destOrd="0" presId="urn:microsoft.com/office/officeart/2005/8/layout/orgChart1"/>
    <dgm:cxn modelId="{4A76ECB9-7158-4BAE-84B2-D3CD6F231AF2}" type="presParOf" srcId="{6436B38D-F918-43BB-8E89-C20BAB5B9365}" destId="{FE2E989C-7251-4E05-9E8B-4BE4DD22E9A3}" srcOrd="1" destOrd="0" presId="urn:microsoft.com/office/officeart/2005/8/layout/orgChart1"/>
    <dgm:cxn modelId="{66BBDE5C-BF13-46C2-953B-02F3FFDF603E}" type="presParOf" srcId="{FE2E989C-7251-4E05-9E8B-4BE4DD22E9A3}" destId="{4F50A563-F1F6-4573-AC22-CB5EE9350DDB}" srcOrd="0" destOrd="0" presId="urn:microsoft.com/office/officeart/2005/8/layout/orgChart1"/>
    <dgm:cxn modelId="{384489FC-E38E-4CB8-974F-D4DF7B637C53}" type="presParOf" srcId="{FE2E989C-7251-4E05-9E8B-4BE4DD22E9A3}" destId="{331AE440-71EB-4E8A-A5B9-66E675F34638}" srcOrd="1" destOrd="0" presId="urn:microsoft.com/office/officeart/2005/8/layout/orgChart1"/>
    <dgm:cxn modelId="{0B896A3E-A617-4E0F-916E-E633B237F26B}" type="presParOf" srcId="{331AE440-71EB-4E8A-A5B9-66E675F34638}" destId="{12EE7F7B-4F81-4D98-A249-639A1A37AE1F}" srcOrd="0" destOrd="0" presId="urn:microsoft.com/office/officeart/2005/8/layout/orgChart1"/>
    <dgm:cxn modelId="{ECE069B0-2B76-47EE-BDFF-9B17241062F8}" type="presParOf" srcId="{12EE7F7B-4F81-4D98-A249-639A1A37AE1F}" destId="{38A4D86D-5851-445C-8AFE-43CBA6F5C612}" srcOrd="0" destOrd="0" presId="urn:microsoft.com/office/officeart/2005/8/layout/orgChart1"/>
    <dgm:cxn modelId="{3ABAD878-5E9C-40E5-8B1F-5602F2134F9A}" type="presParOf" srcId="{12EE7F7B-4F81-4D98-A249-639A1A37AE1F}" destId="{308FA770-ABD7-41A0-98AF-66C5BFE740F5}" srcOrd="1" destOrd="0" presId="urn:microsoft.com/office/officeart/2005/8/layout/orgChart1"/>
    <dgm:cxn modelId="{3F7805D0-3CED-49B3-BB29-8BA7FF3E7C97}" type="presParOf" srcId="{331AE440-71EB-4E8A-A5B9-66E675F34638}" destId="{D05DED50-D61F-4B42-A5C0-78DC67A40B51}" srcOrd="1" destOrd="0" presId="urn:microsoft.com/office/officeart/2005/8/layout/orgChart1"/>
    <dgm:cxn modelId="{93EEE6E2-C657-42C3-8040-0ADF499707E2}" type="presParOf" srcId="{331AE440-71EB-4E8A-A5B9-66E675F34638}" destId="{FA39DB6F-33E6-49C9-8007-E8AB01452F23}" srcOrd="2" destOrd="0" presId="urn:microsoft.com/office/officeart/2005/8/layout/orgChart1"/>
    <dgm:cxn modelId="{06002AA5-12D8-428C-B8F1-FDF657B7D218}" type="presParOf" srcId="{6436B38D-F918-43BB-8E89-C20BAB5B9365}" destId="{2513A648-1933-4B70-8B07-0138873045FE}" srcOrd="2" destOrd="0" presId="urn:microsoft.com/office/officeart/2005/8/layout/orgChart1"/>
    <dgm:cxn modelId="{2191FA91-154E-4FE3-8497-72FF7129E8C5}" type="presParOf" srcId="{FD09299A-E247-43C3-8DEF-480B63D009B0}" destId="{D02D872B-355F-4421-8769-F4AD4EDCC6C6}" srcOrd="4" destOrd="0" presId="urn:microsoft.com/office/officeart/2005/8/layout/orgChart1"/>
    <dgm:cxn modelId="{D7D05A48-59D6-4BC9-BBA6-AEADB9374FAE}" type="presParOf" srcId="{FD09299A-E247-43C3-8DEF-480B63D009B0}" destId="{2D0EB3F8-A663-40AF-BAD4-F505EE3A083A}" srcOrd="5" destOrd="0" presId="urn:microsoft.com/office/officeart/2005/8/layout/orgChart1"/>
    <dgm:cxn modelId="{B525141E-B540-435A-9C56-89B3F82A878B}" type="presParOf" srcId="{2D0EB3F8-A663-40AF-BAD4-F505EE3A083A}" destId="{6D660CEC-C83F-4CE3-9B85-C11FD9041A60}" srcOrd="0" destOrd="0" presId="urn:microsoft.com/office/officeart/2005/8/layout/orgChart1"/>
    <dgm:cxn modelId="{31BD4AAC-F384-49AD-9DC5-B95427BE2951}" type="presParOf" srcId="{6D660CEC-C83F-4CE3-9B85-C11FD9041A60}" destId="{E1099A5C-3292-4FC7-903C-05AC172470EA}" srcOrd="0" destOrd="0" presId="urn:microsoft.com/office/officeart/2005/8/layout/orgChart1"/>
    <dgm:cxn modelId="{0CD8B6CB-8E69-4992-B0BB-F79BDAD2287B}" type="presParOf" srcId="{6D660CEC-C83F-4CE3-9B85-C11FD9041A60}" destId="{D316C5A4-1E75-4E23-9E12-8886841F333B}" srcOrd="1" destOrd="0" presId="urn:microsoft.com/office/officeart/2005/8/layout/orgChart1"/>
    <dgm:cxn modelId="{7D9409B0-10B8-4B66-B588-B893217BCF8A}" type="presParOf" srcId="{2D0EB3F8-A663-40AF-BAD4-F505EE3A083A}" destId="{3B308F1A-140E-401A-B2F7-E16DA7FA562C}" srcOrd="1" destOrd="0" presId="urn:microsoft.com/office/officeart/2005/8/layout/orgChart1"/>
    <dgm:cxn modelId="{9F5AC1AD-3C0F-4F12-B914-F7A8F426E541}" type="presParOf" srcId="{3B308F1A-140E-401A-B2F7-E16DA7FA562C}" destId="{3EB86CEC-A9BC-48B3-812E-25DE47E66FA7}" srcOrd="0" destOrd="0" presId="urn:microsoft.com/office/officeart/2005/8/layout/orgChart1"/>
    <dgm:cxn modelId="{32073B14-D321-4622-AA05-F783BA16D2B0}" type="presParOf" srcId="{3B308F1A-140E-401A-B2F7-E16DA7FA562C}" destId="{F83F2FA6-5C1F-4665-8F77-AFE961E976CB}" srcOrd="1" destOrd="0" presId="urn:microsoft.com/office/officeart/2005/8/layout/orgChart1"/>
    <dgm:cxn modelId="{C59572F6-D5AD-40D6-A07E-B064B50969A8}" type="presParOf" srcId="{F83F2FA6-5C1F-4665-8F77-AFE961E976CB}" destId="{B17E68F7-8F18-4D09-A00B-2D91B0AB0DE5}" srcOrd="0" destOrd="0" presId="urn:microsoft.com/office/officeart/2005/8/layout/orgChart1"/>
    <dgm:cxn modelId="{BBD80D26-2B33-400E-8887-42A1A1C7D2A0}" type="presParOf" srcId="{B17E68F7-8F18-4D09-A00B-2D91B0AB0DE5}" destId="{BBE068E1-F69E-4CAF-B6FC-09B5079560DC}" srcOrd="0" destOrd="0" presId="urn:microsoft.com/office/officeart/2005/8/layout/orgChart1"/>
    <dgm:cxn modelId="{297CC047-91E8-44D0-BB60-618A5CB75E58}" type="presParOf" srcId="{B17E68F7-8F18-4D09-A00B-2D91B0AB0DE5}" destId="{54C5CD68-988C-4A10-9F85-55B64D34E84B}" srcOrd="1" destOrd="0" presId="urn:microsoft.com/office/officeart/2005/8/layout/orgChart1"/>
    <dgm:cxn modelId="{5A46CE55-4B08-443E-B9F3-C38162DE4EDE}" type="presParOf" srcId="{F83F2FA6-5C1F-4665-8F77-AFE961E976CB}" destId="{4DE05F60-6C88-4588-B914-F038EEDE4132}" srcOrd="1" destOrd="0" presId="urn:microsoft.com/office/officeart/2005/8/layout/orgChart1"/>
    <dgm:cxn modelId="{1983DF7E-89CD-4173-BE15-C2A6D899D057}" type="presParOf" srcId="{F83F2FA6-5C1F-4665-8F77-AFE961E976CB}" destId="{65FD7672-5866-4B29-A0C4-746CF2391229}" srcOrd="2" destOrd="0" presId="urn:microsoft.com/office/officeart/2005/8/layout/orgChart1"/>
    <dgm:cxn modelId="{06AD34C8-61EF-4BA2-B98A-DF32E81DD64B}" type="presParOf" srcId="{2D0EB3F8-A663-40AF-BAD4-F505EE3A083A}" destId="{B61A31ED-DB37-4045-B1A2-FFCE71152D8A}" srcOrd="2" destOrd="0" presId="urn:microsoft.com/office/officeart/2005/8/layout/orgChart1"/>
    <dgm:cxn modelId="{B8839677-BEE3-4869-8FAF-735273196810}" type="presParOf" srcId="{D553C308-B0D9-46C1-87EC-ECB456604DFA}" destId="{6BA8668C-4035-4F5C-840A-FD9332AA56E6}" srcOrd="2" destOrd="0" presId="urn:microsoft.com/office/officeart/2005/8/layout/orgChart1"/>
    <dgm:cxn modelId="{8D8B4167-B392-4DB9-97C8-48A3D2B4C238}" type="presParOf" srcId="{2D63449A-4C07-4E4E-A05E-C5CBC00C19C5}" destId="{28402431-7106-4CDB-AC59-285A87ED485A}" srcOrd="2" destOrd="0" presId="urn:microsoft.com/office/officeart/2005/8/layout/orgChart1"/>
    <dgm:cxn modelId="{42F01330-6128-49CB-8D12-162FA58EC8E3}" type="presParOf" srcId="{2D63449A-4C07-4E4E-A05E-C5CBC00C19C5}" destId="{A5CF62FD-D2AA-467A-A8D2-4922AFCD3CEA}" srcOrd="3" destOrd="0" presId="urn:microsoft.com/office/officeart/2005/8/layout/orgChart1"/>
    <dgm:cxn modelId="{9778FA7A-882B-49AF-AED2-07F729E4186D}" type="presParOf" srcId="{A5CF62FD-D2AA-467A-A8D2-4922AFCD3CEA}" destId="{B73D7C72-83FD-41E7-84F7-3FD9F656E2B9}" srcOrd="0" destOrd="0" presId="urn:microsoft.com/office/officeart/2005/8/layout/orgChart1"/>
    <dgm:cxn modelId="{1EB9115F-ACCA-4934-8D91-D20DCA4F3098}" type="presParOf" srcId="{B73D7C72-83FD-41E7-84F7-3FD9F656E2B9}" destId="{62289009-7564-4A01-A3A9-2AD9D3A293B9}" srcOrd="0" destOrd="0" presId="urn:microsoft.com/office/officeart/2005/8/layout/orgChart1"/>
    <dgm:cxn modelId="{18122452-84C1-4773-A1F3-C2CD6ED292D4}" type="presParOf" srcId="{B73D7C72-83FD-41E7-84F7-3FD9F656E2B9}" destId="{D1CC00A4-8440-4B20-8409-C022B5E69C6D}" srcOrd="1" destOrd="0" presId="urn:microsoft.com/office/officeart/2005/8/layout/orgChart1"/>
    <dgm:cxn modelId="{E66FFA15-B8DB-4EA0-A831-514ACFE86AA4}" type="presParOf" srcId="{A5CF62FD-D2AA-467A-A8D2-4922AFCD3CEA}" destId="{DCF92FBF-7147-4FB4-AA8B-41D1D097030D}" srcOrd="1" destOrd="0" presId="urn:microsoft.com/office/officeart/2005/8/layout/orgChart1"/>
    <dgm:cxn modelId="{C1EF2F91-8E64-402A-BAA4-50763CBFE7CB}" type="presParOf" srcId="{DCF92FBF-7147-4FB4-AA8B-41D1D097030D}" destId="{9E156557-3151-4076-B82F-2592AB5CB98B}" srcOrd="0" destOrd="0" presId="urn:microsoft.com/office/officeart/2005/8/layout/orgChart1"/>
    <dgm:cxn modelId="{35050A43-722E-4C36-A645-23D1E7C86046}" type="presParOf" srcId="{DCF92FBF-7147-4FB4-AA8B-41D1D097030D}" destId="{ED5937B7-0985-40C2-BF9B-D4134863AD33}" srcOrd="1" destOrd="0" presId="urn:microsoft.com/office/officeart/2005/8/layout/orgChart1"/>
    <dgm:cxn modelId="{77C0D9AD-FDD2-41B7-8596-301906073268}" type="presParOf" srcId="{ED5937B7-0985-40C2-BF9B-D4134863AD33}" destId="{75AEB7F5-A763-4E48-B3DD-2321313CE883}" srcOrd="0" destOrd="0" presId="urn:microsoft.com/office/officeart/2005/8/layout/orgChart1"/>
    <dgm:cxn modelId="{052E0991-CCAC-424D-9ADF-38B0AB2FA332}" type="presParOf" srcId="{75AEB7F5-A763-4E48-B3DD-2321313CE883}" destId="{86C64B47-AF1D-4DC9-84D7-88C985201AD0}" srcOrd="0" destOrd="0" presId="urn:microsoft.com/office/officeart/2005/8/layout/orgChart1"/>
    <dgm:cxn modelId="{DDCFF171-9940-4C1D-B40C-832FBA2E4B04}" type="presParOf" srcId="{75AEB7F5-A763-4E48-B3DD-2321313CE883}" destId="{66E48A37-8B9D-4A3B-82D5-7B0FE30E3098}" srcOrd="1" destOrd="0" presId="urn:microsoft.com/office/officeart/2005/8/layout/orgChart1"/>
    <dgm:cxn modelId="{84B10AD0-FD46-4DAC-A38E-0360833EC9B5}" type="presParOf" srcId="{ED5937B7-0985-40C2-BF9B-D4134863AD33}" destId="{34E079EE-F73B-48C2-A4EE-B53FF2E4A44F}" srcOrd="1" destOrd="0" presId="urn:microsoft.com/office/officeart/2005/8/layout/orgChart1"/>
    <dgm:cxn modelId="{B85BD54E-C833-43F7-879C-4A147B3111CB}" type="presParOf" srcId="{34E079EE-F73B-48C2-A4EE-B53FF2E4A44F}" destId="{151239F6-44D4-46F7-8EC0-298A9168FBBB}" srcOrd="0" destOrd="0" presId="urn:microsoft.com/office/officeart/2005/8/layout/orgChart1"/>
    <dgm:cxn modelId="{428A6B54-F933-463E-89F7-D1B8EE0EF083}" type="presParOf" srcId="{34E079EE-F73B-48C2-A4EE-B53FF2E4A44F}" destId="{3E0C7967-0576-4F23-9077-2FC034334360}" srcOrd="1" destOrd="0" presId="urn:microsoft.com/office/officeart/2005/8/layout/orgChart1"/>
    <dgm:cxn modelId="{1D327532-3998-42ED-85AD-DCDAEADD81A8}" type="presParOf" srcId="{3E0C7967-0576-4F23-9077-2FC034334360}" destId="{303DCF62-DAFE-4BF6-BF58-410EC708DE49}" srcOrd="0" destOrd="0" presId="urn:microsoft.com/office/officeart/2005/8/layout/orgChart1"/>
    <dgm:cxn modelId="{8A82D386-9965-49C5-9A06-FF00306FFA37}" type="presParOf" srcId="{303DCF62-DAFE-4BF6-BF58-410EC708DE49}" destId="{A7B00B10-B33D-4B06-A07B-5EB5B6D119CB}" srcOrd="0" destOrd="0" presId="urn:microsoft.com/office/officeart/2005/8/layout/orgChart1"/>
    <dgm:cxn modelId="{F8DFBDF0-F021-4208-A49E-AF612B556A84}" type="presParOf" srcId="{303DCF62-DAFE-4BF6-BF58-410EC708DE49}" destId="{8008FA14-86CC-4382-A59F-A95D42A01434}" srcOrd="1" destOrd="0" presId="urn:microsoft.com/office/officeart/2005/8/layout/orgChart1"/>
    <dgm:cxn modelId="{41E0B1F1-B914-420C-82D6-4F6717BD4D40}" type="presParOf" srcId="{3E0C7967-0576-4F23-9077-2FC034334360}" destId="{A0D5F5AC-FC30-4D6C-BE74-F5D443B5F6CF}" srcOrd="1" destOrd="0" presId="urn:microsoft.com/office/officeart/2005/8/layout/orgChart1"/>
    <dgm:cxn modelId="{77B6A1AA-C65C-4D47-9538-0974CE6B3520}" type="presParOf" srcId="{3E0C7967-0576-4F23-9077-2FC034334360}" destId="{362532E0-7652-4890-990A-3343DC687DB4}" srcOrd="2" destOrd="0" presId="urn:microsoft.com/office/officeart/2005/8/layout/orgChart1"/>
    <dgm:cxn modelId="{1EF0D582-0D41-42B5-9E95-A1504E06F60C}" type="presParOf" srcId="{ED5937B7-0985-40C2-BF9B-D4134863AD33}" destId="{91334581-6ED4-4965-A0B8-039D9E70B6A4}" srcOrd="2" destOrd="0" presId="urn:microsoft.com/office/officeart/2005/8/layout/orgChart1"/>
    <dgm:cxn modelId="{35D8BBDF-C548-4D92-88EA-4DD847AB9EA9}" type="presParOf" srcId="{DCF92FBF-7147-4FB4-AA8B-41D1D097030D}" destId="{5D2875C2-09DB-45E4-90D8-14E4847AEEA0}" srcOrd="2" destOrd="0" presId="urn:microsoft.com/office/officeart/2005/8/layout/orgChart1"/>
    <dgm:cxn modelId="{30C0ABE5-8935-474D-BD5D-585ACDC37A46}" type="presParOf" srcId="{DCF92FBF-7147-4FB4-AA8B-41D1D097030D}" destId="{6C479814-D87F-48ED-87B9-02A25D584420}" srcOrd="3" destOrd="0" presId="urn:microsoft.com/office/officeart/2005/8/layout/orgChart1"/>
    <dgm:cxn modelId="{FB2CA5DA-EDB7-4752-931F-B7B9AF7F8D09}" type="presParOf" srcId="{6C479814-D87F-48ED-87B9-02A25D584420}" destId="{3B838133-ADA9-4E6E-80C7-F7C6FA87C7B0}" srcOrd="0" destOrd="0" presId="urn:microsoft.com/office/officeart/2005/8/layout/orgChart1"/>
    <dgm:cxn modelId="{32CA4236-9A3C-4516-87DC-1F954D5F813D}" type="presParOf" srcId="{3B838133-ADA9-4E6E-80C7-F7C6FA87C7B0}" destId="{2B7022BF-7BBE-4BDE-BB75-DB7176C66680}" srcOrd="0" destOrd="0" presId="urn:microsoft.com/office/officeart/2005/8/layout/orgChart1"/>
    <dgm:cxn modelId="{81F91379-8806-4510-84BB-59EEA3E74CC6}" type="presParOf" srcId="{3B838133-ADA9-4E6E-80C7-F7C6FA87C7B0}" destId="{FDADDC14-83CF-4B9B-A180-629CF9701596}" srcOrd="1" destOrd="0" presId="urn:microsoft.com/office/officeart/2005/8/layout/orgChart1"/>
    <dgm:cxn modelId="{D2EDD15A-EF17-498A-A381-664E03209705}" type="presParOf" srcId="{6C479814-D87F-48ED-87B9-02A25D584420}" destId="{C61341D2-FF35-4F8E-BDAB-35A21D7B82EE}" srcOrd="1" destOrd="0" presId="urn:microsoft.com/office/officeart/2005/8/layout/orgChart1"/>
    <dgm:cxn modelId="{9AF48B86-669F-40CD-967F-64AE91BD50B3}" type="presParOf" srcId="{C61341D2-FF35-4F8E-BDAB-35A21D7B82EE}" destId="{11456319-43A3-4E8A-AAF1-81FE6AF80548}" srcOrd="0" destOrd="0" presId="urn:microsoft.com/office/officeart/2005/8/layout/orgChart1"/>
    <dgm:cxn modelId="{E310BA45-0749-4A05-81C0-524B4E11F322}" type="presParOf" srcId="{C61341D2-FF35-4F8E-BDAB-35A21D7B82EE}" destId="{4CF73CD4-E59B-49E8-94A0-C40BFC6AC21D}" srcOrd="1" destOrd="0" presId="urn:microsoft.com/office/officeart/2005/8/layout/orgChart1"/>
    <dgm:cxn modelId="{2B15FBF3-E833-4956-A65E-BDEE4D39BFE3}" type="presParOf" srcId="{4CF73CD4-E59B-49E8-94A0-C40BFC6AC21D}" destId="{B5356D5E-642E-4B5A-9CA9-02CF25689BBD}" srcOrd="0" destOrd="0" presId="urn:microsoft.com/office/officeart/2005/8/layout/orgChart1"/>
    <dgm:cxn modelId="{496FF559-CFC5-4A25-A2DE-E6D3432F13D3}" type="presParOf" srcId="{B5356D5E-642E-4B5A-9CA9-02CF25689BBD}" destId="{BDEDF512-3966-4D61-9529-15B841DAAC5B}" srcOrd="0" destOrd="0" presId="urn:microsoft.com/office/officeart/2005/8/layout/orgChart1"/>
    <dgm:cxn modelId="{5D3DD0D0-C749-4B25-871B-8B2067046037}" type="presParOf" srcId="{B5356D5E-642E-4B5A-9CA9-02CF25689BBD}" destId="{9DDF97AB-0A43-47C0-B5C6-428D89A6BAF0}" srcOrd="1" destOrd="0" presId="urn:microsoft.com/office/officeart/2005/8/layout/orgChart1"/>
    <dgm:cxn modelId="{EA8E10C5-CBCB-4E96-A77B-98BC5ABF9EE1}" type="presParOf" srcId="{4CF73CD4-E59B-49E8-94A0-C40BFC6AC21D}" destId="{B94CCCA4-D4FB-4644-AEB5-54D620D7CD67}" srcOrd="1" destOrd="0" presId="urn:microsoft.com/office/officeart/2005/8/layout/orgChart1"/>
    <dgm:cxn modelId="{1E954894-AE9B-4A9F-9876-5B58C1E59092}" type="presParOf" srcId="{4CF73CD4-E59B-49E8-94A0-C40BFC6AC21D}" destId="{B3E65000-6E68-4C67-9566-89794FBEBF0E}" srcOrd="2" destOrd="0" presId="urn:microsoft.com/office/officeart/2005/8/layout/orgChart1"/>
    <dgm:cxn modelId="{81B37992-7536-44B5-8838-08D9090FB880}" type="presParOf" srcId="{6C479814-D87F-48ED-87B9-02A25D584420}" destId="{4F3DF630-FB15-4991-97C5-E415EEEE3E97}" srcOrd="2" destOrd="0" presId="urn:microsoft.com/office/officeart/2005/8/layout/orgChart1"/>
    <dgm:cxn modelId="{06F6FCB6-6CF3-4D05-986F-2018BE61721A}" type="presParOf" srcId="{A5CF62FD-D2AA-467A-A8D2-4922AFCD3CEA}" destId="{7D593914-0F23-4425-8CAC-84476EB19333}" srcOrd="2" destOrd="0" presId="urn:microsoft.com/office/officeart/2005/8/layout/orgChart1"/>
    <dgm:cxn modelId="{9F8C8C65-897E-4642-BC9B-171D4CD99E2C}" type="presParOf" srcId="{87F99ED7-26AD-449C-B9DD-9DE8068961D7}" destId="{1312379E-A9EC-43F7-8614-487E692571C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456319-43A3-4E8A-AAF1-81FE6AF80548}">
      <dsp:nvSpPr>
        <dsp:cNvPr id="0" name=""/>
        <dsp:cNvSpPr/>
      </dsp:nvSpPr>
      <dsp:spPr>
        <a:xfrm>
          <a:off x="9508322" y="3746699"/>
          <a:ext cx="91440" cy="272608"/>
        </a:xfrm>
        <a:custGeom>
          <a:avLst/>
          <a:gdLst/>
          <a:ahLst/>
          <a:cxnLst/>
          <a:rect l="0" t="0" r="0" b="0"/>
          <a:pathLst>
            <a:path>
              <a:moveTo>
                <a:pt x="45720" y="0"/>
              </a:moveTo>
              <a:lnTo>
                <a:pt x="45720"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2875C2-09DB-45E4-90D8-14E4847AEEA0}">
      <dsp:nvSpPr>
        <dsp:cNvPr id="0" name=""/>
        <dsp:cNvSpPr/>
      </dsp:nvSpPr>
      <dsp:spPr>
        <a:xfrm>
          <a:off x="8553827" y="2288209"/>
          <a:ext cx="1000215" cy="272608"/>
        </a:xfrm>
        <a:custGeom>
          <a:avLst/>
          <a:gdLst/>
          <a:ahLst/>
          <a:cxnLst/>
          <a:rect l="0" t="0" r="0" b="0"/>
          <a:pathLst>
            <a:path>
              <a:moveTo>
                <a:pt x="0" y="0"/>
              </a:moveTo>
              <a:lnTo>
                <a:pt x="0" y="136304"/>
              </a:lnTo>
              <a:lnTo>
                <a:pt x="1000215" y="136304"/>
              </a:lnTo>
              <a:lnTo>
                <a:pt x="1000215"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51239F6-44D4-46F7-8EC0-298A9168FBBB}">
      <dsp:nvSpPr>
        <dsp:cNvPr id="0" name=""/>
        <dsp:cNvSpPr/>
      </dsp:nvSpPr>
      <dsp:spPr>
        <a:xfrm>
          <a:off x="7507892" y="3746699"/>
          <a:ext cx="91440" cy="272608"/>
        </a:xfrm>
        <a:custGeom>
          <a:avLst/>
          <a:gdLst/>
          <a:ahLst/>
          <a:cxnLst/>
          <a:rect l="0" t="0" r="0" b="0"/>
          <a:pathLst>
            <a:path>
              <a:moveTo>
                <a:pt x="45720" y="0"/>
              </a:moveTo>
              <a:lnTo>
                <a:pt x="45720"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E156557-3151-4076-B82F-2592AB5CB98B}">
      <dsp:nvSpPr>
        <dsp:cNvPr id="0" name=""/>
        <dsp:cNvSpPr/>
      </dsp:nvSpPr>
      <dsp:spPr>
        <a:xfrm>
          <a:off x="7553612" y="2288209"/>
          <a:ext cx="1000215" cy="272608"/>
        </a:xfrm>
        <a:custGeom>
          <a:avLst/>
          <a:gdLst/>
          <a:ahLst/>
          <a:cxnLst/>
          <a:rect l="0" t="0" r="0" b="0"/>
          <a:pathLst>
            <a:path>
              <a:moveTo>
                <a:pt x="1000215" y="0"/>
              </a:moveTo>
              <a:lnTo>
                <a:pt x="1000215" y="136304"/>
              </a:lnTo>
              <a:lnTo>
                <a:pt x="0" y="136304"/>
              </a:lnTo>
              <a:lnTo>
                <a:pt x="0"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402431-7106-4CDB-AC59-285A87ED485A}">
      <dsp:nvSpPr>
        <dsp:cNvPr id="0" name=""/>
        <dsp:cNvSpPr/>
      </dsp:nvSpPr>
      <dsp:spPr>
        <a:xfrm>
          <a:off x="6053289" y="1151689"/>
          <a:ext cx="2500537" cy="272608"/>
        </a:xfrm>
        <a:custGeom>
          <a:avLst/>
          <a:gdLst/>
          <a:ahLst/>
          <a:cxnLst/>
          <a:rect l="0" t="0" r="0" b="0"/>
          <a:pathLst>
            <a:path>
              <a:moveTo>
                <a:pt x="0" y="0"/>
              </a:moveTo>
              <a:lnTo>
                <a:pt x="0" y="136304"/>
              </a:lnTo>
              <a:lnTo>
                <a:pt x="2500537" y="136304"/>
              </a:lnTo>
              <a:lnTo>
                <a:pt x="2500537" y="272608"/>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EB86CEC-A9BC-48B3-812E-25DE47E66FA7}">
      <dsp:nvSpPr>
        <dsp:cNvPr id="0" name=""/>
        <dsp:cNvSpPr/>
      </dsp:nvSpPr>
      <dsp:spPr>
        <a:xfrm>
          <a:off x="5507462" y="3746699"/>
          <a:ext cx="91440" cy="272608"/>
        </a:xfrm>
        <a:custGeom>
          <a:avLst/>
          <a:gdLst/>
          <a:ahLst/>
          <a:cxnLst/>
          <a:rect l="0" t="0" r="0" b="0"/>
          <a:pathLst>
            <a:path>
              <a:moveTo>
                <a:pt x="45720" y="0"/>
              </a:moveTo>
              <a:lnTo>
                <a:pt x="45720"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2D872B-355F-4421-8769-F4AD4EDCC6C6}">
      <dsp:nvSpPr>
        <dsp:cNvPr id="0" name=""/>
        <dsp:cNvSpPr/>
      </dsp:nvSpPr>
      <dsp:spPr>
        <a:xfrm>
          <a:off x="3552751" y="2288209"/>
          <a:ext cx="2000430" cy="272608"/>
        </a:xfrm>
        <a:custGeom>
          <a:avLst/>
          <a:gdLst/>
          <a:ahLst/>
          <a:cxnLst/>
          <a:rect l="0" t="0" r="0" b="0"/>
          <a:pathLst>
            <a:path>
              <a:moveTo>
                <a:pt x="0" y="0"/>
              </a:moveTo>
              <a:lnTo>
                <a:pt x="0" y="136304"/>
              </a:lnTo>
              <a:lnTo>
                <a:pt x="2000430" y="136304"/>
              </a:lnTo>
              <a:lnTo>
                <a:pt x="2000430"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F50A563-F1F6-4573-AC22-CB5EE9350DDB}">
      <dsp:nvSpPr>
        <dsp:cNvPr id="0" name=""/>
        <dsp:cNvSpPr/>
      </dsp:nvSpPr>
      <dsp:spPr>
        <a:xfrm>
          <a:off x="3507031" y="3746699"/>
          <a:ext cx="91440" cy="272608"/>
        </a:xfrm>
        <a:custGeom>
          <a:avLst/>
          <a:gdLst/>
          <a:ahLst/>
          <a:cxnLst/>
          <a:rect l="0" t="0" r="0" b="0"/>
          <a:pathLst>
            <a:path>
              <a:moveTo>
                <a:pt x="45720" y="0"/>
              </a:moveTo>
              <a:lnTo>
                <a:pt x="45720"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1B29FC-6D3B-4194-89E1-9F88C59FD28E}">
      <dsp:nvSpPr>
        <dsp:cNvPr id="0" name=""/>
        <dsp:cNvSpPr/>
      </dsp:nvSpPr>
      <dsp:spPr>
        <a:xfrm>
          <a:off x="3507031" y="2288209"/>
          <a:ext cx="91440" cy="272608"/>
        </a:xfrm>
        <a:custGeom>
          <a:avLst/>
          <a:gdLst/>
          <a:ahLst/>
          <a:cxnLst/>
          <a:rect l="0" t="0" r="0" b="0"/>
          <a:pathLst>
            <a:path>
              <a:moveTo>
                <a:pt x="45720" y="0"/>
              </a:moveTo>
              <a:lnTo>
                <a:pt x="45720"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7CF1EE-BE58-46AF-99EF-0AB7489AB1EA}">
      <dsp:nvSpPr>
        <dsp:cNvPr id="0" name=""/>
        <dsp:cNvSpPr/>
      </dsp:nvSpPr>
      <dsp:spPr>
        <a:xfrm>
          <a:off x="1506601" y="3746699"/>
          <a:ext cx="91440" cy="272608"/>
        </a:xfrm>
        <a:custGeom>
          <a:avLst/>
          <a:gdLst/>
          <a:ahLst/>
          <a:cxnLst/>
          <a:rect l="0" t="0" r="0" b="0"/>
          <a:pathLst>
            <a:path>
              <a:moveTo>
                <a:pt x="45720" y="0"/>
              </a:moveTo>
              <a:lnTo>
                <a:pt x="45720"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068D160-2949-48A4-B77E-27915940E817}">
      <dsp:nvSpPr>
        <dsp:cNvPr id="0" name=""/>
        <dsp:cNvSpPr/>
      </dsp:nvSpPr>
      <dsp:spPr>
        <a:xfrm>
          <a:off x="1552321" y="2288209"/>
          <a:ext cx="2000430" cy="272608"/>
        </a:xfrm>
        <a:custGeom>
          <a:avLst/>
          <a:gdLst/>
          <a:ahLst/>
          <a:cxnLst/>
          <a:rect l="0" t="0" r="0" b="0"/>
          <a:pathLst>
            <a:path>
              <a:moveTo>
                <a:pt x="2000430" y="0"/>
              </a:moveTo>
              <a:lnTo>
                <a:pt x="2000430" y="136304"/>
              </a:lnTo>
              <a:lnTo>
                <a:pt x="0" y="136304"/>
              </a:lnTo>
              <a:lnTo>
                <a:pt x="0" y="272608"/>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82F0EF9-6D20-42F8-B418-0B2B03D9DFC5}">
      <dsp:nvSpPr>
        <dsp:cNvPr id="0" name=""/>
        <dsp:cNvSpPr/>
      </dsp:nvSpPr>
      <dsp:spPr>
        <a:xfrm>
          <a:off x="3552751" y="1151689"/>
          <a:ext cx="2500537" cy="272608"/>
        </a:xfrm>
        <a:custGeom>
          <a:avLst/>
          <a:gdLst/>
          <a:ahLst/>
          <a:cxnLst/>
          <a:rect l="0" t="0" r="0" b="0"/>
          <a:pathLst>
            <a:path>
              <a:moveTo>
                <a:pt x="2500537" y="0"/>
              </a:moveTo>
              <a:lnTo>
                <a:pt x="2500537" y="136304"/>
              </a:lnTo>
              <a:lnTo>
                <a:pt x="0" y="136304"/>
              </a:lnTo>
              <a:lnTo>
                <a:pt x="0" y="272608"/>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91E6232-0DBB-4C5E-955B-B2B4FED53B24}">
      <dsp:nvSpPr>
        <dsp:cNvPr id="0" name=""/>
        <dsp:cNvSpPr/>
      </dsp:nvSpPr>
      <dsp:spPr>
        <a:xfrm>
          <a:off x="4903425" y="1825"/>
          <a:ext cx="2299728" cy="1149864"/>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cap="all" dirty="0">
              <a:latin typeface="Times New Roman" panose="02020603050405020304" pitchFamily="18" charset="0"/>
              <a:cs typeface="Times New Roman" panose="02020603050405020304" pitchFamily="18" charset="0"/>
            </a:rPr>
            <a:t>When an </a:t>
          </a:r>
          <a:r>
            <a:rPr lang="en-US" sz="1800" b="1" kern="1200" cap="all" baseline="0" dirty="0">
              <a:latin typeface="Times New Roman" panose="02020603050405020304" pitchFamily="18" charset="0"/>
              <a:cs typeface="Times New Roman" panose="02020603050405020304" pitchFamily="18" charset="0"/>
            </a:rPr>
            <a:t>Individual</a:t>
          </a:r>
          <a:r>
            <a:rPr lang="en-US" sz="1800" b="1" kern="1200" cap="all" dirty="0">
              <a:latin typeface="Times New Roman" panose="02020603050405020304" pitchFamily="18" charset="0"/>
              <a:cs typeface="Times New Roman" panose="02020603050405020304" pitchFamily="18" charset="0"/>
            </a:rPr>
            <a:t> Dies</a:t>
          </a:r>
        </a:p>
      </dsp:txBody>
      <dsp:txXfrm>
        <a:off x="4903425" y="1825"/>
        <a:ext cx="2299728" cy="1149864"/>
      </dsp:txXfrm>
    </dsp:sp>
    <dsp:sp modelId="{980AC907-00EE-45D8-9718-76A4C1147495}">
      <dsp:nvSpPr>
        <dsp:cNvPr id="0" name=""/>
        <dsp:cNvSpPr/>
      </dsp:nvSpPr>
      <dsp:spPr>
        <a:xfrm>
          <a:off x="2688841" y="1424298"/>
          <a:ext cx="1727821" cy="863910"/>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Without a Will</a:t>
          </a:r>
        </a:p>
      </dsp:txBody>
      <dsp:txXfrm>
        <a:off x="2688841" y="1424298"/>
        <a:ext cx="1727821" cy="863910"/>
      </dsp:txXfrm>
    </dsp:sp>
    <dsp:sp modelId="{603B5171-2D40-498E-AE89-23388FAEA5C6}">
      <dsp:nvSpPr>
        <dsp:cNvPr id="0" name=""/>
        <dsp:cNvSpPr/>
      </dsp:nvSpPr>
      <dsp:spPr>
        <a:xfrm>
          <a:off x="688411" y="2560818"/>
          <a:ext cx="1727821" cy="1185881"/>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Hindu, Jain, </a:t>
          </a:r>
        </a:p>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Sikh, Buddhist</a:t>
          </a:r>
        </a:p>
      </dsp:txBody>
      <dsp:txXfrm>
        <a:off x="688411" y="2560818"/>
        <a:ext cx="1727821" cy="1185881"/>
      </dsp:txXfrm>
    </dsp:sp>
    <dsp:sp modelId="{84053BF5-D535-4385-9EEB-CA9A61FF0157}">
      <dsp:nvSpPr>
        <dsp:cNvPr id="0" name=""/>
        <dsp:cNvSpPr/>
      </dsp:nvSpPr>
      <dsp:spPr>
        <a:xfrm>
          <a:off x="688411" y="4019308"/>
          <a:ext cx="1727821" cy="863910"/>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Hindu Succession Act, 1956</a:t>
          </a:r>
        </a:p>
      </dsp:txBody>
      <dsp:txXfrm>
        <a:off x="688411" y="4019308"/>
        <a:ext cx="1727821" cy="863910"/>
      </dsp:txXfrm>
    </dsp:sp>
    <dsp:sp modelId="{CB23C634-8CD1-49AB-8417-5310D3A5BB51}">
      <dsp:nvSpPr>
        <dsp:cNvPr id="0" name=""/>
        <dsp:cNvSpPr/>
      </dsp:nvSpPr>
      <dsp:spPr>
        <a:xfrm>
          <a:off x="2688841" y="2560818"/>
          <a:ext cx="1727821" cy="1185881"/>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Christian, Parsi, Jew</a:t>
          </a:r>
        </a:p>
      </dsp:txBody>
      <dsp:txXfrm>
        <a:off x="2688841" y="2560818"/>
        <a:ext cx="1727821" cy="1185881"/>
      </dsp:txXfrm>
    </dsp:sp>
    <dsp:sp modelId="{38A4D86D-5851-445C-8AFE-43CBA6F5C612}">
      <dsp:nvSpPr>
        <dsp:cNvPr id="0" name=""/>
        <dsp:cNvSpPr/>
      </dsp:nvSpPr>
      <dsp:spPr>
        <a:xfrm>
          <a:off x="2688841" y="4019308"/>
          <a:ext cx="1727821" cy="863910"/>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 Indian Succession Act, 1925</a:t>
          </a:r>
        </a:p>
      </dsp:txBody>
      <dsp:txXfrm>
        <a:off x="2688841" y="4019308"/>
        <a:ext cx="1727821" cy="863910"/>
      </dsp:txXfrm>
    </dsp:sp>
    <dsp:sp modelId="{E1099A5C-3292-4FC7-903C-05AC172470EA}">
      <dsp:nvSpPr>
        <dsp:cNvPr id="0" name=""/>
        <dsp:cNvSpPr/>
      </dsp:nvSpPr>
      <dsp:spPr>
        <a:xfrm>
          <a:off x="4689271" y="2560818"/>
          <a:ext cx="1727821" cy="1185881"/>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Muslim</a:t>
          </a:r>
        </a:p>
      </dsp:txBody>
      <dsp:txXfrm>
        <a:off x="4689271" y="2560818"/>
        <a:ext cx="1727821" cy="1185881"/>
      </dsp:txXfrm>
    </dsp:sp>
    <dsp:sp modelId="{BBE068E1-F69E-4CAF-B6FC-09B5079560DC}">
      <dsp:nvSpPr>
        <dsp:cNvPr id="0" name=""/>
        <dsp:cNvSpPr/>
      </dsp:nvSpPr>
      <dsp:spPr>
        <a:xfrm>
          <a:off x="4689271" y="4019308"/>
          <a:ext cx="1727821" cy="863910"/>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Muslim Law (</a:t>
          </a:r>
          <a:r>
            <a:rPr lang="en-US" sz="1200" kern="1200" dirty="0">
              <a:latin typeface="Times New Roman" panose="02020603050405020304" pitchFamily="18" charset="0"/>
              <a:cs typeface="Times New Roman" panose="02020603050405020304" pitchFamily="18" charset="0"/>
            </a:rPr>
            <a:t>Shariat</a:t>
          </a:r>
          <a:r>
            <a:rPr lang="en-US" sz="1200" b="1" kern="1200" dirty="0">
              <a:latin typeface="Times New Roman" panose="02020603050405020304" pitchFamily="18" charset="0"/>
              <a:cs typeface="Times New Roman" panose="02020603050405020304" pitchFamily="18" charset="0"/>
            </a:rPr>
            <a:t>)</a:t>
          </a:r>
        </a:p>
      </dsp:txBody>
      <dsp:txXfrm>
        <a:off x="4689271" y="4019308"/>
        <a:ext cx="1727821" cy="863910"/>
      </dsp:txXfrm>
    </dsp:sp>
    <dsp:sp modelId="{62289009-7564-4A01-A3A9-2AD9D3A293B9}">
      <dsp:nvSpPr>
        <dsp:cNvPr id="0" name=""/>
        <dsp:cNvSpPr/>
      </dsp:nvSpPr>
      <dsp:spPr>
        <a:xfrm>
          <a:off x="7689916" y="1424298"/>
          <a:ext cx="1727821" cy="863910"/>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After Making a Valid Will</a:t>
          </a:r>
        </a:p>
      </dsp:txBody>
      <dsp:txXfrm>
        <a:off x="7689916" y="1424298"/>
        <a:ext cx="1727821" cy="863910"/>
      </dsp:txXfrm>
    </dsp:sp>
    <dsp:sp modelId="{86C64B47-AF1D-4DC9-84D7-88C985201AD0}">
      <dsp:nvSpPr>
        <dsp:cNvPr id="0" name=""/>
        <dsp:cNvSpPr/>
      </dsp:nvSpPr>
      <dsp:spPr>
        <a:xfrm>
          <a:off x="6689701" y="2560818"/>
          <a:ext cx="1727821" cy="1185881"/>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10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 Hindu, Jain, Sikh,  Buddhist, Parsi, Christian, Jew</a:t>
          </a:r>
        </a:p>
      </dsp:txBody>
      <dsp:txXfrm>
        <a:off x="6689701" y="2560818"/>
        <a:ext cx="1727821" cy="1185881"/>
      </dsp:txXfrm>
    </dsp:sp>
    <dsp:sp modelId="{A7B00B10-B33D-4B06-A07B-5EB5B6D119CB}">
      <dsp:nvSpPr>
        <dsp:cNvPr id="0" name=""/>
        <dsp:cNvSpPr/>
      </dsp:nvSpPr>
      <dsp:spPr>
        <a:xfrm>
          <a:off x="6689701" y="4019308"/>
          <a:ext cx="1727821" cy="863910"/>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 Indian Succession Act, 1925</a:t>
          </a:r>
        </a:p>
      </dsp:txBody>
      <dsp:txXfrm>
        <a:off x="6689701" y="4019308"/>
        <a:ext cx="1727821" cy="863910"/>
      </dsp:txXfrm>
    </dsp:sp>
    <dsp:sp modelId="{2B7022BF-7BBE-4BDE-BB75-DB7176C66680}">
      <dsp:nvSpPr>
        <dsp:cNvPr id="0" name=""/>
        <dsp:cNvSpPr/>
      </dsp:nvSpPr>
      <dsp:spPr>
        <a:xfrm>
          <a:off x="8690131" y="2560818"/>
          <a:ext cx="1727821" cy="1185881"/>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Muslim</a:t>
          </a:r>
        </a:p>
      </dsp:txBody>
      <dsp:txXfrm>
        <a:off x="8690131" y="2560818"/>
        <a:ext cx="1727821" cy="1185881"/>
      </dsp:txXfrm>
    </dsp:sp>
    <dsp:sp modelId="{BDEDF512-3966-4D61-9529-15B841DAAC5B}">
      <dsp:nvSpPr>
        <dsp:cNvPr id="0" name=""/>
        <dsp:cNvSpPr/>
      </dsp:nvSpPr>
      <dsp:spPr>
        <a:xfrm>
          <a:off x="8690131" y="4019308"/>
          <a:ext cx="1727821" cy="863910"/>
        </a:xfrm>
        <a:prstGeom prst="rect">
          <a:avLst/>
        </a:prstGeom>
        <a:solidFill>
          <a:schemeClr val="lt1">
            <a:hueOff val="0"/>
            <a:satOff val="0"/>
            <a:lumOff val="0"/>
            <a:alphaOff val="0"/>
          </a:schemeClr>
        </a:solidFill>
        <a:ln w="19050" cap="flat" cmpd="sng" algn="ctr">
          <a:solidFill>
            <a:schemeClr val="accent5">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Times New Roman" panose="02020603050405020304" pitchFamily="18" charset="0"/>
              <a:cs typeface="Times New Roman" panose="02020603050405020304" pitchFamily="18" charset="0"/>
            </a:rPr>
            <a:t>Muslim Law (</a:t>
          </a:r>
          <a:r>
            <a:rPr lang="en-US" sz="1200" kern="1200" dirty="0">
              <a:latin typeface="Times New Roman" panose="02020603050405020304" pitchFamily="18" charset="0"/>
              <a:cs typeface="Times New Roman" panose="02020603050405020304" pitchFamily="18" charset="0"/>
            </a:rPr>
            <a:t>Shariat</a:t>
          </a:r>
          <a:r>
            <a:rPr lang="en-US" sz="1200" b="1" kern="1200" dirty="0">
              <a:latin typeface="Times New Roman" panose="02020603050405020304" pitchFamily="18" charset="0"/>
              <a:cs typeface="Times New Roman" panose="02020603050405020304" pitchFamily="18" charset="0"/>
            </a:rPr>
            <a:t>)</a:t>
          </a:r>
        </a:p>
      </dsp:txBody>
      <dsp:txXfrm>
        <a:off x="8690131" y="4019308"/>
        <a:ext cx="1727821" cy="86391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D8F2E9-B23E-4A06-B049-4C3676809DB2}" type="datetimeFigureOut">
              <a:rPr lang="en-IN" smtClean="0"/>
              <a:t>20-03-2023</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EF1071-F89D-4703-B8A9-D565F9671430}" type="slidenum">
              <a:rPr lang="en-IN" smtClean="0"/>
              <a:t>‹#›</a:t>
            </a:fld>
            <a:endParaRPr lang="en-IN" dirty="0"/>
          </a:p>
        </p:txBody>
      </p:sp>
    </p:spTree>
    <p:extLst>
      <p:ext uri="{BB962C8B-B14F-4D97-AF65-F5344CB8AC3E}">
        <p14:creationId xmlns:p14="http://schemas.microsoft.com/office/powerpoint/2010/main" val="492327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117D4B59-D7FF-4A9C-B3B9-85439AEEF00A}" type="slidenum">
              <a:rPr lang="en-IN" smtClean="0"/>
              <a:pPr/>
              <a:t>1</a:t>
            </a:fld>
            <a:endParaRPr lang="en-IN" dirty="0"/>
          </a:p>
        </p:txBody>
      </p:sp>
    </p:spTree>
    <p:extLst>
      <p:ext uri="{BB962C8B-B14F-4D97-AF65-F5344CB8AC3E}">
        <p14:creationId xmlns:p14="http://schemas.microsoft.com/office/powerpoint/2010/main" val="2915078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51B27-0EBE-41BF-9FF7-ED17A903E7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A059C7B6-40C2-48E6-AF26-EF0CF385CB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02D4A6A-9E64-40D5-8485-0F39C1A5811D}"/>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95FDD29C-2A26-47B8-9885-0DABA32FAE53}"/>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50A0BC59-2B89-43D8-8346-E0D9A822A726}"/>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236147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E7D40-4972-4E8C-AAC0-5A4E8C7B7599}"/>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E6F945C-AE69-4BE1-AFF9-6D07F22526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985A61-632F-4408-9FDE-C8D298578B12}"/>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3FA8F2FC-8652-4EE0-9A27-73AD49BB8113}"/>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D4775B02-78C0-4BAA-9330-C4C2AB5021E9}"/>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506652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90C441-D35E-44EC-9BE2-87063E1C0F7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38E0DF0-D656-467D-A50B-3A139F5B682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1E8D7D9-112C-4E8F-81CF-6EE7C108DE4B}"/>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013428B4-A4C9-41EF-B762-A34E459D4E63}"/>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93895BA7-B663-402E-943B-497DF191561C}"/>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3832789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D39A8-1B52-42A7-883F-FFD8373850C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EB7929A-8B31-4F02-9B70-8C063F54AF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572F1F1-F14E-47A5-8B49-E65C909F4862}"/>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6FAAAD24-7B77-47F3-87D6-D7E7635D0F30}"/>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F1E052FA-0BCC-4C21-93B3-1001DBB3AA95}"/>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65775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38447-7737-4D7F-9362-82F03407B71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92FD925-9301-4D6E-81EB-6DA06E8DA0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9140CC7-90A5-46AA-9EB5-D109B831C5F4}"/>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EA202AFA-3FF3-4B0B-A666-657FB5EDC3EE}"/>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08F751CC-ABD5-454E-8114-847A4AC8F9F2}"/>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839652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212BF-EB09-42BC-8458-D57E9EDDAA3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1920096-3B21-4C23-A70A-2691143B45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59BC9CD-B646-4EC0-B37A-DCEDA1009D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11C31A5-0D4E-48C0-B87E-F6D37B8F5180}"/>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6" name="Footer Placeholder 5">
            <a:extLst>
              <a:ext uri="{FF2B5EF4-FFF2-40B4-BE49-F238E27FC236}">
                <a16:creationId xmlns:a16="http://schemas.microsoft.com/office/drawing/2014/main" id="{C3441009-C3C4-4446-8DA8-2CDDF6FB533D}"/>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76B05153-5184-4FDB-9DC2-61947948F7FB}"/>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383251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309F6-C91D-4955-AEA0-660AC950DA9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919E92B-BD46-4B7E-91AF-AC2DD8A2C2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C64FEE9-1043-4B1B-A26E-E138CBD8C9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29A78EE-A0C7-4336-91A4-C61EFFB451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3DD248-A2EB-4D94-97EF-A14C21FE66B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0721ABF-B96F-4CB9-A84F-8325EFAA1501}"/>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8" name="Footer Placeholder 7">
            <a:extLst>
              <a:ext uri="{FF2B5EF4-FFF2-40B4-BE49-F238E27FC236}">
                <a16:creationId xmlns:a16="http://schemas.microsoft.com/office/drawing/2014/main" id="{FB1EA277-B449-438E-98D7-97C2A385E3E9}"/>
              </a:ext>
            </a:extLst>
          </p:cNvPr>
          <p:cNvSpPr>
            <a:spLocks noGrp="1"/>
          </p:cNvSpPr>
          <p:nvPr>
            <p:ph type="ftr" sz="quarter" idx="11"/>
          </p:nvPr>
        </p:nvSpPr>
        <p:spPr/>
        <p:txBody>
          <a:bodyPr/>
          <a:lstStyle/>
          <a:p>
            <a:endParaRPr lang="en-IN" dirty="0"/>
          </a:p>
        </p:txBody>
      </p:sp>
      <p:sp>
        <p:nvSpPr>
          <p:cNvPr id="9" name="Slide Number Placeholder 8">
            <a:extLst>
              <a:ext uri="{FF2B5EF4-FFF2-40B4-BE49-F238E27FC236}">
                <a16:creationId xmlns:a16="http://schemas.microsoft.com/office/drawing/2014/main" id="{DBAE76B1-B1C1-4FE3-A545-A3F1221D9BC6}"/>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2711024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02FDF-A592-4BC4-B5BB-6AFE2F48521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0988089F-0377-444E-8227-B8D68294B2C8}"/>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4" name="Footer Placeholder 3">
            <a:extLst>
              <a:ext uri="{FF2B5EF4-FFF2-40B4-BE49-F238E27FC236}">
                <a16:creationId xmlns:a16="http://schemas.microsoft.com/office/drawing/2014/main" id="{82BC84F0-78A3-4820-B3FF-4F6B63C6C76C}"/>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id="{CB3B1441-7CDB-4747-8722-ED5F05B34B9F}"/>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934762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4B4DC4-E6AF-4715-ABC5-D050DAD9C03B}"/>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3" name="Footer Placeholder 2">
            <a:extLst>
              <a:ext uri="{FF2B5EF4-FFF2-40B4-BE49-F238E27FC236}">
                <a16:creationId xmlns:a16="http://schemas.microsoft.com/office/drawing/2014/main" id="{4B0E1E92-A5B5-4C1C-BF3C-0BCA4E61C2BD}"/>
              </a:ext>
            </a:extLst>
          </p:cNvPr>
          <p:cNvSpPr>
            <a:spLocks noGrp="1"/>
          </p:cNvSpPr>
          <p:nvPr>
            <p:ph type="ftr" sz="quarter" idx="11"/>
          </p:nvPr>
        </p:nvSpPr>
        <p:spPr/>
        <p:txBody>
          <a:bodyPr/>
          <a:lstStyle/>
          <a:p>
            <a:endParaRPr lang="en-IN" dirty="0"/>
          </a:p>
        </p:txBody>
      </p:sp>
      <p:sp>
        <p:nvSpPr>
          <p:cNvPr id="4" name="Slide Number Placeholder 3">
            <a:extLst>
              <a:ext uri="{FF2B5EF4-FFF2-40B4-BE49-F238E27FC236}">
                <a16:creationId xmlns:a16="http://schemas.microsoft.com/office/drawing/2014/main" id="{AC84B387-BF5D-4DE4-B981-8E3C3270B3E1}"/>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988653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8DA7E-08F5-4554-83A1-3A07B942BA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5D7A2CC-F285-4CB1-8182-2140F37E81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6B36A98-5764-4D84-AB0D-49519E014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547D2B-A5F7-44EF-94EB-41DE79DA2542}"/>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6" name="Footer Placeholder 5">
            <a:extLst>
              <a:ext uri="{FF2B5EF4-FFF2-40B4-BE49-F238E27FC236}">
                <a16:creationId xmlns:a16="http://schemas.microsoft.com/office/drawing/2014/main" id="{4F8A34BA-8DE5-47A7-938E-D1963C76A37F}"/>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37F9986F-CDC7-42B9-88C2-FDE0FD3A66C0}"/>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301080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B8F78-BCC3-446B-92C7-20589BD3B4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0FFA72B-1F20-43B0-AD8D-95B8F6BA84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a:extLst>
              <a:ext uri="{FF2B5EF4-FFF2-40B4-BE49-F238E27FC236}">
                <a16:creationId xmlns:a16="http://schemas.microsoft.com/office/drawing/2014/main" id="{17F32CC0-4EF7-47FD-BF98-CFB49D2A5B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9CC180-ACEA-4362-BA84-2C934C605EE1}"/>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6" name="Footer Placeholder 5">
            <a:extLst>
              <a:ext uri="{FF2B5EF4-FFF2-40B4-BE49-F238E27FC236}">
                <a16:creationId xmlns:a16="http://schemas.microsoft.com/office/drawing/2014/main" id="{6652D611-5AD8-4732-89F3-B656CC5B245A}"/>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F978A9E5-7299-4999-BCF2-F5AA1F901E70}"/>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240481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6A0D79-5B21-4590-8DA5-AE71CF3275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C62A39C-1F59-4644-B68D-78C730D764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96D2263-9CAD-432C-B65D-4F87F616B6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D68890A5-4F91-4DA6-8D89-894CD22C35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a:extLst>
              <a:ext uri="{FF2B5EF4-FFF2-40B4-BE49-F238E27FC236}">
                <a16:creationId xmlns:a16="http://schemas.microsoft.com/office/drawing/2014/main" id="{99EEE066-03DC-420D-BC78-C5724518EB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F22E8E-730F-4824-9589-31AE9C3BE9D8}" type="slidenum">
              <a:rPr lang="en-IN" smtClean="0"/>
              <a:t>‹#›</a:t>
            </a:fld>
            <a:endParaRPr lang="en-IN" dirty="0"/>
          </a:p>
        </p:txBody>
      </p:sp>
    </p:spTree>
    <p:extLst>
      <p:ext uri="{BB962C8B-B14F-4D97-AF65-F5344CB8AC3E}">
        <p14:creationId xmlns:p14="http://schemas.microsoft.com/office/powerpoint/2010/main" val="24939100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cid:image001.png@01D60D0A.4CB28410" TargetMode="External"/><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791" y="1555468"/>
            <a:ext cx="11103735" cy="2077854"/>
          </a:xfrm>
        </p:spPr>
        <p:txBody>
          <a:bodyPr>
            <a:normAutofit/>
          </a:bodyPr>
          <a:lstStyle/>
          <a:p>
            <a:r>
              <a:rPr lang="en-US" sz="5400" cap="small" dirty="0">
                <a:latin typeface="Times New Roman" pitchFamily="18" charset="0"/>
                <a:cs typeface="Times New Roman" pitchFamily="18" charset="0"/>
              </a:rPr>
              <a:t>Inheritance &amp; Succession Planning In India</a:t>
            </a:r>
          </a:p>
        </p:txBody>
      </p:sp>
      <p:sp>
        <p:nvSpPr>
          <p:cNvPr id="6" name="Subtitle 5"/>
          <p:cNvSpPr>
            <a:spLocks noGrp="1"/>
          </p:cNvSpPr>
          <p:nvPr>
            <p:ph type="subTitle" idx="1"/>
          </p:nvPr>
        </p:nvSpPr>
        <p:spPr>
          <a:xfrm>
            <a:off x="1419367" y="4652574"/>
            <a:ext cx="9248633" cy="1754129"/>
          </a:xfrm>
        </p:spPr>
        <p:txBody>
          <a:bodyPr>
            <a:normAutofit fontScale="92500" lnSpcReduction="10000"/>
          </a:bodyPr>
          <a:lstStyle/>
          <a:p>
            <a:pPr defTabSz="912813">
              <a:spcBef>
                <a:spcPts val="0"/>
              </a:spcBef>
              <a:defRPr/>
            </a:pPr>
            <a:endParaRPr lang="en-US" altLang="en-US" b="1" dirty="0">
              <a:effectLst>
                <a:outerShdw blurRad="38100" dist="38100" dir="2700000" algn="tl">
                  <a:srgbClr val="C0C0C0"/>
                </a:outerShdw>
              </a:effectLst>
              <a:latin typeface="Book Antiqua" pitchFamily="18" charset="0"/>
            </a:endParaRPr>
          </a:p>
          <a:p>
            <a:pPr defTabSz="912813">
              <a:spcBef>
                <a:spcPts val="0"/>
              </a:spcBef>
              <a:defRPr/>
            </a:pPr>
            <a:r>
              <a:rPr lang="en-US" altLang="en-US" dirty="0">
                <a:effectLst>
                  <a:outerShdw blurRad="38100" dist="38100" dir="2700000" algn="tl">
                    <a:srgbClr val="C0C0C0"/>
                  </a:outerShdw>
                </a:effectLst>
                <a:latin typeface="Book Antiqua" pitchFamily="18" charset="0"/>
              </a:rPr>
              <a:t>Vinod Jain FCA LL.B. FCS FCMA FAFD DISA</a:t>
            </a:r>
          </a:p>
          <a:p>
            <a:pPr defTabSz="912813">
              <a:spcBef>
                <a:spcPts val="0"/>
              </a:spcBef>
              <a:defRPr/>
            </a:pPr>
            <a:r>
              <a:rPr lang="en-US" altLang="en-US" dirty="0">
                <a:effectLst>
                  <a:outerShdw blurRad="38100" dist="38100" dir="2700000" algn="tl">
                    <a:srgbClr val="C0C0C0"/>
                  </a:outerShdw>
                </a:effectLst>
                <a:latin typeface="Book Antiqua" pitchFamily="18" charset="0"/>
              </a:rPr>
              <a:t>INMACS Law Office</a:t>
            </a:r>
          </a:p>
          <a:p>
            <a:pPr defTabSz="912813">
              <a:spcBef>
                <a:spcPts val="0"/>
              </a:spcBef>
              <a:defRPr/>
            </a:pPr>
            <a:r>
              <a:rPr lang="en-US" altLang="en-US" dirty="0">
                <a:effectLst>
                  <a:outerShdw blurRad="38100" dist="38100" dir="2700000" algn="tl">
                    <a:srgbClr val="C0C0C0"/>
                  </a:outerShdw>
                </a:effectLst>
                <a:latin typeface="Book Antiqua" pitchFamily="18" charset="0"/>
              </a:rPr>
              <a:t>Building No. 32, Global Business Square, Institutional Area, </a:t>
            </a:r>
          </a:p>
          <a:p>
            <a:pPr defTabSz="912813">
              <a:spcBef>
                <a:spcPts val="0"/>
              </a:spcBef>
              <a:defRPr/>
            </a:pPr>
            <a:r>
              <a:rPr lang="en-US" altLang="en-US" dirty="0">
                <a:effectLst>
                  <a:outerShdw blurRad="38100" dist="38100" dir="2700000" algn="tl">
                    <a:srgbClr val="C0C0C0"/>
                  </a:outerShdw>
                </a:effectLst>
                <a:latin typeface="Book Antiqua" pitchFamily="18" charset="0"/>
              </a:rPr>
              <a:t>Sector 44, Gurugram, Haryana 122002</a:t>
            </a:r>
          </a:p>
          <a:p>
            <a:pPr defTabSz="912813">
              <a:spcBef>
                <a:spcPts val="0"/>
              </a:spcBef>
              <a:defRPr/>
            </a:pPr>
            <a:r>
              <a:rPr lang="en-US" altLang="en-US" dirty="0">
                <a:effectLst>
                  <a:outerShdw blurRad="38100" dist="38100" dir="2700000" algn="tl">
                    <a:srgbClr val="C0C0C0"/>
                  </a:outerShdw>
                </a:effectLst>
                <a:latin typeface="Book Antiqua" pitchFamily="18" charset="0"/>
              </a:rPr>
              <a:t>M: +01 09 110 40004; vinodjain@inmacs.com</a:t>
            </a:r>
          </a:p>
          <a:p>
            <a:pPr defTabSz="912813">
              <a:spcBef>
                <a:spcPts val="0"/>
              </a:spcBef>
              <a:defRPr/>
            </a:pPr>
            <a:endParaRPr lang="en-US" altLang="en-US" dirty="0">
              <a:effectLst>
                <a:outerShdw blurRad="38100" dist="38100" dir="2700000" algn="tl">
                  <a:srgbClr val="C0C0C0"/>
                </a:outerShdw>
              </a:effectLst>
              <a:latin typeface="Book Antiqua" pitchFamily="18" charset="0"/>
            </a:endParaRPr>
          </a:p>
        </p:txBody>
      </p:sp>
      <p:sp>
        <p:nvSpPr>
          <p:cNvPr id="3" name="TextBox 2"/>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pic>
        <p:nvPicPr>
          <p:cNvPr id="4" name="Picture 3">
            <a:extLst>
              <a:ext uri="{FF2B5EF4-FFF2-40B4-BE49-F238E27FC236}">
                <a16:creationId xmlns:a16="http://schemas.microsoft.com/office/drawing/2014/main" id="{876B1B41-CBFD-7549-890E-650A696AF9E3}"/>
              </a:ext>
            </a:extLst>
          </p:cNvPr>
          <p:cNvPicPr>
            <a:picLocks noChangeAspect="1"/>
          </p:cNvPicPr>
          <p:nvPr/>
        </p:nvPicPr>
        <p:blipFill>
          <a:blip r:embed="rId3"/>
          <a:stretch>
            <a:fillRect/>
          </a:stretch>
        </p:blipFill>
        <p:spPr>
          <a:xfrm>
            <a:off x="10121900" y="150492"/>
            <a:ext cx="2070100" cy="596900"/>
          </a:xfrm>
          <a:prstGeom prst="rect">
            <a:avLst/>
          </a:prstGeom>
        </p:spPr>
      </p:pic>
      <p:pic>
        <p:nvPicPr>
          <p:cNvPr id="10" name="Picture 9">
            <a:extLst>
              <a:ext uri="{FF2B5EF4-FFF2-40B4-BE49-F238E27FC236}">
                <a16:creationId xmlns:a16="http://schemas.microsoft.com/office/drawing/2014/main" id="{239B5497-C89F-FA47-AF8A-5883C0539589}"/>
              </a:ext>
            </a:extLst>
          </p:cNvPr>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Effect>
                      <a14:colorTemperature colorTemp="5300"/>
                    </a14:imgEffect>
                    <a14:imgEffect>
                      <a14:saturation sat="300000"/>
                    </a14:imgEffect>
                  </a14:imgLayer>
                </a14:imgProps>
              </a:ext>
            </a:extLst>
          </a:blip>
          <a:stretch>
            <a:fillRect/>
          </a:stretch>
        </p:blipFill>
        <p:spPr>
          <a:xfrm>
            <a:off x="92466" y="3695071"/>
            <a:ext cx="11989943" cy="32836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HINDU SUCCESSION LAWS – [POST 2005]</a:t>
            </a:r>
          </a:p>
        </p:txBody>
      </p:sp>
      <p:sp>
        <p:nvSpPr>
          <p:cNvPr id="6" name="TextBox 5">
            <a:extLst>
              <a:ext uri="{FF2B5EF4-FFF2-40B4-BE49-F238E27FC236}">
                <a16:creationId xmlns:a16="http://schemas.microsoft.com/office/drawing/2014/main" id="{1787A254-564C-B243-9B8C-A7EDEF4378AC}"/>
              </a:ext>
            </a:extLst>
          </p:cNvPr>
          <p:cNvSpPr txBox="1"/>
          <p:nvPr/>
        </p:nvSpPr>
        <p:spPr>
          <a:xfrm>
            <a:off x="338049" y="1435743"/>
            <a:ext cx="11713273" cy="5011949"/>
          </a:xfrm>
          <a:prstGeom prst="rect">
            <a:avLst/>
          </a:prstGeom>
          <a:noFill/>
        </p:spPr>
        <p:txBody>
          <a:bodyPr wrap="square" rtlCol="0" anchor="b">
            <a:spAutoFit/>
          </a:bodyPr>
          <a:lstStyle/>
          <a:p>
            <a:pPr marL="342900" indent="-342900" algn="just" fontAlgn="base">
              <a:lnSpc>
                <a:spcPct val="150000"/>
              </a:lnSpc>
              <a:buFont typeface="Wingdings" panose="05000000000000000000" pitchFamily="2" charset="2"/>
              <a:buChar char="q"/>
            </a:pPr>
            <a:r>
              <a:rPr lang="en-IN" sz="2400" dirty="0">
                <a:latin typeface="Times New Roman" panose="02020603050405020304" pitchFamily="18" charset="0"/>
                <a:cs typeface="Times New Roman" panose="02020603050405020304" pitchFamily="18" charset="0"/>
              </a:rPr>
              <a:t>According to Section 6(1) , in a Hindu Joint Family governed by Mitakshara law, </a:t>
            </a:r>
          </a:p>
          <a:p>
            <a:pPr marL="342900" indent="-342900" algn="just" fontAlgn="base">
              <a:lnSpc>
                <a:spcPct val="150000"/>
              </a:lnSpc>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the daughter by birth shall become a coparcener</a:t>
            </a:r>
            <a:r>
              <a:rPr lang="en-IN" sz="2400" dirty="0">
                <a:latin typeface="Times New Roman" panose="02020603050405020304" pitchFamily="18" charset="0"/>
                <a:cs typeface="Times New Roman" panose="02020603050405020304" pitchFamily="18" charset="0"/>
              </a:rPr>
              <a:t> in her own right in the same manner as a son. </a:t>
            </a:r>
          </a:p>
          <a:p>
            <a:pPr marL="342900" indent="-342900" algn="just" fontAlgn="base">
              <a:lnSpc>
                <a:spcPct val="150000"/>
              </a:lnSpc>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She would have the same rights in the coparcenary property as that of a son. </a:t>
            </a:r>
          </a:p>
          <a:p>
            <a:pPr marL="342900" indent="-342900" algn="just" fontAlgn="base">
              <a:lnSpc>
                <a:spcPct val="150000"/>
              </a:lnSpc>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She shall be subject to same liabilities in respect of the said coparcenary property as that of a son.</a:t>
            </a:r>
          </a:p>
          <a:p>
            <a:pPr marL="342900" indent="-342900" algn="just" fontAlgn="base">
              <a:lnSpc>
                <a:spcPct val="150000"/>
              </a:lnSpc>
              <a:buFont typeface="Wingdings" panose="05000000000000000000" pitchFamily="2" charset="2"/>
              <a:buChar char="q"/>
            </a:pPr>
            <a:r>
              <a:rPr lang="en-IN" sz="2400" dirty="0">
                <a:latin typeface="Times New Roman" panose="02020603050405020304" pitchFamily="18" charset="0"/>
                <a:cs typeface="Times New Roman" panose="02020603050405020304" pitchFamily="18" charset="0"/>
              </a:rPr>
              <a:t>Any disposition or alienation including any partition or testamentary disposition of property which had taken place before the </a:t>
            </a:r>
            <a:r>
              <a:rPr lang="en-IN" sz="2400" b="1" dirty="0">
                <a:latin typeface="Times New Roman" panose="02020603050405020304" pitchFamily="18" charset="0"/>
                <a:cs typeface="Times New Roman" panose="02020603050405020304" pitchFamily="18" charset="0"/>
              </a:rPr>
              <a:t>20th day of December, 2004</a:t>
            </a:r>
            <a:r>
              <a:rPr lang="en-IN" sz="2400" dirty="0">
                <a:latin typeface="Times New Roman" panose="02020603050405020304" pitchFamily="18" charset="0"/>
                <a:cs typeface="Times New Roman" panose="02020603050405020304" pitchFamily="18" charset="0"/>
              </a:rPr>
              <a:t> shall not be affected or invalidated by reason of the amendment of Section 6 of the Act. </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9234030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HINDU SUCCESSION LAWS – [POST 2005]</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3" name="Rectangle 2"/>
          <p:cNvSpPr/>
          <p:nvPr/>
        </p:nvSpPr>
        <p:spPr>
          <a:xfrm>
            <a:off x="504496" y="1292773"/>
            <a:ext cx="10862442" cy="5011949"/>
          </a:xfrm>
          <a:prstGeom prst="rect">
            <a:avLst/>
          </a:prstGeom>
        </p:spPr>
        <p:txBody>
          <a:bodyPr wrap="square">
            <a:spAutoFit/>
          </a:bodyPr>
          <a:lstStyle/>
          <a:p>
            <a:pPr marL="342900" indent="-342900" algn="just" fontAlgn="base">
              <a:lnSpc>
                <a:spcPct val="150000"/>
              </a:lnSpc>
              <a:buFont typeface="Wingdings" panose="05000000000000000000" pitchFamily="2" charset="2"/>
              <a:buChar char="q"/>
            </a:pPr>
            <a:r>
              <a:rPr lang="en-IN" sz="2400" dirty="0">
                <a:latin typeface="Times New Roman" panose="02020603050405020304" pitchFamily="18" charset="0"/>
                <a:cs typeface="Times New Roman" panose="02020603050405020304" pitchFamily="18" charset="0"/>
              </a:rPr>
              <a:t>As per section 6(2), any property to which a female Hindu becomes entitled by virtue of subsection (1) shall be held by her with the incidents of coparcenary ownership and could be disposed of by her by testamentary disposition</a:t>
            </a:r>
          </a:p>
          <a:p>
            <a:pPr marL="342900" indent="-342900" algn="just" fontAlgn="base">
              <a:lnSpc>
                <a:spcPct val="150000"/>
              </a:lnSpc>
              <a:buFont typeface="Wingdings" panose="05000000000000000000" pitchFamily="2" charset="2"/>
              <a:buChar char="q"/>
            </a:pPr>
            <a:r>
              <a:rPr lang="en-IN" sz="2400" dirty="0">
                <a:latin typeface="Times New Roman" panose="02020603050405020304" pitchFamily="18" charset="0"/>
                <a:cs typeface="Times New Roman" panose="02020603050405020304" pitchFamily="18" charset="0"/>
              </a:rPr>
              <a:t>Section 6(3) explains where a Hindu dies after the commencement of the Hindu Succession (Amendment) Act, 2005, his interest in the property of a Joint Hindu family governed by the </a:t>
            </a:r>
            <a:r>
              <a:rPr lang="en-IN" sz="2400" dirty="0" err="1">
                <a:latin typeface="Times New Roman" panose="02020603050405020304" pitchFamily="18" charset="0"/>
                <a:cs typeface="Times New Roman" panose="02020603050405020304" pitchFamily="18" charset="0"/>
              </a:rPr>
              <a:t>Mitakshara</a:t>
            </a:r>
            <a:r>
              <a:rPr lang="en-IN" sz="2400" dirty="0">
                <a:latin typeface="Times New Roman" panose="02020603050405020304" pitchFamily="18" charset="0"/>
                <a:cs typeface="Times New Roman" panose="02020603050405020304" pitchFamily="18" charset="0"/>
              </a:rPr>
              <a:t> law, </a:t>
            </a:r>
            <a:r>
              <a:rPr lang="en-IN" sz="2400" b="1" dirty="0">
                <a:latin typeface="Times New Roman" panose="02020603050405020304" pitchFamily="18" charset="0"/>
                <a:cs typeface="Times New Roman" panose="02020603050405020304" pitchFamily="18" charset="0"/>
              </a:rPr>
              <a:t>shall devolve by testamentary or intestate succession, </a:t>
            </a:r>
            <a:r>
              <a:rPr lang="en-IN" sz="2400" dirty="0">
                <a:latin typeface="Times New Roman" panose="02020603050405020304" pitchFamily="18" charset="0"/>
                <a:cs typeface="Times New Roman" panose="02020603050405020304" pitchFamily="18" charset="0"/>
              </a:rPr>
              <a:t>as the case may be, under this Act and </a:t>
            </a:r>
            <a:r>
              <a:rPr lang="en-IN" sz="2400" b="1" dirty="0">
                <a:latin typeface="Times New Roman" panose="02020603050405020304" pitchFamily="18" charset="0"/>
                <a:cs typeface="Times New Roman" panose="02020603050405020304" pitchFamily="18" charset="0"/>
              </a:rPr>
              <a:t>not by survivorship,</a:t>
            </a:r>
            <a:r>
              <a:rPr lang="en-IN" sz="2400" dirty="0">
                <a:latin typeface="Times New Roman" panose="02020603050405020304" pitchFamily="18" charset="0"/>
                <a:cs typeface="Times New Roman" panose="02020603050405020304" pitchFamily="18" charset="0"/>
              </a:rPr>
              <a:t> and the coparcenary property shall be deemed to have been divided as if a partition had taken place.</a:t>
            </a:r>
          </a:p>
        </p:txBody>
      </p:sp>
    </p:spTree>
    <p:extLst>
      <p:ext uri="{BB962C8B-B14F-4D97-AF65-F5344CB8AC3E}">
        <p14:creationId xmlns:p14="http://schemas.microsoft.com/office/powerpoint/2010/main" val="2361754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HINDU SUCCESSION LAWS – [POST 2005]</a:t>
            </a:r>
          </a:p>
        </p:txBody>
      </p:sp>
      <p:sp>
        <p:nvSpPr>
          <p:cNvPr id="6" name="TextBox 5">
            <a:extLst>
              <a:ext uri="{FF2B5EF4-FFF2-40B4-BE49-F238E27FC236}">
                <a16:creationId xmlns:a16="http://schemas.microsoft.com/office/drawing/2014/main" id="{1787A254-564C-B243-9B8C-A7EDEF4378AC}"/>
              </a:ext>
            </a:extLst>
          </p:cNvPr>
          <p:cNvSpPr txBox="1"/>
          <p:nvPr/>
        </p:nvSpPr>
        <p:spPr>
          <a:xfrm>
            <a:off x="267028" y="1063773"/>
            <a:ext cx="11075542" cy="5444054"/>
          </a:xfrm>
          <a:prstGeom prst="rect">
            <a:avLst/>
          </a:prstGeom>
          <a:noFill/>
        </p:spPr>
        <p:txBody>
          <a:bodyPr wrap="square" rtlCol="0" anchor="b">
            <a:spAutoFit/>
          </a:bodyPr>
          <a:lstStyle/>
          <a:p>
            <a:pPr algn="just" fontAlgn="base">
              <a:lnSpc>
                <a:spcPct val="150000"/>
              </a:lnSpc>
            </a:pPr>
            <a:r>
              <a:rPr lang="en-IN" dirty="0">
                <a:latin typeface="Times New Roman" panose="02020603050405020304" pitchFamily="18" charset="0"/>
                <a:cs typeface="Times New Roman" panose="02020603050405020304" pitchFamily="18" charset="0"/>
              </a:rPr>
              <a:t>In case of notional partition:</a:t>
            </a:r>
          </a:p>
          <a:p>
            <a:pPr marL="890588" indent="-446088" algn="just" fontAlgn="base">
              <a:lnSpc>
                <a:spcPct val="150000"/>
              </a:lnSpc>
              <a:buFont typeface="+mj-lt"/>
              <a:buAutoNum type="romanUcPeriod"/>
            </a:pPr>
            <a:r>
              <a:rPr lang="en-IN" dirty="0">
                <a:latin typeface="Times New Roman" panose="02020603050405020304" pitchFamily="18" charset="0"/>
                <a:cs typeface="Times New Roman" panose="02020603050405020304" pitchFamily="18" charset="0"/>
              </a:rPr>
              <a:t>The daughter is allotted the same share as is allotted to a son;</a:t>
            </a:r>
          </a:p>
          <a:p>
            <a:pPr marL="890588" indent="-446088" algn="just" fontAlgn="base">
              <a:lnSpc>
                <a:spcPct val="150000"/>
              </a:lnSpc>
              <a:buFont typeface="+mj-lt"/>
              <a:buAutoNum type="romanUcPeriod"/>
            </a:pPr>
            <a:r>
              <a:rPr lang="en-IN" dirty="0">
                <a:latin typeface="Times New Roman" panose="02020603050405020304" pitchFamily="18" charset="0"/>
                <a:cs typeface="Times New Roman" panose="02020603050405020304" pitchFamily="18" charset="0"/>
              </a:rPr>
              <a:t>The share of the pre-deceased son or a pre-deceased daughter shall be allotted to   the surviving child of such pre-deceased son or of such pre-deceased daughter;</a:t>
            </a:r>
          </a:p>
          <a:p>
            <a:pPr marL="890588" indent="-446088" algn="just" fontAlgn="base">
              <a:lnSpc>
                <a:spcPct val="150000"/>
              </a:lnSpc>
              <a:buFont typeface="+mj-lt"/>
              <a:buAutoNum type="romanUcPeriod"/>
            </a:pPr>
            <a:r>
              <a:rPr lang="en-IN" dirty="0">
                <a:latin typeface="Times New Roman" panose="02020603050405020304" pitchFamily="18" charset="0"/>
                <a:cs typeface="Times New Roman" panose="02020603050405020304" pitchFamily="18" charset="0"/>
              </a:rPr>
              <a:t>The share of the pre-deceased child of a pre-deceased son or of a predeceased daughter, shall be allotted to the child of such pre-deceased child of the pre-deceased so or a pre-deceased daughter, as the case may be.</a:t>
            </a:r>
          </a:p>
          <a:p>
            <a:pPr marL="890588" indent="-446088" algn="just" fontAlgn="base">
              <a:lnSpc>
                <a:spcPct val="150000"/>
              </a:lnSpc>
              <a:buFont typeface="+mj-lt"/>
              <a:buAutoNum type="romanUcPeriod"/>
            </a:pPr>
            <a:r>
              <a:rPr lang="en-IN" dirty="0">
                <a:latin typeface="Times New Roman" panose="02020603050405020304" pitchFamily="18" charset="0"/>
                <a:cs typeface="Times New Roman" panose="02020603050405020304" pitchFamily="18" charset="0"/>
              </a:rPr>
              <a:t>The interest of a Hindu Mitakshara coparcener shall be deemed to be the share in the property that would have been allotted to him if a partition of the property had taken place immediately before his death.</a:t>
            </a:r>
          </a:p>
          <a:p>
            <a:pPr marL="890588" indent="-446088" algn="just" fontAlgn="base">
              <a:lnSpc>
                <a:spcPct val="150000"/>
              </a:lnSpc>
              <a:buFont typeface="+mj-lt"/>
              <a:buAutoNum type="romanUcPeriod"/>
            </a:pPr>
            <a:r>
              <a:rPr lang="en-IN" dirty="0">
                <a:latin typeface="Times New Roman" panose="02020603050405020304" pitchFamily="18" charset="0"/>
                <a:cs typeface="Times New Roman" panose="02020603050405020304" pitchFamily="18" charset="0"/>
              </a:rPr>
              <a:t>After the commencement of the Amendment Act, there shall be no obligation on the son, grandson or great-grandson for the recovery of any debt due from his father, grandfather or great-grandfather solely on the ground of the pious obligation under the Hindu law.</a:t>
            </a:r>
          </a:p>
          <a:p>
            <a:pPr marL="890588" indent="-446088" algn="just" fontAlgn="base">
              <a:lnSpc>
                <a:spcPct val="150000"/>
              </a:lnSpc>
              <a:buFont typeface="+mj-lt"/>
              <a:buAutoNum type="romanUcPeriod"/>
            </a:pPr>
            <a:r>
              <a:rPr lang="en-IN" dirty="0">
                <a:latin typeface="Times New Roman" panose="02020603050405020304" pitchFamily="18" charset="0"/>
                <a:cs typeface="Times New Roman" panose="02020603050405020304" pitchFamily="18" charset="0"/>
              </a:rPr>
              <a:t>Nothing contained in amended Section shall apply to a partition, which has been  effected before the 20th day of December 2004.</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2523378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HINDU SUCCESSION ACT, 1956</a:t>
            </a:r>
          </a:p>
          <a:p>
            <a:pPr lvl="0" algn="ctr">
              <a:lnSpc>
                <a:spcPct val="90000"/>
              </a:lnSpc>
              <a:spcBef>
                <a:spcPts val="1000"/>
              </a:spcBef>
            </a:pPr>
            <a:r>
              <a:rPr lang="en-US" sz="2400" b="1" dirty="0">
                <a:solidFill>
                  <a:schemeClr val="bg1"/>
                </a:solidFill>
                <a:latin typeface="Times New Roman" panose="02020603050405020304" pitchFamily="18" charset="0"/>
                <a:cs typeface="Times New Roman" panose="02020603050405020304" pitchFamily="18" charset="0"/>
              </a:rPr>
              <a:t>RULES OF SUCCESSION</a:t>
            </a:r>
            <a:endParaRPr kumimoji="0" lang="en-US" sz="24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35704" y="1424394"/>
            <a:ext cx="11685958" cy="4413709"/>
          </a:xfrm>
          <a:prstGeom prst="rect">
            <a:avLst/>
          </a:prstGeom>
          <a:noFill/>
        </p:spPr>
        <p:txBody>
          <a:bodyPr wrap="square" rtlCol="0" anchor="b">
            <a:spAutoFit/>
          </a:bodyPr>
          <a:lstStyle/>
          <a:p>
            <a:pPr algn="just">
              <a:lnSpc>
                <a:spcPct val="150000"/>
              </a:lnSpc>
              <a:buFont typeface="Wingdings" pitchFamily="2" charset="2"/>
              <a:buChar char="v"/>
            </a:pPr>
            <a:r>
              <a:rPr lang="en-US" sz="4000" b="1" i="1" u="sng" dirty="0">
                <a:latin typeface="Times New Roman" pitchFamily="18" charset="0"/>
                <a:ea typeface="Verdana" panose="020B0604030504040204" pitchFamily="34" charset="0"/>
                <a:cs typeface="Times New Roman" pitchFamily="18" charset="0"/>
              </a:rPr>
              <a:t>Succession on death of a Hindu Male</a:t>
            </a:r>
          </a:p>
          <a:p>
            <a:pPr algn="just">
              <a:lnSpc>
                <a:spcPct val="150000"/>
              </a:lnSpc>
            </a:pPr>
            <a:endParaRPr lang="en-US" sz="1600" u="sng" dirty="0">
              <a:latin typeface="Times New Roman" pitchFamily="18" charset="0"/>
              <a:ea typeface="Verdana" panose="020B0604030504040204" pitchFamily="34" charset="0"/>
              <a:cs typeface="Times New Roman" pitchFamily="18" charset="0"/>
            </a:endParaRPr>
          </a:p>
          <a:p>
            <a:pPr marL="1023938" indent="-215900" algn="just">
              <a:lnSpc>
                <a:spcPct val="150000"/>
              </a:lnSpc>
              <a:buFont typeface="Wingdings" pitchFamily="2" charset="2"/>
              <a:buChar char="Ø"/>
            </a:pPr>
            <a:r>
              <a:rPr lang="en-US" sz="4000" dirty="0">
                <a:latin typeface="Times New Roman" pitchFamily="18" charset="0"/>
                <a:ea typeface="Verdana" panose="020B0604030504040204" pitchFamily="34" charset="0"/>
                <a:cs typeface="Times New Roman" pitchFamily="18" charset="0"/>
              </a:rPr>
              <a:t>Rule for Class I heir - Equal Rights</a:t>
            </a:r>
          </a:p>
          <a:p>
            <a:pPr marL="1023938" indent="-215900" algn="just">
              <a:lnSpc>
                <a:spcPct val="150000"/>
              </a:lnSpc>
              <a:buFont typeface="Wingdings" pitchFamily="2" charset="2"/>
              <a:buChar char="Ø"/>
            </a:pPr>
            <a:r>
              <a:rPr lang="en-US" sz="4000" dirty="0">
                <a:latin typeface="Times New Roman" pitchFamily="18" charset="0"/>
                <a:ea typeface="Verdana" panose="020B0604030504040204" pitchFamily="34" charset="0"/>
                <a:cs typeface="Times New Roman" pitchFamily="18" charset="0"/>
              </a:rPr>
              <a:t>Rule for Class II heirs - Rights in sequence</a:t>
            </a:r>
          </a:p>
          <a:p>
            <a:pPr marL="808038" algn="just">
              <a:lnSpc>
                <a:spcPct val="150000"/>
              </a:lnSpc>
            </a:pPr>
            <a:endParaRPr lang="en-US" sz="1600" dirty="0">
              <a:latin typeface="Times New Roman" pitchFamily="18" charset="0"/>
              <a:ea typeface="Verdana" panose="020B0604030504040204" pitchFamily="34" charset="0"/>
              <a:cs typeface="Times New Roman" pitchFamily="18" charset="0"/>
            </a:endParaRPr>
          </a:p>
          <a:p>
            <a:pPr algn="just">
              <a:lnSpc>
                <a:spcPct val="150000"/>
              </a:lnSpc>
              <a:buFont typeface="Wingdings" pitchFamily="2" charset="2"/>
              <a:buChar char="v"/>
            </a:pPr>
            <a:r>
              <a:rPr lang="en-US" sz="4000" b="1" i="1" u="sng" dirty="0">
                <a:latin typeface="Times New Roman" pitchFamily="18" charset="0"/>
                <a:ea typeface="Verdana" panose="020B0604030504040204" pitchFamily="34" charset="0"/>
                <a:cs typeface="Times New Roman" pitchFamily="18" charset="0"/>
              </a:rPr>
              <a:t>Succession on death of a Hindu Female</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3311843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HINDU SUCCESSION ACT, 1956</a:t>
            </a:r>
          </a:p>
          <a:p>
            <a:pPr lvl="0" algn="ctr">
              <a:lnSpc>
                <a:spcPct val="90000"/>
              </a:lnSpc>
              <a:spcBef>
                <a:spcPts val="1000"/>
              </a:spcBef>
            </a:pPr>
            <a:r>
              <a:rPr lang="en-US" sz="2400" b="1" dirty="0">
                <a:solidFill>
                  <a:schemeClr val="bg1"/>
                </a:solidFill>
                <a:latin typeface="Times New Roman" panose="02020603050405020304" pitchFamily="18" charset="0"/>
                <a:cs typeface="Times New Roman" panose="02020603050405020304" pitchFamily="18" charset="0"/>
              </a:rPr>
              <a:t>RULES OF SUCCESSION</a:t>
            </a:r>
            <a:endParaRPr kumimoji="0" lang="en-US" sz="24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35704" y="1288835"/>
            <a:ext cx="11075542" cy="4993931"/>
          </a:xfrm>
          <a:prstGeom prst="rect">
            <a:avLst/>
          </a:prstGeom>
          <a:noFill/>
        </p:spPr>
        <p:txBody>
          <a:bodyPr wrap="square" rtlCol="0" anchor="b">
            <a:spAutoFit/>
          </a:bodyPr>
          <a:lstStyle/>
          <a:p>
            <a:pPr marL="0" indent="0" algn="just">
              <a:lnSpc>
                <a:spcPct val="200000"/>
              </a:lnSpc>
              <a:buNone/>
            </a:pPr>
            <a:r>
              <a:rPr lang="en-US" sz="1800" dirty="0">
                <a:latin typeface="Times New Roman" pitchFamily="18" charset="0"/>
                <a:ea typeface="Verdana" panose="020B0604030504040204" pitchFamily="34" charset="0"/>
                <a:cs typeface="Times New Roman" pitchFamily="18" charset="0"/>
              </a:rPr>
              <a:t>As per the provisions of this Act, if a </a:t>
            </a:r>
            <a:r>
              <a:rPr lang="en-US" sz="1800" b="1" dirty="0">
                <a:latin typeface="Times New Roman" pitchFamily="18" charset="0"/>
                <a:ea typeface="Verdana" panose="020B0604030504040204" pitchFamily="34" charset="0"/>
                <a:cs typeface="Times New Roman" pitchFamily="18" charset="0"/>
              </a:rPr>
              <a:t>HINDU MALE </a:t>
            </a:r>
            <a:r>
              <a:rPr lang="en-US" sz="1800" dirty="0">
                <a:latin typeface="Times New Roman" pitchFamily="18" charset="0"/>
                <a:ea typeface="Verdana" panose="020B0604030504040204" pitchFamily="34" charset="0"/>
                <a:cs typeface="Times New Roman" pitchFamily="18" charset="0"/>
              </a:rPr>
              <a:t>dies the following persons can make a claim:</a:t>
            </a:r>
          </a:p>
          <a:p>
            <a:pPr algn="just">
              <a:lnSpc>
                <a:spcPct val="200000"/>
              </a:lnSpc>
            </a:pPr>
            <a:r>
              <a:rPr lang="en-US" sz="1800" b="1" i="1" dirty="0">
                <a:latin typeface="Times New Roman" pitchFamily="18" charset="0"/>
                <a:ea typeface="Verdana" panose="020B0604030504040204" pitchFamily="34" charset="0"/>
                <a:cs typeface="Times New Roman" pitchFamily="18" charset="0"/>
              </a:rPr>
              <a:t>First Claim</a:t>
            </a:r>
            <a:r>
              <a:rPr lang="en-US" sz="1800" i="1" dirty="0">
                <a:latin typeface="Times New Roman" pitchFamily="18" charset="0"/>
                <a:ea typeface="Verdana" panose="020B0604030504040204" pitchFamily="34" charset="0"/>
                <a:cs typeface="Times New Roman" pitchFamily="18" charset="0"/>
              </a:rPr>
              <a:t>: </a:t>
            </a:r>
            <a:r>
              <a:rPr lang="en-US" sz="1800" dirty="0">
                <a:latin typeface="Times New Roman" pitchFamily="18" charset="0"/>
                <a:ea typeface="Verdana" panose="020B0604030504040204" pitchFamily="34" charset="0"/>
                <a:cs typeface="Times New Roman" pitchFamily="18" charset="0"/>
              </a:rPr>
              <a:t>Class I legal heirs. They have equal rights to the assets. They are </a:t>
            </a:r>
            <a:r>
              <a:rPr lang="en-US" sz="1800" b="1" dirty="0">
                <a:latin typeface="Times New Roman" pitchFamily="18" charset="0"/>
                <a:ea typeface="Verdana" panose="020B0604030504040204" pitchFamily="34" charset="0"/>
                <a:cs typeface="Times New Roman" pitchFamily="18" charset="0"/>
              </a:rPr>
              <a:t>mother, spouse and children</a:t>
            </a:r>
            <a:r>
              <a:rPr lang="en-US" sz="1800" dirty="0">
                <a:latin typeface="Times New Roman" pitchFamily="18" charset="0"/>
                <a:ea typeface="Verdana" panose="020B0604030504040204" pitchFamily="34" charset="0"/>
                <a:cs typeface="Times New Roman" pitchFamily="18" charset="0"/>
              </a:rPr>
              <a:t>. If any child has died, then their children and spouse have an equal share;</a:t>
            </a:r>
          </a:p>
          <a:p>
            <a:pPr algn="just">
              <a:lnSpc>
                <a:spcPct val="200000"/>
              </a:lnSpc>
            </a:pPr>
            <a:r>
              <a:rPr lang="en-US" sz="1800" b="1" i="1" dirty="0">
                <a:latin typeface="Times New Roman" pitchFamily="18" charset="0"/>
                <a:ea typeface="Verdana" panose="020B0604030504040204" pitchFamily="34" charset="0"/>
                <a:cs typeface="Times New Roman" pitchFamily="18" charset="0"/>
              </a:rPr>
              <a:t>Second Claim</a:t>
            </a:r>
            <a:r>
              <a:rPr lang="en-US" sz="1800" i="1" dirty="0">
                <a:latin typeface="Times New Roman" pitchFamily="18" charset="0"/>
                <a:ea typeface="Verdana" panose="020B0604030504040204" pitchFamily="34" charset="0"/>
                <a:cs typeface="Times New Roman" pitchFamily="18" charset="0"/>
              </a:rPr>
              <a:t>: </a:t>
            </a:r>
            <a:r>
              <a:rPr lang="en-US" sz="1800" dirty="0">
                <a:latin typeface="Times New Roman" pitchFamily="18" charset="0"/>
                <a:ea typeface="Verdana" panose="020B0604030504040204" pitchFamily="34" charset="0"/>
                <a:cs typeface="Times New Roman" pitchFamily="18" charset="0"/>
              </a:rPr>
              <a:t>In the absence of Class I heirs, the Class II heirs can make a claim. They are, father, sibling, living children’s grandchildren, sibling’s children etc.;</a:t>
            </a:r>
          </a:p>
          <a:p>
            <a:pPr algn="just">
              <a:lnSpc>
                <a:spcPct val="200000"/>
              </a:lnSpc>
            </a:pPr>
            <a:r>
              <a:rPr lang="en-US" sz="1800" b="1" i="1" dirty="0">
                <a:latin typeface="Times New Roman" pitchFamily="18" charset="0"/>
                <a:ea typeface="Verdana" panose="020B0604030504040204" pitchFamily="34" charset="0"/>
                <a:cs typeface="Times New Roman" pitchFamily="18" charset="0"/>
              </a:rPr>
              <a:t>Third Claim</a:t>
            </a:r>
            <a:r>
              <a:rPr lang="en-US" sz="1800" i="1" dirty="0">
                <a:latin typeface="Times New Roman" pitchFamily="18" charset="0"/>
                <a:ea typeface="Verdana" panose="020B0604030504040204" pitchFamily="34" charset="0"/>
                <a:cs typeface="Times New Roman" pitchFamily="18" charset="0"/>
              </a:rPr>
              <a:t>: </a:t>
            </a:r>
            <a:r>
              <a:rPr lang="en-US" sz="1800" dirty="0">
                <a:latin typeface="Times New Roman" pitchFamily="18" charset="0"/>
                <a:ea typeface="Verdana" panose="020B0604030504040204" pitchFamily="34" charset="0"/>
                <a:cs typeface="Times New Roman" pitchFamily="18" charset="0"/>
              </a:rPr>
              <a:t>In the absence of Class I and Class II heirs, the Agnates can make a claim. Agnates can be defined as the distant blood relatives of male lineage (fathers’ side).;</a:t>
            </a:r>
          </a:p>
          <a:p>
            <a:pPr algn="just">
              <a:lnSpc>
                <a:spcPct val="200000"/>
              </a:lnSpc>
            </a:pPr>
            <a:r>
              <a:rPr lang="en-US" sz="1800" b="1" i="1" dirty="0">
                <a:latin typeface="Times New Roman" pitchFamily="18" charset="0"/>
                <a:ea typeface="Verdana" panose="020B0604030504040204" pitchFamily="34" charset="0"/>
                <a:cs typeface="Times New Roman" pitchFamily="18" charset="0"/>
              </a:rPr>
              <a:t>Fourth Claim</a:t>
            </a:r>
            <a:r>
              <a:rPr lang="en-US" sz="1800" i="1" dirty="0">
                <a:latin typeface="Times New Roman" pitchFamily="18" charset="0"/>
                <a:ea typeface="Verdana" panose="020B0604030504040204" pitchFamily="34" charset="0"/>
                <a:cs typeface="Times New Roman" pitchFamily="18" charset="0"/>
              </a:rPr>
              <a:t>: </a:t>
            </a:r>
            <a:r>
              <a:rPr lang="en-US" sz="1800" dirty="0">
                <a:latin typeface="Times New Roman" pitchFamily="18" charset="0"/>
                <a:ea typeface="Verdana" panose="020B0604030504040204" pitchFamily="34" charset="0"/>
                <a:cs typeface="Times New Roman" pitchFamily="18" charset="0"/>
              </a:rPr>
              <a:t>In the absence of Class I, Class II heirs and Agnates, the Cognates can make a claim. Cognates can be defined as the distant blood relatives of female lineage (mothers’ side).</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3808697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IN" sz="3600" b="1" dirty="0">
                <a:latin typeface="Times New Roman" pitchFamily="18" charset="0"/>
                <a:ea typeface="Verdana" panose="020B0604030504040204" pitchFamily="34" charset="0"/>
                <a:cs typeface="Times New Roman" pitchFamily="18" charset="0"/>
              </a:rPr>
              <a:t>KEY CLASS I HEIRS</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35704" y="1738452"/>
            <a:ext cx="11075542" cy="4191981"/>
          </a:xfrm>
          <a:prstGeom prst="rect">
            <a:avLst/>
          </a:prstGeom>
          <a:noFill/>
        </p:spPr>
        <p:txBody>
          <a:bodyPr wrap="square" rtlCol="0" anchor="b">
            <a:spAutoFit/>
          </a:bodyPr>
          <a:lstStyle/>
          <a:p>
            <a:pPr marL="914400" lvl="2" indent="-457200">
              <a:lnSpc>
                <a:spcPct val="150000"/>
              </a:lnSpc>
              <a:spcBef>
                <a:spcPts val="1200"/>
              </a:spcBef>
              <a:buFont typeface="Wingdings" pitchFamily="2" charset="2"/>
              <a:buChar char="q"/>
            </a:pPr>
            <a:r>
              <a:rPr lang="en-IN" sz="2000" dirty="0">
                <a:latin typeface="Times New Roman" pitchFamily="18" charset="0"/>
                <a:ea typeface="Verdana" panose="020B0604030504040204" pitchFamily="34" charset="0"/>
                <a:cs typeface="Times New Roman" pitchFamily="18" charset="0"/>
              </a:rPr>
              <a:t>Son / Daughter</a:t>
            </a:r>
          </a:p>
          <a:p>
            <a:pPr marL="914400" lvl="2" indent="-457200">
              <a:lnSpc>
                <a:spcPct val="150000"/>
              </a:lnSpc>
              <a:spcBef>
                <a:spcPts val="1200"/>
              </a:spcBef>
              <a:buFont typeface="Wingdings" pitchFamily="2" charset="2"/>
              <a:buChar char="q"/>
            </a:pPr>
            <a:r>
              <a:rPr lang="en-IN" sz="2000" dirty="0">
                <a:latin typeface="Times New Roman" pitchFamily="18" charset="0"/>
                <a:ea typeface="Verdana" panose="020B0604030504040204" pitchFamily="34" charset="0"/>
                <a:cs typeface="Times New Roman" pitchFamily="18" charset="0"/>
              </a:rPr>
              <a:t>Widow</a:t>
            </a:r>
          </a:p>
          <a:p>
            <a:pPr marL="914400" lvl="2" indent="-457200">
              <a:lnSpc>
                <a:spcPct val="150000"/>
              </a:lnSpc>
              <a:spcBef>
                <a:spcPts val="1200"/>
              </a:spcBef>
              <a:buFont typeface="Wingdings" pitchFamily="2" charset="2"/>
              <a:buChar char="q"/>
            </a:pPr>
            <a:r>
              <a:rPr lang="en-IN" sz="2000" dirty="0">
                <a:latin typeface="Times New Roman" pitchFamily="18" charset="0"/>
                <a:ea typeface="Verdana" panose="020B0604030504040204" pitchFamily="34" charset="0"/>
                <a:cs typeface="Times New Roman" pitchFamily="18" charset="0"/>
              </a:rPr>
              <a:t>Mother</a:t>
            </a:r>
          </a:p>
          <a:p>
            <a:pPr marL="914400" lvl="2" indent="-457200">
              <a:lnSpc>
                <a:spcPct val="150000"/>
              </a:lnSpc>
              <a:spcBef>
                <a:spcPts val="1200"/>
              </a:spcBef>
              <a:buFont typeface="Wingdings" pitchFamily="2" charset="2"/>
              <a:buChar char="q"/>
            </a:pPr>
            <a:r>
              <a:rPr lang="en-IN" sz="2000" dirty="0">
                <a:latin typeface="Times New Roman" pitchFamily="18" charset="0"/>
                <a:ea typeface="Verdana" panose="020B0604030504040204" pitchFamily="34" charset="0"/>
                <a:cs typeface="Times New Roman" pitchFamily="18" charset="0"/>
              </a:rPr>
              <a:t>Son/ Daughter of predeceased son [i.e., Grandchildren];</a:t>
            </a:r>
          </a:p>
          <a:p>
            <a:pPr marL="914400" lvl="2" indent="-457200">
              <a:lnSpc>
                <a:spcPct val="150000"/>
              </a:lnSpc>
              <a:spcBef>
                <a:spcPts val="1200"/>
              </a:spcBef>
              <a:buFont typeface="Wingdings" pitchFamily="2" charset="2"/>
              <a:buChar char="q"/>
            </a:pPr>
            <a:r>
              <a:rPr lang="en-IN" sz="2000" dirty="0">
                <a:latin typeface="Times New Roman" pitchFamily="18" charset="0"/>
                <a:ea typeface="Verdana" panose="020B0604030504040204" pitchFamily="34" charset="0"/>
                <a:cs typeface="Times New Roman" pitchFamily="18" charset="0"/>
              </a:rPr>
              <a:t>Son/ Daughter of predeceased daughter [i.e., Grandchildren];</a:t>
            </a:r>
          </a:p>
          <a:p>
            <a:pPr marL="914400" lvl="2" indent="-457200">
              <a:lnSpc>
                <a:spcPct val="150000"/>
              </a:lnSpc>
              <a:spcBef>
                <a:spcPts val="1200"/>
              </a:spcBef>
              <a:buFont typeface="Wingdings" pitchFamily="2" charset="2"/>
              <a:buChar char="q"/>
            </a:pPr>
            <a:r>
              <a:rPr lang="en-IN" sz="2000" dirty="0">
                <a:latin typeface="Times New Roman" pitchFamily="18" charset="0"/>
                <a:ea typeface="Verdana" panose="020B0604030504040204" pitchFamily="34" charset="0"/>
                <a:cs typeface="Times New Roman" pitchFamily="18" charset="0"/>
              </a:rPr>
              <a:t>Widow of pre-deceased son </a:t>
            </a:r>
          </a:p>
          <a:p>
            <a:pPr marL="914400" lvl="2" indent="-457200">
              <a:lnSpc>
                <a:spcPct val="150000"/>
              </a:lnSpc>
              <a:spcBef>
                <a:spcPts val="1200"/>
              </a:spcBef>
              <a:buFont typeface="Wingdings" pitchFamily="2" charset="2"/>
              <a:buChar char="q"/>
            </a:pPr>
            <a:r>
              <a:rPr lang="en-IN" sz="2000" dirty="0">
                <a:latin typeface="Times New Roman" pitchFamily="18" charset="0"/>
                <a:ea typeface="Verdana" panose="020B0604030504040204" pitchFamily="34" charset="0"/>
                <a:cs typeface="Times New Roman" pitchFamily="18" charset="0"/>
              </a:rPr>
              <a:t>Son/ Daughter of predeceased son of a pre-deceased son;  [i.e., Great-grand children]</a:t>
            </a:r>
            <a:endParaRPr kumimoji="0" lang="en-US"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96417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KEY CLASS II HEIRS</a:t>
            </a:r>
          </a:p>
        </p:txBody>
      </p:sp>
      <p:sp>
        <p:nvSpPr>
          <p:cNvPr id="6" name="TextBox 5">
            <a:extLst>
              <a:ext uri="{FF2B5EF4-FFF2-40B4-BE49-F238E27FC236}">
                <a16:creationId xmlns:a16="http://schemas.microsoft.com/office/drawing/2014/main" id="{1787A254-564C-B243-9B8C-A7EDEF4378AC}"/>
              </a:ext>
            </a:extLst>
          </p:cNvPr>
          <p:cNvSpPr txBox="1"/>
          <p:nvPr/>
        </p:nvSpPr>
        <p:spPr>
          <a:xfrm>
            <a:off x="426826" y="1803046"/>
            <a:ext cx="11075542" cy="3965509"/>
          </a:xfrm>
          <a:prstGeom prst="rect">
            <a:avLst/>
          </a:prstGeom>
          <a:noFill/>
        </p:spPr>
        <p:txBody>
          <a:bodyPr wrap="square" rtlCol="0" anchor="b">
            <a:spAutoFit/>
          </a:bodyPr>
          <a:lstStyle/>
          <a:p>
            <a:pPr marL="457200" lvl="2" indent="0">
              <a:lnSpc>
                <a:spcPct val="150000"/>
              </a:lnSpc>
              <a:spcBef>
                <a:spcPts val="1200"/>
              </a:spcBef>
              <a:buNone/>
            </a:pPr>
            <a:r>
              <a:rPr lang="en-IN" sz="2400" b="1" dirty="0">
                <a:latin typeface="Times New Roman" pitchFamily="18" charset="0"/>
                <a:ea typeface="Verdana" panose="020B0604030504040204" pitchFamily="34" charset="0"/>
                <a:cs typeface="Times New Roman" pitchFamily="18" charset="0"/>
              </a:rPr>
              <a:t>CLAIM IN SEQUENCE:</a:t>
            </a:r>
          </a:p>
          <a:p>
            <a:pPr marL="914400" lvl="2" indent="-457200">
              <a:lnSpc>
                <a:spcPct val="150000"/>
              </a:lnSpc>
              <a:spcBef>
                <a:spcPts val="1200"/>
              </a:spcBef>
              <a:buFont typeface="Wingdings" pitchFamily="2" charset="2"/>
              <a:buChar char="q"/>
            </a:pPr>
            <a:r>
              <a:rPr lang="en-IN" sz="2400" dirty="0">
                <a:latin typeface="Times New Roman" pitchFamily="18" charset="0"/>
                <a:ea typeface="Verdana" panose="020B0604030504040204" pitchFamily="34" charset="0"/>
                <a:cs typeface="Times New Roman" pitchFamily="18" charset="0"/>
              </a:rPr>
              <a:t>Father</a:t>
            </a:r>
          </a:p>
          <a:p>
            <a:pPr marL="914400" lvl="2" indent="-457200">
              <a:lnSpc>
                <a:spcPct val="150000"/>
              </a:lnSpc>
              <a:spcBef>
                <a:spcPts val="1200"/>
              </a:spcBef>
              <a:buFont typeface="Wingdings" pitchFamily="2" charset="2"/>
              <a:buChar char="q"/>
            </a:pPr>
            <a:r>
              <a:rPr lang="en-IN" sz="2400" dirty="0">
                <a:latin typeface="Times New Roman" pitchFamily="18" charset="0"/>
                <a:ea typeface="Verdana" panose="020B0604030504040204" pitchFamily="34" charset="0"/>
                <a:cs typeface="Times New Roman" pitchFamily="18" charset="0"/>
              </a:rPr>
              <a:t>Son’s daughter’s son; son’s daughter’s daughter; brother, sister</a:t>
            </a:r>
          </a:p>
          <a:p>
            <a:pPr marL="914400" lvl="2" indent="-457200">
              <a:lnSpc>
                <a:spcPct val="150000"/>
              </a:lnSpc>
              <a:spcBef>
                <a:spcPts val="1200"/>
              </a:spcBef>
              <a:buFont typeface="Wingdings" pitchFamily="2" charset="2"/>
              <a:buChar char="q"/>
            </a:pPr>
            <a:r>
              <a:rPr lang="en-IN" sz="2400" dirty="0">
                <a:latin typeface="Times New Roman" pitchFamily="18" charset="0"/>
                <a:ea typeface="Verdana" panose="020B0604030504040204" pitchFamily="34" charset="0"/>
                <a:cs typeface="Times New Roman" pitchFamily="18" charset="0"/>
              </a:rPr>
              <a:t>daughter’s son’s son; daughter’s son’s daughter; daughter’s s daughter’s son; daughter’s s daughter’s daughter</a:t>
            </a:r>
          </a:p>
          <a:p>
            <a:pPr marL="914400" lvl="2" indent="-457200">
              <a:lnSpc>
                <a:spcPct val="150000"/>
              </a:lnSpc>
              <a:spcBef>
                <a:spcPts val="1200"/>
              </a:spcBef>
              <a:buFont typeface="Wingdings" pitchFamily="2" charset="2"/>
              <a:buChar char="q"/>
            </a:pPr>
            <a:r>
              <a:rPr lang="en-IN" sz="2400" dirty="0">
                <a:latin typeface="Times New Roman" pitchFamily="18" charset="0"/>
                <a:ea typeface="Verdana" panose="020B0604030504040204" pitchFamily="34" charset="0"/>
                <a:cs typeface="Times New Roman" pitchFamily="18" charset="0"/>
              </a:rPr>
              <a:t>Brother’s son; Sister’s son; Brother’s daughter; Sister’s daughter</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2424819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EXAMPLE OF SHARE IN PROPERTY</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grpSp>
        <p:nvGrpSpPr>
          <p:cNvPr id="5" name="Group 1">
            <a:extLst>
              <a:ext uri="{FF2B5EF4-FFF2-40B4-BE49-F238E27FC236}">
                <a16:creationId xmlns:a16="http://schemas.microsoft.com/office/drawing/2014/main" id="{D3FB6086-8082-409F-B5F3-21BFDE5095BF}"/>
              </a:ext>
            </a:extLst>
          </p:cNvPr>
          <p:cNvGrpSpPr>
            <a:grpSpLocks noChangeAspect="1"/>
          </p:cNvGrpSpPr>
          <p:nvPr/>
        </p:nvGrpSpPr>
        <p:grpSpPr bwMode="auto">
          <a:xfrm>
            <a:off x="901065" y="1238653"/>
            <a:ext cx="10389870" cy="5094294"/>
            <a:chOff x="1833" y="1440"/>
            <a:chExt cx="12790" cy="6358"/>
          </a:xfrm>
        </p:grpSpPr>
        <p:sp>
          <p:nvSpPr>
            <p:cNvPr id="8" name="AutoShape 34">
              <a:extLst>
                <a:ext uri="{FF2B5EF4-FFF2-40B4-BE49-F238E27FC236}">
                  <a16:creationId xmlns:a16="http://schemas.microsoft.com/office/drawing/2014/main" id="{262A0A70-FB64-4E1C-ACFA-2B616BFC3BF8}"/>
                </a:ext>
              </a:extLst>
            </p:cNvPr>
            <p:cNvSpPr>
              <a:spLocks noChangeAspect="1" noChangeArrowheads="1" noTextEdit="1"/>
            </p:cNvSpPr>
            <p:nvPr/>
          </p:nvSpPr>
          <p:spPr bwMode="auto">
            <a:xfrm>
              <a:off x="1833" y="1440"/>
              <a:ext cx="12790" cy="635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9" name="Text Box 33">
              <a:extLst>
                <a:ext uri="{FF2B5EF4-FFF2-40B4-BE49-F238E27FC236}">
                  <a16:creationId xmlns:a16="http://schemas.microsoft.com/office/drawing/2014/main" id="{25114334-6EA5-4613-937D-49087561C5AB}"/>
                </a:ext>
              </a:extLst>
            </p:cNvPr>
            <p:cNvSpPr txBox="1">
              <a:spLocks noChangeArrowheads="1"/>
            </p:cNvSpPr>
            <p:nvPr/>
          </p:nvSpPr>
          <p:spPr bwMode="auto">
            <a:xfrm>
              <a:off x="2040" y="4643"/>
              <a:ext cx="1745"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Daughter- 1/4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grpSp>
          <p:nvGrpSpPr>
            <p:cNvPr id="10" name="Group 2">
              <a:extLst>
                <a:ext uri="{FF2B5EF4-FFF2-40B4-BE49-F238E27FC236}">
                  <a16:creationId xmlns:a16="http://schemas.microsoft.com/office/drawing/2014/main" id="{3C04C4A1-CC99-4AEE-8CFF-AB7F9443CB41}"/>
                </a:ext>
              </a:extLst>
            </p:cNvPr>
            <p:cNvGrpSpPr>
              <a:grpSpLocks/>
            </p:cNvGrpSpPr>
            <p:nvPr/>
          </p:nvGrpSpPr>
          <p:grpSpPr bwMode="auto">
            <a:xfrm>
              <a:off x="2312" y="1440"/>
              <a:ext cx="12149" cy="5961"/>
              <a:chOff x="2312" y="1440"/>
              <a:chExt cx="12149" cy="5961"/>
            </a:xfrm>
          </p:grpSpPr>
          <p:sp>
            <p:nvSpPr>
              <p:cNvPr id="11" name="Text Box 32">
                <a:extLst>
                  <a:ext uri="{FF2B5EF4-FFF2-40B4-BE49-F238E27FC236}">
                    <a16:creationId xmlns:a16="http://schemas.microsoft.com/office/drawing/2014/main" id="{EBD9DC62-9781-474F-96D5-7EFACBCD1316}"/>
                  </a:ext>
                </a:extLst>
              </p:cNvPr>
              <p:cNvSpPr txBox="1">
                <a:spLocks noChangeArrowheads="1"/>
              </p:cNvSpPr>
              <p:nvPr/>
            </p:nvSpPr>
            <p:spPr bwMode="auto">
              <a:xfrm>
                <a:off x="6333" y="1440"/>
                <a:ext cx="3186" cy="64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MALE HINDU INTESTATE- Class I</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12" name="Text Box 31">
                <a:extLst>
                  <a:ext uri="{FF2B5EF4-FFF2-40B4-BE49-F238E27FC236}">
                    <a16:creationId xmlns:a16="http://schemas.microsoft.com/office/drawing/2014/main" id="{1399AA49-7BA8-4F37-BE95-CCFB1E999AE9}"/>
                  </a:ext>
                </a:extLst>
              </p:cNvPr>
              <p:cNvSpPr txBox="1">
                <a:spLocks noChangeArrowheads="1"/>
              </p:cNvSpPr>
              <p:nvPr/>
            </p:nvSpPr>
            <p:spPr bwMode="auto">
              <a:xfrm>
                <a:off x="2312" y="2979"/>
                <a:ext cx="1655"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Son- 1/6</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13" name="Text Box 30">
                <a:extLst>
                  <a:ext uri="{FF2B5EF4-FFF2-40B4-BE49-F238E27FC236}">
                    <a16:creationId xmlns:a16="http://schemas.microsoft.com/office/drawing/2014/main" id="{8FA96654-9324-4C11-9D47-BBE4C67B3AEF}"/>
                  </a:ext>
                </a:extLst>
              </p:cNvPr>
              <p:cNvSpPr txBox="1">
                <a:spLocks noChangeArrowheads="1"/>
              </p:cNvSpPr>
              <p:nvPr/>
            </p:nvSpPr>
            <p:spPr bwMode="auto">
              <a:xfrm>
                <a:off x="4234" y="2979"/>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Daughter- 1/6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14" name="Text Box 29">
                <a:extLst>
                  <a:ext uri="{FF2B5EF4-FFF2-40B4-BE49-F238E27FC236}">
                    <a16:creationId xmlns:a16="http://schemas.microsoft.com/office/drawing/2014/main" id="{8259B33D-6F83-48CD-AF4A-98BBBA3C94F1}"/>
                  </a:ext>
                </a:extLst>
              </p:cNvPr>
              <p:cNvSpPr txBox="1">
                <a:spLocks noChangeArrowheads="1"/>
              </p:cNvSpPr>
              <p:nvPr/>
            </p:nvSpPr>
            <p:spPr bwMode="auto">
              <a:xfrm>
                <a:off x="6111" y="2979"/>
                <a:ext cx="1654"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Pre-deceased son- 1/6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15" name="Text Box 28">
                <a:extLst>
                  <a:ext uri="{FF2B5EF4-FFF2-40B4-BE49-F238E27FC236}">
                    <a16:creationId xmlns:a16="http://schemas.microsoft.com/office/drawing/2014/main" id="{9A0C3A1F-2D35-40B6-91CC-EF4240756789}"/>
                  </a:ext>
                </a:extLst>
              </p:cNvPr>
              <p:cNvSpPr txBox="1">
                <a:spLocks noChangeArrowheads="1"/>
              </p:cNvSpPr>
              <p:nvPr/>
            </p:nvSpPr>
            <p:spPr bwMode="auto">
              <a:xfrm>
                <a:off x="8033" y="2979"/>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Mother- 1/6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16" name="Text Box 27">
                <a:extLst>
                  <a:ext uri="{FF2B5EF4-FFF2-40B4-BE49-F238E27FC236}">
                    <a16:creationId xmlns:a16="http://schemas.microsoft.com/office/drawing/2014/main" id="{2BF13718-3F2A-4859-9DEB-33342C69EFCB}"/>
                  </a:ext>
                </a:extLst>
              </p:cNvPr>
              <p:cNvSpPr txBox="1">
                <a:spLocks noChangeArrowheads="1"/>
              </p:cNvSpPr>
              <p:nvPr/>
            </p:nvSpPr>
            <p:spPr bwMode="auto">
              <a:xfrm>
                <a:off x="9960" y="2979"/>
                <a:ext cx="1805"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Widow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17" name="Text Box 26">
                <a:extLst>
                  <a:ext uri="{FF2B5EF4-FFF2-40B4-BE49-F238E27FC236}">
                    <a16:creationId xmlns:a16="http://schemas.microsoft.com/office/drawing/2014/main" id="{4E44F41C-2655-4DCB-BA6D-DA2FA0642301}"/>
                  </a:ext>
                </a:extLst>
              </p:cNvPr>
              <p:cNvSpPr txBox="1">
                <a:spLocks noChangeArrowheads="1"/>
              </p:cNvSpPr>
              <p:nvPr/>
            </p:nvSpPr>
            <p:spPr bwMode="auto">
              <a:xfrm>
                <a:off x="11974" y="2979"/>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Pre-deceased Daughter- 1/6</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18" name="Text Box 25">
                <a:extLst>
                  <a:ext uri="{FF2B5EF4-FFF2-40B4-BE49-F238E27FC236}">
                    <a16:creationId xmlns:a16="http://schemas.microsoft.com/office/drawing/2014/main" id="{DA7A399D-CBF9-4E8D-9492-D695A31B2FA1}"/>
                  </a:ext>
                </a:extLst>
              </p:cNvPr>
              <p:cNvSpPr txBox="1">
                <a:spLocks noChangeArrowheads="1"/>
              </p:cNvSpPr>
              <p:nvPr/>
            </p:nvSpPr>
            <p:spPr bwMode="auto">
              <a:xfrm>
                <a:off x="3933" y="4643"/>
                <a:ext cx="1772"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Widow- 1/4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19" name="Text Box 24">
                <a:extLst>
                  <a:ext uri="{FF2B5EF4-FFF2-40B4-BE49-F238E27FC236}">
                    <a16:creationId xmlns:a16="http://schemas.microsoft.com/office/drawing/2014/main" id="{698D0B26-D159-495B-9843-98A2957A8311}"/>
                  </a:ext>
                </a:extLst>
              </p:cNvPr>
              <p:cNvSpPr txBox="1">
                <a:spLocks noChangeArrowheads="1"/>
              </p:cNvSpPr>
              <p:nvPr/>
            </p:nvSpPr>
            <p:spPr bwMode="auto">
              <a:xfrm>
                <a:off x="5835" y="4618"/>
                <a:ext cx="2177" cy="76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Pre-deceased Son- 1/4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20" name="Text Box 23">
                <a:extLst>
                  <a:ext uri="{FF2B5EF4-FFF2-40B4-BE49-F238E27FC236}">
                    <a16:creationId xmlns:a16="http://schemas.microsoft.com/office/drawing/2014/main" id="{29D2FA93-5D08-4C02-A08E-822FB6E4D99C}"/>
                  </a:ext>
                </a:extLst>
              </p:cNvPr>
              <p:cNvSpPr txBox="1">
                <a:spLocks noChangeArrowheads="1"/>
              </p:cNvSpPr>
              <p:nvPr/>
            </p:nvSpPr>
            <p:spPr bwMode="auto">
              <a:xfrm>
                <a:off x="8167" y="4643"/>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Son- 1/4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21" name="Text Box 22">
                <a:extLst>
                  <a:ext uri="{FF2B5EF4-FFF2-40B4-BE49-F238E27FC236}">
                    <a16:creationId xmlns:a16="http://schemas.microsoft.com/office/drawing/2014/main" id="{9B19CBFD-C419-491C-9238-F033998D9048}"/>
                  </a:ext>
                </a:extLst>
              </p:cNvPr>
              <p:cNvSpPr txBox="1">
                <a:spLocks noChangeArrowheads="1"/>
              </p:cNvSpPr>
              <p:nvPr/>
            </p:nvSpPr>
            <p:spPr bwMode="auto">
              <a:xfrm>
                <a:off x="11029" y="4665"/>
                <a:ext cx="1656"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Son- ½ of 1/6</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22" name="Text Box 21">
                <a:extLst>
                  <a:ext uri="{FF2B5EF4-FFF2-40B4-BE49-F238E27FC236}">
                    <a16:creationId xmlns:a16="http://schemas.microsoft.com/office/drawing/2014/main" id="{B4FE167E-9886-4266-A09F-57DC423B5BF8}"/>
                  </a:ext>
                </a:extLst>
              </p:cNvPr>
              <p:cNvSpPr txBox="1">
                <a:spLocks noChangeArrowheads="1"/>
              </p:cNvSpPr>
              <p:nvPr/>
            </p:nvSpPr>
            <p:spPr bwMode="auto">
              <a:xfrm>
                <a:off x="12870" y="4665"/>
                <a:ext cx="1591" cy="74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just"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Daughter- ½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23" name="Text Box 20">
                <a:extLst>
                  <a:ext uri="{FF2B5EF4-FFF2-40B4-BE49-F238E27FC236}">
                    <a16:creationId xmlns:a16="http://schemas.microsoft.com/office/drawing/2014/main" id="{4B27A5BB-BF8E-4EC7-8023-5DFFBE9048AB}"/>
                  </a:ext>
                </a:extLst>
              </p:cNvPr>
              <p:cNvSpPr txBox="1">
                <a:spLocks noChangeArrowheads="1"/>
              </p:cNvSpPr>
              <p:nvPr/>
            </p:nvSpPr>
            <p:spPr bwMode="auto">
              <a:xfrm>
                <a:off x="3388" y="6602"/>
                <a:ext cx="2262" cy="7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Son- 1/3</a:t>
                </a:r>
                <a:r>
                  <a:rPr lang="en-US" altLang="en-US" sz="1400" b="1" baseline="30000" dirty="0">
                    <a:latin typeface="Times New Roman" pitchFamily="18" charset="0"/>
                    <a:ea typeface="Calibri" pitchFamily="34" charset="0"/>
                    <a:cs typeface="Times New Roman" pitchFamily="18" charset="0"/>
                  </a:rPr>
                  <a:t>rd</a:t>
                </a:r>
                <a:r>
                  <a:rPr lang="en-US" altLang="en-US" sz="1400" b="1" dirty="0">
                    <a:latin typeface="Times New Roman" pitchFamily="18" charset="0"/>
                    <a:ea typeface="Calibri" pitchFamily="34" charset="0"/>
                    <a:cs typeface="Times New Roman" pitchFamily="18" charset="0"/>
                  </a:rPr>
                  <a:t> of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24" name="Text Box 19">
                <a:extLst>
                  <a:ext uri="{FF2B5EF4-FFF2-40B4-BE49-F238E27FC236}">
                    <a16:creationId xmlns:a16="http://schemas.microsoft.com/office/drawing/2014/main" id="{9E4609F3-46D2-4B10-97D6-B775D1EE9F12}"/>
                  </a:ext>
                </a:extLst>
              </p:cNvPr>
              <p:cNvSpPr txBox="1">
                <a:spLocks noChangeArrowheads="1"/>
              </p:cNvSpPr>
              <p:nvPr/>
            </p:nvSpPr>
            <p:spPr bwMode="auto">
              <a:xfrm>
                <a:off x="5784" y="6602"/>
                <a:ext cx="2264" cy="7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Daughter- 1/3</a:t>
                </a:r>
                <a:r>
                  <a:rPr lang="en-US" altLang="en-US" sz="1400" b="1" baseline="30000" dirty="0">
                    <a:latin typeface="Times New Roman" pitchFamily="18" charset="0"/>
                    <a:ea typeface="Calibri" pitchFamily="34" charset="0"/>
                    <a:cs typeface="Times New Roman" pitchFamily="18" charset="0"/>
                  </a:rPr>
                  <a:t>rd</a:t>
                </a:r>
                <a:r>
                  <a:rPr lang="en-US" altLang="en-US" sz="1400" b="1" dirty="0">
                    <a:latin typeface="Times New Roman" pitchFamily="18" charset="0"/>
                    <a:ea typeface="Calibri" pitchFamily="34" charset="0"/>
                    <a:cs typeface="Times New Roman" pitchFamily="18" charset="0"/>
                  </a:rPr>
                  <a:t> of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25" name="Text Box 18">
                <a:extLst>
                  <a:ext uri="{FF2B5EF4-FFF2-40B4-BE49-F238E27FC236}">
                    <a16:creationId xmlns:a16="http://schemas.microsoft.com/office/drawing/2014/main" id="{615914E1-01A7-495A-A9EB-BF0B72A057F0}"/>
                  </a:ext>
                </a:extLst>
              </p:cNvPr>
              <p:cNvSpPr txBox="1">
                <a:spLocks noChangeArrowheads="1"/>
              </p:cNvSpPr>
              <p:nvPr/>
            </p:nvSpPr>
            <p:spPr bwMode="auto">
              <a:xfrm>
                <a:off x="8192" y="6602"/>
                <a:ext cx="2260" cy="79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fontAlgn="base">
                  <a:spcBef>
                    <a:spcPct val="0"/>
                  </a:spcBef>
                  <a:spcAft>
                    <a:spcPct val="0"/>
                  </a:spcAft>
                </a:pPr>
                <a:r>
                  <a:rPr lang="en-US" altLang="en-US" sz="1400" b="1" dirty="0">
                    <a:latin typeface="Times New Roman" panose="02020603050405020304" pitchFamily="18" charset="0"/>
                    <a:ea typeface="Calibri" pitchFamily="34" charset="0"/>
                    <a:cs typeface="Times New Roman" pitchFamily="18" charset="0"/>
                  </a:rPr>
                  <a:t>Widow- 1/3</a:t>
                </a:r>
                <a:r>
                  <a:rPr lang="en-US" altLang="en-US" sz="1400" b="1" baseline="30000" dirty="0">
                    <a:latin typeface="Times New Roman" pitchFamily="18" charset="0"/>
                    <a:ea typeface="Calibri" pitchFamily="34" charset="0"/>
                    <a:cs typeface="Times New Roman" pitchFamily="18" charset="0"/>
                  </a:rPr>
                  <a:t>rd</a:t>
                </a:r>
                <a:r>
                  <a:rPr lang="en-US" altLang="en-US" sz="1400" b="1" dirty="0">
                    <a:latin typeface="Times New Roman" pitchFamily="18" charset="0"/>
                    <a:ea typeface="Calibri" pitchFamily="34" charset="0"/>
                    <a:cs typeface="Times New Roman" pitchFamily="18" charset="0"/>
                  </a:rPr>
                  <a:t> of 1/4</a:t>
                </a:r>
                <a:r>
                  <a:rPr lang="en-US" altLang="en-US" sz="1400" b="1" baseline="30000" dirty="0">
                    <a:latin typeface="Times New Roman" pitchFamily="18" charset="0"/>
                    <a:ea typeface="Calibri" pitchFamily="34" charset="0"/>
                    <a:cs typeface="Times New Roman" pitchFamily="18" charset="0"/>
                  </a:rPr>
                  <a:t>th</a:t>
                </a:r>
                <a:r>
                  <a:rPr lang="en-US" altLang="en-US" sz="1400" b="1" dirty="0">
                    <a:latin typeface="Times New Roman" pitchFamily="18" charset="0"/>
                    <a:ea typeface="Calibri" pitchFamily="34" charset="0"/>
                    <a:cs typeface="Times New Roman" pitchFamily="18" charset="0"/>
                  </a:rPr>
                  <a:t> of 1/6</a:t>
                </a:r>
                <a:r>
                  <a:rPr lang="en-US" altLang="en-US" sz="1400" b="1" baseline="30000" dirty="0">
                    <a:latin typeface="Times New Roman" pitchFamily="18" charset="0"/>
                    <a:ea typeface="Calibri" pitchFamily="34" charset="0"/>
                    <a:cs typeface="Times New Roman" pitchFamily="18" charset="0"/>
                  </a:rPr>
                  <a:t>th</a:t>
                </a:r>
                <a:endParaRPr lang="en-US" altLang="en-US" sz="1400" b="1" dirty="0">
                  <a:latin typeface="Times New Roman" panose="02020603050405020304" pitchFamily="18" charset="0"/>
                  <a:cs typeface="Times New Roman" panose="02020603050405020304" pitchFamily="18" charset="0"/>
                </a:endParaRPr>
              </a:p>
              <a:p>
                <a:pPr eaLnBrk="0" fontAlgn="base" hangingPunct="0">
                  <a:spcBef>
                    <a:spcPct val="0"/>
                  </a:spcBef>
                  <a:spcAft>
                    <a:spcPct val="0"/>
                  </a:spcAft>
                </a:pPr>
                <a:endParaRPr lang="en-US" altLang="en-US" sz="1400" b="1" dirty="0">
                  <a:latin typeface="Times New Roman" panose="02020603050405020304" pitchFamily="18" charset="0"/>
                  <a:cs typeface="Times New Roman" panose="02020603050405020304" pitchFamily="18" charset="0"/>
                </a:endParaRPr>
              </a:p>
            </p:txBody>
          </p:sp>
          <p:sp>
            <p:nvSpPr>
              <p:cNvPr id="26" name="AutoShape 17">
                <a:extLst>
                  <a:ext uri="{FF2B5EF4-FFF2-40B4-BE49-F238E27FC236}">
                    <a16:creationId xmlns:a16="http://schemas.microsoft.com/office/drawing/2014/main" id="{1644D21E-9A10-43C6-AB13-624854185956}"/>
                  </a:ext>
                </a:extLst>
              </p:cNvPr>
              <p:cNvSpPr>
                <a:spLocks noChangeShapeType="1"/>
              </p:cNvSpPr>
              <p:nvPr/>
            </p:nvSpPr>
            <p:spPr bwMode="auto">
              <a:xfrm rot="5400000">
                <a:off x="5086" y="140"/>
                <a:ext cx="893" cy="4786"/>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27" name="AutoShape 16">
                <a:extLst>
                  <a:ext uri="{FF2B5EF4-FFF2-40B4-BE49-F238E27FC236}">
                    <a16:creationId xmlns:a16="http://schemas.microsoft.com/office/drawing/2014/main" id="{11FAD54F-E054-4571-9F7F-4580E56317E6}"/>
                  </a:ext>
                </a:extLst>
              </p:cNvPr>
              <p:cNvSpPr>
                <a:spLocks noChangeShapeType="1"/>
              </p:cNvSpPr>
              <p:nvPr/>
            </p:nvSpPr>
            <p:spPr bwMode="auto">
              <a:xfrm rot="5400000">
                <a:off x="6047" y="1101"/>
                <a:ext cx="893" cy="2864"/>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28" name="AutoShape 15">
                <a:extLst>
                  <a:ext uri="{FF2B5EF4-FFF2-40B4-BE49-F238E27FC236}">
                    <a16:creationId xmlns:a16="http://schemas.microsoft.com/office/drawing/2014/main" id="{1E00BB3F-E63B-4F21-B713-42DF2A7C6F8C}"/>
                  </a:ext>
                </a:extLst>
              </p:cNvPr>
              <p:cNvSpPr>
                <a:spLocks noChangeShapeType="1"/>
              </p:cNvSpPr>
              <p:nvPr/>
            </p:nvSpPr>
            <p:spPr bwMode="auto">
              <a:xfrm rot="5400000">
                <a:off x="6985" y="2039"/>
                <a:ext cx="893" cy="988"/>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29" name="AutoShape 14">
                <a:extLst>
                  <a:ext uri="{FF2B5EF4-FFF2-40B4-BE49-F238E27FC236}">
                    <a16:creationId xmlns:a16="http://schemas.microsoft.com/office/drawing/2014/main" id="{9A5C6C53-0DE9-4E23-9710-5993E81FF43F}"/>
                  </a:ext>
                </a:extLst>
              </p:cNvPr>
              <p:cNvSpPr>
                <a:spLocks noChangeShapeType="1"/>
              </p:cNvSpPr>
              <p:nvPr/>
            </p:nvSpPr>
            <p:spPr bwMode="auto">
              <a:xfrm rot="16200000" flipH="1">
                <a:off x="7947" y="2065"/>
                <a:ext cx="893" cy="935"/>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0" name="AutoShape 13">
                <a:extLst>
                  <a:ext uri="{FF2B5EF4-FFF2-40B4-BE49-F238E27FC236}">
                    <a16:creationId xmlns:a16="http://schemas.microsoft.com/office/drawing/2014/main" id="{26A79629-5435-4DB4-9077-065AD54883FF}"/>
                  </a:ext>
                </a:extLst>
              </p:cNvPr>
              <p:cNvSpPr>
                <a:spLocks noChangeShapeType="1"/>
              </p:cNvSpPr>
              <p:nvPr/>
            </p:nvSpPr>
            <p:spPr bwMode="auto">
              <a:xfrm rot="16200000" flipH="1">
                <a:off x="8948" y="1064"/>
                <a:ext cx="893" cy="2937"/>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1" name="AutoShape 12">
                <a:extLst>
                  <a:ext uri="{FF2B5EF4-FFF2-40B4-BE49-F238E27FC236}">
                    <a16:creationId xmlns:a16="http://schemas.microsoft.com/office/drawing/2014/main" id="{0E6E1E22-5E8A-432D-9B3B-C6B16EA3FE0C}"/>
                  </a:ext>
                </a:extLst>
              </p:cNvPr>
              <p:cNvSpPr>
                <a:spLocks noChangeShapeType="1"/>
              </p:cNvSpPr>
              <p:nvPr/>
            </p:nvSpPr>
            <p:spPr bwMode="auto">
              <a:xfrm rot="16200000" flipH="1">
                <a:off x="9917" y="95"/>
                <a:ext cx="893" cy="4876"/>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2" name="AutoShape 11">
                <a:extLst>
                  <a:ext uri="{FF2B5EF4-FFF2-40B4-BE49-F238E27FC236}">
                    <a16:creationId xmlns:a16="http://schemas.microsoft.com/office/drawing/2014/main" id="{52F77596-F678-4633-90F6-ED6965A43C54}"/>
                  </a:ext>
                </a:extLst>
              </p:cNvPr>
              <p:cNvSpPr>
                <a:spLocks noChangeShapeType="1"/>
              </p:cNvSpPr>
              <p:nvPr/>
            </p:nvSpPr>
            <p:spPr bwMode="auto">
              <a:xfrm rot="5400000">
                <a:off x="4464" y="2169"/>
                <a:ext cx="923" cy="4025"/>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3" name="AutoShape 10">
                <a:extLst>
                  <a:ext uri="{FF2B5EF4-FFF2-40B4-BE49-F238E27FC236}">
                    <a16:creationId xmlns:a16="http://schemas.microsoft.com/office/drawing/2014/main" id="{4C054C86-9CE9-4F52-A22F-3B4C692A5050}"/>
                  </a:ext>
                </a:extLst>
              </p:cNvPr>
              <p:cNvSpPr>
                <a:spLocks noChangeShapeType="1"/>
              </p:cNvSpPr>
              <p:nvPr/>
            </p:nvSpPr>
            <p:spPr bwMode="auto">
              <a:xfrm rot="5400000">
                <a:off x="5417" y="3122"/>
                <a:ext cx="923" cy="2119"/>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4" name="AutoShape 9">
                <a:extLst>
                  <a:ext uri="{FF2B5EF4-FFF2-40B4-BE49-F238E27FC236}">
                    <a16:creationId xmlns:a16="http://schemas.microsoft.com/office/drawing/2014/main" id="{8DCF14D4-267D-497A-9D83-200F4574F2BB}"/>
                  </a:ext>
                </a:extLst>
              </p:cNvPr>
              <p:cNvSpPr>
                <a:spLocks noChangeShapeType="1"/>
              </p:cNvSpPr>
              <p:nvPr/>
            </p:nvSpPr>
            <p:spPr bwMode="auto">
              <a:xfrm rot="5400000">
                <a:off x="6482" y="4162"/>
                <a:ext cx="898" cy="14"/>
              </a:xfrm>
              <a:prstGeom prst="bentConnector3">
                <a:avLst>
                  <a:gd name="adj1" fmla="val 49889"/>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5" name="AutoShape 8">
                <a:extLst>
                  <a:ext uri="{FF2B5EF4-FFF2-40B4-BE49-F238E27FC236}">
                    <a16:creationId xmlns:a16="http://schemas.microsoft.com/office/drawing/2014/main" id="{4D635F01-5AE2-4F9C-AA82-70025B760199}"/>
                  </a:ext>
                </a:extLst>
              </p:cNvPr>
              <p:cNvSpPr>
                <a:spLocks noChangeShapeType="1"/>
              </p:cNvSpPr>
              <p:nvPr/>
            </p:nvSpPr>
            <p:spPr bwMode="auto">
              <a:xfrm rot="16200000" flipH="1">
                <a:off x="7489" y="3153"/>
                <a:ext cx="923" cy="2057"/>
              </a:xfrm>
              <a:prstGeom prst="bentConnector3">
                <a:avLst>
                  <a:gd name="adj1" fmla="val 49944"/>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6" name="AutoShape 7">
                <a:extLst>
                  <a:ext uri="{FF2B5EF4-FFF2-40B4-BE49-F238E27FC236}">
                    <a16:creationId xmlns:a16="http://schemas.microsoft.com/office/drawing/2014/main" id="{C2CE5E46-2454-44B5-8426-0A90833DEE4E}"/>
                  </a:ext>
                </a:extLst>
              </p:cNvPr>
              <p:cNvSpPr>
                <a:spLocks noChangeShapeType="1"/>
              </p:cNvSpPr>
              <p:nvPr/>
            </p:nvSpPr>
            <p:spPr bwMode="auto">
              <a:xfrm rot="16200000" flipH="1">
                <a:off x="12761" y="3761"/>
                <a:ext cx="945" cy="864"/>
              </a:xfrm>
              <a:prstGeom prst="bentConnector3">
                <a:avLst>
                  <a:gd name="adj1" fmla="val 49949"/>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7" name="AutoShape 6">
                <a:extLst>
                  <a:ext uri="{FF2B5EF4-FFF2-40B4-BE49-F238E27FC236}">
                    <a16:creationId xmlns:a16="http://schemas.microsoft.com/office/drawing/2014/main" id="{A99CF0A9-5ECE-49AF-B615-6D696BE42DD3}"/>
                  </a:ext>
                </a:extLst>
              </p:cNvPr>
              <p:cNvSpPr>
                <a:spLocks noChangeShapeType="1"/>
              </p:cNvSpPr>
              <p:nvPr/>
            </p:nvSpPr>
            <p:spPr bwMode="auto">
              <a:xfrm rot="5400000">
                <a:off x="11857" y="3720"/>
                <a:ext cx="945" cy="945"/>
              </a:xfrm>
              <a:prstGeom prst="bentConnector3">
                <a:avLst>
                  <a:gd name="adj1" fmla="val 49949"/>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8" name="AutoShape 5">
                <a:extLst>
                  <a:ext uri="{FF2B5EF4-FFF2-40B4-BE49-F238E27FC236}">
                    <a16:creationId xmlns:a16="http://schemas.microsoft.com/office/drawing/2014/main" id="{476A2C4B-20B4-463C-97EF-EA9C2661BDEF}"/>
                  </a:ext>
                </a:extLst>
              </p:cNvPr>
              <p:cNvSpPr>
                <a:spLocks noChangeShapeType="1"/>
              </p:cNvSpPr>
              <p:nvPr/>
            </p:nvSpPr>
            <p:spPr bwMode="auto">
              <a:xfrm rot="5400000">
                <a:off x="5113" y="4790"/>
                <a:ext cx="1218" cy="2405"/>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39" name="AutoShape 4">
                <a:extLst>
                  <a:ext uri="{FF2B5EF4-FFF2-40B4-BE49-F238E27FC236}">
                    <a16:creationId xmlns:a16="http://schemas.microsoft.com/office/drawing/2014/main" id="{9D458C3D-EBD1-4CB9-986D-B7032D6D96F1}"/>
                  </a:ext>
                </a:extLst>
              </p:cNvPr>
              <p:cNvSpPr>
                <a:spLocks noChangeShapeType="1"/>
              </p:cNvSpPr>
              <p:nvPr/>
            </p:nvSpPr>
            <p:spPr bwMode="auto">
              <a:xfrm rot="5400000">
                <a:off x="6311" y="5989"/>
                <a:ext cx="1218" cy="8"/>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sp>
            <p:nvSpPr>
              <p:cNvPr id="40" name="AutoShape 3">
                <a:extLst>
                  <a:ext uri="{FF2B5EF4-FFF2-40B4-BE49-F238E27FC236}">
                    <a16:creationId xmlns:a16="http://schemas.microsoft.com/office/drawing/2014/main" id="{4D422545-DECF-40CA-82BD-B04D55782F05}"/>
                  </a:ext>
                </a:extLst>
              </p:cNvPr>
              <p:cNvSpPr>
                <a:spLocks noChangeShapeType="1"/>
              </p:cNvSpPr>
              <p:nvPr/>
            </p:nvSpPr>
            <p:spPr bwMode="auto">
              <a:xfrm rot="16200000" flipH="1">
                <a:off x="7514" y="4794"/>
                <a:ext cx="1218" cy="2398"/>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400" b="1" dirty="0">
                  <a:latin typeface="Times New Roman" panose="02020603050405020304" pitchFamily="18" charset="0"/>
                  <a:cs typeface="Times New Roman" panose="02020603050405020304" pitchFamily="18" charset="0"/>
                </a:endParaRPr>
              </a:p>
            </p:txBody>
          </p:sp>
        </p:grpSp>
      </p:grpSp>
    </p:spTree>
    <p:extLst>
      <p:ext uri="{BB962C8B-B14F-4D97-AF65-F5344CB8AC3E}">
        <p14:creationId xmlns:p14="http://schemas.microsoft.com/office/powerpoint/2010/main" val="2487980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HINDU SUCCESSION ACT, 1956</a:t>
            </a:r>
          </a:p>
          <a:p>
            <a:pPr lvl="0" algn="ctr">
              <a:lnSpc>
                <a:spcPct val="90000"/>
              </a:lnSpc>
              <a:spcBef>
                <a:spcPts val="1000"/>
              </a:spcBef>
            </a:pPr>
            <a:r>
              <a:rPr lang="en-US" sz="2400" b="1" dirty="0">
                <a:solidFill>
                  <a:schemeClr val="bg1"/>
                </a:solidFill>
                <a:latin typeface="Times New Roman" panose="02020603050405020304" pitchFamily="18" charset="0"/>
                <a:cs typeface="Times New Roman" panose="02020603050405020304" pitchFamily="18" charset="0"/>
              </a:rPr>
              <a:t>RULES OF SUCCESSION</a:t>
            </a:r>
            <a:endParaRPr kumimoji="0" lang="en-US" sz="24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26826" y="1920642"/>
            <a:ext cx="11075542" cy="3730317"/>
          </a:xfrm>
          <a:prstGeom prst="rect">
            <a:avLst/>
          </a:prstGeom>
          <a:noFill/>
        </p:spPr>
        <p:txBody>
          <a:bodyPr wrap="square" rtlCol="0" anchor="b">
            <a:spAutoFit/>
          </a:bodyPr>
          <a:lstStyle/>
          <a:p>
            <a:pPr marL="0" indent="0" algn="just">
              <a:lnSpc>
                <a:spcPct val="150000"/>
              </a:lnSpc>
              <a:buNone/>
            </a:pPr>
            <a:r>
              <a:rPr lang="en-US" sz="2000" dirty="0">
                <a:latin typeface="Times New Roman" pitchFamily="18" charset="0"/>
                <a:ea typeface="Verdana" panose="020B0604030504040204" pitchFamily="34" charset="0"/>
                <a:cs typeface="Times New Roman" pitchFamily="18" charset="0"/>
              </a:rPr>
              <a:t>In the case of a </a:t>
            </a:r>
            <a:r>
              <a:rPr lang="en-US" sz="2000" b="1" dirty="0">
                <a:latin typeface="Times New Roman" pitchFamily="18" charset="0"/>
                <a:ea typeface="Verdana" panose="020B0604030504040204" pitchFamily="34" charset="0"/>
                <a:cs typeface="Times New Roman" pitchFamily="18" charset="0"/>
              </a:rPr>
              <a:t>HINDU FEMALE</a:t>
            </a:r>
            <a:r>
              <a:rPr lang="en-US" sz="2000" dirty="0">
                <a:latin typeface="Times New Roman" pitchFamily="18" charset="0"/>
                <a:ea typeface="Verdana" panose="020B0604030504040204" pitchFamily="34" charset="0"/>
                <a:cs typeface="Times New Roman" pitchFamily="18" charset="0"/>
              </a:rPr>
              <a:t> the following persons can make a claim:</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First Claim: </a:t>
            </a:r>
            <a:r>
              <a:rPr lang="en-US" sz="2000" dirty="0">
                <a:latin typeface="Times New Roman" pitchFamily="18" charset="0"/>
                <a:ea typeface="Verdana" panose="020B0604030504040204" pitchFamily="34" charset="0"/>
                <a:cs typeface="Times New Roman" pitchFamily="18" charset="0"/>
              </a:rPr>
              <a:t>the sons and daughters and the husband can make a claim;</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Second Claim:</a:t>
            </a:r>
            <a:r>
              <a:rPr lang="en-US" sz="2000" i="1"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ea typeface="Verdana" panose="020B0604030504040204" pitchFamily="34" charset="0"/>
                <a:cs typeface="Times New Roman" pitchFamily="18" charset="0"/>
              </a:rPr>
              <a:t>In the absence of the first claimants, the heirs of the husband can make a claim;</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Third Claim</a:t>
            </a:r>
            <a:r>
              <a:rPr lang="en-US" sz="2000" i="1"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ea typeface="Verdana" panose="020B0604030504040204" pitchFamily="34" charset="0"/>
                <a:cs typeface="Times New Roman" pitchFamily="18" charset="0"/>
              </a:rPr>
              <a:t>In the absence of the first and second claimants, the mother and father can make a claim;</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Fourth Claim: </a:t>
            </a:r>
            <a:r>
              <a:rPr lang="en-US" sz="2000" dirty="0">
                <a:latin typeface="Times New Roman" pitchFamily="18" charset="0"/>
                <a:ea typeface="Verdana" panose="020B0604030504040204" pitchFamily="34" charset="0"/>
                <a:cs typeface="Times New Roman" pitchFamily="18" charset="0"/>
              </a:rPr>
              <a:t>In the absence of the above-mentioned claimants, the heirs of the father;</a:t>
            </a:r>
          </a:p>
          <a:p>
            <a:pPr marL="490538" indent="-490538" algn="just">
              <a:lnSpc>
                <a:spcPct val="150000"/>
              </a:lnSpc>
              <a:buFont typeface="Wingdings" pitchFamily="2" charset="2"/>
              <a:buChar char="v"/>
            </a:pPr>
            <a:r>
              <a:rPr lang="en-US" sz="2000" b="1" i="1" dirty="0">
                <a:latin typeface="Times New Roman" pitchFamily="18" charset="0"/>
                <a:ea typeface="Verdana" panose="020B0604030504040204" pitchFamily="34" charset="0"/>
                <a:cs typeface="Times New Roman" pitchFamily="18" charset="0"/>
              </a:rPr>
              <a:t>Fifth Claim: </a:t>
            </a:r>
            <a:r>
              <a:rPr lang="en-US" sz="2000" dirty="0">
                <a:latin typeface="Times New Roman" pitchFamily="18" charset="0"/>
                <a:ea typeface="Verdana" panose="020B0604030504040204" pitchFamily="34" charset="0"/>
                <a:cs typeface="Times New Roman" pitchFamily="18" charset="0"/>
              </a:rPr>
              <a:t>And even in the absence of the heirs of the father, the heirs of the mother can make a claim.</a:t>
            </a:r>
            <a:endParaRPr kumimoji="0" lang="en-US" sz="20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696314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90000"/>
              </a:lnSpc>
              <a:spcBef>
                <a:spcPts val="1000"/>
              </a:spcBef>
            </a:pPr>
            <a:r>
              <a:rPr lang="en-IN" sz="3600" b="1" dirty="0">
                <a:latin typeface="Times New Roman" pitchFamily="18" charset="0"/>
                <a:ea typeface="Verdana" panose="020B0604030504040204" pitchFamily="34" charset="0"/>
                <a:cs typeface="Times New Roman" pitchFamily="18" charset="0"/>
              </a:rPr>
              <a:t>HIERARCHY</a:t>
            </a:r>
            <a:r>
              <a:rPr lang="en-IN" sz="3600" dirty="0">
                <a:latin typeface="Times New Roman" pitchFamily="18" charset="0"/>
                <a:ea typeface="Verdana" panose="020B0604030504040204" pitchFamily="34" charset="0"/>
                <a:cs typeface="Times New Roman" pitchFamily="18" charset="0"/>
              </a:rPr>
              <a:t> </a:t>
            </a:r>
            <a:r>
              <a:rPr lang="en-IN" sz="3600" b="1" dirty="0">
                <a:latin typeface="Times New Roman" pitchFamily="18" charset="0"/>
                <a:ea typeface="Verdana" panose="020B0604030504040204" pitchFamily="34" charset="0"/>
                <a:cs typeface="Times New Roman" pitchFamily="18" charset="0"/>
              </a:rPr>
              <a:t>OF SUCCESSION FOR HINDU FEMALES</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35704" y="1861421"/>
            <a:ext cx="11075542" cy="4038093"/>
          </a:xfrm>
          <a:prstGeom prst="rect">
            <a:avLst/>
          </a:prstGeom>
          <a:noFill/>
        </p:spPr>
        <p:txBody>
          <a:bodyPr wrap="square" rtlCol="0" anchor="b">
            <a:spAutoFit/>
          </a:bodyPr>
          <a:lstStyle/>
          <a:p>
            <a:pPr marL="0" lvl="2" algn="just">
              <a:lnSpc>
                <a:spcPct val="150000"/>
              </a:lnSpc>
              <a:spcBef>
                <a:spcPts val="1200"/>
              </a:spcBef>
            </a:pPr>
            <a:r>
              <a:rPr lang="en-IN" sz="2000" b="1" dirty="0">
                <a:latin typeface="Times New Roman" pitchFamily="18" charset="0"/>
                <a:ea typeface="Verdana" panose="020B0604030504040204" pitchFamily="34" charset="0"/>
                <a:cs typeface="Times New Roman" pitchFamily="18" charset="0"/>
              </a:rPr>
              <a:t>Section 15 (1) of the Hindu Succession Act, 1956 explains the woman’s property as per the following priority:</a:t>
            </a:r>
          </a:p>
          <a:p>
            <a:pPr marL="285750" lvl="2" indent="-285750" algn="just">
              <a:lnSpc>
                <a:spcPct val="150000"/>
              </a:lnSpc>
              <a:spcBef>
                <a:spcPts val="1200"/>
              </a:spcBef>
              <a:buFont typeface="Wingdings" panose="05000000000000000000" pitchFamily="2" charset="2"/>
              <a:buChar char="q"/>
            </a:pPr>
            <a:r>
              <a:rPr lang="en-IN" sz="2000" b="1" dirty="0">
                <a:latin typeface="Times New Roman" pitchFamily="18" charset="0"/>
                <a:ea typeface="Verdana" panose="020B0604030504040204" pitchFamily="34" charset="0"/>
                <a:cs typeface="Times New Roman" pitchFamily="18" charset="0"/>
              </a:rPr>
              <a:t>Firstly, sons and daughters and husband</a:t>
            </a:r>
          </a:p>
          <a:p>
            <a:pPr marL="285750" lvl="2" indent="-285750" algn="just">
              <a:lnSpc>
                <a:spcPct val="150000"/>
              </a:lnSpc>
              <a:spcBef>
                <a:spcPts val="1200"/>
              </a:spcBef>
              <a:buFont typeface="Wingdings" panose="05000000000000000000" pitchFamily="2" charset="2"/>
              <a:buChar char="q"/>
            </a:pPr>
            <a:r>
              <a:rPr lang="en-IN" sz="2000" b="1" dirty="0">
                <a:latin typeface="Times New Roman" pitchFamily="18" charset="0"/>
                <a:ea typeface="Verdana" panose="020B0604030504040204" pitchFamily="34" charset="0"/>
                <a:cs typeface="Times New Roman" pitchFamily="18" charset="0"/>
              </a:rPr>
              <a:t>Secondly, heirs of husband</a:t>
            </a:r>
          </a:p>
          <a:p>
            <a:pPr marL="285750" lvl="2" indent="-285750" algn="just">
              <a:lnSpc>
                <a:spcPct val="150000"/>
              </a:lnSpc>
              <a:spcBef>
                <a:spcPts val="1200"/>
              </a:spcBef>
              <a:buFont typeface="Wingdings" panose="05000000000000000000" pitchFamily="2" charset="2"/>
              <a:buChar char="q"/>
            </a:pPr>
            <a:r>
              <a:rPr lang="en-IN" sz="2000" b="1" dirty="0">
                <a:latin typeface="Times New Roman" pitchFamily="18" charset="0"/>
                <a:ea typeface="Verdana" panose="020B0604030504040204" pitchFamily="34" charset="0"/>
                <a:cs typeface="Times New Roman" pitchFamily="18" charset="0"/>
              </a:rPr>
              <a:t>Thirdly, mother and father</a:t>
            </a:r>
          </a:p>
          <a:p>
            <a:pPr marL="285750" lvl="2" indent="-285750" algn="just">
              <a:lnSpc>
                <a:spcPct val="150000"/>
              </a:lnSpc>
              <a:spcBef>
                <a:spcPts val="1200"/>
              </a:spcBef>
              <a:buFont typeface="Wingdings" panose="05000000000000000000" pitchFamily="2" charset="2"/>
              <a:buChar char="q"/>
            </a:pPr>
            <a:r>
              <a:rPr lang="en-IN" sz="2000" b="1" dirty="0">
                <a:latin typeface="Times New Roman" pitchFamily="18" charset="0"/>
                <a:ea typeface="Verdana" panose="020B0604030504040204" pitchFamily="34" charset="0"/>
                <a:cs typeface="Times New Roman" pitchFamily="18" charset="0"/>
              </a:rPr>
              <a:t>Fourthly, heirs of father; and</a:t>
            </a:r>
          </a:p>
          <a:p>
            <a:pPr marL="285750" lvl="2" indent="-285750" algn="just">
              <a:lnSpc>
                <a:spcPct val="150000"/>
              </a:lnSpc>
              <a:spcBef>
                <a:spcPts val="1200"/>
              </a:spcBef>
              <a:buFont typeface="Wingdings" panose="05000000000000000000" pitchFamily="2" charset="2"/>
              <a:buChar char="q"/>
            </a:pPr>
            <a:r>
              <a:rPr lang="en-IN" sz="2000" b="1" dirty="0">
                <a:latin typeface="Times New Roman" pitchFamily="18" charset="0"/>
                <a:ea typeface="Verdana" panose="020B0604030504040204" pitchFamily="34" charset="0"/>
                <a:cs typeface="Times New Roman" pitchFamily="18" charset="0"/>
              </a:rPr>
              <a:t>Lastly, heirs of mother.</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396634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SCOPE OF PRESENTATION</a:t>
            </a:r>
          </a:p>
        </p:txBody>
      </p:sp>
      <p:sp>
        <p:nvSpPr>
          <p:cNvPr id="6" name="TextBox 5">
            <a:extLst>
              <a:ext uri="{FF2B5EF4-FFF2-40B4-BE49-F238E27FC236}">
                <a16:creationId xmlns:a16="http://schemas.microsoft.com/office/drawing/2014/main" id="{1787A254-564C-B243-9B8C-A7EDEF4378AC}"/>
              </a:ext>
            </a:extLst>
          </p:cNvPr>
          <p:cNvSpPr txBox="1"/>
          <p:nvPr/>
        </p:nvSpPr>
        <p:spPr>
          <a:xfrm>
            <a:off x="462337" y="1068512"/>
            <a:ext cx="11075542" cy="4613058"/>
          </a:xfrm>
          <a:prstGeom prst="rect">
            <a:avLst/>
          </a:prstGeom>
          <a:noFill/>
        </p:spPr>
        <p:txBody>
          <a:bodyPr wrap="square" rtlCol="0">
            <a:spAutoFit/>
          </a:bodyPr>
          <a:lstStyle/>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Introduction</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Key Inheritance Law</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Applicability of Succession Law</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Hindu Succession Act, 1956</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HUF, Ancestral Property, Self Acquired Property, Joint Family Property &amp; Coparcenary Property</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Rights of Daughters, Conversion and Rights of Illegitimate Children</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Indian Succession Act, 1925: Christians</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Indian Succession Act, 1925: Parsi</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Transfer of Property Act &amp; Succession</a:t>
            </a:r>
          </a:p>
          <a:p>
            <a:pPr marL="342900" indent="-342900" algn="just">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Restriction on Alienation of Property, Adverse Possession, Defective Title, Power of Attorney &amp; </a:t>
            </a:r>
            <a:r>
              <a:rPr lang="en-US" i="1" dirty="0" err="1">
                <a:latin typeface="Times New Roman" panose="02020603050405020304" pitchFamily="18" charset="0"/>
                <a:cs typeface="Times New Roman" panose="02020603050405020304" pitchFamily="18" charset="0"/>
              </a:rPr>
              <a:t>Spes</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Successionis</a:t>
            </a:r>
            <a:endParaRPr lang="en-US" i="1" dirty="0">
              <a:latin typeface="Times New Roman" panose="02020603050405020304" pitchFamily="18" charset="0"/>
              <a:cs typeface="Times New Roman" panose="02020603050405020304" pitchFamily="18" charset="0"/>
            </a:endParaRPr>
          </a:p>
          <a:p>
            <a:pPr marL="342900" indent="-342900" algn="just">
              <a:lnSpc>
                <a:spcPct val="150000"/>
              </a:lnSpc>
              <a:buFont typeface="Wingdings" pitchFamily="2" charset="2"/>
              <a:buChar char="v"/>
            </a:pPr>
            <a:endParaRPr lang="en-US"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2382125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90000"/>
              </a:lnSpc>
              <a:spcBef>
                <a:spcPts val="1000"/>
              </a:spcBef>
            </a:pPr>
            <a:r>
              <a:rPr lang="en-IN" sz="3600" b="1" dirty="0">
                <a:latin typeface="Times New Roman" pitchFamily="18" charset="0"/>
                <a:ea typeface="Verdana" panose="020B0604030504040204" pitchFamily="34" charset="0"/>
                <a:cs typeface="Times New Roman" pitchFamily="18" charset="0"/>
              </a:rPr>
              <a:t>HIERARCHY</a:t>
            </a:r>
            <a:r>
              <a:rPr lang="en-IN" sz="3600" dirty="0">
                <a:latin typeface="Times New Roman" pitchFamily="18" charset="0"/>
                <a:ea typeface="Verdana" panose="020B0604030504040204" pitchFamily="34" charset="0"/>
                <a:cs typeface="Times New Roman" pitchFamily="18" charset="0"/>
              </a:rPr>
              <a:t> </a:t>
            </a:r>
            <a:r>
              <a:rPr lang="en-IN" sz="3600" b="1" dirty="0">
                <a:latin typeface="Times New Roman" pitchFamily="18" charset="0"/>
                <a:ea typeface="Verdana" panose="020B0604030504040204" pitchFamily="34" charset="0"/>
                <a:cs typeface="Times New Roman" pitchFamily="18" charset="0"/>
              </a:rPr>
              <a:t>OF SUCCESSION FOR HINDU FEMALES</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309580" y="1352652"/>
            <a:ext cx="11075542" cy="4247317"/>
          </a:xfrm>
          <a:prstGeom prst="rect">
            <a:avLst/>
          </a:prstGeom>
          <a:noFill/>
        </p:spPr>
        <p:txBody>
          <a:bodyPr wrap="square" rtlCol="0" anchor="b">
            <a:spAutoFit/>
          </a:bodyPr>
          <a:lstStyle/>
          <a:p>
            <a:pPr algn="just">
              <a:lnSpc>
                <a:spcPct val="150000"/>
              </a:lnSpc>
            </a:pPr>
            <a:r>
              <a:rPr lang="en-IN" sz="2000" dirty="0">
                <a:latin typeface="Times New Roman" pitchFamily="18" charset="0"/>
                <a:ea typeface="Verdana" panose="020B0604030504040204" pitchFamily="34" charset="0"/>
                <a:cs typeface="Times New Roman" pitchFamily="18" charset="0"/>
              </a:rPr>
              <a:t>Exceptions to Sub Section  (1):</a:t>
            </a:r>
          </a:p>
          <a:p>
            <a:pPr marL="342900" indent="-342900" algn="just">
              <a:lnSpc>
                <a:spcPct val="150000"/>
              </a:lnSpc>
              <a:buFont typeface="Wingdings" pitchFamily="2" charset="2"/>
              <a:buChar char="q"/>
            </a:pPr>
            <a:r>
              <a:rPr lang="en-IN" sz="2000" dirty="0">
                <a:latin typeface="Times New Roman" pitchFamily="18" charset="0"/>
                <a:ea typeface="Verdana" panose="020B0604030504040204" pitchFamily="34" charset="0"/>
                <a:cs typeface="Times New Roman" pitchFamily="18" charset="0"/>
              </a:rPr>
              <a:t> </a:t>
            </a:r>
            <a:r>
              <a:rPr lang="en-IN" sz="2000" b="1" dirty="0">
                <a:latin typeface="Times New Roman" pitchFamily="18" charset="0"/>
                <a:ea typeface="Verdana" panose="020B0604030504040204" pitchFamily="34" charset="0"/>
                <a:cs typeface="Times New Roman" pitchFamily="18" charset="0"/>
              </a:rPr>
              <a:t>Ancestral property of Hindu Female</a:t>
            </a:r>
            <a:r>
              <a:rPr lang="en-IN" sz="2000"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cs typeface="Times New Roman" pitchFamily="18" charset="0"/>
              </a:rPr>
              <a:t>Any property inherited by a female Hindu from her father or mother shall devolve, in the absence of any son or daughter of the deceased (including the children of any pre-deceased son or daughter) not upon the other heirs referred in sub-section (1) in the order specified therein, but upon the heirs of the father.</a:t>
            </a:r>
          </a:p>
          <a:p>
            <a:pPr marL="342900" indent="-342900" algn="just">
              <a:lnSpc>
                <a:spcPct val="150000"/>
              </a:lnSpc>
              <a:buFont typeface="Wingdings" pitchFamily="2" charset="2"/>
              <a:buChar char="q"/>
            </a:pPr>
            <a:r>
              <a:rPr lang="en-IN" sz="2000" b="1" dirty="0">
                <a:latin typeface="Times New Roman" pitchFamily="18" charset="0"/>
                <a:ea typeface="Verdana" panose="020B0604030504040204" pitchFamily="34" charset="0"/>
                <a:cs typeface="Times New Roman" pitchFamily="18" charset="0"/>
              </a:rPr>
              <a:t> Property inherited from husband or father in law</a:t>
            </a:r>
            <a:r>
              <a:rPr lang="en-IN" sz="2000" dirty="0">
                <a:latin typeface="Times New Roman" pitchFamily="18" charset="0"/>
                <a:ea typeface="Verdana" panose="020B0604030504040204" pitchFamily="34" charset="0"/>
                <a:cs typeface="Times New Roman" pitchFamily="18" charset="0"/>
              </a:rPr>
              <a:t>: </a:t>
            </a:r>
            <a:r>
              <a:rPr lang="en-US" sz="2000" dirty="0">
                <a:latin typeface="Times New Roman" pitchFamily="18" charset="0"/>
                <a:cs typeface="Times New Roman" pitchFamily="18" charset="0"/>
              </a:rPr>
              <a:t>Any property inherited by a female Hindu from her husband or from her father-in-law shall devolve, in the absence of any son or daughter of the deceased (including the children of any pre-deceased son or daughter) not upon the other heirs referred to in sub-section (1) in the order specified therein, but upon the heirs of the husband.</a:t>
            </a:r>
            <a:endParaRPr lang="en-IN" sz="2000" dirty="0">
              <a:latin typeface="Times New Roman" pitchFamily="18" charset="0"/>
              <a:ea typeface="Verdana" panose="020B0604030504040204" pitchFamily="34" charset="0"/>
              <a:cs typeface="Times New Roman"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40705620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90000"/>
              </a:lnSpc>
              <a:spcBef>
                <a:spcPts val="1000"/>
              </a:spcBef>
            </a:pPr>
            <a:r>
              <a:rPr lang="en-US" altLang="en-US" sz="3600" b="1" dirty="0">
                <a:latin typeface="Times New Roman" pitchFamily="18" charset="0"/>
                <a:ea typeface="Calibri" pitchFamily="34" charset="0"/>
                <a:cs typeface="Times New Roman" pitchFamily="18" charset="0"/>
              </a:rPr>
              <a:t>HINDU FEMALE INTESTATE</a:t>
            </a:r>
            <a:endParaRPr lang="en-US" altLang="en-US" sz="3600" dirty="0">
              <a:latin typeface="Arial" pitchFamily="34" charset="0"/>
              <a:cs typeface="Arial" pitchFamily="34"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pic>
        <p:nvPicPr>
          <p:cNvPr id="3" name="Picture 2">
            <a:extLst>
              <a:ext uri="{FF2B5EF4-FFF2-40B4-BE49-F238E27FC236}">
                <a16:creationId xmlns:a16="http://schemas.microsoft.com/office/drawing/2014/main" id="{0C056AA3-38FD-4DAE-9005-DD015E8B0F1A}"/>
              </a:ext>
            </a:extLst>
          </p:cNvPr>
          <p:cNvPicPr>
            <a:picLocks noChangeAspect="1"/>
          </p:cNvPicPr>
          <p:nvPr/>
        </p:nvPicPr>
        <p:blipFill>
          <a:blip r:embed="rId2"/>
          <a:stretch>
            <a:fillRect/>
          </a:stretch>
        </p:blipFill>
        <p:spPr>
          <a:xfrm>
            <a:off x="273815" y="1127714"/>
            <a:ext cx="11644369" cy="5316173"/>
          </a:xfrm>
          <a:prstGeom prst="rect">
            <a:avLst/>
          </a:prstGeom>
        </p:spPr>
      </p:pic>
    </p:spTree>
    <p:extLst>
      <p:ext uri="{BB962C8B-B14F-4D97-AF65-F5344CB8AC3E}">
        <p14:creationId xmlns:p14="http://schemas.microsoft.com/office/powerpoint/2010/main" val="3373541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HINDU SUCCESSION ACT, 1956</a:t>
            </a:r>
          </a:p>
          <a:p>
            <a:pPr lvl="0" algn="ctr">
              <a:lnSpc>
                <a:spcPct val="90000"/>
              </a:lnSpc>
              <a:spcBef>
                <a:spcPts val="1000"/>
              </a:spcBef>
            </a:pPr>
            <a:r>
              <a:rPr lang="en-US" sz="2400" b="1" dirty="0">
                <a:solidFill>
                  <a:schemeClr val="bg1"/>
                </a:solidFill>
                <a:latin typeface="Times New Roman" panose="02020603050405020304" pitchFamily="18" charset="0"/>
                <a:cs typeface="Times New Roman" panose="02020603050405020304" pitchFamily="18" charset="0"/>
              </a:rPr>
              <a:t>OTHER PROVISIONS</a:t>
            </a:r>
          </a:p>
        </p:txBody>
      </p:sp>
      <p:sp>
        <p:nvSpPr>
          <p:cNvPr id="6" name="TextBox 5">
            <a:extLst>
              <a:ext uri="{FF2B5EF4-FFF2-40B4-BE49-F238E27FC236}">
                <a16:creationId xmlns:a16="http://schemas.microsoft.com/office/drawing/2014/main" id="{1787A254-564C-B243-9B8C-A7EDEF4378AC}"/>
              </a:ext>
            </a:extLst>
          </p:cNvPr>
          <p:cNvSpPr txBox="1"/>
          <p:nvPr/>
        </p:nvSpPr>
        <p:spPr>
          <a:xfrm>
            <a:off x="480093" y="1314932"/>
            <a:ext cx="11075542" cy="4941737"/>
          </a:xfrm>
          <a:prstGeom prst="rect">
            <a:avLst/>
          </a:prstGeom>
          <a:noFill/>
        </p:spPr>
        <p:txBody>
          <a:bodyPr wrap="square" rtlCol="0" anchor="b">
            <a:spAutoFit/>
          </a:bodyPr>
          <a:lstStyle/>
          <a:p>
            <a:pPr algn="just">
              <a:lnSpc>
                <a:spcPct val="200000"/>
              </a:lnSpc>
            </a:pPr>
            <a:r>
              <a:rPr lang="en-US" sz="1600" b="1" dirty="0">
                <a:latin typeface="Times New Roman" pitchFamily="18" charset="0"/>
                <a:cs typeface="Times New Roman" pitchFamily="18" charset="0"/>
              </a:rPr>
              <a:t>Section 14: Property of a female Hindu to be her absolute property - </a:t>
            </a:r>
          </a:p>
          <a:p>
            <a:pPr algn="just">
              <a:lnSpc>
                <a:spcPct val="200000"/>
              </a:lnSpc>
            </a:pPr>
            <a:r>
              <a:rPr lang="en-US" sz="1600" dirty="0">
                <a:latin typeface="Times New Roman" pitchFamily="18" charset="0"/>
                <a:cs typeface="Times New Roman" pitchFamily="18" charset="0"/>
              </a:rPr>
              <a:t>(1) </a:t>
            </a:r>
            <a:r>
              <a:rPr lang="en-US" sz="1600" i="1" dirty="0">
                <a:latin typeface="Times New Roman" pitchFamily="18" charset="0"/>
                <a:cs typeface="Times New Roman" pitchFamily="18" charset="0"/>
              </a:rPr>
              <a:t>Any property possessed by a female Hindu, whether acquired before or after the commencement of this Act, shall be held by her </a:t>
            </a:r>
            <a:r>
              <a:rPr lang="en-US" sz="1600" b="1" i="1" dirty="0">
                <a:latin typeface="Times New Roman" pitchFamily="18" charset="0"/>
                <a:cs typeface="Times New Roman" pitchFamily="18" charset="0"/>
              </a:rPr>
              <a:t>as full owner thereof and not as a limited owner.</a:t>
            </a:r>
          </a:p>
          <a:p>
            <a:pPr algn="just">
              <a:lnSpc>
                <a:spcPct val="200000"/>
              </a:lnSpc>
            </a:pPr>
            <a:r>
              <a:rPr lang="en-US" sz="1600" dirty="0">
                <a:latin typeface="Times New Roman" pitchFamily="18" charset="0"/>
                <a:cs typeface="Times New Roman" pitchFamily="18" charset="0"/>
              </a:rPr>
              <a:t>Explanation.—In this sub-section, </a:t>
            </a:r>
            <a:r>
              <a:rPr lang="en-US" sz="1600" b="1" dirty="0">
                <a:latin typeface="Times New Roman" pitchFamily="18" charset="0"/>
                <a:cs typeface="Times New Roman" pitchFamily="18" charset="0"/>
              </a:rPr>
              <a:t>“property” includes both movable and immovable property </a:t>
            </a:r>
            <a:r>
              <a:rPr lang="en-US" sz="1600" dirty="0">
                <a:latin typeface="Times New Roman" pitchFamily="18" charset="0"/>
                <a:cs typeface="Times New Roman" pitchFamily="18" charset="0"/>
              </a:rPr>
              <a:t>acquired by a female Hindu by inheritance or devise, or at a partition, or in lieu of maintenance or arrears of maintenance, or by gift from any person, whether a relative or not, before, at or after her marriage, or by her own skill or exertion, or by purchase or by prescription, or in any other manner whatsoever, and also any such property held by her as </a:t>
            </a:r>
            <a:r>
              <a:rPr lang="en-US" sz="1600" dirty="0" err="1">
                <a:latin typeface="Times New Roman" pitchFamily="18" charset="0"/>
                <a:cs typeface="Times New Roman" pitchFamily="18" charset="0"/>
              </a:rPr>
              <a:t>stridhana</a:t>
            </a:r>
            <a:r>
              <a:rPr lang="en-US" sz="1600" dirty="0">
                <a:latin typeface="Times New Roman" pitchFamily="18" charset="0"/>
                <a:cs typeface="Times New Roman" pitchFamily="18" charset="0"/>
              </a:rPr>
              <a:t> immediately before the commencement of this Act.</a:t>
            </a:r>
          </a:p>
          <a:p>
            <a:pPr algn="just">
              <a:lnSpc>
                <a:spcPct val="200000"/>
              </a:lnSpc>
            </a:pPr>
            <a:r>
              <a:rPr lang="en-US" sz="1600" dirty="0">
                <a:latin typeface="Times New Roman" pitchFamily="18" charset="0"/>
                <a:cs typeface="Times New Roman" pitchFamily="18" charset="0"/>
              </a:rPr>
              <a:t>(2) </a:t>
            </a:r>
            <a:r>
              <a:rPr lang="en-US" sz="1600" b="1" i="1" dirty="0">
                <a:latin typeface="Times New Roman" pitchFamily="18" charset="0"/>
                <a:cs typeface="Times New Roman" pitchFamily="18" charset="0"/>
              </a:rPr>
              <a:t>Not</a:t>
            </a:r>
            <a:r>
              <a:rPr lang="en-US" sz="1600" i="1" dirty="0">
                <a:latin typeface="Times New Roman" pitchFamily="18" charset="0"/>
                <a:cs typeface="Times New Roman" pitchFamily="18" charset="0"/>
              </a:rPr>
              <a:t>hing contained in sub-section (1) shall</a:t>
            </a:r>
            <a:r>
              <a:rPr lang="en-US" sz="1600" b="1" i="1" dirty="0">
                <a:latin typeface="Times New Roman" pitchFamily="18" charset="0"/>
                <a:cs typeface="Times New Roman" pitchFamily="18" charset="0"/>
              </a:rPr>
              <a:t> apply to any property</a:t>
            </a:r>
            <a:r>
              <a:rPr lang="en-US" sz="1600" i="1" dirty="0">
                <a:latin typeface="Times New Roman" pitchFamily="18" charset="0"/>
                <a:cs typeface="Times New Roman" pitchFamily="18" charset="0"/>
              </a:rPr>
              <a:t> acquired by way of gift or under a will or any other instrument or under a decree or order of a civil court or under an award </a:t>
            </a:r>
            <a:r>
              <a:rPr lang="en-US" sz="1600" b="1" i="1" dirty="0">
                <a:latin typeface="Times New Roman" pitchFamily="18" charset="0"/>
                <a:cs typeface="Times New Roman" pitchFamily="18" charset="0"/>
              </a:rPr>
              <a:t>where the terms of the gift, will o</a:t>
            </a:r>
            <a:r>
              <a:rPr lang="en-US" sz="1600" i="1" dirty="0">
                <a:latin typeface="Times New Roman" pitchFamily="18" charset="0"/>
                <a:cs typeface="Times New Roman" pitchFamily="18" charset="0"/>
              </a:rPr>
              <a:t>r other instrument or the decree, order or award prescribe </a:t>
            </a:r>
            <a:r>
              <a:rPr lang="en-US" sz="1600" b="1" i="1" dirty="0">
                <a:latin typeface="Times New Roman" pitchFamily="18" charset="0"/>
                <a:cs typeface="Times New Roman" pitchFamily="18" charset="0"/>
              </a:rPr>
              <a:t>a restricted estate in such property.</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552819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2800" b="1" cap="all" dirty="0">
                <a:solidFill>
                  <a:schemeClr val="bg1"/>
                </a:solidFill>
                <a:latin typeface="Times New Roman" panose="02020603050405020304" pitchFamily="18" charset="0"/>
                <a:cs typeface="Times New Roman" panose="02020603050405020304" pitchFamily="18" charset="0"/>
              </a:rPr>
              <a:t>Property of a female Hindu to be her absolute property </a:t>
            </a:r>
            <a:endParaRPr kumimoji="0" lang="en-US" sz="28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D3925EAE-5BB9-4B5D-945E-A2BB6329AD4A}"/>
              </a:ext>
            </a:extLst>
          </p:cNvPr>
          <p:cNvSpPr/>
          <p:nvPr/>
        </p:nvSpPr>
        <p:spPr>
          <a:xfrm>
            <a:off x="450350" y="1158478"/>
            <a:ext cx="11291299" cy="5254644"/>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Sadhu Singh v. Gurdwara Sahib </a:t>
            </a:r>
            <a:r>
              <a:rPr lang="en-US" sz="1600" dirty="0" err="1">
                <a:latin typeface="Times New Roman" panose="02020603050405020304" pitchFamily="18" charset="0"/>
                <a:ea typeface="Calibri" panose="020F0502020204030204" pitchFamily="34" charset="0"/>
                <a:cs typeface="Times New Roman" panose="02020603050405020304" pitchFamily="18" charset="0"/>
              </a:rPr>
              <a:t>Narike</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p>
          <a:p>
            <a:pPr algn="ctr">
              <a:spcAft>
                <a:spcPts val="100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Supreme Court, (2006) 8 SCC 75</a:t>
            </a:r>
          </a:p>
          <a:p>
            <a:pPr algn="ctr">
              <a:spcAft>
                <a:spcPts val="1000"/>
              </a:spcAft>
            </a:pPr>
            <a:endParaRPr lang="en-US" sz="2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“E</a:t>
            </a:r>
            <a:r>
              <a:rPr lang="en-US" sz="1600" i="1" dirty="0">
                <a:latin typeface="Times New Roman" panose="02020603050405020304" pitchFamily="18" charset="0"/>
                <a:ea typeface="Calibri" panose="020F0502020204030204" pitchFamily="34" charset="0"/>
                <a:cs typeface="Times New Roman" panose="02020603050405020304" pitchFamily="18" charset="0"/>
              </a:rPr>
              <a:t>ssential ingredients of applicability of Section 14 are antecedents of the property, possession of the property by female Hindu on the date of the commencement of the Act and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existence of right in her over it</a:t>
            </a:r>
            <a:r>
              <a:rPr lang="en-US" sz="1600" i="1" dirty="0">
                <a:latin typeface="Times New Roman" panose="02020603050405020304" pitchFamily="18" charset="0"/>
                <a:ea typeface="Calibri" panose="020F0502020204030204" pitchFamily="34" charset="0"/>
                <a:cs typeface="Times New Roman" panose="02020603050405020304" pitchFamily="18" charset="0"/>
              </a:rPr>
              <a:t>. Mere possession of the property is not enough and nature of right acquired is important. Sub-section(1) applies where a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female Hindu is possessed</a:t>
            </a:r>
            <a:r>
              <a:rPr lang="en-US" sz="1600" i="1" dirty="0">
                <a:latin typeface="Times New Roman" panose="02020603050405020304" pitchFamily="18" charset="0"/>
                <a:ea typeface="Calibri" panose="020F0502020204030204" pitchFamily="34" charset="0"/>
                <a:cs typeface="Times New Roman" panose="02020603050405020304" pitchFamily="18" charset="0"/>
              </a:rPr>
              <a:t> of the property on the date of the Act in which she had a pre-existing right, even if the right be to a limited estate or a right to maintenance.”</a:t>
            </a:r>
            <a:endParaRPr lang="en-US" sz="1050" i="1"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Santosh v. </a:t>
            </a:r>
            <a:r>
              <a:rPr lang="en-US" sz="1600" dirty="0" err="1">
                <a:latin typeface="Times New Roman" panose="02020603050405020304" pitchFamily="18" charset="0"/>
                <a:ea typeface="Calibri" panose="020F0502020204030204" pitchFamily="34" charset="0"/>
                <a:cs typeface="Times New Roman" panose="02020603050405020304" pitchFamily="18" charset="0"/>
              </a:rPr>
              <a:t>Saraswathibai</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p>
          <a:p>
            <a:pPr algn="ctr">
              <a:spcAft>
                <a:spcPts val="100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Supreme Court, (2008) 1 SCC 465</a:t>
            </a:r>
          </a:p>
          <a:p>
            <a:pPr algn="ctr">
              <a:spcAft>
                <a:spcPts val="1000"/>
              </a:spcAft>
            </a:pPr>
            <a:endParaRPr lang="en-US" sz="2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Section 14(2) is confined to cases where property is acquired by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a female Hindu for the first time as a grant </a:t>
            </a:r>
            <a:r>
              <a:rPr lang="en-US" sz="1600" i="1" dirty="0">
                <a:latin typeface="Times New Roman" panose="02020603050405020304" pitchFamily="18" charset="0"/>
                <a:ea typeface="Calibri" panose="020F0502020204030204" pitchFamily="34" charset="0"/>
                <a:cs typeface="Times New Roman" panose="02020603050405020304" pitchFamily="18" charset="0"/>
              </a:rPr>
              <a:t>without any pre-existing right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under a gift, will, instrument, decree, order or award,</a:t>
            </a:r>
            <a:r>
              <a:rPr lang="en-US" sz="1600" i="1" dirty="0">
                <a:latin typeface="Times New Roman" panose="02020603050405020304" pitchFamily="18" charset="0"/>
                <a:ea typeface="Calibri" panose="020F0502020204030204" pitchFamily="34" charset="0"/>
                <a:cs typeface="Times New Roman" panose="02020603050405020304" pitchFamily="18" charset="0"/>
              </a:rPr>
              <a:t> the terms of which prescribe a restricted estate in the property. Where the property is acquired by a Hindu female in lieu of her right to maintenance, inter alia, it is in virtue of a pre-existing right and such an acquisition would not be within the scope and ambit of Section 14(2) even if the instrument, decree, order or award allotting the property to her prescribes a restricted estate in the property.”</a:t>
            </a:r>
            <a:endParaRPr lang="en-IN" sz="1600"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54878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HINDU SUCCESSION ACT, 1956</a:t>
            </a:r>
          </a:p>
          <a:p>
            <a:pPr lvl="0" algn="ctr">
              <a:lnSpc>
                <a:spcPct val="90000"/>
              </a:lnSpc>
              <a:spcBef>
                <a:spcPts val="1000"/>
              </a:spcBef>
            </a:pPr>
            <a:r>
              <a:rPr lang="en-US" sz="2400" b="1" dirty="0">
                <a:solidFill>
                  <a:schemeClr val="bg1"/>
                </a:solidFill>
                <a:latin typeface="Times New Roman" panose="02020603050405020304" pitchFamily="18" charset="0"/>
                <a:cs typeface="Times New Roman" panose="02020603050405020304" pitchFamily="18" charset="0"/>
              </a:rPr>
              <a:t>OTHER PROVISIONS</a:t>
            </a:r>
          </a:p>
        </p:txBody>
      </p:sp>
      <p:sp>
        <p:nvSpPr>
          <p:cNvPr id="6" name="TextBox 5">
            <a:extLst>
              <a:ext uri="{FF2B5EF4-FFF2-40B4-BE49-F238E27FC236}">
                <a16:creationId xmlns:a16="http://schemas.microsoft.com/office/drawing/2014/main" id="{1787A254-564C-B243-9B8C-A7EDEF4378AC}"/>
              </a:ext>
            </a:extLst>
          </p:cNvPr>
          <p:cNvSpPr txBox="1"/>
          <p:nvPr/>
        </p:nvSpPr>
        <p:spPr>
          <a:xfrm>
            <a:off x="330534" y="1235647"/>
            <a:ext cx="11530932" cy="5100307"/>
          </a:xfrm>
          <a:prstGeom prst="rect">
            <a:avLst/>
          </a:prstGeom>
          <a:noFill/>
        </p:spPr>
        <p:txBody>
          <a:bodyPr wrap="square" rtlCol="0" anchor="b">
            <a:spAutoFit/>
          </a:bodyPr>
          <a:lstStyle/>
          <a:p>
            <a:pPr marL="285750" indent="-285750" algn="just">
              <a:lnSpc>
                <a:spcPct val="200000"/>
              </a:lnSpc>
              <a:buFont typeface="Wingdings" panose="05000000000000000000" pitchFamily="2" charset="2"/>
              <a:buChar char="q"/>
            </a:pPr>
            <a:r>
              <a:rPr lang="en-US" sz="1500" b="1" dirty="0">
                <a:latin typeface="Times New Roman" pitchFamily="18" charset="0"/>
                <a:cs typeface="Times New Roman" pitchFamily="18" charset="0"/>
              </a:rPr>
              <a:t>Mode of succession of two or more heirs: </a:t>
            </a:r>
            <a:r>
              <a:rPr lang="en-US" sz="1500" dirty="0">
                <a:latin typeface="Times New Roman" pitchFamily="18" charset="0"/>
                <a:cs typeface="Times New Roman" pitchFamily="18" charset="0"/>
              </a:rPr>
              <a:t>If two or more heirs </a:t>
            </a:r>
            <a:r>
              <a:rPr lang="en-US" sz="1500" b="1" dirty="0">
                <a:latin typeface="Times New Roman" pitchFamily="18" charset="0"/>
                <a:cs typeface="Times New Roman" pitchFamily="18" charset="0"/>
              </a:rPr>
              <a:t>succeed together </a:t>
            </a:r>
            <a:r>
              <a:rPr lang="en-US" sz="1500" dirty="0">
                <a:latin typeface="Times New Roman" pitchFamily="18" charset="0"/>
                <a:cs typeface="Times New Roman" pitchFamily="18" charset="0"/>
              </a:rPr>
              <a:t>to the property of an intestate they shall take the property: (a) save as otherwise expressly provided in this Act,</a:t>
            </a:r>
            <a:r>
              <a:rPr lang="en-US" sz="1500" b="1" dirty="0">
                <a:latin typeface="Times New Roman" pitchFamily="18" charset="0"/>
                <a:cs typeface="Times New Roman" pitchFamily="18" charset="0"/>
              </a:rPr>
              <a:t> per capita and not per stripes;</a:t>
            </a:r>
            <a:r>
              <a:rPr lang="en-US" sz="1500" dirty="0">
                <a:latin typeface="Times New Roman" pitchFamily="18" charset="0"/>
                <a:cs typeface="Times New Roman" pitchFamily="18" charset="0"/>
              </a:rPr>
              <a:t> and (b) a tenants-in-common and not as joint tenants. [</a:t>
            </a:r>
            <a:r>
              <a:rPr lang="en-US" sz="1500" i="1" dirty="0">
                <a:latin typeface="Times New Roman" pitchFamily="18" charset="0"/>
                <a:cs typeface="Times New Roman" pitchFamily="18" charset="0"/>
              </a:rPr>
              <a:t>Section 19 of HSA</a:t>
            </a:r>
            <a:r>
              <a:rPr lang="en-US" sz="1500" dirty="0">
                <a:latin typeface="Times New Roman" pitchFamily="18" charset="0"/>
                <a:cs typeface="Times New Roman" pitchFamily="18" charset="0"/>
              </a:rPr>
              <a:t>] </a:t>
            </a:r>
          </a:p>
          <a:p>
            <a:pPr marL="285750" indent="-285750" algn="just">
              <a:lnSpc>
                <a:spcPct val="200000"/>
              </a:lnSpc>
              <a:buFont typeface="Wingdings" panose="05000000000000000000" pitchFamily="2" charset="2"/>
              <a:buChar char="q"/>
            </a:pPr>
            <a:r>
              <a:rPr lang="en-US" sz="1500" b="1" dirty="0">
                <a:latin typeface="Times New Roman" pitchFamily="18" charset="0"/>
                <a:cs typeface="Times New Roman" pitchFamily="18" charset="0"/>
              </a:rPr>
              <a:t>Right of child in womb: </a:t>
            </a:r>
            <a:r>
              <a:rPr lang="en-US" sz="1500" dirty="0">
                <a:latin typeface="Times New Roman" pitchFamily="18" charset="0"/>
                <a:cs typeface="Times New Roman" pitchFamily="18" charset="0"/>
              </a:rPr>
              <a:t>A child who was in the womb at the time of the death of an intestate and </a:t>
            </a:r>
            <a:r>
              <a:rPr lang="en-US" sz="1500" b="1" dirty="0">
                <a:latin typeface="Times New Roman" pitchFamily="18" charset="0"/>
                <a:cs typeface="Times New Roman" pitchFamily="18" charset="0"/>
              </a:rPr>
              <a:t>who is subsequently born alive shall have the same right to inherit</a:t>
            </a:r>
            <a:r>
              <a:rPr lang="en-US" sz="1500" dirty="0">
                <a:latin typeface="Times New Roman" pitchFamily="18" charset="0"/>
                <a:cs typeface="Times New Roman" pitchFamily="18" charset="0"/>
              </a:rPr>
              <a:t> to the intestate as if he or she had been born before the death of the intestate, and the inheritance shall be deemed to vest in such a case with effect from the death of the intestate. [</a:t>
            </a:r>
            <a:r>
              <a:rPr lang="en-US" sz="1500" i="1" dirty="0">
                <a:latin typeface="Times New Roman" pitchFamily="18" charset="0"/>
                <a:cs typeface="Times New Roman" pitchFamily="18" charset="0"/>
              </a:rPr>
              <a:t>Section 20 of HSA</a:t>
            </a:r>
            <a:r>
              <a:rPr lang="en-US" sz="1500" dirty="0">
                <a:latin typeface="Times New Roman" pitchFamily="18" charset="0"/>
                <a:cs typeface="Times New Roman" pitchFamily="18" charset="0"/>
              </a:rPr>
              <a:t>] </a:t>
            </a:r>
          </a:p>
          <a:p>
            <a:pPr marL="285750" indent="-285750" algn="just">
              <a:lnSpc>
                <a:spcPct val="200000"/>
              </a:lnSpc>
              <a:buFont typeface="Wingdings" panose="05000000000000000000" pitchFamily="2" charset="2"/>
              <a:buChar char="q"/>
            </a:pPr>
            <a:r>
              <a:rPr lang="en-US" sz="1500" b="1" dirty="0">
                <a:latin typeface="Times New Roman" pitchFamily="18" charset="0"/>
                <a:cs typeface="Times New Roman" pitchFamily="18" charset="0"/>
              </a:rPr>
              <a:t>Murderer disqualified</a:t>
            </a:r>
            <a:r>
              <a:rPr lang="en-US" sz="1500" dirty="0">
                <a:latin typeface="Times New Roman" pitchFamily="18" charset="0"/>
                <a:cs typeface="Times New Roman" pitchFamily="18" charset="0"/>
              </a:rPr>
              <a:t>: A person who commits murder or abets the commission of murder shall be disqualified from inheriting the property of the person murdered, or any other property in furtherance of the succession to which he or she committed or abetted the commission of the murder. [</a:t>
            </a:r>
            <a:r>
              <a:rPr lang="en-US" sz="1500" i="1" dirty="0">
                <a:latin typeface="Times New Roman" pitchFamily="18" charset="0"/>
                <a:cs typeface="Times New Roman" pitchFamily="18" charset="0"/>
              </a:rPr>
              <a:t>Section 25 of HSA</a:t>
            </a:r>
            <a:r>
              <a:rPr lang="en-US" sz="1500" dirty="0">
                <a:latin typeface="Times New Roman" pitchFamily="18" charset="0"/>
                <a:cs typeface="Times New Roman" pitchFamily="18" charset="0"/>
              </a:rPr>
              <a:t>] – “</a:t>
            </a:r>
            <a:r>
              <a:rPr lang="en-US" sz="1500" i="1" dirty="0">
                <a:latin typeface="Times New Roman" pitchFamily="18" charset="0"/>
                <a:cs typeface="Times New Roman" pitchFamily="18" charset="0"/>
              </a:rPr>
              <a:t>The statutory bar under Section 25 applies to a legal heir, who either commits murder or abates commission of murder with object to succeed to the property of the person so murdered. </a:t>
            </a:r>
            <a:r>
              <a:rPr lang="en-US" sz="1500" b="1" i="1" dirty="0">
                <a:latin typeface="Times New Roman" pitchFamily="18" charset="0"/>
                <a:cs typeface="Times New Roman" pitchFamily="18" charset="0"/>
              </a:rPr>
              <a:t>The statutory bar under Section 25 does not apply to the wife to succeed to the assets of the husband who committed suicide</a:t>
            </a:r>
            <a:r>
              <a:rPr lang="en-US" sz="1500" b="1" dirty="0">
                <a:latin typeface="Times New Roman" pitchFamily="18" charset="0"/>
                <a:cs typeface="Times New Roman" pitchFamily="18" charset="0"/>
              </a:rPr>
              <a:t>”</a:t>
            </a:r>
            <a:r>
              <a:rPr lang="en-US" sz="1500" dirty="0">
                <a:latin typeface="Times New Roman" pitchFamily="18" charset="0"/>
                <a:cs typeface="Times New Roman" pitchFamily="18" charset="0"/>
              </a:rPr>
              <a:t> </a:t>
            </a:r>
            <a:r>
              <a:rPr lang="en-US" sz="1500" u="sng" dirty="0" err="1">
                <a:latin typeface="Times New Roman" pitchFamily="18" charset="0"/>
                <a:cs typeface="Times New Roman" pitchFamily="18" charset="0"/>
              </a:rPr>
              <a:t>Talla</a:t>
            </a:r>
            <a:r>
              <a:rPr lang="en-US" sz="1500" u="sng" dirty="0">
                <a:latin typeface="Times New Roman" pitchFamily="18" charset="0"/>
                <a:cs typeface="Times New Roman" pitchFamily="18" charset="0"/>
              </a:rPr>
              <a:t> Kasi </a:t>
            </a:r>
            <a:r>
              <a:rPr lang="en-US" sz="1500" u="sng" dirty="0" err="1">
                <a:latin typeface="Times New Roman" pitchFamily="18" charset="0"/>
                <a:cs typeface="Times New Roman" pitchFamily="18" charset="0"/>
              </a:rPr>
              <a:t>Visalakshmi</a:t>
            </a:r>
            <a:r>
              <a:rPr lang="en-US" sz="1500" u="sng" dirty="0">
                <a:latin typeface="Times New Roman" pitchFamily="18" charset="0"/>
                <a:cs typeface="Times New Roman" pitchFamily="18" charset="0"/>
              </a:rPr>
              <a:t> v. </a:t>
            </a:r>
            <a:r>
              <a:rPr lang="en-US" sz="1500" u="sng" dirty="0" err="1">
                <a:latin typeface="Times New Roman" pitchFamily="18" charset="0"/>
                <a:cs typeface="Times New Roman" pitchFamily="18" charset="0"/>
              </a:rPr>
              <a:t>Tallapalli</a:t>
            </a:r>
            <a:r>
              <a:rPr lang="en-US" sz="1500" u="sng" dirty="0">
                <a:latin typeface="Times New Roman" pitchFamily="18" charset="0"/>
                <a:cs typeface="Times New Roman" pitchFamily="18" charset="0"/>
              </a:rPr>
              <a:t> Vijayalakshmi, (2004) 1 APLJ 425.</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057170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HINDU SUCCESSION ACT, 1956</a:t>
            </a:r>
          </a:p>
          <a:p>
            <a:pPr lvl="0" algn="ctr">
              <a:lnSpc>
                <a:spcPct val="90000"/>
              </a:lnSpc>
              <a:spcBef>
                <a:spcPts val="1000"/>
              </a:spcBef>
            </a:pPr>
            <a:r>
              <a:rPr lang="en-US" sz="2400" b="1" dirty="0">
                <a:solidFill>
                  <a:schemeClr val="bg1"/>
                </a:solidFill>
                <a:latin typeface="Times New Roman" panose="02020603050405020304" pitchFamily="18" charset="0"/>
                <a:cs typeface="Times New Roman" panose="02020603050405020304" pitchFamily="18" charset="0"/>
              </a:rPr>
              <a:t>OTHER PROVISIONS</a:t>
            </a:r>
          </a:p>
        </p:txBody>
      </p:sp>
      <p:sp>
        <p:nvSpPr>
          <p:cNvPr id="6" name="TextBox 5">
            <a:extLst>
              <a:ext uri="{FF2B5EF4-FFF2-40B4-BE49-F238E27FC236}">
                <a16:creationId xmlns:a16="http://schemas.microsoft.com/office/drawing/2014/main" id="{1787A254-564C-B243-9B8C-A7EDEF4378AC}"/>
              </a:ext>
            </a:extLst>
          </p:cNvPr>
          <p:cNvSpPr txBox="1"/>
          <p:nvPr/>
        </p:nvSpPr>
        <p:spPr>
          <a:xfrm>
            <a:off x="480092" y="1905832"/>
            <a:ext cx="11477445" cy="4307398"/>
          </a:xfrm>
          <a:prstGeom prst="rect">
            <a:avLst/>
          </a:prstGeom>
          <a:noFill/>
        </p:spPr>
        <p:txBody>
          <a:bodyPr wrap="square" rtlCol="0" anchor="b">
            <a:spAutoFit/>
          </a:bodyPr>
          <a:lstStyle/>
          <a:p>
            <a:pPr marL="285750" indent="-285750" algn="just">
              <a:lnSpc>
                <a:spcPct val="200000"/>
              </a:lnSpc>
              <a:buFont typeface="Wingdings" panose="05000000000000000000" pitchFamily="2" charset="2"/>
              <a:buChar char="q"/>
            </a:pPr>
            <a:r>
              <a:rPr lang="en-US" sz="2000" b="1" dirty="0">
                <a:latin typeface="Times New Roman" pitchFamily="18" charset="0"/>
                <a:cs typeface="Times New Roman" pitchFamily="18" charset="0"/>
              </a:rPr>
              <a:t>Escheat</a:t>
            </a:r>
            <a:r>
              <a:rPr lang="en-US" sz="2000" dirty="0">
                <a:latin typeface="Times New Roman" pitchFamily="18" charset="0"/>
                <a:cs typeface="Times New Roman" pitchFamily="18" charset="0"/>
              </a:rPr>
              <a:t>: If an intestate has left no heir qualified to succeed to his or her property such property shall devolve on the Government. [</a:t>
            </a:r>
            <a:r>
              <a:rPr lang="en-US" sz="2000" i="1" dirty="0">
                <a:latin typeface="Times New Roman" pitchFamily="18" charset="0"/>
                <a:cs typeface="Times New Roman" pitchFamily="18" charset="0"/>
              </a:rPr>
              <a:t>Section 29 of HSA</a:t>
            </a:r>
            <a:r>
              <a:rPr lang="en-US" sz="2000" dirty="0">
                <a:latin typeface="Times New Roman" pitchFamily="18" charset="0"/>
                <a:cs typeface="Times New Roman" pitchFamily="18" charset="0"/>
              </a:rPr>
              <a:t>]</a:t>
            </a:r>
          </a:p>
          <a:p>
            <a:pPr marL="285750" indent="-285750" algn="just">
              <a:lnSpc>
                <a:spcPct val="200000"/>
              </a:lnSpc>
              <a:buFont typeface="Wingdings" panose="05000000000000000000" pitchFamily="2" charset="2"/>
              <a:buChar char="q"/>
            </a:pPr>
            <a:r>
              <a:rPr lang="en-US" sz="2000" b="1" dirty="0">
                <a:latin typeface="Times New Roman" pitchFamily="18" charset="0"/>
                <a:cs typeface="Times New Roman" pitchFamily="18" charset="0"/>
              </a:rPr>
              <a:t>Testamentary Succession</a:t>
            </a:r>
            <a:r>
              <a:rPr lang="en-US" sz="2000" dirty="0">
                <a:latin typeface="Times New Roman" pitchFamily="18" charset="0"/>
                <a:cs typeface="Times New Roman" pitchFamily="18" charset="0"/>
              </a:rPr>
              <a:t> - Any Hindu may dispose of by will or other testamentary disposition any property, which is capable of being so disposed of by him or by her. [</a:t>
            </a:r>
            <a:r>
              <a:rPr lang="en-US" sz="2000" i="1" dirty="0">
                <a:latin typeface="Times New Roman" pitchFamily="18" charset="0"/>
                <a:cs typeface="Times New Roman" pitchFamily="18" charset="0"/>
              </a:rPr>
              <a:t>Section 30 of HSA</a:t>
            </a:r>
            <a:r>
              <a:rPr lang="en-US" sz="2000" dirty="0">
                <a:latin typeface="Times New Roman" pitchFamily="18" charset="0"/>
                <a:cs typeface="Times New Roman" pitchFamily="18" charset="0"/>
              </a:rPr>
              <a:t>] - “</a:t>
            </a:r>
            <a:r>
              <a:rPr lang="en-US" sz="2000" i="1" dirty="0">
                <a:latin typeface="Times New Roman" pitchFamily="18" charset="0"/>
                <a:cs typeface="Times New Roman" pitchFamily="18" charset="0"/>
              </a:rPr>
              <a:t>Section 30 makes it clear that a Hindu testator may dispose of any property which is capable of being disposed of by him by Will or other testamentary disposition in accordance with Indian Succession Act of 1925.</a:t>
            </a:r>
            <a:r>
              <a:rPr lang="en-US" sz="2000" dirty="0">
                <a:latin typeface="Times New Roman" pitchFamily="18" charset="0"/>
                <a:cs typeface="Times New Roman" pitchFamily="18" charset="0"/>
              </a:rPr>
              <a:t>” </a:t>
            </a:r>
            <a:r>
              <a:rPr lang="en-US" sz="2000" u="sng" dirty="0">
                <a:latin typeface="Times New Roman" pitchFamily="18" charset="0"/>
                <a:cs typeface="Times New Roman" pitchFamily="18" charset="0"/>
              </a:rPr>
              <a:t>Raddhamma vs. Muddukrishna (SC, Civil Appeal No. 7092 of 2010)</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1801464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algn="ctr">
              <a:lnSpc>
                <a:spcPct val="90000"/>
              </a:lnSpc>
              <a:spcBef>
                <a:spcPts val="1000"/>
              </a:spcBef>
            </a:pPr>
            <a:r>
              <a:rPr lang="en-US" sz="3600" b="1" dirty="0">
                <a:latin typeface="Times New Roman" pitchFamily="18" charset="0"/>
                <a:cs typeface="Times New Roman" pitchFamily="18" charset="0"/>
              </a:rPr>
              <a:t>DIFFERENCE BETWEEN ANCESTRAL AND SELF ACQUIRED PROPERTY</a:t>
            </a:r>
            <a:endParaRPr lang="en-US" sz="3600" dirty="0">
              <a:latin typeface="Times New Roman" pitchFamily="18" charset="0"/>
              <a:cs typeface="Times New Roman"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35703" y="801526"/>
            <a:ext cx="11334265" cy="5513304"/>
          </a:xfrm>
          <a:prstGeom prst="rect">
            <a:avLst/>
          </a:prstGeom>
          <a:noFill/>
        </p:spPr>
        <p:txBody>
          <a:bodyPr wrap="square" rtlCol="0" anchor="b">
            <a:spAutoFit/>
          </a:bodyPr>
          <a:lstStyle/>
          <a:p>
            <a:pPr marL="285750" lvl="0" indent="-285750" algn="just">
              <a:lnSpc>
                <a:spcPct val="250000"/>
              </a:lnSpc>
              <a:buFont typeface="Wingdings" pitchFamily="2" charset="2"/>
              <a:buChar char="Ø"/>
            </a:pPr>
            <a:r>
              <a:rPr lang="en-US" b="1" dirty="0">
                <a:latin typeface="Times New Roman" pitchFamily="18" charset="0"/>
                <a:cs typeface="Times New Roman" pitchFamily="18" charset="0"/>
              </a:rPr>
              <a:t>Ancestral property under Hindu Law is known as coparcenary property</a:t>
            </a:r>
            <a:r>
              <a:rPr lang="en-US" dirty="0">
                <a:latin typeface="Times New Roman" pitchFamily="18" charset="0"/>
                <a:cs typeface="Times New Roman" pitchFamily="18" charset="0"/>
              </a:rPr>
              <a:t>. After the amendment in 2005, even the girls born in a joint Hindu family is allowed to take an equal share in the property same as sons. Prior to this amendment, only male members of the joint Hindu family were known as coparceners.</a:t>
            </a:r>
          </a:p>
          <a:p>
            <a:pPr marL="285750" lvl="0" indent="-285750" algn="just">
              <a:lnSpc>
                <a:spcPct val="250000"/>
              </a:lnSpc>
              <a:buFont typeface="Wingdings" pitchFamily="2" charset="2"/>
              <a:buChar char="Ø"/>
            </a:pPr>
            <a:r>
              <a:rPr lang="en-US" b="1" dirty="0">
                <a:latin typeface="Times New Roman" pitchFamily="18" charset="0"/>
                <a:cs typeface="Times New Roman" pitchFamily="18" charset="0"/>
              </a:rPr>
              <a:t>When it comes to the self-acquired property</a:t>
            </a:r>
            <a:r>
              <a:rPr lang="en-US" dirty="0">
                <a:latin typeface="Times New Roman" pitchFamily="18" charset="0"/>
                <a:cs typeface="Times New Roman" pitchFamily="18" charset="0"/>
              </a:rPr>
              <a:t>, </a:t>
            </a:r>
          </a:p>
          <a:p>
            <a:pPr marL="742950" lvl="1" indent="-285750" algn="just">
              <a:lnSpc>
                <a:spcPct val="250000"/>
              </a:lnSpc>
              <a:buFont typeface="Arial" panose="020B0604020202020204" pitchFamily="34" charset="0"/>
              <a:buChar char="•"/>
            </a:pPr>
            <a:r>
              <a:rPr lang="en-US" dirty="0">
                <a:latin typeface="Times New Roman" pitchFamily="18" charset="0"/>
                <a:cs typeface="Times New Roman" pitchFamily="18" charset="0"/>
              </a:rPr>
              <a:t>it is any property which is purchased by a person from his own money or </a:t>
            </a:r>
          </a:p>
          <a:p>
            <a:pPr marL="742950" lvl="1" indent="-285750" algn="just">
              <a:lnSpc>
                <a:spcPct val="250000"/>
              </a:lnSpc>
              <a:buFont typeface="Arial" panose="020B0604020202020204" pitchFamily="34" charset="0"/>
              <a:buChar char="•"/>
            </a:pPr>
            <a:r>
              <a:rPr lang="en-US" dirty="0">
                <a:latin typeface="Times New Roman" pitchFamily="18" charset="0"/>
                <a:cs typeface="Times New Roman" pitchFamily="18" charset="0"/>
              </a:rPr>
              <a:t>any property he acquired as a share of the division of any ancestral or coparcenary property. </a:t>
            </a:r>
          </a:p>
          <a:p>
            <a:pPr marL="742950" lvl="1" indent="-285750" algn="just">
              <a:lnSpc>
                <a:spcPct val="250000"/>
              </a:lnSpc>
              <a:buFont typeface="Arial" panose="020B0604020202020204" pitchFamily="34" charset="0"/>
              <a:buChar char="•"/>
            </a:pPr>
            <a:r>
              <a:rPr lang="en-US" dirty="0">
                <a:latin typeface="Times New Roman" pitchFamily="18" charset="0"/>
                <a:cs typeface="Times New Roman" pitchFamily="18" charset="0"/>
              </a:rPr>
              <a:t>The self-acquired property also includes a property which is obtained through any testamentary document like a will or as a legal heir.</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4101949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ANCESTRAL PROPERTY</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2D968896-602B-40F2-A8F2-B25232712F1B}"/>
              </a:ext>
            </a:extLst>
          </p:cNvPr>
          <p:cNvSpPr/>
          <p:nvPr/>
        </p:nvSpPr>
        <p:spPr>
          <a:xfrm>
            <a:off x="482884" y="1262213"/>
            <a:ext cx="11291299" cy="6331477"/>
          </a:xfrm>
          <a:prstGeom prst="rect">
            <a:avLst/>
          </a:prstGeom>
        </p:spPr>
        <p:txBody>
          <a:bodyPr wrap="square">
            <a:spAutoFit/>
          </a:bodyPr>
          <a:lstStyle/>
          <a:p>
            <a:pPr algn="ctr">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Dipo v. Wassan Singh  </a:t>
            </a:r>
          </a:p>
          <a:p>
            <a:pPr algn="ctr">
              <a:spcAft>
                <a:spcPts val="1000"/>
              </a:spcAft>
            </a:pPr>
            <a:r>
              <a:rPr lang="en-US" sz="1600" b="1" dirty="0">
                <a:latin typeface="Times New Roman" panose="02020603050405020304" pitchFamily="18" charset="0"/>
                <a:ea typeface="Calibri" panose="020F0502020204030204" pitchFamily="34" charset="0"/>
                <a:cs typeface="Times New Roman" panose="02020603050405020304" pitchFamily="18" charset="0"/>
              </a:rPr>
              <a:t>Supreme Court, Civil Appeal No. 1938 of 1970</a:t>
            </a:r>
            <a:r>
              <a:rPr lang="en-US" sz="1200" dirty="0">
                <a:latin typeface="Times New Roman" panose="02020603050405020304" pitchFamily="18" charset="0"/>
                <a:ea typeface="Calibri" panose="020F0502020204030204" pitchFamily="34" charset="0"/>
                <a:cs typeface="Times New Roman" panose="02020603050405020304" pitchFamily="18" charset="0"/>
              </a:rPr>
              <a:t> dated 5th May, 1983</a:t>
            </a:r>
          </a:p>
          <a:p>
            <a:pPr algn="just">
              <a:lnSpc>
                <a:spcPct val="150000"/>
              </a:lnSpc>
              <a:spcAft>
                <a:spcPts val="1000"/>
              </a:spcAft>
            </a:pPr>
            <a:r>
              <a:rPr lang="en-US" b="1" dirty="0">
                <a:latin typeface="Times New Roman" panose="02020603050405020304" pitchFamily="18" charset="0"/>
                <a:ea typeface="Calibri" panose="020F0502020204030204" pitchFamily="34" charset="0"/>
                <a:cs typeface="Times New Roman" panose="02020603050405020304" pitchFamily="18" charset="0"/>
              </a:rPr>
              <a:t>“</a:t>
            </a:r>
            <a:r>
              <a:rPr lang="en-US" b="1" i="1" dirty="0">
                <a:latin typeface="Times New Roman" panose="02020603050405020304" pitchFamily="18" charset="0"/>
                <a:ea typeface="Calibri" panose="020F0502020204030204" pitchFamily="34" charset="0"/>
                <a:cs typeface="Times New Roman" panose="02020603050405020304" pitchFamily="18" charset="0"/>
              </a:rPr>
              <a:t>Property inherited from paternal ancestors is ‘ancestral property’ </a:t>
            </a:r>
            <a:r>
              <a:rPr lang="en-US" i="1" dirty="0">
                <a:latin typeface="Times New Roman" panose="02020603050405020304" pitchFamily="18" charset="0"/>
                <a:ea typeface="Calibri" panose="020F0502020204030204" pitchFamily="34" charset="0"/>
                <a:cs typeface="Times New Roman" panose="02020603050405020304" pitchFamily="18" charset="0"/>
              </a:rPr>
              <a:t>as regards the male issue of the propositus, but it is his absolute property and not ancestral property as regards other relations.</a:t>
            </a:r>
            <a:r>
              <a:rPr lang="en-US" b="1" i="1" dirty="0">
                <a:latin typeface="Times New Roman" panose="02020603050405020304" pitchFamily="18" charset="0"/>
                <a:ea typeface="Calibri" panose="020F0502020204030204" pitchFamily="34" charset="0"/>
                <a:cs typeface="Times New Roman" panose="02020603050405020304" pitchFamily="18" charset="0"/>
              </a:rPr>
              <a:t> If a person inheriting </a:t>
            </a:r>
            <a:r>
              <a:rPr lang="en-US" i="1" dirty="0">
                <a:latin typeface="Times New Roman" panose="02020603050405020304" pitchFamily="18" charset="0"/>
                <a:ea typeface="Calibri" panose="020F0502020204030204" pitchFamily="34" charset="0"/>
                <a:cs typeface="Times New Roman" panose="02020603050405020304" pitchFamily="18" charset="0"/>
              </a:rPr>
              <a:t>such property </a:t>
            </a:r>
            <a:r>
              <a:rPr lang="en-US" b="1" i="1" dirty="0">
                <a:latin typeface="Times New Roman" panose="02020603050405020304" pitchFamily="18" charset="0"/>
                <a:ea typeface="Calibri" panose="020F0502020204030204" pitchFamily="34" charset="0"/>
                <a:cs typeface="Times New Roman" panose="02020603050405020304" pitchFamily="18" charset="0"/>
              </a:rPr>
              <a:t>has no son, grandson, or grandson's son </a:t>
            </a:r>
            <a:r>
              <a:rPr lang="en-US" i="1" dirty="0">
                <a:latin typeface="Times New Roman" panose="02020603050405020304" pitchFamily="18" charset="0"/>
                <a:ea typeface="Calibri" panose="020F0502020204030204" pitchFamily="34" charset="0"/>
                <a:cs typeface="Times New Roman" panose="02020603050405020304" pitchFamily="18" charset="0"/>
              </a:rPr>
              <a:t>in existence at the time when</a:t>
            </a:r>
            <a:r>
              <a:rPr lang="en-US" b="1" i="1" dirty="0">
                <a:latin typeface="Times New Roman" panose="02020603050405020304" pitchFamily="18" charset="0"/>
                <a:ea typeface="Calibri" panose="020F0502020204030204" pitchFamily="34" charset="0"/>
                <a:cs typeface="Times New Roman" panose="02020603050405020304" pitchFamily="18" charset="0"/>
              </a:rPr>
              <a:t> he inherits the property,</a:t>
            </a:r>
            <a:r>
              <a:rPr lang="en-US" i="1" dirty="0">
                <a:latin typeface="Times New Roman" panose="02020603050405020304" pitchFamily="18" charset="0"/>
                <a:ea typeface="Calibri" panose="020F0502020204030204" pitchFamily="34" charset="0"/>
                <a:cs typeface="Times New Roman" panose="02020603050405020304" pitchFamily="18" charset="0"/>
              </a:rPr>
              <a:t> he holds the property</a:t>
            </a:r>
            <a:r>
              <a:rPr lang="en-US" b="1" i="1" dirty="0">
                <a:latin typeface="Times New Roman" panose="02020603050405020304" pitchFamily="18" charset="0"/>
                <a:ea typeface="Calibri" panose="020F0502020204030204" pitchFamily="34" charset="0"/>
                <a:cs typeface="Times New Roman" panose="02020603050405020304" pitchFamily="18" charset="0"/>
              </a:rPr>
              <a:t> as absolute owner </a:t>
            </a:r>
            <a:r>
              <a:rPr lang="en-US" i="1" dirty="0">
                <a:latin typeface="Times New Roman" panose="02020603050405020304" pitchFamily="18" charset="0"/>
                <a:ea typeface="Calibri" panose="020F0502020204030204" pitchFamily="34" charset="0"/>
                <a:cs typeface="Times New Roman" panose="02020603050405020304" pitchFamily="18" charset="0"/>
              </a:rPr>
              <a:t>thereof, and he can deal with it as he pleases</a:t>
            </a:r>
            <a:r>
              <a:rPr lang="en-US" dirty="0">
                <a:latin typeface="Times New Roman" panose="02020603050405020304" pitchFamily="18" charset="0"/>
                <a:ea typeface="Calibri" panose="020F0502020204030204" pitchFamily="34" charset="0"/>
                <a:cs typeface="Times New Roman" panose="02020603050405020304" pitchFamily="18" charset="0"/>
              </a:rPr>
              <a:t>.”</a:t>
            </a:r>
          </a:p>
          <a:p>
            <a:pPr algn="just">
              <a:spcAft>
                <a:spcPts val="1000"/>
              </a:spcAft>
            </a:pPr>
            <a:endParaRPr lang="en-US" sz="1000"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Mangamal vs T.B.Raju, </a:t>
            </a:r>
          </a:p>
          <a:p>
            <a:pPr algn="ctr">
              <a:spcAft>
                <a:spcPts val="1000"/>
              </a:spcAft>
            </a:pPr>
            <a:r>
              <a:rPr lang="en-US" sz="1400" b="1" dirty="0">
                <a:latin typeface="Times New Roman" panose="02020603050405020304" pitchFamily="18" charset="0"/>
                <a:ea typeface="Calibri" panose="020F0502020204030204" pitchFamily="34" charset="0"/>
                <a:cs typeface="Times New Roman" panose="02020603050405020304" pitchFamily="18" charset="0"/>
              </a:rPr>
              <a:t>Supreme Court, Civil Appeal No. 1933 of 2009</a:t>
            </a:r>
            <a:r>
              <a:rPr lang="en-US" sz="1200" dirty="0">
                <a:latin typeface="Times New Roman" panose="02020603050405020304" pitchFamily="18" charset="0"/>
                <a:ea typeface="Calibri" panose="020F0502020204030204" pitchFamily="34" charset="0"/>
                <a:cs typeface="Times New Roman" panose="02020603050405020304" pitchFamily="18" charset="0"/>
              </a:rPr>
              <a:t> dated 19th April, 2018</a:t>
            </a:r>
          </a:p>
          <a:p>
            <a:pPr algn="just">
              <a:lnSpc>
                <a:spcPct val="150000"/>
              </a:lnSpc>
              <a:spcAft>
                <a:spcPts val="1000"/>
              </a:spcAft>
            </a:pPr>
            <a:r>
              <a:rPr lang="en-US" b="1" dirty="0">
                <a:latin typeface="Times New Roman" panose="02020603050405020304" pitchFamily="18" charset="0"/>
                <a:ea typeface="Calibri" panose="020F0502020204030204" pitchFamily="34" charset="0"/>
                <a:cs typeface="Times New Roman" panose="02020603050405020304" pitchFamily="18" charset="0"/>
              </a:rPr>
              <a:t>“</a:t>
            </a:r>
            <a:r>
              <a:rPr lang="en-US" b="1" i="1" dirty="0">
                <a:latin typeface="Times New Roman" panose="02020603050405020304" pitchFamily="18" charset="0"/>
                <a:ea typeface="Calibri" panose="020F0502020204030204" pitchFamily="34" charset="0"/>
                <a:cs typeface="Times New Roman" panose="02020603050405020304" pitchFamily="18" charset="0"/>
              </a:rPr>
              <a:t>Any property inherited up to four generations of male lineage from the father, father’s father or father’s father’s father i.e. father, grandfather etc., is termed as ancestral property.</a:t>
            </a:r>
            <a:r>
              <a:rPr lang="en-US" i="1" dirty="0">
                <a:latin typeface="Times New Roman" panose="02020603050405020304" pitchFamily="18" charset="0"/>
                <a:ea typeface="Calibri" panose="020F0502020204030204" pitchFamily="34" charset="0"/>
                <a:cs typeface="Times New Roman" panose="02020603050405020304" pitchFamily="18" charset="0"/>
              </a:rPr>
              <a:t> In other words, property inherited from mother, grandmother, uncle and even brother is not ancestral property. In ancestral property, the right of property accrues to the coparcener on birth</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en-US" i="1"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endParaRPr lang="en-US" i="1"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endParaRPr lang="en-IN"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49256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JOINT FAMILY PROPERTY</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0D1C8BEB-7489-45B2-BB49-4F661C13CEAE}"/>
              </a:ext>
            </a:extLst>
          </p:cNvPr>
          <p:cNvSpPr/>
          <p:nvPr/>
        </p:nvSpPr>
        <p:spPr>
          <a:xfrm>
            <a:off x="450350" y="1054488"/>
            <a:ext cx="11291299" cy="5285421"/>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V.D. Dhanwatey v. CIT </a:t>
            </a:r>
          </a:p>
          <a:p>
            <a:pPr algn="ctr">
              <a:spcAft>
                <a:spcPts val="100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AIR 1968 SC 683</a:t>
            </a:r>
          </a:p>
          <a:p>
            <a:pPr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The general doctrine of Hindu law is that property acquired by a Karta or a coparcener with the aid or assistance of joint family assets is impressed with the character of joint family property. To put it differently,</a:t>
            </a:r>
            <a:r>
              <a:rPr lang="en-US" sz="1600" b="1" i="1" dirty="0">
                <a:latin typeface="Times New Roman" panose="02020603050405020304" pitchFamily="18" charset="0"/>
                <a:ea typeface="Calibri" panose="020F0502020204030204" pitchFamily="34" charset="0"/>
                <a:cs typeface="Times New Roman" panose="02020603050405020304" pitchFamily="18" charset="0"/>
              </a:rPr>
              <a:t> it is an essential feature of self acquired property that it should have been acquired without assistance or aid of the joint family property.</a:t>
            </a:r>
            <a:r>
              <a:rPr lang="en-US" sz="1600" i="1" dirty="0">
                <a:latin typeface="Times New Roman" panose="02020603050405020304" pitchFamily="18" charset="0"/>
                <a:ea typeface="Calibri" panose="020F0502020204030204" pitchFamily="34" charset="0"/>
                <a:cs typeface="Times New Roman" panose="02020603050405020304" pitchFamily="18" charset="0"/>
              </a:rPr>
              <a:t> The test of self acquisition by the Karta or coparcener is that it should be without detriment to the ancestral estate. It is therefore clear that before an acquisition can be claimed to be a separate property, it must be shown that it was made without any aid or assistance from the ancestral or joint family property</a:t>
            </a:r>
            <a:r>
              <a:rPr lang="en-US" sz="1600" dirty="0">
                <a:latin typeface="Times New Roman" panose="02020603050405020304" pitchFamily="18" charset="0"/>
                <a:ea typeface="Calibri" panose="020F0502020204030204" pitchFamily="34" charset="0"/>
                <a:cs typeface="Times New Roman" panose="02020603050405020304" pitchFamily="18" charset="0"/>
              </a:rPr>
              <a:t>.”</a:t>
            </a:r>
          </a:p>
          <a:p>
            <a:pPr algn="just">
              <a:spcAft>
                <a:spcPts val="1000"/>
              </a:spcAft>
            </a:pPr>
            <a:endParaRPr lang="en-US" sz="1000"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pt-BR" sz="1600" dirty="0">
                <a:latin typeface="Times New Roman" panose="02020603050405020304" pitchFamily="18" charset="0"/>
                <a:ea typeface="Calibri" panose="020F0502020204030204" pitchFamily="34" charset="0"/>
                <a:cs typeface="Times New Roman" panose="02020603050405020304" pitchFamily="18" charset="0"/>
              </a:rPr>
              <a:t>Bhagwant P. Sulakhe v. Digambar Gopal Sulakhe</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AIR 1986 SC 79</a:t>
            </a:r>
          </a:p>
          <a:p>
            <a:pPr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The character of any joint family property does not change with the severance of the status of the joint family and a joint family property continues to retain its joint family character so long as the joint family property is in existence and is not partitioned amongst the co-sharers. </a:t>
            </a:r>
            <a:r>
              <a:rPr lang="en-US" sz="1600" b="1" i="1" dirty="0">
                <a:effectLst/>
                <a:latin typeface="Times New Roman" panose="02020603050405020304" pitchFamily="18" charset="0"/>
                <a:ea typeface="Calibri" panose="020F0502020204030204" pitchFamily="34" charset="0"/>
                <a:cs typeface="Times New Roman" panose="02020603050405020304" pitchFamily="18" charset="0"/>
              </a:rPr>
              <a:t>By a unilateral act it is not open to any member of the joint family to convert any joint family property into his personal property.”</a:t>
            </a:r>
            <a:endParaRPr lang="en-US" sz="1600" b="1"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839198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JOINT FAMILY PROPERTY</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2D6730AD-B7B6-4504-8F13-B86A31A56336}"/>
              </a:ext>
            </a:extLst>
          </p:cNvPr>
          <p:cNvSpPr/>
          <p:nvPr/>
        </p:nvSpPr>
        <p:spPr>
          <a:xfrm>
            <a:off x="450350" y="1418668"/>
            <a:ext cx="11291299" cy="4371966"/>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Navtej Singh vs Balraj Singh</a:t>
            </a:r>
          </a:p>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Punjab and Haryana High court, Regular Second Appeal No.264 of 1986 (O&amp;M) dated 22nd October, 2013</a:t>
            </a:r>
          </a:p>
          <a:p>
            <a:pPr lvl="0" algn="just">
              <a:lnSpc>
                <a:spcPct val="150000"/>
              </a:lnSpc>
              <a:spcAft>
                <a:spcPts val="1000"/>
              </a:spcAft>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i="1" dirty="0">
                <a:latin typeface="Times New Roman" panose="02020603050405020304" pitchFamily="18" charset="0"/>
                <a:ea typeface="Calibri" panose="020F0502020204030204" pitchFamily="34" charset="0"/>
                <a:cs typeface="Times New Roman" panose="02020603050405020304" pitchFamily="18" charset="0"/>
              </a:rPr>
              <a:t>….the joint family is a larger entity than a coparcenary, there is no distinction at all between coparcenary property and ancestral property, they are synonymous.” </a:t>
            </a:r>
          </a:p>
          <a:p>
            <a:pPr lvl="0" algn="just">
              <a:lnSpc>
                <a:spcPct val="150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The court further referred to Mulla Hindu Law, XXI Edition 2010, para 218, page 334 and stated that </a:t>
            </a:r>
            <a:r>
              <a:rPr lang="en-US" i="1" dirty="0">
                <a:latin typeface="Times New Roman" panose="02020603050405020304" pitchFamily="18" charset="0"/>
                <a:ea typeface="Calibri" panose="020F0502020204030204" pitchFamily="34" charset="0"/>
                <a:cs typeface="Times New Roman" panose="02020603050405020304" pitchFamily="18" charset="0"/>
              </a:rPr>
              <a:t>“The term ‘joint family property’ is synonymous with ‘coparcenary property’. “Separate property” includes 'self-acquired' property. The essence of a coparcenary under Mitakshara law is unity of ownership. The ownership of a coparcenary property is in the whole body of coparceners. According to the true notion of an undivided family governed by Mitakshara, no individual member of that family, whilst it remains undivided, can predicate, of the joint and undivided property.”</a:t>
            </a:r>
          </a:p>
        </p:txBody>
      </p:sp>
    </p:spTree>
    <p:extLst>
      <p:ext uri="{BB962C8B-B14F-4D97-AF65-F5344CB8AC3E}">
        <p14:creationId xmlns:p14="http://schemas.microsoft.com/office/powerpoint/2010/main" val="341886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INTRODUCTION</a:t>
            </a:r>
          </a:p>
        </p:txBody>
      </p:sp>
      <p:sp>
        <p:nvSpPr>
          <p:cNvPr id="6" name="TextBox 5">
            <a:extLst>
              <a:ext uri="{FF2B5EF4-FFF2-40B4-BE49-F238E27FC236}">
                <a16:creationId xmlns:a16="http://schemas.microsoft.com/office/drawing/2014/main" id="{1787A254-564C-B243-9B8C-A7EDEF4378AC}"/>
              </a:ext>
            </a:extLst>
          </p:cNvPr>
          <p:cNvSpPr txBox="1"/>
          <p:nvPr/>
        </p:nvSpPr>
        <p:spPr>
          <a:xfrm>
            <a:off x="435704" y="1430419"/>
            <a:ext cx="11075542" cy="4500014"/>
          </a:xfrm>
          <a:prstGeom prst="rect">
            <a:avLst/>
          </a:prstGeom>
          <a:noFill/>
        </p:spPr>
        <p:txBody>
          <a:bodyPr wrap="square" rtlCol="0" anchor="b">
            <a:spAutoFit/>
          </a:bodyPr>
          <a:lstStyle/>
          <a:p>
            <a:pPr marL="68580" marR="0" lvl="0" indent="0" algn="just" defTabSz="457200" rtl="0" eaLnBrk="1" fontAlgn="auto" latinLnBrk="0" hangingPunct="1">
              <a:lnSpc>
                <a:spcPct val="150000"/>
              </a:lnSpc>
              <a:spcBef>
                <a:spcPts val="1000"/>
              </a:spcBef>
              <a:spcAft>
                <a:spcPts val="0"/>
              </a:spcAft>
              <a:buClr>
                <a:srgbClr val="353535"/>
              </a:buClr>
              <a:buSzTx/>
              <a:buFont typeface="Wingdings 3" charset="2"/>
              <a:buNone/>
              <a:tabLst/>
              <a:defRPr/>
            </a:pPr>
            <a:r>
              <a:rPr kumimoji="0" lang="en-US" sz="19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In today storyline the most indispensable issue for business world in India are as follows:</a:t>
            </a:r>
          </a:p>
          <a:p>
            <a:pPr marL="525780" marR="0" lvl="0" indent="-457200" algn="just" defTabSz="457200" rtl="0" eaLnBrk="1" fontAlgn="auto" latinLnBrk="0" hangingPunct="1">
              <a:lnSpc>
                <a:spcPct val="150000"/>
              </a:lnSpc>
              <a:spcBef>
                <a:spcPts val="1000"/>
              </a:spcBef>
              <a:spcAft>
                <a:spcPts val="0"/>
              </a:spcAft>
              <a:buClr>
                <a:srgbClr val="353535"/>
              </a:buClr>
              <a:buSzTx/>
              <a:buFont typeface="+mj-lt"/>
              <a:buAutoNum type="arabicPeriod"/>
              <a:tabLst/>
              <a:defRPr/>
            </a:pPr>
            <a:r>
              <a:rPr kumimoji="0" lang="en-US" sz="19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How to survive and sustain in the competitive, Open and transparent business world i.e., </a:t>
            </a:r>
            <a:r>
              <a:rPr kumimoji="0" lang="en-US" sz="1900" b="1"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structuring.</a:t>
            </a:r>
            <a:endParaRPr kumimoji="0" lang="en-US" sz="19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endParaRPr>
          </a:p>
          <a:p>
            <a:pPr marL="525780" marR="0" lvl="0" indent="-457200" algn="just" defTabSz="457200" rtl="0" eaLnBrk="1" fontAlgn="auto" latinLnBrk="0" hangingPunct="1">
              <a:lnSpc>
                <a:spcPct val="150000"/>
              </a:lnSpc>
              <a:spcBef>
                <a:spcPts val="1000"/>
              </a:spcBef>
              <a:spcAft>
                <a:spcPts val="0"/>
              </a:spcAft>
              <a:buClr>
                <a:srgbClr val="353535"/>
              </a:buClr>
              <a:buSzTx/>
              <a:buFont typeface="+mj-lt"/>
              <a:buAutoNum type="arabicPeriod"/>
              <a:tabLst/>
              <a:defRPr/>
            </a:pPr>
            <a:r>
              <a:rPr kumimoji="0" lang="en-US" sz="19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Angst of the </a:t>
            </a:r>
            <a:r>
              <a:rPr kumimoji="0" lang="en-US" sz="1900" b="1"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Insolvency</a:t>
            </a:r>
            <a:r>
              <a:rPr kumimoji="0" lang="en-US" sz="19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 as new Era of Insolvency regime Prevail in India.</a:t>
            </a:r>
          </a:p>
          <a:p>
            <a:pPr marL="525780" marR="0" lvl="0" indent="-457200" algn="just" defTabSz="457200" rtl="0" eaLnBrk="1" fontAlgn="auto" latinLnBrk="0" hangingPunct="1">
              <a:lnSpc>
                <a:spcPct val="150000"/>
              </a:lnSpc>
              <a:spcBef>
                <a:spcPts val="1000"/>
              </a:spcBef>
              <a:spcAft>
                <a:spcPts val="0"/>
              </a:spcAft>
              <a:buClr>
                <a:srgbClr val="353535"/>
              </a:buClr>
              <a:buSzTx/>
              <a:buFont typeface="+mj-lt"/>
              <a:buAutoNum type="arabicPeriod"/>
              <a:tabLst/>
              <a:defRPr/>
            </a:pPr>
            <a:r>
              <a:rPr lang="en-US" sz="1900" dirty="0">
                <a:solidFill>
                  <a:prstClr val="black">
                    <a:lumMod val="75000"/>
                    <a:lumOff val="25000"/>
                  </a:prstClr>
                </a:solidFill>
                <a:latin typeface="Times New Roman" panose="02020603050405020304" pitchFamily="18" charset="0"/>
                <a:cs typeface="Times New Roman" panose="02020603050405020304" pitchFamily="18" charset="0"/>
              </a:rPr>
              <a:t>Last </a:t>
            </a:r>
            <a:r>
              <a:rPr kumimoji="0" lang="en-US" sz="190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but not the least Succession planning, turnouts to be most draconian issue.</a:t>
            </a:r>
          </a:p>
          <a:p>
            <a:pPr marL="68580" marR="0" lvl="0" indent="0" algn="just" defTabSz="457200" rtl="0" eaLnBrk="1" fontAlgn="auto" latinLnBrk="0" hangingPunct="1">
              <a:lnSpc>
                <a:spcPct val="150000"/>
              </a:lnSpc>
              <a:spcBef>
                <a:spcPts val="1000"/>
              </a:spcBef>
              <a:spcAft>
                <a:spcPts val="0"/>
              </a:spcAft>
              <a:buClr>
                <a:srgbClr val="353535"/>
              </a:buClr>
              <a:buSzTx/>
              <a:buFont typeface="Wingdings 3" charset="2"/>
              <a:buNone/>
              <a:tabLst/>
              <a:defRPr/>
            </a:pPr>
            <a:r>
              <a:rPr kumimoji="0" lang="en-US" sz="19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The expression Succession Planning shall be construed not only in letter rather in true spirit, which not only mean and refer to plans rather it is more focused on development. Many titanic business houses fall into the trap regarding Succession despite having fantastic plans in place for succession. They are very proud of their plans on paper, which include detailed goals. However, their execution was not impressive as planning, which leads them to the point very near to end. It’s a brainless misconception that the planning process is an end in itself. </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806993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SUCCESSION IS A STAUTORY RIGHT</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2476688"/>
            <a:ext cx="11291299" cy="1904624"/>
          </a:xfrm>
          <a:prstGeom prst="rect">
            <a:avLst/>
          </a:prstGeom>
        </p:spPr>
        <p:txBody>
          <a:bodyPr wrap="square">
            <a:spAutoFit/>
          </a:bodyPr>
          <a:lstStyle/>
          <a:p>
            <a:pPr algn="ctr">
              <a:spcAft>
                <a:spcPts val="1000"/>
              </a:spcAft>
            </a:pPr>
            <a:r>
              <a:rPr lang="sv-SE" b="1" dirty="0">
                <a:latin typeface="Times New Roman" panose="02020603050405020304" pitchFamily="18" charset="0"/>
                <a:ea typeface="Calibri" panose="020F0502020204030204" pitchFamily="34" charset="0"/>
                <a:cs typeface="Times New Roman" panose="02020603050405020304" pitchFamily="18" charset="0"/>
              </a:rPr>
              <a:t>N. Padmamma  v.  S. Ramakrishna Reddy</a:t>
            </a: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sz="1600" b="1" dirty="0">
                <a:latin typeface="Times New Roman" panose="02020603050405020304" pitchFamily="18" charset="0"/>
                <a:ea typeface="Calibri" panose="020F0502020204030204" pitchFamily="34" charset="0"/>
                <a:cs typeface="Times New Roman" panose="02020603050405020304" pitchFamily="18" charset="0"/>
              </a:rPr>
              <a:t>Supreme Court Civil Appeal No. 3632 of 2008</a:t>
            </a:r>
          </a:p>
          <a:p>
            <a:pPr algn="ctr">
              <a:spcAft>
                <a:spcPts val="1000"/>
              </a:spcAft>
            </a:pP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Right to Succession is a statutory right. Right acquired under Hindu Succession Act cannot be taken away except in terms of a later statute having overriding effect with a non obstante clause and which is a complete code in itself</a:t>
            </a:r>
            <a:r>
              <a:rPr lang="en-US" i="1" dirty="0">
                <a:latin typeface="Times New Roman" panose="02020603050405020304" pitchFamily="18" charset="0"/>
                <a:ea typeface="Calibri" panose="020F0502020204030204" pitchFamily="34" charset="0"/>
                <a:cs typeface="Times New Roman" panose="02020603050405020304" pitchFamily="18" charset="0"/>
              </a:rPr>
              <a:t>.”</a:t>
            </a:r>
            <a:endParaRPr lang="en-IN"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81746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SELF AQUIRED PROPERTY</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D3925EAE-5BB9-4B5D-945E-A2BB6329AD4A}"/>
              </a:ext>
            </a:extLst>
          </p:cNvPr>
          <p:cNvSpPr/>
          <p:nvPr/>
        </p:nvSpPr>
        <p:spPr>
          <a:xfrm>
            <a:off x="450350" y="1732729"/>
            <a:ext cx="11608788" cy="3018134"/>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Sheela Devi v. Lal Chand, </a:t>
            </a:r>
          </a:p>
          <a:p>
            <a:pPr algn="ctr">
              <a:spcAft>
                <a:spcPts val="1000"/>
              </a:spcAft>
            </a:pPr>
            <a:r>
              <a:rPr lang="en-US" sz="1600" b="1" dirty="0">
                <a:latin typeface="Times New Roman" panose="02020603050405020304" pitchFamily="18" charset="0"/>
                <a:ea typeface="Calibri" panose="020F0502020204030204" pitchFamily="34" charset="0"/>
                <a:cs typeface="Times New Roman" panose="02020603050405020304" pitchFamily="18" charset="0"/>
              </a:rPr>
              <a:t>Supreme Court, Civil Appeal No. 4326 of 2006</a:t>
            </a:r>
            <a:r>
              <a:rPr lang="en-US" sz="1600" dirty="0">
                <a:latin typeface="Times New Roman" panose="02020603050405020304" pitchFamily="18" charset="0"/>
                <a:ea typeface="Calibri" panose="020F0502020204030204" pitchFamily="34" charset="0"/>
                <a:cs typeface="Times New Roman" panose="02020603050405020304" pitchFamily="18" charset="0"/>
              </a:rPr>
              <a:t> dated 29th September, 2006</a:t>
            </a:r>
          </a:p>
          <a:p>
            <a:pPr algn="ctr">
              <a:spcAft>
                <a:spcPts val="1000"/>
              </a:spcAft>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b="1" i="1" dirty="0">
                <a:latin typeface="Times New Roman" panose="02020603050405020304" pitchFamily="18" charset="0"/>
                <a:ea typeface="Calibri" panose="020F0502020204030204" pitchFamily="34" charset="0"/>
                <a:cs typeface="Times New Roman" panose="02020603050405020304" pitchFamily="18" charset="0"/>
              </a:rPr>
              <a:t>So long as a property remains in the hands of a single person, the same is to be treated as a separate property</a:t>
            </a:r>
            <a:r>
              <a:rPr lang="en-US" sz="1600" i="1" dirty="0">
                <a:latin typeface="Times New Roman" panose="02020603050405020304" pitchFamily="18" charset="0"/>
                <a:ea typeface="Calibri" panose="020F0502020204030204" pitchFamily="34" charset="0"/>
                <a:cs typeface="Times New Roman" panose="02020603050405020304" pitchFamily="18" charset="0"/>
              </a:rPr>
              <a:t> and thus, such person would be entitled to dispose of the coparcenary property as if the same were his separate property, but, if a son is subsequently born to him or adopted by him, the alienation whether it is by way of sale, mortgage or gift, will nevertheless stand, for a son cannot object to alienation so made by his father before he was born or begotten.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But once a son is born, it becomes a coparcenary property and he would acquire an interest therein.”</a:t>
            </a:r>
            <a:endParaRPr lang="en-IN" sz="1600" b="1"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008492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SELF AQUIRED PROPERTY</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D3925EAE-5BB9-4B5D-945E-A2BB6329AD4A}"/>
              </a:ext>
            </a:extLst>
          </p:cNvPr>
          <p:cNvSpPr/>
          <p:nvPr/>
        </p:nvSpPr>
        <p:spPr>
          <a:xfrm>
            <a:off x="450350" y="1732730"/>
            <a:ext cx="11291299" cy="3577261"/>
          </a:xfrm>
          <a:prstGeom prst="rect">
            <a:avLst/>
          </a:prstGeom>
        </p:spPr>
        <p:txBody>
          <a:bodyPr wrap="square">
            <a:spAutoFit/>
          </a:bodyPr>
          <a:lstStyle/>
          <a:p>
            <a:pPr algn="ctr">
              <a:spcAft>
                <a:spcPts val="1000"/>
              </a:spcAft>
            </a:pPr>
            <a:r>
              <a:rPr lang="en-US" sz="2400" dirty="0" err="1">
                <a:latin typeface="Times New Roman" panose="02020603050405020304" pitchFamily="18" charset="0"/>
                <a:ea typeface="Calibri" panose="020F0502020204030204" pitchFamily="34" charset="0"/>
                <a:cs typeface="Times New Roman" panose="02020603050405020304" pitchFamily="18" charset="0"/>
              </a:rPr>
              <a:t>Govindbhai</a:t>
            </a:r>
            <a:r>
              <a:rPr lang="en-US" sz="2400" dirty="0">
                <a:latin typeface="Times New Roman" panose="02020603050405020304" pitchFamily="18" charset="0"/>
                <a:ea typeface="Calibri" panose="020F0502020204030204" pitchFamily="34" charset="0"/>
                <a:cs typeface="Times New Roman" panose="02020603050405020304" pitchFamily="18" charset="0"/>
              </a:rPr>
              <a:t> </a:t>
            </a:r>
            <a:r>
              <a:rPr lang="en-US" sz="2400" dirty="0" err="1">
                <a:latin typeface="Times New Roman" panose="02020603050405020304" pitchFamily="18" charset="0"/>
                <a:ea typeface="Calibri" panose="020F0502020204030204" pitchFamily="34" charset="0"/>
                <a:cs typeface="Times New Roman" panose="02020603050405020304" pitchFamily="18" charset="0"/>
              </a:rPr>
              <a:t>Chhotabhai</a:t>
            </a:r>
            <a:r>
              <a:rPr lang="en-US" sz="2400" dirty="0">
                <a:latin typeface="Times New Roman" panose="02020603050405020304" pitchFamily="18" charset="0"/>
                <a:ea typeface="Calibri" panose="020F0502020204030204" pitchFamily="34" charset="0"/>
                <a:cs typeface="Times New Roman" panose="02020603050405020304" pitchFamily="18" charset="0"/>
              </a:rPr>
              <a:t> vs Patel </a:t>
            </a:r>
            <a:r>
              <a:rPr lang="en-US" sz="2400" dirty="0" err="1">
                <a:latin typeface="Times New Roman" panose="02020603050405020304" pitchFamily="18" charset="0"/>
                <a:ea typeface="Calibri" panose="020F0502020204030204" pitchFamily="34" charset="0"/>
                <a:cs typeface="Times New Roman" panose="02020603050405020304" pitchFamily="18" charset="0"/>
              </a:rPr>
              <a:t>Ramanbhai</a:t>
            </a:r>
            <a:br>
              <a:rPr lang="en-US" sz="3200" b="1" dirty="0">
                <a:latin typeface="Times New Roman" panose="02020603050405020304" pitchFamily="18" charset="0"/>
                <a:ea typeface="Calibri" panose="020F0502020204030204" pitchFamily="34" charset="0"/>
                <a:cs typeface="Times New Roman" panose="02020603050405020304" pitchFamily="18" charset="0"/>
              </a:rPr>
            </a:br>
            <a:r>
              <a:rPr lang="en-US" b="1" dirty="0">
                <a:latin typeface="Times New Roman" panose="02020603050405020304" pitchFamily="18" charset="0"/>
                <a:ea typeface="Calibri" panose="020F0502020204030204" pitchFamily="34" charset="0"/>
                <a:cs typeface="Times New Roman" panose="02020603050405020304" pitchFamily="18" charset="0"/>
              </a:rPr>
              <a:t>[Supreme Court, Civil Appeal No. 7528 of 2019]</a:t>
            </a:r>
            <a:endParaRPr lang="en-US" sz="1200" b="1"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endParaRPr lang="en-US" sz="10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lnSpc>
                <a:spcPct val="150000"/>
              </a:lnSpc>
              <a:spcAft>
                <a:spcPts val="1000"/>
              </a:spcAft>
              <a:buFont typeface="Wingdings" panose="05000000000000000000" pitchFamily="2" charset="2"/>
              <a:buChar char="q"/>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It was held that </a:t>
            </a:r>
            <a:r>
              <a:rPr lang="en-US" sz="1600" i="1" dirty="0" err="1">
                <a:latin typeface="Times New Roman" panose="02020603050405020304" pitchFamily="18" charset="0"/>
                <a:ea typeface="Calibri" panose="020F0502020204030204" pitchFamily="34" charset="0"/>
                <a:cs typeface="Times New Roman" panose="02020603050405020304" pitchFamily="18" charset="0"/>
              </a:rPr>
              <a:t>Mitakshara</a:t>
            </a:r>
            <a:r>
              <a:rPr lang="en-US" sz="1600" i="1" dirty="0">
                <a:latin typeface="Times New Roman" panose="02020603050405020304" pitchFamily="18" charset="0"/>
                <a:ea typeface="Calibri" panose="020F0502020204030204" pitchFamily="34" charset="0"/>
                <a:cs typeface="Times New Roman" panose="02020603050405020304" pitchFamily="18" charset="0"/>
              </a:rPr>
              <a:t> father has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absolute right of disposition over his self-acquired property</a:t>
            </a:r>
            <a:r>
              <a:rPr lang="en-US" sz="1600" i="1" dirty="0">
                <a:latin typeface="Times New Roman" panose="02020603050405020304" pitchFamily="18" charset="0"/>
                <a:ea typeface="Calibri" panose="020F0502020204030204" pitchFamily="34" charset="0"/>
                <a:cs typeface="Times New Roman" panose="02020603050405020304" pitchFamily="18" charset="0"/>
              </a:rPr>
              <a:t> to which no exception can be taken by his male descendants. </a:t>
            </a:r>
          </a:p>
          <a:p>
            <a:pPr marL="285750" indent="-285750" algn="just">
              <a:lnSpc>
                <a:spcPct val="150000"/>
              </a:lnSpc>
              <a:spcAft>
                <a:spcPts val="1000"/>
              </a:spcAft>
              <a:buFont typeface="Wingdings" panose="05000000000000000000" pitchFamily="2" charset="2"/>
              <a:buChar char="q"/>
            </a:pPr>
            <a:r>
              <a:rPr lang="en-US" sz="1600" i="1" dirty="0">
                <a:latin typeface="Times New Roman" panose="02020603050405020304" pitchFamily="18" charset="0"/>
                <a:ea typeface="Calibri" panose="020F0502020204030204" pitchFamily="34" charset="0"/>
                <a:cs typeface="Times New Roman" panose="02020603050405020304" pitchFamily="18" charset="0"/>
              </a:rPr>
              <a:t>It was held that it was not possible to hold that such property bequeathed or gifted to a son must necessarily rank as ancestral property. </a:t>
            </a:r>
          </a:p>
          <a:p>
            <a:pPr marL="285750" indent="-285750" algn="just">
              <a:lnSpc>
                <a:spcPct val="150000"/>
              </a:lnSpc>
              <a:spcAft>
                <a:spcPts val="1000"/>
              </a:spcAft>
              <a:buFont typeface="Wingdings" panose="05000000000000000000" pitchFamily="2" charset="2"/>
              <a:buChar char="q"/>
            </a:pPr>
            <a:r>
              <a:rPr lang="en-US" sz="1600" i="1" dirty="0">
                <a:latin typeface="Times New Roman" panose="02020603050405020304" pitchFamily="18" charset="0"/>
                <a:ea typeface="Calibri" panose="020F0502020204030204" pitchFamily="34" charset="0"/>
                <a:cs typeface="Times New Roman" panose="02020603050405020304" pitchFamily="18" charset="0"/>
              </a:rPr>
              <a:t>It was further held that</a:t>
            </a:r>
            <a:r>
              <a:rPr lang="en-US" sz="1600" b="1" i="1" dirty="0">
                <a:latin typeface="Times New Roman" panose="02020603050405020304" pitchFamily="18" charset="0"/>
                <a:ea typeface="Calibri" panose="020F0502020204030204" pitchFamily="34" charset="0"/>
                <a:cs typeface="Times New Roman" panose="02020603050405020304" pitchFamily="18" charset="0"/>
              </a:rPr>
              <a:t> a property gifted by a father to his son could not become ancestral property </a:t>
            </a:r>
            <a:r>
              <a:rPr lang="en-US" sz="1600" i="1" dirty="0">
                <a:latin typeface="Times New Roman" panose="02020603050405020304" pitchFamily="18" charset="0"/>
                <a:ea typeface="Calibri" panose="020F0502020204030204" pitchFamily="34" charset="0"/>
                <a:cs typeface="Times New Roman" panose="02020603050405020304" pitchFamily="18" charset="0"/>
              </a:rPr>
              <a:t>in the hands of the </a:t>
            </a:r>
            <a:r>
              <a:rPr lang="en-US" sz="1600" i="1" dirty="0" err="1">
                <a:latin typeface="Times New Roman" panose="02020603050405020304" pitchFamily="18" charset="0"/>
                <a:ea typeface="Calibri" panose="020F0502020204030204" pitchFamily="34" charset="0"/>
                <a:cs typeface="Times New Roman" panose="02020603050405020304" pitchFamily="18" charset="0"/>
              </a:rPr>
              <a:t>donee</a:t>
            </a:r>
            <a:r>
              <a:rPr lang="en-US" sz="1600" i="1" dirty="0">
                <a:latin typeface="Times New Roman" panose="02020603050405020304" pitchFamily="18" charset="0"/>
                <a:ea typeface="Calibri" panose="020F0502020204030204" pitchFamily="34" charset="0"/>
                <a:cs typeface="Times New Roman" panose="02020603050405020304" pitchFamily="18" charset="0"/>
              </a:rPr>
              <a:t>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simply by reason of the fact that the </a:t>
            </a:r>
            <a:r>
              <a:rPr lang="en-US" sz="1600" b="1" i="1" dirty="0" err="1">
                <a:latin typeface="Times New Roman" panose="02020603050405020304" pitchFamily="18" charset="0"/>
                <a:ea typeface="Calibri" panose="020F0502020204030204" pitchFamily="34" charset="0"/>
                <a:cs typeface="Times New Roman" panose="02020603050405020304" pitchFamily="18" charset="0"/>
              </a:rPr>
              <a:t>donee</a:t>
            </a:r>
            <a:r>
              <a:rPr lang="en-US" sz="1600" b="1" i="1" dirty="0">
                <a:latin typeface="Times New Roman" panose="02020603050405020304" pitchFamily="18" charset="0"/>
                <a:ea typeface="Calibri" panose="020F0502020204030204" pitchFamily="34" charset="0"/>
                <a:cs typeface="Times New Roman" panose="02020603050405020304" pitchFamily="18" charset="0"/>
              </a:rPr>
              <a:t> got it from his father or ancestor.</a:t>
            </a:r>
            <a:r>
              <a:rPr lang="en-US" sz="1600" i="1" dirty="0">
                <a:latin typeface="Times New Roman" panose="02020603050405020304" pitchFamily="18" charset="0"/>
                <a:ea typeface="Calibri" panose="020F0502020204030204" pitchFamily="34" charset="0"/>
                <a:cs typeface="Times New Roman" panose="02020603050405020304" pitchFamily="18" charset="0"/>
              </a:rPr>
              <a:t>”</a:t>
            </a:r>
            <a:endParaRPr lang="en-IN" sz="1600"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227594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HUF PROPERTY</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9" name="Rectangle 8">
            <a:extLst>
              <a:ext uri="{FF2B5EF4-FFF2-40B4-BE49-F238E27FC236}">
                <a16:creationId xmlns:a16="http://schemas.microsoft.com/office/drawing/2014/main" id="{11A284E8-D500-4ED9-BD2D-7A111154FC00}"/>
              </a:ext>
            </a:extLst>
          </p:cNvPr>
          <p:cNvSpPr/>
          <p:nvPr/>
        </p:nvSpPr>
        <p:spPr>
          <a:xfrm>
            <a:off x="482884" y="1262213"/>
            <a:ext cx="11291299" cy="4764959"/>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Yudhishter v. Ashok Kumar, </a:t>
            </a:r>
          </a:p>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SC, Civil Appeal No. 459 of 1980 dated 11th December, 1986</a:t>
            </a:r>
          </a:p>
          <a:p>
            <a:pPr algn="ctr">
              <a:spcAft>
                <a:spcPts val="1000"/>
              </a:spcAft>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1000"/>
              </a:spcAft>
            </a:pPr>
            <a:r>
              <a:rPr lang="en-US" sz="1500" b="1" dirty="0">
                <a:latin typeface="Times New Roman" panose="02020603050405020304" pitchFamily="18" charset="0"/>
                <a:ea typeface="Calibri" panose="020F0502020204030204" pitchFamily="34" charset="0"/>
                <a:cs typeface="Times New Roman" panose="02020603050405020304" pitchFamily="18" charset="0"/>
              </a:rPr>
              <a:t>Position before 1956: </a:t>
            </a:r>
            <a:r>
              <a:rPr lang="en-US" sz="1500" dirty="0">
                <a:latin typeface="Times New Roman" panose="02020603050405020304" pitchFamily="18" charset="0"/>
                <a:ea typeface="Calibri" panose="020F0502020204030204" pitchFamily="34" charset="0"/>
                <a:cs typeface="Times New Roman" panose="02020603050405020304" pitchFamily="18" charset="0"/>
              </a:rPr>
              <a:t>“</a:t>
            </a:r>
            <a:r>
              <a:rPr lang="en-US" sz="1500" i="1" dirty="0">
                <a:latin typeface="Times New Roman" panose="02020603050405020304" pitchFamily="18" charset="0"/>
                <a:ea typeface="Calibri" panose="020F0502020204030204" pitchFamily="34" charset="0"/>
                <a:cs typeface="Times New Roman" panose="02020603050405020304" pitchFamily="18" charset="0"/>
              </a:rPr>
              <a:t>The moment a son is born, he gets a share in father's property and become part of the coparcenary. His right accrues to him not on the death of the father or inheritance from the father but with the very fact of his birth. Normally, therefore whenever the father gets a property from whatever source, from the grandfather or from any other source, be it separated property or not, his son should have a share in that and it will become part of the joint Hindu family of his son and grandson and other members who form joint Hindu family with him.</a:t>
            </a:r>
          </a:p>
          <a:p>
            <a:pPr algn="just">
              <a:lnSpc>
                <a:spcPct val="150000"/>
              </a:lnSpc>
              <a:spcAft>
                <a:spcPts val="1000"/>
              </a:spcAft>
            </a:pPr>
            <a:r>
              <a:rPr lang="en-US" sz="1500" i="1" dirty="0">
                <a:latin typeface="Times New Roman" panose="02020603050405020304" pitchFamily="18" charset="0"/>
                <a:ea typeface="Calibri" panose="020F0502020204030204" pitchFamily="34" charset="0"/>
                <a:cs typeface="Times New Roman" panose="02020603050405020304" pitchFamily="18" charset="0"/>
              </a:rPr>
              <a:t> </a:t>
            </a:r>
            <a:r>
              <a:rPr lang="en-US" sz="1500" b="1" dirty="0">
                <a:latin typeface="Times New Roman" panose="02020603050405020304" pitchFamily="18" charset="0"/>
                <a:ea typeface="Calibri" panose="020F0502020204030204" pitchFamily="34" charset="0"/>
                <a:cs typeface="Times New Roman" panose="02020603050405020304" pitchFamily="18" charset="0"/>
              </a:rPr>
              <a:t>Position after 1956 </a:t>
            </a:r>
            <a:r>
              <a:rPr lang="en-US" sz="1500" i="1" dirty="0">
                <a:latin typeface="Times New Roman" panose="02020603050405020304" pitchFamily="18" charset="0"/>
                <a:ea typeface="Calibri" panose="020F0502020204030204" pitchFamily="34" charset="0"/>
                <a:cs typeface="Times New Roman" panose="02020603050405020304" pitchFamily="18" charset="0"/>
              </a:rPr>
              <a:t>This Court observed that this position has been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affected by Section 8 of the Hindu Succession Act, 1956</a:t>
            </a:r>
            <a:r>
              <a:rPr lang="en-US" sz="1500" i="1" dirty="0">
                <a:latin typeface="Times New Roman" panose="02020603050405020304" pitchFamily="18" charset="0"/>
                <a:ea typeface="Calibri" panose="020F0502020204030204" pitchFamily="34" charset="0"/>
                <a:cs typeface="Times New Roman" panose="02020603050405020304" pitchFamily="18" charset="0"/>
              </a:rPr>
              <a:t> and, therefore, after the Act,</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when the son inherited the property in the situation contemplated by Section 8, he does not take it as Karta of his own undivided family but takes it in his individual capacity…</a:t>
            </a:r>
            <a:r>
              <a:rPr lang="en-US" sz="1500" i="1" dirty="0">
                <a:latin typeface="Times New Roman" panose="02020603050405020304" pitchFamily="18" charset="0"/>
                <a:ea typeface="Calibri" panose="020F0502020204030204" pitchFamily="34" charset="0"/>
                <a:cs typeface="Times New Roman" panose="02020603050405020304" pitchFamily="18" charset="0"/>
              </a:rPr>
              <a:t>..In that view of the matter, it would be difficult to hold that property which developed on a Hindu under Section 8 of the Hindu Succession Act, 1956 would be HUF in his hand vis-a-vis his own sons. If that be the position then</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the property which developed upon the father of the respondent in the instant case on the demise of his grandfather could not be said to be HUF property.</a:t>
            </a:r>
            <a:r>
              <a:rPr lang="en-US" sz="1500" i="1" dirty="0">
                <a:latin typeface="Times New Roman" panose="02020603050405020304" pitchFamily="18" charset="0"/>
                <a:ea typeface="Calibri" panose="020F0502020204030204" pitchFamily="34" charset="0"/>
                <a:cs typeface="Times New Roman" panose="02020603050405020304" pitchFamily="18" charset="0"/>
              </a:rPr>
              <a:t> If that is so, then the appellate authority was right in holding that the respondent was a licensee of his father in respect of the ancestral house.”</a:t>
            </a:r>
            <a:endParaRPr lang="en-IN" sz="1500"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32268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HUF PROPERTY</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4C9DDC5B-6B9C-4B8A-B8A3-9456A937116F}"/>
              </a:ext>
            </a:extLst>
          </p:cNvPr>
          <p:cNvSpPr/>
          <p:nvPr/>
        </p:nvSpPr>
        <p:spPr>
          <a:xfrm>
            <a:off x="450350" y="1113868"/>
            <a:ext cx="11291299" cy="5206105"/>
          </a:xfrm>
          <a:prstGeom prst="rect">
            <a:avLst/>
          </a:prstGeom>
        </p:spPr>
        <p:txBody>
          <a:bodyPr wrap="square">
            <a:spAutoFit/>
          </a:bodyPr>
          <a:lstStyle/>
          <a:p>
            <a:pPr algn="ctr">
              <a:spcAft>
                <a:spcPts val="1000"/>
              </a:spcAft>
            </a:pPr>
            <a:r>
              <a:rPr lang="en-US" sz="2000" b="1" dirty="0">
                <a:latin typeface="Times New Roman" panose="02020603050405020304" pitchFamily="18" charset="0"/>
                <a:ea typeface="Calibri" panose="020F0502020204030204" pitchFamily="34" charset="0"/>
                <a:cs typeface="Times New Roman" panose="02020603050405020304" pitchFamily="18" charset="0"/>
              </a:rPr>
              <a:t>Sunny (Minor) v. Raj Singh</a:t>
            </a:r>
          </a:p>
          <a:p>
            <a:pPr algn="ctr">
              <a:spcAft>
                <a:spcPts val="1000"/>
              </a:spcAft>
            </a:pPr>
            <a:r>
              <a:rPr lang="en-US" sz="2000" b="1" dirty="0">
                <a:latin typeface="Times New Roman" panose="02020603050405020304" pitchFamily="18" charset="0"/>
                <a:ea typeface="Calibri" panose="020F0502020204030204" pitchFamily="34" charset="0"/>
                <a:cs typeface="Times New Roman" panose="02020603050405020304" pitchFamily="18" charset="0"/>
              </a:rPr>
              <a:t>2015 (225) DLT 211</a:t>
            </a:r>
          </a:p>
          <a:p>
            <a:pPr lvl="0" algn="just">
              <a:lnSpc>
                <a:spcPct val="150000"/>
              </a:lnSpc>
              <a:spcAft>
                <a:spcPts val="1000"/>
              </a:spcAft>
            </a:pPr>
            <a:r>
              <a:rPr lang="en-US" sz="1500" dirty="0">
                <a:latin typeface="Times New Roman" panose="02020603050405020304" pitchFamily="18" charset="0"/>
                <a:ea typeface="Calibri" panose="020F0502020204030204" pitchFamily="34" charset="0"/>
                <a:cs typeface="Times New Roman" panose="02020603050405020304" pitchFamily="18" charset="0"/>
              </a:rPr>
              <a:t>“</a:t>
            </a:r>
            <a:r>
              <a:rPr lang="en-US" sz="1500" b="1" i="1" dirty="0">
                <a:latin typeface="Times New Roman" panose="02020603050405020304" pitchFamily="18" charset="0"/>
                <a:ea typeface="Calibri" panose="020F0502020204030204" pitchFamily="34" charset="0"/>
                <a:cs typeface="Times New Roman" panose="02020603050405020304" pitchFamily="18" charset="0"/>
              </a:rPr>
              <a:t>After passing of the Hindu Succession Act, 1956</a:t>
            </a:r>
            <a:r>
              <a:rPr lang="en-US" sz="1500" i="1" dirty="0">
                <a:latin typeface="Times New Roman" panose="02020603050405020304" pitchFamily="18" charset="0"/>
                <a:ea typeface="Calibri" panose="020F0502020204030204" pitchFamily="34" charset="0"/>
                <a:cs typeface="Times New Roman" panose="02020603050405020304" pitchFamily="18" charset="0"/>
              </a:rPr>
              <a:t>, this position has undergone a change and if a person after 1956 inherits a property from his paternal ancestors, the said property is not an HUF property in his hands and the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property is to be taken as a self-acquired property</a:t>
            </a:r>
            <a:r>
              <a:rPr lang="en-US" sz="1500" i="1" dirty="0">
                <a:latin typeface="Times New Roman" panose="02020603050405020304" pitchFamily="18" charset="0"/>
                <a:ea typeface="Calibri" panose="020F0502020204030204" pitchFamily="34" charset="0"/>
                <a:cs typeface="Times New Roman" panose="02020603050405020304" pitchFamily="18" charset="0"/>
              </a:rPr>
              <a:t> of the person who inherits the same. There are two exceptions to a property inherited by such a person being and remaining self-acquired in his hands,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The First  exception </a:t>
            </a:r>
            <a:r>
              <a:rPr lang="en-US" sz="1500" i="1" dirty="0">
                <a:latin typeface="Times New Roman" panose="02020603050405020304" pitchFamily="18" charset="0"/>
                <a:ea typeface="Calibri" panose="020F0502020204030204" pitchFamily="34" charset="0"/>
                <a:cs typeface="Times New Roman" panose="02020603050405020304" pitchFamily="18" charset="0"/>
              </a:rPr>
              <a:t>which will be either an HUF and its properties was existing even prior to the passing of the Hindu Succession Act, 1956 and which Hindu Undivided Family continued even after passing of the Hindu Succession Act, 1956, and in which case since</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HUF existed and continued before and after 1956</a:t>
            </a:r>
            <a:r>
              <a:rPr lang="en-US" sz="1500" i="1" dirty="0">
                <a:latin typeface="Times New Roman" panose="02020603050405020304" pitchFamily="18" charset="0"/>
                <a:ea typeface="Calibri" panose="020F0502020204030204" pitchFamily="34" charset="0"/>
                <a:cs typeface="Times New Roman" panose="02020603050405020304" pitchFamily="18" charset="0"/>
              </a:rPr>
              <a:t>, the property inherited by a member of an HUF even after 1956 would be HUF property in his hands to which his paternal successors-in-interest up to the three degrees would have a right. </a:t>
            </a:r>
          </a:p>
          <a:p>
            <a:pPr lvl="0" algn="just">
              <a:lnSpc>
                <a:spcPct val="150000"/>
              </a:lnSpc>
              <a:spcAft>
                <a:spcPts val="1000"/>
              </a:spcAft>
            </a:pPr>
            <a:r>
              <a:rPr lang="en-US" sz="1500" b="1" i="1" dirty="0">
                <a:latin typeface="Times New Roman" panose="02020603050405020304" pitchFamily="18" charset="0"/>
                <a:ea typeface="Calibri" panose="020F0502020204030204" pitchFamily="34" charset="0"/>
                <a:cs typeface="Times New Roman" panose="02020603050405020304" pitchFamily="18" charset="0"/>
              </a:rPr>
              <a:t>The second exception</a:t>
            </a:r>
            <a:r>
              <a:rPr lang="en-US" sz="1500" i="1" dirty="0">
                <a:latin typeface="Times New Roman" panose="02020603050405020304" pitchFamily="18" charset="0"/>
                <a:ea typeface="Calibri" panose="020F0502020204030204" pitchFamily="34" charset="0"/>
                <a:cs typeface="Times New Roman" panose="02020603050405020304" pitchFamily="18" charset="0"/>
              </a:rPr>
              <a:t> to the property in the hands of a person being not self-acquired property but an HUF property is if after 1956 a person who owns a self-acquired property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throws the self-acquired property into a common hotchpotch </a:t>
            </a:r>
            <a:r>
              <a:rPr lang="en-US" sz="1500" i="1" dirty="0">
                <a:latin typeface="Times New Roman" panose="02020603050405020304" pitchFamily="18" charset="0"/>
                <a:ea typeface="Calibri" panose="020F0502020204030204" pitchFamily="34" charset="0"/>
                <a:cs typeface="Times New Roman" panose="02020603050405020304" pitchFamily="18" charset="0"/>
              </a:rPr>
              <a:t>whereby such property or properties thrown into a common hotchpotch become Joint Hindu Family properties/HUF properties. In order to claim the properties in this second exception position as being HUF/Joint Hindu Family properties/properties, a plaintiff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has to establish</a:t>
            </a:r>
            <a:r>
              <a:rPr lang="en-US" sz="1500" i="1" dirty="0">
                <a:latin typeface="Times New Roman" panose="02020603050405020304" pitchFamily="18" charset="0"/>
                <a:ea typeface="Calibri" panose="020F0502020204030204" pitchFamily="34" charset="0"/>
                <a:cs typeface="Times New Roman" panose="02020603050405020304" pitchFamily="18" charset="0"/>
              </a:rPr>
              <a:t> to the satisfaction of the court that when (i.e.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date and year)</a:t>
            </a:r>
            <a:r>
              <a:rPr lang="en-US" sz="1500" i="1" dirty="0">
                <a:latin typeface="Times New Roman" panose="02020603050405020304" pitchFamily="18" charset="0"/>
                <a:ea typeface="Calibri" panose="020F0502020204030204" pitchFamily="34" charset="0"/>
                <a:cs typeface="Times New Roman" panose="02020603050405020304" pitchFamily="18" charset="0"/>
              </a:rPr>
              <a:t> was a particular</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property or properties thrown in common hotchpotch</a:t>
            </a:r>
            <a:r>
              <a:rPr lang="en-US" sz="1500" i="1" dirty="0">
                <a:latin typeface="Times New Roman" panose="02020603050405020304" pitchFamily="18" charset="0"/>
                <a:ea typeface="Calibri" panose="020F0502020204030204" pitchFamily="34" charset="0"/>
                <a:cs typeface="Times New Roman" panose="02020603050405020304" pitchFamily="18" charset="0"/>
              </a:rPr>
              <a:t> and hence HUF/Joint Hindu Family created.”</a:t>
            </a:r>
            <a:endParaRPr lang="en-IN" sz="1500"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15881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2800" b="1" dirty="0">
                <a:solidFill>
                  <a:schemeClr val="bg1"/>
                </a:solidFill>
                <a:latin typeface="Times New Roman" panose="02020603050405020304" pitchFamily="18" charset="0"/>
                <a:cs typeface="Times New Roman" panose="02020603050405020304" pitchFamily="18" charset="0"/>
              </a:rPr>
              <a:t>SELF AQUIRED PROPERTY &amp; ANCESTRAL PROPERTY w.r.t. HUF</a:t>
            </a:r>
            <a:endParaRPr kumimoji="0" lang="en-US" sz="28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9618EEA1-1AC7-4124-B508-55BAAEBA8E97}"/>
              </a:ext>
            </a:extLst>
          </p:cNvPr>
          <p:cNvSpPr/>
          <p:nvPr/>
        </p:nvSpPr>
        <p:spPr>
          <a:xfrm>
            <a:off x="334941" y="1342112"/>
            <a:ext cx="11291299" cy="5201424"/>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Sh. Surender Kumar vs Sh. Dhani Ram &amp; Others, </a:t>
            </a:r>
          </a:p>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Delhi HC, CS (OS) No. 1737/ 2012 dated 18</a:t>
            </a:r>
            <a:r>
              <a:rPr lang="en-US" sz="16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US" sz="1600" dirty="0">
                <a:latin typeface="Times New Roman" panose="02020603050405020304" pitchFamily="18" charset="0"/>
                <a:ea typeface="Calibri" panose="020F0502020204030204" pitchFamily="34" charset="0"/>
                <a:cs typeface="Times New Roman" panose="02020603050405020304" pitchFamily="18" charset="0"/>
              </a:rPr>
              <a:t> January, 2016 </a:t>
            </a:r>
          </a:p>
          <a:p>
            <a:pPr algn="ctr">
              <a:spcAft>
                <a:spcPts val="1000"/>
              </a:spcAft>
            </a:pPr>
            <a:endParaRPr lang="en-US" sz="1000" dirty="0">
              <a:latin typeface="Times New Roman" panose="02020603050405020304" pitchFamily="18" charset="0"/>
              <a:ea typeface="Calibri" panose="020F0502020204030204" pitchFamily="34" charset="0"/>
              <a:cs typeface="Times New Roman" panose="02020603050405020304" pitchFamily="18" charset="0"/>
            </a:endParaRPr>
          </a:p>
          <a:p>
            <a:pPr marL="285750" indent="-285750" algn="just">
              <a:spcAft>
                <a:spcPts val="1000"/>
              </a:spcAft>
              <a:buFont typeface="Wingdings" panose="05000000000000000000" pitchFamily="2" charset="2"/>
              <a:buChar char="Ø"/>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If a person dies after passing HSA and there is no HUF existing at the time of the death of such a person, inheritance of immovable property of such a person by his successors – in – interest is no doubt inheritance of ‘ancestral’ property, but the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inheritance is as self-acquired property in the hands of the successor</a:t>
            </a:r>
            <a:r>
              <a:rPr lang="en-US" sz="1600" i="1" dirty="0">
                <a:latin typeface="Times New Roman" panose="02020603050405020304" pitchFamily="18" charset="0"/>
                <a:ea typeface="Calibri" panose="020F0502020204030204" pitchFamily="34" charset="0"/>
                <a:cs typeface="Times New Roman" panose="02020603050405020304" pitchFamily="18" charset="0"/>
              </a:rPr>
              <a:t> and not as HUF property although the successor(s) indeed inherits ‘ancestral’ property i.e., a property belonging to his parental ancestor</a:t>
            </a:r>
          </a:p>
          <a:p>
            <a:pPr marL="285750" indent="-285750" algn="just">
              <a:spcAft>
                <a:spcPts val="1000"/>
              </a:spcAft>
              <a:buFont typeface="Wingdings" panose="05000000000000000000" pitchFamily="2" charset="2"/>
              <a:buChar char="Ø"/>
            </a:pPr>
            <a:r>
              <a:rPr lang="en-US" sz="1600" b="1" i="1" dirty="0">
                <a:latin typeface="Times New Roman" panose="02020603050405020304" pitchFamily="18" charset="0"/>
                <a:ea typeface="Calibri" panose="020F0502020204030204" pitchFamily="34" charset="0"/>
                <a:cs typeface="Times New Roman" panose="02020603050405020304" pitchFamily="18" charset="0"/>
              </a:rPr>
              <a:t>The only way in which HUF/joint Hindu family can come into existence after 1956 (</a:t>
            </a:r>
            <a:r>
              <a:rPr lang="en-US" sz="1600" i="1" dirty="0">
                <a:latin typeface="Times New Roman" panose="02020603050405020304" pitchFamily="18" charset="0"/>
                <a:ea typeface="Calibri" panose="020F0502020204030204" pitchFamily="34" charset="0"/>
                <a:cs typeface="Times New Roman" panose="02020603050405020304" pitchFamily="18" charset="0"/>
              </a:rPr>
              <a:t>and when a joint Hindu family did not exist prior to 1956) is if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an individual’s property is thrown into a common hotchpotch</a:t>
            </a:r>
            <a:r>
              <a:rPr lang="en-US" sz="1600" i="1" dirty="0">
                <a:latin typeface="Times New Roman" panose="02020603050405020304" pitchFamily="18" charset="0"/>
                <a:ea typeface="Calibri" panose="020F0502020204030204" pitchFamily="34" charset="0"/>
                <a:cs typeface="Times New Roman" panose="02020603050405020304" pitchFamily="18" charset="0"/>
              </a:rPr>
              <a:t>. Thus, if an HUF property exists because of its such creation by throwing of self-acquired property by a person in the common hotchpotch, consequently there is entitlement in coparceners, etc. to a share in such HUF property.</a:t>
            </a:r>
          </a:p>
          <a:p>
            <a:pPr marL="285750" indent="-285750" algn="just">
              <a:spcAft>
                <a:spcPts val="1000"/>
              </a:spcAft>
              <a:buFont typeface="Wingdings" panose="05000000000000000000" pitchFamily="2" charset="2"/>
              <a:buChar char="Ø"/>
            </a:pPr>
            <a:r>
              <a:rPr lang="en-US" sz="1600" i="1" dirty="0">
                <a:latin typeface="Times New Roman" panose="02020603050405020304" pitchFamily="18" charset="0"/>
                <a:ea typeface="Calibri" panose="020F0502020204030204" pitchFamily="34" charset="0"/>
                <a:cs typeface="Times New Roman" panose="02020603050405020304" pitchFamily="18" charset="0"/>
              </a:rPr>
              <a:t>An HUF can also exist if paternal ancestral properties are inherited prior to 1956, and such status of parties qua the properties has continued after 1956 with respect to the properties inherited prior to 1956 from paternal ancestors.</a:t>
            </a:r>
            <a:r>
              <a:rPr lang="en-US" sz="1600" b="1" i="1" dirty="0">
                <a:latin typeface="Times New Roman" panose="02020603050405020304" pitchFamily="18" charset="0"/>
                <a:ea typeface="Calibri" panose="020F0502020204030204" pitchFamily="34" charset="0"/>
                <a:cs typeface="Times New Roman" panose="02020603050405020304" pitchFamily="18" charset="0"/>
              </a:rPr>
              <a:t> Once that status and position continues even after 1956, of HUF </a:t>
            </a:r>
            <a:r>
              <a:rPr lang="en-US" sz="1600" i="1" dirty="0">
                <a:latin typeface="Times New Roman" panose="02020603050405020304" pitchFamily="18" charset="0"/>
                <a:ea typeface="Calibri" panose="020F0502020204030204" pitchFamily="34" charset="0"/>
                <a:cs typeface="Times New Roman" panose="02020603050405020304" pitchFamily="18" charset="0"/>
              </a:rPr>
              <a:t>and of its properties existing,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a coparcener etc., will have a right to seek partition of properties.</a:t>
            </a:r>
          </a:p>
          <a:p>
            <a:pPr marL="285750" indent="-285750" algn="just">
              <a:spcAft>
                <a:spcPts val="1000"/>
              </a:spcAft>
              <a:buFont typeface="Wingdings" panose="05000000000000000000" pitchFamily="2" charset="2"/>
              <a:buChar char="Ø"/>
            </a:pPr>
            <a:r>
              <a:rPr lang="en-US" sz="1600" i="1" dirty="0">
                <a:latin typeface="Times New Roman" panose="02020603050405020304" pitchFamily="18" charset="0"/>
                <a:ea typeface="Calibri" panose="020F0502020204030204" pitchFamily="34" charset="0"/>
                <a:cs typeface="Times New Roman" panose="02020603050405020304" pitchFamily="18" charset="0"/>
              </a:rPr>
              <a:t>Even before 1956, an HUF can come into existence even without inheritance of ancestral property from paternal ancestors, as HUF could have been created prior to 1956 by throwing of individual property into a common hotchpotch. If such HUF continues even after 1956, then in such case a coparcener etc. of an HUF was entitled to partition of HUF property.”</a:t>
            </a:r>
            <a:endParaRPr lang="en-IN" sz="1600"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845683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COPARCENARY PROPERTY</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2D968896-602B-40F2-A8F2-B25232712F1B}"/>
              </a:ext>
            </a:extLst>
          </p:cNvPr>
          <p:cNvSpPr/>
          <p:nvPr/>
        </p:nvSpPr>
        <p:spPr>
          <a:xfrm>
            <a:off x="450350" y="1054488"/>
            <a:ext cx="11291299" cy="5526513"/>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Sathyaprema Manjunatha Gowda v. CED  </a:t>
            </a:r>
          </a:p>
          <a:p>
            <a:pPr algn="ctr">
              <a:spcAft>
                <a:spcPts val="100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Supreme Court, Civil Appeal No. 3021 of 1986 dated 3rd April, 1997</a:t>
            </a:r>
          </a:p>
          <a:p>
            <a:pPr algn="just">
              <a:lnSpc>
                <a:spcPct val="150000"/>
              </a:lnSpc>
              <a:spcAft>
                <a:spcPts val="1000"/>
              </a:spcAft>
            </a:pPr>
            <a:r>
              <a:rPr lang="en-US" sz="1600" b="1" dirty="0">
                <a:latin typeface="Times New Roman" panose="02020603050405020304" pitchFamily="18" charset="0"/>
                <a:ea typeface="Calibri" panose="020F0502020204030204" pitchFamily="34" charset="0"/>
                <a:cs typeface="Times New Roman" panose="02020603050405020304" pitchFamily="18" charset="0"/>
              </a:rPr>
              <a:t>“</a:t>
            </a:r>
            <a:r>
              <a:rPr lang="en-US" sz="1600" b="1" i="1" dirty="0">
                <a:latin typeface="Times New Roman" panose="02020603050405020304" pitchFamily="18" charset="0"/>
                <a:ea typeface="Calibri" panose="020F0502020204030204" pitchFamily="34" charset="0"/>
                <a:cs typeface="Times New Roman" panose="02020603050405020304" pitchFamily="18" charset="0"/>
              </a:rPr>
              <a:t>‘Coparcenary’</a:t>
            </a:r>
            <a:r>
              <a:rPr lang="en-US" sz="1600" i="1" dirty="0">
                <a:latin typeface="Times New Roman" panose="02020603050405020304" pitchFamily="18" charset="0"/>
                <a:ea typeface="Calibri" panose="020F0502020204030204" pitchFamily="34" charset="0"/>
                <a:cs typeface="Times New Roman" panose="02020603050405020304" pitchFamily="18" charset="0"/>
              </a:rPr>
              <a:t> is a narrower body than a joint family and consists of only those persons who have taken, by birth, an interest in the property of the holder for the time being and who can enforce a partition whenever they like. It commences with a common ancestor and includes a holder of joint property and only those males in his male line who are not removed from him by more than three degrees. The word ‘survivor’ usually applies to the longest lives of two or more partners or trustees, and has been applied in some cases to the longest liver or joint tenants and legatees, and to others having a joint interest in any property</a:t>
            </a:r>
            <a:r>
              <a:rPr lang="en-US" sz="1600" dirty="0">
                <a:latin typeface="Times New Roman" panose="02020603050405020304" pitchFamily="18" charset="0"/>
                <a:ea typeface="Calibri" panose="020F0502020204030204" pitchFamily="34" charset="0"/>
                <a:cs typeface="Times New Roman" panose="02020603050405020304" pitchFamily="18" charset="0"/>
              </a:rPr>
              <a:t>.”</a:t>
            </a:r>
          </a:p>
          <a:p>
            <a:pPr algn="just">
              <a:spcAft>
                <a:spcPts val="1000"/>
              </a:spcAft>
            </a:pPr>
            <a:endParaRPr lang="en-US" sz="1000"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Rohit Chauhan v. Surinder Singh</a:t>
            </a:r>
          </a:p>
          <a:p>
            <a:pPr algn="ctr">
              <a:spcAft>
                <a:spcPts val="100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Supreme Court, Civil Appeal No. 5475 of 2013 dated 15th July, 2013</a:t>
            </a:r>
          </a:p>
          <a:p>
            <a:pPr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Coparcenary property means the property which consists of ancestral property and a coparcener would mean a person who shares equally with others in inheritance in the estate of common ancestor. </a:t>
            </a:r>
            <a:r>
              <a:rPr lang="en-US" sz="1600" b="1" i="1" dirty="0">
                <a:effectLst/>
                <a:latin typeface="Times New Roman" panose="02020603050405020304" pitchFamily="18" charset="0"/>
                <a:ea typeface="Calibri" panose="020F0502020204030204" pitchFamily="34" charset="0"/>
                <a:cs typeface="Times New Roman" panose="02020603050405020304" pitchFamily="18" charset="0"/>
              </a:rPr>
              <a:t>Coparcenary is a narrower body than the Joint Hindu family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and </a:t>
            </a:r>
            <a:r>
              <a:rPr lang="en-US" sz="1600" b="1" i="1" dirty="0">
                <a:effectLst/>
                <a:latin typeface="Times New Roman" panose="02020603050405020304" pitchFamily="18" charset="0"/>
                <a:ea typeface="Calibri" panose="020F0502020204030204" pitchFamily="34" charset="0"/>
                <a:cs typeface="Times New Roman" panose="02020603050405020304" pitchFamily="18" charset="0"/>
              </a:rPr>
              <a:t>before commencement of Hindu Succession (Amendment) Act, 2005, only male members of the family used to acquire by birth </a:t>
            </a:r>
            <a:r>
              <a:rPr lang="en-US" sz="1600" i="1" dirty="0">
                <a:effectLst/>
                <a:latin typeface="Times New Roman" panose="02020603050405020304" pitchFamily="18" charset="0"/>
                <a:ea typeface="Calibri" panose="020F0502020204030204" pitchFamily="34" charset="0"/>
                <a:cs typeface="Times New Roman" panose="02020603050405020304" pitchFamily="18" charset="0"/>
              </a:rPr>
              <a:t>an interest in the coparcenary property. A coparcener has no definite share in the coparcenary property but he has an undivided interest in it and one has to bear in mind that it enlarges by deaths and diminishes by births in the family</a:t>
            </a:r>
            <a:r>
              <a:rPr lang="en-US" sz="1600" dirty="0">
                <a:latin typeface="Times New Roman" panose="02020603050405020304" pitchFamily="18" charset="0"/>
                <a:ea typeface="Calibri" panose="020F0502020204030204" pitchFamily="34" charset="0"/>
                <a:cs typeface="Times New Roman" panose="02020603050405020304" pitchFamily="18" charset="0"/>
              </a:rPr>
              <a:t>.”</a:t>
            </a:r>
            <a:endParaRPr lang="en-US" sz="1600"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318082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RULE OF SURVIVORSHIP</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795752"/>
            <a:ext cx="11291299" cy="3833357"/>
          </a:xfrm>
          <a:prstGeom prst="rect">
            <a:avLst/>
          </a:prstGeom>
        </p:spPr>
        <p:txBody>
          <a:bodyPr wrap="square">
            <a:spAutoFit/>
          </a:bodyPr>
          <a:lstStyle/>
          <a:p>
            <a:pPr algn="ctr">
              <a:lnSpc>
                <a:spcPct val="150000"/>
              </a:lnSpc>
              <a:spcAft>
                <a:spcPts val="1000"/>
              </a:spcAft>
            </a:pPr>
            <a:r>
              <a:rPr lang="sv-SE" b="1" dirty="0">
                <a:latin typeface="Times New Roman" panose="02020603050405020304" pitchFamily="18" charset="0"/>
                <a:ea typeface="Calibri" panose="020F0502020204030204" pitchFamily="34" charset="0"/>
                <a:cs typeface="Times New Roman" panose="02020603050405020304" pitchFamily="18" charset="0"/>
              </a:rPr>
              <a:t>Uttam Vs. Saubhag Singh</a:t>
            </a: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sz="1600" b="1" dirty="0">
                <a:latin typeface="Times New Roman" panose="02020603050405020304" pitchFamily="18" charset="0"/>
                <a:ea typeface="Calibri" panose="020F0502020204030204" pitchFamily="34" charset="0"/>
                <a:cs typeface="Times New Roman" panose="02020603050405020304" pitchFamily="18" charset="0"/>
              </a:rPr>
              <a:t>SC, Civil Appeal No. 2360 of 2016</a:t>
            </a:r>
          </a:p>
          <a:p>
            <a:pPr algn="ctr">
              <a:spcAft>
                <a:spcPts val="1000"/>
              </a:spcAft>
            </a:pP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b="1" dirty="0">
                <a:latin typeface="Times New Roman" panose="02020603050405020304" pitchFamily="18" charset="0"/>
                <a:ea typeface="Calibri" panose="020F0502020204030204" pitchFamily="34" charset="0"/>
                <a:cs typeface="Times New Roman" panose="02020603050405020304" pitchFamily="18" charset="0"/>
              </a:rPr>
              <a:t>“</a:t>
            </a:r>
            <a:r>
              <a:rPr lang="en-US" b="1" i="1" dirty="0">
                <a:latin typeface="Times New Roman" panose="02020603050405020304" pitchFamily="18" charset="0"/>
                <a:cs typeface="Times New Roman" panose="02020603050405020304" pitchFamily="18" charset="0"/>
              </a:rPr>
              <a:t>It was held that on the application of Section 8 of the Act </a:t>
            </a:r>
            <a:r>
              <a:rPr lang="en-US" i="1" dirty="0">
                <a:latin typeface="Times New Roman" panose="02020603050405020304" pitchFamily="18" charset="0"/>
                <a:cs typeface="Times New Roman" panose="02020603050405020304" pitchFamily="18" charset="0"/>
              </a:rPr>
              <a:t>either by reason of the death of a male Hindu leaving self-acquired property or by the application of Section 6 proviso, </a:t>
            </a:r>
            <a:r>
              <a:rPr lang="en-US" b="1" i="1" dirty="0">
                <a:latin typeface="Times New Roman" panose="02020603050405020304" pitchFamily="18" charset="0"/>
                <a:cs typeface="Times New Roman" panose="02020603050405020304" pitchFamily="18" charset="0"/>
              </a:rPr>
              <a:t>such property would devolve only by intestacy and not survivorship</a:t>
            </a:r>
            <a:r>
              <a:rPr lang="en-US" i="1" dirty="0">
                <a:latin typeface="Times New Roman" panose="02020603050405020304" pitchFamily="18" charset="0"/>
                <a:cs typeface="Times New Roman" panose="02020603050405020304" pitchFamily="18" charset="0"/>
              </a:rPr>
              <a:t>. </a:t>
            </a:r>
          </a:p>
          <a:p>
            <a:pPr lvl="0" algn="just">
              <a:lnSpc>
                <a:spcPct val="150000"/>
              </a:lnSpc>
              <a:spcAft>
                <a:spcPts val="1000"/>
              </a:spcAft>
            </a:pPr>
            <a:r>
              <a:rPr lang="en-US" i="1" dirty="0">
                <a:latin typeface="Times New Roman" panose="02020603050405020304" pitchFamily="18" charset="0"/>
                <a:cs typeface="Times New Roman" panose="02020603050405020304" pitchFamily="18" charset="0"/>
              </a:rPr>
              <a:t>On a conjoint reading of section 4, 8 and 19 of the Act, after joint family property has been distributed in accordance with Section 8 on principles of intestacy, </a:t>
            </a:r>
            <a:r>
              <a:rPr lang="en-US" b="1" i="1" dirty="0">
                <a:latin typeface="Times New Roman" panose="02020603050405020304" pitchFamily="18" charset="0"/>
                <a:cs typeface="Times New Roman" panose="02020603050405020304" pitchFamily="18" charset="0"/>
              </a:rPr>
              <a:t>the joint family property ceases to be joint family property in the hands of the various persons who have succeeded to it</a:t>
            </a:r>
            <a:r>
              <a:rPr lang="en-US" i="1" dirty="0">
                <a:latin typeface="Times New Roman" panose="02020603050405020304" pitchFamily="18" charset="0"/>
                <a:cs typeface="Times New Roman" panose="02020603050405020304" pitchFamily="18" charset="0"/>
              </a:rPr>
              <a:t> as they hold the property as tenants in common and not as joint tenants</a:t>
            </a:r>
            <a:r>
              <a:rPr lang="en-US" i="1" dirty="0">
                <a:latin typeface="Times New Roman" panose="02020603050405020304" pitchFamily="18" charset="0"/>
                <a:ea typeface="Calibri" panose="020F0502020204030204" pitchFamily="34" charset="0"/>
                <a:cs typeface="Times New Roman" panose="02020603050405020304" pitchFamily="18" charset="0"/>
              </a:rPr>
              <a:t>.”</a:t>
            </a:r>
            <a:endParaRPr lang="en-IN"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669752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RIGHTS OF DAUGHTERS- post 2005</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9" name="Content Placeholder 5">
            <a:extLst>
              <a:ext uri="{FF2B5EF4-FFF2-40B4-BE49-F238E27FC236}">
                <a16:creationId xmlns:a16="http://schemas.microsoft.com/office/drawing/2014/main" id="{78EFC89E-68EB-4982-8093-037B51D4BC16}"/>
              </a:ext>
            </a:extLst>
          </p:cNvPr>
          <p:cNvSpPr txBox="1">
            <a:spLocks/>
          </p:cNvSpPr>
          <p:nvPr/>
        </p:nvSpPr>
        <p:spPr>
          <a:xfrm>
            <a:off x="628651" y="1371600"/>
            <a:ext cx="10991850" cy="5486400"/>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Font typeface="Arial" panose="020B0604020202020204" pitchFamily="34" charset="0"/>
              <a:buNone/>
            </a:pPr>
            <a:r>
              <a:rPr lang="en-IN" sz="2100" dirty="0">
                <a:latin typeface="Times New Roman" panose="02020603050405020304" pitchFamily="18" charset="0"/>
                <a:cs typeface="Times New Roman" panose="02020603050405020304" pitchFamily="18" charset="0"/>
              </a:rPr>
              <a:t>“</a:t>
            </a:r>
            <a:r>
              <a:rPr lang="en-IN" sz="2100" b="1" i="1" dirty="0">
                <a:latin typeface="Times New Roman" panose="02020603050405020304" pitchFamily="18" charset="0"/>
                <a:cs typeface="Times New Roman" panose="02020603050405020304" pitchFamily="18" charset="0"/>
              </a:rPr>
              <a:t>The daughter would hold property to which she is entitled as a coparcenary property,</a:t>
            </a:r>
            <a:r>
              <a:rPr lang="en-IN" sz="2100" i="1" dirty="0">
                <a:latin typeface="Times New Roman" panose="02020603050405020304" pitchFamily="18" charset="0"/>
                <a:cs typeface="Times New Roman" panose="02020603050405020304" pitchFamily="18" charset="0"/>
              </a:rPr>
              <a:t> which would be construed as property being capable of being disposed of by her either by a will or any other testamentary disposition. That Section 6, as amended, stipulates that on and from the commencement of the amended Act, 2005, the daughter of a coparcener shall by birth become a coparcener in her own right in the same manner as the son. It is apparent that the status conferred upon sons under the old section and the old Hindu Law was to treat them as coparceners since birth. The amended provision now statutorily recognizes the rights of coparceners of daughters as well since birth. </a:t>
            </a:r>
            <a:r>
              <a:rPr lang="en-IN" sz="2100" b="1" i="1" dirty="0">
                <a:latin typeface="Times New Roman" panose="02020603050405020304" pitchFamily="18" charset="0"/>
                <a:cs typeface="Times New Roman" panose="02020603050405020304" pitchFamily="18" charset="0"/>
              </a:rPr>
              <a:t>That both the sons and the daughters of a coparcener have been conferred the right of becoming coparceners by birth.</a:t>
            </a:r>
            <a:r>
              <a:rPr lang="en-IN" sz="2100" i="1" dirty="0">
                <a:latin typeface="Times New Roman" panose="02020603050405020304" pitchFamily="18" charset="0"/>
                <a:cs typeface="Times New Roman" panose="02020603050405020304" pitchFamily="18" charset="0"/>
              </a:rPr>
              <a:t> It is the very factum of birth in a coparcenary that creates the coparcenary, therefore the sons and daughters of a coparcener become coparceners by virtue of birth. That the right to partition has not been abrogated. The right is inherent and can be availed of by any coparcener, now even a daughter who is a coparcener</a:t>
            </a:r>
            <a:r>
              <a:rPr lang="en-US" sz="2100" i="1" dirty="0">
                <a:latin typeface="Times New Roman" panose="02020603050405020304" pitchFamily="18" charset="0"/>
                <a:cs typeface="Times New Roman" panose="02020603050405020304" pitchFamily="18" charset="0"/>
              </a:rPr>
              <a:t>. On and from September 9, 2005, the daughter is entitled to a share in the ancestral property and is a coparcener as if she had been a son.</a:t>
            </a:r>
            <a:r>
              <a:rPr lang="en-US" sz="2100" dirty="0">
                <a:latin typeface="Times New Roman" panose="02020603050405020304" pitchFamily="18" charset="0"/>
                <a:cs typeface="Times New Roman" panose="02020603050405020304" pitchFamily="18" charset="0"/>
              </a:rPr>
              <a:t>”</a:t>
            </a:r>
          </a:p>
          <a:p>
            <a:pPr marL="0" indent="0" algn="ctr">
              <a:lnSpc>
                <a:spcPct val="120000"/>
              </a:lnSpc>
              <a:buFont typeface="Arial" panose="020B0604020202020204" pitchFamily="34" charset="0"/>
              <a:buNone/>
            </a:pPr>
            <a:r>
              <a:rPr lang="en-IN" sz="2100" b="1" dirty="0">
                <a:latin typeface="Times New Roman" panose="02020603050405020304" pitchFamily="18" charset="0"/>
                <a:cs typeface="Times New Roman" panose="02020603050405020304" pitchFamily="18" charset="0"/>
              </a:rPr>
              <a:t>(Ganduri Koteshwaramma  &amp; Anr. v. Chakiri Yanadi &amp; Anr., </a:t>
            </a:r>
            <a:r>
              <a:rPr lang="en-IN" sz="1300" b="1" i="1" dirty="0">
                <a:latin typeface="Times New Roman" panose="02020603050405020304" pitchFamily="18" charset="0"/>
                <a:cs typeface="Times New Roman" panose="02020603050405020304" pitchFamily="18" charset="0"/>
              </a:rPr>
              <a:t>AIR 2012 SC 1693; </a:t>
            </a:r>
            <a:r>
              <a:rPr lang="en-IN" sz="2100" b="1" dirty="0">
                <a:latin typeface="Times New Roman" panose="02020603050405020304" pitchFamily="18" charset="0"/>
                <a:cs typeface="Times New Roman" panose="02020603050405020304" pitchFamily="18" charset="0"/>
              </a:rPr>
              <a:t>Prakash &amp; Ors. v. Phulavati &amp; Ors, </a:t>
            </a:r>
            <a:r>
              <a:rPr lang="en-IN" sz="1300" b="1" i="1" dirty="0">
                <a:latin typeface="Times New Roman" panose="02020603050405020304" pitchFamily="18" charset="0"/>
                <a:cs typeface="Times New Roman" panose="02020603050405020304" pitchFamily="18" charset="0"/>
              </a:rPr>
              <a:t>(2016) 2 SCC 36</a:t>
            </a:r>
            <a:r>
              <a:rPr lang="en-IN" sz="1300" b="1" dirty="0">
                <a:latin typeface="Times New Roman" panose="02020603050405020304" pitchFamily="18" charset="0"/>
                <a:cs typeface="Times New Roman" panose="02020603050405020304" pitchFamily="18" charset="0"/>
              </a:rPr>
              <a:t>]; </a:t>
            </a:r>
            <a:r>
              <a:rPr lang="en-IN" sz="2100" b="1" dirty="0">
                <a:latin typeface="Times New Roman" panose="02020603050405020304" pitchFamily="18" charset="0"/>
                <a:cs typeface="Times New Roman" panose="02020603050405020304" pitchFamily="18" charset="0"/>
              </a:rPr>
              <a:t>Danamma @ Suman Surpur &amp; Anr. v. Amar &amp; ors</a:t>
            </a:r>
            <a:r>
              <a:rPr lang="en-IN" sz="1300" b="1" dirty="0">
                <a:latin typeface="Times New Roman" panose="02020603050405020304" pitchFamily="18" charset="0"/>
                <a:cs typeface="Times New Roman" panose="02020603050405020304" pitchFamily="18" charset="0"/>
              </a:rPr>
              <a:t>, </a:t>
            </a:r>
            <a:r>
              <a:rPr lang="en-IN" sz="1300" b="1" i="1" dirty="0">
                <a:latin typeface="Times New Roman" panose="02020603050405020304" pitchFamily="18" charset="0"/>
                <a:cs typeface="Times New Roman" panose="02020603050405020304" pitchFamily="18" charset="0"/>
              </a:rPr>
              <a:t>SC, Civil Appeal No. 188 of 2018</a:t>
            </a:r>
            <a:r>
              <a:rPr lang="en-US" sz="2100" b="1"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348181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CONVERSION &amp; INHERITANCE</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Rectangle 4">
            <a:extLst>
              <a:ext uri="{FF2B5EF4-FFF2-40B4-BE49-F238E27FC236}">
                <a16:creationId xmlns:a16="http://schemas.microsoft.com/office/drawing/2014/main" id="{426FA1A1-3B2B-44BA-9CA6-3EA9144CF9BE}"/>
              </a:ext>
            </a:extLst>
          </p:cNvPr>
          <p:cNvSpPr/>
          <p:nvPr/>
        </p:nvSpPr>
        <p:spPr>
          <a:xfrm>
            <a:off x="450350" y="1292810"/>
            <a:ext cx="11291299" cy="5262979"/>
          </a:xfrm>
          <a:prstGeom prst="rect">
            <a:avLst/>
          </a:prstGeom>
        </p:spPr>
        <p:txBody>
          <a:bodyPr wrap="square">
            <a:spAutoFit/>
          </a:bodyPr>
          <a:lstStyle/>
          <a:p>
            <a:pPr algn="ctr">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Nayanaben Firozkhan Pathan v. Patel Shantaben Bhikhabhai  </a:t>
            </a:r>
          </a:p>
          <a:p>
            <a:pPr algn="ctr">
              <a:spcAft>
                <a:spcPts val="100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Guj HC, Special Civil Application No. 15825 of 2017</a:t>
            </a:r>
          </a:p>
          <a:p>
            <a:pPr algn="just">
              <a:spcAft>
                <a:spcPts val="1000"/>
              </a:spcAft>
            </a:pPr>
            <a:r>
              <a:rPr lang="en-US" b="1" dirty="0">
                <a:latin typeface="Times New Roman" panose="02020603050405020304" pitchFamily="18" charset="0"/>
                <a:ea typeface="Calibri" panose="020F0502020204030204" pitchFamily="34" charset="0"/>
                <a:cs typeface="Times New Roman" panose="02020603050405020304" pitchFamily="18" charset="0"/>
              </a:rPr>
              <a:t>“</a:t>
            </a:r>
            <a:r>
              <a:rPr lang="en-US" b="1" i="1" dirty="0">
                <a:latin typeface="Times New Roman" panose="02020603050405020304" pitchFamily="18" charset="0"/>
                <a:ea typeface="Calibri" panose="020F0502020204030204" pitchFamily="34" charset="0"/>
                <a:cs typeface="Times New Roman" panose="02020603050405020304" pitchFamily="18" charset="0"/>
              </a:rPr>
              <a:t>Hindu woman converting to Islam after marrying a Muslim man does not lose her inheritance rights</a:t>
            </a:r>
            <a:r>
              <a:rPr lang="en-US" i="1" dirty="0">
                <a:latin typeface="Times New Roman" panose="02020603050405020304" pitchFamily="18" charset="0"/>
                <a:ea typeface="Calibri" panose="020F0502020204030204" pitchFamily="34" charset="0"/>
                <a:cs typeface="Times New Roman" panose="02020603050405020304" pitchFamily="18" charset="0"/>
              </a:rPr>
              <a:t> in her father’s ancestral property. She is equally entitled in the property even after converting to Islam as she was entitled before her conversion</a:t>
            </a:r>
            <a:r>
              <a:rPr lang="en-US" dirty="0">
                <a:latin typeface="Times New Roman" panose="02020603050405020304" pitchFamily="18" charset="0"/>
                <a:ea typeface="Calibri" panose="020F0502020204030204" pitchFamily="34" charset="0"/>
                <a:cs typeface="Times New Roman" panose="02020603050405020304" pitchFamily="18" charset="0"/>
              </a:rPr>
              <a:t>.” According to The Caste Disability Removal Act 1850, change in religion does not result into forfeiture of property and exclusion of inheritance As per section 2 of the Hindu Succession Act, 1956, the Act would apply onto all persons whose parents are Hindus. So it doesn’t matter whether he/she has converted or not.</a:t>
            </a:r>
            <a:endParaRPr lang="en-US" sz="10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1000"/>
              </a:spcAft>
            </a:pPr>
            <a:endParaRPr lang="en-US" sz="1000"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Balchand Jairamdas Lalwant v. Naazneen Khalid Qureshi </a:t>
            </a:r>
          </a:p>
          <a:p>
            <a:pPr algn="ctr">
              <a:spcAft>
                <a:spcPts val="1000"/>
              </a:spcAft>
            </a:pPr>
            <a:r>
              <a:rPr lang="en-US" sz="1200" dirty="0">
                <a:latin typeface="Times New Roman" panose="02020603050405020304" pitchFamily="18" charset="0"/>
                <a:ea typeface="Calibri" panose="020F0502020204030204" pitchFamily="34" charset="0"/>
                <a:cs typeface="Times New Roman" panose="02020603050405020304" pitchFamily="18" charset="0"/>
              </a:rPr>
              <a:t>Bom HC, Appeal from Order No. 1175 of 2014</a:t>
            </a:r>
          </a:p>
          <a:p>
            <a:pPr algn="ct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i="1" dirty="0">
                <a:latin typeface="Times New Roman" panose="02020603050405020304" pitchFamily="18" charset="0"/>
                <a:ea typeface="Calibri" panose="020F0502020204030204" pitchFamily="34" charset="0"/>
                <a:cs typeface="Times New Roman" panose="02020603050405020304" pitchFamily="18" charset="0"/>
              </a:rPr>
              <a:t>A Hindu who converted to other religion is not disqualified to claim the property of his father who died intestate</a:t>
            </a:r>
            <a:r>
              <a:rPr lang="en-US" dirty="0">
                <a:latin typeface="Times New Roman" panose="02020603050405020304" pitchFamily="18" charset="0"/>
                <a:ea typeface="Calibri" panose="020F0502020204030204" pitchFamily="34" charset="0"/>
                <a:cs typeface="Times New Roman" panose="02020603050405020304" pitchFamily="18" charset="0"/>
              </a:rPr>
              <a:t>.” </a:t>
            </a:r>
          </a:p>
          <a:p>
            <a:pPr algn="just"/>
            <a:r>
              <a:rPr lang="en-IN" dirty="0">
                <a:latin typeface="Times New Roman" pitchFamily="18" charset="0"/>
                <a:cs typeface="Times New Roman" pitchFamily="18" charset="0"/>
              </a:rPr>
              <a:t>As per </a:t>
            </a:r>
            <a:r>
              <a:rPr lang="en-IN" u="sng" dirty="0">
                <a:latin typeface="Times New Roman" pitchFamily="18" charset="0"/>
                <a:cs typeface="Times New Roman" pitchFamily="18" charset="0"/>
              </a:rPr>
              <a:t>section 4 </a:t>
            </a:r>
            <a:r>
              <a:rPr lang="en-IN" dirty="0">
                <a:latin typeface="Times New Roman" pitchFamily="18" charset="0"/>
                <a:cs typeface="Times New Roman" pitchFamily="18" charset="0"/>
              </a:rPr>
              <a:t>of the </a:t>
            </a:r>
            <a:r>
              <a:rPr lang="en-IN" u="sng" dirty="0">
                <a:latin typeface="Times New Roman" pitchFamily="18" charset="0"/>
                <a:cs typeface="Times New Roman" pitchFamily="18" charset="0"/>
              </a:rPr>
              <a:t>Hindu Succession Act, 1956,</a:t>
            </a:r>
            <a:r>
              <a:rPr lang="en-IN" dirty="0">
                <a:latin typeface="Times New Roman" pitchFamily="18" charset="0"/>
                <a:cs typeface="Times New Roman" pitchFamily="18" charset="0"/>
              </a:rPr>
              <a:t> any other law immediately before the commencement of the Act shall cease to apply to Hindus in so far it is inconsistent with any of the provisions of the Act. Since all other </a:t>
            </a:r>
            <a:r>
              <a:rPr lang="en-IN" u="sng" dirty="0">
                <a:latin typeface="Times New Roman" pitchFamily="18" charset="0"/>
                <a:cs typeface="Times New Roman" pitchFamily="18" charset="0"/>
              </a:rPr>
              <a:t>inconsistent laws were abolished</a:t>
            </a:r>
            <a:r>
              <a:rPr lang="en-IN" dirty="0">
                <a:latin typeface="Times New Roman" pitchFamily="18" charset="0"/>
                <a:cs typeface="Times New Roman" pitchFamily="18" charset="0"/>
              </a:rPr>
              <a:t> except for Caste Disabilities Act, </a:t>
            </a:r>
            <a:r>
              <a:rPr lang="en-IN" u="sng" dirty="0">
                <a:latin typeface="Times New Roman" pitchFamily="18" charset="0"/>
                <a:cs typeface="Times New Roman" pitchFamily="18" charset="0"/>
              </a:rPr>
              <a:t>hence it will apply over and above the Succession Act.</a:t>
            </a:r>
            <a:r>
              <a:rPr lang="en-US" u="sng" dirty="0">
                <a:latin typeface="Times New Roman" pitchFamily="18" charset="0"/>
                <a:cs typeface="Times New Roman" pitchFamily="18" charset="0"/>
              </a:rPr>
              <a:t> </a:t>
            </a:r>
          </a:p>
          <a:p>
            <a:pPr algn="just"/>
            <a:r>
              <a:rPr lang="en-IN" i="1" dirty="0">
                <a:latin typeface="Times New Roman" pitchFamily="18" charset="0"/>
                <a:cs typeface="Times New Roman" pitchFamily="18" charset="0"/>
              </a:rPr>
              <a:t>Section 26 of the Hindu Succession Act, 1956, has no impact on the convert’s right to inherit property from her Hindu Relatives. </a:t>
            </a:r>
            <a:r>
              <a:rPr lang="en-IN" b="1" i="1" dirty="0">
                <a:latin typeface="Times New Roman" pitchFamily="18" charset="0"/>
                <a:cs typeface="Times New Roman" pitchFamily="18" charset="0"/>
              </a:rPr>
              <a:t>It only disqualifies the children born after her conversion and their descendants and not the convert himself/herself.</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3493489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KEY INHERITANCE LAW</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35704" y="1450360"/>
            <a:ext cx="11075542" cy="4480073"/>
          </a:xfrm>
          <a:prstGeom prst="rect">
            <a:avLst/>
          </a:prstGeom>
          <a:noFill/>
        </p:spPr>
        <p:txBody>
          <a:bodyPr wrap="square" rtlCol="0" anchor="b">
            <a:spAutoFit/>
          </a:bodyPr>
          <a:lstStyle/>
          <a:p>
            <a:pPr marL="0" indent="0" algn="just">
              <a:lnSpc>
                <a:spcPct val="150000"/>
              </a:lnSpc>
              <a:spcBef>
                <a:spcPts val="0"/>
              </a:spcBef>
              <a:buNone/>
            </a:pPr>
            <a:r>
              <a:rPr lang="en-GB" sz="1600" b="1" dirty="0">
                <a:latin typeface="Times New Roman" pitchFamily="18" charset="0"/>
                <a:ea typeface="Verdana" panose="020B0604030504040204" pitchFamily="34" charset="0"/>
                <a:cs typeface="Times New Roman" pitchFamily="18" charset="0"/>
              </a:rPr>
              <a:t>Intestate / Non-Testamentary Succession:</a:t>
            </a:r>
          </a:p>
          <a:p>
            <a:pPr marL="409575" indent="-409575" algn="just">
              <a:lnSpc>
                <a:spcPct val="150000"/>
              </a:lnSpc>
              <a:spcBef>
                <a:spcPts val="0"/>
              </a:spcBef>
              <a:buFont typeface="Wingdings" pitchFamily="2" charset="2"/>
              <a:buChar char="v"/>
            </a:pPr>
            <a:r>
              <a:rPr lang="en-GB" sz="1600" b="1" u="sng" dirty="0">
                <a:latin typeface="Times New Roman" pitchFamily="18" charset="0"/>
                <a:ea typeface="Verdana" panose="020B0604030504040204" pitchFamily="34" charset="0"/>
                <a:cs typeface="Times New Roman" pitchFamily="18" charset="0"/>
              </a:rPr>
              <a:t>Hindu, Buddhist, Sikh or Jain</a:t>
            </a:r>
            <a:r>
              <a:rPr lang="en-GB" sz="1600" b="1" dirty="0">
                <a:latin typeface="Times New Roman" pitchFamily="18" charset="0"/>
                <a:ea typeface="Verdana" panose="020B0604030504040204" pitchFamily="34" charset="0"/>
                <a:cs typeface="Times New Roman" pitchFamily="18" charset="0"/>
              </a:rPr>
              <a:t>: </a:t>
            </a:r>
            <a:r>
              <a:rPr lang="en-GB" sz="1600" dirty="0">
                <a:latin typeface="Times New Roman" pitchFamily="18" charset="0"/>
                <a:ea typeface="Verdana" panose="020B0604030504040204" pitchFamily="34" charset="0"/>
                <a:cs typeface="Times New Roman" pitchFamily="18" charset="0"/>
              </a:rPr>
              <a:t>Intestate succession governed by Hindu Succession Act, 1956. Hindu include any person other than Parsis, Muslims, Jew and Christians.  </a:t>
            </a:r>
            <a:endParaRPr lang="en-US" sz="1600" dirty="0">
              <a:latin typeface="Times New Roman" pitchFamily="18" charset="0"/>
              <a:ea typeface="Verdana" panose="020B0604030504040204" pitchFamily="34" charset="0"/>
              <a:cs typeface="Times New Roman" pitchFamily="18" charset="0"/>
            </a:endParaRPr>
          </a:p>
          <a:p>
            <a:pPr marL="409575" indent="-409575" algn="just">
              <a:lnSpc>
                <a:spcPct val="150000"/>
              </a:lnSpc>
              <a:spcBef>
                <a:spcPts val="0"/>
              </a:spcBef>
              <a:buFont typeface="Wingdings" pitchFamily="2" charset="2"/>
              <a:buChar char="v"/>
            </a:pPr>
            <a:r>
              <a:rPr lang="en-GB" sz="1600" b="1" u="sng" dirty="0">
                <a:latin typeface="Times New Roman" pitchFamily="18" charset="0"/>
                <a:ea typeface="Verdana" panose="020B0604030504040204" pitchFamily="34" charset="0"/>
                <a:cs typeface="Times New Roman" pitchFamily="18" charset="0"/>
              </a:rPr>
              <a:t>Parsis</a:t>
            </a:r>
            <a:r>
              <a:rPr lang="en-GB" sz="1600" b="1" dirty="0">
                <a:latin typeface="Times New Roman" pitchFamily="18" charset="0"/>
                <a:ea typeface="Verdana" panose="020B0604030504040204" pitchFamily="34" charset="0"/>
                <a:cs typeface="Times New Roman" pitchFamily="18" charset="0"/>
              </a:rPr>
              <a:t>: </a:t>
            </a:r>
            <a:r>
              <a:rPr lang="en-GB" sz="1600" dirty="0">
                <a:latin typeface="Times New Roman" pitchFamily="18" charset="0"/>
                <a:ea typeface="Verdana" panose="020B0604030504040204" pitchFamily="34" charset="0"/>
                <a:cs typeface="Times New Roman" pitchFamily="18" charset="0"/>
              </a:rPr>
              <a:t>Intestate succession of Parsis is governed by the provisions under Chapter III of the Indian Succession Act, 1925 which also lays down specific rules for disposition of the properties of a Parsi dying intestate.</a:t>
            </a:r>
            <a:endParaRPr lang="en-US" sz="1600" dirty="0">
              <a:latin typeface="Times New Roman" pitchFamily="18" charset="0"/>
              <a:ea typeface="Verdana" panose="020B0604030504040204" pitchFamily="34" charset="0"/>
              <a:cs typeface="Times New Roman" pitchFamily="18" charset="0"/>
            </a:endParaRPr>
          </a:p>
          <a:p>
            <a:pPr marL="409575" indent="-409575" algn="just">
              <a:lnSpc>
                <a:spcPct val="150000"/>
              </a:lnSpc>
              <a:spcBef>
                <a:spcPts val="0"/>
              </a:spcBef>
              <a:buFont typeface="Wingdings" pitchFamily="2" charset="2"/>
              <a:buChar char="v"/>
            </a:pPr>
            <a:r>
              <a:rPr lang="en-GB" sz="1600" b="1" u="sng" dirty="0">
                <a:latin typeface="Times New Roman" pitchFamily="18" charset="0"/>
                <a:ea typeface="Verdana" panose="020B0604030504040204" pitchFamily="34" charset="0"/>
                <a:cs typeface="Times New Roman" pitchFamily="18" charset="0"/>
              </a:rPr>
              <a:t>Muslims:</a:t>
            </a:r>
            <a:r>
              <a:rPr lang="en-GB" sz="1600" b="1" dirty="0">
                <a:latin typeface="Times New Roman" pitchFamily="18" charset="0"/>
                <a:ea typeface="Verdana" panose="020B0604030504040204" pitchFamily="34" charset="0"/>
                <a:cs typeface="Times New Roman" pitchFamily="18" charset="0"/>
              </a:rPr>
              <a:t> </a:t>
            </a:r>
            <a:r>
              <a:rPr lang="en-GB" sz="1600" dirty="0">
                <a:latin typeface="Times New Roman" pitchFamily="18" charset="0"/>
                <a:ea typeface="Verdana" panose="020B0604030504040204" pitchFamily="34" charset="0"/>
                <a:cs typeface="Times New Roman" pitchFamily="18" charset="0"/>
              </a:rPr>
              <a:t>As per the Muslim Personal Law (Shariat) Application Act, 1937, non-testamentary succession of Muslims is governed by Muslim Personal Law. </a:t>
            </a:r>
          </a:p>
          <a:p>
            <a:pPr marL="409575" indent="-409575" algn="just">
              <a:lnSpc>
                <a:spcPct val="150000"/>
              </a:lnSpc>
              <a:spcBef>
                <a:spcPts val="0"/>
              </a:spcBef>
              <a:buFont typeface="Wingdings" pitchFamily="2" charset="2"/>
              <a:buChar char="v"/>
            </a:pPr>
            <a:r>
              <a:rPr lang="en-GB" sz="1600" b="1" u="sng" dirty="0">
                <a:latin typeface="Times New Roman" pitchFamily="18" charset="0"/>
                <a:ea typeface="Verdana" panose="020B0604030504040204" pitchFamily="34" charset="0"/>
                <a:cs typeface="Times New Roman" pitchFamily="18" charset="0"/>
              </a:rPr>
              <a:t>Christians:</a:t>
            </a:r>
            <a:r>
              <a:rPr lang="en-GB" sz="1600" b="1" dirty="0">
                <a:latin typeface="Times New Roman" pitchFamily="18" charset="0"/>
                <a:ea typeface="Verdana" panose="020B0604030504040204" pitchFamily="34" charset="0"/>
                <a:cs typeface="Times New Roman" pitchFamily="18" charset="0"/>
              </a:rPr>
              <a:t> </a:t>
            </a:r>
            <a:r>
              <a:rPr lang="en-GB" sz="1600" dirty="0">
                <a:latin typeface="Times New Roman" pitchFamily="18" charset="0"/>
                <a:ea typeface="Verdana" panose="020B0604030504040204" pitchFamily="34" charset="0"/>
                <a:cs typeface="Times New Roman" pitchFamily="18" charset="0"/>
              </a:rPr>
              <a:t>Non-testamentary succession of Christians shall be as per the provisions of the Indian Succession Act, 1925. </a:t>
            </a:r>
            <a:r>
              <a:rPr lang="en-US" sz="1600" dirty="0">
                <a:latin typeface="Times New Roman" pitchFamily="18" charset="0"/>
                <a:ea typeface="Verdana" panose="020B0604030504040204" pitchFamily="34" charset="0"/>
                <a:cs typeface="Times New Roman" pitchFamily="18" charset="0"/>
              </a:rPr>
              <a:t> </a:t>
            </a:r>
          </a:p>
          <a:p>
            <a:pPr algn="just">
              <a:lnSpc>
                <a:spcPct val="150000"/>
              </a:lnSpc>
              <a:spcBef>
                <a:spcPts val="0"/>
              </a:spcBef>
            </a:pPr>
            <a:endParaRPr lang="en-GB" sz="1600" b="1" dirty="0">
              <a:latin typeface="Times New Roman" pitchFamily="18" charset="0"/>
              <a:ea typeface="Verdana" panose="020B0604030504040204" pitchFamily="34" charset="0"/>
              <a:cs typeface="Times New Roman" pitchFamily="18" charset="0"/>
            </a:endParaRPr>
          </a:p>
          <a:p>
            <a:pPr marL="457200" indent="-460375" algn="just">
              <a:lnSpc>
                <a:spcPct val="150000"/>
              </a:lnSpc>
              <a:buNone/>
            </a:pPr>
            <a:r>
              <a:rPr lang="en-GB" sz="1600" b="1" dirty="0">
                <a:latin typeface="Times New Roman" pitchFamily="18" charset="0"/>
                <a:ea typeface="Verdana" panose="020B0604030504040204" pitchFamily="34" charset="0"/>
                <a:cs typeface="Times New Roman" pitchFamily="18" charset="0"/>
              </a:rPr>
              <a:t>Testamentary succession: </a:t>
            </a:r>
          </a:p>
          <a:p>
            <a:pPr marL="0" indent="0" algn="just">
              <a:lnSpc>
                <a:spcPct val="150000"/>
              </a:lnSpc>
              <a:buNone/>
            </a:pPr>
            <a:r>
              <a:rPr lang="en-US" sz="1600" dirty="0">
                <a:latin typeface="Times New Roman" pitchFamily="18" charset="0"/>
                <a:ea typeface="Verdana" panose="020B0604030504040204" pitchFamily="34" charset="0"/>
                <a:cs typeface="Times New Roman" pitchFamily="18" charset="0"/>
              </a:rPr>
              <a:t>Hindu Succession Act permits any Hindu to dispose off by will any property which is capable of being disposed by him / her as per the Indian Succession Act.  Indian Succession Act allows any person of “sound mind” to dispose off property by will.</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299597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RIGHTS OF ILLEGITIMATE CHILDREN</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418668"/>
            <a:ext cx="11291299" cy="4500591"/>
          </a:xfrm>
          <a:prstGeom prst="rect">
            <a:avLst/>
          </a:prstGeom>
        </p:spPr>
        <p:txBody>
          <a:bodyPr wrap="square">
            <a:spAutoFit/>
          </a:bodyPr>
          <a:lstStyle/>
          <a:p>
            <a:pPr algn="ctr">
              <a:spcAft>
                <a:spcPts val="1000"/>
              </a:spcAft>
            </a:pPr>
            <a:r>
              <a:rPr lang="en-US" sz="2000" b="1" dirty="0">
                <a:latin typeface="Times New Roman" panose="02020603050405020304" pitchFamily="18" charset="0"/>
                <a:ea typeface="Calibri" panose="020F0502020204030204" pitchFamily="34" charset="0"/>
                <a:cs typeface="Times New Roman" panose="02020603050405020304" pitchFamily="18" charset="0"/>
              </a:rPr>
              <a:t>Revanasiddappa Vs. Mallikharjun</a:t>
            </a:r>
          </a:p>
          <a:p>
            <a:pPr algn="ctr">
              <a:spcAft>
                <a:spcPts val="1000"/>
              </a:spcAft>
            </a:pPr>
            <a:r>
              <a:rPr lang="en-US" sz="2000" b="1" dirty="0">
                <a:latin typeface="Times New Roman" panose="02020603050405020304" pitchFamily="18" charset="0"/>
                <a:ea typeface="Calibri" panose="020F0502020204030204" pitchFamily="34" charset="0"/>
                <a:cs typeface="Times New Roman" panose="02020603050405020304" pitchFamily="18" charset="0"/>
              </a:rPr>
              <a:t>(2011) 11 SCC 11</a:t>
            </a:r>
          </a:p>
          <a:p>
            <a:pPr lvl="0"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The relationship between the parents may not be sanctioned by law but the birth of a child in such relationship has to be viewed independently of the relationship of the parents.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A child born in such relationship is innocent and is entitled to all the rights</a:t>
            </a:r>
            <a:r>
              <a:rPr lang="en-US" sz="1600" i="1" dirty="0">
                <a:latin typeface="Times New Roman" panose="02020603050405020304" pitchFamily="18" charset="0"/>
                <a:ea typeface="Calibri" panose="020F0502020204030204" pitchFamily="34" charset="0"/>
                <a:cs typeface="Times New Roman" panose="02020603050405020304" pitchFamily="18" charset="0"/>
              </a:rPr>
              <a:t>, which are given to other children born in valid marriage. This is the crux of Section 16 (3) of Hindu Succession Act (Amendment), 2005. </a:t>
            </a:r>
          </a:p>
          <a:p>
            <a:pPr lvl="0"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Under Section 16 (1) and 16 (2), it was expressly declared that children born in a void or voidable marriage, (viz. second marriage) should be legitimate. “</a:t>
            </a:r>
            <a:r>
              <a:rPr lang="en-US" sz="1600" i="1" dirty="0">
                <a:latin typeface="Times New Roman" panose="02020603050405020304" pitchFamily="18" charset="0"/>
                <a:ea typeface="Calibri" panose="020F0502020204030204" pitchFamily="34" charset="0"/>
                <a:cs typeface="Times New Roman" panose="02020603050405020304" pitchFamily="18" charset="0"/>
              </a:rPr>
              <a:t>If they were declared legitimate, then they cannot be discriminated against and they will be on a par with other legitimate children and be entitled to all the rights in the property of their parents, both self-acquired and ancestral</a:t>
            </a:r>
            <a:r>
              <a:rPr lang="en-US" sz="1600" dirty="0">
                <a:latin typeface="Times New Roman" panose="02020603050405020304" pitchFamily="18" charset="0"/>
                <a:ea typeface="Calibri" panose="020F0502020204030204" pitchFamily="34" charset="0"/>
                <a:cs typeface="Times New Roman" panose="02020603050405020304" pitchFamily="18" charset="0"/>
              </a:rPr>
              <a:t>.”</a:t>
            </a:r>
          </a:p>
          <a:p>
            <a:pPr lvl="0" algn="just">
              <a:lnSpc>
                <a:spcPct val="150000"/>
              </a:lnSpc>
              <a:spcAft>
                <a:spcPts val="1000"/>
              </a:spcAft>
            </a:pPr>
            <a:r>
              <a:rPr lang="en-US" sz="1600" b="1" i="1" dirty="0">
                <a:latin typeface="Times New Roman" panose="02020603050405020304" pitchFamily="18" charset="0"/>
                <a:ea typeface="Calibri" panose="020F0502020204030204" pitchFamily="34" charset="0"/>
                <a:cs typeface="Times New Roman" panose="02020603050405020304" pitchFamily="18" charset="0"/>
              </a:rPr>
              <a:t>“The prohibition contained in Section 16 (3) will apply to such children with respect to property of any person other than their parents</a:t>
            </a:r>
            <a:r>
              <a:rPr lang="en-US" sz="1600" i="1" dirty="0">
                <a:latin typeface="Times New Roman" panose="02020603050405020304" pitchFamily="18" charset="0"/>
                <a:ea typeface="Calibri" panose="020F0502020204030204" pitchFamily="34" charset="0"/>
                <a:cs typeface="Times New Roman" panose="02020603050405020304" pitchFamily="18" charset="0"/>
              </a:rPr>
              <a:t>. We find it interesting to note that the legislature has advisedly used the word ‘property' and has not qualified it with either self-acquired property or ancestral property. It has been kept broad and general.”</a:t>
            </a:r>
            <a:endParaRPr lang="en-IN" sz="1600"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351660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TESTAMENTARY SUCCESSION- Post 2005</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795752"/>
            <a:ext cx="11291299" cy="3207545"/>
          </a:xfrm>
          <a:prstGeom prst="rect">
            <a:avLst/>
          </a:prstGeom>
        </p:spPr>
        <p:txBody>
          <a:bodyPr wrap="square">
            <a:spAutoFit/>
          </a:bodyPr>
          <a:lstStyle/>
          <a:p>
            <a:pPr algn="ctr">
              <a:lnSpc>
                <a:spcPct val="150000"/>
              </a:lnSpc>
              <a:spcAft>
                <a:spcPts val="100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Raddhamma</a:t>
            </a:r>
            <a:r>
              <a:rPr lang="en-US" dirty="0">
                <a:latin typeface="Times New Roman" panose="02020603050405020304" pitchFamily="18" charset="0"/>
                <a:ea typeface="Calibri" panose="020F0502020204030204" pitchFamily="34" charset="0"/>
                <a:cs typeface="Times New Roman" panose="02020603050405020304" pitchFamily="18" charset="0"/>
              </a:rPr>
              <a:t> vs. </a:t>
            </a:r>
            <a:r>
              <a:rPr lang="en-US" dirty="0" err="1">
                <a:latin typeface="Times New Roman" panose="02020603050405020304" pitchFamily="18" charset="0"/>
                <a:ea typeface="Calibri" panose="020F0502020204030204" pitchFamily="34" charset="0"/>
                <a:cs typeface="Times New Roman" panose="02020603050405020304" pitchFamily="18" charset="0"/>
              </a:rPr>
              <a:t>Muddukrishna</a:t>
            </a:r>
            <a:r>
              <a:rPr lang="en-US" dirty="0">
                <a:latin typeface="Times New Roman" panose="02020603050405020304" pitchFamily="18" charset="0"/>
                <a:ea typeface="Calibri" panose="020F0502020204030204" pitchFamily="34" charset="0"/>
                <a:cs typeface="Times New Roman" panose="02020603050405020304" pitchFamily="18" charset="0"/>
              </a:rPr>
              <a:t> </a:t>
            </a:r>
            <a:br>
              <a:rPr lang="en-US" dirty="0">
                <a:latin typeface="Times New Roman" panose="02020603050405020304" pitchFamily="18" charset="0"/>
                <a:ea typeface="Calibri" panose="020F0502020204030204" pitchFamily="34" charset="0"/>
                <a:cs typeface="Times New Roman" panose="02020603050405020304" pitchFamily="18" charset="0"/>
              </a:rPr>
            </a:br>
            <a:r>
              <a:rPr lang="en-US" dirty="0">
                <a:latin typeface="Times New Roman" panose="02020603050405020304" pitchFamily="18" charset="0"/>
                <a:ea typeface="Calibri" panose="020F0502020204030204" pitchFamily="34" charset="0"/>
                <a:cs typeface="Times New Roman" panose="02020603050405020304" pitchFamily="18" charset="0"/>
              </a:rPr>
              <a:t>SC, Civil Appeal No. 7092 of 2010 </a:t>
            </a:r>
            <a:endParaRPr lang="en-US" sz="8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It was held that Section 30 makes it clear that a </a:t>
            </a:r>
            <a:r>
              <a:rPr lang="en-US" b="1" i="1" dirty="0">
                <a:latin typeface="Times New Roman" panose="02020603050405020304" pitchFamily="18" charset="0"/>
                <a:cs typeface="Times New Roman" panose="02020603050405020304" pitchFamily="18" charset="0"/>
              </a:rPr>
              <a:t>Hindu testator may dispose of any property which is capable of being disposed of by him by Will or other testamentary disposition </a:t>
            </a:r>
            <a:r>
              <a:rPr lang="en-US" i="1" dirty="0">
                <a:latin typeface="Times New Roman" panose="02020603050405020304" pitchFamily="18" charset="0"/>
                <a:cs typeface="Times New Roman" panose="02020603050405020304" pitchFamily="18" charset="0"/>
              </a:rPr>
              <a:t>in accordance with Indian Succession Act of 1925.</a:t>
            </a:r>
          </a:p>
          <a:p>
            <a:pPr lvl="0" algn="just">
              <a:lnSpc>
                <a:spcPct val="150000"/>
              </a:lnSpc>
              <a:spcAft>
                <a:spcPts val="1000"/>
              </a:spcAft>
            </a:pPr>
            <a:r>
              <a:rPr lang="en-US" i="1" dirty="0">
                <a:latin typeface="Times New Roman" panose="02020603050405020304" pitchFamily="18" charset="0"/>
                <a:cs typeface="Times New Roman" panose="02020603050405020304" pitchFamily="18" charset="0"/>
              </a:rPr>
              <a:t>Position of law prior to the amendment of 2005, “When a male Hindu dies after the commencement of the Hindu Succession Act, 1956 leaving at the time of his death an interest in </a:t>
            </a:r>
            <a:r>
              <a:rPr lang="en-US" i="1" dirty="0" err="1">
                <a:latin typeface="Times New Roman" panose="02020603050405020304" pitchFamily="18" charset="0"/>
                <a:cs typeface="Times New Roman" panose="02020603050405020304" pitchFamily="18" charset="0"/>
              </a:rPr>
              <a:t>Mitakshara</a:t>
            </a:r>
            <a:r>
              <a:rPr lang="en-US" i="1" dirty="0">
                <a:latin typeface="Times New Roman" panose="02020603050405020304" pitchFamily="18" charset="0"/>
                <a:cs typeface="Times New Roman" panose="02020603050405020304" pitchFamily="18" charset="0"/>
              </a:rPr>
              <a:t> coparcenary property, his interest in the property will devolve by survivorship upon the surviving members of the coparcenary</a:t>
            </a:r>
            <a:r>
              <a:rPr lang="en-US" i="1" dirty="0">
                <a:latin typeface="Times New Roman" panose="02020603050405020304" pitchFamily="18" charset="0"/>
                <a:ea typeface="Calibri" panose="020F0502020204030204" pitchFamily="34" charset="0"/>
                <a:cs typeface="Times New Roman" panose="02020603050405020304" pitchFamily="18" charset="0"/>
              </a:rPr>
              <a:t>”</a:t>
            </a:r>
            <a:endParaRPr lang="en-IN" i="1"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429958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cap="all" dirty="0">
                <a:solidFill>
                  <a:schemeClr val="bg1"/>
                </a:solidFill>
                <a:latin typeface="Times New Roman" panose="02020603050405020304" pitchFamily="18" charset="0"/>
                <a:cs typeface="Times New Roman" panose="02020603050405020304" pitchFamily="18" charset="0"/>
              </a:rPr>
              <a:t>INDIAN</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Succession Act, 1925</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35704" y="2040030"/>
            <a:ext cx="11075542" cy="2223942"/>
          </a:xfrm>
          <a:prstGeom prst="rect">
            <a:avLst/>
          </a:prstGeom>
          <a:noFill/>
        </p:spPr>
        <p:txBody>
          <a:bodyPr wrap="square" rtlCol="0" anchor="b">
            <a:spAutoFit/>
          </a:bodyPr>
          <a:lstStyle/>
          <a:p>
            <a:pPr marL="342900" indent="-342900" algn="just">
              <a:lnSpc>
                <a:spcPct val="20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The Indian Succession Act came into operation on 30th September, 1925 and it seeks to consolidate all Indian Laws relating to succession. </a:t>
            </a:r>
          </a:p>
          <a:p>
            <a:pPr marL="342900" indent="-342900" algn="just">
              <a:lnSpc>
                <a:spcPct val="200000"/>
              </a:lnSpc>
              <a:buFont typeface="Wingdings" panose="05000000000000000000" pitchFamily="2" charset="2"/>
              <a:buChar char="q"/>
            </a:pPr>
            <a:r>
              <a:rPr lang="en-US" sz="1800" dirty="0">
                <a:latin typeface="Times New Roman" panose="02020603050405020304" pitchFamily="18" charset="0"/>
                <a:cs typeface="Times New Roman" panose="02020603050405020304" pitchFamily="18" charset="0"/>
              </a:rPr>
              <a:t>"</a:t>
            </a:r>
            <a:r>
              <a:rPr lang="en-US" sz="1800" i="1" dirty="0">
                <a:latin typeface="Times New Roman" panose="02020603050405020304" pitchFamily="18" charset="0"/>
                <a:cs typeface="Times New Roman" panose="02020603050405020304" pitchFamily="18" charset="0"/>
              </a:rPr>
              <a:t>Succession</a:t>
            </a:r>
            <a:r>
              <a:rPr lang="en-US" sz="1800" dirty="0">
                <a:latin typeface="Times New Roman" panose="02020603050405020304" pitchFamily="18" charset="0"/>
                <a:cs typeface="Times New Roman" panose="02020603050405020304" pitchFamily="18" charset="0"/>
              </a:rPr>
              <a:t>" means capable of comprehending every kind of passing of property. (</a:t>
            </a:r>
            <a:r>
              <a:rPr lang="en-US" sz="1800" i="1" dirty="0">
                <a:latin typeface="Times New Roman" panose="02020603050405020304" pitchFamily="18" charset="0"/>
                <a:cs typeface="Times New Roman" panose="02020603050405020304" pitchFamily="18" charset="0"/>
              </a:rPr>
              <a:t>S. Fazeelath Begum vs K. Abdul Hakeem, Andhra High Court 2004 (1) ALD 647</a:t>
            </a:r>
            <a:r>
              <a:rPr lang="en-US" sz="1800" dirty="0">
                <a:latin typeface="Times New Roman" panose="02020603050405020304" pitchFamily="18" charset="0"/>
                <a:cs typeface="Times New Roman" panose="02020603050405020304" pitchFamily="18" charset="0"/>
              </a:rPr>
              <a:t>)</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3672435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cap="all" dirty="0">
                <a:solidFill>
                  <a:schemeClr val="bg1"/>
                </a:solidFill>
                <a:latin typeface="Times New Roman" panose="02020603050405020304" pitchFamily="18" charset="0"/>
                <a:cs typeface="Times New Roman" panose="02020603050405020304" pitchFamily="18" charset="0"/>
              </a:rPr>
              <a:t>INDIAN</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Succession Act, 1925</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lang="en-US" sz="2400" b="1" cap="all" dirty="0">
                <a:solidFill>
                  <a:schemeClr val="bg1"/>
                </a:solidFill>
                <a:latin typeface="Times New Roman" panose="02020603050405020304" pitchFamily="18" charset="0"/>
                <a:cs typeface="Times New Roman" panose="02020603050405020304" pitchFamily="18" charset="0"/>
              </a:rPr>
              <a:t>CHRISTIANS</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88970" y="1447704"/>
            <a:ext cx="11075542" cy="5028556"/>
          </a:xfrm>
          <a:prstGeom prst="rect">
            <a:avLst/>
          </a:prstGeom>
          <a:noFill/>
        </p:spPr>
        <p:txBody>
          <a:bodyPr wrap="square" rtlCol="0" anchor="b">
            <a:spAutoFit/>
          </a:bodyPr>
          <a:lstStyle/>
          <a:p>
            <a:pPr lvl="0" algn="just">
              <a:lnSpc>
                <a:spcPct val="150000"/>
              </a:lnSpc>
            </a:pPr>
            <a:r>
              <a:rPr lang="en-US" dirty="0">
                <a:latin typeface="Times New Roman" panose="02020603050405020304" pitchFamily="18" charset="0"/>
                <a:ea typeface="Calibri" panose="020F0502020204030204" pitchFamily="34" charset="0"/>
                <a:cs typeface="Times New Roman" panose="02020603050405020304" pitchFamily="18" charset="0"/>
              </a:rPr>
              <a:t>T</a:t>
            </a:r>
            <a:r>
              <a:rPr lang="en-US" dirty="0">
                <a:effectLst/>
                <a:latin typeface="Times New Roman" panose="02020603050405020304" pitchFamily="18" charset="0"/>
                <a:ea typeface="Calibri" panose="020F0502020204030204" pitchFamily="34" charset="0"/>
                <a:cs typeface="Times New Roman" panose="02020603050405020304" pitchFamily="18" charset="0"/>
              </a:rPr>
              <a:t>he overall law for Indian Christians in effect is </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Indian Succession Act of 1925</a:t>
            </a:r>
            <a:r>
              <a:rPr lang="en-US" dirty="0">
                <a:effectLst/>
                <a:latin typeface="Times New Roman" panose="02020603050405020304" pitchFamily="18" charset="0"/>
                <a:ea typeface="Calibri" panose="020F0502020204030204" pitchFamily="34" charset="0"/>
                <a:cs typeface="Times New Roman" panose="02020603050405020304" pitchFamily="18" charset="0"/>
              </a:rPr>
              <a:t> specifically under </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Section 31 to 49 </a:t>
            </a:r>
            <a:r>
              <a:rPr lang="en-US" dirty="0">
                <a:effectLst/>
                <a:latin typeface="Times New Roman" panose="02020603050405020304" pitchFamily="18" charset="0"/>
                <a:ea typeface="Calibri" panose="020F0502020204030204" pitchFamily="34" charset="0"/>
                <a:cs typeface="Times New Roman" panose="02020603050405020304" pitchFamily="18" charset="0"/>
              </a:rPr>
              <a:t>of the Act.</a:t>
            </a:r>
            <a:r>
              <a:rPr lang="en-IN" dirty="0">
                <a:latin typeface="Times New Roman" panose="02020603050405020304" pitchFamily="18" charset="0"/>
                <a:ea typeface="Calibri" panose="020F0502020204030204" pitchFamily="34" charset="0"/>
                <a:cs typeface="Times New Roman" panose="02020603050405020304" pitchFamily="18" charset="0"/>
              </a:rPr>
              <a:t> </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gn="just">
              <a:lnSpc>
                <a:spcPct val="150000"/>
              </a:lnSpc>
              <a:buFont typeface="Wingdings" panose="05000000000000000000" pitchFamily="2" charset="2"/>
              <a:buChar char="q"/>
            </a:pPr>
            <a:r>
              <a:rPr lang="en-US" b="1" dirty="0">
                <a:latin typeface="Times New Roman" panose="02020603050405020304" pitchFamily="18" charset="0"/>
                <a:ea typeface="Calibri" panose="020F0502020204030204" pitchFamily="34" charset="0"/>
                <a:cs typeface="Times New Roman" panose="02020603050405020304" pitchFamily="18" charset="0"/>
              </a:rPr>
              <a:t>Section 2(d) </a:t>
            </a:r>
            <a:r>
              <a:rPr lang="en-US" dirty="0">
                <a:latin typeface="Times New Roman" panose="02020603050405020304" pitchFamily="18" charset="0"/>
                <a:ea typeface="Calibri" panose="020F0502020204030204" pitchFamily="34" charset="0"/>
                <a:cs typeface="Times New Roman" panose="02020603050405020304" pitchFamily="18" charset="0"/>
              </a:rPr>
              <a:t>of the Indian Succession Act defines “Indian Christian” to be , a native of India who is or in good faith claims to be, of unmixed Asiatic Descent and who professes any form of the Christian Religion.</a:t>
            </a:r>
          </a:p>
          <a:p>
            <a:pPr marL="285750" lvl="0" indent="-285750" algn="just">
              <a:lnSpc>
                <a:spcPct val="150000"/>
              </a:lnSpc>
              <a:buFont typeface="Wingdings" panose="05000000000000000000" pitchFamily="2" charset="2"/>
              <a:buChar char="q"/>
            </a:pPr>
            <a:r>
              <a:rPr lang="en-US" b="1" dirty="0">
                <a:latin typeface="Times New Roman" panose="02020603050405020304" pitchFamily="18" charset="0"/>
                <a:ea typeface="Calibri" panose="020F0502020204030204" pitchFamily="34" charset="0"/>
                <a:cs typeface="Times New Roman" panose="02020603050405020304" pitchFamily="18" charset="0"/>
              </a:rPr>
              <a:t>Section 24: </a:t>
            </a:r>
            <a:r>
              <a:rPr lang="en-US" dirty="0">
                <a:latin typeface="Times New Roman" panose="02020603050405020304" pitchFamily="18" charset="0"/>
                <a:ea typeface="Calibri" panose="020F0502020204030204" pitchFamily="34" charset="0"/>
                <a:cs typeface="Times New Roman" panose="02020603050405020304" pitchFamily="18" charset="0"/>
              </a:rPr>
              <a:t>Kindred or consanguinity is the connection or relation of persons descended from the same stock or common ancestor.</a:t>
            </a:r>
          </a:p>
          <a:p>
            <a:pPr marL="285750" lvl="0" indent="-285750" algn="just">
              <a:lnSpc>
                <a:spcPct val="150000"/>
              </a:lnSpc>
              <a:buFont typeface="Wingdings" panose="05000000000000000000" pitchFamily="2" charset="2"/>
              <a:buChar char="q"/>
            </a:pPr>
            <a:r>
              <a:rPr lang="en-US" b="1" dirty="0">
                <a:latin typeface="Times New Roman" panose="02020603050405020304" pitchFamily="18" charset="0"/>
                <a:ea typeface="Calibri" panose="020F0502020204030204" pitchFamily="34" charset="0"/>
                <a:cs typeface="Times New Roman" panose="02020603050405020304" pitchFamily="18" charset="0"/>
              </a:rPr>
              <a:t>Section 25: </a:t>
            </a:r>
            <a:r>
              <a:rPr lang="en-US" dirty="0">
                <a:latin typeface="Times New Roman" panose="02020603050405020304" pitchFamily="18" charset="0"/>
                <a:ea typeface="Calibri" panose="020F0502020204030204" pitchFamily="34" charset="0"/>
                <a:cs typeface="Times New Roman" panose="02020603050405020304" pitchFamily="18" charset="0"/>
              </a:rPr>
              <a:t>Lineal consanguinity is that which subsists between two persons, one of whom is descended in a direct line from the other, as between a man and his father, grandfather and great-grandfather, and so upwards in the direct ascending line; or between a man andhis son, grandson, great-grandson and so downwards in the direct descending line.</a:t>
            </a:r>
          </a:p>
          <a:p>
            <a:pPr marL="285750" lvl="0" indent="-285750" algn="just">
              <a:lnSpc>
                <a:spcPct val="150000"/>
              </a:lnSpc>
              <a:buFont typeface="Wingdings" panose="05000000000000000000" pitchFamily="2" charset="2"/>
              <a:buChar char="q"/>
            </a:pPr>
            <a:r>
              <a:rPr lang="en-US" b="1" dirty="0">
                <a:latin typeface="Times New Roman" panose="02020603050405020304" pitchFamily="18" charset="0"/>
                <a:ea typeface="Calibri" panose="020F0502020204030204" pitchFamily="34" charset="0"/>
                <a:cs typeface="Times New Roman" panose="02020603050405020304" pitchFamily="18" charset="0"/>
              </a:rPr>
              <a:t>Section 26: </a:t>
            </a:r>
            <a:r>
              <a:rPr lang="en-US" dirty="0">
                <a:latin typeface="Times New Roman" panose="02020603050405020304" pitchFamily="18" charset="0"/>
                <a:ea typeface="Calibri" panose="020F0502020204030204" pitchFamily="34" charset="0"/>
                <a:cs typeface="Times New Roman" panose="02020603050405020304" pitchFamily="18" charset="0"/>
              </a:rPr>
              <a:t>Collateral consanguinity is that which subsists between two persons who are descended from the same stock or ancestor, but neither of whom is descended in a direct line from the other.</a:t>
            </a:r>
            <a:endParaRPr lang="en-IN"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4706570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cap="all" dirty="0">
                <a:solidFill>
                  <a:schemeClr val="bg1"/>
                </a:solidFill>
                <a:latin typeface="Times New Roman" panose="02020603050405020304" pitchFamily="18" charset="0"/>
                <a:cs typeface="Times New Roman" panose="02020603050405020304" pitchFamily="18" charset="0"/>
              </a:rPr>
              <a:t>INDIAN</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Succession Act, 1925</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lang="en-US" sz="2400" b="1" cap="all" dirty="0">
                <a:solidFill>
                  <a:schemeClr val="bg1"/>
                </a:solidFill>
                <a:latin typeface="Times New Roman" panose="02020603050405020304" pitchFamily="18" charset="0"/>
                <a:cs typeface="Times New Roman" panose="02020603050405020304" pitchFamily="18" charset="0"/>
              </a:rPr>
              <a:t>CHRISTIANS: Rules of succession</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88970" y="1373630"/>
            <a:ext cx="11075542" cy="4110741"/>
          </a:xfrm>
          <a:prstGeom prst="rect">
            <a:avLst/>
          </a:prstGeom>
          <a:noFill/>
        </p:spPr>
        <p:txBody>
          <a:bodyPr wrap="square" rtlCol="0" anchor="b">
            <a:spAutoFit/>
          </a:bodyPr>
          <a:lstStyle/>
          <a:p>
            <a:pPr lvl="0" algn="just">
              <a:lnSpc>
                <a:spcPct val="150000"/>
              </a:lnSpc>
            </a:pPr>
            <a:r>
              <a:rPr lang="en-US" sz="1600" dirty="0">
                <a:latin typeface="Times New Roman" panose="02020603050405020304" pitchFamily="18" charset="0"/>
                <a:cs typeface="Times New Roman" panose="02020603050405020304" pitchFamily="18" charset="0"/>
              </a:rPr>
              <a:t>In the case of Christians, the property of an intestate devolves upon his/her heirs, in the order and according to rules laid down under Chapter II, part V of the Succession Act. Some of the salient principles of devolution are set out below- </a:t>
            </a:r>
          </a:p>
          <a:p>
            <a:pPr marL="400050" lvl="0" indent="-400050" algn="just">
              <a:lnSpc>
                <a:spcPct val="150000"/>
              </a:lnSpc>
              <a:buAutoNum type="romanLcParenBoth"/>
            </a:pPr>
            <a:r>
              <a:rPr lang="en-US" sz="1600" dirty="0">
                <a:latin typeface="Times New Roman" panose="02020603050405020304" pitchFamily="18" charset="0"/>
                <a:cs typeface="Times New Roman" panose="02020603050405020304" pitchFamily="18" charset="0"/>
              </a:rPr>
              <a:t>If the deceased has left lineal descendants i.e. one or more children, or remote issue, the widow’s share is 1/3rd and the remaining 2/3rd devolves upon the lineal descendants. (Section 33(a))</a:t>
            </a:r>
          </a:p>
          <a:p>
            <a:pPr marL="400050" indent="-400050" algn="just">
              <a:lnSpc>
                <a:spcPct val="150000"/>
              </a:lnSpc>
              <a:buFontTx/>
              <a:buAutoNum type="romanLcParenBoth"/>
            </a:pPr>
            <a:r>
              <a:rPr lang="en-US" sz="1600" dirty="0">
                <a:latin typeface="Times New Roman" panose="02020603050405020304" pitchFamily="18" charset="0"/>
                <a:cs typeface="Times New Roman" panose="02020603050405020304" pitchFamily="18" charset="0"/>
              </a:rPr>
              <a:t>In case the deceased has left no lineal descendants but only a father, mother, other kindred etc., the widow gets one half and the other half goes to the kindred. (Section 33(b))</a:t>
            </a:r>
          </a:p>
          <a:p>
            <a:pPr marL="400050" lvl="0" indent="-400050" algn="just">
              <a:lnSpc>
                <a:spcPct val="150000"/>
              </a:lnSpc>
              <a:buAutoNum type="romanLcParenBoth"/>
            </a:pPr>
            <a:r>
              <a:rPr lang="en-US" sz="1600" dirty="0">
                <a:latin typeface="Times New Roman" panose="02020603050405020304" pitchFamily="18" charset="0"/>
                <a:cs typeface="Times New Roman" panose="02020603050405020304" pitchFamily="18" charset="0"/>
              </a:rPr>
              <a:t>But if there is no kindred, the widow gets the whole estate. [Note: the rights of a widow in respect of her husband’s property are similar to those of the surviving husband in respect of the property of his wife.] (Section 33(c))</a:t>
            </a:r>
          </a:p>
          <a:p>
            <a:pPr marL="400050" lvl="0" indent="-400050" algn="just">
              <a:lnSpc>
                <a:spcPct val="150000"/>
              </a:lnSpc>
              <a:buAutoNum type="romanLcParenBoth"/>
            </a:pPr>
            <a:r>
              <a:rPr lang="en-US" sz="1600" dirty="0">
                <a:latin typeface="Times New Roman" panose="02020603050405020304" pitchFamily="18" charset="0"/>
                <a:cs typeface="Times New Roman" panose="02020603050405020304" pitchFamily="18" charset="0"/>
              </a:rPr>
              <a:t>Where the intestate has left no widow, his property shall go entirely to his lineal descendants and in the absence of lineal descendants, to those who are kindred to him (not being lineal descendants) in proportions laid down in sections 41 to 48 of the Succession Act. </a:t>
            </a:r>
            <a:endParaRPr lang="en-IN"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9506365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cap="all" dirty="0">
                <a:solidFill>
                  <a:schemeClr val="bg1"/>
                </a:solidFill>
                <a:latin typeface="Times New Roman" panose="02020603050405020304" pitchFamily="18" charset="0"/>
                <a:cs typeface="Times New Roman" panose="02020603050405020304" pitchFamily="18" charset="0"/>
              </a:rPr>
              <a:t>INDIAN</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Succession Act, 1925</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lang="en-US" sz="2400" b="1" cap="all" dirty="0">
                <a:solidFill>
                  <a:schemeClr val="bg1"/>
                </a:solidFill>
                <a:latin typeface="Times New Roman" panose="02020603050405020304" pitchFamily="18" charset="0"/>
                <a:cs typeface="Times New Roman" panose="02020603050405020304" pitchFamily="18" charset="0"/>
              </a:rPr>
              <a:t>CHRISTIANS: Rules of succession</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graphicFrame>
        <p:nvGraphicFramePr>
          <p:cNvPr id="3" name="Table 3">
            <a:extLst>
              <a:ext uri="{FF2B5EF4-FFF2-40B4-BE49-F238E27FC236}">
                <a16:creationId xmlns:a16="http://schemas.microsoft.com/office/drawing/2014/main" id="{A715D52D-2BC6-41E5-A4C2-88F67F05F5A9}"/>
              </a:ext>
            </a:extLst>
          </p:cNvPr>
          <p:cNvGraphicFramePr>
            <a:graphicFrameLocks noGrp="1"/>
          </p:cNvGraphicFramePr>
          <p:nvPr>
            <p:extLst>
              <p:ext uri="{D42A27DB-BD31-4B8C-83A1-F6EECF244321}">
                <p14:modId xmlns:p14="http://schemas.microsoft.com/office/powerpoint/2010/main" val="3320659508"/>
              </p:ext>
            </p:extLst>
          </p:nvPr>
        </p:nvGraphicFramePr>
        <p:xfrm>
          <a:off x="343270" y="1333432"/>
          <a:ext cx="11505460" cy="4693160"/>
        </p:xfrm>
        <a:graphic>
          <a:graphicData uri="http://schemas.openxmlformats.org/drawingml/2006/table">
            <a:tbl>
              <a:tblPr firstRow="1" bandRow="1">
                <a:tableStyleId>{69CF1AB2-1976-4502-BF36-3FF5EA218861}</a:tableStyleId>
              </a:tblPr>
              <a:tblGrid>
                <a:gridCol w="500490">
                  <a:extLst>
                    <a:ext uri="{9D8B030D-6E8A-4147-A177-3AD203B41FA5}">
                      <a16:colId xmlns:a16="http://schemas.microsoft.com/office/drawing/2014/main" val="2104522542"/>
                    </a:ext>
                  </a:extLst>
                </a:gridCol>
                <a:gridCol w="3716405">
                  <a:extLst>
                    <a:ext uri="{9D8B030D-6E8A-4147-A177-3AD203B41FA5}">
                      <a16:colId xmlns:a16="http://schemas.microsoft.com/office/drawing/2014/main" val="832680229"/>
                    </a:ext>
                  </a:extLst>
                </a:gridCol>
                <a:gridCol w="6391922">
                  <a:extLst>
                    <a:ext uri="{9D8B030D-6E8A-4147-A177-3AD203B41FA5}">
                      <a16:colId xmlns:a16="http://schemas.microsoft.com/office/drawing/2014/main" val="3537256398"/>
                    </a:ext>
                  </a:extLst>
                </a:gridCol>
                <a:gridCol w="896643">
                  <a:extLst>
                    <a:ext uri="{9D8B030D-6E8A-4147-A177-3AD203B41FA5}">
                      <a16:colId xmlns:a16="http://schemas.microsoft.com/office/drawing/2014/main" val="2147025599"/>
                    </a:ext>
                  </a:extLst>
                </a:gridCol>
              </a:tblGrid>
              <a:tr h="534720">
                <a:tc>
                  <a:txBody>
                    <a:bodyPr/>
                    <a:lstStyle/>
                    <a:p>
                      <a:pPr marL="342900" indent="-342900" algn="just">
                        <a:lnSpc>
                          <a:spcPct val="150000"/>
                        </a:lnSpc>
                        <a:buFont typeface="+mj-lt"/>
                        <a:buAutoNum type="arabicPeriod"/>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If only a child or children and no more lineal descendant</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Property belongs to the surviving child or equally divided amongst the surviving children</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 37</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82437183"/>
                  </a:ext>
                </a:extLst>
              </a:tr>
              <a:tr h="534720">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2.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If there are no children, but only a grandchild or grandchildren</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Property belongs to the surviving grandchild or equally divided amongst the surviving grandchildren</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 38</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295602155"/>
                  </a:ext>
                </a:extLst>
              </a:tr>
              <a:tr h="759865">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3.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If there are only great-grandchildren or other remote lineal descendants all in the same degree only</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Property belongs to the surviving great-grandchildren or other remote lineal descendants, equally, for both males and females.</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 39</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21544085"/>
                  </a:ext>
                </a:extLst>
              </a:tr>
              <a:tr h="2209937">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4.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If the intestate leaves lineal descendants not all in same degree of kindred to him, and those through whom the more remote are descended are dead</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Property is divided in such a number of equal shares as may correspond with the number of the lineal descendants of the intestate who either stood in the nearest degree of kindred or of the like degree of kindred to him, died before him, leaving lineal descendants who survived him. For example; A had three children, J, M and H; J died, leaving four children, and M died leaving one, and H alone survived the father. On the death of A, intestate, one-third is allotted to H, one-third to John’s four children, and the remaining third to M’s one child.</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 40</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70564496"/>
                  </a:ext>
                </a:extLst>
              </a:tr>
            </a:tbl>
          </a:graphicData>
        </a:graphic>
      </p:graphicFrame>
    </p:spTree>
    <p:extLst>
      <p:ext uri="{BB962C8B-B14F-4D97-AF65-F5344CB8AC3E}">
        <p14:creationId xmlns:p14="http://schemas.microsoft.com/office/powerpoint/2010/main" val="15217189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2800" b="1" cap="all" dirty="0">
                <a:solidFill>
                  <a:schemeClr val="bg1"/>
                </a:solidFill>
                <a:latin typeface="Times New Roman" panose="02020603050405020304" pitchFamily="18" charset="0"/>
                <a:cs typeface="Times New Roman" panose="02020603050405020304" pitchFamily="18" charset="0"/>
              </a:rPr>
              <a:t>devolution of property of an Indian Christian upon a foreign national by succession</a:t>
            </a:r>
            <a:endParaRPr kumimoji="0" lang="en-US" sz="28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418668"/>
            <a:ext cx="11291299" cy="3690113"/>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B.C. Singh Vs. J.M. Utarid</a:t>
            </a:r>
          </a:p>
          <a:p>
            <a:pPr algn="ctr">
              <a:spcAft>
                <a:spcPts val="100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SC, Civil Appeal No. 6935 of 2011 dated 8</a:t>
            </a:r>
            <a:r>
              <a:rPr lang="en-US" sz="14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US" sz="1400" dirty="0">
                <a:latin typeface="Times New Roman" panose="02020603050405020304" pitchFamily="18" charset="0"/>
                <a:ea typeface="Calibri" panose="020F0502020204030204" pitchFamily="34" charset="0"/>
                <a:cs typeface="Times New Roman" panose="02020603050405020304" pitchFamily="18" charset="0"/>
              </a:rPr>
              <a:t> May, 2018</a:t>
            </a:r>
          </a:p>
          <a:p>
            <a:pPr algn="ctr">
              <a:spcAft>
                <a:spcPts val="1000"/>
              </a:spcAft>
            </a:pPr>
            <a:endParaRPr lang="en-US" sz="5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It is clear from Section 47 of ISA that in case the intestate has not left a lineal descendant, nor father, nor mother, the property shall be divided equally between his brothers and sisters and the child or children of such of them as may have died before him, such children taking equal shares only the shares which their respective parents would have taken if leaving at the intestate death.</a:t>
            </a:r>
          </a:p>
          <a:p>
            <a:pPr lvl="0" algn="just">
              <a:spcAft>
                <a:spcPts val="1000"/>
              </a:spcAft>
            </a:pPr>
            <a:r>
              <a:rPr lang="en-US" sz="1600" i="1" dirty="0">
                <a:latin typeface="Times New Roman" panose="02020603050405020304" pitchFamily="18" charset="0"/>
                <a:ea typeface="Calibri" panose="020F0502020204030204" pitchFamily="34" charset="0"/>
                <a:cs typeface="Times New Roman" panose="02020603050405020304" pitchFamily="18" charset="0"/>
              </a:rPr>
              <a:t>…..</a:t>
            </a:r>
          </a:p>
          <a:p>
            <a:pPr lvl="0" algn="just">
              <a:lnSpc>
                <a:spcPct val="150000"/>
              </a:lnSpc>
              <a:spcAft>
                <a:spcPts val="1000"/>
              </a:spcAft>
            </a:pPr>
            <a:r>
              <a:rPr lang="en-US" sz="1600" i="1" dirty="0">
                <a:latin typeface="Times New Roman" panose="02020603050405020304" pitchFamily="18" charset="0"/>
                <a:ea typeface="Calibri" panose="020F0502020204030204" pitchFamily="34" charset="0"/>
                <a:cs typeface="Times New Roman" panose="02020603050405020304" pitchFamily="18" charset="0"/>
              </a:rPr>
              <a:t>The rules of distribution are in the order of priority as contained in Sections 42 to 48. It is clear from scheme of the Act that when intestate has not left behind any lineal descendant and has only kindred, the nearer kindred excludes the distant kindred. The first defendant being a distant kindred is not entitled to succeed any share in the property since the intestate has left behind her real sister.”</a:t>
            </a:r>
          </a:p>
        </p:txBody>
      </p:sp>
    </p:spTree>
    <p:extLst>
      <p:ext uri="{BB962C8B-B14F-4D97-AF65-F5344CB8AC3E}">
        <p14:creationId xmlns:p14="http://schemas.microsoft.com/office/powerpoint/2010/main" val="33993500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2800" b="1" cap="all" dirty="0">
                <a:solidFill>
                  <a:schemeClr val="bg1"/>
                </a:solidFill>
                <a:latin typeface="Times New Roman" panose="02020603050405020304" pitchFamily="18" charset="0"/>
                <a:cs typeface="Times New Roman" panose="02020603050405020304" pitchFamily="18" charset="0"/>
              </a:rPr>
              <a:t>RULES OF SUCCESSION FOR GOAN DOMICILES</a:t>
            </a:r>
            <a:endParaRPr kumimoji="0" lang="en-US" sz="28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418668"/>
            <a:ext cx="11291299" cy="3854260"/>
          </a:xfrm>
          <a:prstGeom prst="rect">
            <a:avLst/>
          </a:prstGeom>
        </p:spPr>
        <p:txBody>
          <a:bodyPr wrap="square">
            <a:spAutoFit/>
          </a:bodyPr>
          <a:lstStyle/>
          <a:p>
            <a:pPr algn="ctr">
              <a:spcAft>
                <a:spcPts val="1000"/>
              </a:spcAft>
            </a:pPr>
            <a:r>
              <a:rPr lang="pt-BR" dirty="0">
                <a:latin typeface="Times New Roman" panose="02020603050405020304" pitchFamily="18" charset="0"/>
                <a:ea typeface="Calibri" panose="020F0502020204030204" pitchFamily="34" charset="0"/>
                <a:cs typeface="Times New Roman" panose="02020603050405020304" pitchFamily="18" charset="0"/>
              </a:rPr>
              <a:t>Jose Paulo Coutinho vs Maria Luiza Valentina</a:t>
            </a:r>
            <a:br>
              <a:rPr lang="pt-BR" dirty="0">
                <a:latin typeface="Times New Roman" panose="02020603050405020304" pitchFamily="18" charset="0"/>
                <a:ea typeface="Calibri" panose="020F0502020204030204" pitchFamily="34" charset="0"/>
                <a:cs typeface="Times New Roman" panose="02020603050405020304" pitchFamily="18" charset="0"/>
              </a:rPr>
            </a:br>
            <a:r>
              <a:rPr lang="pt-BR" sz="1400" dirty="0">
                <a:latin typeface="Times New Roman" panose="02020603050405020304" pitchFamily="18" charset="0"/>
                <a:ea typeface="Calibri" panose="020F0502020204030204" pitchFamily="34" charset="0"/>
                <a:cs typeface="Times New Roman" panose="02020603050405020304" pitchFamily="18" charset="0"/>
              </a:rPr>
              <a:t>[Supreme Court, Civil Appeal No.  7378 of 2010 ]</a:t>
            </a:r>
          </a:p>
          <a:p>
            <a:pPr algn="ctr">
              <a:spcAft>
                <a:spcPts val="1000"/>
              </a:spcAft>
            </a:pPr>
            <a:endParaRPr lang="en-US" sz="7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It was held that the rights of succession and inheritance of a </a:t>
            </a:r>
            <a:r>
              <a:rPr lang="en-US" sz="1600" i="1" dirty="0" err="1">
                <a:latin typeface="Times New Roman" panose="02020603050405020304" pitchFamily="18" charset="0"/>
                <a:ea typeface="Calibri" panose="020F0502020204030204" pitchFamily="34" charset="0"/>
                <a:cs typeface="Times New Roman" panose="02020603050405020304" pitchFamily="18" charset="0"/>
              </a:rPr>
              <a:t>Goan</a:t>
            </a:r>
            <a:r>
              <a:rPr lang="en-US" sz="1600" i="1" dirty="0">
                <a:latin typeface="Times New Roman" panose="02020603050405020304" pitchFamily="18" charset="0"/>
                <a:ea typeface="Calibri" panose="020F0502020204030204" pitchFamily="34" charset="0"/>
                <a:cs typeface="Times New Roman" panose="02020603050405020304" pitchFamily="18" charset="0"/>
              </a:rPr>
              <a:t> domicile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shall be governed by the Portuguese Civil Code, 1867 </a:t>
            </a:r>
            <a:r>
              <a:rPr lang="en-US" sz="1600" i="1" dirty="0">
                <a:latin typeface="Times New Roman" panose="02020603050405020304" pitchFamily="18" charset="0"/>
                <a:ea typeface="Calibri" panose="020F0502020204030204" pitchFamily="34" charset="0"/>
                <a:cs typeface="Times New Roman" panose="02020603050405020304" pitchFamily="18" charset="0"/>
              </a:rPr>
              <a:t>as applicable in the State of Goa.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Rights of succession and inheritance even in respect of properties of a </a:t>
            </a:r>
            <a:r>
              <a:rPr lang="en-US" sz="1600" b="1" i="1" dirty="0" err="1">
                <a:latin typeface="Times New Roman" panose="02020603050405020304" pitchFamily="18" charset="0"/>
                <a:ea typeface="Calibri" panose="020F0502020204030204" pitchFamily="34" charset="0"/>
                <a:cs typeface="Times New Roman" panose="02020603050405020304" pitchFamily="18" charset="0"/>
              </a:rPr>
              <a:t>Goan</a:t>
            </a:r>
            <a:r>
              <a:rPr lang="en-US" sz="1600" b="1" i="1" dirty="0">
                <a:latin typeface="Times New Roman" panose="02020603050405020304" pitchFamily="18" charset="0"/>
                <a:ea typeface="Calibri" panose="020F0502020204030204" pitchFamily="34" charset="0"/>
                <a:cs typeface="Times New Roman" panose="02020603050405020304" pitchFamily="18" charset="0"/>
              </a:rPr>
              <a:t> domicile </a:t>
            </a:r>
            <a:r>
              <a:rPr lang="en-US" sz="1600" i="1" dirty="0">
                <a:latin typeface="Times New Roman" panose="02020603050405020304" pitchFamily="18" charset="0"/>
                <a:ea typeface="Calibri" panose="020F0502020204030204" pitchFamily="34" charset="0"/>
                <a:cs typeface="Times New Roman" panose="02020603050405020304" pitchFamily="18" charset="0"/>
              </a:rPr>
              <a:t>situated outside Goa, anywhere in India, will also be governed by the Code</a:t>
            </a:r>
          </a:p>
          <a:p>
            <a:pPr lvl="0" algn="just">
              <a:lnSpc>
                <a:spcPct val="150000"/>
              </a:lnSpc>
              <a:spcAft>
                <a:spcPts val="1000"/>
              </a:spcAft>
            </a:pPr>
            <a:r>
              <a:rPr lang="en-US" sz="1600" i="1" dirty="0">
                <a:latin typeface="Times New Roman" panose="02020603050405020304" pitchFamily="18" charset="0"/>
                <a:ea typeface="Calibri" panose="020F0502020204030204" pitchFamily="34" charset="0"/>
                <a:cs typeface="Times New Roman" panose="02020603050405020304" pitchFamily="18" charset="0"/>
              </a:rPr>
              <a:t>Goa is a territory of India; all domiciles of Goa are citizens of India; the Portuguese Civil Code is applicable only on account of the Ordinance and the Act referred to above. Therefore, it is crystal clear that the Code is an Indian law and no principles of private international law are applicable to this case</a:t>
            </a:r>
          </a:p>
          <a:p>
            <a:pPr lvl="0" algn="just">
              <a:lnSpc>
                <a:spcPct val="150000"/>
              </a:lnSpc>
              <a:spcAft>
                <a:spcPts val="1000"/>
              </a:spcAft>
            </a:pPr>
            <a:r>
              <a:rPr lang="en-US" sz="1600" i="1" dirty="0">
                <a:latin typeface="Times New Roman" panose="02020603050405020304" pitchFamily="18" charset="0"/>
                <a:ea typeface="Calibri" panose="020F0502020204030204" pitchFamily="34" charset="0"/>
                <a:cs typeface="Times New Roman" panose="02020603050405020304" pitchFamily="18" charset="0"/>
              </a:rPr>
              <a:t>Section 5 of the Indian Succession Act or the laws of succession would not be applicable to such </a:t>
            </a:r>
            <a:r>
              <a:rPr lang="en-US" sz="1600" i="1" dirty="0" err="1">
                <a:latin typeface="Times New Roman" panose="02020603050405020304" pitchFamily="18" charset="0"/>
                <a:ea typeface="Calibri" panose="020F0502020204030204" pitchFamily="34" charset="0"/>
                <a:cs typeface="Times New Roman" panose="02020603050405020304" pitchFamily="18" charset="0"/>
              </a:rPr>
              <a:t>Goan</a:t>
            </a:r>
            <a:r>
              <a:rPr lang="en-US" sz="1600" i="1" dirty="0">
                <a:latin typeface="Times New Roman" panose="02020603050405020304" pitchFamily="18" charset="0"/>
                <a:ea typeface="Calibri" panose="020F0502020204030204" pitchFamily="34" charset="0"/>
                <a:cs typeface="Times New Roman" panose="02020603050405020304" pitchFamily="18" charset="0"/>
              </a:rPr>
              <a:t> domiciles.”</a:t>
            </a:r>
          </a:p>
        </p:txBody>
      </p:sp>
    </p:spTree>
    <p:extLst>
      <p:ext uri="{BB962C8B-B14F-4D97-AF65-F5344CB8AC3E}">
        <p14:creationId xmlns:p14="http://schemas.microsoft.com/office/powerpoint/2010/main" val="21230430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cap="all" dirty="0">
                <a:solidFill>
                  <a:schemeClr val="bg1"/>
                </a:solidFill>
                <a:latin typeface="Times New Roman" panose="02020603050405020304" pitchFamily="18" charset="0"/>
                <a:cs typeface="Times New Roman" panose="02020603050405020304" pitchFamily="18" charset="0"/>
              </a:rPr>
              <a:t>INDIAN</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Succession Act, 1925</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lang="en-US" sz="2400" b="1" cap="all" dirty="0">
                <a:solidFill>
                  <a:schemeClr val="bg1"/>
                </a:solidFill>
                <a:latin typeface="Times New Roman" panose="02020603050405020304" pitchFamily="18" charset="0"/>
                <a:cs typeface="Times New Roman" panose="02020603050405020304" pitchFamily="18" charset="0"/>
              </a:rPr>
              <a:t>PARSI</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35704" y="1382321"/>
            <a:ext cx="11075542" cy="4747710"/>
          </a:xfrm>
          <a:prstGeom prst="rect">
            <a:avLst/>
          </a:prstGeom>
          <a:noFill/>
        </p:spPr>
        <p:txBody>
          <a:bodyPr wrap="square" rtlCol="0" anchor="b">
            <a:spAutoFit/>
          </a:bodyPr>
          <a:lstStyle/>
          <a:p>
            <a:pPr lvl="0" algn="just">
              <a:lnSpc>
                <a:spcPct val="200000"/>
              </a:lnSpc>
            </a:pPr>
            <a:r>
              <a:rPr lang="en-US" dirty="0">
                <a:effectLst/>
                <a:latin typeface="Times New Roman" panose="02020603050405020304" pitchFamily="18" charset="0"/>
                <a:ea typeface="Calibri" panose="020F0502020204030204" pitchFamily="34" charset="0"/>
                <a:cs typeface="Times New Roman" panose="02020603050405020304" pitchFamily="18" charset="0"/>
              </a:rPr>
              <a:t>Parsis are governed by the rules for Parsi intestates which are laid down under Part V Chapter III of the Act. A Parsi intestate’s property is distributed among his heirs in accordance with sections 51-56 of the Act. </a:t>
            </a:r>
          </a:p>
          <a:p>
            <a:pPr lvl="0" algn="just">
              <a:lnSpc>
                <a:spcPct val="200000"/>
              </a:lnSpc>
            </a:pPr>
            <a:endParaRPr lang="en-US" sz="10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gn="just">
              <a:lnSpc>
                <a:spcPct val="200000"/>
              </a:lnSpc>
              <a:buFont typeface="Wingdings" panose="05000000000000000000" pitchFamily="2" charset="2"/>
              <a:buChar char="q"/>
            </a:pPr>
            <a:r>
              <a:rPr lang="en-US" dirty="0">
                <a:effectLst/>
                <a:latin typeface="Times New Roman" panose="02020603050405020304" pitchFamily="18" charset="0"/>
                <a:ea typeface="Calibri" panose="020F0502020204030204" pitchFamily="34" charset="0"/>
                <a:cs typeface="Times New Roman" panose="02020603050405020304" pitchFamily="18" charset="0"/>
              </a:rPr>
              <a:t>Whoever is actually born in the lifetime of the deceased Parsi person or at the date of his death only conceived in the womb and subsequently born alive, is considered. If a lineal descendant i.e. a child or remoter issue dies before the deceased Parsi without leaving widow or widower or lineal descendant or widow or widower of lineal descendant, the share of such child shall not be taken into consideration. </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Where a widow or widower </a:t>
            </a:r>
            <a:r>
              <a:rPr lang="en-US" dirty="0">
                <a:effectLst/>
                <a:latin typeface="Times New Roman" panose="02020603050405020304" pitchFamily="18" charset="0"/>
                <a:ea typeface="Calibri" panose="020F0502020204030204" pitchFamily="34" charset="0"/>
                <a:cs typeface="Times New Roman" panose="02020603050405020304" pitchFamily="18" charset="0"/>
              </a:rPr>
              <a:t>of any relative</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 marrying again during the lifetime of the intestate Parsi, such widow or widower is not entitled to receive any share in the property of the deceased Parsi. (</a:t>
            </a:r>
            <a:r>
              <a:rPr lang="en-US" b="1" i="1" dirty="0">
                <a:effectLst/>
                <a:latin typeface="Times New Roman" panose="02020603050405020304" pitchFamily="18" charset="0"/>
                <a:ea typeface="Calibri" panose="020F0502020204030204" pitchFamily="34" charset="0"/>
                <a:cs typeface="Times New Roman" panose="02020603050405020304" pitchFamily="18" charset="0"/>
              </a:rPr>
              <a:t>Section 50 of ISA</a:t>
            </a:r>
            <a:r>
              <a:rPr lang="en-US" b="1" dirty="0">
                <a:effectLst/>
                <a:latin typeface="Times New Roman" panose="02020603050405020304" pitchFamily="18" charset="0"/>
                <a:ea typeface="Calibri" panose="020F0502020204030204" pitchFamily="34" charset="0"/>
                <a:cs typeface="Times New Roman" panose="02020603050405020304" pitchFamily="18" charset="0"/>
              </a:rPr>
              <a:t>)</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4380255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cap="all" dirty="0">
                <a:solidFill>
                  <a:schemeClr val="bg1"/>
                </a:solidFill>
                <a:latin typeface="Times New Roman" panose="02020603050405020304" pitchFamily="18" charset="0"/>
                <a:cs typeface="Times New Roman" panose="02020603050405020304" pitchFamily="18" charset="0"/>
              </a:rPr>
              <a:t>INDIAN</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Succession Act, 1925</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parsi</a:t>
            </a:r>
            <a:r>
              <a:rPr lang="en-US" sz="2400" b="1" cap="all" dirty="0">
                <a:solidFill>
                  <a:schemeClr val="bg1"/>
                </a:solidFill>
                <a:latin typeface="Times New Roman" panose="02020603050405020304" pitchFamily="18" charset="0"/>
                <a:cs typeface="Times New Roman" panose="02020603050405020304" pitchFamily="18" charset="0"/>
              </a:rPr>
              <a:t>: Rules of succession</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graphicFrame>
        <p:nvGraphicFramePr>
          <p:cNvPr id="3" name="Table 3">
            <a:extLst>
              <a:ext uri="{FF2B5EF4-FFF2-40B4-BE49-F238E27FC236}">
                <a16:creationId xmlns:a16="http://schemas.microsoft.com/office/drawing/2014/main" id="{A715D52D-2BC6-41E5-A4C2-88F67F05F5A9}"/>
              </a:ext>
            </a:extLst>
          </p:cNvPr>
          <p:cNvGraphicFramePr>
            <a:graphicFrameLocks noGrp="1"/>
          </p:cNvGraphicFramePr>
          <p:nvPr>
            <p:extLst>
              <p:ext uri="{D42A27DB-BD31-4B8C-83A1-F6EECF244321}">
                <p14:modId xmlns:p14="http://schemas.microsoft.com/office/powerpoint/2010/main" val="3425284421"/>
              </p:ext>
            </p:extLst>
          </p:nvPr>
        </p:nvGraphicFramePr>
        <p:xfrm>
          <a:off x="343270" y="1333434"/>
          <a:ext cx="11505460" cy="4749083"/>
        </p:xfrm>
        <a:graphic>
          <a:graphicData uri="http://schemas.openxmlformats.org/drawingml/2006/table">
            <a:tbl>
              <a:tblPr firstRow="1" bandRow="1">
                <a:tableStyleId>{69CF1AB2-1976-4502-BF36-3FF5EA218861}</a:tableStyleId>
              </a:tblPr>
              <a:tblGrid>
                <a:gridCol w="677662">
                  <a:extLst>
                    <a:ext uri="{9D8B030D-6E8A-4147-A177-3AD203B41FA5}">
                      <a16:colId xmlns:a16="http://schemas.microsoft.com/office/drawing/2014/main" val="2104522542"/>
                    </a:ext>
                  </a:extLst>
                </a:gridCol>
                <a:gridCol w="4057095">
                  <a:extLst>
                    <a:ext uri="{9D8B030D-6E8A-4147-A177-3AD203B41FA5}">
                      <a16:colId xmlns:a16="http://schemas.microsoft.com/office/drawing/2014/main" val="832680229"/>
                    </a:ext>
                  </a:extLst>
                </a:gridCol>
                <a:gridCol w="5362113">
                  <a:extLst>
                    <a:ext uri="{9D8B030D-6E8A-4147-A177-3AD203B41FA5}">
                      <a16:colId xmlns:a16="http://schemas.microsoft.com/office/drawing/2014/main" val="3537256398"/>
                    </a:ext>
                  </a:extLst>
                </a:gridCol>
                <a:gridCol w="1408590">
                  <a:extLst>
                    <a:ext uri="{9D8B030D-6E8A-4147-A177-3AD203B41FA5}">
                      <a16:colId xmlns:a16="http://schemas.microsoft.com/office/drawing/2014/main" val="2147025599"/>
                    </a:ext>
                  </a:extLst>
                </a:gridCol>
              </a:tblGrid>
              <a:tr h="268663">
                <a:tc>
                  <a:txBody>
                    <a:bodyPr/>
                    <a:lstStyle/>
                    <a:p>
                      <a:pPr marL="0" indent="0" algn="ctr">
                        <a:lnSpc>
                          <a:spcPct val="150000"/>
                        </a:lnSpc>
                        <a:buFont typeface="+mj-lt"/>
                        <a:buNone/>
                      </a:pPr>
                      <a:r>
                        <a:rPr lang="en-US" sz="1400" b="1" dirty="0">
                          <a:solidFill>
                            <a:schemeClr val="tx1">
                              <a:lumMod val="95000"/>
                              <a:lumOff val="5000"/>
                            </a:schemeClr>
                          </a:solidFill>
                          <a:latin typeface="Times New Roman" panose="02020603050405020304" pitchFamily="18" charset="0"/>
                          <a:cs typeface="Times New Roman" panose="02020603050405020304" pitchFamily="18" charset="0"/>
                        </a:rPr>
                        <a:t>S. No. </a:t>
                      </a:r>
                      <a:endParaRPr lang="en-IN" sz="1400" b="1"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ctr">
                        <a:lnSpc>
                          <a:spcPct val="150000"/>
                        </a:lnSpc>
                      </a:pPr>
                      <a:r>
                        <a:rPr lang="en-US" sz="1400" b="1" dirty="0">
                          <a:solidFill>
                            <a:schemeClr val="tx1">
                              <a:lumMod val="95000"/>
                              <a:lumOff val="5000"/>
                            </a:schemeClr>
                          </a:solidFill>
                          <a:latin typeface="Times New Roman" panose="02020603050405020304" pitchFamily="18" charset="0"/>
                          <a:cs typeface="Times New Roman" panose="02020603050405020304" pitchFamily="18" charset="0"/>
                        </a:rPr>
                        <a:t>Alive Heir</a:t>
                      </a:r>
                      <a:endParaRPr lang="en-IN" sz="1400" b="1"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ctr">
                        <a:lnSpc>
                          <a:spcPct val="150000"/>
                        </a:lnSpc>
                      </a:pPr>
                      <a:r>
                        <a:rPr lang="en-US" sz="1400" b="1" dirty="0">
                          <a:latin typeface="Times New Roman" panose="02020603050405020304" pitchFamily="18" charset="0"/>
                          <a:cs typeface="Times New Roman" panose="02020603050405020304" pitchFamily="18" charset="0"/>
                        </a:rPr>
                        <a:t>Share in Property</a:t>
                      </a:r>
                      <a:endParaRPr lang="en-IN" sz="1400" b="1"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ctr">
                        <a:lnSpc>
                          <a:spcPct val="150000"/>
                        </a:lnSpc>
                      </a:pPr>
                      <a:r>
                        <a:rPr lang="en-US" sz="1400" b="1" dirty="0">
                          <a:solidFill>
                            <a:schemeClr val="tx1">
                              <a:lumMod val="95000"/>
                              <a:lumOff val="5000"/>
                            </a:schemeClr>
                          </a:solidFill>
                          <a:latin typeface="Times New Roman" panose="02020603050405020304" pitchFamily="18" charset="0"/>
                          <a:cs typeface="Times New Roman" panose="02020603050405020304" pitchFamily="18" charset="0"/>
                        </a:rPr>
                        <a:t>Section</a:t>
                      </a:r>
                      <a:endParaRPr lang="en-IN" sz="1400" b="1"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82437183"/>
                  </a:ext>
                </a:extLst>
              </a:tr>
              <a:tr h="268663">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1.</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Widow/ Widower, Son &amp; Daughter</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Equal Share</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51(1)(a)</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295602155"/>
                  </a:ext>
                </a:extLst>
              </a:tr>
              <a:tr h="268663">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2.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No Widow/ Widower but Son and Daughter are Alive</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Equal Share</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51(1)(b)</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21544085"/>
                  </a:ext>
                </a:extLst>
              </a:tr>
              <a:tr h="745822">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3.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Parents in addition to Widow/ Widower, Son &amp; Daughter</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Widow, son and daughter get equal and each parent gets half the share of each child.</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51(2)</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70564496"/>
                  </a:ext>
                </a:extLst>
              </a:tr>
              <a:tr h="745822">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4.</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If intestate dies leaving a deceased son</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Widow of the deceased son and children take shares as if he had died immediately after the intestate’s death</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53(a)</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45793165"/>
                  </a:ext>
                </a:extLst>
              </a:tr>
              <a:tr h="378777">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5.</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If intestate dies leaving a deceased daughter</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The share of the daughter is divided equally among her children</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53(b)</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70167630"/>
                  </a:ext>
                </a:extLst>
              </a:tr>
              <a:tr h="745822">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6.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If any child of such deceased child has also died</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Then his/her share shall also be divided in like manner in accordance with the rules applicable to the predeceased son or Daughter</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53(c)</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6258640"/>
                  </a:ext>
                </a:extLst>
              </a:tr>
              <a:tr h="745822">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7.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Remoter lineal descendant has died</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dirty="0">
                          <a:latin typeface="Times New Roman" panose="02020603050405020304" pitchFamily="18" charset="0"/>
                          <a:cs typeface="Times New Roman" panose="02020603050405020304" pitchFamily="18" charset="0"/>
                        </a:rPr>
                        <a:t>Provisions set out in the box immediately above shall apply mutatis mutandis to the division of any share to which he or she would be entitled to</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53(d)</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36490874"/>
                  </a:ext>
                </a:extLst>
              </a:tr>
            </a:tbl>
          </a:graphicData>
        </a:graphic>
      </p:graphicFrame>
    </p:spTree>
    <p:extLst>
      <p:ext uri="{BB962C8B-B14F-4D97-AF65-F5344CB8AC3E}">
        <p14:creationId xmlns:p14="http://schemas.microsoft.com/office/powerpoint/2010/main" val="3486197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APPLICABILITY OF SUCCESSION LAW</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graphicFrame>
        <p:nvGraphicFramePr>
          <p:cNvPr id="5" name="Content Placeholder 5">
            <a:extLst>
              <a:ext uri="{FF2B5EF4-FFF2-40B4-BE49-F238E27FC236}">
                <a16:creationId xmlns:a16="http://schemas.microsoft.com/office/drawing/2014/main" id="{DCBEEA01-45E2-4699-B1AF-FCF2CC2AA8BD}"/>
              </a:ext>
            </a:extLst>
          </p:cNvPr>
          <p:cNvGraphicFramePr>
            <a:graphicFrameLocks/>
          </p:cNvGraphicFramePr>
          <p:nvPr>
            <p:extLst>
              <p:ext uri="{D42A27DB-BD31-4B8C-83A1-F6EECF244321}">
                <p14:modId xmlns:p14="http://schemas.microsoft.com/office/powerpoint/2010/main" val="3049406545"/>
              </p:ext>
            </p:extLst>
          </p:nvPr>
        </p:nvGraphicFramePr>
        <p:xfrm>
          <a:off x="493160" y="1371918"/>
          <a:ext cx="11106364" cy="48850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27920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cap="all" dirty="0">
                <a:solidFill>
                  <a:schemeClr val="bg1"/>
                </a:solidFill>
                <a:latin typeface="Times New Roman" panose="02020603050405020304" pitchFamily="18" charset="0"/>
                <a:cs typeface="Times New Roman" panose="02020603050405020304" pitchFamily="18" charset="0"/>
              </a:rPr>
              <a:t>INDIAN</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Succession Act, 1925</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parsi</a:t>
            </a:r>
            <a:r>
              <a:rPr lang="en-US" sz="2400" b="1" cap="all" dirty="0">
                <a:solidFill>
                  <a:schemeClr val="bg1"/>
                </a:solidFill>
                <a:latin typeface="Times New Roman" panose="02020603050405020304" pitchFamily="18" charset="0"/>
                <a:cs typeface="Times New Roman" panose="02020603050405020304" pitchFamily="18" charset="0"/>
              </a:rPr>
              <a:t>: Rules of succession</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graphicFrame>
        <p:nvGraphicFramePr>
          <p:cNvPr id="3" name="Table 3">
            <a:extLst>
              <a:ext uri="{FF2B5EF4-FFF2-40B4-BE49-F238E27FC236}">
                <a16:creationId xmlns:a16="http://schemas.microsoft.com/office/drawing/2014/main" id="{A715D52D-2BC6-41E5-A4C2-88F67F05F5A9}"/>
              </a:ext>
            </a:extLst>
          </p:cNvPr>
          <p:cNvGraphicFramePr>
            <a:graphicFrameLocks noGrp="1"/>
          </p:cNvGraphicFramePr>
          <p:nvPr>
            <p:extLst>
              <p:ext uri="{D42A27DB-BD31-4B8C-83A1-F6EECF244321}">
                <p14:modId xmlns:p14="http://schemas.microsoft.com/office/powerpoint/2010/main" val="1774612903"/>
              </p:ext>
            </p:extLst>
          </p:nvPr>
        </p:nvGraphicFramePr>
        <p:xfrm>
          <a:off x="343270" y="1333434"/>
          <a:ext cx="11505460" cy="4909964"/>
        </p:xfrm>
        <a:graphic>
          <a:graphicData uri="http://schemas.openxmlformats.org/drawingml/2006/table">
            <a:tbl>
              <a:tblPr firstRow="1" bandRow="1">
                <a:tableStyleId>{69CF1AB2-1976-4502-BF36-3FF5EA218861}</a:tableStyleId>
              </a:tblPr>
              <a:tblGrid>
                <a:gridCol w="851048">
                  <a:extLst>
                    <a:ext uri="{9D8B030D-6E8A-4147-A177-3AD203B41FA5}">
                      <a16:colId xmlns:a16="http://schemas.microsoft.com/office/drawing/2014/main" val="2104522542"/>
                    </a:ext>
                  </a:extLst>
                </a:gridCol>
                <a:gridCol w="3883709">
                  <a:extLst>
                    <a:ext uri="{9D8B030D-6E8A-4147-A177-3AD203B41FA5}">
                      <a16:colId xmlns:a16="http://schemas.microsoft.com/office/drawing/2014/main" val="832680229"/>
                    </a:ext>
                  </a:extLst>
                </a:gridCol>
                <a:gridCol w="5362113">
                  <a:extLst>
                    <a:ext uri="{9D8B030D-6E8A-4147-A177-3AD203B41FA5}">
                      <a16:colId xmlns:a16="http://schemas.microsoft.com/office/drawing/2014/main" val="3537256398"/>
                    </a:ext>
                  </a:extLst>
                </a:gridCol>
                <a:gridCol w="1408590">
                  <a:extLst>
                    <a:ext uri="{9D8B030D-6E8A-4147-A177-3AD203B41FA5}">
                      <a16:colId xmlns:a16="http://schemas.microsoft.com/office/drawing/2014/main" val="2147025599"/>
                    </a:ext>
                  </a:extLst>
                </a:gridCol>
              </a:tblGrid>
              <a:tr h="268663">
                <a:tc>
                  <a:txBody>
                    <a:bodyPr/>
                    <a:lstStyle/>
                    <a:p>
                      <a:pPr marL="0" indent="0" algn="ctr">
                        <a:lnSpc>
                          <a:spcPct val="150000"/>
                        </a:lnSpc>
                        <a:buFont typeface="+mj-lt"/>
                        <a:buNone/>
                      </a:pPr>
                      <a:r>
                        <a:rPr lang="en-US" sz="1400" b="1" dirty="0">
                          <a:solidFill>
                            <a:schemeClr val="tx1">
                              <a:lumMod val="95000"/>
                              <a:lumOff val="5000"/>
                            </a:schemeClr>
                          </a:solidFill>
                          <a:latin typeface="Times New Roman" panose="02020603050405020304" pitchFamily="18" charset="0"/>
                          <a:cs typeface="Times New Roman" panose="02020603050405020304" pitchFamily="18" charset="0"/>
                        </a:rPr>
                        <a:t>S. No. </a:t>
                      </a:r>
                      <a:endParaRPr lang="en-IN" sz="1400" b="1"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ctr">
                        <a:lnSpc>
                          <a:spcPct val="150000"/>
                        </a:lnSpc>
                      </a:pPr>
                      <a:r>
                        <a:rPr lang="en-US" sz="1400" b="1" dirty="0">
                          <a:solidFill>
                            <a:schemeClr val="tx1">
                              <a:lumMod val="95000"/>
                              <a:lumOff val="5000"/>
                            </a:schemeClr>
                          </a:solidFill>
                          <a:latin typeface="Times New Roman" panose="02020603050405020304" pitchFamily="18" charset="0"/>
                          <a:cs typeface="Times New Roman" panose="02020603050405020304" pitchFamily="18" charset="0"/>
                        </a:rPr>
                        <a:t>Alive Heir</a:t>
                      </a:r>
                      <a:endParaRPr lang="en-IN" sz="1400" b="1"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ctr">
                        <a:lnSpc>
                          <a:spcPct val="150000"/>
                        </a:lnSpc>
                      </a:pPr>
                      <a:r>
                        <a:rPr lang="en-US" sz="1400" b="1" dirty="0">
                          <a:latin typeface="Times New Roman" panose="02020603050405020304" pitchFamily="18" charset="0"/>
                          <a:cs typeface="Times New Roman" panose="02020603050405020304" pitchFamily="18" charset="0"/>
                        </a:rPr>
                        <a:t>Share in Property</a:t>
                      </a:r>
                      <a:endParaRPr lang="en-IN" sz="1400" b="1"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ctr">
                        <a:lnSpc>
                          <a:spcPct val="150000"/>
                        </a:lnSpc>
                      </a:pPr>
                      <a:r>
                        <a:rPr lang="en-US" sz="1400" b="1" dirty="0">
                          <a:solidFill>
                            <a:schemeClr val="tx1">
                              <a:lumMod val="95000"/>
                              <a:lumOff val="5000"/>
                            </a:schemeClr>
                          </a:solidFill>
                          <a:latin typeface="Times New Roman" panose="02020603050405020304" pitchFamily="18" charset="0"/>
                          <a:cs typeface="Times New Roman" panose="02020603050405020304" pitchFamily="18" charset="0"/>
                        </a:rPr>
                        <a:t>Section</a:t>
                      </a:r>
                      <a:endParaRPr lang="en-IN" sz="1400" b="1"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82437183"/>
                  </a:ext>
                </a:extLst>
              </a:tr>
              <a:tr h="268663">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8.</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Intestate dies without lineal descendants and leaving a widow or widower but no widow or widower of any</a:t>
                      </a:r>
                    </a:p>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lineal descendants</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algn="just">
                        <a:lnSpc>
                          <a:spcPct val="150000"/>
                        </a:lnSpc>
                      </a:pPr>
                      <a:r>
                        <a:rPr lang="en-US" sz="1400" b="0" dirty="0">
                          <a:latin typeface="Times New Roman" panose="02020603050405020304" pitchFamily="18" charset="0"/>
                          <a:cs typeface="Times New Roman" panose="02020603050405020304" pitchFamily="18" charset="0"/>
                        </a:rPr>
                        <a:t>Widow or widower (1/2) and residue as per Schedule II of Part 1 of ISA.</a:t>
                      </a:r>
                    </a:p>
                  </a:txBody>
                  <a:tcPr/>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54(a)</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295602155"/>
                  </a:ext>
                </a:extLst>
              </a:tr>
              <a:tr h="360477">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9.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marL="0" indent="0" algn="just">
                        <a:lnSpc>
                          <a:spcPct val="150000"/>
                        </a:lnSpc>
                        <a:tabLs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Intestate dies leaving a widow or widower and also widow or widower of lineal descendants</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indent="0" algn="just">
                        <a:lnSpc>
                          <a:spcPct val="150000"/>
                        </a:lnSpc>
                        <a:spcAft>
                          <a:spcPts val="10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Widow or widower (1/3), Widow or widower of lineal descendant (1/3), Relatives in </a:t>
                      </a:r>
                      <a:r>
                        <a:rPr lang="en-US" sz="1400" b="0" dirty="0">
                          <a:latin typeface="Times New Roman" panose="02020603050405020304" pitchFamily="18" charset="0"/>
                          <a:cs typeface="Times New Roman" panose="02020603050405020304" pitchFamily="18" charset="0"/>
                        </a:rPr>
                        <a:t>Schedule II of Part 1 of ISA (1/3)</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54(b)</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21544085"/>
                  </a:ext>
                </a:extLst>
              </a:tr>
              <a:tr h="511692">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10 </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marL="0" indent="0" algn="just">
                        <a:lnSpc>
                          <a:spcPct val="150000"/>
                        </a:lnSpc>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Intestate dies without leaving a widow or widower but leaves one widow or widower of a lineal descendant</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indent="0" algn="just">
                        <a:lnSpc>
                          <a:spcPct val="150000"/>
                        </a:lnSpc>
                        <a:spcAft>
                          <a:spcPts val="10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The widow or widower of the lineal descendant (1/3) ), Relatives in </a:t>
                      </a:r>
                      <a:r>
                        <a:rPr lang="en-US" sz="1400" b="0" dirty="0">
                          <a:latin typeface="Times New Roman" panose="02020603050405020304" pitchFamily="18" charset="0"/>
                          <a:cs typeface="Times New Roman" panose="02020603050405020304" pitchFamily="18" charset="0"/>
                        </a:rPr>
                        <a:t>Schedule II of Part 1 of ISA (2/3)</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54(c)</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70564496"/>
                  </a:ext>
                </a:extLst>
              </a:tr>
              <a:tr h="745822">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11.</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marL="0" indent="0" algn="just">
                        <a:lnSpc>
                          <a:spcPct val="150000"/>
                        </a:lnSpc>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Intestate dies without leaving a widow or widower but leaves more than one widow or widower of lineal descendants</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indent="0" algn="just">
                        <a:lnSpc>
                          <a:spcPct val="150000"/>
                        </a:lnSpc>
                        <a:spcAft>
                          <a:spcPts val="10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More than one widow/ widower of lineal descendants (2/3) and Relatives in </a:t>
                      </a:r>
                      <a:r>
                        <a:rPr lang="en-US" sz="1400" b="0" dirty="0">
                          <a:latin typeface="Times New Roman" panose="02020603050405020304" pitchFamily="18" charset="0"/>
                          <a:cs typeface="Times New Roman" panose="02020603050405020304" pitchFamily="18" charset="0"/>
                        </a:rPr>
                        <a:t>Schedule II of Part 1 of ISA (1/3)</a:t>
                      </a: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54(c)</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45793165"/>
                  </a:ext>
                </a:extLst>
              </a:tr>
              <a:tr h="745822">
                <a:tc>
                  <a:txBody>
                    <a:bodyPr/>
                    <a:lstStyle/>
                    <a:p>
                      <a:pPr marL="0" indent="0" algn="just">
                        <a:lnSpc>
                          <a:spcPct val="150000"/>
                        </a:lnSpc>
                        <a:buFont typeface="+mj-lt"/>
                        <a:buNone/>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12.</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tc>
                  <a:txBody>
                    <a:bodyPr/>
                    <a:lstStyle/>
                    <a:p>
                      <a:pPr marL="0" indent="0" algn="just">
                        <a:lnSpc>
                          <a:spcPct val="150000"/>
                        </a:lnSpc>
                        <a:tabLst>
                          <a:tab pos="638175" algn="l"/>
                        </a:tabLs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If no relatives entitled to residue</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indent="0" algn="just">
                        <a:lnSpc>
                          <a:spcPct val="150000"/>
                        </a:lnSpc>
                        <a:spcAft>
                          <a:spcPts val="1000"/>
                        </a:spcAft>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Whole shall be distributed in proportion to the shares specified among the persons entitled to receive shares under this section.</a:t>
                      </a:r>
                      <a:endParaRPr lang="en-IN"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50000"/>
                        </a:lnSpc>
                      </a:pPr>
                      <a:r>
                        <a:rPr lang="en-US" sz="1400" b="0" dirty="0">
                          <a:solidFill>
                            <a:schemeClr val="tx1">
                              <a:lumMod val="95000"/>
                              <a:lumOff val="5000"/>
                            </a:schemeClr>
                          </a:solidFill>
                          <a:latin typeface="Times New Roman" panose="02020603050405020304" pitchFamily="18" charset="0"/>
                          <a:cs typeface="Times New Roman" panose="02020603050405020304" pitchFamily="18" charset="0"/>
                        </a:rPr>
                        <a:t>Sec. 53(e)</a:t>
                      </a:r>
                      <a:endParaRPr lang="en-IN" sz="1400" b="0" dirty="0">
                        <a:solidFill>
                          <a:schemeClr val="tx1">
                            <a:lumMod val="95000"/>
                            <a:lumOff val="5000"/>
                          </a:schemeClr>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6258640"/>
                  </a:ext>
                </a:extLst>
              </a:tr>
            </a:tbl>
          </a:graphicData>
        </a:graphic>
      </p:graphicFrame>
    </p:spTree>
    <p:extLst>
      <p:ext uri="{BB962C8B-B14F-4D97-AF65-F5344CB8AC3E}">
        <p14:creationId xmlns:p14="http://schemas.microsoft.com/office/powerpoint/2010/main" val="11692159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b="1" dirty="0">
                <a:solidFill>
                  <a:schemeClr val="bg1"/>
                </a:solidFill>
                <a:latin typeface="Times New Roman" panose="02020603050405020304" pitchFamily="18" charset="0"/>
                <a:cs typeface="Times New Roman" panose="02020603050405020304" pitchFamily="18" charset="0"/>
              </a:rPr>
              <a:t>RIGHT TO CHALLENGE PROBATE</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418668"/>
            <a:ext cx="11291299" cy="4718599"/>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Perviz Sarosh v. Mrs. Viloo Plumber</a:t>
            </a:r>
          </a:p>
          <a:p>
            <a:pPr algn="ctr">
              <a:spcAft>
                <a:spcPts val="100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Bombay HC, Misc. Petition No. 71 of 1999 in Testamentary Petition No. 836 of 1997 dated 23</a:t>
            </a:r>
            <a:r>
              <a:rPr lang="en-US" sz="1400" baseline="30000" dirty="0">
                <a:latin typeface="Times New Roman" panose="02020603050405020304" pitchFamily="18" charset="0"/>
                <a:ea typeface="Calibri" panose="020F0502020204030204" pitchFamily="34" charset="0"/>
                <a:cs typeface="Times New Roman" panose="02020603050405020304" pitchFamily="18" charset="0"/>
              </a:rPr>
              <a:t>rd</a:t>
            </a:r>
            <a:r>
              <a:rPr lang="en-US" sz="1400" dirty="0">
                <a:latin typeface="Times New Roman" panose="02020603050405020304" pitchFamily="18" charset="0"/>
                <a:ea typeface="Calibri" panose="020F0502020204030204" pitchFamily="34" charset="0"/>
                <a:cs typeface="Times New Roman" panose="02020603050405020304" pitchFamily="18" charset="0"/>
              </a:rPr>
              <a:t> December, 1999</a:t>
            </a:r>
          </a:p>
          <a:p>
            <a:pPr lvl="0" algn="just">
              <a:lnSpc>
                <a:spcPct val="150000"/>
              </a:lnSpc>
              <a:spcAft>
                <a:spcPts val="1000"/>
              </a:spcAft>
            </a:pPr>
            <a:endParaRPr lang="en-US" sz="5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A perusal of the Section 51 makes it abundantly clear that under clause 1(a) if a Parsi dies leaving behind a widow or widower and children, the property is to be divided equally between the widow/widower and the children. </a:t>
            </a:r>
          </a:p>
          <a:p>
            <a:pPr lvl="0" algn="just">
              <a:lnSpc>
                <a:spcPct val="150000"/>
              </a:lnSpc>
              <a:spcAft>
                <a:spcPts val="1000"/>
              </a:spcAft>
            </a:pPr>
            <a:r>
              <a:rPr lang="en-US" sz="1600" i="1" dirty="0">
                <a:latin typeface="Times New Roman" panose="02020603050405020304" pitchFamily="18" charset="0"/>
                <a:ea typeface="Calibri" panose="020F0502020204030204" pitchFamily="34" charset="0"/>
                <a:cs typeface="Times New Roman" panose="02020603050405020304" pitchFamily="18" charset="0"/>
              </a:rPr>
              <a:t>Under sub-section 51(1)(b) where a Parsi dies leaving children, but no widow or widower, then the property is to be divided equally among the children.</a:t>
            </a:r>
          </a:p>
          <a:p>
            <a:pPr lvl="0" algn="just">
              <a:lnSpc>
                <a:spcPct val="150000"/>
              </a:lnSpc>
              <a:spcAft>
                <a:spcPts val="1000"/>
              </a:spcAft>
            </a:pPr>
            <a:r>
              <a:rPr lang="en-US" sz="1600" i="1" dirty="0">
                <a:latin typeface="Times New Roman" panose="02020603050405020304" pitchFamily="18" charset="0"/>
                <a:ea typeface="Calibri" panose="020F0502020204030204" pitchFamily="34" charset="0"/>
                <a:cs typeface="Times New Roman" panose="02020603050405020304" pitchFamily="18" charset="0"/>
              </a:rPr>
              <a:t> Sub-section (2) deals with a situation where a Parsi dies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leaving one or both parents in addition to children or widow or widower and children</a:t>
            </a:r>
            <a:r>
              <a:rPr lang="en-US" sz="1600" i="1" dirty="0">
                <a:latin typeface="Times New Roman" panose="02020603050405020304" pitchFamily="18" charset="0"/>
                <a:ea typeface="Calibri" panose="020F0502020204030204" pitchFamily="34" charset="0"/>
                <a:cs typeface="Times New Roman" panose="02020603050405020304" pitchFamily="18" charset="0"/>
              </a:rPr>
              <a:t>. This section provides that the property of such Parsi shall be so divided that the parents or each of the parents shall receive a share equal to half the share of each child.</a:t>
            </a:r>
          </a:p>
          <a:p>
            <a:pPr lvl="0" algn="just">
              <a:lnSpc>
                <a:spcPct val="150000"/>
              </a:lnSpc>
              <a:spcAft>
                <a:spcPts val="1000"/>
              </a:spcAft>
            </a:pPr>
            <a:r>
              <a:rPr lang="en-US" sz="1600" i="1" dirty="0">
                <a:latin typeface="Times New Roman" panose="02020603050405020304" pitchFamily="18" charset="0"/>
                <a:ea typeface="Calibri" panose="020F0502020204030204" pitchFamily="34" charset="0"/>
                <a:cs typeface="Times New Roman" panose="02020603050405020304" pitchFamily="18" charset="0"/>
              </a:rPr>
              <a:t>In order to have locus standi, for challenging the Probate on the grounds set out under section 263 of the Indian Succession Act, in my view, it would be pre-requisite to first establish some right in the inheritance under section 51 of the Indian Succession Act. </a:t>
            </a:r>
          </a:p>
        </p:txBody>
      </p:sp>
    </p:spTree>
    <p:extLst>
      <p:ext uri="{BB962C8B-B14F-4D97-AF65-F5344CB8AC3E}">
        <p14:creationId xmlns:p14="http://schemas.microsoft.com/office/powerpoint/2010/main" val="18853561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TRAN</a:t>
            </a:r>
            <a:r>
              <a:rPr lang="en-US" sz="3600" b="1" cap="all" dirty="0">
                <a:solidFill>
                  <a:schemeClr val="bg1"/>
                </a:solidFill>
                <a:latin typeface="Times New Roman" panose="02020603050405020304" pitchFamily="18" charset="0"/>
                <a:cs typeface="Times New Roman" panose="02020603050405020304" pitchFamily="18" charset="0"/>
              </a:rPr>
              <a:t>SFER OF PROPERTY</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Act, 1882</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lang="en-US" sz="2400" b="1" cap="all" dirty="0">
                <a:solidFill>
                  <a:schemeClr val="bg1"/>
                </a:solidFill>
                <a:latin typeface="Times New Roman" panose="02020603050405020304" pitchFamily="18" charset="0"/>
                <a:cs typeface="Times New Roman" panose="02020603050405020304" pitchFamily="18" charset="0"/>
              </a:rPr>
              <a:t>RELEVANT PROVISIONS</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07712" y="1195796"/>
            <a:ext cx="11075542" cy="5283049"/>
          </a:xfrm>
          <a:prstGeom prst="rect">
            <a:avLst/>
          </a:prstGeom>
          <a:noFill/>
        </p:spPr>
        <p:txBody>
          <a:bodyPr wrap="square" rtlCol="0" anchor="b">
            <a:spAutoFit/>
          </a:bodyPr>
          <a:lstStyle/>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kumimoji="0" lang="en-US" sz="15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It refers to an act done by a living person conveying property to one or more person or by himself or by one or more living persons in the present or the future. Living people include a company, an association, or body of individuals whether incorporated or not. (Section 5 of TPA)</a:t>
            </a:r>
          </a:p>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lang="en-US" sz="1500" dirty="0">
                <a:solidFill>
                  <a:schemeClr val="tx1">
                    <a:lumMod val="95000"/>
                    <a:lumOff val="5000"/>
                  </a:schemeClr>
                </a:solidFill>
                <a:latin typeface="Times New Roman" panose="02020603050405020304" pitchFamily="18" charset="0"/>
                <a:cs typeface="Times New Roman" panose="02020603050405020304" pitchFamily="18" charset="0"/>
              </a:rPr>
              <a:t>The following properties are not transferable: The chance of an heir-apparent succeeding to an estate, the chance of a relation obtaining a legacy on the death of a kinsman, or any other mere possibility of a like nature, cannot be transferred; Right of Re- Entry on leased property for breach of conditions; Easement cannot be transferred. (Easement means interest in land owned by another); An interest in property restricted in its enjoyment to the owner personally cannot be transferred by him; A right to future maintenance cannot be transferred; Right to sue cannot be transferred; Public Office or Salary of public officer cannot be transferred; and Stipend allowed to Military, Naval, Air Force and civil pensioners of the government and political pension cannot be transferred. (Section 6)</a:t>
            </a:r>
          </a:p>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kumimoji="0" lang="en-US" sz="15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Every person competent to contract and entitled to transferable property, or </a:t>
            </a:r>
            <a:r>
              <a:rPr kumimoji="0" lang="en-US" sz="1500" b="0" i="0" u="none" strike="noStrike" kern="1200" cap="none" spc="0" normalizeH="0" baseline="0" noProof="0" dirty="0" err="1">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authorised</a:t>
            </a:r>
            <a:r>
              <a:rPr kumimoji="0" lang="en-US" sz="15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 to dispose of transferable property not his own, is competent to transfer such property either wholly or in part, and either absolutely or conditionally, in the circumstances, to the extent and in the manner, allowed and prescribed by any law for the time being in force. (Section 7)</a:t>
            </a:r>
          </a:p>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kumimoji="0" lang="en-US" sz="15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When a property is transferred and condition thereto absolutely restrict the transferee to transfer the property than such condition will be void &amp; invalid. (Section 10)</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40941142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TRAN</a:t>
            </a:r>
            <a:r>
              <a:rPr lang="en-US" sz="3600" b="1" cap="all" dirty="0">
                <a:solidFill>
                  <a:schemeClr val="bg1"/>
                </a:solidFill>
                <a:latin typeface="Times New Roman" panose="02020603050405020304" pitchFamily="18" charset="0"/>
                <a:cs typeface="Times New Roman" panose="02020603050405020304" pitchFamily="18" charset="0"/>
              </a:rPr>
              <a:t>SFER OF PROPERTY</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Act, 1882</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lang="en-US" sz="2400" b="1" cap="all" dirty="0">
                <a:solidFill>
                  <a:schemeClr val="bg1"/>
                </a:solidFill>
                <a:latin typeface="Times New Roman" panose="02020603050405020304" pitchFamily="18" charset="0"/>
                <a:cs typeface="Times New Roman" panose="02020603050405020304" pitchFamily="18" charset="0"/>
              </a:rPr>
              <a:t>RELEVANT PROVISIONS</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07712" y="1759449"/>
            <a:ext cx="11075542" cy="4495461"/>
          </a:xfrm>
          <a:prstGeom prst="rect">
            <a:avLst/>
          </a:prstGeom>
          <a:noFill/>
        </p:spPr>
        <p:txBody>
          <a:bodyPr wrap="square" rtlCol="0" anchor="b">
            <a:spAutoFit/>
          </a:bodyPr>
          <a:lstStyle/>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kumimoji="0" lang="en-US" sz="16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When an interest is created on the transfer of property subject to fulfillment of a condition by the transferee, the transfer is known as a conditional transfer. (Section 25)</a:t>
            </a:r>
          </a:p>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kumimoji="0" lang="en-US" sz="16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A person cannot transfer a better title than he himself hold. As per this doctrine transfer of immovable property by ostensible owner is valid transfer but subject to following conditions: (</a:t>
            </a:r>
            <a:r>
              <a:rPr kumimoji="0" lang="en-US" sz="1600" b="0" i="0" u="none" strike="noStrike" kern="1200" cap="none" spc="0" normalizeH="0" baseline="0" noProof="0" dirty="0" err="1">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i</a:t>
            </a:r>
            <a:r>
              <a:rPr kumimoji="0" lang="en-US" sz="16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 Transferor is Ostensible Owner. (Ostensible Owner means a person who is not actual owner of the property); (ii) Consent of actual owner has been taken (Express or implied); (iii) Transfer is made for consideration; and (iv) Transfer is made in good faith. (Section 41)</a:t>
            </a:r>
          </a:p>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lang="en-US" sz="1600" dirty="0">
                <a:solidFill>
                  <a:schemeClr val="tx1">
                    <a:lumMod val="95000"/>
                    <a:lumOff val="5000"/>
                  </a:schemeClr>
                </a:solidFill>
                <a:latin typeface="Times New Roman" panose="02020603050405020304" pitchFamily="18" charset="0"/>
                <a:cs typeface="Times New Roman" panose="02020603050405020304" pitchFamily="18" charset="0"/>
              </a:rPr>
              <a:t>Where, a person fraudulently or erroneously represents that he is </a:t>
            </a:r>
            <a:r>
              <a:rPr lang="en-US" sz="1600" dirty="0" err="1">
                <a:solidFill>
                  <a:schemeClr val="tx1">
                    <a:lumMod val="95000"/>
                    <a:lumOff val="5000"/>
                  </a:schemeClr>
                </a:solidFill>
                <a:latin typeface="Times New Roman" panose="02020603050405020304" pitchFamily="18" charset="0"/>
                <a:cs typeface="Times New Roman" panose="02020603050405020304" pitchFamily="18" charset="0"/>
              </a:rPr>
              <a:t>authorised</a:t>
            </a:r>
            <a:r>
              <a:rPr lang="en-US" sz="1600" dirty="0">
                <a:solidFill>
                  <a:schemeClr val="tx1">
                    <a:lumMod val="95000"/>
                    <a:lumOff val="5000"/>
                  </a:schemeClr>
                </a:solidFill>
                <a:latin typeface="Times New Roman" panose="02020603050405020304" pitchFamily="18" charset="0"/>
                <a:cs typeface="Times New Roman" panose="02020603050405020304" pitchFamily="18" charset="0"/>
              </a:rPr>
              <a:t> to transfer certain immoveable property and professes to transfer such property for consideration, such transfer shall, at the option of the transferee, operate on any interest which the transferor may acquire in such property at any time during which the contract of transfer subsists. (Section 43)</a:t>
            </a:r>
          </a:p>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lang="en-US" sz="1600" dirty="0">
                <a:solidFill>
                  <a:schemeClr val="tx1">
                    <a:lumMod val="95000"/>
                    <a:lumOff val="5000"/>
                  </a:schemeClr>
                </a:solidFill>
                <a:latin typeface="Times New Roman" panose="02020603050405020304" pitchFamily="18" charset="0"/>
                <a:cs typeface="Times New Roman" panose="02020603050405020304" pitchFamily="18" charset="0"/>
              </a:rPr>
              <a:t>When a suit is pending before the court of law between two or more parties for immovable property than the property cannot be transferred or otherwise dealt with by any party, except under the authority of court. (Section 52)</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30716819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TRAN</a:t>
            </a:r>
            <a:r>
              <a:rPr lang="en-US" sz="3600" b="1" cap="all" dirty="0">
                <a:solidFill>
                  <a:schemeClr val="bg1"/>
                </a:solidFill>
                <a:latin typeface="Times New Roman" panose="02020603050405020304" pitchFamily="18" charset="0"/>
                <a:cs typeface="Times New Roman" panose="02020603050405020304" pitchFamily="18" charset="0"/>
              </a:rPr>
              <a:t>SFER OF PROPERTY</a:t>
            </a: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 Act, 1882</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lang="en-US" sz="2400" b="1" cap="all" dirty="0">
                <a:solidFill>
                  <a:schemeClr val="bg1"/>
                </a:solidFill>
                <a:latin typeface="Times New Roman" panose="02020603050405020304" pitchFamily="18" charset="0"/>
                <a:cs typeface="Times New Roman" panose="02020603050405020304" pitchFamily="18" charset="0"/>
              </a:rPr>
              <a:t>RELEVANT PROVISIONS</a:t>
            </a:r>
            <a:endPar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07712" y="1100101"/>
            <a:ext cx="11075542" cy="5154809"/>
          </a:xfrm>
          <a:prstGeom prst="rect">
            <a:avLst/>
          </a:prstGeom>
          <a:noFill/>
        </p:spPr>
        <p:txBody>
          <a:bodyPr wrap="square" rtlCol="0" anchor="b">
            <a:spAutoFit/>
          </a:bodyPr>
          <a:lstStyle/>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kumimoji="0" lang="en-US" sz="15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Every transfer of immoveable property made with intent to defeat or delay the creditors of the transferor shall be voidable at the option of any creditor so defeated or delayed. (Section 53)</a:t>
            </a:r>
          </a:p>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kumimoji="0" lang="en-US" sz="15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Under Indian law, adverse possession is </a:t>
            </a:r>
            <a:r>
              <a:rPr kumimoji="0" lang="en-US" sz="1500" b="0" i="0" u="none" strike="noStrike" kern="1200" cap="none" spc="0" normalizeH="0" baseline="0" noProof="0" dirty="0" err="1">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recognised</a:t>
            </a:r>
            <a:r>
              <a:rPr kumimoji="0" lang="en-US" sz="15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 under Section 65 to Schedule I of the Limitation Act, 1963 where it is stated that after a period of 12 years of uninterrupted use, the property becomes adverse to the possessor and suit for possession of immovable property on the basis of title becomes barred by limitation.</a:t>
            </a:r>
          </a:p>
          <a:p>
            <a:pPr marL="285750" marR="0" lvl="0" indent="-285750" algn="just" defTabSz="457200" rtl="0" eaLnBrk="1" fontAlgn="auto" latinLnBrk="0" hangingPunct="1">
              <a:lnSpc>
                <a:spcPct val="150000"/>
              </a:lnSpc>
              <a:spcBef>
                <a:spcPts val="1000"/>
              </a:spcBef>
              <a:spcAft>
                <a:spcPts val="0"/>
              </a:spcAft>
              <a:buClr>
                <a:srgbClr val="353535"/>
              </a:buClr>
              <a:buSzTx/>
              <a:buFont typeface="Wingdings" panose="05000000000000000000" pitchFamily="2" charset="2"/>
              <a:buChar char="q"/>
              <a:tabLst/>
              <a:defRPr/>
            </a:pPr>
            <a:r>
              <a:rPr kumimoji="0" lang="en-US" sz="1500" b="0" i="0" u="none" strike="noStrike" kern="1200" cap="none" spc="0" normalizeH="0" baseline="0" noProof="0" dirty="0">
                <a:ln>
                  <a:noFill/>
                </a:ln>
                <a:solidFill>
                  <a:schemeClr val="tx1">
                    <a:lumMod val="95000"/>
                    <a:lumOff val="5000"/>
                  </a:schemeClr>
                </a:solidFill>
                <a:effectLst/>
                <a:uLnTx/>
                <a:uFillTx/>
                <a:latin typeface="Times New Roman" panose="02020603050405020304" pitchFamily="18" charset="0"/>
                <a:ea typeface="+mn-ea"/>
                <a:cs typeface="Times New Roman" panose="02020603050405020304" pitchFamily="18" charset="0"/>
              </a:rPr>
              <a:t>If the lessor transfers the property leased, or any part thereof, or any part of his interest therein, the transferee, in the absence of a contract to the contrary, shall possess all the rights, and, if the lessee so elects, be subject to all the liabilities of the lessor as to the property or part transferred so long as he is the owner of it; but the lessor shall not, by reason only of such transfer cease to be subject to any of the liabilities imposed upon him by the lease, unless the lessee elects to treat the transferee as the person liable to him: Provided that the transferee is not entitled to arrears of rent due before the transfer, and that, if the lessee, not having reason to believe that such transfer has been made, pays rent to the lessor, the lessee shall not be liable to pay such rent over again to the transferee. The lessor, the transferee and the lessee may determine what proportion of the premium or rent reserved by the lease is payable in respect of the part so transferred, and, in case they disagree, such determination may be made by any Court having jurisdiction to entertain a suit for the possession of the property leased. (Section 109)</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21760480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REST</a:t>
            </a:r>
            <a:r>
              <a:rPr lang="en-US" sz="3600" b="1" dirty="0">
                <a:solidFill>
                  <a:schemeClr val="bg1"/>
                </a:solidFill>
                <a:latin typeface="Times New Roman" panose="02020603050405020304" pitchFamily="18" charset="0"/>
                <a:cs typeface="Times New Roman" panose="02020603050405020304" pitchFamily="18" charset="0"/>
              </a:rPr>
              <a:t>RICTION ON ALIENATION OF PROPERTY</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418668"/>
            <a:ext cx="11291299" cy="4703211"/>
          </a:xfrm>
          <a:prstGeom prst="rect">
            <a:avLst/>
          </a:prstGeom>
        </p:spPr>
        <p:txBody>
          <a:bodyPr wrap="square">
            <a:spAutoFit/>
          </a:bodyPr>
          <a:lstStyle/>
          <a:p>
            <a:pPr algn="ctr">
              <a:spcAft>
                <a:spcPts val="1000"/>
              </a:spcAft>
            </a:pPr>
            <a:r>
              <a:rPr lang="en-US" sz="1600" dirty="0" err="1">
                <a:latin typeface="Times New Roman" panose="02020603050405020304" pitchFamily="18" charset="0"/>
                <a:ea typeface="Calibri" panose="020F0502020204030204" pitchFamily="34" charset="0"/>
                <a:cs typeface="Times New Roman" panose="02020603050405020304" pitchFamily="18" charset="0"/>
              </a:rPr>
              <a:t>Trichinpoly</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r>
              <a:rPr lang="en-US" sz="1600" dirty="0" err="1">
                <a:latin typeface="Times New Roman" panose="02020603050405020304" pitchFamily="18" charset="0"/>
                <a:ea typeface="Calibri" panose="020F0502020204030204" pitchFamily="34" charset="0"/>
                <a:cs typeface="Times New Roman" panose="02020603050405020304" pitchFamily="18" charset="0"/>
              </a:rPr>
              <a:t>Varthaga</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r>
              <a:rPr lang="en-US" sz="1600" dirty="0" err="1">
                <a:latin typeface="Times New Roman" panose="02020603050405020304" pitchFamily="18" charset="0"/>
                <a:ea typeface="Calibri" panose="020F0502020204030204" pitchFamily="34" charset="0"/>
                <a:cs typeface="Times New Roman" panose="02020603050405020304" pitchFamily="18" charset="0"/>
              </a:rPr>
              <a:t>Sangum</a:t>
            </a:r>
            <a:r>
              <a:rPr lang="en-US" sz="1600" dirty="0">
                <a:latin typeface="Times New Roman" panose="02020603050405020304" pitchFamily="18" charset="0"/>
                <a:ea typeface="Calibri" panose="020F0502020204030204" pitchFamily="34" charset="0"/>
                <a:cs typeface="Times New Roman" panose="02020603050405020304" pitchFamily="18" charset="0"/>
              </a:rPr>
              <a:t> V. </a:t>
            </a:r>
            <a:r>
              <a:rPr lang="en-US" sz="1600" dirty="0" err="1">
                <a:latin typeface="Times New Roman" panose="02020603050405020304" pitchFamily="18" charset="0"/>
                <a:ea typeface="Calibri" panose="020F0502020204030204" pitchFamily="34" charset="0"/>
                <a:cs typeface="Times New Roman" panose="02020603050405020304" pitchFamily="18" charset="0"/>
              </a:rPr>
              <a:t>Shunmoga</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r>
              <a:rPr lang="en-US" sz="1600" dirty="0" err="1">
                <a:latin typeface="Times New Roman" panose="02020603050405020304" pitchFamily="18" charset="0"/>
                <a:ea typeface="Calibri" panose="020F0502020204030204" pitchFamily="34" charset="0"/>
                <a:cs typeface="Times New Roman" panose="02020603050405020304" pitchFamily="18" charset="0"/>
              </a:rPr>
              <a:t>Sunderam</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sz="1600" b="1" dirty="0">
                <a:latin typeface="Times New Roman" panose="02020603050405020304" pitchFamily="18" charset="0"/>
                <a:ea typeface="Calibri" panose="020F0502020204030204" pitchFamily="34" charset="0"/>
                <a:cs typeface="Times New Roman" panose="02020603050405020304" pitchFamily="18" charset="0"/>
              </a:rPr>
              <a:t>Madras HC, (1939) 2 MLJ 345 dated 17</a:t>
            </a:r>
            <a:r>
              <a:rPr lang="en-US" sz="1600" b="1"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US" sz="1600" b="1" dirty="0">
                <a:latin typeface="Times New Roman" panose="02020603050405020304" pitchFamily="18" charset="0"/>
                <a:ea typeface="Calibri" panose="020F0502020204030204" pitchFamily="34" charset="0"/>
                <a:cs typeface="Times New Roman" panose="02020603050405020304" pitchFamily="18" charset="0"/>
              </a:rPr>
              <a:t> March, 1939</a:t>
            </a:r>
          </a:p>
          <a:p>
            <a:pPr lvl="0" algn="just">
              <a:lnSpc>
                <a:spcPct val="150000"/>
              </a:lnSpc>
              <a:spcAft>
                <a:spcPts val="1000"/>
              </a:spcAft>
            </a:pPr>
            <a:endParaRPr lang="en-US" sz="5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You may restrict alienation in many ways. You may restrict alienation by prohibiting a particular class of alienation, or you may restrict alienation by prohibiting it to a particular class of individuals, or you may restrict alienation by restricting it to a particular time, In all those ways you may limit it, and it appears to me that in two ways, at all events, this condition is limited. First,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it is limited as to the mode of alienation, because the only prohibition is against selling.</a:t>
            </a:r>
            <a:r>
              <a:rPr lang="en-US" sz="1600" i="1" dirty="0">
                <a:latin typeface="Times New Roman" panose="02020603050405020304" pitchFamily="18" charset="0"/>
                <a:ea typeface="Calibri" panose="020F0502020204030204" pitchFamily="34" charset="0"/>
                <a:cs typeface="Times New Roman" panose="02020603050405020304" pitchFamily="18" charset="0"/>
              </a:rPr>
              <a:t> There are various modes of alienation besides sale; a person may lease, or he may mortgage, or he may settle; therefore it is a mere limited restriction on alienation in that way. Then, again, it is limited as regards class; he is never to sell it out of the family, but he may sell it to any one member of the family. It is not therefore, limited in the sense of there being only one person to buy; the will shows there were a great many members of the family when she made her will; a great many are named in it; therefore you have a class which probably was large, and was certainly not small. Then it is not, strictly speaking, limited as to time, except in this way, that it is limited to the life of the first tenant in tail; of course, if unlimited as to time, it would be void for remoteness under another rule. So that this is strictly a limited restraint on alienation.” </a:t>
            </a:r>
          </a:p>
        </p:txBody>
      </p:sp>
    </p:spTree>
    <p:extLst>
      <p:ext uri="{BB962C8B-B14F-4D97-AF65-F5344CB8AC3E}">
        <p14:creationId xmlns:p14="http://schemas.microsoft.com/office/powerpoint/2010/main" val="12920110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ADVERSE POSSESSION</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038751"/>
            <a:ext cx="11291299" cy="5609869"/>
          </a:xfrm>
          <a:prstGeom prst="rect">
            <a:avLst/>
          </a:prstGeom>
        </p:spPr>
        <p:txBody>
          <a:bodyPr wrap="square">
            <a:spAutoFit/>
          </a:bodyPr>
          <a:lstStyle/>
          <a:p>
            <a:pPr algn="ctr">
              <a:spcAft>
                <a:spcPts val="1000"/>
              </a:spcAft>
            </a:pPr>
            <a:r>
              <a:rPr lang="en-US" sz="1400" dirty="0" err="1">
                <a:latin typeface="Times New Roman" panose="02020603050405020304" pitchFamily="18" charset="0"/>
                <a:ea typeface="Calibri" panose="020F0502020204030204" pitchFamily="34" charset="0"/>
                <a:cs typeface="Times New Roman" panose="02020603050405020304" pitchFamily="18" charset="0"/>
              </a:rPr>
              <a:t>Amarendra</a:t>
            </a:r>
            <a:r>
              <a:rPr lang="en-US" sz="1400" dirty="0">
                <a:latin typeface="Times New Roman" panose="02020603050405020304" pitchFamily="18" charset="0"/>
                <a:ea typeface="Calibri" panose="020F0502020204030204" pitchFamily="34" charset="0"/>
                <a:cs typeface="Times New Roman" panose="02020603050405020304" pitchFamily="18" charset="0"/>
              </a:rPr>
              <a:t> Pratap Singh v. </a:t>
            </a:r>
            <a:r>
              <a:rPr lang="en-US" sz="1400" dirty="0" err="1">
                <a:latin typeface="Times New Roman" panose="02020603050405020304" pitchFamily="18" charset="0"/>
                <a:ea typeface="Calibri" panose="020F0502020204030204" pitchFamily="34" charset="0"/>
                <a:cs typeface="Times New Roman" panose="02020603050405020304" pitchFamily="18" charset="0"/>
              </a:rPr>
              <a:t>Tej</a:t>
            </a:r>
            <a:r>
              <a:rPr lang="en-US" sz="1400" dirty="0">
                <a:latin typeface="Times New Roman" panose="02020603050405020304" pitchFamily="18" charset="0"/>
                <a:ea typeface="Calibri" panose="020F0502020204030204" pitchFamily="34" charset="0"/>
                <a:cs typeface="Times New Roman" panose="02020603050405020304" pitchFamily="18" charset="0"/>
              </a:rPr>
              <a:t> Bahadur Prajapati and others,</a:t>
            </a:r>
          </a:p>
          <a:p>
            <a:pPr algn="ctr">
              <a:spcAft>
                <a:spcPts val="1000"/>
              </a:spcAft>
            </a:pPr>
            <a:r>
              <a:rPr lang="en-US" sz="1050" dirty="0">
                <a:latin typeface="Times New Roman" panose="02020603050405020304" pitchFamily="18" charset="0"/>
                <a:ea typeface="Calibri" panose="020F0502020204030204" pitchFamily="34" charset="0"/>
                <a:cs typeface="Times New Roman" panose="02020603050405020304" pitchFamily="18" charset="0"/>
              </a:rPr>
              <a:t>SC, AIR 2004 SC 3782</a:t>
            </a:r>
            <a:endParaRPr lang="en-US" sz="5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sz="1550" dirty="0">
                <a:latin typeface="Times New Roman" panose="02020603050405020304" pitchFamily="18" charset="0"/>
                <a:ea typeface="Calibri" panose="020F0502020204030204" pitchFamily="34" charset="0"/>
                <a:cs typeface="Times New Roman" panose="02020603050405020304" pitchFamily="18" charset="0"/>
              </a:rPr>
              <a:t>“</a:t>
            </a:r>
            <a:r>
              <a:rPr lang="en-US" sz="1500" i="1" dirty="0">
                <a:latin typeface="Times New Roman" panose="02020603050405020304" pitchFamily="18" charset="0"/>
                <a:ea typeface="Calibri" panose="020F0502020204030204" pitchFamily="34" charset="0"/>
                <a:cs typeface="Times New Roman" panose="02020603050405020304" pitchFamily="18" charset="0"/>
              </a:rPr>
              <a:t>What is adverse possession? Every possession is not, in law, adverse possession.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Under Article 65 of the Limitation Act, 1963, a suit for possession of immovable property or any interest therein based on title can be instituted within a period of 12 years</a:t>
            </a:r>
            <a:r>
              <a:rPr lang="en-US" sz="1500" i="1" dirty="0">
                <a:latin typeface="Times New Roman" panose="02020603050405020304" pitchFamily="18" charset="0"/>
                <a:ea typeface="Calibri" panose="020F0502020204030204" pitchFamily="34" charset="0"/>
                <a:cs typeface="Times New Roman" panose="02020603050405020304" pitchFamily="18" charset="0"/>
              </a:rPr>
              <a:t> calculated from the date when the possession of the defendant becomes adverse to the plaintiff. By virtue of Section 27 of the Limitation Act, at the determination of the period limited by the Act to any person for instituting a suit for possession of any property, his right to such property stands extinguished. The process of acquisition of title by adverse possession springs into action essentially by default or inaction of the owner. A person, though having no right to enter into possession of the property of someone else, does so and continues in possession setting up title in himself and adversely to the title of the owner, commences prescribing title into himself and such prescription having continued for a period of 12 years, he acquires title not on his own but on account of the default or inaction on part of the real owner, which stretched over a period of 12 years results into extinguishing of the latter's title. It is that extinguished title of the real owner which comes to vest in the wrongdoer. The law does not intend to confer any premium on the wrong doing of a person in wrongful possession; it pronounces the penalty of extinction of title on the person who though entitled to assert his right and remove the wrong doer and re-enter into possession, has defaulted and remained inactive for a period of 12 years, which the law considers reasonable for attracting the said penalty.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Inaction for a period of 12 years is treated by the Doctrine of Adverse Possession as evidence of the loss of desire on the part of the rightful owner to assert his ownership and reclaim possession."</a:t>
            </a:r>
          </a:p>
        </p:txBody>
      </p:sp>
    </p:spTree>
    <p:extLst>
      <p:ext uri="{BB962C8B-B14F-4D97-AF65-F5344CB8AC3E}">
        <p14:creationId xmlns:p14="http://schemas.microsoft.com/office/powerpoint/2010/main" val="9565163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ADVERSE POSSESSION</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087189"/>
            <a:ext cx="11291299" cy="5555367"/>
          </a:xfrm>
          <a:prstGeom prst="rect">
            <a:avLst/>
          </a:prstGeom>
        </p:spPr>
        <p:txBody>
          <a:bodyPr wrap="square">
            <a:spAutoFit/>
          </a:bodyPr>
          <a:lstStyle/>
          <a:p>
            <a:pPr algn="ctr">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Ravinder Kaur Grewal vs Manjit Kaur</a:t>
            </a:r>
          </a:p>
          <a:p>
            <a:pPr algn="ctr">
              <a:spcAft>
                <a:spcPts val="1000"/>
              </a:spcAft>
            </a:pPr>
            <a:r>
              <a:rPr lang="en-US" sz="1100" dirty="0">
                <a:latin typeface="Times New Roman" panose="02020603050405020304" pitchFamily="18" charset="0"/>
                <a:ea typeface="Calibri" panose="020F0502020204030204" pitchFamily="34" charset="0"/>
                <a:cs typeface="Times New Roman" panose="02020603050405020304" pitchFamily="18" charset="0"/>
              </a:rPr>
              <a:t>SC, (2019) 8 SCC 729</a:t>
            </a:r>
            <a:endParaRPr lang="en-US" sz="700" dirty="0">
              <a:latin typeface="Times New Roman" panose="02020603050405020304" pitchFamily="18" charset="0"/>
              <a:ea typeface="Calibri" panose="020F0502020204030204" pitchFamily="34" charset="0"/>
              <a:cs typeface="Times New Roman" panose="02020603050405020304" pitchFamily="18" charset="0"/>
            </a:endParaRPr>
          </a:p>
          <a:p>
            <a:pPr lvl="0" algn="just">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sz="2000" b="1" i="1" dirty="0">
                <a:latin typeface="Times New Roman" panose="02020603050405020304" pitchFamily="18" charset="0"/>
                <a:ea typeface="Calibri" panose="020F0502020204030204" pitchFamily="34" charset="0"/>
                <a:cs typeface="Times New Roman" panose="02020603050405020304" pitchFamily="18" charset="0"/>
              </a:rPr>
              <a:t>The court held that a person in possession cannot be dispossessed except by due procedure of law and once the possessor has perfected their title by adverse possession and the twelve year period is over,</a:t>
            </a:r>
            <a:r>
              <a:rPr lang="en-US" i="1" dirty="0">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a:latin typeface="Times New Roman" panose="02020603050405020304" pitchFamily="18" charset="0"/>
                <a:ea typeface="Calibri" panose="020F0502020204030204" pitchFamily="34" charset="0"/>
                <a:cs typeface="Times New Roman" panose="02020603050405020304" pitchFamily="18" charset="0"/>
              </a:rPr>
              <a:t>the owner loses the right to eject the possessor</a:t>
            </a:r>
            <a:r>
              <a:rPr lang="en-US" i="1" dirty="0">
                <a:latin typeface="Times New Roman" panose="02020603050405020304" pitchFamily="18" charset="0"/>
                <a:ea typeface="Calibri" panose="020F0502020204030204" pitchFamily="34" charset="0"/>
                <a:cs typeface="Times New Roman" panose="02020603050405020304" pitchFamily="18" charset="0"/>
              </a:rPr>
              <a:t> who in turn acquires right, title and interest possessed. The court further held that this plea of adverse possession can be used by the plaintiff as a ‘sword’ or the defendant as a ‘shield’ to claim title of the possessed property</a:t>
            </a:r>
            <a:r>
              <a:rPr lang="en-US" sz="2000" i="1" dirty="0">
                <a:latin typeface="Times New Roman" panose="02020603050405020304" pitchFamily="18" charset="0"/>
                <a:ea typeface="Calibri" panose="020F0502020204030204" pitchFamily="34" charset="0"/>
                <a:cs typeface="Times New Roman" panose="02020603050405020304" pitchFamily="18" charset="0"/>
              </a:rPr>
              <a:t>” </a:t>
            </a:r>
          </a:p>
          <a:p>
            <a:pPr lvl="0" algn="just">
              <a:spcAft>
                <a:spcPts val="1000"/>
              </a:spcAft>
            </a:pPr>
            <a:endParaRPr lang="en-US" sz="700" i="1"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dirty="0" err="1">
                <a:latin typeface="Times New Roman" panose="02020603050405020304" pitchFamily="18" charset="0"/>
                <a:ea typeface="Calibri" panose="020F0502020204030204" pitchFamily="34" charset="0"/>
                <a:cs typeface="Times New Roman" panose="02020603050405020304" pitchFamily="18" charset="0"/>
              </a:rPr>
              <a:t>Uttam</a:t>
            </a:r>
            <a:r>
              <a:rPr lang="en-US" dirty="0">
                <a:latin typeface="Times New Roman" panose="02020603050405020304" pitchFamily="18" charset="0"/>
                <a:ea typeface="Calibri" panose="020F0502020204030204" pitchFamily="34" charset="0"/>
                <a:cs typeface="Times New Roman" panose="02020603050405020304" pitchFamily="18" charset="0"/>
              </a:rPr>
              <a:t> Chand vs </a:t>
            </a:r>
            <a:r>
              <a:rPr lang="en-US" dirty="0" err="1">
                <a:latin typeface="Times New Roman" panose="02020603050405020304" pitchFamily="18" charset="0"/>
                <a:ea typeface="Calibri" panose="020F0502020204030204" pitchFamily="34" charset="0"/>
                <a:cs typeface="Times New Roman" panose="02020603050405020304" pitchFamily="18" charset="0"/>
              </a:rPr>
              <a:t>Nathu</a:t>
            </a:r>
            <a:r>
              <a:rPr lang="en-US" dirty="0">
                <a:latin typeface="Times New Roman" panose="02020603050405020304" pitchFamily="18" charset="0"/>
                <a:ea typeface="Calibri" panose="020F0502020204030204" pitchFamily="34" charset="0"/>
                <a:cs typeface="Times New Roman" panose="02020603050405020304" pitchFamily="18" charset="0"/>
              </a:rPr>
              <a:t> Ram</a:t>
            </a:r>
          </a:p>
          <a:p>
            <a:pPr algn="ctr">
              <a:spcAft>
                <a:spcPts val="1000"/>
              </a:spcAft>
            </a:pPr>
            <a:r>
              <a:rPr lang="en-US" sz="1100" dirty="0">
                <a:latin typeface="Times New Roman" panose="02020603050405020304" pitchFamily="18" charset="0"/>
                <a:ea typeface="Calibri" panose="020F0502020204030204" pitchFamily="34" charset="0"/>
                <a:cs typeface="Times New Roman" panose="02020603050405020304" pitchFamily="18" charset="0"/>
              </a:rPr>
              <a:t>SC, Civil Appeal No. 190 of 2020 dated 15</a:t>
            </a:r>
            <a:r>
              <a:rPr lang="en-US" sz="11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US" sz="1100" dirty="0">
                <a:latin typeface="Times New Roman" panose="02020603050405020304" pitchFamily="18" charset="0"/>
                <a:ea typeface="Calibri" panose="020F0502020204030204" pitchFamily="34" charset="0"/>
                <a:cs typeface="Times New Roman" panose="02020603050405020304" pitchFamily="18" charset="0"/>
              </a:rPr>
              <a:t> January, 2020</a:t>
            </a:r>
            <a:endParaRPr lang="en-US" sz="500" dirty="0">
              <a:latin typeface="Times New Roman" panose="02020603050405020304" pitchFamily="18" charset="0"/>
              <a:ea typeface="Calibri" panose="020F0502020204030204" pitchFamily="34" charset="0"/>
              <a:cs typeface="Times New Roman" panose="02020603050405020304" pitchFamily="18" charset="0"/>
            </a:endParaRPr>
          </a:p>
          <a:p>
            <a:pPr lvl="0" algn="just">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a:t>
            </a:r>
            <a:r>
              <a:rPr lang="en-US" i="1" dirty="0">
                <a:latin typeface="Times New Roman" panose="02020603050405020304" pitchFamily="18" charset="0"/>
                <a:ea typeface="Calibri" panose="020F0502020204030204" pitchFamily="34" charset="0"/>
                <a:cs typeface="Times New Roman" panose="02020603050405020304" pitchFamily="18" charset="0"/>
              </a:rPr>
              <a:t>The concept of adverse possession contemplates a hostile possession i.e. a possession which is expressly or impliedly in denial of the title of the true owner. Possession to be adverse must be possession by a person who does not acknowledge the other's rights but denies them. </a:t>
            </a:r>
            <a:r>
              <a:rPr lang="en-US" b="1" i="1" dirty="0">
                <a:latin typeface="Times New Roman" panose="02020603050405020304" pitchFamily="18" charset="0"/>
                <a:ea typeface="Calibri" panose="020F0502020204030204" pitchFamily="34" charset="0"/>
                <a:cs typeface="Times New Roman" panose="02020603050405020304" pitchFamily="18" charset="0"/>
              </a:rPr>
              <a:t>The principle of law is firmly established that a person who bases his title on adverse possession must show by clear and unequivocal evidence that his possession was hostile to the real owner and amounted to denial of his title to the property claimed.</a:t>
            </a:r>
            <a:r>
              <a:rPr lang="en-US" i="1" dirty="0">
                <a:latin typeface="Times New Roman" panose="02020603050405020304" pitchFamily="18" charset="0"/>
                <a:ea typeface="Calibri" panose="020F0502020204030204" pitchFamily="34" charset="0"/>
                <a:cs typeface="Times New Roman" panose="02020603050405020304" pitchFamily="18" charset="0"/>
              </a:rPr>
              <a:t> For deciding whether the alleged acts of a person constituted adverse possession, the animus of the person doing those acts is the most crucial factor. Adverse possession is commenced in wrong and is aimed against right. A person is said to hold the property adversely to the real owner</a:t>
            </a:r>
            <a:r>
              <a:rPr lang="en-US" b="1" i="1" dirty="0">
                <a:latin typeface="Times New Roman" panose="02020603050405020304" pitchFamily="18" charset="0"/>
                <a:ea typeface="Calibri" panose="020F0502020204030204" pitchFamily="34" charset="0"/>
                <a:cs typeface="Times New Roman" panose="02020603050405020304" pitchFamily="18" charset="0"/>
              </a:rPr>
              <a:t> when that person in denial of the owner's right excluded him from the enjoyment of his property.” </a:t>
            </a:r>
          </a:p>
        </p:txBody>
      </p:sp>
    </p:spTree>
    <p:extLst>
      <p:ext uri="{BB962C8B-B14F-4D97-AF65-F5344CB8AC3E}">
        <p14:creationId xmlns:p14="http://schemas.microsoft.com/office/powerpoint/2010/main" val="84927422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ADVERSE POSSESSION</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177714"/>
            <a:ext cx="11291299" cy="5216172"/>
          </a:xfrm>
          <a:prstGeom prst="rect">
            <a:avLst/>
          </a:prstGeom>
        </p:spPr>
        <p:txBody>
          <a:bodyPr wrap="square">
            <a:spAutoFit/>
          </a:bodyPr>
          <a:lstStyle/>
          <a:p>
            <a:pPr algn="ctr">
              <a:spcAft>
                <a:spcPts val="1000"/>
              </a:spcAft>
            </a:pPr>
            <a:r>
              <a:rPr lang="en-US" sz="1600" b="1" dirty="0" err="1">
                <a:latin typeface="Times New Roman" panose="02020603050405020304" pitchFamily="18" charset="0"/>
                <a:ea typeface="Calibri" panose="020F0502020204030204" pitchFamily="34" charset="0"/>
                <a:cs typeface="Times New Roman" panose="02020603050405020304" pitchFamily="18" charset="0"/>
              </a:rPr>
              <a:t>Chandi</a:t>
            </a:r>
            <a:r>
              <a:rPr lang="en-US" sz="1600" b="1" dirty="0">
                <a:latin typeface="Times New Roman" panose="02020603050405020304" pitchFamily="18" charset="0"/>
                <a:ea typeface="Calibri" panose="020F0502020204030204" pitchFamily="34" charset="0"/>
                <a:cs typeface="Times New Roman" panose="02020603050405020304" pitchFamily="18" charset="0"/>
              </a:rPr>
              <a:t> Prasad vs State of HP</a:t>
            </a:r>
          </a:p>
          <a:p>
            <a:pPr algn="ctr">
              <a:spcAft>
                <a:spcPts val="1000"/>
              </a:spcAft>
            </a:pPr>
            <a:r>
              <a:rPr lang="en-US" sz="1400" b="1" dirty="0">
                <a:latin typeface="Times New Roman" panose="02020603050405020304" pitchFamily="18" charset="0"/>
                <a:ea typeface="Calibri" panose="020F0502020204030204" pitchFamily="34" charset="0"/>
                <a:cs typeface="Times New Roman" panose="02020603050405020304" pitchFamily="18" charset="0"/>
              </a:rPr>
              <a:t>HP HC, CWP No. 976 of 2017 and RSA No. 222 of 2013 dated 25</a:t>
            </a:r>
            <a:r>
              <a:rPr lang="en-US" sz="1400" b="1"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US" sz="1400" b="1" dirty="0">
                <a:latin typeface="Times New Roman" panose="02020603050405020304" pitchFamily="18" charset="0"/>
                <a:ea typeface="Calibri" panose="020F0502020204030204" pitchFamily="34" charset="0"/>
                <a:cs typeface="Times New Roman" panose="02020603050405020304" pitchFamily="18" charset="0"/>
              </a:rPr>
              <a:t> May, 2017</a:t>
            </a:r>
          </a:p>
          <a:p>
            <a:pPr lvl="0" algn="just">
              <a:lnSpc>
                <a:spcPct val="150000"/>
              </a:lnSpc>
              <a:spcAft>
                <a:spcPts val="1000"/>
              </a:spcAft>
            </a:pPr>
            <a:endParaRPr lang="en-US" sz="5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The court laid down the following tests which may be adopted as a working rule for determining the attributes of 'settled possession':</a:t>
            </a:r>
          </a:p>
          <a:p>
            <a:pPr marL="400050" lvl="0" indent="-400050" algn="just">
              <a:lnSpc>
                <a:spcPct val="150000"/>
              </a:lnSpc>
              <a:spcAft>
                <a:spcPts val="1000"/>
              </a:spcAft>
              <a:buFont typeface="+mj-lt"/>
              <a:buAutoNum type="romanUcPeriod"/>
            </a:pPr>
            <a:r>
              <a:rPr lang="en-US" sz="1600" b="1" i="1" dirty="0">
                <a:latin typeface="Times New Roman" panose="02020603050405020304" pitchFamily="18" charset="0"/>
                <a:ea typeface="Calibri" panose="020F0502020204030204" pitchFamily="34" charset="0"/>
                <a:cs typeface="Times New Roman" panose="02020603050405020304" pitchFamily="18" charset="0"/>
              </a:rPr>
              <a:t>that the trespasser must be in actual physical possession of the property over a sufficiently long period; </a:t>
            </a:r>
          </a:p>
          <a:p>
            <a:pPr marL="400050" lvl="0" indent="-400050" algn="just">
              <a:lnSpc>
                <a:spcPct val="150000"/>
              </a:lnSpc>
              <a:spcAft>
                <a:spcPts val="1000"/>
              </a:spcAft>
              <a:buFont typeface="+mj-lt"/>
              <a:buAutoNum type="romanUcPeriod"/>
            </a:pPr>
            <a:r>
              <a:rPr lang="en-US" sz="1600" i="1" dirty="0">
                <a:latin typeface="Times New Roman" panose="02020603050405020304" pitchFamily="18" charset="0"/>
                <a:ea typeface="Calibri" panose="020F0502020204030204" pitchFamily="34" charset="0"/>
                <a:cs typeface="Times New Roman" panose="02020603050405020304" pitchFamily="18" charset="0"/>
              </a:rPr>
              <a:t>that the </a:t>
            </a:r>
            <a:r>
              <a:rPr lang="en-US" sz="1600" b="1" i="1" dirty="0">
                <a:latin typeface="Times New Roman" panose="02020603050405020304" pitchFamily="18" charset="0"/>
                <a:ea typeface="Calibri" panose="020F0502020204030204" pitchFamily="34" charset="0"/>
                <a:cs typeface="Times New Roman" panose="02020603050405020304" pitchFamily="18" charset="0"/>
              </a:rPr>
              <a:t>possession must be to the knowledge (either express or implied) of the owner</a:t>
            </a:r>
            <a:r>
              <a:rPr lang="en-US" sz="1600" i="1" dirty="0">
                <a:latin typeface="Times New Roman" panose="02020603050405020304" pitchFamily="18" charset="0"/>
                <a:ea typeface="Calibri" panose="020F0502020204030204" pitchFamily="34" charset="0"/>
                <a:cs typeface="Times New Roman" panose="02020603050405020304" pitchFamily="18" charset="0"/>
              </a:rPr>
              <a:t> or without any attempt at concealment by the trespasser and which contains an element of animus </a:t>
            </a:r>
            <a:r>
              <a:rPr lang="en-US" sz="1600" i="1" dirty="0" err="1">
                <a:latin typeface="Times New Roman" panose="02020603050405020304" pitchFamily="18" charset="0"/>
                <a:ea typeface="Calibri" panose="020F0502020204030204" pitchFamily="34" charset="0"/>
                <a:cs typeface="Times New Roman" panose="02020603050405020304" pitchFamily="18" charset="0"/>
              </a:rPr>
              <a:t>possidendi</a:t>
            </a:r>
            <a:r>
              <a:rPr lang="en-US" sz="1600" i="1" dirty="0">
                <a:latin typeface="Times New Roman" panose="02020603050405020304" pitchFamily="18" charset="0"/>
                <a:ea typeface="Calibri" panose="020F0502020204030204" pitchFamily="34" charset="0"/>
                <a:cs typeface="Times New Roman" panose="02020603050405020304" pitchFamily="18" charset="0"/>
              </a:rPr>
              <a:t>. The nature of possession of the trespasser would, however, be a matter to be decided on the facts and circumstances of each case; </a:t>
            </a:r>
          </a:p>
          <a:p>
            <a:pPr marL="400050" lvl="0" indent="-400050" algn="just">
              <a:lnSpc>
                <a:spcPct val="150000"/>
              </a:lnSpc>
              <a:spcAft>
                <a:spcPts val="1000"/>
              </a:spcAft>
              <a:buFont typeface="+mj-lt"/>
              <a:buAutoNum type="romanUcPeriod"/>
            </a:pPr>
            <a:r>
              <a:rPr lang="en-US" sz="1600" i="1" dirty="0">
                <a:latin typeface="Times New Roman" panose="02020603050405020304" pitchFamily="18" charset="0"/>
                <a:ea typeface="Calibri" panose="020F0502020204030204" pitchFamily="34" charset="0"/>
                <a:cs typeface="Times New Roman" panose="02020603050405020304" pitchFamily="18" charset="0"/>
              </a:rPr>
              <a:t>the process of dispossession of the true owner by the trespasser must be complete and final and must be acquiesced to by the true owner; and</a:t>
            </a:r>
          </a:p>
          <a:p>
            <a:pPr marL="400050" lvl="0" indent="-400050" algn="just">
              <a:lnSpc>
                <a:spcPct val="150000"/>
              </a:lnSpc>
              <a:spcAft>
                <a:spcPts val="1000"/>
              </a:spcAft>
              <a:buFont typeface="+mj-lt"/>
              <a:buAutoNum type="romanUcPeriod"/>
            </a:pPr>
            <a:r>
              <a:rPr lang="en-US" sz="1600" i="1" dirty="0">
                <a:latin typeface="Times New Roman" panose="02020603050405020304" pitchFamily="18" charset="0"/>
                <a:ea typeface="Calibri" panose="020F0502020204030204" pitchFamily="34" charset="0"/>
                <a:cs typeface="Times New Roman" panose="02020603050405020304" pitchFamily="18" charset="0"/>
              </a:rPr>
              <a:t>that one of the usual tests to determine the quality of settled possession, in the case of culturable land, would be whether or not the trespasser, after having taken possession, had grown any crop.</a:t>
            </a:r>
            <a:r>
              <a:rPr lang="en-US" sz="1600" b="1" i="1" dirty="0">
                <a:latin typeface="Times New Roman" panose="02020603050405020304" pitchFamily="18" charset="0"/>
                <a:ea typeface="Calibri" panose="020F0502020204030204" pitchFamily="34" charset="0"/>
                <a:cs typeface="Times New Roman" panose="02020603050405020304" pitchFamily="18" charset="0"/>
              </a:rPr>
              <a:t> If the crop had been grown by the trespasser, then even the true owner has no right to destroy the crop grown by the trespasser and take forcible possession.</a:t>
            </a:r>
            <a:r>
              <a:rPr lang="en-US" sz="1600" i="1" dirty="0">
                <a:latin typeface="Times New Roman" panose="02020603050405020304" pitchFamily="18"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66222742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DEFECTIVE TITLE</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992292"/>
            <a:ext cx="11291299" cy="5588709"/>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BP Pathak vs </a:t>
            </a:r>
            <a:r>
              <a:rPr lang="en-US" sz="1600" dirty="0" err="1">
                <a:latin typeface="Times New Roman" panose="02020603050405020304" pitchFamily="18" charset="0"/>
                <a:ea typeface="Calibri" panose="020F0502020204030204" pitchFamily="34" charset="0"/>
                <a:cs typeface="Times New Roman" panose="02020603050405020304" pitchFamily="18" charset="0"/>
              </a:rPr>
              <a:t>Riyazuddin</a:t>
            </a: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1000"/>
              </a:spcAft>
            </a:pPr>
            <a:r>
              <a:rPr lang="en-US" sz="1050" dirty="0">
                <a:latin typeface="Times New Roman" panose="02020603050405020304" pitchFamily="18" charset="0"/>
                <a:ea typeface="Calibri" panose="020F0502020204030204" pitchFamily="34" charset="0"/>
                <a:cs typeface="Times New Roman" panose="02020603050405020304" pitchFamily="18" charset="0"/>
              </a:rPr>
              <a:t>Madhya Pradesh HC, Second Appeal No. 623 of 1970 dated 9</a:t>
            </a:r>
            <a:r>
              <a:rPr lang="en-US" sz="105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US" sz="1050" dirty="0">
                <a:latin typeface="Times New Roman" panose="02020603050405020304" pitchFamily="18" charset="0"/>
                <a:ea typeface="Calibri" panose="020F0502020204030204" pitchFamily="34" charset="0"/>
                <a:cs typeface="Times New Roman" panose="02020603050405020304" pitchFamily="18" charset="0"/>
              </a:rPr>
              <a:t> October, 1975</a:t>
            </a:r>
          </a:p>
          <a:p>
            <a:pPr lvl="0" algn="just">
              <a:lnSpc>
                <a:spcPct val="150000"/>
              </a:lnSpc>
              <a:spcAft>
                <a:spcPts val="1000"/>
              </a:spcAft>
            </a:pPr>
            <a:endParaRPr lang="en-US" sz="3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spcAft>
                <a:spcPts val="1000"/>
              </a:spcAft>
              <a:buFont typeface="+mj-lt"/>
              <a:buAutoNum type="arabicPeriod"/>
            </a:pPr>
            <a:r>
              <a:rPr lang="en-US" sz="1500" dirty="0">
                <a:latin typeface="Times New Roman" panose="02020603050405020304" pitchFamily="18" charset="0"/>
                <a:ea typeface="Calibri" panose="020F0502020204030204" pitchFamily="34" charset="0"/>
                <a:cs typeface="Times New Roman" panose="02020603050405020304" pitchFamily="18" charset="0"/>
              </a:rPr>
              <a:t>“</a:t>
            </a:r>
            <a:r>
              <a:rPr lang="en-US" sz="1500" i="1" dirty="0">
                <a:latin typeface="Times New Roman" panose="02020603050405020304" pitchFamily="18" charset="0"/>
                <a:ea typeface="Calibri" panose="020F0502020204030204" pitchFamily="34" charset="0"/>
                <a:cs typeface="Times New Roman" panose="02020603050405020304" pitchFamily="18" charset="0"/>
              </a:rPr>
              <a:t>It is settled law that in the absence of a specific provision in the statute,</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the tenancy cannot be split up by one of the parties without the consent of the other</a:t>
            </a:r>
            <a:r>
              <a:rPr lang="en-US" sz="1500" i="1" dirty="0">
                <a:latin typeface="Times New Roman" panose="02020603050405020304" pitchFamily="18" charset="0"/>
                <a:ea typeface="Calibri" panose="020F0502020204030204" pitchFamily="34" charset="0"/>
                <a:cs typeface="Times New Roman" panose="02020603050405020304" pitchFamily="18" charset="0"/>
              </a:rPr>
              <a:t>. The Court or the Rent Controlling Authority also cannot split up the tenancy. The lessee can fee ejected from the whole of the demised property or not at all. </a:t>
            </a:r>
          </a:p>
          <a:p>
            <a:pPr marL="342900" lvl="0" indent="-342900" algn="just">
              <a:spcAft>
                <a:spcPts val="1000"/>
              </a:spcAft>
              <a:buFont typeface="+mj-lt"/>
              <a:buAutoNum type="arabicPeriod"/>
            </a:pPr>
            <a:r>
              <a:rPr lang="en-US" sz="1500" b="1" i="1" dirty="0">
                <a:latin typeface="Times New Roman" panose="02020603050405020304" pitchFamily="18" charset="0"/>
                <a:ea typeface="Calibri" panose="020F0502020204030204" pitchFamily="34" charset="0"/>
                <a:cs typeface="Times New Roman" panose="02020603050405020304" pitchFamily="18" charset="0"/>
              </a:rPr>
              <a:t>If the lessor transfers any part of the property leased, the transferee</a:t>
            </a:r>
            <a:r>
              <a:rPr lang="en-US" sz="1500" i="1" dirty="0">
                <a:latin typeface="Times New Roman" panose="02020603050405020304" pitchFamily="18" charset="0"/>
                <a:ea typeface="Calibri" panose="020F0502020204030204" pitchFamily="34" charset="0"/>
                <a:cs typeface="Times New Roman" panose="02020603050405020304" pitchFamily="18" charset="0"/>
              </a:rPr>
              <a:t>, by virtue of Section 109 of the Transfer of Property Act,</a:t>
            </a:r>
            <a:r>
              <a:rPr lang="en-US" sz="1500" b="1" i="1" dirty="0">
                <a:latin typeface="Times New Roman" panose="02020603050405020304" pitchFamily="18" charset="0"/>
                <a:ea typeface="Calibri" panose="020F0502020204030204" pitchFamily="34" charset="0"/>
                <a:cs typeface="Times New Roman" panose="02020603050405020304" pitchFamily="18" charset="0"/>
              </a:rPr>
              <a:t> acquires all the rights of the lessor in respect of that "part of the property".</a:t>
            </a:r>
            <a:r>
              <a:rPr lang="en-US" sz="1500" i="1" dirty="0">
                <a:latin typeface="Times New Roman" panose="02020603050405020304" pitchFamily="18" charset="0"/>
                <a:ea typeface="Calibri" panose="020F0502020204030204" pitchFamily="34" charset="0"/>
                <a:cs typeface="Times New Roman" panose="02020603050405020304" pitchFamily="18" charset="0"/>
              </a:rPr>
              <a:t> This means that the transferee possesses all the rights in that part of the property as if it had alone originally been comprised in the lease. If not already determined, the transferee is entitled to determine the lease and sue for ejectment.</a:t>
            </a:r>
          </a:p>
          <a:p>
            <a:pPr marL="342900" lvl="0" indent="-342900" algn="just">
              <a:spcAft>
                <a:spcPts val="1000"/>
              </a:spcAft>
              <a:buFont typeface="+mj-lt"/>
              <a:buAutoNum type="arabicPeriod"/>
            </a:pPr>
            <a:r>
              <a:rPr lang="en-US" sz="1500" i="1" dirty="0">
                <a:latin typeface="Times New Roman" panose="02020603050405020304" pitchFamily="18" charset="0"/>
                <a:ea typeface="Calibri" panose="020F0502020204030204" pitchFamily="34" charset="0"/>
                <a:cs typeface="Times New Roman" panose="02020603050405020304" pitchFamily="18" charset="0"/>
              </a:rPr>
              <a:t>If the lessor transfers any part of his interest in the property leased, the transferee becomes a co-lessor and as such, the transferee alone </a:t>
            </a:r>
            <a:r>
              <a:rPr lang="en-US" sz="1500" b="1" i="1" dirty="0">
                <a:latin typeface="Times New Roman" panose="02020603050405020304" pitchFamily="18" charset="0"/>
                <a:ea typeface="Calibri" panose="020F0502020204030204" pitchFamily="34" charset="0"/>
                <a:cs typeface="Times New Roman" panose="02020603050405020304" pitchFamily="18" charset="0"/>
              </a:rPr>
              <a:t>cannot determine the tenancy or sue for ejectment without the other co-lessor joining him</a:t>
            </a:r>
            <a:r>
              <a:rPr lang="en-US" sz="1500" i="1" dirty="0">
                <a:latin typeface="Times New Roman" panose="02020603050405020304" pitchFamily="18" charset="0"/>
                <a:ea typeface="Calibri" panose="020F0502020204030204" pitchFamily="34" charset="0"/>
                <a:cs typeface="Times New Roman" panose="02020603050405020304" pitchFamily="18" charset="0"/>
              </a:rPr>
              <a:t>, or unless and until the transferee gets a partition effected.</a:t>
            </a:r>
          </a:p>
          <a:p>
            <a:pPr marL="342900" lvl="0" indent="-342900" algn="just">
              <a:spcAft>
                <a:spcPts val="1000"/>
              </a:spcAft>
              <a:buFont typeface="+mj-lt"/>
              <a:buAutoNum type="arabicPeriod"/>
            </a:pPr>
            <a:r>
              <a:rPr lang="en-US" sz="1500" i="1" dirty="0">
                <a:latin typeface="Times New Roman" panose="02020603050405020304" pitchFamily="18" charset="0"/>
                <a:ea typeface="Calibri" panose="020F0502020204030204" pitchFamily="34" charset="0"/>
                <a:cs typeface="Times New Roman" panose="02020603050405020304" pitchFamily="18" charset="0"/>
              </a:rPr>
              <a:t>For the purposes of Section 109, a partition is a transfer of the part of the property allotted to each co-owner. It automatically splits up the tenancy.</a:t>
            </a:r>
          </a:p>
          <a:p>
            <a:pPr marL="342900" lvl="0" indent="-342900" algn="just">
              <a:spcAft>
                <a:spcPts val="1000"/>
              </a:spcAft>
              <a:buFont typeface="+mj-lt"/>
              <a:buAutoNum type="arabicPeriod"/>
            </a:pPr>
            <a:r>
              <a:rPr lang="en-US" sz="1500" i="1" dirty="0">
                <a:latin typeface="Times New Roman" panose="02020603050405020304" pitchFamily="18" charset="0"/>
                <a:ea typeface="Calibri" panose="020F0502020204030204" pitchFamily="34" charset="0"/>
                <a:cs typeface="Times New Roman" panose="02020603050405020304" pitchFamily="18" charset="0"/>
              </a:rPr>
              <a:t>Section 109 creates statutory attorn-</a:t>
            </a:r>
            <a:r>
              <a:rPr lang="en-US" sz="1500" i="1" dirty="0" err="1">
                <a:latin typeface="Times New Roman" panose="02020603050405020304" pitchFamily="18" charset="0"/>
                <a:ea typeface="Calibri" panose="020F0502020204030204" pitchFamily="34" charset="0"/>
                <a:cs typeface="Times New Roman" panose="02020603050405020304" pitchFamily="18" charset="0"/>
              </a:rPr>
              <a:t>mant</a:t>
            </a:r>
            <a:r>
              <a:rPr lang="en-US" sz="1500" i="1" dirty="0">
                <a:latin typeface="Times New Roman" panose="02020603050405020304" pitchFamily="18" charset="0"/>
                <a:ea typeface="Calibri" panose="020F0502020204030204" pitchFamily="34" charset="0"/>
                <a:cs typeface="Times New Roman" panose="02020603050405020304" pitchFamily="18" charset="0"/>
              </a:rPr>
              <a:t> and has the same effect as if the lessee by contract attorns to the lessor's transferee in respect of the property transferred (whole or part, as the case may be).</a:t>
            </a:r>
          </a:p>
          <a:p>
            <a:pPr marL="342900" lvl="0" indent="-342900" algn="just">
              <a:spcAft>
                <a:spcPts val="1000"/>
              </a:spcAft>
              <a:buFont typeface="+mj-lt"/>
              <a:buAutoNum type="arabicPeriod"/>
            </a:pPr>
            <a:r>
              <a:rPr lang="en-US" sz="1500" b="1" i="1" dirty="0">
                <a:latin typeface="Times New Roman" panose="02020603050405020304" pitchFamily="18" charset="0"/>
                <a:ea typeface="Calibri" panose="020F0502020204030204" pitchFamily="34" charset="0"/>
                <a:cs typeface="Times New Roman" panose="02020603050405020304" pitchFamily="18" charset="0"/>
              </a:rPr>
              <a:t>A transferee of a part of the property leased can determine the lease in respect of the part transferred,</a:t>
            </a:r>
            <a:r>
              <a:rPr lang="en-US" sz="1500" i="1" dirty="0">
                <a:latin typeface="Times New Roman" panose="02020603050405020304" pitchFamily="18" charset="0"/>
                <a:ea typeface="Calibri" panose="020F0502020204030204" pitchFamily="34" charset="0"/>
                <a:cs typeface="Times New Roman" panose="02020603050405020304" pitchFamily="18" charset="0"/>
              </a:rPr>
              <a:t> in any of the circumstances enumerated in section 111 of the Act, and sue for ejectment. There is nothing to restrict this right of ejectment to cases where the lease had been determined before the transfer, or to cases where the lease is determined by efflux of time.</a:t>
            </a:r>
          </a:p>
        </p:txBody>
      </p:sp>
    </p:spTree>
    <p:extLst>
      <p:ext uri="{BB962C8B-B14F-4D97-AF65-F5344CB8AC3E}">
        <p14:creationId xmlns:p14="http://schemas.microsoft.com/office/powerpoint/2010/main" val="2118145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lang="en-US" sz="3600" cap="small" dirty="0">
                <a:latin typeface="Times New Roman" pitchFamily="18" charset="0"/>
                <a:ea typeface="Verdana" panose="020B0604030504040204" pitchFamily="34" charset="0"/>
                <a:cs typeface="Times New Roman" pitchFamily="18" charset="0"/>
              </a:rPr>
              <a:t>HINDU SUCCESSION ACT, 1956</a:t>
            </a:r>
            <a:br>
              <a:rPr lang="en-US" sz="3600" cap="small" dirty="0">
                <a:latin typeface="Times New Roman" pitchFamily="18" charset="0"/>
                <a:ea typeface="Verdana" panose="020B0604030504040204" pitchFamily="34" charset="0"/>
                <a:cs typeface="Times New Roman" pitchFamily="18" charset="0"/>
              </a:rPr>
            </a:br>
            <a:r>
              <a:rPr lang="en-US" sz="2400" cap="small" dirty="0">
                <a:latin typeface="Times New Roman" pitchFamily="18" charset="0"/>
                <a:ea typeface="Verdana" panose="020B0604030504040204" pitchFamily="34" charset="0"/>
                <a:cs typeface="Times New Roman" pitchFamily="18" charset="0"/>
              </a:rPr>
              <a:t>SECTION 3</a:t>
            </a:r>
            <a:endPar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53459" y="1593575"/>
            <a:ext cx="11075542" cy="4425635"/>
          </a:xfrm>
          <a:prstGeom prst="rect">
            <a:avLst/>
          </a:prstGeom>
          <a:noFill/>
        </p:spPr>
        <p:txBody>
          <a:bodyPr wrap="square" rtlCol="0" anchor="b">
            <a:spAutoFit/>
          </a:bodyPr>
          <a:lstStyle/>
          <a:p>
            <a:pPr marL="0" indent="0">
              <a:lnSpc>
                <a:spcPct val="150000"/>
              </a:lnSpc>
              <a:buNone/>
            </a:pPr>
            <a:r>
              <a:rPr lang="en-US" sz="1900" dirty="0">
                <a:latin typeface="Times New Roman" pitchFamily="18" charset="0"/>
                <a:ea typeface="Verdana" panose="020B0604030504040204" pitchFamily="34" charset="0"/>
                <a:cs typeface="Times New Roman" pitchFamily="18" charset="0"/>
              </a:rPr>
              <a:t>1) Application of Act:</a:t>
            </a:r>
          </a:p>
          <a:p>
            <a:pPr marL="525780" indent="-457200" algn="just">
              <a:lnSpc>
                <a:spcPct val="150000"/>
              </a:lnSpc>
              <a:buAutoNum type="alphaLcParenBoth"/>
            </a:pPr>
            <a:r>
              <a:rPr lang="en-US" sz="1900" i="1" dirty="0">
                <a:latin typeface="Times New Roman" pitchFamily="18" charset="0"/>
                <a:ea typeface="Verdana" panose="020B0604030504040204" pitchFamily="34" charset="0"/>
                <a:cs typeface="Times New Roman" pitchFamily="18" charset="0"/>
              </a:rPr>
              <a:t>To any person, who is a Hindu by religion in any of its forms or developments, including a Virashaiva, a Lingayat or a follower of the Brahmo, Prarthana or Arya Samaj</a:t>
            </a:r>
            <a:r>
              <a:rPr lang="en-US" sz="1900" dirty="0">
                <a:latin typeface="Times New Roman" pitchFamily="18" charset="0"/>
                <a:ea typeface="Verdana" panose="020B0604030504040204" pitchFamily="34" charset="0"/>
                <a:cs typeface="Times New Roman" pitchFamily="18" charset="0"/>
              </a:rPr>
              <a:t>;</a:t>
            </a:r>
          </a:p>
          <a:p>
            <a:pPr marL="525780" indent="-457200" algn="just">
              <a:lnSpc>
                <a:spcPct val="150000"/>
              </a:lnSpc>
              <a:buAutoNum type="alphaLcParenBoth"/>
            </a:pPr>
            <a:r>
              <a:rPr lang="en-US" sz="1900" i="1" dirty="0">
                <a:latin typeface="Times New Roman" pitchFamily="18" charset="0"/>
                <a:ea typeface="Verdana" panose="020B0604030504040204" pitchFamily="34" charset="0"/>
                <a:cs typeface="Times New Roman" pitchFamily="18" charset="0"/>
              </a:rPr>
              <a:t>To any person who is a Buddhist, Jaina or Sikh by religion</a:t>
            </a:r>
            <a:r>
              <a:rPr lang="en-US" sz="1900" dirty="0">
                <a:latin typeface="Times New Roman" pitchFamily="18" charset="0"/>
                <a:ea typeface="Verdana" panose="020B0604030504040204" pitchFamily="34" charset="0"/>
                <a:cs typeface="Times New Roman" pitchFamily="18" charset="0"/>
              </a:rPr>
              <a:t>, and;</a:t>
            </a:r>
          </a:p>
          <a:p>
            <a:pPr marL="525780" indent="-457200" algn="just">
              <a:lnSpc>
                <a:spcPct val="150000"/>
              </a:lnSpc>
              <a:buAutoNum type="alphaLcParenBoth"/>
            </a:pPr>
            <a:r>
              <a:rPr lang="en-US" sz="1900" i="1" dirty="0">
                <a:latin typeface="Times New Roman" pitchFamily="18" charset="0"/>
                <a:ea typeface="Verdana" panose="020B0604030504040204" pitchFamily="34" charset="0"/>
                <a:cs typeface="Times New Roman" pitchFamily="18" charset="0"/>
              </a:rPr>
              <a:t>To any other person who is</a:t>
            </a:r>
            <a:r>
              <a:rPr lang="en-US" sz="1900" b="1" i="1" dirty="0">
                <a:latin typeface="Times New Roman" pitchFamily="18" charset="0"/>
                <a:ea typeface="Verdana" panose="020B0604030504040204" pitchFamily="34" charset="0"/>
                <a:cs typeface="Times New Roman" pitchFamily="18" charset="0"/>
              </a:rPr>
              <a:t> not a Muslim, Christian, Parsi or Jew</a:t>
            </a:r>
            <a:r>
              <a:rPr lang="en-US" sz="1900" i="1" dirty="0">
                <a:latin typeface="Times New Roman" pitchFamily="18" charset="0"/>
                <a:ea typeface="Verdana" panose="020B0604030504040204" pitchFamily="34" charset="0"/>
                <a:cs typeface="Times New Roman" pitchFamily="18" charset="0"/>
              </a:rPr>
              <a:t> by religion, unless it is proved that any such person would </a:t>
            </a:r>
            <a:r>
              <a:rPr lang="en-US" sz="1900" b="1" i="1" dirty="0">
                <a:latin typeface="Times New Roman" pitchFamily="18" charset="0"/>
                <a:ea typeface="Verdana" panose="020B0604030504040204" pitchFamily="34" charset="0"/>
                <a:cs typeface="Times New Roman" pitchFamily="18" charset="0"/>
              </a:rPr>
              <a:t>not</a:t>
            </a:r>
            <a:r>
              <a:rPr lang="en-US" sz="1900" i="1" dirty="0">
                <a:latin typeface="Times New Roman" pitchFamily="18" charset="0"/>
                <a:ea typeface="Verdana" panose="020B0604030504040204" pitchFamily="34" charset="0"/>
                <a:cs typeface="Times New Roman" pitchFamily="18" charset="0"/>
              </a:rPr>
              <a:t> have been </a:t>
            </a:r>
            <a:r>
              <a:rPr lang="en-US" sz="1900" b="1" i="1" dirty="0">
                <a:latin typeface="Times New Roman" pitchFamily="18" charset="0"/>
                <a:ea typeface="Verdana" panose="020B0604030504040204" pitchFamily="34" charset="0"/>
                <a:cs typeface="Times New Roman" pitchFamily="18" charset="0"/>
              </a:rPr>
              <a:t>governed by the Hindu Law</a:t>
            </a:r>
            <a:r>
              <a:rPr lang="en-US" sz="1900" i="1" dirty="0">
                <a:latin typeface="Times New Roman" pitchFamily="18" charset="0"/>
                <a:ea typeface="Verdana" panose="020B0604030504040204" pitchFamily="34" charset="0"/>
                <a:cs typeface="Times New Roman" pitchFamily="18" charset="0"/>
              </a:rPr>
              <a:t> or by any custom or usage as part of that law in respect of any of the matters dealt with herein if this Act had not been passed</a:t>
            </a:r>
            <a:r>
              <a:rPr lang="en-US" sz="1900" dirty="0">
                <a:latin typeface="Times New Roman" pitchFamily="18" charset="0"/>
                <a:ea typeface="Verdana" panose="020B0604030504040204" pitchFamily="34" charset="0"/>
                <a:cs typeface="Times New Roman" pitchFamily="18" charset="0"/>
              </a:rPr>
              <a:t>.</a:t>
            </a:r>
          </a:p>
          <a:p>
            <a:pPr marL="68580" indent="0" algn="just">
              <a:lnSpc>
                <a:spcPct val="150000"/>
              </a:lnSpc>
              <a:buNone/>
            </a:pPr>
            <a:r>
              <a:rPr lang="en-US" sz="1900" dirty="0">
                <a:latin typeface="Times New Roman" pitchFamily="18" charset="0"/>
                <a:ea typeface="Verdana" panose="020B0604030504040204" pitchFamily="34" charset="0"/>
                <a:cs typeface="Times New Roman" pitchFamily="18" charset="0"/>
              </a:rPr>
              <a:t>3) </a:t>
            </a:r>
            <a:r>
              <a:rPr lang="en-IN" sz="1900" i="1" dirty="0">
                <a:latin typeface="Times New Roman" pitchFamily="18" charset="0"/>
                <a:ea typeface="Verdana" panose="020B0604030504040204" pitchFamily="34" charset="0"/>
                <a:cs typeface="Times New Roman" pitchFamily="18" charset="0"/>
              </a:rPr>
              <a:t>The expression “Hindu” in any portion of this Act shall be construed as if it included a person who, though not a Hindu by religion, is, nevertheless, a person to whom this Act applies by virtue of the provisions contained in this section</a:t>
            </a:r>
            <a:r>
              <a:rPr lang="en-IN" sz="1900" dirty="0">
                <a:latin typeface="Times New Roman" pitchFamily="18" charset="0"/>
                <a:ea typeface="Verdana" panose="020B0604030504040204" pitchFamily="34" charset="0"/>
                <a:cs typeface="Times New Roman" pitchFamily="18" charset="0"/>
              </a:rPr>
              <a:t>.</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44592695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TRANSFER VIA POWER OF ATTORNEY</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177714"/>
            <a:ext cx="11291299" cy="5357685"/>
          </a:xfrm>
          <a:prstGeom prst="rect">
            <a:avLst/>
          </a:prstGeom>
        </p:spPr>
        <p:txBody>
          <a:bodyPr wrap="square">
            <a:spAutoFit/>
          </a:bodyPr>
          <a:lstStyle/>
          <a:p>
            <a:pPr algn="ctr">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Suraj Lamp &amp; Industries </a:t>
            </a:r>
            <a:r>
              <a:rPr lang="en-US" sz="1600" dirty="0" err="1">
                <a:latin typeface="Times New Roman" panose="02020603050405020304" pitchFamily="18" charset="0"/>
                <a:ea typeface="Calibri" panose="020F0502020204030204" pitchFamily="34" charset="0"/>
                <a:cs typeface="Times New Roman" panose="02020603050405020304" pitchFamily="18" charset="0"/>
              </a:rPr>
              <a:t>Pvt.Ltd</a:t>
            </a:r>
            <a:r>
              <a:rPr lang="en-US" sz="1600" dirty="0">
                <a:latin typeface="Times New Roman" panose="02020603050405020304" pitchFamily="18" charset="0"/>
                <a:ea typeface="Calibri" panose="020F0502020204030204" pitchFamily="34" charset="0"/>
                <a:cs typeface="Times New Roman" panose="02020603050405020304" pitchFamily="18" charset="0"/>
              </a:rPr>
              <a:t>. vs. State of Haryana</a:t>
            </a:r>
          </a:p>
          <a:p>
            <a:pPr algn="ctr">
              <a:spcAft>
                <a:spcPts val="1000"/>
              </a:spcAft>
            </a:pPr>
            <a:r>
              <a:rPr lang="en-US" sz="1400" dirty="0">
                <a:latin typeface="Times New Roman" panose="02020603050405020304" pitchFamily="18" charset="0"/>
                <a:ea typeface="Calibri" panose="020F0502020204030204" pitchFamily="34" charset="0"/>
                <a:cs typeface="Times New Roman" panose="02020603050405020304" pitchFamily="18" charset="0"/>
              </a:rPr>
              <a:t>SC, 2009 (7) SCC 363 dated 11</a:t>
            </a:r>
            <a:r>
              <a:rPr lang="en-US" sz="1400" baseline="30000" dirty="0">
                <a:latin typeface="Times New Roman" panose="02020603050405020304" pitchFamily="18" charset="0"/>
                <a:ea typeface="Calibri" panose="020F0502020204030204" pitchFamily="34" charset="0"/>
                <a:cs typeface="Times New Roman" panose="02020603050405020304" pitchFamily="18" charset="0"/>
              </a:rPr>
              <a:t>th</a:t>
            </a:r>
            <a:r>
              <a:rPr lang="en-US" sz="1400" dirty="0">
                <a:latin typeface="Times New Roman" panose="02020603050405020304" pitchFamily="18" charset="0"/>
                <a:ea typeface="Calibri" panose="020F0502020204030204" pitchFamily="34" charset="0"/>
                <a:cs typeface="Times New Roman" panose="02020603050405020304" pitchFamily="18" charset="0"/>
              </a:rPr>
              <a:t> October, 2011</a:t>
            </a:r>
            <a:endParaRPr lang="en-US" sz="500" dirty="0">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gn="just">
              <a:lnSpc>
                <a:spcPct val="150000"/>
              </a:lnSpc>
              <a:spcAft>
                <a:spcPts val="1000"/>
              </a:spcAft>
              <a:buFont typeface="Wingdings" panose="05000000000000000000" pitchFamily="2" charset="2"/>
              <a:buChar char="q"/>
            </a:pPr>
            <a:r>
              <a:rPr lang="en-US" sz="1400" b="1" dirty="0">
                <a:latin typeface="Times New Roman" panose="02020603050405020304" pitchFamily="18" charset="0"/>
                <a:ea typeface="Calibri" panose="020F0502020204030204" pitchFamily="34" charset="0"/>
                <a:cs typeface="Times New Roman" panose="02020603050405020304" pitchFamily="18" charset="0"/>
              </a:rPr>
              <a:t>“</a:t>
            </a:r>
            <a:r>
              <a:rPr lang="en-US" sz="1400" b="1" i="1" dirty="0">
                <a:latin typeface="Times New Roman" panose="02020603050405020304" pitchFamily="18" charset="0"/>
                <a:ea typeface="Calibri" panose="020F0502020204030204" pitchFamily="34" charset="0"/>
                <a:cs typeface="Times New Roman" panose="02020603050405020304" pitchFamily="18" charset="0"/>
              </a:rPr>
              <a:t>These transactions are not to be confused or equated with genuine transactions where the owner of a property grants a power of Attorney in </a:t>
            </a:r>
            <a:r>
              <a:rPr lang="en-US" sz="1400" b="1" i="1" dirty="0" err="1">
                <a:latin typeface="Times New Roman" panose="02020603050405020304" pitchFamily="18" charset="0"/>
                <a:ea typeface="Calibri" panose="020F0502020204030204" pitchFamily="34" charset="0"/>
                <a:cs typeface="Times New Roman" panose="02020603050405020304" pitchFamily="18" charset="0"/>
              </a:rPr>
              <a:t>favour</a:t>
            </a:r>
            <a:r>
              <a:rPr lang="en-US" sz="1400" b="1" i="1" dirty="0">
                <a:latin typeface="Times New Roman" panose="02020603050405020304" pitchFamily="18" charset="0"/>
                <a:ea typeface="Calibri" panose="020F0502020204030204" pitchFamily="34" charset="0"/>
                <a:cs typeface="Times New Roman" panose="02020603050405020304" pitchFamily="18" charset="0"/>
              </a:rPr>
              <a:t> of a family member or friend to manage or sell his property,</a:t>
            </a:r>
            <a:r>
              <a:rPr lang="en-US" sz="1400" i="1" dirty="0">
                <a:latin typeface="Times New Roman" panose="02020603050405020304" pitchFamily="18" charset="0"/>
                <a:ea typeface="Calibri" panose="020F0502020204030204" pitchFamily="34" charset="0"/>
                <a:cs typeface="Times New Roman" panose="02020603050405020304" pitchFamily="18" charset="0"/>
              </a:rPr>
              <a:t> as he is not able to manage the property or execute the sale, personally. These are transactions, where a purchaser pays the full price, but instead of getting a deed of conveyance gets a SA/GPA/WILL as a mode of transfer, either at the instance of the vendor or at his own instance.</a:t>
            </a:r>
          </a:p>
          <a:p>
            <a:pPr marL="285750" lvl="0" indent="-285750" algn="just">
              <a:lnSpc>
                <a:spcPct val="150000"/>
              </a:lnSpc>
              <a:spcAft>
                <a:spcPts val="1000"/>
              </a:spcAft>
              <a:buFont typeface="Wingdings" panose="05000000000000000000" pitchFamily="2" charset="2"/>
              <a:buChar char="q"/>
            </a:pPr>
            <a:r>
              <a:rPr lang="en-US" sz="1400" i="1" dirty="0">
                <a:latin typeface="Times New Roman" panose="02020603050405020304" pitchFamily="18" charset="0"/>
                <a:ea typeface="Calibri" panose="020F0502020204030204" pitchFamily="34" charset="0"/>
                <a:cs typeface="Times New Roman" panose="02020603050405020304" pitchFamily="18" charset="0"/>
              </a:rPr>
              <a:t>A power of attorney is not an instrument of transfer in regard to any right, title or interest in an immovable property. The power of attorney is  creation of an agency whereby the grantor authorizes the grantee to do the acts specified therein, on behalf of grantor, which when executed will be binding on the grantor as if done by him.</a:t>
            </a:r>
          </a:p>
          <a:p>
            <a:pPr marL="285750" lvl="0" indent="-285750" algn="just">
              <a:lnSpc>
                <a:spcPct val="150000"/>
              </a:lnSpc>
              <a:spcAft>
                <a:spcPts val="1000"/>
              </a:spcAft>
              <a:buFont typeface="Wingdings" panose="05000000000000000000" pitchFamily="2" charset="2"/>
              <a:buChar char="q"/>
            </a:pPr>
            <a:r>
              <a:rPr lang="en-US" sz="1400" b="1" i="1" dirty="0">
                <a:latin typeface="Times New Roman" panose="02020603050405020304" pitchFamily="18" charset="0"/>
                <a:ea typeface="Calibri" panose="020F0502020204030204" pitchFamily="34" charset="0"/>
                <a:cs typeface="Times New Roman" panose="02020603050405020304" pitchFamily="18" charset="0"/>
              </a:rPr>
              <a:t>Any contract of sale (agreement to sell) which is not a registered deed of conveyance (deed of sale) would fall short of the requirements of sections 54 and 55 of TP Act and will not confer any title nor transfer any interest in an immovable property. Immovable property can be legally and lawfully transferred/conveyed only by a registered deed of conveyance.</a:t>
            </a:r>
          </a:p>
          <a:p>
            <a:pPr marL="285750" lvl="0" indent="-285750" algn="just">
              <a:lnSpc>
                <a:spcPct val="150000"/>
              </a:lnSpc>
              <a:spcAft>
                <a:spcPts val="1000"/>
              </a:spcAft>
              <a:buFont typeface="Wingdings" panose="05000000000000000000" pitchFamily="2" charset="2"/>
              <a:buChar char="q"/>
            </a:pPr>
            <a:r>
              <a:rPr lang="en-US" sz="1400" i="1" dirty="0">
                <a:latin typeface="Times New Roman" panose="02020603050405020304" pitchFamily="18" charset="0"/>
                <a:ea typeface="Calibri" panose="020F0502020204030204" pitchFamily="34" charset="0"/>
                <a:cs typeface="Times New Roman" panose="02020603050405020304" pitchFamily="18" charset="0"/>
              </a:rPr>
              <a:t>Transactions of the nature of `GPA sales' or `SA/GPA/WILL transfers' do not convey title and do not amount to transfer, nor can they be recognized or valid mode of transfer of immoveable property. The courts will not treat such transactions as completed or concluded transfers or as conveyances as they neither convey title nor create any interest in an immovable property” </a:t>
            </a:r>
          </a:p>
        </p:txBody>
      </p:sp>
    </p:spTree>
    <p:extLst>
      <p:ext uri="{BB962C8B-B14F-4D97-AF65-F5344CB8AC3E}">
        <p14:creationId xmlns:p14="http://schemas.microsoft.com/office/powerpoint/2010/main" val="2353172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TRANSFER OF PROPERTY &amp; SUCCESSION</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187236"/>
            <a:ext cx="11291299" cy="4807535"/>
          </a:xfrm>
          <a:prstGeom prst="rect">
            <a:avLst/>
          </a:prstGeom>
        </p:spPr>
        <p:txBody>
          <a:bodyPr wrap="square">
            <a:spAutoFit/>
          </a:bodyPr>
          <a:lstStyle/>
          <a:p>
            <a:pPr algn="ctr">
              <a:lnSpc>
                <a:spcPct val="150000"/>
              </a:lnSpc>
              <a:spcAft>
                <a:spcPts val="1000"/>
              </a:spcAft>
            </a:pPr>
            <a:r>
              <a:rPr lang="en-US" dirty="0">
                <a:latin typeface="Times New Roman" panose="02020603050405020304" pitchFamily="18" charset="0"/>
                <a:ea typeface="Calibri" panose="020F0502020204030204" pitchFamily="34" charset="0"/>
                <a:cs typeface="Times New Roman" panose="02020603050405020304" pitchFamily="18" charset="0"/>
              </a:rPr>
              <a:t>Zaveri v. Jitu</a:t>
            </a:r>
          </a:p>
          <a:p>
            <a:pPr algn="ctr">
              <a:lnSpc>
                <a:spcPct val="150000"/>
              </a:lnSpc>
              <a:spcAft>
                <a:spcPts val="1000"/>
              </a:spcAft>
            </a:pPr>
            <a:r>
              <a:rPr lang="de-DE" sz="1200" dirty="0">
                <a:latin typeface="Times New Roman" panose="02020603050405020304" pitchFamily="18" charset="0"/>
                <a:ea typeface="Calibri" panose="020F0502020204030204" pitchFamily="34" charset="0"/>
                <a:cs typeface="Times New Roman" panose="02020603050405020304" pitchFamily="18" charset="0"/>
              </a:rPr>
              <a:t>1953 SCC OnLine Guj 16</a:t>
            </a:r>
          </a:p>
          <a:p>
            <a:pPr algn="just">
              <a:lnSpc>
                <a:spcPct val="150000"/>
              </a:lnSpc>
              <a:spcAft>
                <a:spcPts val="1000"/>
              </a:spcAft>
            </a:pPr>
            <a:r>
              <a:rPr lang="en-US" sz="2000" dirty="0">
                <a:latin typeface="Times New Roman" panose="02020603050405020304" pitchFamily="18" charset="0"/>
                <a:ea typeface="Calibri" panose="020F0502020204030204" pitchFamily="34" charset="0"/>
                <a:cs typeface="Times New Roman" panose="02020603050405020304" pitchFamily="18" charset="0"/>
              </a:rPr>
              <a:t>“</a:t>
            </a:r>
            <a:r>
              <a:rPr lang="en-US" sz="2000" b="1" i="1" dirty="0">
                <a:latin typeface="Times New Roman" panose="02020603050405020304" pitchFamily="18" charset="0"/>
                <a:ea typeface="Calibri" panose="020F0502020204030204" pitchFamily="34" charset="0"/>
                <a:cs typeface="Times New Roman" panose="02020603050405020304" pitchFamily="18" charset="0"/>
              </a:rPr>
              <a:t>The prohibition against the transfer of a mere chance of succession (called </a:t>
            </a:r>
            <a:r>
              <a:rPr lang="en-US" sz="2000" b="1" i="1" dirty="0" err="1">
                <a:latin typeface="Times New Roman" panose="02020603050405020304" pitchFamily="18" charset="0"/>
                <a:ea typeface="Calibri" panose="020F0502020204030204" pitchFamily="34" charset="0"/>
                <a:cs typeface="Times New Roman" panose="02020603050405020304" pitchFamily="18" charset="0"/>
              </a:rPr>
              <a:t>spes</a:t>
            </a:r>
            <a:r>
              <a:rPr lang="en-US" sz="2000" b="1" i="1" dirty="0">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err="1">
                <a:latin typeface="Times New Roman" panose="02020603050405020304" pitchFamily="18" charset="0"/>
                <a:ea typeface="Calibri" panose="020F0502020204030204" pitchFamily="34" charset="0"/>
                <a:cs typeface="Times New Roman" panose="02020603050405020304" pitchFamily="18" charset="0"/>
              </a:rPr>
              <a:t>successionis</a:t>
            </a:r>
            <a:r>
              <a:rPr lang="en-US" sz="2000" b="1" i="1" dirty="0">
                <a:latin typeface="Times New Roman" panose="02020603050405020304" pitchFamily="18" charset="0"/>
                <a:ea typeface="Calibri" panose="020F0502020204030204" pitchFamily="34" charset="0"/>
                <a:cs typeface="Times New Roman" panose="02020603050405020304" pitchFamily="18" charset="0"/>
              </a:rPr>
              <a:t>) is based on public policy</a:t>
            </a:r>
            <a:r>
              <a:rPr lang="en-US" sz="2000" i="1" dirty="0">
                <a:latin typeface="Times New Roman" panose="02020603050405020304" pitchFamily="18" charset="0"/>
                <a:ea typeface="Calibri" panose="020F0502020204030204" pitchFamily="34" charset="0"/>
                <a:cs typeface="Times New Roman" panose="02020603050405020304" pitchFamily="18" charset="0"/>
              </a:rPr>
              <a:t> because expectancy not coupled with interest, may be defeated by the act of some person having the present disposal of property. If such transfers were allowed, speculators would purchase such chances from possible heirs and there would be an increase in speculative litigation.</a:t>
            </a:r>
          </a:p>
          <a:p>
            <a:pPr algn="just">
              <a:lnSpc>
                <a:spcPct val="150000"/>
              </a:lnSpc>
              <a:spcAft>
                <a:spcPts val="1000"/>
              </a:spcAft>
            </a:pPr>
            <a:r>
              <a:rPr lang="en-US" sz="2000" b="1" i="1" dirty="0">
                <a:latin typeface="Times New Roman" panose="02020603050405020304" pitchFamily="18" charset="0"/>
                <a:ea typeface="Calibri" panose="020F0502020204030204" pitchFamily="34" charset="0"/>
                <a:cs typeface="Times New Roman" panose="02020603050405020304" pitchFamily="18" charset="0"/>
              </a:rPr>
              <a:t> But the transfer or relinquishment of a prospective right as part of a family settlement, or of a compromise</a:t>
            </a:r>
            <a:r>
              <a:rPr lang="en-US" sz="2000" i="1" dirty="0">
                <a:latin typeface="Times New Roman" panose="02020603050405020304" pitchFamily="18" charset="0"/>
                <a:ea typeface="Calibri" panose="020F0502020204030204" pitchFamily="34" charset="0"/>
                <a:cs typeface="Times New Roman" panose="02020603050405020304" pitchFamily="18" charset="0"/>
              </a:rPr>
              <a:t> by rival claims stands on an entirely different position from the bare transfer of a </a:t>
            </a:r>
            <a:r>
              <a:rPr lang="en-US" sz="2000" i="1" dirty="0" err="1">
                <a:latin typeface="Times New Roman" panose="02020603050405020304" pitchFamily="18" charset="0"/>
                <a:ea typeface="Calibri" panose="020F0502020204030204" pitchFamily="34" charset="0"/>
                <a:cs typeface="Times New Roman" panose="02020603050405020304" pitchFamily="18" charset="0"/>
              </a:rPr>
              <a:t>spes</a:t>
            </a:r>
            <a:r>
              <a:rPr lang="en-US" sz="2000" i="1" dirty="0">
                <a:latin typeface="Times New Roman" panose="02020603050405020304" pitchFamily="18" charset="0"/>
                <a:ea typeface="Calibri" panose="020F0502020204030204" pitchFamily="34" charset="0"/>
                <a:cs typeface="Times New Roman" panose="02020603050405020304" pitchFamily="18" charset="0"/>
              </a:rPr>
              <a:t> </a:t>
            </a:r>
            <a:r>
              <a:rPr lang="en-US" sz="2000" i="1" dirty="0" err="1">
                <a:latin typeface="Times New Roman" panose="02020603050405020304" pitchFamily="18" charset="0"/>
                <a:ea typeface="Calibri" panose="020F0502020204030204" pitchFamily="34" charset="0"/>
                <a:cs typeface="Times New Roman" panose="02020603050405020304" pitchFamily="18" charset="0"/>
              </a:rPr>
              <a:t>successionis</a:t>
            </a:r>
            <a:r>
              <a:rPr lang="en-US" sz="2000" i="1" dirty="0">
                <a:latin typeface="Times New Roman" panose="02020603050405020304" pitchFamily="18" charset="0"/>
                <a:ea typeface="Calibri" panose="020F0502020204030204" pitchFamily="34" charset="0"/>
                <a:cs typeface="Times New Roman" panose="02020603050405020304" pitchFamily="18" charset="0"/>
              </a:rPr>
              <a:t>. </a:t>
            </a:r>
            <a:r>
              <a:rPr lang="en-US" sz="2000" b="1" i="1" dirty="0">
                <a:latin typeface="Times New Roman" panose="02020603050405020304" pitchFamily="18" charset="0"/>
                <a:ea typeface="Calibri" panose="020F0502020204030204" pitchFamily="34" charset="0"/>
                <a:cs typeface="Times New Roman" panose="02020603050405020304" pitchFamily="18" charset="0"/>
              </a:rPr>
              <a:t>Bona fides are essential to such a transaction</a:t>
            </a:r>
            <a:r>
              <a:rPr lang="en-US" sz="2000" i="1" dirty="0">
                <a:latin typeface="Times New Roman" panose="02020603050405020304" pitchFamily="18" charset="0"/>
                <a:ea typeface="Calibri" panose="020F0502020204030204" pitchFamily="34" charset="0"/>
                <a:cs typeface="Times New Roman" panose="02020603050405020304" pitchFamily="18" charset="0"/>
              </a:rPr>
              <a:t> and there must be </a:t>
            </a:r>
            <a:r>
              <a:rPr lang="en-US" sz="2000" b="1" i="1" dirty="0">
                <a:latin typeface="Times New Roman" panose="02020603050405020304" pitchFamily="18" charset="0"/>
                <a:ea typeface="Calibri" panose="020F0502020204030204" pitchFamily="34" charset="0"/>
                <a:cs typeface="Times New Roman" panose="02020603050405020304" pitchFamily="18" charset="0"/>
              </a:rPr>
              <a:t>a dispute or an apprehended dispute.</a:t>
            </a:r>
            <a:r>
              <a:rPr lang="en-US" sz="2000" i="1" dirty="0">
                <a:latin typeface="Times New Roman" panose="02020603050405020304" pitchFamily="18" charset="0"/>
                <a:ea typeface="Calibri" panose="020F0502020204030204" pitchFamily="34" charset="0"/>
                <a:cs typeface="Times New Roman" panose="02020603050405020304" pitchFamily="18" charset="0"/>
              </a:rPr>
              <a:t> Else all surrenders will pass under the cloak of family arrangement."</a:t>
            </a:r>
          </a:p>
        </p:txBody>
      </p:sp>
    </p:spTree>
    <p:extLst>
      <p:ext uri="{BB962C8B-B14F-4D97-AF65-F5344CB8AC3E}">
        <p14:creationId xmlns:p14="http://schemas.microsoft.com/office/powerpoint/2010/main" val="186217641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TRANSFER OF PROPERTY &amp; SUCCESSION</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8" name="Rectangle 7">
            <a:extLst>
              <a:ext uri="{FF2B5EF4-FFF2-40B4-BE49-F238E27FC236}">
                <a16:creationId xmlns:a16="http://schemas.microsoft.com/office/drawing/2014/main" id="{3A42FEE2-B34C-42A2-B1C3-E0F0E67B1961}"/>
              </a:ext>
            </a:extLst>
          </p:cNvPr>
          <p:cNvSpPr/>
          <p:nvPr/>
        </p:nvSpPr>
        <p:spPr>
          <a:xfrm>
            <a:off x="450350" y="1187236"/>
            <a:ext cx="11291299" cy="5018682"/>
          </a:xfrm>
          <a:prstGeom prst="rect">
            <a:avLst/>
          </a:prstGeom>
        </p:spPr>
        <p:txBody>
          <a:bodyPr wrap="square">
            <a:spAutoFit/>
          </a:bodyPr>
          <a:lstStyle/>
          <a:p>
            <a:pPr algn="ctr">
              <a:lnSpc>
                <a:spcPct val="150000"/>
              </a:lnSpc>
              <a:spcAft>
                <a:spcPts val="1000"/>
              </a:spcAft>
            </a:pPr>
            <a:r>
              <a:rPr lang="en-US" sz="1600" dirty="0" err="1">
                <a:latin typeface="Times New Roman" panose="02020603050405020304" pitchFamily="18" charset="0"/>
                <a:ea typeface="Calibri" panose="020F0502020204030204" pitchFamily="34" charset="0"/>
                <a:cs typeface="Times New Roman" panose="02020603050405020304" pitchFamily="18" charset="0"/>
              </a:rPr>
              <a:t>Gopalakrishna</a:t>
            </a:r>
            <a:r>
              <a:rPr lang="en-US" sz="1600" dirty="0">
                <a:latin typeface="Times New Roman" panose="02020603050405020304" pitchFamily="18" charset="0"/>
                <a:ea typeface="Calibri" panose="020F0502020204030204" pitchFamily="34" charset="0"/>
                <a:cs typeface="Times New Roman" panose="02020603050405020304" pitchFamily="18" charset="0"/>
              </a:rPr>
              <a:t> v. </a:t>
            </a:r>
            <a:r>
              <a:rPr lang="en-US" sz="1600" dirty="0" err="1">
                <a:latin typeface="Times New Roman" panose="02020603050405020304" pitchFamily="18" charset="0"/>
                <a:ea typeface="Calibri" panose="020F0502020204030204" pitchFamily="34" charset="0"/>
                <a:cs typeface="Times New Roman" panose="02020603050405020304" pitchFamily="18" charset="0"/>
              </a:rPr>
              <a:t>Narayanagowda</a:t>
            </a:r>
            <a:r>
              <a:rPr lang="en-US" sz="1600" dirty="0">
                <a:latin typeface="Times New Roman" panose="02020603050405020304" pitchFamily="18" charset="0"/>
                <a:ea typeface="Calibri" panose="020F0502020204030204" pitchFamily="34" charset="0"/>
                <a:cs typeface="Times New Roman" panose="02020603050405020304" pitchFamily="18" charset="0"/>
              </a:rPr>
              <a:t> ,</a:t>
            </a:r>
          </a:p>
          <a:p>
            <a:pPr algn="ctr">
              <a:lnSpc>
                <a:spcPct val="150000"/>
              </a:lnSpc>
              <a:spcAft>
                <a:spcPts val="1000"/>
              </a:spcAft>
            </a:pPr>
            <a:r>
              <a:rPr lang="en-US" sz="1100" dirty="0">
                <a:latin typeface="Times New Roman" panose="02020603050405020304" pitchFamily="18" charset="0"/>
                <a:ea typeface="Calibri" panose="020F0502020204030204" pitchFamily="34" charset="0"/>
                <a:cs typeface="Times New Roman" panose="02020603050405020304" pitchFamily="18" charset="0"/>
              </a:rPr>
              <a:t>SC, (2019) 4 SCC 592</a:t>
            </a:r>
            <a:endParaRPr lang="en-US" sz="6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A limited estate is inherited by widow from her husband but widow is treated as owner, not mere trustee of reversioners, capable of alienating property for necessity or interest of estate. Till widow is alive, reversioners would not have vested interest in estate. Their right remains in the nature of a </a:t>
            </a:r>
            <a:r>
              <a:rPr lang="en-US" sz="1600" i="1" dirty="0" err="1">
                <a:latin typeface="Times New Roman" panose="02020603050405020304" pitchFamily="18" charset="0"/>
                <a:ea typeface="Calibri" panose="020F0502020204030204" pitchFamily="34" charset="0"/>
                <a:cs typeface="Times New Roman" panose="02020603050405020304" pitchFamily="18" charset="0"/>
              </a:rPr>
              <a:t>spes</a:t>
            </a:r>
            <a:r>
              <a:rPr lang="en-US" sz="1600" i="1" dirty="0">
                <a:latin typeface="Times New Roman" panose="02020603050405020304" pitchFamily="18" charset="0"/>
                <a:ea typeface="Calibri" panose="020F0502020204030204" pitchFamily="34" charset="0"/>
                <a:cs typeface="Times New Roman" panose="02020603050405020304" pitchFamily="18" charset="0"/>
              </a:rPr>
              <a:t> </a:t>
            </a:r>
            <a:r>
              <a:rPr lang="en-US" sz="1600" i="1" dirty="0" err="1">
                <a:latin typeface="Times New Roman" panose="02020603050405020304" pitchFamily="18" charset="0"/>
                <a:ea typeface="Calibri" panose="020F0502020204030204" pitchFamily="34" charset="0"/>
                <a:cs typeface="Times New Roman" panose="02020603050405020304" pitchFamily="18" charset="0"/>
              </a:rPr>
              <a:t>successionis</a:t>
            </a:r>
            <a:r>
              <a:rPr lang="en-US" sz="1600" i="1" dirty="0">
                <a:latin typeface="Times New Roman" panose="02020603050405020304" pitchFamily="18" charset="0"/>
                <a:ea typeface="Calibri" panose="020F0502020204030204" pitchFamily="34" charset="0"/>
                <a:cs typeface="Times New Roman" panose="02020603050405020304" pitchFamily="18" charset="0"/>
              </a:rPr>
              <a:t>. Succession would open on death of widow.“</a:t>
            </a:r>
          </a:p>
          <a:p>
            <a:pPr lvl="0" algn="just">
              <a:lnSpc>
                <a:spcPct val="150000"/>
              </a:lnSpc>
              <a:spcAft>
                <a:spcPts val="1000"/>
              </a:spcAft>
            </a:pPr>
            <a:endParaRPr lang="en-US" sz="1600" i="1"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spcAft>
                <a:spcPts val="1000"/>
              </a:spcAft>
            </a:pPr>
            <a:r>
              <a:rPr lang="sv-SE" sz="1600" dirty="0">
                <a:latin typeface="Times New Roman" panose="02020603050405020304" pitchFamily="18" charset="0"/>
                <a:ea typeface="Calibri" panose="020F0502020204030204" pitchFamily="34" charset="0"/>
                <a:cs typeface="Times New Roman" panose="02020603050405020304" pitchFamily="18" charset="0"/>
              </a:rPr>
              <a:t>Prahlad Pradhan v. Sonu Kumhar</a:t>
            </a:r>
            <a:r>
              <a:rPr lang="en-US" sz="1600" dirty="0">
                <a:latin typeface="Times New Roman" panose="02020603050405020304" pitchFamily="18" charset="0"/>
                <a:ea typeface="Calibri" panose="020F0502020204030204" pitchFamily="34" charset="0"/>
                <a:cs typeface="Times New Roman" panose="02020603050405020304" pitchFamily="18" charset="0"/>
              </a:rPr>
              <a:t>,</a:t>
            </a:r>
          </a:p>
          <a:p>
            <a:pPr algn="ctr">
              <a:lnSpc>
                <a:spcPct val="150000"/>
              </a:lnSpc>
              <a:spcAft>
                <a:spcPts val="1000"/>
              </a:spcAft>
            </a:pPr>
            <a:r>
              <a:rPr lang="en-US" sz="1100" dirty="0">
                <a:latin typeface="Times New Roman" panose="02020603050405020304" pitchFamily="18" charset="0"/>
                <a:ea typeface="Calibri" panose="020F0502020204030204" pitchFamily="34" charset="0"/>
                <a:cs typeface="Times New Roman" panose="02020603050405020304" pitchFamily="18" charset="0"/>
              </a:rPr>
              <a:t>SC, (2019) 10 SCC 259</a:t>
            </a:r>
            <a:endParaRPr lang="en-US" sz="600"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spcAft>
                <a:spcPts val="1000"/>
              </a:spcAft>
            </a:pPr>
            <a:r>
              <a:rPr lang="en-US" sz="1600" dirty="0">
                <a:latin typeface="Times New Roman" panose="02020603050405020304" pitchFamily="18" charset="0"/>
                <a:ea typeface="Calibri" panose="020F0502020204030204" pitchFamily="34" charset="0"/>
                <a:cs typeface="Times New Roman" panose="02020603050405020304" pitchFamily="18" charset="0"/>
              </a:rPr>
              <a:t>“</a:t>
            </a:r>
            <a:r>
              <a:rPr lang="en-US" sz="1600" i="1" dirty="0">
                <a:latin typeface="Times New Roman" panose="02020603050405020304" pitchFamily="18" charset="0"/>
                <a:ea typeface="Calibri" panose="020F0502020204030204" pitchFamily="34" charset="0"/>
                <a:cs typeface="Times New Roman" panose="02020603050405020304" pitchFamily="18" charset="0"/>
              </a:rPr>
              <a:t>A person can only transfer to other person a right, title or interest in any tangible property which he is possessed of to transfer it for consideration or otherwise. No other interest, which he himself does not possess in tangible property. Once it is proved that on date of transfer of any tangible property, seller of property did not have any substantial right, title or interest over it, then buyer of such property would not get any right, title and interest in property. Such transfer would be illegal and void transfer."</a:t>
            </a:r>
          </a:p>
        </p:txBody>
      </p:sp>
    </p:spTree>
    <p:extLst>
      <p:ext uri="{BB962C8B-B14F-4D97-AF65-F5344CB8AC3E}">
        <p14:creationId xmlns:p14="http://schemas.microsoft.com/office/powerpoint/2010/main" val="105950726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2933700"/>
            <a:ext cx="12192000" cy="990600"/>
          </a:xfrm>
          <a:prstGeom prst="rect">
            <a:avLst/>
          </a:prstGeom>
          <a:solidFill>
            <a:schemeClr val="accent1">
              <a:lumMod val="50000"/>
            </a:schemeClr>
          </a:solidFill>
          <a:ln w="12700" cap="flat" cmpd="sng" algn="ctr">
            <a:solidFill>
              <a:schemeClr val="accent1">
                <a:lumMod val="50000"/>
              </a:scheme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endParaRPr kumimoji="0" lang="en-US" sz="3600" b="1" i="0" u="none" strike="noStrike" kern="1200" cap="none" spc="0" normalizeH="0" baseline="0" noProof="0" dirty="0">
              <a:ln>
                <a:noFill/>
              </a:ln>
              <a:solidFill>
                <a:schemeClr val="bg1"/>
              </a:solidFill>
              <a:effectLst/>
              <a:uLnTx/>
              <a:uFillTx/>
              <a:latin typeface="Book Antiqua" panose="02040602050305030304" pitchFamily="18" charset="0"/>
              <a:ea typeface="+mn-ea"/>
              <a:cs typeface="+mn-cs"/>
            </a:endParaRPr>
          </a:p>
        </p:txBody>
      </p:sp>
      <p:sp>
        <p:nvSpPr>
          <p:cNvPr id="3" name="TextBox 2"/>
          <p:cNvSpPr txBox="1"/>
          <p:nvPr/>
        </p:nvSpPr>
        <p:spPr>
          <a:xfrm>
            <a:off x="388359" y="1979431"/>
            <a:ext cx="11416146" cy="822789"/>
          </a:xfrm>
          <a:prstGeom prst="rect">
            <a:avLst/>
          </a:prstGeom>
          <a:noFill/>
        </p:spPr>
        <p:txBody>
          <a:bodyPr wrap="square" rtlCol="0">
            <a:spAutoFit/>
          </a:bodyPr>
          <a:lstStyle/>
          <a:p>
            <a:pPr algn="ctr">
              <a:lnSpc>
                <a:spcPct val="200000"/>
              </a:lnSpc>
            </a:pPr>
            <a:r>
              <a:rPr lang="en-US" sz="2800" dirty="0">
                <a:latin typeface="Times New Roman" pitchFamily="18" charset="0"/>
                <a:cs typeface="Times New Roman" pitchFamily="18" charset="0"/>
              </a:rPr>
              <a:t>THANK YOU</a:t>
            </a:r>
          </a:p>
        </p:txBody>
      </p:sp>
      <p:sp>
        <p:nvSpPr>
          <p:cNvPr id="4" name="TextBox 3"/>
          <p:cNvSpPr txBox="1"/>
          <p:nvPr/>
        </p:nvSpPr>
        <p:spPr>
          <a:xfrm>
            <a:off x="4648200" y="3059668"/>
            <a:ext cx="2895600" cy="738664"/>
          </a:xfrm>
          <a:prstGeom prst="rect">
            <a:avLst/>
          </a:prstGeom>
          <a:noFill/>
        </p:spPr>
        <p:txBody>
          <a:bodyPr wrap="square" rtlCol="0">
            <a:spAutoFit/>
          </a:bodyPr>
          <a:lstStyle/>
          <a:p>
            <a:pPr algn="ctr"/>
            <a:r>
              <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rPr>
              <a:t>Sh. Vinod Jain</a:t>
            </a:r>
          </a:p>
          <a:p>
            <a:pPr algn="ctr"/>
            <a:r>
              <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rPr>
              <a:t>vinodjain@inmacs.com +919811040004</a:t>
            </a:r>
          </a:p>
        </p:txBody>
      </p:sp>
      <p:pic>
        <p:nvPicPr>
          <p:cNvPr id="7" name="Picture 6" descr="Description: Description: cid:5c4ff0c051f21"/>
          <p:cNvPicPr/>
          <p:nvPr/>
        </p:nvPicPr>
        <p:blipFill>
          <a:blip r:embed="rId2" r:link="rId3" cstate="print"/>
          <a:srcRect/>
          <a:stretch>
            <a:fillRect/>
          </a:stretch>
        </p:blipFill>
        <p:spPr bwMode="auto">
          <a:xfrm>
            <a:off x="10635916" y="0"/>
            <a:ext cx="1556084" cy="914400"/>
          </a:xfrm>
          <a:prstGeom prst="rect">
            <a:avLst/>
          </a:prstGeom>
          <a:noFill/>
          <a:ln w="9525">
            <a:noFill/>
            <a:miter lim="800000"/>
            <a:headEnd/>
            <a:tailEnd/>
          </a:ln>
        </p:spPr>
      </p:pic>
    </p:spTree>
    <p:extLst>
      <p:ext uri="{BB962C8B-B14F-4D97-AF65-F5344CB8AC3E}">
        <p14:creationId xmlns:p14="http://schemas.microsoft.com/office/powerpoint/2010/main" val="2030302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Hindu Succession Act, 1956</a:t>
            </a:r>
            <a:b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br>
            <a:r>
              <a:rPr kumimoji="0" lang="en-US" sz="24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Definition Clause</a:t>
            </a:r>
          </a:p>
        </p:txBody>
      </p:sp>
      <p:sp>
        <p:nvSpPr>
          <p:cNvPr id="6" name="TextBox 5">
            <a:extLst>
              <a:ext uri="{FF2B5EF4-FFF2-40B4-BE49-F238E27FC236}">
                <a16:creationId xmlns:a16="http://schemas.microsoft.com/office/drawing/2014/main" id="{1787A254-564C-B243-9B8C-A7EDEF4378AC}"/>
              </a:ext>
            </a:extLst>
          </p:cNvPr>
          <p:cNvSpPr txBox="1"/>
          <p:nvPr/>
        </p:nvSpPr>
        <p:spPr>
          <a:xfrm>
            <a:off x="435704" y="1890866"/>
            <a:ext cx="11075542" cy="4039567"/>
          </a:xfrm>
          <a:prstGeom prst="rect">
            <a:avLst/>
          </a:prstGeom>
          <a:noFill/>
        </p:spPr>
        <p:txBody>
          <a:bodyPr wrap="square" rtlCol="0" anchor="b">
            <a:spAutoFit/>
          </a:bodyPr>
          <a:lstStyle/>
          <a:p>
            <a:pPr marL="342900" indent="-342900" algn="just">
              <a:lnSpc>
                <a:spcPct val="150000"/>
              </a:lnSpc>
              <a:buFont typeface="Wingdings" panose="05000000000000000000" pitchFamily="2" charset="2"/>
              <a:buChar char="Ø"/>
            </a:pPr>
            <a:r>
              <a:rPr lang="en-US" sz="1900" b="1" dirty="0">
                <a:latin typeface="Times New Roman" panose="02020603050405020304" pitchFamily="18" charset="0"/>
                <a:cs typeface="Times New Roman" panose="02020603050405020304" pitchFamily="18" charset="0"/>
              </a:rPr>
              <a:t>Agnate</a:t>
            </a:r>
            <a:r>
              <a:rPr lang="en-US" sz="1900" dirty="0">
                <a:latin typeface="Times New Roman" panose="02020603050405020304" pitchFamily="18" charset="0"/>
                <a:cs typeface="Times New Roman" panose="02020603050405020304" pitchFamily="18" charset="0"/>
              </a:rPr>
              <a:t> - one person is said to be an “agnate” of another if the two are related by blood or adoption wholly through males.</a:t>
            </a:r>
          </a:p>
          <a:p>
            <a:pPr marL="342900" indent="-342900" algn="just">
              <a:lnSpc>
                <a:spcPct val="150000"/>
              </a:lnSpc>
              <a:buFont typeface="Wingdings" panose="05000000000000000000" pitchFamily="2" charset="2"/>
              <a:buChar char="Ø"/>
            </a:pPr>
            <a:r>
              <a:rPr lang="en-IN" sz="1900" b="1" dirty="0">
                <a:latin typeface="Times New Roman" panose="02020603050405020304" pitchFamily="18" charset="0"/>
                <a:cs typeface="Times New Roman" panose="02020603050405020304" pitchFamily="18" charset="0"/>
              </a:rPr>
              <a:t>Cognate</a:t>
            </a:r>
            <a:r>
              <a:rPr lang="en-IN" sz="1900" dirty="0">
                <a:latin typeface="Times New Roman" panose="02020603050405020304" pitchFamily="18" charset="0"/>
                <a:cs typeface="Times New Roman" panose="02020603050405020304" pitchFamily="18" charset="0"/>
              </a:rPr>
              <a:t> - one person is said to be a “cognate” of another if the two are related by blood or adoption but not wholly through males</a:t>
            </a:r>
          </a:p>
          <a:p>
            <a:pPr marL="342900" indent="-342900" algn="just">
              <a:lnSpc>
                <a:spcPct val="150000"/>
              </a:lnSpc>
              <a:buFont typeface="Wingdings" panose="05000000000000000000" pitchFamily="2" charset="2"/>
              <a:buChar char="Ø"/>
            </a:pPr>
            <a:r>
              <a:rPr lang="en-IN" sz="1900" b="1" dirty="0">
                <a:latin typeface="Times New Roman" panose="02020603050405020304" pitchFamily="18" charset="0"/>
                <a:cs typeface="Times New Roman" panose="02020603050405020304" pitchFamily="18" charset="0"/>
              </a:rPr>
              <a:t>Full Blood </a:t>
            </a:r>
            <a:r>
              <a:rPr lang="en-IN" sz="1900" dirty="0">
                <a:latin typeface="Times New Roman" panose="02020603050405020304" pitchFamily="18" charset="0"/>
                <a:cs typeface="Times New Roman" panose="02020603050405020304" pitchFamily="18" charset="0"/>
              </a:rPr>
              <a:t>- two persons are said to be related to each other by full blood when they are descended from a common ancestor by the same wife, </a:t>
            </a:r>
          </a:p>
          <a:p>
            <a:pPr marL="342900" indent="-342900" algn="just">
              <a:lnSpc>
                <a:spcPct val="150000"/>
              </a:lnSpc>
              <a:buFont typeface="Wingdings" panose="05000000000000000000" pitchFamily="2" charset="2"/>
              <a:buChar char="Ø"/>
            </a:pPr>
            <a:r>
              <a:rPr lang="en-IN" sz="1900" b="1" dirty="0">
                <a:latin typeface="Times New Roman" panose="02020603050405020304" pitchFamily="18" charset="0"/>
                <a:cs typeface="Times New Roman" panose="02020603050405020304" pitchFamily="18" charset="0"/>
              </a:rPr>
              <a:t>Half blood </a:t>
            </a:r>
            <a:r>
              <a:rPr lang="en-IN" sz="1900" dirty="0">
                <a:latin typeface="Times New Roman" panose="02020603050405020304" pitchFamily="18" charset="0"/>
                <a:cs typeface="Times New Roman" panose="02020603050405020304" pitchFamily="18" charset="0"/>
              </a:rPr>
              <a:t>- when they are descended from a common ancestor but by different wives;</a:t>
            </a:r>
          </a:p>
          <a:p>
            <a:pPr marL="342900" indent="-342900" algn="just">
              <a:lnSpc>
                <a:spcPct val="150000"/>
              </a:lnSpc>
              <a:buFont typeface="Wingdings" panose="05000000000000000000" pitchFamily="2" charset="2"/>
              <a:buChar char="Ø"/>
            </a:pPr>
            <a:r>
              <a:rPr lang="en-IN" sz="1900" b="1" dirty="0">
                <a:latin typeface="Times New Roman" panose="02020603050405020304" pitchFamily="18" charset="0"/>
                <a:cs typeface="Times New Roman" panose="02020603050405020304" pitchFamily="18" charset="0"/>
              </a:rPr>
              <a:t>Uterine Blood </a:t>
            </a:r>
            <a:r>
              <a:rPr lang="en-IN" sz="1900" dirty="0">
                <a:latin typeface="Times New Roman" panose="02020603050405020304" pitchFamily="18" charset="0"/>
                <a:cs typeface="Times New Roman" panose="02020603050405020304" pitchFamily="18" charset="0"/>
              </a:rPr>
              <a:t>- two persons are said to be related to each other by uterine blood when they are descended from a common ancestress but by different husbands;</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2867883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90000"/>
              </a:lnSpc>
              <a:spcBef>
                <a:spcPts val="1000"/>
              </a:spcBef>
            </a:pPr>
            <a:r>
              <a:rPr lang="en-US" sz="3600" b="1" dirty="0">
                <a:latin typeface="Times New Roman" pitchFamily="18" charset="0"/>
                <a:ea typeface="Verdana" panose="020B0604030504040204" pitchFamily="34" charset="0"/>
                <a:cs typeface="Times New Roman" pitchFamily="18" charset="0"/>
              </a:rPr>
              <a:t>HINDU SUCCESSION LAWS – [PRE: 1956]</a:t>
            </a:r>
            <a:endParaRPr lang="en-US" altLang="en-US" sz="3600" b="1" dirty="0">
              <a:latin typeface="Times New Roman" pitchFamily="18" charset="0"/>
              <a:cs typeface="Times New Roman" pitchFamily="18" charset="0"/>
            </a:endParaRPr>
          </a:p>
        </p:txBody>
      </p:sp>
      <p:sp>
        <p:nvSpPr>
          <p:cNvPr id="6" name="TextBox 5">
            <a:extLst>
              <a:ext uri="{FF2B5EF4-FFF2-40B4-BE49-F238E27FC236}">
                <a16:creationId xmlns:a16="http://schemas.microsoft.com/office/drawing/2014/main" id="{1787A254-564C-B243-9B8C-A7EDEF4378AC}"/>
              </a:ext>
            </a:extLst>
          </p:cNvPr>
          <p:cNvSpPr txBox="1"/>
          <p:nvPr/>
        </p:nvSpPr>
        <p:spPr>
          <a:xfrm>
            <a:off x="409071" y="990600"/>
            <a:ext cx="11075542" cy="5576976"/>
          </a:xfrm>
          <a:prstGeom prst="rect">
            <a:avLst/>
          </a:prstGeom>
          <a:noFill/>
        </p:spPr>
        <p:txBody>
          <a:bodyPr wrap="square" rtlCol="0" anchor="b">
            <a:spAutoFit/>
          </a:bodyPr>
          <a:lstStyle/>
          <a:p>
            <a:pPr marL="533400" indent="-533400" algn="just">
              <a:lnSpc>
                <a:spcPct val="150000"/>
              </a:lnSpc>
              <a:buFont typeface="Wingdings" pitchFamily="2" charset="2"/>
              <a:buChar char="v"/>
            </a:pPr>
            <a:r>
              <a:rPr lang="en-IN" sz="2000" b="1" dirty="0">
                <a:latin typeface="Times New Roman" panose="02020603050405020304" pitchFamily="18" charset="0"/>
                <a:cs typeface="Times New Roman" panose="02020603050405020304" pitchFamily="18" charset="0"/>
              </a:rPr>
              <a:t>Before Hindu Succession Act, 1956</a:t>
            </a:r>
            <a:r>
              <a:rPr lang="en-IN" sz="2000" dirty="0">
                <a:latin typeface="Times New Roman" panose="02020603050405020304" pitchFamily="18" charset="0"/>
                <a:cs typeface="Times New Roman" panose="02020603050405020304" pitchFamily="18" charset="0"/>
              </a:rPr>
              <a:t> (1956 Act), immovable properties amongst the Hindus were considered coparcenary properties, wherein </a:t>
            </a:r>
            <a:r>
              <a:rPr lang="en-IN" sz="2000" b="1" dirty="0">
                <a:latin typeface="Times New Roman" panose="02020603050405020304" pitchFamily="18" charset="0"/>
                <a:cs typeface="Times New Roman" panose="02020603050405020304" pitchFamily="18" charset="0"/>
              </a:rPr>
              <a:t>only the male heirs had the right to the immoveable property</a:t>
            </a:r>
            <a:r>
              <a:rPr lang="en-IN" sz="2000" dirty="0">
                <a:latin typeface="Times New Roman" panose="02020603050405020304" pitchFamily="18" charset="0"/>
                <a:cs typeface="Times New Roman" panose="02020603050405020304" pitchFamily="18" charset="0"/>
              </a:rPr>
              <a:t>. The right was acquired in the coparcenary property by a male heir </a:t>
            </a:r>
            <a:r>
              <a:rPr lang="en-IN" sz="2000" b="1" dirty="0">
                <a:latin typeface="Times New Roman" panose="02020603050405020304" pitchFamily="18" charset="0"/>
                <a:cs typeface="Times New Roman" panose="02020603050405020304" pitchFamily="18" charset="0"/>
              </a:rPr>
              <a:t>by virtue of his birth</a:t>
            </a:r>
            <a:r>
              <a:rPr lang="en-IN" sz="2000" dirty="0">
                <a:latin typeface="Times New Roman" panose="02020603050405020304" pitchFamily="18" charset="0"/>
                <a:cs typeface="Times New Roman" panose="02020603050405020304" pitchFamily="18" charset="0"/>
              </a:rPr>
              <a:t>; the share in the property varied with the birth and death of the male Hindus. Such families were addressed as Joint Hindu family and also known as Hindu undivided family (HUF). </a:t>
            </a:r>
          </a:p>
          <a:p>
            <a:pPr marL="533400" indent="-533400" algn="just">
              <a:lnSpc>
                <a:spcPct val="150000"/>
              </a:lnSpc>
              <a:buFont typeface="Wingdings" pitchFamily="2" charset="2"/>
              <a:buChar char="v"/>
            </a:pPr>
            <a:r>
              <a:rPr lang="en-IN" sz="2000" b="1" dirty="0">
                <a:latin typeface="Times New Roman" panose="02020603050405020304" pitchFamily="18" charset="0"/>
                <a:cs typeface="Times New Roman" panose="02020603050405020304" pitchFamily="18" charset="0"/>
              </a:rPr>
              <a:t>Women </a:t>
            </a:r>
            <a:r>
              <a:rPr lang="en-IN" sz="2000" dirty="0">
                <a:latin typeface="Times New Roman" panose="02020603050405020304" pitchFamily="18" charset="0"/>
                <a:cs typeface="Times New Roman" panose="02020603050405020304" pitchFamily="18" charset="0"/>
              </a:rPr>
              <a:t>were the members of the HUF, however, were not coparceners. One thing that can be noted is that a daughter, wife or mother did not have directly any right in HUF properties. Their right accrued only after the death of related male member to them. Their </a:t>
            </a:r>
            <a:r>
              <a:rPr lang="en-IN" sz="2000" b="1" dirty="0">
                <a:latin typeface="Times New Roman" panose="02020603050405020304" pitchFamily="18" charset="0"/>
                <a:cs typeface="Times New Roman" panose="02020603050405020304" pitchFamily="18" charset="0"/>
              </a:rPr>
              <a:t>right to the HUF property </a:t>
            </a:r>
            <a:r>
              <a:rPr lang="en-IN" sz="2000" dirty="0">
                <a:latin typeface="Times New Roman" panose="02020603050405020304" pitchFamily="18" charset="0"/>
                <a:cs typeface="Times New Roman" panose="02020603050405020304" pitchFamily="18" charset="0"/>
              </a:rPr>
              <a:t>comes not in their direct individual capacity but this </a:t>
            </a:r>
            <a:r>
              <a:rPr lang="en-IN" sz="2000" b="1" dirty="0">
                <a:latin typeface="Times New Roman" panose="02020603050405020304" pitchFamily="18" charset="0"/>
                <a:cs typeface="Times New Roman" panose="02020603050405020304" pitchFamily="18" charset="0"/>
              </a:rPr>
              <a:t>only arises (as heirs of the deceased) after the death of the male member with whom they are directly related to</a:t>
            </a:r>
            <a:r>
              <a:rPr lang="en-IN" sz="2000" dirty="0">
                <a:latin typeface="Times New Roman" panose="02020603050405020304" pitchFamily="18" charset="0"/>
                <a:cs typeface="Times New Roman" panose="02020603050405020304" pitchFamily="18" charset="0"/>
              </a:rPr>
              <a:t>. </a:t>
            </a:r>
          </a:p>
          <a:p>
            <a:pPr marL="533400" indent="-533400" algn="just">
              <a:lnSpc>
                <a:spcPct val="150000"/>
              </a:lnSpc>
              <a:buFont typeface="Wingdings" pitchFamily="2" charset="2"/>
              <a:buChar char="v"/>
            </a:pPr>
            <a:r>
              <a:rPr lang="en-IN" sz="2000" dirty="0">
                <a:latin typeface="Times New Roman" panose="02020603050405020304" pitchFamily="18" charset="0"/>
                <a:cs typeface="Times New Roman" panose="02020603050405020304" pitchFamily="18" charset="0"/>
              </a:rPr>
              <a:t>Therefore, due to this reason </a:t>
            </a:r>
            <a:r>
              <a:rPr lang="en-IN" sz="2000" b="1" dirty="0">
                <a:latin typeface="Times New Roman" panose="02020603050405020304" pitchFamily="18" charset="0"/>
                <a:cs typeface="Times New Roman" panose="02020603050405020304" pitchFamily="18" charset="0"/>
              </a:rPr>
              <a:t>women</a:t>
            </a:r>
            <a:r>
              <a:rPr lang="en-IN" sz="2000" dirty="0">
                <a:latin typeface="Times New Roman" panose="02020603050405020304" pitchFamily="18" charset="0"/>
                <a:cs typeface="Times New Roman" panose="02020603050405020304" pitchFamily="18" charset="0"/>
              </a:rPr>
              <a:t> were also </a:t>
            </a:r>
            <a:r>
              <a:rPr lang="en-IN" sz="2000" b="1" dirty="0">
                <a:latin typeface="Times New Roman" panose="02020603050405020304" pitchFamily="18" charset="0"/>
                <a:cs typeface="Times New Roman" panose="02020603050405020304" pitchFamily="18" charset="0"/>
              </a:rPr>
              <a:t>unable to claim partition </a:t>
            </a:r>
            <a:r>
              <a:rPr lang="en-IN" sz="2000" dirty="0">
                <a:latin typeface="Times New Roman" panose="02020603050405020304" pitchFamily="18" charset="0"/>
                <a:cs typeface="Times New Roman" panose="02020603050405020304" pitchFamily="18" charset="0"/>
              </a:rPr>
              <a:t>during the life time of their related male member of the HUF family.</a:t>
            </a:r>
            <a:endParaRPr lang="en-US" sz="1100" dirty="0">
              <a:latin typeface="Times New Roman" panose="02020603050405020304" pitchFamily="18" charset="0"/>
              <a:ea typeface="Verdana" panose="020B0604030504040204" pitchFamily="34" charset="0"/>
              <a:cs typeface="Times New Roman"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3820113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HINDU SUCCESSION LAWS – [1956 - 2005]</a:t>
            </a:r>
          </a:p>
        </p:txBody>
      </p:sp>
      <p:sp>
        <p:nvSpPr>
          <p:cNvPr id="6" name="TextBox 5">
            <a:extLst>
              <a:ext uri="{FF2B5EF4-FFF2-40B4-BE49-F238E27FC236}">
                <a16:creationId xmlns:a16="http://schemas.microsoft.com/office/drawing/2014/main" id="{1787A254-564C-B243-9B8C-A7EDEF4378AC}"/>
              </a:ext>
            </a:extLst>
          </p:cNvPr>
          <p:cNvSpPr txBox="1"/>
          <p:nvPr/>
        </p:nvSpPr>
        <p:spPr>
          <a:xfrm>
            <a:off x="400194" y="856024"/>
            <a:ext cx="11075542" cy="5444054"/>
          </a:xfrm>
          <a:prstGeom prst="rect">
            <a:avLst/>
          </a:prstGeom>
          <a:noFill/>
        </p:spPr>
        <p:txBody>
          <a:bodyPr wrap="square" rtlCol="0" anchor="b">
            <a:spAutoFit/>
          </a:bodyPr>
          <a:lstStyle/>
          <a:p>
            <a:pPr algn="just" fontAlgn="base">
              <a:lnSpc>
                <a:spcPct val="150000"/>
              </a:lnSpc>
              <a:buFont typeface="Wingdings" pitchFamily="2" charset="2"/>
              <a:buChar char="v"/>
            </a:pPr>
            <a:r>
              <a:rPr lang="en-IN" dirty="0">
                <a:latin typeface="Times New Roman" panose="02020603050405020304" pitchFamily="18" charset="0"/>
                <a:cs typeface="Times New Roman" panose="02020603050405020304" pitchFamily="18" charset="0"/>
              </a:rPr>
              <a:t>Hindu Succession Act, 1956 was introduced as a progressive legislation which for the first time provided effective right to women in the property. </a:t>
            </a:r>
          </a:p>
          <a:p>
            <a:pPr algn="just" fontAlgn="base">
              <a:lnSpc>
                <a:spcPct val="150000"/>
              </a:lnSpc>
              <a:buFont typeface="Wingdings" pitchFamily="2" charset="2"/>
              <a:buChar char="v"/>
            </a:pPr>
            <a:r>
              <a:rPr lang="en-IN" dirty="0">
                <a:latin typeface="Times New Roman" panose="02020603050405020304" pitchFamily="18" charset="0"/>
                <a:cs typeface="Times New Roman" panose="02020603050405020304" pitchFamily="18" charset="0"/>
              </a:rPr>
              <a:t>Section 6 of the 1956 Act in the opening line mentioned that the </a:t>
            </a:r>
            <a:r>
              <a:rPr lang="en-IN" b="1" dirty="0">
                <a:latin typeface="Times New Roman" panose="02020603050405020304" pitchFamily="18" charset="0"/>
                <a:cs typeface="Times New Roman" panose="02020603050405020304" pitchFamily="18" charset="0"/>
              </a:rPr>
              <a:t>property shall devolve by survivorship</a:t>
            </a:r>
            <a:r>
              <a:rPr lang="en-IN" dirty="0">
                <a:latin typeface="Times New Roman" panose="02020603050405020304" pitchFamily="18" charset="0"/>
                <a:cs typeface="Times New Roman" panose="02020603050405020304" pitchFamily="18" charset="0"/>
              </a:rPr>
              <a:t>; however where there is a female heir or a male claiming through the female, the devolution shall take place under this Act. </a:t>
            </a:r>
          </a:p>
          <a:p>
            <a:pPr algn="just" fontAlgn="base">
              <a:lnSpc>
                <a:spcPct val="150000"/>
              </a:lnSpc>
              <a:buFont typeface="Wingdings" pitchFamily="2" charset="2"/>
              <a:buChar char="v"/>
            </a:pPr>
            <a:r>
              <a:rPr lang="en-IN" dirty="0">
                <a:latin typeface="Times New Roman" panose="02020603050405020304" pitchFamily="18" charset="0"/>
                <a:cs typeface="Times New Roman" panose="02020603050405020304" pitchFamily="18" charset="0"/>
              </a:rPr>
              <a:t>Under Section 6, the succession was divided into two parts:</a:t>
            </a:r>
          </a:p>
          <a:p>
            <a:pPr algn="just" fontAlgn="base">
              <a:lnSpc>
                <a:spcPct val="150000"/>
              </a:lnSpc>
              <a:buFont typeface="Wingdings" pitchFamily="2" charset="2"/>
              <a:buChar char="v"/>
            </a:pPr>
            <a:r>
              <a:rPr lang="en-IN" dirty="0">
                <a:latin typeface="Times New Roman" panose="02020603050405020304" pitchFamily="18" charset="0"/>
                <a:cs typeface="Times New Roman" panose="02020603050405020304" pitchFamily="18" charset="0"/>
              </a:rPr>
              <a:t> </a:t>
            </a:r>
            <a:r>
              <a:rPr lang="en-IN" b="1" dirty="0">
                <a:latin typeface="Times New Roman" panose="02020603050405020304" pitchFamily="18" charset="0"/>
                <a:cs typeface="Times New Roman" panose="02020603050405020304" pitchFamily="18" charset="0"/>
              </a:rPr>
              <a:t>a. </a:t>
            </a:r>
            <a:r>
              <a:rPr lang="en-IN" b="1" i="1" dirty="0">
                <a:latin typeface="Times New Roman" panose="02020603050405020304" pitchFamily="18" charset="0"/>
                <a:cs typeface="Times New Roman" panose="02020603050405020304" pitchFamily="18" charset="0"/>
              </a:rPr>
              <a:t>Succession in respect of Coparcenary properties </a:t>
            </a:r>
            <a:r>
              <a:rPr lang="en-IN" b="1" dirty="0">
                <a:latin typeface="Times New Roman" panose="02020603050405020304" pitchFamily="18" charset="0"/>
                <a:cs typeface="Times New Roman" panose="02020603050405020304" pitchFamily="18" charset="0"/>
              </a:rPr>
              <a:t>(HUF); </a:t>
            </a:r>
          </a:p>
          <a:p>
            <a:pPr algn="just" fontAlgn="base">
              <a:lnSpc>
                <a:spcPct val="150000"/>
              </a:lnSpc>
              <a:buFont typeface="Wingdings" pitchFamily="2" charset="2"/>
              <a:buChar char="v"/>
            </a:pPr>
            <a:r>
              <a:rPr lang="en-IN" b="1" dirty="0">
                <a:latin typeface="Times New Roman" panose="02020603050405020304" pitchFamily="18" charset="0"/>
                <a:cs typeface="Times New Roman" panose="02020603050405020304" pitchFamily="18" charset="0"/>
              </a:rPr>
              <a:t>b. </a:t>
            </a:r>
            <a:r>
              <a:rPr lang="en-IN" b="1" i="1" dirty="0">
                <a:latin typeface="Times New Roman" panose="02020603050405020304" pitchFamily="18" charset="0"/>
                <a:cs typeface="Times New Roman" panose="02020603050405020304" pitchFamily="18" charset="0"/>
              </a:rPr>
              <a:t>Succession in respect of Non-Coparcenary properties- self generated </a:t>
            </a:r>
          </a:p>
          <a:p>
            <a:pPr algn="just" fontAlgn="base">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Whenever a male Hindu, having an interest in a Mitakshara coparcenary property died after the commencement of this Act, then his interest in property would devolve by rule of survivorship and not in accordance with the Act. However, if the Mitakshara coparcener died leaving behind a </a:t>
            </a:r>
            <a:r>
              <a:rPr lang="en-US" b="1" dirty="0">
                <a:latin typeface="Times New Roman" panose="02020603050405020304" pitchFamily="18" charset="0"/>
                <a:cs typeface="Times New Roman" panose="02020603050405020304" pitchFamily="18" charset="0"/>
              </a:rPr>
              <a:t>female heir of Class I or a male heir claiming through her</a:t>
            </a:r>
            <a:r>
              <a:rPr lang="en-US" dirty="0">
                <a:latin typeface="Times New Roman" panose="02020603050405020304" pitchFamily="18" charset="0"/>
                <a:cs typeface="Times New Roman" panose="02020603050405020304" pitchFamily="18" charset="0"/>
              </a:rPr>
              <a:t>, then the interest would </a:t>
            </a:r>
            <a:r>
              <a:rPr lang="en-US" b="1" dirty="0">
                <a:latin typeface="Times New Roman" panose="02020603050405020304" pitchFamily="18" charset="0"/>
                <a:cs typeface="Times New Roman" panose="02020603050405020304" pitchFamily="18" charset="0"/>
              </a:rPr>
              <a:t>devolve by testamentary or intestate succession</a:t>
            </a:r>
            <a:r>
              <a:rPr lang="en-US" dirty="0">
                <a:latin typeface="Times New Roman" panose="02020603050405020304" pitchFamily="18" charset="0"/>
                <a:cs typeface="Times New Roman" panose="02020603050405020304" pitchFamily="18" charset="0"/>
              </a:rPr>
              <a:t> in accordance with the Act and rule of survivorship is inapplicable.  </a:t>
            </a:r>
          </a:p>
          <a:p>
            <a:pPr algn="just" fontAlgn="base">
              <a:lnSpc>
                <a:spcPct val="150000"/>
              </a:lnSpc>
              <a:buFont typeface="Wingdings" pitchFamily="2" charset="2"/>
              <a:buChar char="v"/>
            </a:pPr>
            <a:r>
              <a:rPr lang="en-US" dirty="0">
                <a:latin typeface="Times New Roman" panose="02020603050405020304" pitchFamily="18" charset="0"/>
                <a:cs typeface="Times New Roman" panose="02020603050405020304" pitchFamily="18" charset="0"/>
              </a:rPr>
              <a:t>The daughter also did not have a right to seek partition.</a:t>
            </a:r>
            <a:endParaRPr kumimoji="0" lang="en-US"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2944707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761</TotalTime>
  <Words>12928</Words>
  <Application>Microsoft Office PowerPoint</Application>
  <PresentationFormat>Widescreen</PresentationFormat>
  <Paragraphs>531</Paragraphs>
  <Slides>63</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63</vt:i4>
      </vt:variant>
    </vt:vector>
  </HeadingPairs>
  <TitlesOfParts>
    <vt:vector size="72" baseType="lpstr">
      <vt:lpstr>Arial</vt:lpstr>
      <vt:lpstr>Book Antiqua</vt:lpstr>
      <vt:lpstr>Calibri</vt:lpstr>
      <vt:lpstr>Calibri Light</vt:lpstr>
      <vt:lpstr>Times New Roman</vt:lpstr>
      <vt:lpstr>Verdana</vt:lpstr>
      <vt:lpstr>Wingdings</vt:lpstr>
      <vt:lpstr>Wingdings 3</vt:lpstr>
      <vt:lpstr>Office Theme</vt:lpstr>
      <vt:lpstr>Inheritance &amp; Succession Planning In India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Inheritance &amp; Succession Planning In India</dc:title>
  <dc:creator>Ananya Madhusudan</dc:creator>
  <cp:lastModifiedBy>CA Vinod Jain</cp:lastModifiedBy>
  <cp:revision>47</cp:revision>
  <dcterms:created xsi:type="dcterms:W3CDTF">2021-01-27T06:41:15Z</dcterms:created>
  <dcterms:modified xsi:type="dcterms:W3CDTF">2023-03-20T06:42:27Z</dcterms:modified>
</cp:coreProperties>
</file>