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0"/>
  </p:notesMasterIdLst>
  <p:sldIdLst>
    <p:sldId id="257" r:id="rId2"/>
    <p:sldId id="594" r:id="rId3"/>
    <p:sldId id="595" r:id="rId4"/>
    <p:sldId id="597" r:id="rId5"/>
    <p:sldId id="598" r:id="rId6"/>
    <p:sldId id="599" r:id="rId7"/>
    <p:sldId id="600" r:id="rId8"/>
    <p:sldId id="601" r:id="rId9"/>
    <p:sldId id="602" r:id="rId10"/>
    <p:sldId id="604" r:id="rId11"/>
    <p:sldId id="605" r:id="rId12"/>
    <p:sldId id="610" r:id="rId13"/>
    <p:sldId id="606" r:id="rId14"/>
    <p:sldId id="676" r:id="rId15"/>
    <p:sldId id="677" r:id="rId16"/>
    <p:sldId id="674" r:id="rId17"/>
    <p:sldId id="607" r:id="rId18"/>
    <p:sldId id="675" r:id="rId19"/>
    <p:sldId id="608" r:id="rId20"/>
    <p:sldId id="611" r:id="rId21"/>
    <p:sldId id="580" r:id="rId22"/>
    <p:sldId id="651" r:id="rId23"/>
    <p:sldId id="678" r:id="rId24"/>
    <p:sldId id="583" r:id="rId25"/>
    <p:sldId id="619" r:id="rId26"/>
    <p:sldId id="631" r:id="rId27"/>
    <p:sldId id="639" r:id="rId28"/>
    <p:sldId id="640" r:id="rId29"/>
    <p:sldId id="641" r:id="rId30"/>
    <p:sldId id="642" r:id="rId31"/>
    <p:sldId id="657" r:id="rId32"/>
    <p:sldId id="643" r:id="rId33"/>
    <p:sldId id="644" r:id="rId34"/>
    <p:sldId id="648" r:id="rId35"/>
    <p:sldId id="581" r:id="rId36"/>
    <p:sldId id="582" r:id="rId37"/>
    <p:sldId id="584" r:id="rId38"/>
    <p:sldId id="652" r:id="rId39"/>
    <p:sldId id="585" r:id="rId40"/>
    <p:sldId id="612" r:id="rId41"/>
    <p:sldId id="613" r:id="rId42"/>
    <p:sldId id="614" r:id="rId43"/>
    <p:sldId id="615" r:id="rId44"/>
    <p:sldId id="630" r:id="rId45"/>
    <p:sldId id="680" r:id="rId46"/>
    <p:sldId id="616" r:id="rId47"/>
    <p:sldId id="617" r:id="rId48"/>
    <p:sldId id="624" r:id="rId49"/>
    <p:sldId id="683" r:id="rId50"/>
    <p:sldId id="622" r:id="rId51"/>
    <p:sldId id="618" r:id="rId52"/>
    <p:sldId id="620" r:id="rId53"/>
    <p:sldId id="638" r:id="rId54"/>
    <p:sldId id="621" r:id="rId55"/>
    <p:sldId id="627" r:id="rId56"/>
    <p:sldId id="628" r:id="rId57"/>
    <p:sldId id="623" r:id="rId58"/>
    <p:sldId id="684" r:id="rId59"/>
    <p:sldId id="626" r:id="rId60"/>
    <p:sldId id="653" r:id="rId61"/>
    <p:sldId id="654" r:id="rId62"/>
    <p:sldId id="681" r:id="rId63"/>
    <p:sldId id="682" r:id="rId64"/>
    <p:sldId id="655" r:id="rId65"/>
    <p:sldId id="656" r:id="rId66"/>
    <p:sldId id="685" r:id="rId67"/>
    <p:sldId id="686" r:id="rId68"/>
    <p:sldId id="592"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p:restoredTop sz="93767"/>
  </p:normalViewPr>
  <p:slideViewPr>
    <p:cSldViewPr snapToGrid="0" snapToObjects="1">
      <p:cViewPr varScale="1">
        <p:scale>
          <a:sx n="52" d="100"/>
          <a:sy n="52" d="100"/>
        </p:scale>
        <p:origin x="1467" y="4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97B33A-653B-404C-BF30-5D5A038C16FA}" type="doc">
      <dgm:prSet loTypeId="urn:microsoft.com/office/officeart/2005/8/layout/orgChart1" loCatId="hierarchy" qsTypeId="urn:microsoft.com/office/officeart/2005/8/quickstyle/simple1" qsCatId="simple" csTypeId="urn:microsoft.com/office/officeart/2005/8/colors/accent6_1" csCatId="accent6" phldr="1"/>
      <dgm:spPr/>
      <dgm:t>
        <a:bodyPr/>
        <a:lstStyle/>
        <a:p>
          <a:endParaRPr lang="en-US"/>
        </a:p>
      </dgm:t>
    </dgm:pt>
    <dgm:pt modelId="{408F386B-D11C-4811-8A6F-E79FB4851021}">
      <dgm:prSet phldrT="[Text]" custT="1"/>
      <dgm:spPr/>
      <dgm:t>
        <a:bodyPr/>
        <a:lstStyle/>
        <a:p>
          <a:r>
            <a:rPr lang="en-US" sz="1800" b="1" cap="all" dirty="0">
              <a:latin typeface="Times New Roman" panose="02020603050405020304" pitchFamily="18" charset="0"/>
              <a:cs typeface="Times New Roman" panose="02020603050405020304" pitchFamily="18" charset="0"/>
            </a:rPr>
            <a:t>When an </a:t>
          </a:r>
          <a:r>
            <a:rPr lang="en-US" sz="1800" b="1" cap="all" baseline="0" dirty="0">
              <a:latin typeface="Times New Roman" panose="02020603050405020304" pitchFamily="18" charset="0"/>
              <a:cs typeface="Times New Roman" panose="02020603050405020304" pitchFamily="18" charset="0"/>
            </a:rPr>
            <a:t>Individual</a:t>
          </a:r>
          <a:r>
            <a:rPr lang="en-US" sz="1800" b="1" cap="all" dirty="0">
              <a:latin typeface="Times New Roman" panose="02020603050405020304" pitchFamily="18" charset="0"/>
              <a:cs typeface="Times New Roman" panose="02020603050405020304" pitchFamily="18" charset="0"/>
            </a:rPr>
            <a:t> Dies</a:t>
          </a:r>
        </a:p>
      </dgm:t>
    </dgm:pt>
    <dgm:pt modelId="{F51052FE-6A24-4ADA-80A8-ABE8A809487C}" type="parTrans" cxnId="{2D2B5982-B4A4-454D-9499-C6C33120F378}">
      <dgm:prSet/>
      <dgm:spPr/>
      <dgm:t>
        <a:bodyPr/>
        <a:lstStyle/>
        <a:p>
          <a:endParaRPr lang="en-US" sz="1200">
            <a:latin typeface="Times New Roman" panose="02020603050405020304" pitchFamily="18" charset="0"/>
            <a:cs typeface="Times New Roman" panose="02020603050405020304" pitchFamily="18" charset="0"/>
          </a:endParaRPr>
        </a:p>
      </dgm:t>
    </dgm:pt>
    <dgm:pt modelId="{1DCD0B72-A747-4A68-A6CB-6EFC7B02D1CB}" type="sibTrans" cxnId="{2D2B5982-B4A4-454D-9499-C6C33120F378}">
      <dgm:prSet/>
      <dgm:spPr/>
      <dgm:t>
        <a:bodyPr/>
        <a:lstStyle/>
        <a:p>
          <a:endParaRPr lang="en-US" sz="1200">
            <a:latin typeface="Times New Roman" panose="02020603050405020304" pitchFamily="18" charset="0"/>
            <a:cs typeface="Times New Roman" panose="02020603050405020304" pitchFamily="18" charset="0"/>
          </a:endParaRPr>
        </a:p>
      </dgm:t>
    </dgm:pt>
    <dgm:pt modelId="{81689A29-5533-46EE-847F-9DA24CB87117}">
      <dgm:prSet phldrT="[Text]" custT="1"/>
      <dgm:spPr/>
      <dgm:t>
        <a:bodyPr/>
        <a:lstStyle/>
        <a:p>
          <a:r>
            <a:rPr lang="en-US" sz="1600" b="1" dirty="0">
              <a:latin typeface="Times New Roman" panose="02020603050405020304" pitchFamily="18" charset="0"/>
              <a:cs typeface="Times New Roman" panose="02020603050405020304" pitchFamily="18" charset="0"/>
            </a:rPr>
            <a:t>Without a Will</a:t>
          </a:r>
        </a:p>
      </dgm:t>
    </dgm:pt>
    <dgm:pt modelId="{8CD8EBB9-6F7C-4C5D-8FDD-A283A9B7E239}" type="parTrans" cxnId="{EA8A15B9-E74B-4F4C-8BD3-5C44BA161430}">
      <dgm:prSet/>
      <dgm:spPr/>
      <dgm:t>
        <a:bodyPr/>
        <a:lstStyle/>
        <a:p>
          <a:endParaRPr lang="en-US" sz="1200">
            <a:latin typeface="Times New Roman" panose="02020603050405020304" pitchFamily="18" charset="0"/>
            <a:cs typeface="Times New Roman" panose="02020603050405020304" pitchFamily="18" charset="0"/>
          </a:endParaRPr>
        </a:p>
      </dgm:t>
    </dgm:pt>
    <dgm:pt modelId="{EE0B64A2-011F-4D5A-8052-1AC7A85935BF}" type="sibTrans" cxnId="{EA8A15B9-E74B-4F4C-8BD3-5C44BA161430}">
      <dgm:prSet/>
      <dgm:spPr/>
      <dgm:t>
        <a:bodyPr/>
        <a:lstStyle/>
        <a:p>
          <a:endParaRPr lang="en-US" sz="1200">
            <a:latin typeface="Times New Roman" panose="02020603050405020304" pitchFamily="18" charset="0"/>
            <a:cs typeface="Times New Roman" panose="02020603050405020304" pitchFamily="18" charset="0"/>
          </a:endParaRPr>
        </a:p>
      </dgm:t>
    </dgm:pt>
    <dgm:pt modelId="{F48E2C93-2426-4B87-9C29-A5E360C0D2D7}">
      <dgm:prSet phldrT="[Text]" custT="1"/>
      <dgm:spPr/>
      <dgm:t>
        <a:bodyPr/>
        <a:lstStyle/>
        <a:p>
          <a:r>
            <a:rPr lang="en-US" sz="1600" b="1" dirty="0">
              <a:latin typeface="Times New Roman" panose="02020603050405020304" pitchFamily="18" charset="0"/>
              <a:cs typeface="Times New Roman" panose="02020603050405020304" pitchFamily="18" charset="0"/>
            </a:rPr>
            <a:t>After Making a Valid Will</a:t>
          </a:r>
        </a:p>
      </dgm:t>
    </dgm:pt>
    <dgm:pt modelId="{7D2C2ADE-B1CD-460A-AD37-2691B08B2369}" type="parTrans" cxnId="{2E7E8B36-E8DE-4B29-8375-6223DC6380FF}">
      <dgm:prSet/>
      <dgm:spPr/>
      <dgm:t>
        <a:bodyPr/>
        <a:lstStyle/>
        <a:p>
          <a:endParaRPr lang="en-US" sz="1200">
            <a:latin typeface="Times New Roman" panose="02020603050405020304" pitchFamily="18" charset="0"/>
            <a:cs typeface="Times New Roman" panose="02020603050405020304" pitchFamily="18" charset="0"/>
          </a:endParaRPr>
        </a:p>
      </dgm:t>
    </dgm:pt>
    <dgm:pt modelId="{51F5765C-7F9A-4FDF-80E7-80C8A3F2DBBA}" type="sibTrans" cxnId="{2E7E8B36-E8DE-4B29-8375-6223DC6380FF}">
      <dgm:prSet/>
      <dgm:spPr/>
      <dgm:t>
        <a:bodyPr/>
        <a:lstStyle/>
        <a:p>
          <a:endParaRPr lang="en-US" sz="1200">
            <a:latin typeface="Times New Roman" panose="02020603050405020304" pitchFamily="18" charset="0"/>
            <a:cs typeface="Times New Roman" panose="02020603050405020304" pitchFamily="18" charset="0"/>
          </a:endParaRPr>
        </a:p>
      </dgm:t>
    </dgm:pt>
    <dgm:pt modelId="{763399BF-7CA5-43EC-B849-FA12FE7095A0}">
      <dgm:prSet custT="1"/>
      <dgm:spPr/>
      <dgm:t>
        <a:bodyPr/>
        <a:lstStyle/>
        <a:p>
          <a:r>
            <a:rPr lang="en-US" sz="1200" b="1" dirty="0">
              <a:latin typeface="Times New Roman" panose="02020603050405020304" pitchFamily="18" charset="0"/>
              <a:cs typeface="Times New Roman" panose="02020603050405020304" pitchFamily="18" charset="0"/>
            </a:rPr>
            <a:t>Hindu, Jain, </a:t>
          </a:r>
        </a:p>
        <a:p>
          <a:r>
            <a:rPr lang="en-US" sz="1200" b="1" dirty="0">
              <a:latin typeface="Times New Roman" panose="02020603050405020304" pitchFamily="18" charset="0"/>
              <a:cs typeface="Times New Roman" panose="02020603050405020304" pitchFamily="18" charset="0"/>
            </a:rPr>
            <a:t>Sikh, Buddhist</a:t>
          </a:r>
        </a:p>
      </dgm:t>
    </dgm:pt>
    <dgm:pt modelId="{69A736F7-CECC-489D-93E4-25BE072CC47A}" type="parTrans" cxnId="{8D0E5D8A-7304-4F5F-B8B9-4A7807F1C627}">
      <dgm:prSet/>
      <dgm:spPr/>
      <dgm:t>
        <a:bodyPr/>
        <a:lstStyle/>
        <a:p>
          <a:endParaRPr lang="en-US" sz="1200">
            <a:latin typeface="Times New Roman" panose="02020603050405020304" pitchFamily="18" charset="0"/>
            <a:cs typeface="Times New Roman" panose="02020603050405020304" pitchFamily="18" charset="0"/>
          </a:endParaRPr>
        </a:p>
      </dgm:t>
    </dgm:pt>
    <dgm:pt modelId="{19B29B9C-D302-4A02-8B05-EA18D27A32DD}" type="sibTrans" cxnId="{8D0E5D8A-7304-4F5F-B8B9-4A7807F1C627}">
      <dgm:prSet/>
      <dgm:spPr/>
      <dgm:t>
        <a:bodyPr/>
        <a:lstStyle/>
        <a:p>
          <a:endParaRPr lang="en-US" sz="1200">
            <a:latin typeface="Times New Roman" panose="02020603050405020304" pitchFamily="18" charset="0"/>
            <a:cs typeface="Times New Roman" panose="02020603050405020304" pitchFamily="18" charset="0"/>
          </a:endParaRPr>
        </a:p>
      </dgm:t>
    </dgm:pt>
    <dgm:pt modelId="{336CB68D-EBDB-46A5-8821-A8DFEC940BEE}">
      <dgm:prSet custT="1"/>
      <dgm:spPr/>
      <dgm:t>
        <a:bodyPr/>
        <a:lstStyle/>
        <a:p>
          <a:r>
            <a:rPr lang="en-US" sz="1200" b="1" dirty="0">
              <a:latin typeface="Times New Roman" panose="02020603050405020304" pitchFamily="18" charset="0"/>
              <a:cs typeface="Times New Roman" panose="02020603050405020304" pitchFamily="18" charset="0"/>
            </a:rPr>
            <a:t>Christian, Parsi, Jew</a:t>
          </a:r>
        </a:p>
      </dgm:t>
    </dgm:pt>
    <dgm:pt modelId="{24B03966-A14E-4F0F-AE50-A6013058AD1D}" type="parTrans" cxnId="{AB7531A9-42FE-412B-9E9E-EDB63AA504AF}">
      <dgm:prSet/>
      <dgm:spPr/>
      <dgm:t>
        <a:bodyPr/>
        <a:lstStyle/>
        <a:p>
          <a:endParaRPr lang="en-US" sz="1200">
            <a:latin typeface="Times New Roman" panose="02020603050405020304" pitchFamily="18" charset="0"/>
            <a:cs typeface="Times New Roman" panose="02020603050405020304" pitchFamily="18" charset="0"/>
          </a:endParaRPr>
        </a:p>
      </dgm:t>
    </dgm:pt>
    <dgm:pt modelId="{70400F36-1C89-4A0D-B197-4F2FC38537D5}" type="sibTrans" cxnId="{AB7531A9-42FE-412B-9E9E-EDB63AA504AF}">
      <dgm:prSet/>
      <dgm:spPr/>
      <dgm:t>
        <a:bodyPr/>
        <a:lstStyle/>
        <a:p>
          <a:endParaRPr lang="en-US" sz="1200">
            <a:latin typeface="Times New Roman" panose="02020603050405020304" pitchFamily="18" charset="0"/>
            <a:cs typeface="Times New Roman" panose="02020603050405020304" pitchFamily="18" charset="0"/>
          </a:endParaRPr>
        </a:p>
      </dgm:t>
    </dgm:pt>
    <dgm:pt modelId="{7B0D2B15-E688-4F14-B393-12128315261C}">
      <dgm:prSet custT="1"/>
      <dgm:spPr/>
      <dgm:t>
        <a:bodyPr/>
        <a:lstStyle/>
        <a:p>
          <a:r>
            <a:rPr lang="en-US" sz="1200" b="1" dirty="0">
              <a:latin typeface="Times New Roman" panose="02020603050405020304" pitchFamily="18" charset="0"/>
              <a:cs typeface="Times New Roman" panose="02020603050405020304" pitchFamily="18" charset="0"/>
            </a:rPr>
            <a:t>Muslim</a:t>
          </a:r>
        </a:p>
      </dgm:t>
    </dgm:pt>
    <dgm:pt modelId="{CA5B4933-20D2-4E40-B499-5CB70A81C9FB}" type="parTrans" cxnId="{A45372D7-EA6F-447E-A846-B8B82D970205}">
      <dgm:prSet/>
      <dgm:spPr/>
      <dgm:t>
        <a:bodyPr/>
        <a:lstStyle/>
        <a:p>
          <a:endParaRPr lang="en-US" sz="1200">
            <a:latin typeface="Times New Roman" panose="02020603050405020304" pitchFamily="18" charset="0"/>
            <a:cs typeface="Times New Roman" panose="02020603050405020304" pitchFamily="18" charset="0"/>
          </a:endParaRPr>
        </a:p>
      </dgm:t>
    </dgm:pt>
    <dgm:pt modelId="{D8C4C683-7642-4033-8640-675EF4C83BB1}" type="sibTrans" cxnId="{A45372D7-EA6F-447E-A846-B8B82D970205}">
      <dgm:prSet/>
      <dgm:spPr/>
      <dgm:t>
        <a:bodyPr/>
        <a:lstStyle/>
        <a:p>
          <a:endParaRPr lang="en-US" sz="1200">
            <a:latin typeface="Times New Roman" panose="02020603050405020304" pitchFamily="18" charset="0"/>
            <a:cs typeface="Times New Roman" panose="02020603050405020304" pitchFamily="18" charset="0"/>
          </a:endParaRPr>
        </a:p>
      </dgm:t>
    </dgm:pt>
    <dgm:pt modelId="{2FF5809D-9123-4E81-B9ED-4E15B7E82FEF}">
      <dgm:prSet custT="1"/>
      <dgm:spPr/>
      <dgm:t>
        <a:bodyPr/>
        <a:lstStyle/>
        <a:p>
          <a:r>
            <a:rPr lang="en-US" sz="1200" b="1" dirty="0">
              <a:latin typeface="Times New Roman" panose="02020603050405020304" pitchFamily="18" charset="0"/>
              <a:cs typeface="Times New Roman" panose="02020603050405020304" pitchFamily="18" charset="0"/>
            </a:rPr>
            <a:t>Hindu Succession Act, 1956</a:t>
          </a:r>
        </a:p>
      </dgm:t>
    </dgm:pt>
    <dgm:pt modelId="{3595F8C2-2455-457C-AB37-1534D6CEF225}" type="parTrans" cxnId="{E2AAD32E-36BA-4C5E-97C2-2FFD27678175}">
      <dgm:prSet/>
      <dgm:spPr/>
      <dgm:t>
        <a:bodyPr/>
        <a:lstStyle/>
        <a:p>
          <a:endParaRPr lang="en-US" sz="1200">
            <a:latin typeface="Times New Roman" panose="02020603050405020304" pitchFamily="18" charset="0"/>
            <a:cs typeface="Times New Roman" panose="02020603050405020304" pitchFamily="18" charset="0"/>
          </a:endParaRPr>
        </a:p>
      </dgm:t>
    </dgm:pt>
    <dgm:pt modelId="{967992B5-9370-4E8F-A0D3-E945C38708F2}" type="sibTrans" cxnId="{E2AAD32E-36BA-4C5E-97C2-2FFD27678175}">
      <dgm:prSet/>
      <dgm:spPr/>
      <dgm:t>
        <a:bodyPr/>
        <a:lstStyle/>
        <a:p>
          <a:endParaRPr lang="en-US" sz="1200">
            <a:latin typeface="Times New Roman" panose="02020603050405020304" pitchFamily="18" charset="0"/>
            <a:cs typeface="Times New Roman" panose="02020603050405020304" pitchFamily="18" charset="0"/>
          </a:endParaRPr>
        </a:p>
      </dgm:t>
    </dgm:pt>
    <dgm:pt modelId="{5DF940DC-2DC5-4FE6-99EC-74A36E34AE2A}">
      <dgm:prSet custT="1"/>
      <dgm:spPr/>
      <dgm:t>
        <a:bodyPr/>
        <a:lstStyle/>
        <a:p>
          <a:r>
            <a:rPr lang="en-US" sz="1200" b="1" dirty="0">
              <a:latin typeface="Times New Roman" panose="02020603050405020304" pitchFamily="18" charset="0"/>
              <a:cs typeface="Times New Roman" panose="02020603050405020304" pitchFamily="18" charset="0"/>
            </a:rPr>
            <a:t> Indian Succession Act, 1925</a:t>
          </a:r>
        </a:p>
      </dgm:t>
    </dgm:pt>
    <dgm:pt modelId="{593126CE-3D1E-4AAF-B035-4DB095BB6F2C}" type="parTrans" cxnId="{5B0C9645-14F2-4000-95F8-B7C59D5DC436}">
      <dgm:prSet/>
      <dgm:spPr/>
      <dgm:t>
        <a:bodyPr/>
        <a:lstStyle/>
        <a:p>
          <a:endParaRPr lang="en-US" sz="1200">
            <a:latin typeface="Times New Roman" panose="02020603050405020304" pitchFamily="18" charset="0"/>
            <a:cs typeface="Times New Roman" panose="02020603050405020304" pitchFamily="18" charset="0"/>
          </a:endParaRPr>
        </a:p>
      </dgm:t>
    </dgm:pt>
    <dgm:pt modelId="{66522A10-DF6F-4496-81D3-82885C7B0643}" type="sibTrans" cxnId="{5B0C9645-14F2-4000-95F8-B7C59D5DC436}">
      <dgm:prSet/>
      <dgm:spPr/>
      <dgm:t>
        <a:bodyPr/>
        <a:lstStyle/>
        <a:p>
          <a:endParaRPr lang="en-US" sz="1200">
            <a:latin typeface="Times New Roman" panose="02020603050405020304" pitchFamily="18" charset="0"/>
            <a:cs typeface="Times New Roman" panose="02020603050405020304" pitchFamily="18" charset="0"/>
          </a:endParaRPr>
        </a:p>
      </dgm:t>
    </dgm:pt>
    <dgm:pt modelId="{E6222D9B-E96E-41BF-B634-264C308DE114}">
      <dgm:prSet custT="1"/>
      <dgm:spPr/>
      <dgm:t>
        <a:bodyPr/>
        <a:lstStyle/>
        <a:p>
          <a:r>
            <a:rPr lang="en-US" sz="1200" b="1" dirty="0">
              <a:latin typeface="Times New Roman" panose="02020603050405020304" pitchFamily="18" charset="0"/>
              <a:cs typeface="Times New Roman" panose="02020603050405020304" pitchFamily="18" charset="0"/>
            </a:rPr>
            <a:t>Muslim Law (</a:t>
          </a:r>
          <a:r>
            <a:rPr lang="en-US" sz="1200" dirty="0">
              <a:latin typeface="Times New Roman" panose="02020603050405020304" pitchFamily="18" charset="0"/>
              <a:cs typeface="Times New Roman" panose="02020603050405020304" pitchFamily="18" charset="0"/>
            </a:rPr>
            <a:t>Shariat</a:t>
          </a:r>
          <a:r>
            <a:rPr lang="en-US" sz="1200" b="1" dirty="0">
              <a:latin typeface="Times New Roman" panose="02020603050405020304" pitchFamily="18" charset="0"/>
              <a:cs typeface="Times New Roman" panose="02020603050405020304" pitchFamily="18" charset="0"/>
            </a:rPr>
            <a:t>)</a:t>
          </a:r>
        </a:p>
      </dgm:t>
    </dgm:pt>
    <dgm:pt modelId="{F89874CE-047E-4854-AA29-836D7D239C60}" type="parTrans" cxnId="{D9A60F90-F413-4CC9-BA3E-D94FAD72FBB4}">
      <dgm:prSet/>
      <dgm:spPr/>
      <dgm:t>
        <a:bodyPr/>
        <a:lstStyle/>
        <a:p>
          <a:endParaRPr lang="en-US" sz="1200">
            <a:latin typeface="Times New Roman" panose="02020603050405020304" pitchFamily="18" charset="0"/>
            <a:cs typeface="Times New Roman" panose="02020603050405020304" pitchFamily="18" charset="0"/>
          </a:endParaRPr>
        </a:p>
      </dgm:t>
    </dgm:pt>
    <dgm:pt modelId="{C8DA49FC-8753-42DB-8A5F-6884E2ECA3DF}" type="sibTrans" cxnId="{D9A60F90-F413-4CC9-BA3E-D94FAD72FBB4}">
      <dgm:prSet/>
      <dgm:spPr/>
      <dgm:t>
        <a:bodyPr/>
        <a:lstStyle/>
        <a:p>
          <a:endParaRPr lang="en-US" sz="1200">
            <a:latin typeface="Times New Roman" panose="02020603050405020304" pitchFamily="18" charset="0"/>
            <a:cs typeface="Times New Roman" panose="02020603050405020304" pitchFamily="18" charset="0"/>
          </a:endParaRPr>
        </a:p>
      </dgm:t>
    </dgm:pt>
    <dgm:pt modelId="{D720F7DE-2C82-40AD-9AF7-F01ACD7D3873}">
      <dgm:prSet custT="1"/>
      <dgm:spPr/>
      <dgm:t>
        <a:bodyPr/>
        <a:lstStyle/>
        <a:p>
          <a:pPr>
            <a:lnSpc>
              <a:spcPct val="100000"/>
            </a:lnSpc>
          </a:pPr>
          <a:r>
            <a:rPr lang="en-US" sz="1200" b="1" dirty="0">
              <a:latin typeface="Times New Roman" panose="02020603050405020304" pitchFamily="18" charset="0"/>
              <a:cs typeface="Times New Roman" panose="02020603050405020304" pitchFamily="18" charset="0"/>
            </a:rPr>
            <a:t> Hindu, Jain, Sikh,  Buddhist, Parsi, Christian, Jew</a:t>
          </a:r>
        </a:p>
      </dgm:t>
    </dgm:pt>
    <dgm:pt modelId="{BA172648-7D2A-422D-A5CC-0C6F3A73BA46}" type="parTrans" cxnId="{FBD31AFD-1C4F-4E5F-B5DB-DF03DB6F277A}">
      <dgm:prSet/>
      <dgm:spPr/>
      <dgm:t>
        <a:bodyPr/>
        <a:lstStyle/>
        <a:p>
          <a:endParaRPr lang="en-US" sz="1200">
            <a:latin typeface="Times New Roman" panose="02020603050405020304" pitchFamily="18" charset="0"/>
            <a:cs typeface="Times New Roman" panose="02020603050405020304" pitchFamily="18" charset="0"/>
          </a:endParaRPr>
        </a:p>
      </dgm:t>
    </dgm:pt>
    <dgm:pt modelId="{8F34F932-EBE9-4D15-9301-6DACAC24E62C}" type="sibTrans" cxnId="{FBD31AFD-1C4F-4E5F-B5DB-DF03DB6F277A}">
      <dgm:prSet/>
      <dgm:spPr/>
      <dgm:t>
        <a:bodyPr/>
        <a:lstStyle/>
        <a:p>
          <a:endParaRPr lang="en-US" sz="1200">
            <a:latin typeface="Times New Roman" panose="02020603050405020304" pitchFamily="18" charset="0"/>
            <a:cs typeface="Times New Roman" panose="02020603050405020304" pitchFamily="18" charset="0"/>
          </a:endParaRPr>
        </a:p>
      </dgm:t>
    </dgm:pt>
    <dgm:pt modelId="{BA063829-AD86-42BA-B477-3E4FB59FC1B6}">
      <dgm:prSet custT="1"/>
      <dgm:spPr/>
      <dgm:t>
        <a:bodyPr/>
        <a:lstStyle/>
        <a:p>
          <a:r>
            <a:rPr lang="en-US" sz="1200" b="1" dirty="0">
              <a:latin typeface="Times New Roman" panose="02020603050405020304" pitchFamily="18" charset="0"/>
              <a:cs typeface="Times New Roman" panose="02020603050405020304" pitchFamily="18" charset="0"/>
            </a:rPr>
            <a:t>Muslim</a:t>
          </a:r>
        </a:p>
      </dgm:t>
    </dgm:pt>
    <dgm:pt modelId="{DAAAF7DB-CB11-4036-89CC-0BF57AF7FCAD}" type="parTrans" cxnId="{13944A2A-3FBE-48B0-BFA3-4FE745206633}">
      <dgm:prSet/>
      <dgm:spPr/>
      <dgm:t>
        <a:bodyPr/>
        <a:lstStyle/>
        <a:p>
          <a:endParaRPr lang="en-US" sz="1200">
            <a:latin typeface="Times New Roman" panose="02020603050405020304" pitchFamily="18" charset="0"/>
            <a:cs typeface="Times New Roman" panose="02020603050405020304" pitchFamily="18" charset="0"/>
          </a:endParaRPr>
        </a:p>
      </dgm:t>
    </dgm:pt>
    <dgm:pt modelId="{F64ED4A6-D4AB-4919-9C0C-58395E7F11E2}" type="sibTrans" cxnId="{13944A2A-3FBE-48B0-BFA3-4FE745206633}">
      <dgm:prSet/>
      <dgm:spPr/>
      <dgm:t>
        <a:bodyPr/>
        <a:lstStyle/>
        <a:p>
          <a:endParaRPr lang="en-US" sz="1200">
            <a:latin typeface="Times New Roman" panose="02020603050405020304" pitchFamily="18" charset="0"/>
            <a:cs typeface="Times New Roman" panose="02020603050405020304" pitchFamily="18" charset="0"/>
          </a:endParaRPr>
        </a:p>
      </dgm:t>
    </dgm:pt>
    <dgm:pt modelId="{3B418D21-7678-42FC-A0EF-DB4A4B831422}">
      <dgm:prSet custT="1"/>
      <dgm:spPr/>
      <dgm:t>
        <a:bodyPr/>
        <a:lstStyle/>
        <a:p>
          <a:r>
            <a:rPr lang="en-US" sz="1200" b="1" dirty="0">
              <a:latin typeface="Times New Roman" panose="02020603050405020304" pitchFamily="18" charset="0"/>
              <a:cs typeface="Times New Roman" panose="02020603050405020304" pitchFamily="18" charset="0"/>
            </a:rPr>
            <a:t> Indian Succession Act, 1925</a:t>
          </a:r>
        </a:p>
      </dgm:t>
    </dgm:pt>
    <dgm:pt modelId="{6F91921C-EE81-4BF3-B783-546AACD01476}" type="parTrans" cxnId="{B9A95A91-1EAA-477B-8BE4-C77BD2B3BCEF}">
      <dgm:prSet/>
      <dgm:spPr/>
      <dgm:t>
        <a:bodyPr/>
        <a:lstStyle/>
        <a:p>
          <a:endParaRPr lang="en-US" sz="1200">
            <a:latin typeface="Times New Roman" panose="02020603050405020304" pitchFamily="18" charset="0"/>
            <a:cs typeface="Times New Roman" panose="02020603050405020304" pitchFamily="18" charset="0"/>
          </a:endParaRPr>
        </a:p>
      </dgm:t>
    </dgm:pt>
    <dgm:pt modelId="{A06A71EF-15CD-417B-85AF-B5B6E414DB8E}" type="sibTrans" cxnId="{B9A95A91-1EAA-477B-8BE4-C77BD2B3BCEF}">
      <dgm:prSet/>
      <dgm:spPr/>
      <dgm:t>
        <a:bodyPr/>
        <a:lstStyle/>
        <a:p>
          <a:endParaRPr lang="en-US" sz="1200">
            <a:latin typeface="Times New Roman" panose="02020603050405020304" pitchFamily="18" charset="0"/>
            <a:cs typeface="Times New Roman" panose="02020603050405020304" pitchFamily="18" charset="0"/>
          </a:endParaRPr>
        </a:p>
      </dgm:t>
    </dgm:pt>
    <dgm:pt modelId="{139BB401-78EA-4506-8739-1AA4558024C5}">
      <dgm:prSet custT="1"/>
      <dgm:spPr/>
      <dgm:t>
        <a:bodyPr/>
        <a:lstStyle/>
        <a:p>
          <a:r>
            <a:rPr lang="en-US" sz="1200" b="1" dirty="0">
              <a:latin typeface="Times New Roman" panose="02020603050405020304" pitchFamily="18" charset="0"/>
              <a:cs typeface="Times New Roman" panose="02020603050405020304" pitchFamily="18" charset="0"/>
            </a:rPr>
            <a:t>Muslim Law (</a:t>
          </a:r>
          <a:r>
            <a:rPr lang="en-US" sz="1200" dirty="0">
              <a:latin typeface="Times New Roman" panose="02020603050405020304" pitchFamily="18" charset="0"/>
              <a:cs typeface="Times New Roman" panose="02020603050405020304" pitchFamily="18" charset="0"/>
            </a:rPr>
            <a:t>Shariat</a:t>
          </a:r>
          <a:r>
            <a:rPr lang="en-US" sz="1200" b="1" dirty="0">
              <a:latin typeface="Times New Roman" panose="02020603050405020304" pitchFamily="18" charset="0"/>
              <a:cs typeface="Times New Roman" panose="02020603050405020304" pitchFamily="18" charset="0"/>
            </a:rPr>
            <a:t>)</a:t>
          </a:r>
        </a:p>
      </dgm:t>
    </dgm:pt>
    <dgm:pt modelId="{467D4BA9-4633-4AA4-A05B-2AF7CD583A4B}" type="parTrans" cxnId="{E4846EC8-AB45-4687-8E08-1DE554EDDD7C}">
      <dgm:prSet/>
      <dgm:spPr/>
      <dgm:t>
        <a:bodyPr/>
        <a:lstStyle/>
        <a:p>
          <a:endParaRPr lang="en-US" sz="1200">
            <a:latin typeface="Times New Roman" panose="02020603050405020304" pitchFamily="18" charset="0"/>
            <a:cs typeface="Times New Roman" panose="02020603050405020304" pitchFamily="18" charset="0"/>
          </a:endParaRPr>
        </a:p>
      </dgm:t>
    </dgm:pt>
    <dgm:pt modelId="{91182EF5-E9DE-4274-B670-B13527468A6A}" type="sibTrans" cxnId="{E4846EC8-AB45-4687-8E08-1DE554EDDD7C}">
      <dgm:prSet/>
      <dgm:spPr/>
      <dgm:t>
        <a:bodyPr/>
        <a:lstStyle/>
        <a:p>
          <a:endParaRPr lang="en-US" sz="1200">
            <a:latin typeface="Times New Roman" panose="02020603050405020304" pitchFamily="18" charset="0"/>
            <a:cs typeface="Times New Roman" panose="02020603050405020304" pitchFamily="18" charset="0"/>
          </a:endParaRPr>
        </a:p>
      </dgm:t>
    </dgm:pt>
    <dgm:pt modelId="{F135F9E6-E42F-41F4-91F2-56BBE13134FC}" type="pres">
      <dgm:prSet presAssocID="{5197B33A-653B-404C-BF30-5D5A038C16FA}" presName="hierChild1" presStyleCnt="0">
        <dgm:presLayoutVars>
          <dgm:orgChart val="1"/>
          <dgm:chPref val="1"/>
          <dgm:dir/>
          <dgm:animOne val="branch"/>
          <dgm:animLvl val="lvl"/>
          <dgm:resizeHandles/>
        </dgm:presLayoutVars>
      </dgm:prSet>
      <dgm:spPr/>
    </dgm:pt>
    <dgm:pt modelId="{87F99ED7-26AD-449C-B9DD-9DE8068961D7}" type="pres">
      <dgm:prSet presAssocID="{408F386B-D11C-4811-8A6F-E79FB4851021}" presName="hierRoot1" presStyleCnt="0">
        <dgm:presLayoutVars>
          <dgm:hierBranch/>
        </dgm:presLayoutVars>
      </dgm:prSet>
      <dgm:spPr/>
    </dgm:pt>
    <dgm:pt modelId="{31B20234-BEFE-4B4C-8D67-1D073E0F2E6C}" type="pres">
      <dgm:prSet presAssocID="{408F386B-D11C-4811-8A6F-E79FB4851021}" presName="rootComposite1" presStyleCnt="0"/>
      <dgm:spPr/>
    </dgm:pt>
    <dgm:pt modelId="{591E6232-0DBB-4C5E-955B-B2B4FED53B24}" type="pres">
      <dgm:prSet presAssocID="{408F386B-D11C-4811-8A6F-E79FB4851021}" presName="rootText1" presStyleLbl="node0" presStyleIdx="0" presStyleCnt="1" custScaleX="177156" custScaleY="177156">
        <dgm:presLayoutVars>
          <dgm:chPref val="3"/>
        </dgm:presLayoutVars>
      </dgm:prSet>
      <dgm:spPr/>
    </dgm:pt>
    <dgm:pt modelId="{6B38DB4E-8042-4A18-8ABF-9646A0053C69}" type="pres">
      <dgm:prSet presAssocID="{408F386B-D11C-4811-8A6F-E79FB4851021}" presName="rootConnector1" presStyleLbl="node1" presStyleIdx="0" presStyleCnt="0"/>
      <dgm:spPr/>
    </dgm:pt>
    <dgm:pt modelId="{2D63449A-4C07-4E4E-A05E-C5CBC00C19C5}" type="pres">
      <dgm:prSet presAssocID="{408F386B-D11C-4811-8A6F-E79FB4851021}" presName="hierChild2" presStyleCnt="0"/>
      <dgm:spPr/>
    </dgm:pt>
    <dgm:pt modelId="{882F0EF9-6D20-42F8-B418-0B2B03D9DFC5}" type="pres">
      <dgm:prSet presAssocID="{8CD8EBB9-6F7C-4C5D-8FDD-A283A9B7E239}" presName="Name35" presStyleLbl="parChTrans1D2" presStyleIdx="0" presStyleCnt="2"/>
      <dgm:spPr/>
    </dgm:pt>
    <dgm:pt modelId="{D553C308-B0D9-46C1-87EC-ECB456604DFA}" type="pres">
      <dgm:prSet presAssocID="{81689A29-5533-46EE-847F-9DA24CB87117}" presName="hierRoot2" presStyleCnt="0">
        <dgm:presLayoutVars>
          <dgm:hierBranch val="init"/>
        </dgm:presLayoutVars>
      </dgm:prSet>
      <dgm:spPr/>
    </dgm:pt>
    <dgm:pt modelId="{3088641D-227A-4A66-A777-21679780B253}" type="pres">
      <dgm:prSet presAssocID="{81689A29-5533-46EE-847F-9DA24CB87117}" presName="rootComposite" presStyleCnt="0"/>
      <dgm:spPr/>
    </dgm:pt>
    <dgm:pt modelId="{980AC907-00EE-45D8-9718-76A4C1147495}" type="pres">
      <dgm:prSet presAssocID="{81689A29-5533-46EE-847F-9DA24CB87117}" presName="rootText" presStyleLbl="node2" presStyleIdx="0" presStyleCnt="2" custScaleX="133100" custScaleY="133100">
        <dgm:presLayoutVars>
          <dgm:chPref val="3"/>
        </dgm:presLayoutVars>
      </dgm:prSet>
      <dgm:spPr/>
    </dgm:pt>
    <dgm:pt modelId="{7624177D-6503-4DBA-B6C0-0412125B4370}" type="pres">
      <dgm:prSet presAssocID="{81689A29-5533-46EE-847F-9DA24CB87117}" presName="rootConnector" presStyleLbl="node2" presStyleIdx="0" presStyleCnt="2"/>
      <dgm:spPr/>
    </dgm:pt>
    <dgm:pt modelId="{FD09299A-E247-43C3-8DEF-480B63D009B0}" type="pres">
      <dgm:prSet presAssocID="{81689A29-5533-46EE-847F-9DA24CB87117}" presName="hierChild4" presStyleCnt="0"/>
      <dgm:spPr/>
    </dgm:pt>
    <dgm:pt modelId="{7068D160-2949-48A4-B77E-27915940E817}" type="pres">
      <dgm:prSet presAssocID="{69A736F7-CECC-489D-93E4-25BE072CC47A}" presName="Name37" presStyleLbl="parChTrans1D3" presStyleIdx="0" presStyleCnt="5"/>
      <dgm:spPr/>
    </dgm:pt>
    <dgm:pt modelId="{59A226BC-2833-4869-BBB3-03353211AD3F}" type="pres">
      <dgm:prSet presAssocID="{763399BF-7CA5-43EC-B849-FA12FE7095A0}" presName="hierRoot2" presStyleCnt="0">
        <dgm:presLayoutVars>
          <dgm:hierBranch/>
        </dgm:presLayoutVars>
      </dgm:prSet>
      <dgm:spPr/>
    </dgm:pt>
    <dgm:pt modelId="{CBF2E648-D9C0-404F-BC33-27B95E2B96B7}" type="pres">
      <dgm:prSet presAssocID="{763399BF-7CA5-43EC-B849-FA12FE7095A0}" presName="rootComposite" presStyleCnt="0"/>
      <dgm:spPr/>
    </dgm:pt>
    <dgm:pt modelId="{603B5171-2D40-498E-AE89-23388FAEA5C6}" type="pres">
      <dgm:prSet presAssocID="{763399BF-7CA5-43EC-B849-FA12FE7095A0}" presName="rootText" presStyleLbl="node3" presStyleIdx="0" presStyleCnt="5" custScaleX="133100" custScaleY="182705">
        <dgm:presLayoutVars>
          <dgm:chPref val="3"/>
        </dgm:presLayoutVars>
      </dgm:prSet>
      <dgm:spPr/>
    </dgm:pt>
    <dgm:pt modelId="{32D3EFA3-9D2E-4EAE-AA3C-5564087305DF}" type="pres">
      <dgm:prSet presAssocID="{763399BF-7CA5-43EC-B849-FA12FE7095A0}" presName="rootConnector" presStyleLbl="node3" presStyleIdx="0" presStyleCnt="5"/>
      <dgm:spPr/>
    </dgm:pt>
    <dgm:pt modelId="{5AD72456-2E55-4909-8D5F-A7F05A594E3A}" type="pres">
      <dgm:prSet presAssocID="{763399BF-7CA5-43EC-B849-FA12FE7095A0}" presName="hierChild4" presStyleCnt="0"/>
      <dgm:spPr/>
    </dgm:pt>
    <dgm:pt modelId="{5D7CF1EE-BE58-46AF-99EF-0AB7489AB1EA}" type="pres">
      <dgm:prSet presAssocID="{3595F8C2-2455-457C-AB37-1534D6CEF225}" presName="Name35" presStyleLbl="parChTrans1D4" presStyleIdx="0" presStyleCnt="5"/>
      <dgm:spPr/>
    </dgm:pt>
    <dgm:pt modelId="{868DA809-D49B-4ED2-BEAE-45308884D090}" type="pres">
      <dgm:prSet presAssocID="{2FF5809D-9123-4E81-B9ED-4E15B7E82FEF}" presName="hierRoot2" presStyleCnt="0">
        <dgm:presLayoutVars>
          <dgm:hierBranch val="init"/>
        </dgm:presLayoutVars>
      </dgm:prSet>
      <dgm:spPr/>
    </dgm:pt>
    <dgm:pt modelId="{4EA6556E-741F-4AF1-9F6F-53F55B2FEF52}" type="pres">
      <dgm:prSet presAssocID="{2FF5809D-9123-4E81-B9ED-4E15B7E82FEF}" presName="rootComposite" presStyleCnt="0"/>
      <dgm:spPr/>
    </dgm:pt>
    <dgm:pt modelId="{84053BF5-D535-4385-9EEB-CA9A61FF0157}" type="pres">
      <dgm:prSet presAssocID="{2FF5809D-9123-4E81-B9ED-4E15B7E82FEF}" presName="rootText" presStyleLbl="node4" presStyleIdx="0" presStyleCnt="5" custScaleX="133100" custScaleY="133100">
        <dgm:presLayoutVars>
          <dgm:chPref val="3"/>
        </dgm:presLayoutVars>
      </dgm:prSet>
      <dgm:spPr/>
    </dgm:pt>
    <dgm:pt modelId="{06D7D110-17ED-43B5-A5E7-33C433CD8313}" type="pres">
      <dgm:prSet presAssocID="{2FF5809D-9123-4E81-B9ED-4E15B7E82FEF}" presName="rootConnector" presStyleLbl="node4" presStyleIdx="0" presStyleCnt="5"/>
      <dgm:spPr/>
    </dgm:pt>
    <dgm:pt modelId="{496A10AE-BD12-46B0-A6C1-D44A1998AA0B}" type="pres">
      <dgm:prSet presAssocID="{2FF5809D-9123-4E81-B9ED-4E15B7E82FEF}" presName="hierChild4" presStyleCnt="0"/>
      <dgm:spPr/>
    </dgm:pt>
    <dgm:pt modelId="{8D1907B4-0E81-41D5-92C4-B54587F23D36}" type="pres">
      <dgm:prSet presAssocID="{2FF5809D-9123-4E81-B9ED-4E15B7E82FEF}" presName="hierChild5" presStyleCnt="0"/>
      <dgm:spPr/>
    </dgm:pt>
    <dgm:pt modelId="{E1271855-F28F-44BA-A726-9EC5DDE610CF}" type="pres">
      <dgm:prSet presAssocID="{763399BF-7CA5-43EC-B849-FA12FE7095A0}" presName="hierChild5" presStyleCnt="0"/>
      <dgm:spPr/>
    </dgm:pt>
    <dgm:pt modelId="{F01B29FC-6D3B-4194-89E1-9F88C59FD28E}" type="pres">
      <dgm:prSet presAssocID="{24B03966-A14E-4F0F-AE50-A6013058AD1D}" presName="Name37" presStyleLbl="parChTrans1D3" presStyleIdx="1" presStyleCnt="5"/>
      <dgm:spPr/>
    </dgm:pt>
    <dgm:pt modelId="{6436B38D-F918-43BB-8E89-C20BAB5B9365}" type="pres">
      <dgm:prSet presAssocID="{336CB68D-EBDB-46A5-8821-A8DFEC940BEE}" presName="hierRoot2" presStyleCnt="0">
        <dgm:presLayoutVars>
          <dgm:hierBranch/>
        </dgm:presLayoutVars>
      </dgm:prSet>
      <dgm:spPr/>
    </dgm:pt>
    <dgm:pt modelId="{1D8CD55F-4585-45D6-A199-80CCF1B46C83}" type="pres">
      <dgm:prSet presAssocID="{336CB68D-EBDB-46A5-8821-A8DFEC940BEE}" presName="rootComposite" presStyleCnt="0"/>
      <dgm:spPr/>
    </dgm:pt>
    <dgm:pt modelId="{CB23C634-8CD1-49AB-8417-5310D3A5BB51}" type="pres">
      <dgm:prSet presAssocID="{336CB68D-EBDB-46A5-8821-A8DFEC940BEE}" presName="rootText" presStyleLbl="node3" presStyleIdx="1" presStyleCnt="5" custScaleX="133100" custScaleY="182705">
        <dgm:presLayoutVars>
          <dgm:chPref val="3"/>
        </dgm:presLayoutVars>
      </dgm:prSet>
      <dgm:spPr/>
    </dgm:pt>
    <dgm:pt modelId="{FFEC0F2F-E380-4413-A672-F1E5A6EF56B1}" type="pres">
      <dgm:prSet presAssocID="{336CB68D-EBDB-46A5-8821-A8DFEC940BEE}" presName="rootConnector" presStyleLbl="node3" presStyleIdx="1" presStyleCnt="5"/>
      <dgm:spPr/>
    </dgm:pt>
    <dgm:pt modelId="{FE2E989C-7251-4E05-9E8B-4BE4DD22E9A3}" type="pres">
      <dgm:prSet presAssocID="{336CB68D-EBDB-46A5-8821-A8DFEC940BEE}" presName="hierChild4" presStyleCnt="0"/>
      <dgm:spPr/>
    </dgm:pt>
    <dgm:pt modelId="{4F50A563-F1F6-4573-AC22-CB5EE9350DDB}" type="pres">
      <dgm:prSet presAssocID="{593126CE-3D1E-4AAF-B035-4DB095BB6F2C}" presName="Name35" presStyleLbl="parChTrans1D4" presStyleIdx="1" presStyleCnt="5"/>
      <dgm:spPr/>
    </dgm:pt>
    <dgm:pt modelId="{331AE440-71EB-4E8A-A5B9-66E675F34638}" type="pres">
      <dgm:prSet presAssocID="{5DF940DC-2DC5-4FE6-99EC-74A36E34AE2A}" presName="hierRoot2" presStyleCnt="0">
        <dgm:presLayoutVars>
          <dgm:hierBranch val="init"/>
        </dgm:presLayoutVars>
      </dgm:prSet>
      <dgm:spPr/>
    </dgm:pt>
    <dgm:pt modelId="{12EE7F7B-4F81-4D98-A249-639A1A37AE1F}" type="pres">
      <dgm:prSet presAssocID="{5DF940DC-2DC5-4FE6-99EC-74A36E34AE2A}" presName="rootComposite" presStyleCnt="0"/>
      <dgm:spPr/>
    </dgm:pt>
    <dgm:pt modelId="{38A4D86D-5851-445C-8AFE-43CBA6F5C612}" type="pres">
      <dgm:prSet presAssocID="{5DF940DC-2DC5-4FE6-99EC-74A36E34AE2A}" presName="rootText" presStyleLbl="node4" presStyleIdx="1" presStyleCnt="5" custScaleX="133100" custScaleY="133100">
        <dgm:presLayoutVars>
          <dgm:chPref val="3"/>
        </dgm:presLayoutVars>
      </dgm:prSet>
      <dgm:spPr/>
    </dgm:pt>
    <dgm:pt modelId="{308FA770-ABD7-41A0-98AF-66C5BFE740F5}" type="pres">
      <dgm:prSet presAssocID="{5DF940DC-2DC5-4FE6-99EC-74A36E34AE2A}" presName="rootConnector" presStyleLbl="node4" presStyleIdx="1" presStyleCnt="5"/>
      <dgm:spPr/>
    </dgm:pt>
    <dgm:pt modelId="{D05DED50-D61F-4B42-A5C0-78DC67A40B51}" type="pres">
      <dgm:prSet presAssocID="{5DF940DC-2DC5-4FE6-99EC-74A36E34AE2A}" presName="hierChild4" presStyleCnt="0"/>
      <dgm:spPr/>
    </dgm:pt>
    <dgm:pt modelId="{FA39DB6F-33E6-49C9-8007-E8AB01452F23}" type="pres">
      <dgm:prSet presAssocID="{5DF940DC-2DC5-4FE6-99EC-74A36E34AE2A}" presName="hierChild5" presStyleCnt="0"/>
      <dgm:spPr/>
    </dgm:pt>
    <dgm:pt modelId="{2513A648-1933-4B70-8B07-0138873045FE}" type="pres">
      <dgm:prSet presAssocID="{336CB68D-EBDB-46A5-8821-A8DFEC940BEE}" presName="hierChild5" presStyleCnt="0"/>
      <dgm:spPr/>
    </dgm:pt>
    <dgm:pt modelId="{D02D872B-355F-4421-8769-F4AD4EDCC6C6}" type="pres">
      <dgm:prSet presAssocID="{CA5B4933-20D2-4E40-B499-5CB70A81C9FB}" presName="Name37" presStyleLbl="parChTrans1D3" presStyleIdx="2" presStyleCnt="5"/>
      <dgm:spPr/>
    </dgm:pt>
    <dgm:pt modelId="{2D0EB3F8-A663-40AF-BAD4-F505EE3A083A}" type="pres">
      <dgm:prSet presAssocID="{7B0D2B15-E688-4F14-B393-12128315261C}" presName="hierRoot2" presStyleCnt="0">
        <dgm:presLayoutVars>
          <dgm:hierBranch/>
        </dgm:presLayoutVars>
      </dgm:prSet>
      <dgm:spPr/>
    </dgm:pt>
    <dgm:pt modelId="{6D660CEC-C83F-4CE3-9B85-C11FD9041A60}" type="pres">
      <dgm:prSet presAssocID="{7B0D2B15-E688-4F14-B393-12128315261C}" presName="rootComposite" presStyleCnt="0"/>
      <dgm:spPr/>
    </dgm:pt>
    <dgm:pt modelId="{E1099A5C-3292-4FC7-903C-05AC172470EA}" type="pres">
      <dgm:prSet presAssocID="{7B0D2B15-E688-4F14-B393-12128315261C}" presName="rootText" presStyleLbl="node3" presStyleIdx="2" presStyleCnt="5" custScaleX="133100" custScaleY="182705">
        <dgm:presLayoutVars>
          <dgm:chPref val="3"/>
        </dgm:presLayoutVars>
      </dgm:prSet>
      <dgm:spPr/>
    </dgm:pt>
    <dgm:pt modelId="{D316C5A4-1E75-4E23-9E12-8886841F333B}" type="pres">
      <dgm:prSet presAssocID="{7B0D2B15-E688-4F14-B393-12128315261C}" presName="rootConnector" presStyleLbl="node3" presStyleIdx="2" presStyleCnt="5"/>
      <dgm:spPr/>
    </dgm:pt>
    <dgm:pt modelId="{3B308F1A-140E-401A-B2F7-E16DA7FA562C}" type="pres">
      <dgm:prSet presAssocID="{7B0D2B15-E688-4F14-B393-12128315261C}" presName="hierChild4" presStyleCnt="0"/>
      <dgm:spPr/>
    </dgm:pt>
    <dgm:pt modelId="{3EB86CEC-A9BC-48B3-812E-25DE47E66FA7}" type="pres">
      <dgm:prSet presAssocID="{F89874CE-047E-4854-AA29-836D7D239C60}" presName="Name35" presStyleLbl="parChTrans1D4" presStyleIdx="2" presStyleCnt="5"/>
      <dgm:spPr/>
    </dgm:pt>
    <dgm:pt modelId="{F83F2FA6-5C1F-4665-8F77-AFE961E976CB}" type="pres">
      <dgm:prSet presAssocID="{E6222D9B-E96E-41BF-B634-264C308DE114}" presName="hierRoot2" presStyleCnt="0">
        <dgm:presLayoutVars>
          <dgm:hierBranch val="init"/>
        </dgm:presLayoutVars>
      </dgm:prSet>
      <dgm:spPr/>
    </dgm:pt>
    <dgm:pt modelId="{B17E68F7-8F18-4D09-A00B-2D91B0AB0DE5}" type="pres">
      <dgm:prSet presAssocID="{E6222D9B-E96E-41BF-B634-264C308DE114}" presName="rootComposite" presStyleCnt="0"/>
      <dgm:spPr/>
    </dgm:pt>
    <dgm:pt modelId="{BBE068E1-F69E-4CAF-B6FC-09B5079560DC}" type="pres">
      <dgm:prSet presAssocID="{E6222D9B-E96E-41BF-B634-264C308DE114}" presName="rootText" presStyleLbl="node4" presStyleIdx="2" presStyleCnt="5" custScaleX="133100" custScaleY="133100">
        <dgm:presLayoutVars>
          <dgm:chPref val="3"/>
        </dgm:presLayoutVars>
      </dgm:prSet>
      <dgm:spPr/>
    </dgm:pt>
    <dgm:pt modelId="{54C5CD68-988C-4A10-9F85-55B64D34E84B}" type="pres">
      <dgm:prSet presAssocID="{E6222D9B-E96E-41BF-B634-264C308DE114}" presName="rootConnector" presStyleLbl="node4" presStyleIdx="2" presStyleCnt="5"/>
      <dgm:spPr/>
    </dgm:pt>
    <dgm:pt modelId="{4DE05F60-6C88-4588-B914-F038EEDE4132}" type="pres">
      <dgm:prSet presAssocID="{E6222D9B-E96E-41BF-B634-264C308DE114}" presName="hierChild4" presStyleCnt="0"/>
      <dgm:spPr/>
    </dgm:pt>
    <dgm:pt modelId="{65FD7672-5866-4B29-A0C4-746CF2391229}" type="pres">
      <dgm:prSet presAssocID="{E6222D9B-E96E-41BF-B634-264C308DE114}" presName="hierChild5" presStyleCnt="0"/>
      <dgm:spPr/>
    </dgm:pt>
    <dgm:pt modelId="{B61A31ED-DB37-4045-B1A2-FFCE71152D8A}" type="pres">
      <dgm:prSet presAssocID="{7B0D2B15-E688-4F14-B393-12128315261C}" presName="hierChild5" presStyleCnt="0"/>
      <dgm:spPr/>
    </dgm:pt>
    <dgm:pt modelId="{6BA8668C-4035-4F5C-840A-FD9332AA56E6}" type="pres">
      <dgm:prSet presAssocID="{81689A29-5533-46EE-847F-9DA24CB87117}" presName="hierChild5" presStyleCnt="0"/>
      <dgm:spPr/>
    </dgm:pt>
    <dgm:pt modelId="{28402431-7106-4CDB-AC59-285A87ED485A}" type="pres">
      <dgm:prSet presAssocID="{7D2C2ADE-B1CD-460A-AD37-2691B08B2369}" presName="Name35" presStyleLbl="parChTrans1D2" presStyleIdx="1" presStyleCnt="2"/>
      <dgm:spPr/>
    </dgm:pt>
    <dgm:pt modelId="{A5CF62FD-D2AA-467A-A8D2-4922AFCD3CEA}" type="pres">
      <dgm:prSet presAssocID="{F48E2C93-2426-4B87-9C29-A5E360C0D2D7}" presName="hierRoot2" presStyleCnt="0">
        <dgm:presLayoutVars>
          <dgm:hierBranch/>
        </dgm:presLayoutVars>
      </dgm:prSet>
      <dgm:spPr/>
    </dgm:pt>
    <dgm:pt modelId="{B73D7C72-83FD-41E7-84F7-3FD9F656E2B9}" type="pres">
      <dgm:prSet presAssocID="{F48E2C93-2426-4B87-9C29-A5E360C0D2D7}" presName="rootComposite" presStyleCnt="0"/>
      <dgm:spPr/>
    </dgm:pt>
    <dgm:pt modelId="{62289009-7564-4A01-A3A9-2AD9D3A293B9}" type="pres">
      <dgm:prSet presAssocID="{F48E2C93-2426-4B87-9C29-A5E360C0D2D7}" presName="rootText" presStyleLbl="node2" presStyleIdx="1" presStyleCnt="2" custScaleX="133100" custScaleY="133100">
        <dgm:presLayoutVars>
          <dgm:chPref val="3"/>
        </dgm:presLayoutVars>
      </dgm:prSet>
      <dgm:spPr/>
    </dgm:pt>
    <dgm:pt modelId="{D1CC00A4-8440-4B20-8409-C022B5E69C6D}" type="pres">
      <dgm:prSet presAssocID="{F48E2C93-2426-4B87-9C29-A5E360C0D2D7}" presName="rootConnector" presStyleLbl="node2" presStyleIdx="1" presStyleCnt="2"/>
      <dgm:spPr/>
    </dgm:pt>
    <dgm:pt modelId="{DCF92FBF-7147-4FB4-AA8B-41D1D097030D}" type="pres">
      <dgm:prSet presAssocID="{F48E2C93-2426-4B87-9C29-A5E360C0D2D7}" presName="hierChild4" presStyleCnt="0"/>
      <dgm:spPr/>
    </dgm:pt>
    <dgm:pt modelId="{9E156557-3151-4076-B82F-2592AB5CB98B}" type="pres">
      <dgm:prSet presAssocID="{BA172648-7D2A-422D-A5CC-0C6F3A73BA46}" presName="Name35" presStyleLbl="parChTrans1D3" presStyleIdx="3" presStyleCnt="5"/>
      <dgm:spPr/>
    </dgm:pt>
    <dgm:pt modelId="{ED5937B7-0985-40C2-BF9B-D4134863AD33}" type="pres">
      <dgm:prSet presAssocID="{D720F7DE-2C82-40AD-9AF7-F01ACD7D3873}" presName="hierRoot2" presStyleCnt="0">
        <dgm:presLayoutVars>
          <dgm:hierBranch/>
        </dgm:presLayoutVars>
      </dgm:prSet>
      <dgm:spPr/>
    </dgm:pt>
    <dgm:pt modelId="{75AEB7F5-A763-4E48-B3DD-2321313CE883}" type="pres">
      <dgm:prSet presAssocID="{D720F7DE-2C82-40AD-9AF7-F01ACD7D3873}" presName="rootComposite" presStyleCnt="0"/>
      <dgm:spPr/>
    </dgm:pt>
    <dgm:pt modelId="{86C64B47-AF1D-4DC9-84D7-88C985201AD0}" type="pres">
      <dgm:prSet presAssocID="{D720F7DE-2C82-40AD-9AF7-F01ACD7D3873}" presName="rootText" presStyleLbl="node3" presStyleIdx="3" presStyleCnt="5" custScaleX="133100" custScaleY="182705">
        <dgm:presLayoutVars>
          <dgm:chPref val="3"/>
        </dgm:presLayoutVars>
      </dgm:prSet>
      <dgm:spPr/>
    </dgm:pt>
    <dgm:pt modelId="{66E48A37-8B9D-4A3B-82D5-7B0FE30E3098}" type="pres">
      <dgm:prSet presAssocID="{D720F7DE-2C82-40AD-9AF7-F01ACD7D3873}" presName="rootConnector" presStyleLbl="node3" presStyleIdx="3" presStyleCnt="5"/>
      <dgm:spPr/>
    </dgm:pt>
    <dgm:pt modelId="{34E079EE-F73B-48C2-A4EE-B53FF2E4A44F}" type="pres">
      <dgm:prSet presAssocID="{D720F7DE-2C82-40AD-9AF7-F01ACD7D3873}" presName="hierChild4" presStyleCnt="0"/>
      <dgm:spPr/>
    </dgm:pt>
    <dgm:pt modelId="{151239F6-44D4-46F7-8EC0-298A9168FBBB}" type="pres">
      <dgm:prSet presAssocID="{6F91921C-EE81-4BF3-B783-546AACD01476}" presName="Name35" presStyleLbl="parChTrans1D4" presStyleIdx="3" presStyleCnt="5"/>
      <dgm:spPr/>
    </dgm:pt>
    <dgm:pt modelId="{3E0C7967-0576-4F23-9077-2FC034334360}" type="pres">
      <dgm:prSet presAssocID="{3B418D21-7678-42FC-A0EF-DB4A4B831422}" presName="hierRoot2" presStyleCnt="0">
        <dgm:presLayoutVars>
          <dgm:hierBranch val="init"/>
        </dgm:presLayoutVars>
      </dgm:prSet>
      <dgm:spPr/>
    </dgm:pt>
    <dgm:pt modelId="{303DCF62-DAFE-4BF6-BF58-410EC708DE49}" type="pres">
      <dgm:prSet presAssocID="{3B418D21-7678-42FC-A0EF-DB4A4B831422}" presName="rootComposite" presStyleCnt="0"/>
      <dgm:spPr/>
    </dgm:pt>
    <dgm:pt modelId="{A7B00B10-B33D-4B06-A07B-5EB5B6D119CB}" type="pres">
      <dgm:prSet presAssocID="{3B418D21-7678-42FC-A0EF-DB4A4B831422}" presName="rootText" presStyleLbl="node4" presStyleIdx="3" presStyleCnt="5" custScaleX="133100" custScaleY="133100">
        <dgm:presLayoutVars>
          <dgm:chPref val="3"/>
        </dgm:presLayoutVars>
      </dgm:prSet>
      <dgm:spPr/>
    </dgm:pt>
    <dgm:pt modelId="{8008FA14-86CC-4382-A59F-A95D42A01434}" type="pres">
      <dgm:prSet presAssocID="{3B418D21-7678-42FC-A0EF-DB4A4B831422}" presName="rootConnector" presStyleLbl="node4" presStyleIdx="3" presStyleCnt="5"/>
      <dgm:spPr/>
    </dgm:pt>
    <dgm:pt modelId="{A0D5F5AC-FC30-4D6C-BE74-F5D443B5F6CF}" type="pres">
      <dgm:prSet presAssocID="{3B418D21-7678-42FC-A0EF-DB4A4B831422}" presName="hierChild4" presStyleCnt="0"/>
      <dgm:spPr/>
    </dgm:pt>
    <dgm:pt modelId="{362532E0-7652-4890-990A-3343DC687DB4}" type="pres">
      <dgm:prSet presAssocID="{3B418D21-7678-42FC-A0EF-DB4A4B831422}" presName="hierChild5" presStyleCnt="0"/>
      <dgm:spPr/>
    </dgm:pt>
    <dgm:pt modelId="{91334581-6ED4-4965-A0B8-039D9E70B6A4}" type="pres">
      <dgm:prSet presAssocID="{D720F7DE-2C82-40AD-9AF7-F01ACD7D3873}" presName="hierChild5" presStyleCnt="0"/>
      <dgm:spPr/>
    </dgm:pt>
    <dgm:pt modelId="{5D2875C2-09DB-45E4-90D8-14E4847AEEA0}" type="pres">
      <dgm:prSet presAssocID="{DAAAF7DB-CB11-4036-89CC-0BF57AF7FCAD}" presName="Name35" presStyleLbl="parChTrans1D3" presStyleIdx="4" presStyleCnt="5"/>
      <dgm:spPr/>
    </dgm:pt>
    <dgm:pt modelId="{6C479814-D87F-48ED-87B9-02A25D584420}" type="pres">
      <dgm:prSet presAssocID="{BA063829-AD86-42BA-B477-3E4FB59FC1B6}" presName="hierRoot2" presStyleCnt="0">
        <dgm:presLayoutVars>
          <dgm:hierBranch/>
        </dgm:presLayoutVars>
      </dgm:prSet>
      <dgm:spPr/>
    </dgm:pt>
    <dgm:pt modelId="{3B838133-ADA9-4E6E-80C7-F7C6FA87C7B0}" type="pres">
      <dgm:prSet presAssocID="{BA063829-AD86-42BA-B477-3E4FB59FC1B6}" presName="rootComposite" presStyleCnt="0"/>
      <dgm:spPr/>
    </dgm:pt>
    <dgm:pt modelId="{2B7022BF-7BBE-4BDE-BB75-DB7176C66680}" type="pres">
      <dgm:prSet presAssocID="{BA063829-AD86-42BA-B477-3E4FB59FC1B6}" presName="rootText" presStyleLbl="node3" presStyleIdx="4" presStyleCnt="5" custScaleX="133100" custScaleY="182705">
        <dgm:presLayoutVars>
          <dgm:chPref val="3"/>
        </dgm:presLayoutVars>
      </dgm:prSet>
      <dgm:spPr/>
    </dgm:pt>
    <dgm:pt modelId="{FDADDC14-83CF-4B9B-A180-629CF9701596}" type="pres">
      <dgm:prSet presAssocID="{BA063829-AD86-42BA-B477-3E4FB59FC1B6}" presName="rootConnector" presStyleLbl="node3" presStyleIdx="4" presStyleCnt="5"/>
      <dgm:spPr/>
    </dgm:pt>
    <dgm:pt modelId="{C61341D2-FF35-4F8E-BDAB-35A21D7B82EE}" type="pres">
      <dgm:prSet presAssocID="{BA063829-AD86-42BA-B477-3E4FB59FC1B6}" presName="hierChild4" presStyleCnt="0"/>
      <dgm:spPr/>
    </dgm:pt>
    <dgm:pt modelId="{11456319-43A3-4E8A-AAF1-81FE6AF80548}" type="pres">
      <dgm:prSet presAssocID="{467D4BA9-4633-4AA4-A05B-2AF7CD583A4B}" presName="Name35" presStyleLbl="parChTrans1D4" presStyleIdx="4" presStyleCnt="5"/>
      <dgm:spPr/>
    </dgm:pt>
    <dgm:pt modelId="{4CF73CD4-E59B-49E8-94A0-C40BFC6AC21D}" type="pres">
      <dgm:prSet presAssocID="{139BB401-78EA-4506-8739-1AA4558024C5}" presName="hierRoot2" presStyleCnt="0">
        <dgm:presLayoutVars>
          <dgm:hierBranch val="init"/>
        </dgm:presLayoutVars>
      </dgm:prSet>
      <dgm:spPr/>
    </dgm:pt>
    <dgm:pt modelId="{B5356D5E-642E-4B5A-9CA9-02CF25689BBD}" type="pres">
      <dgm:prSet presAssocID="{139BB401-78EA-4506-8739-1AA4558024C5}" presName="rootComposite" presStyleCnt="0"/>
      <dgm:spPr/>
    </dgm:pt>
    <dgm:pt modelId="{BDEDF512-3966-4D61-9529-15B841DAAC5B}" type="pres">
      <dgm:prSet presAssocID="{139BB401-78EA-4506-8739-1AA4558024C5}" presName="rootText" presStyleLbl="node4" presStyleIdx="4" presStyleCnt="5" custScaleX="133100" custScaleY="133100">
        <dgm:presLayoutVars>
          <dgm:chPref val="3"/>
        </dgm:presLayoutVars>
      </dgm:prSet>
      <dgm:spPr/>
    </dgm:pt>
    <dgm:pt modelId="{9DDF97AB-0A43-47C0-B5C6-428D89A6BAF0}" type="pres">
      <dgm:prSet presAssocID="{139BB401-78EA-4506-8739-1AA4558024C5}" presName="rootConnector" presStyleLbl="node4" presStyleIdx="4" presStyleCnt="5"/>
      <dgm:spPr/>
    </dgm:pt>
    <dgm:pt modelId="{B94CCCA4-D4FB-4644-AEB5-54D620D7CD67}" type="pres">
      <dgm:prSet presAssocID="{139BB401-78EA-4506-8739-1AA4558024C5}" presName="hierChild4" presStyleCnt="0"/>
      <dgm:spPr/>
    </dgm:pt>
    <dgm:pt modelId="{B3E65000-6E68-4C67-9566-89794FBEBF0E}" type="pres">
      <dgm:prSet presAssocID="{139BB401-78EA-4506-8739-1AA4558024C5}" presName="hierChild5" presStyleCnt="0"/>
      <dgm:spPr/>
    </dgm:pt>
    <dgm:pt modelId="{4F3DF630-FB15-4991-97C5-E415EEEE3E97}" type="pres">
      <dgm:prSet presAssocID="{BA063829-AD86-42BA-B477-3E4FB59FC1B6}" presName="hierChild5" presStyleCnt="0"/>
      <dgm:spPr/>
    </dgm:pt>
    <dgm:pt modelId="{7D593914-0F23-4425-8CAC-84476EB19333}" type="pres">
      <dgm:prSet presAssocID="{F48E2C93-2426-4B87-9C29-A5E360C0D2D7}" presName="hierChild5" presStyleCnt="0"/>
      <dgm:spPr/>
    </dgm:pt>
    <dgm:pt modelId="{1312379E-A9EC-43F7-8614-487E692571C6}" type="pres">
      <dgm:prSet presAssocID="{408F386B-D11C-4811-8A6F-E79FB4851021}" presName="hierChild3" presStyleCnt="0"/>
      <dgm:spPr/>
    </dgm:pt>
  </dgm:ptLst>
  <dgm:cxnLst>
    <dgm:cxn modelId="{9FB31B09-CD33-44BC-8F21-CCD21FACF1C4}" type="presOf" srcId="{408F386B-D11C-4811-8A6F-E79FB4851021}" destId="{6B38DB4E-8042-4A18-8ABF-9646A0053C69}" srcOrd="1" destOrd="0" presId="urn:microsoft.com/office/officeart/2005/8/layout/orgChart1"/>
    <dgm:cxn modelId="{C60C760B-43AA-4BDB-A8EE-056C7609314B}" type="presOf" srcId="{81689A29-5533-46EE-847F-9DA24CB87117}" destId="{7624177D-6503-4DBA-B6C0-0412125B4370}" srcOrd="1" destOrd="0" presId="urn:microsoft.com/office/officeart/2005/8/layout/orgChart1"/>
    <dgm:cxn modelId="{4C526F0E-4097-4622-99B7-122B32E2C150}" type="presOf" srcId="{3B418D21-7678-42FC-A0EF-DB4A4B831422}" destId="{8008FA14-86CC-4382-A59F-A95D42A01434}" srcOrd="1" destOrd="0" presId="urn:microsoft.com/office/officeart/2005/8/layout/orgChart1"/>
    <dgm:cxn modelId="{B7CEBC10-CEE6-4350-B4AB-D1A4038DD3F6}" type="presOf" srcId="{2FF5809D-9123-4E81-B9ED-4E15B7E82FEF}" destId="{84053BF5-D535-4385-9EEB-CA9A61FF0157}" srcOrd="0" destOrd="0" presId="urn:microsoft.com/office/officeart/2005/8/layout/orgChart1"/>
    <dgm:cxn modelId="{F0EEE616-A25B-4187-9AE1-5D29829174EF}" type="presOf" srcId="{2FF5809D-9123-4E81-B9ED-4E15B7E82FEF}" destId="{06D7D110-17ED-43B5-A5E7-33C433CD8313}" srcOrd="1" destOrd="0" presId="urn:microsoft.com/office/officeart/2005/8/layout/orgChart1"/>
    <dgm:cxn modelId="{AFAF6A24-C381-4E78-B3B0-FF6F95A7FC54}" type="presOf" srcId="{3B418D21-7678-42FC-A0EF-DB4A4B831422}" destId="{A7B00B10-B33D-4B06-A07B-5EB5B6D119CB}" srcOrd="0" destOrd="0" presId="urn:microsoft.com/office/officeart/2005/8/layout/orgChart1"/>
    <dgm:cxn modelId="{7A23DD24-1A1C-47D3-BFFD-3FDBD610002E}" type="presOf" srcId="{593126CE-3D1E-4AAF-B035-4DB095BB6F2C}" destId="{4F50A563-F1F6-4573-AC22-CB5EE9350DDB}" srcOrd="0" destOrd="0" presId="urn:microsoft.com/office/officeart/2005/8/layout/orgChart1"/>
    <dgm:cxn modelId="{65E57C26-74CB-420D-8061-35DFB6B31A6D}" type="presOf" srcId="{E6222D9B-E96E-41BF-B634-264C308DE114}" destId="{54C5CD68-988C-4A10-9F85-55B64D34E84B}" srcOrd="1" destOrd="0" presId="urn:microsoft.com/office/officeart/2005/8/layout/orgChart1"/>
    <dgm:cxn modelId="{13944A2A-3FBE-48B0-BFA3-4FE745206633}" srcId="{F48E2C93-2426-4B87-9C29-A5E360C0D2D7}" destId="{BA063829-AD86-42BA-B477-3E4FB59FC1B6}" srcOrd="1" destOrd="0" parTransId="{DAAAF7DB-CB11-4036-89CC-0BF57AF7FCAD}" sibTransId="{F64ED4A6-D4AB-4919-9C0C-58395E7F11E2}"/>
    <dgm:cxn modelId="{BF0AAA2D-C8B1-40B1-98AE-DC1B403F9D86}" type="presOf" srcId="{763399BF-7CA5-43EC-B849-FA12FE7095A0}" destId="{603B5171-2D40-498E-AE89-23388FAEA5C6}" srcOrd="0" destOrd="0" presId="urn:microsoft.com/office/officeart/2005/8/layout/orgChart1"/>
    <dgm:cxn modelId="{E2AAD32E-36BA-4C5E-97C2-2FFD27678175}" srcId="{763399BF-7CA5-43EC-B849-FA12FE7095A0}" destId="{2FF5809D-9123-4E81-B9ED-4E15B7E82FEF}" srcOrd="0" destOrd="0" parTransId="{3595F8C2-2455-457C-AB37-1534D6CEF225}" sibTransId="{967992B5-9370-4E8F-A0D3-E945C38708F2}"/>
    <dgm:cxn modelId="{CFF32D34-9F7C-4F64-87B6-60539B97D31D}" type="presOf" srcId="{81689A29-5533-46EE-847F-9DA24CB87117}" destId="{980AC907-00EE-45D8-9718-76A4C1147495}" srcOrd="0" destOrd="0" presId="urn:microsoft.com/office/officeart/2005/8/layout/orgChart1"/>
    <dgm:cxn modelId="{2E7E8B36-E8DE-4B29-8375-6223DC6380FF}" srcId="{408F386B-D11C-4811-8A6F-E79FB4851021}" destId="{F48E2C93-2426-4B87-9C29-A5E360C0D2D7}" srcOrd="1" destOrd="0" parTransId="{7D2C2ADE-B1CD-460A-AD37-2691B08B2369}" sibTransId="{51F5765C-7F9A-4FDF-80E7-80C8A3F2DBBA}"/>
    <dgm:cxn modelId="{D16B1937-87DA-42C7-BC15-4AEEC8A0AA28}" type="presOf" srcId="{69A736F7-CECC-489D-93E4-25BE072CC47A}" destId="{7068D160-2949-48A4-B77E-27915940E817}" srcOrd="0" destOrd="0" presId="urn:microsoft.com/office/officeart/2005/8/layout/orgChart1"/>
    <dgm:cxn modelId="{8E9C613C-F1C3-463D-BD24-324E9CD50E29}" type="presOf" srcId="{139BB401-78EA-4506-8739-1AA4558024C5}" destId="{BDEDF512-3966-4D61-9529-15B841DAAC5B}" srcOrd="0" destOrd="0" presId="urn:microsoft.com/office/officeart/2005/8/layout/orgChart1"/>
    <dgm:cxn modelId="{86A19E60-CBF0-4E1D-9159-902B383AA5B6}" type="presOf" srcId="{336CB68D-EBDB-46A5-8821-A8DFEC940BEE}" destId="{FFEC0F2F-E380-4413-A672-F1E5A6EF56B1}" srcOrd="1" destOrd="0" presId="urn:microsoft.com/office/officeart/2005/8/layout/orgChart1"/>
    <dgm:cxn modelId="{21AD0B43-5CD6-487E-8161-2FB1F302C0BD}" type="presOf" srcId="{5197B33A-653B-404C-BF30-5D5A038C16FA}" destId="{F135F9E6-E42F-41F4-91F2-56BBE13134FC}" srcOrd="0" destOrd="0" presId="urn:microsoft.com/office/officeart/2005/8/layout/orgChart1"/>
    <dgm:cxn modelId="{B4CE5145-5D1C-4F33-BCE8-800E6704EAA0}" type="presOf" srcId="{6F91921C-EE81-4BF3-B783-546AACD01476}" destId="{151239F6-44D4-46F7-8EC0-298A9168FBBB}" srcOrd="0" destOrd="0" presId="urn:microsoft.com/office/officeart/2005/8/layout/orgChart1"/>
    <dgm:cxn modelId="{2D348345-8433-4B71-8570-B6D6927500E3}" type="presOf" srcId="{F48E2C93-2426-4B87-9C29-A5E360C0D2D7}" destId="{62289009-7564-4A01-A3A9-2AD9D3A293B9}" srcOrd="0" destOrd="0" presId="urn:microsoft.com/office/officeart/2005/8/layout/orgChart1"/>
    <dgm:cxn modelId="{5B0C9645-14F2-4000-95F8-B7C59D5DC436}" srcId="{336CB68D-EBDB-46A5-8821-A8DFEC940BEE}" destId="{5DF940DC-2DC5-4FE6-99EC-74A36E34AE2A}" srcOrd="0" destOrd="0" parTransId="{593126CE-3D1E-4AAF-B035-4DB095BB6F2C}" sibTransId="{66522A10-DF6F-4496-81D3-82885C7B0643}"/>
    <dgm:cxn modelId="{27B46A47-BA4C-43CF-8FBA-D8D9E73E917D}" type="presOf" srcId="{467D4BA9-4633-4AA4-A05B-2AF7CD583A4B}" destId="{11456319-43A3-4E8A-AAF1-81FE6AF80548}" srcOrd="0" destOrd="0" presId="urn:microsoft.com/office/officeart/2005/8/layout/orgChart1"/>
    <dgm:cxn modelId="{8869B049-F4B8-441E-AD3E-6798ABCAB740}" type="presOf" srcId="{5DF940DC-2DC5-4FE6-99EC-74A36E34AE2A}" destId="{38A4D86D-5851-445C-8AFE-43CBA6F5C612}" srcOrd="0" destOrd="0" presId="urn:microsoft.com/office/officeart/2005/8/layout/orgChart1"/>
    <dgm:cxn modelId="{11CA864C-4E81-40D9-925D-66E21E10E9A4}" type="presOf" srcId="{E6222D9B-E96E-41BF-B634-264C308DE114}" destId="{BBE068E1-F69E-4CAF-B6FC-09B5079560DC}" srcOrd="0" destOrd="0" presId="urn:microsoft.com/office/officeart/2005/8/layout/orgChart1"/>
    <dgm:cxn modelId="{0956CF4E-ED48-4E56-8624-651CDE381FB7}" type="presOf" srcId="{D720F7DE-2C82-40AD-9AF7-F01ACD7D3873}" destId="{66E48A37-8B9D-4A3B-82D5-7B0FE30E3098}" srcOrd="1" destOrd="0" presId="urn:microsoft.com/office/officeart/2005/8/layout/orgChart1"/>
    <dgm:cxn modelId="{2CE8DA52-4C59-4B8F-87F0-924582C77B97}" type="presOf" srcId="{F48E2C93-2426-4B87-9C29-A5E360C0D2D7}" destId="{D1CC00A4-8440-4B20-8409-C022B5E69C6D}" srcOrd="1" destOrd="0" presId="urn:microsoft.com/office/officeart/2005/8/layout/orgChart1"/>
    <dgm:cxn modelId="{2D2B5982-B4A4-454D-9499-C6C33120F378}" srcId="{5197B33A-653B-404C-BF30-5D5A038C16FA}" destId="{408F386B-D11C-4811-8A6F-E79FB4851021}" srcOrd="0" destOrd="0" parTransId="{F51052FE-6A24-4ADA-80A8-ABE8A809487C}" sibTransId="{1DCD0B72-A747-4A68-A6CB-6EFC7B02D1CB}"/>
    <dgm:cxn modelId="{8D0E5D8A-7304-4F5F-B8B9-4A7807F1C627}" srcId="{81689A29-5533-46EE-847F-9DA24CB87117}" destId="{763399BF-7CA5-43EC-B849-FA12FE7095A0}" srcOrd="0" destOrd="0" parTransId="{69A736F7-CECC-489D-93E4-25BE072CC47A}" sibTransId="{19B29B9C-D302-4A02-8B05-EA18D27A32DD}"/>
    <dgm:cxn modelId="{D9A60F90-F413-4CC9-BA3E-D94FAD72FBB4}" srcId="{7B0D2B15-E688-4F14-B393-12128315261C}" destId="{E6222D9B-E96E-41BF-B634-264C308DE114}" srcOrd="0" destOrd="0" parTransId="{F89874CE-047E-4854-AA29-836D7D239C60}" sibTransId="{C8DA49FC-8753-42DB-8A5F-6884E2ECA3DF}"/>
    <dgm:cxn modelId="{B9A95A91-1EAA-477B-8BE4-C77BD2B3BCEF}" srcId="{D720F7DE-2C82-40AD-9AF7-F01ACD7D3873}" destId="{3B418D21-7678-42FC-A0EF-DB4A4B831422}" srcOrd="0" destOrd="0" parTransId="{6F91921C-EE81-4BF3-B783-546AACD01476}" sibTransId="{A06A71EF-15CD-417B-85AF-B5B6E414DB8E}"/>
    <dgm:cxn modelId="{17B68C96-91F6-4BC2-9BF8-B28CE0BB5657}" type="presOf" srcId="{BA063829-AD86-42BA-B477-3E4FB59FC1B6}" destId="{2B7022BF-7BBE-4BDE-BB75-DB7176C66680}" srcOrd="0" destOrd="0" presId="urn:microsoft.com/office/officeart/2005/8/layout/orgChart1"/>
    <dgm:cxn modelId="{AB7531A9-42FE-412B-9E9E-EDB63AA504AF}" srcId="{81689A29-5533-46EE-847F-9DA24CB87117}" destId="{336CB68D-EBDB-46A5-8821-A8DFEC940BEE}" srcOrd="1" destOrd="0" parTransId="{24B03966-A14E-4F0F-AE50-A6013058AD1D}" sibTransId="{70400F36-1C89-4A0D-B197-4F2FC38537D5}"/>
    <dgm:cxn modelId="{21C935AC-6C31-45AB-B7F2-B0AD5623A87F}" type="presOf" srcId="{BA172648-7D2A-422D-A5CC-0C6F3A73BA46}" destId="{9E156557-3151-4076-B82F-2592AB5CB98B}" srcOrd="0" destOrd="0" presId="urn:microsoft.com/office/officeart/2005/8/layout/orgChart1"/>
    <dgm:cxn modelId="{EA8A15B9-E74B-4F4C-8BD3-5C44BA161430}" srcId="{408F386B-D11C-4811-8A6F-E79FB4851021}" destId="{81689A29-5533-46EE-847F-9DA24CB87117}" srcOrd="0" destOrd="0" parTransId="{8CD8EBB9-6F7C-4C5D-8FDD-A283A9B7E239}" sibTransId="{EE0B64A2-011F-4D5A-8052-1AC7A85935BF}"/>
    <dgm:cxn modelId="{6604ABBD-6219-4EC4-865B-69B5534FFA62}" type="presOf" srcId="{F89874CE-047E-4854-AA29-836D7D239C60}" destId="{3EB86CEC-A9BC-48B3-812E-25DE47E66FA7}" srcOrd="0" destOrd="0" presId="urn:microsoft.com/office/officeart/2005/8/layout/orgChart1"/>
    <dgm:cxn modelId="{0E9C4CBF-4B65-4529-A421-5DD910095438}" type="presOf" srcId="{763399BF-7CA5-43EC-B849-FA12FE7095A0}" destId="{32D3EFA3-9D2E-4EAE-AA3C-5564087305DF}" srcOrd="1" destOrd="0" presId="urn:microsoft.com/office/officeart/2005/8/layout/orgChart1"/>
    <dgm:cxn modelId="{3FF5DEC0-9C4A-42BD-826A-B07C1C3514BE}" type="presOf" srcId="{D720F7DE-2C82-40AD-9AF7-F01ACD7D3873}" destId="{86C64B47-AF1D-4DC9-84D7-88C985201AD0}" srcOrd="0" destOrd="0" presId="urn:microsoft.com/office/officeart/2005/8/layout/orgChart1"/>
    <dgm:cxn modelId="{87B6A7C1-A5CA-4144-B77F-AF0959FD6016}" type="presOf" srcId="{8CD8EBB9-6F7C-4C5D-8FDD-A283A9B7E239}" destId="{882F0EF9-6D20-42F8-B418-0B2B03D9DFC5}" srcOrd="0" destOrd="0" presId="urn:microsoft.com/office/officeart/2005/8/layout/orgChart1"/>
    <dgm:cxn modelId="{496A14C5-89F0-4EC1-92CE-1C4E6652C7A2}" type="presOf" srcId="{BA063829-AD86-42BA-B477-3E4FB59FC1B6}" destId="{FDADDC14-83CF-4B9B-A180-629CF9701596}" srcOrd="1" destOrd="0" presId="urn:microsoft.com/office/officeart/2005/8/layout/orgChart1"/>
    <dgm:cxn modelId="{245D2DC5-8845-4A17-AFA1-E33A22BA6AD4}" type="presOf" srcId="{24B03966-A14E-4F0F-AE50-A6013058AD1D}" destId="{F01B29FC-6D3B-4194-89E1-9F88C59FD28E}" srcOrd="0" destOrd="0" presId="urn:microsoft.com/office/officeart/2005/8/layout/orgChart1"/>
    <dgm:cxn modelId="{E4846EC8-AB45-4687-8E08-1DE554EDDD7C}" srcId="{BA063829-AD86-42BA-B477-3E4FB59FC1B6}" destId="{139BB401-78EA-4506-8739-1AA4558024C5}" srcOrd="0" destOrd="0" parTransId="{467D4BA9-4633-4AA4-A05B-2AF7CD583A4B}" sibTransId="{91182EF5-E9DE-4274-B670-B13527468A6A}"/>
    <dgm:cxn modelId="{33712BCA-E5DC-48C5-AF94-C2AD280CCBCD}" type="presOf" srcId="{408F386B-D11C-4811-8A6F-E79FB4851021}" destId="{591E6232-0DBB-4C5E-955B-B2B4FED53B24}" srcOrd="0" destOrd="0" presId="urn:microsoft.com/office/officeart/2005/8/layout/orgChart1"/>
    <dgm:cxn modelId="{541C5BD5-83E8-41D5-8EB0-2F40EB19FAFC}" type="presOf" srcId="{139BB401-78EA-4506-8739-1AA4558024C5}" destId="{9DDF97AB-0A43-47C0-B5C6-428D89A6BAF0}" srcOrd="1" destOrd="0" presId="urn:microsoft.com/office/officeart/2005/8/layout/orgChart1"/>
    <dgm:cxn modelId="{A45372D7-EA6F-447E-A846-B8B82D970205}" srcId="{81689A29-5533-46EE-847F-9DA24CB87117}" destId="{7B0D2B15-E688-4F14-B393-12128315261C}" srcOrd="2" destOrd="0" parTransId="{CA5B4933-20D2-4E40-B499-5CB70A81C9FB}" sibTransId="{D8C4C683-7642-4033-8640-675EF4C83BB1}"/>
    <dgm:cxn modelId="{BA8DB6D9-CDEC-4FE9-AD85-2E6DBC29AD70}" type="presOf" srcId="{CA5B4933-20D2-4E40-B499-5CB70A81C9FB}" destId="{D02D872B-355F-4421-8769-F4AD4EDCC6C6}" srcOrd="0" destOrd="0" presId="urn:microsoft.com/office/officeart/2005/8/layout/orgChart1"/>
    <dgm:cxn modelId="{FF1ACCE0-F8BB-488A-9F30-D1137FBF5178}" type="presOf" srcId="{7D2C2ADE-B1CD-460A-AD37-2691B08B2369}" destId="{28402431-7106-4CDB-AC59-285A87ED485A}" srcOrd="0" destOrd="0" presId="urn:microsoft.com/office/officeart/2005/8/layout/orgChart1"/>
    <dgm:cxn modelId="{DBC056EB-35D4-422F-BA59-618657F9E9F4}" type="presOf" srcId="{7B0D2B15-E688-4F14-B393-12128315261C}" destId="{D316C5A4-1E75-4E23-9E12-8886841F333B}" srcOrd="1" destOrd="0" presId="urn:microsoft.com/office/officeart/2005/8/layout/orgChart1"/>
    <dgm:cxn modelId="{084A16ED-5CA3-46A2-83D2-04AD2E36342F}" type="presOf" srcId="{3595F8C2-2455-457C-AB37-1534D6CEF225}" destId="{5D7CF1EE-BE58-46AF-99EF-0AB7489AB1EA}" srcOrd="0" destOrd="0" presId="urn:microsoft.com/office/officeart/2005/8/layout/orgChart1"/>
    <dgm:cxn modelId="{71ABAAEF-E0F9-4F14-B65A-ACB8CA7B9E87}" type="presOf" srcId="{DAAAF7DB-CB11-4036-89CC-0BF57AF7FCAD}" destId="{5D2875C2-09DB-45E4-90D8-14E4847AEEA0}" srcOrd="0" destOrd="0" presId="urn:microsoft.com/office/officeart/2005/8/layout/orgChart1"/>
    <dgm:cxn modelId="{6FD010F6-AA62-4467-8752-A4DD824560EF}" type="presOf" srcId="{336CB68D-EBDB-46A5-8821-A8DFEC940BEE}" destId="{CB23C634-8CD1-49AB-8417-5310D3A5BB51}" srcOrd="0" destOrd="0" presId="urn:microsoft.com/office/officeart/2005/8/layout/orgChart1"/>
    <dgm:cxn modelId="{E55797F8-AE63-4F4F-AF20-623EE77BADF7}" type="presOf" srcId="{7B0D2B15-E688-4F14-B393-12128315261C}" destId="{E1099A5C-3292-4FC7-903C-05AC172470EA}" srcOrd="0" destOrd="0" presId="urn:microsoft.com/office/officeart/2005/8/layout/orgChart1"/>
    <dgm:cxn modelId="{ACBDBFFB-7D47-4064-89E5-34D95C484934}" type="presOf" srcId="{5DF940DC-2DC5-4FE6-99EC-74A36E34AE2A}" destId="{308FA770-ABD7-41A0-98AF-66C5BFE740F5}" srcOrd="1" destOrd="0" presId="urn:microsoft.com/office/officeart/2005/8/layout/orgChart1"/>
    <dgm:cxn modelId="{FBD31AFD-1C4F-4E5F-B5DB-DF03DB6F277A}" srcId="{F48E2C93-2426-4B87-9C29-A5E360C0D2D7}" destId="{D720F7DE-2C82-40AD-9AF7-F01ACD7D3873}" srcOrd="0" destOrd="0" parTransId="{BA172648-7D2A-422D-A5CC-0C6F3A73BA46}" sibTransId="{8F34F932-EBE9-4D15-9301-6DACAC24E62C}"/>
    <dgm:cxn modelId="{8BFA8301-E883-4798-AFF7-36D7A38992FF}" type="presParOf" srcId="{F135F9E6-E42F-41F4-91F2-56BBE13134FC}" destId="{87F99ED7-26AD-449C-B9DD-9DE8068961D7}" srcOrd="0" destOrd="0" presId="urn:microsoft.com/office/officeart/2005/8/layout/orgChart1"/>
    <dgm:cxn modelId="{289D7C88-09AC-44A6-BDB7-B5F237BDFE02}" type="presParOf" srcId="{87F99ED7-26AD-449C-B9DD-9DE8068961D7}" destId="{31B20234-BEFE-4B4C-8D67-1D073E0F2E6C}" srcOrd="0" destOrd="0" presId="urn:microsoft.com/office/officeart/2005/8/layout/orgChart1"/>
    <dgm:cxn modelId="{3A6E4B4F-52BD-470D-B20B-3A091D0FBE30}" type="presParOf" srcId="{31B20234-BEFE-4B4C-8D67-1D073E0F2E6C}" destId="{591E6232-0DBB-4C5E-955B-B2B4FED53B24}" srcOrd="0" destOrd="0" presId="urn:microsoft.com/office/officeart/2005/8/layout/orgChart1"/>
    <dgm:cxn modelId="{4E8F0727-9CFF-4142-A1DC-6BBC73AE32D2}" type="presParOf" srcId="{31B20234-BEFE-4B4C-8D67-1D073E0F2E6C}" destId="{6B38DB4E-8042-4A18-8ABF-9646A0053C69}" srcOrd="1" destOrd="0" presId="urn:microsoft.com/office/officeart/2005/8/layout/orgChart1"/>
    <dgm:cxn modelId="{29E06BCC-2360-4723-BE23-21992E7B726B}" type="presParOf" srcId="{87F99ED7-26AD-449C-B9DD-9DE8068961D7}" destId="{2D63449A-4C07-4E4E-A05E-C5CBC00C19C5}" srcOrd="1" destOrd="0" presId="urn:microsoft.com/office/officeart/2005/8/layout/orgChart1"/>
    <dgm:cxn modelId="{4A2932A2-8526-495D-8C93-BCAD2A5A1C35}" type="presParOf" srcId="{2D63449A-4C07-4E4E-A05E-C5CBC00C19C5}" destId="{882F0EF9-6D20-42F8-B418-0B2B03D9DFC5}" srcOrd="0" destOrd="0" presId="urn:microsoft.com/office/officeart/2005/8/layout/orgChart1"/>
    <dgm:cxn modelId="{1431B3B0-AFF4-4452-8CB4-957F0F0DC9ED}" type="presParOf" srcId="{2D63449A-4C07-4E4E-A05E-C5CBC00C19C5}" destId="{D553C308-B0D9-46C1-87EC-ECB456604DFA}" srcOrd="1" destOrd="0" presId="urn:microsoft.com/office/officeart/2005/8/layout/orgChart1"/>
    <dgm:cxn modelId="{4C855184-1008-4A9B-9DDD-CE457B11A03E}" type="presParOf" srcId="{D553C308-B0D9-46C1-87EC-ECB456604DFA}" destId="{3088641D-227A-4A66-A777-21679780B253}" srcOrd="0" destOrd="0" presId="urn:microsoft.com/office/officeart/2005/8/layout/orgChart1"/>
    <dgm:cxn modelId="{61D3695E-2B31-4AE8-8C87-BC9F035D3E74}" type="presParOf" srcId="{3088641D-227A-4A66-A777-21679780B253}" destId="{980AC907-00EE-45D8-9718-76A4C1147495}" srcOrd="0" destOrd="0" presId="urn:microsoft.com/office/officeart/2005/8/layout/orgChart1"/>
    <dgm:cxn modelId="{133227DE-DC9E-4D96-8DEE-B2C1318BA546}" type="presParOf" srcId="{3088641D-227A-4A66-A777-21679780B253}" destId="{7624177D-6503-4DBA-B6C0-0412125B4370}" srcOrd="1" destOrd="0" presId="urn:microsoft.com/office/officeart/2005/8/layout/orgChart1"/>
    <dgm:cxn modelId="{2AECF1C3-96DB-4CF6-9FD5-83BD23DAE6A6}" type="presParOf" srcId="{D553C308-B0D9-46C1-87EC-ECB456604DFA}" destId="{FD09299A-E247-43C3-8DEF-480B63D009B0}" srcOrd="1" destOrd="0" presId="urn:microsoft.com/office/officeart/2005/8/layout/orgChart1"/>
    <dgm:cxn modelId="{ECBEB80A-BF4D-4A35-A314-3E533D2A4449}" type="presParOf" srcId="{FD09299A-E247-43C3-8DEF-480B63D009B0}" destId="{7068D160-2949-48A4-B77E-27915940E817}" srcOrd="0" destOrd="0" presId="urn:microsoft.com/office/officeart/2005/8/layout/orgChart1"/>
    <dgm:cxn modelId="{2B7FF269-2833-404E-9B08-69AB0D24C113}" type="presParOf" srcId="{FD09299A-E247-43C3-8DEF-480B63D009B0}" destId="{59A226BC-2833-4869-BBB3-03353211AD3F}" srcOrd="1" destOrd="0" presId="urn:microsoft.com/office/officeart/2005/8/layout/orgChart1"/>
    <dgm:cxn modelId="{20F41E74-2214-459B-B260-620CA8B49CEF}" type="presParOf" srcId="{59A226BC-2833-4869-BBB3-03353211AD3F}" destId="{CBF2E648-D9C0-404F-BC33-27B95E2B96B7}" srcOrd="0" destOrd="0" presId="urn:microsoft.com/office/officeart/2005/8/layout/orgChart1"/>
    <dgm:cxn modelId="{7BE889B1-04B0-4A63-B2A3-57492AD851DC}" type="presParOf" srcId="{CBF2E648-D9C0-404F-BC33-27B95E2B96B7}" destId="{603B5171-2D40-498E-AE89-23388FAEA5C6}" srcOrd="0" destOrd="0" presId="urn:microsoft.com/office/officeart/2005/8/layout/orgChart1"/>
    <dgm:cxn modelId="{82997C75-B4FD-4CDC-9E41-C010BDD656D8}" type="presParOf" srcId="{CBF2E648-D9C0-404F-BC33-27B95E2B96B7}" destId="{32D3EFA3-9D2E-4EAE-AA3C-5564087305DF}" srcOrd="1" destOrd="0" presId="urn:microsoft.com/office/officeart/2005/8/layout/orgChart1"/>
    <dgm:cxn modelId="{9C2E8397-A267-43E8-9D3E-AB83E443FDA5}" type="presParOf" srcId="{59A226BC-2833-4869-BBB3-03353211AD3F}" destId="{5AD72456-2E55-4909-8D5F-A7F05A594E3A}" srcOrd="1" destOrd="0" presId="urn:microsoft.com/office/officeart/2005/8/layout/orgChart1"/>
    <dgm:cxn modelId="{F274ECAF-729E-4319-9737-A720A10918D4}" type="presParOf" srcId="{5AD72456-2E55-4909-8D5F-A7F05A594E3A}" destId="{5D7CF1EE-BE58-46AF-99EF-0AB7489AB1EA}" srcOrd="0" destOrd="0" presId="urn:microsoft.com/office/officeart/2005/8/layout/orgChart1"/>
    <dgm:cxn modelId="{BE62545F-9D4F-429C-8565-9EA12AC0A743}" type="presParOf" srcId="{5AD72456-2E55-4909-8D5F-A7F05A594E3A}" destId="{868DA809-D49B-4ED2-BEAE-45308884D090}" srcOrd="1" destOrd="0" presId="urn:microsoft.com/office/officeart/2005/8/layout/orgChart1"/>
    <dgm:cxn modelId="{708EC7F5-1E42-4922-9E6B-99D6EBA29A16}" type="presParOf" srcId="{868DA809-D49B-4ED2-BEAE-45308884D090}" destId="{4EA6556E-741F-4AF1-9F6F-53F55B2FEF52}" srcOrd="0" destOrd="0" presId="urn:microsoft.com/office/officeart/2005/8/layout/orgChart1"/>
    <dgm:cxn modelId="{40C93160-0A80-46D3-87C0-B5A05A560260}" type="presParOf" srcId="{4EA6556E-741F-4AF1-9F6F-53F55B2FEF52}" destId="{84053BF5-D535-4385-9EEB-CA9A61FF0157}" srcOrd="0" destOrd="0" presId="urn:microsoft.com/office/officeart/2005/8/layout/orgChart1"/>
    <dgm:cxn modelId="{0A1ECC51-D077-46D8-98C7-26B827FF4291}" type="presParOf" srcId="{4EA6556E-741F-4AF1-9F6F-53F55B2FEF52}" destId="{06D7D110-17ED-43B5-A5E7-33C433CD8313}" srcOrd="1" destOrd="0" presId="urn:microsoft.com/office/officeart/2005/8/layout/orgChart1"/>
    <dgm:cxn modelId="{F8D295FA-E877-4E4F-9F45-CD1819664664}" type="presParOf" srcId="{868DA809-D49B-4ED2-BEAE-45308884D090}" destId="{496A10AE-BD12-46B0-A6C1-D44A1998AA0B}" srcOrd="1" destOrd="0" presId="urn:microsoft.com/office/officeart/2005/8/layout/orgChart1"/>
    <dgm:cxn modelId="{9E406BC9-5729-458A-A569-DFA8FFA68D6A}" type="presParOf" srcId="{868DA809-D49B-4ED2-BEAE-45308884D090}" destId="{8D1907B4-0E81-41D5-92C4-B54587F23D36}" srcOrd="2" destOrd="0" presId="urn:microsoft.com/office/officeart/2005/8/layout/orgChart1"/>
    <dgm:cxn modelId="{9E897DBD-777B-404C-B9FC-83A834C3CBEB}" type="presParOf" srcId="{59A226BC-2833-4869-BBB3-03353211AD3F}" destId="{E1271855-F28F-44BA-A726-9EC5DDE610CF}" srcOrd="2" destOrd="0" presId="urn:microsoft.com/office/officeart/2005/8/layout/orgChart1"/>
    <dgm:cxn modelId="{09B55FD2-6D6E-4A8D-821D-57C4B8C2AE51}" type="presParOf" srcId="{FD09299A-E247-43C3-8DEF-480B63D009B0}" destId="{F01B29FC-6D3B-4194-89E1-9F88C59FD28E}" srcOrd="2" destOrd="0" presId="urn:microsoft.com/office/officeart/2005/8/layout/orgChart1"/>
    <dgm:cxn modelId="{24071EC2-A999-4749-87D6-F91AB735AF2C}" type="presParOf" srcId="{FD09299A-E247-43C3-8DEF-480B63D009B0}" destId="{6436B38D-F918-43BB-8E89-C20BAB5B9365}" srcOrd="3" destOrd="0" presId="urn:microsoft.com/office/officeart/2005/8/layout/orgChart1"/>
    <dgm:cxn modelId="{D41A0714-9328-4BE3-9894-1B7E79B7E46E}" type="presParOf" srcId="{6436B38D-F918-43BB-8E89-C20BAB5B9365}" destId="{1D8CD55F-4585-45D6-A199-80CCF1B46C83}" srcOrd="0" destOrd="0" presId="urn:microsoft.com/office/officeart/2005/8/layout/orgChart1"/>
    <dgm:cxn modelId="{BC984511-A080-4158-80CD-59171992F7B8}" type="presParOf" srcId="{1D8CD55F-4585-45D6-A199-80CCF1B46C83}" destId="{CB23C634-8CD1-49AB-8417-5310D3A5BB51}" srcOrd="0" destOrd="0" presId="urn:microsoft.com/office/officeart/2005/8/layout/orgChart1"/>
    <dgm:cxn modelId="{EB9D27FF-F117-4071-ADC6-5A97FACFA324}" type="presParOf" srcId="{1D8CD55F-4585-45D6-A199-80CCF1B46C83}" destId="{FFEC0F2F-E380-4413-A672-F1E5A6EF56B1}" srcOrd="1" destOrd="0" presId="urn:microsoft.com/office/officeart/2005/8/layout/orgChart1"/>
    <dgm:cxn modelId="{4A76ECB9-7158-4BAE-84B2-D3CD6F231AF2}" type="presParOf" srcId="{6436B38D-F918-43BB-8E89-C20BAB5B9365}" destId="{FE2E989C-7251-4E05-9E8B-4BE4DD22E9A3}" srcOrd="1" destOrd="0" presId="urn:microsoft.com/office/officeart/2005/8/layout/orgChart1"/>
    <dgm:cxn modelId="{66BBDE5C-BF13-46C2-953B-02F3FFDF603E}" type="presParOf" srcId="{FE2E989C-7251-4E05-9E8B-4BE4DD22E9A3}" destId="{4F50A563-F1F6-4573-AC22-CB5EE9350DDB}" srcOrd="0" destOrd="0" presId="urn:microsoft.com/office/officeart/2005/8/layout/orgChart1"/>
    <dgm:cxn modelId="{384489FC-E38E-4CB8-974F-D4DF7B637C53}" type="presParOf" srcId="{FE2E989C-7251-4E05-9E8B-4BE4DD22E9A3}" destId="{331AE440-71EB-4E8A-A5B9-66E675F34638}" srcOrd="1" destOrd="0" presId="urn:microsoft.com/office/officeart/2005/8/layout/orgChart1"/>
    <dgm:cxn modelId="{0B896A3E-A617-4E0F-916E-E633B237F26B}" type="presParOf" srcId="{331AE440-71EB-4E8A-A5B9-66E675F34638}" destId="{12EE7F7B-4F81-4D98-A249-639A1A37AE1F}" srcOrd="0" destOrd="0" presId="urn:microsoft.com/office/officeart/2005/8/layout/orgChart1"/>
    <dgm:cxn modelId="{ECE069B0-2B76-47EE-BDFF-9B17241062F8}" type="presParOf" srcId="{12EE7F7B-4F81-4D98-A249-639A1A37AE1F}" destId="{38A4D86D-5851-445C-8AFE-43CBA6F5C612}" srcOrd="0" destOrd="0" presId="urn:microsoft.com/office/officeart/2005/8/layout/orgChart1"/>
    <dgm:cxn modelId="{3ABAD878-5E9C-40E5-8B1F-5602F2134F9A}" type="presParOf" srcId="{12EE7F7B-4F81-4D98-A249-639A1A37AE1F}" destId="{308FA770-ABD7-41A0-98AF-66C5BFE740F5}" srcOrd="1" destOrd="0" presId="urn:microsoft.com/office/officeart/2005/8/layout/orgChart1"/>
    <dgm:cxn modelId="{3F7805D0-3CED-49B3-BB29-8BA7FF3E7C97}" type="presParOf" srcId="{331AE440-71EB-4E8A-A5B9-66E675F34638}" destId="{D05DED50-D61F-4B42-A5C0-78DC67A40B51}" srcOrd="1" destOrd="0" presId="urn:microsoft.com/office/officeart/2005/8/layout/orgChart1"/>
    <dgm:cxn modelId="{93EEE6E2-C657-42C3-8040-0ADF499707E2}" type="presParOf" srcId="{331AE440-71EB-4E8A-A5B9-66E675F34638}" destId="{FA39DB6F-33E6-49C9-8007-E8AB01452F23}" srcOrd="2" destOrd="0" presId="urn:microsoft.com/office/officeart/2005/8/layout/orgChart1"/>
    <dgm:cxn modelId="{06002AA5-12D8-428C-B8F1-FDF657B7D218}" type="presParOf" srcId="{6436B38D-F918-43BB-8E89-C20BAB5B9365}" destId="{2513A648-1933-4B70-8B07-0138873045FE}" srcOrd="2" destOrd="0" presId="urn:microsoft.com/office/officeart/2005/8/layout/orgChart1"/>
    <dgm:cxn modelId="{2191FA91-154E-4FE3-8497-72FF7129E8C5}" type="presParOf" srcId="{FD09299A-E247-43C3-8DEF-480B63D009B0}" destId="{D02D872B-355F-4421-8769-F4AD4EDCC6C6}" srcOrd="4" destOrd="0" presId="urn:microsoft.com/office/officeart/2005/8/layout/orgChart1"/>
    <dgm:cxn modelId="{D7D05A48-59D6-4BC9-BBA6-AEADB9374FAE}" type="presParOf" srcId="{FD09299A-E247-43C3-8DEF-480B63D009B0}" destId="{2D0EB3F8-A663-40AF-BAD4-F505EE3A083A}" srcOrd="5" destOrd="0" presId="urn:microsoft.com/office/officeart/2005/8/layout/orgChart1"/>
    <dgm:cxn modelId="{B525141E-B540-435A-9C56-89B3F82A878B}" type="presParOf" srcId="{2D0EB3F8-A663-40AF-BAD4-F505EE3A083A}" destId="{6D660CEC-C83F-4CE3-9B85-C11FD9041A60}" srcOrd="0" destOrd="0" presId="urn:microsoft.com/office/officeart/2005/8/layout/orgChart1"/>
    <dgm:cxn modelId="{31BD4AAC-F384-49AD-9DC5-B95427BE2951}" type="presParOf" srcId="{6D660CEC-C83F-4CE3-9B85-C11FD9041A60}" destId="{E1099A5C-3292-4FC7-903C-05AC172470EA}" srcOrd="0" destOrd="0" presId="urn:microsoft.com/office/officeart/2005/8/layout/orgChart1"/>
    <dgm:cxn modelId="{0CD8B6CB-8E69-4992-B0BB-F79BDAD2287B}" type="presParOf" srcId="{6D660CEC-C83F-4CE3-9B85-C11FD9041A60}" destId="{D316C5A4-1E75-4E23-9E12-8886841F333B}" srcOrd="1" destOrd="0" presId="urn:microsoft.com/office/officeart/2005/8/layout/orgChart1"/>
    <dgm:cxn modelId="{7D9409B0-10B8-4B66-B588-B893217BCF8A}" type="presParOf" srcId="{2D0EB3F8-A663-40AF-BAD4-F505EE3A083A}" destId="{3B308F1A-140E-401A-B2F7-E16DA7FA562C}" srcOrd="1" destOrd="0" presId="urn:microsoft.com/office/officeart/2005/8/layout/orgChart1"/>
    <dgm:cxn modelId="{9F5AC1AD-3C0F-4F12-B914-F7A8F426E541}" type="presParOf" srcId="{3B308F1A-140E-401A-B2F7-E16DA7FA562C}" destId="{3EB86CEC-A9BC-48B3-812E-25DE47E66FA7}" srcOrd="0" destOrd="0" presId="urn:microsoft.com/office/officeart/2005/8/layout/orgChart1"/>
    <dgm:cxn modelId="{32073B14-D321-4622-AA05-F783BA16D2B0}" type="presParOf" srcId="{3B308F1A-140E-401A-B2F7-E16DA7FA562C}" destId="{F83F2FA6-5C1F-4665-8F77-AFE961E976CB}" srcOrd="1" destOrd="0" presId="urn:microsoft.com/office/officeart/2005/8/layout/orgChart1"/>
    <dgm:cxn modelId="{C59572F6-D5AD-40D6-A07E-B064B50969A8}" type="presParOf" srcId="{F83F2FA6-5C1F-4665-8F77-AFE961E976CB}" destId="{B17E68F7-8F18-4D09-A00B-2D91B0AB0DE5}" srcOrd="0" destOrd="0" presId="urn:microsoft.com/office/officeart/2005/8/layout/orgChart1"/>
    <dgm:cxn modelId="{BBD80D26-2B33-400E-8887-42A1A1C7D2A0}" type="presParOf" srcId="{B17E68F7-8F18-4D09-A00B-2D91B0AB0DE5}" destId="{BBE068E1-F69E-4CAF-B6FC-09B5079560DC}" srcOrd="0" destOrd="0" presId="urn:microsoft.com/office/officeart/2005/8/layout/orgChart1"/>
    <dgm:cxn modelId="{297CC047-91E8-44D0-BB60-618A5CB75E58}" type="presParOf" srcId="{B17E68F7-8F18-4D09-A00B-2D91B0AB0DE5}" destId="{54C5CD68-988C-4A10-9F85-55B64D34E84B}" srcOrd="1" destOrd="0" presId="urn:microsoft.com/office/officeart/2005/8/layout/orgChart1"/>
    <dgm:cxn modelId="{5A46CE55-4B08-443E-B9F3-C38162DE4EDE}" type="presParOf" srcId="{F83F2FA6-5C1F-4665-8F77-AFE961E976CB}" destId="{4DE05F60-6C88-4588-B914-F038EEDE4132}" srcOrd="1" destOrd="0" presId="urn:microsoft.com/office/officeart/2005/8/layout/orgChart1"/>
    <dgm:cxn modelId="{1983DF7E-89CD-4173-BE15-C2A6D899D057}" type="presParOf" srcId="{F83F2FA6-5C1F-4665-8F77-AFE961E976CB}" destId="{65FD7672-5866-4B29-A0C4-746CF2391229}" srcOrd="2" destOrd="0" presId="urn:microsoft.com/office/officeart/2005/8/layout/orgChart1"/>
    <dgm:cxn modelId="{06AD34C8-61EF-4BA2-B98A-DF32E81DD64B}" type="presParOf" srcId="{2D0EB3F8-A663-40AF-BAD4-F505EE3A083A}" destId="{B61A31ED-DB37-4045-B1A2-FFCE71152D8A}" srcOrd="2" destOrd="0" presId="urn:microsoft.com/office/officeart/2005/8/layout/orgChart1"/>
    <dgm:cxn modelId="{B8839677-BEE3-4869-8FAF-735273196810}" type="presParOf" srcId="{D553C308-B0D9-46C1-87EC-ECB456604DFA}" destId="{6BA8668C-4035-4F5C-840A-FD9332AA56E6}" srcOrd="2" destOrd="0" presId="urn:microsoft.com/office/officeart/2005/8/layout/orgChart1"/>
    <dgm:cxn modelId="{8D8B4167-B392-4DB9-97C8-48A3D2B4C238}" type="presParOf" srcId="{2D63449A-4C07-4E4E-A05E-C5CBC00C19C5}" destId="{28402431-7106-4CDB-AC59-285A87ED485A}" srcOrd="2" destOrd="0" presId="urn:microsoft.com/office/officeart/2005/8/layout/orgChart1"/>
    <dgm:cxn modelId="{42F01330-6128-49CB-8D12-162FA58EC8E3}" type="presParOf" srcId="{2D63449A-4C07-4E4E-A05E-C5CBC00C19C5}" destId="{A5CF62FD-D2AA-467A-A8D2-4922AFCD3CEA}" srcOrd="3" destOrd="0" presId="urn:microsoft.com/office/officeart/2005/8/layout/orgChart1"/>
    <dgm:cxn modelId="{9778FA7A-882B-49AF-AED2-07F729E4186D}" type="presParOf" srcId="{A5CF62FD-D2AA-467A-A8D2-4922AFCD3CEA}" destId="{B73D7C72-83FD-41E7-84F7-3FD9F656E2B9}" srcOrd="0" destOrd="0" presId="urn:microsoft.com/office/officeart/2005/8/layout/orgChart1"/>
    <dgm:cxn modelId="{1EB9115F-ACCA-4934-8D91-D20DCA4F3098}" type="presParOf" srcId="{B73D7C72-83FD-41E7-84F7-3FD9F656E2B9}" destId="{62289009-7564-4A01-A3A9-2AD9D3A293B9}" srcOrd="0" destOrd="0" presId="urn:microsoft.com/office/officeart/2005/8/layout/orgChart1"/>
    <dgm:cxn modelId="{18122452-84C1-4773-A1F3-C2CD6ED292D4}" type="presParOf" srcId="{B73D7C72-83FD-41E7-84F7-3FD9F656E2B9}" destId="{D1CC00A4-8440-4B20-8409-C022B5E69C6D}" srcOrd="1" destOrd="0" presId="urn:microsoft.com/office/officeart/2005/8/layout/orgChart1"/>
    <dgm:cxn modelId="{E66FFA15-B8DB-4EA0-A831-514ACFE86AA4}" type="presParOf" srcId="{A5CF62FD-D2AA-467A-A8D2-4922AFCD3CEA}" destId="{DCF92FBF-7147-4FB4-AA8B-41D1D097030D}" srcOrd="1" destOrd="0" presId="urn:microsoft.com/office/officeart/2005/8/layout/orgChart1"/>
    <dgm:cxn modelId="{C1EF2F91-8E64-402A-BAA4-50763CBFE7CB}" type="presParOf" srcId="{DCF92FBF-7147-4FB4-AA8B-41D1D097030D}" destId="{9E156557-3151-4076-B82F-2592AB5CB98B}" srcOrd="0" destOrd="0" presId="urn:microsoft.com/office/officeart/2005/8/layout/orgChart1"/>
    <dgm:cxn modelId="{35050A43-722E-4C36-A645-23D1E7C86046}" type="presParOf" srcId="{DCF92FBF-7147-4FB4-AA8B-41D1D097030D}" destId="{ED5937B7-0985-40C2-BF9B-D4134863AD33}" srcOrd="1" destOrd="0" presId="urn:microsoft.com/office/officeart/2005/8/layout/orgChart1"/>
    <dgm:cxn modelId="{77C0D9AD-FDD2-41B7-8596-301906073268}" type="presParOf" srcId="{ED5937B7-0985-40C2-BF9B-D4134863AD33}" destId="{75AEB7F5-A763-4E48-B3DD-2321313CE883}" srcOrd="0" destOrd="0" presId="urn:microsoft.com/office/officeart/2005/8/layout/orgChart1"/>
    <dgm:cxn modelId="{052E0991-CCAC-424D-9ADF-38B0AB2FA332}" type="presParOf" srcId="{75AEB7F5-A763-4E48-B3DD-2321313CE883}" destId="{86C64B47-AF1D-4DC9-84D7-88C985201AD0}" srcOrd="0" destOrd="0" presId="urn:microsoft.com/office/officeart/2005/8/layout/orgChart1"/>
    <dgm:cxn modelId="{DDCFF171-9940-4C1D-B40C-832FBA2E4B04}" type="presParOf" srcId="{75AEB7F5-A763-4E48-B3DD-2321313CE883}" destId="{66E48A37-8B9D-4A3B-82D5-7B0FE30E3098}" srcOrd="1" destOrd="0" presId="urn:microsoft.com/office/officeart/2005/8/layout/orgChart1"/>
    <dgm:cxn modelId="{84B10AD0-FD46-4DAC-A38E-0360833EC9B5}" type="presParOf" srcId="{ED5937B7-0985-40C2-BF9B-D4134863AD33}" destId="{34E079EE-F73B-48C2-A4EE-B53FF2E4A44F}" srcOrd="1" destOrd="0" presId="urn:microsoft.com/office/officeart/2005/8/layout/orgChart1"/>
    <dgm:cxn modelId="{B85BD54E-C833-43F7-879C-4A147B3111CB}" type="presParOf" srcId="{34E079EE-F73B-48C2-A4EE-B53FF2E4A44F}" destId="{151239F6-44D4-46F7-8EC0-298A9168FBBB}" srcOrd="0" destOrd="0" presId="urn:microsoft.com/office/officeart/2005/8/layout/orgChart1"/>
    <dgm:cxn modelId="{428A6B54-F933-463E-89F7-D1B8EE0EF083}" type="presParOf" srcId="{34E079EE-F73B-48C2-A4EE-B53FF2E4A44F}" destId="{3E0C7967-0576-4F23-9077-2FC034334360}" srcOrd="1" destOrd="0" presId="urn:microsoft.com/office/officeart/2005/8/layout/orgChart1"/>
    <dgm:cxn modelId="{1D327532-3998-42ED-85AD-DCDAEADD81A8}" type="presParOf" srcId="{3E0C7967-0576-4F23-9077-2FC034334360}" destId="{303DCF62-DAFE-4BF6-BF58-410EC708DE49}" srcOrd="0" destOrd="0" presId="urn:microsoft.com/office/officeart/2005/8/layout/orgChart1"/>
    <dgm:cxn modelId="{8A82D386-9965-49C5-9A06-FF00306FFA37}" type="presParOf" srcId="{303DCF62-DAFE-4BF6-BF58-410EC708DE49}" destId="{A7B00B10-B33D-4B06-A07B-5EB5B6D119CB}" srcOrd="0" destOrd="0" presId="urn:microsoft.com/office/officeart/2005/8/layout/orgChart1"/>
    <dgm:cxn modelId="{F8DFBDF0-F021-4208-A49E-AF612B556A84}" type="presParOf" srcId="{303DCF62-DAFE-4BF6-BF58-410EC708DE49}" destId="{8008FA14-86CC-4382-A59F-A95D42A01434}" srcOrd="1" destOrd="0" presId="urn:microsoft.com/office/officeart/2005/8/layout/orgChart1"/>
    <dgm:cxn modelId="{41E0B1F1-B914-420C-82D6-4F6717BD4D40}" type="presParOf" srcId="{3E0C7967-0576-4F23-9077-2FC034334360}" destId="{A0D5F5AC-FC30-4D6C-BE74-F5D443B5F6CF}" srcOrd="1" destOrd="0" presId="urn:microsoft.com/office/officeart/2005/8/layout/orgChart1"/>
    <dgm:cxn modelId="{77B6A1AA-C65C-4D47-9538-0974CE6B3520}" type="presParOf" srcId="{3E0C7967-0576-4F23-9077-2FC034334360}" destId="{362532E0-7652-4890-990A-3343DC687DB4}" srcOrd="2" destOrd="0" presId="urn:microsoft.com/office/officeart/2005/8/layout/orgChart1"/>
    <dgm:cxn modelId="{1EF0D582-0D41-42B5-9E95-A1504E06F60C}" type="presParOf" srcId="{ED5937B7-0985-40C2-BF9B-D4134863AD33}" destId="{91334581-6ED4-4965-A0B8-039D9E70B6A4}" srcOrd="2" destOrd="0" presId="urn:microsoft.com/office/officeart/2005/8/layout/orgChart1"/>
    <dgm:cxn modelId="{35D8BBDF-C548-4D92-88EA-4DD847AB9EA9}" type="presParOf" srcId="{DCF92FBF-7147-4FB4-AA8B-41D1D097030D}" destId="{5D2875C2-09DB-45E4-90D8-14E4847AEEA0}" srcOrd="2" destOrd="0" presId="urn:microsoft.com/office/officeart/2005/8/layout/orgChart1"/>
    <dgm:cxn modelId="{30C0ABE5-8935-474D-BD5D-585ACDC37A46}" type="presParOf" srcId="{DCF92FBF-7147-4FB4-AA8B-41D1D097030D}" destId="{6C479814-D87F-48ED-87B9-02A25D584420}" srcOrd="3" destOrd="0" presId="urn:microsoft.com/office/officeart/2005/8/layout/orgChart1"/>
    <dgm:cxn modelId="{FB2CA5DA-EDB7-4752-931F-B7B9AF7F8D09}" type="presParOf" srcId="{6C479814-D87F-48ED-87B9-02A25D584420}" destId="{3B838133-ADA9-4E6E-80C7-F7C6FA87C7B0}" srcOrd="0" destOrd="0" presId="urn:microsoft.com/office/officeart/2005/8/layout/orgChart1"/>
    <dgm:cxn modelId="{32CA4236-9A3C-4516-87DC-1F954D5F813D}" type="presParOf" srcId="{3B838133-ADA9-4E6E-80C7-F7C6FA87C7B0}" destId="{2B7022BF-7BBE-4BDE-BB75-DB7176C66680}" srcOrd="0" destOrd="0" presId="urn:microsoft.com/office/officeart/2005/8/layout/orgChart1"/>
    <dgm:cxn modelId="{81F91379-8806-4510-84BB-59EEA3E74CC6}" type="presParOf" srcId="{3B838133-ADA9-4E6E-80C7-F7C6FA87C7B0}" destId="{FDADDC14-83CF-4B9B-A180-629CF9701596}" srcOrd="1" destOrd="0" presId="urn:microsoft.com/office/officeart/2005/8/layout/orgChart1"/>
    <dgm:cxn modelId="{D2EDD15A-EF17-498A-A381-664E03209705}" type="presParOf" srcId="{6C479814-D87F-48ED-87B9-02A25D584420}" destId="{C61341D2-FF35-4F8E-BDAB-35A21D7B82EE}" srcOrd="1" destOrd="0" presId="urn:microsoft.com/office/officeart/2005/8/layout/orgChart1"/>
    <dgm:cxn modelId="{9AF48B86-669F-40CD-967F-64AE91BD50B3}" type="presParOf" srcId="{C61341D2-FF35-4F8E-BDAB-35A21D7B82EE}" destId="{11456319-43A3-4E8A-AAF1-81FE6AF80548}" srcOrd="0" destOrd="0" presId="urn:microsoft.com/office/officeart/2005/8/layout/orgChart1"/>
    <dgm:cxn modelId="{E310BA45-0749-4A05-81C0-524B4E11F322}" type="presParOf" srcId="{C61341D2-FF35-4F8E-BDAB-35A21D7B82EE}" destId="{4CF73CD4-E59B-49E8-94A0-C40BFC6AC21D}" srcOrd="1" destOrd="0" presId="urn:microsoft.com/office/officeart/2005/8/layout/orgChart1"/>
    <dgm:cxn modelId="{2B15FBF3-E833-4956-A65E-BDEE4D39BFE3}" type="presParOf" srcId="{4CF73CD4-E59B-49E8-94A0-C40BFC6AC21D}" destId="{B5356D5E-642E-4B5A-9CA9-02CF25689BBD}" srcOrd="0" destOrd="0" presId="urn:microsoft.com/office/officeart/2005/8/layout/orgChart1"/>
    <dgm:cxn modelId="{496FF559-CFC5-4A25-A2DE-E6D3432F13D3}" type="presParOf" srcId="{B5356D5E-642E-4B5A-9CA9-02CF25689BBD}" destId="{BDEDF512-3966-4D61-9529-15B841DAAC5B}" srcOrd="0" destOrd="0" presId="urn:microsoft.com/office/officeart/2005/8/layout/orgChart1"/>
    <dgm:cxn modelId="{5D3DD0D0-C749-4B25-871B-8B2067046037}" type="presParOf" srcId="{B5356D5E-642E-4B5A-9CA9-02CF25689BBD}" destId="{9DDF97AB-0A43-47C0-B5C6-428D89A6BAF0}" srcOrd="1" destOrd="0" presId="urn:microsoft.com/office/officeart/2005/8/layout/orgChart1"/>
    <dgm:cxn modelId="{EA8E10C5-CBCB-4E96-A77B-98BC5ABF9EE1}" type="presParOf" srcId="{4CF73CD4-E59B-49E8-94A0-C40BFC6AC21D}" destId="{B94CCCA4-D4FB-4644-AEB5-54D620D7CD67}" srcOrd="1" destOrd="0" presId="urn:microsoft.com/office/officeart/2005/8/layout/orgChart1"/>
    <dgm:cxn modelId="{1E954894-AE9B-4A9F-9876-5B58C1E59092}" type="presParOf" srcId="{4CF73CD4-E59B-49E8-94A0-C40BFC6AC21D}" destId="{B3E65000-6E68-4C67-9566-89794FBEBF0E}" srcOrd="2" destOrd="0" presId="urn:microsoft.com/office/officeart/2005/8/layout/orgChart1"/>
    <dgm:cxn modelId="{81B37992-7536-44B5-8838-08D9090FB880}" type="presParOf" srcId="{6C479814-D87F-48ED-87B9-02A25D584420}" destId="{4F3DF630-FB15-4991-97C5-E415EEEE3E97}" srcOrd="2" destOrd="0" presId="urn:microsoft.com/office/officeart/2005/8/layout/orgChart1"/>
    <dgm:cxn modelId="{06F6FCB6-6CF3-4D05-986F-2018BE61721A}" type="presParOf" srcId="{A5CF62FD-D2AA-467A-A8D2-4922AFCD3CEA}" destId="{7D593914-0F23-4425-8CAC-84476EB19333}" srcOrd="2" destOrd="0" presId="urn:microsoft.com/office/officeart/2005/8/layout/orgChart1"/>
    <dgm:cxn modelId="{9F8C8C65-897E-4642-BC9B-171D4CD99E2C}" type="presParOf" srcId="{87F99ED7-26AD-449C-B9DD-9DE8068961D7}" destId="{1312379E-A9EC-43F7-8614-487E692571C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B744B8-4CD5-EF46-A526-80ADFF6DA9C7}" type="doc">
      <dgm:prSet loTypeId="urn:microsoft.com/office/officeart/2005/8/layout/venn1" loCatId="" qsTypeId="urn:microsoft.com/office/officeart/2005/8/quickstyle/simple1" qsCatId="simple" csTypeId="urn:microsoft.com/office/officeart/2005/8/colors/colorful1" csCatId="colorful" phldr="1"/>
      <dgm:spPr/>
    </dgm:pt>
    <dgm:pt modelId="{59EBD611-617E-3745-9CA3-28D9F8846DD6}">
      <dgm:prSet phldrT="[Text]"/>
      <dgm:spPr/>
      <dgm:t>
        <a:bodyPr/>
        <a:lstStyle/>
        <a:p>
          <a:r>
            <a:rPr lang="en-US" cap="all" baseline="0" dirty="0"/>
            <a:t>Hindu</a:t>
          </a:r>
        </a:p>
      </dgm:t>
    </dgm:pt>
    <dgm:pt modelId="{C1888BAC-992A-3343-920F-1C9AA0D72EA7}" type="parTrans" cxnId="{F3E83B1F-9FD6-8F4F-95B3-CC34C27CB648}">
      <dgm:prSet/>
      <dgm:spPr/>
      <dgm:t>
        <a:bodyPr/>
        <a:lstStyle/>
        <a:p>
          <a:endParaRPr lang="en-US"/>
        </a:p>
      </dgm:t>
    </dgm:pt>
    <dgm:pt modelId="{F8B1C475-CF7D-5F4E-BA88-4063B98FDEEF}" type="sibTrans" cxnId="{F3E83B1F-9FD6-8F4F-95B3-CC34C27CB648}">
      <dgm:prSet/>
      <dgm:spPr/>
      <dgm:t>
        <a:bodyPr/>
        <a:lstStyle/>
        <a:p>
          <a:endParaRPr lang="en-US"/>
        </a:p>
      </dgm:t>
    </dgm:pt>
    <dgm:pt modelId="{23F57CEE-96C0-2148-9690-748CF12AB62C}">
      <dgm:prSet phldrT="[Text]"/>
      <dgm:spPr/>
      <dgm:t>
        <a:bodyPr/>
        <a:lstStyle/>
        <a:p>
          <a:r>
            <a:rPr lang="en-US" cap="all" baseline="0" dirty="0"/>
            <a:t>Family</a:t>
          </a:r>
        </a:p>
      </dgm:t>
    </dgm:pt>
    <dgm:pt modelId="{192B5B6E-E45D-9548-BFE3-F879B3190F5A}" type="parTrans" cxnId="{8A3D5036-7D32-7948-8CDD-C7D61ABEC1D2}">
      <dgm:prSet/>
      <dgm:spPr/>
      <dgm:t>
        <a:bodyPr/>
        <a:lstStyle/>
        <a:p>
          <a:endParaRPr lang="en-US"/>
        </a:p>
      </dgm:t>
    </dgm:pt>
    <dgm:pt modelId="{75DA42EB-200A-3244-A9B9-68326666123E}" type="sibTrans" cxnId="{8A3D5036-7D32-7948-8CDD-C7D61ABEC1D2}">
      <dgm:prSet/>
      <dgm:spPr/>
      <dgm:t>
        <a:bodyPr/>
        <a:lstStyle/>
        <a:p>
          <a:endParaRPr lang="en-US"/>
        </a:p>
      </dgm:t>
    </dgm:pt>
    <dgm:pt modelId="{90E63817-26FF-634D-B984-9AE253F0E232}">
      <dgm:prSet phldrT="[Text]"/>
      <dgm:spPr/>
      <dgm:t>
        <a:bodyPr/>
        <a:lstStyle/>
        <a:p>
          <a:r>
            <a:rPr lang="en-US" cap="all" baseline="0" dirty="0"/>
            <a:t>Undivided</a:t>
          </a:r>
        </a:p>
      </dgm:t>
    </dgm:pt>
    <dgm:pt modelId="{FB7A2A97-D55D-C142-9281-529CF2131EEB}" type="parTrans" cxnId="{A0F5CDB1-D9F4-A243-95EB-BFF08EE11EFD}">
      <dgm:prSet/>
      <dgm:spPr/>
      <dgm:t>
        <a:bodyPr/>
        <a:lstStyle/>
        <a:p>
          <a:endParaRPr lang="en-US"/>
        </a:p>
      </dgm:t>
    </dgm:pt>
    <dgm:pt modelId="{1A48E39B-E806-AE4B-BF63-0D2EC3B090C4}" type="sibTrans" cxnId="{A0F5CDB1-D9F4-A243-95EB-BFF08EE11EFD}">
      <dgm:prSet/>
      <dgm:spPr/>
      <dgm:t>
        <a:bodyPr/>
        <a:lstStyle/>
        <a:p>
          <a:endParaRPr lang="en-US"/>
        </a:p>
      </dgm:t>
    </dgm:pt>
    <dgm:pt modelId="{82574F25-0DC3-3B45-80BE-DDE7616011F8}" type="pres">
      <dgm:prSet presAssocID="{62B744B8-4CD5-EF46-A526-80ADFF6DA9C7}" presName="compositeShape" presStyleCnt="0">
        <dgm:presLayoutVars>
          <dgm:chMax val="7"/>
          <dgm:dir/>
          <dgm:resizeHandles val="exact"/>
        </dgm:presLayoutVars>
      </dgm:prSet>
      <dgm:spPr/>
    </dgm:pt>
    <dgm:pt modelId="{7F8D06E1-E8FC-0448-AA80-766E9A3ABE8C}" type="pres">
      <dgm:prSet presAssocID="{59EBD611-617E-3745-9CA3-28D9F8846DD6}" presName="circ1" presStyleLbl="vennNode1" presStyleIdx="0" presStyleCnt="3"/>
      <dgm:spPr/>
    </dgm:pt>
    <dgm:pt modelId="{121EFD0D-9A37-AD49-AC48-803D33660C60}" type="pres">
      <dgm:prSet presAssocID="{59EBD611-617E-3745-9CA3-28D9F8846DD6}" presName="circ1Tx" presStyleLbl="revTx" presStyleIdx="0" presStyleCnt="0">
        <dgm:presLayoutVars>
          <dgm:chMax val="0"/>
          <dgm:chPref val="0"/>
          <dgm:bulletEnabled val="1"/>
        </dgm:presLayoutVars>
      </dgm:prSet>
      <dgm:spPr/>
    </dgm:pt>
    <dgm:pt modelId="{D84DD1B9-E564-EA43-A059-D151CE0240B6}" type="pres">
      <dgm:prSet presAssocID="{23F57CEE-96C0-2148-9690-748CF12AB62C}" presName="circ2" presStyleLbl="vennNode1" presStyleIdx="1" presStyleCnt="3"/>
      <dgm:spPr/>
    </dgm:pt>
    <dgm:pt modelId="{C241726F-E24C-0B4C-A404-D745C8DCE88E}" type="pres">
      <dgm:prSet presAssocID="{23F57CEE-96C0-2148-9690-748CF12AB62C}" presName="circ2Tx" presStyleLbl="revTx" presStyleIdx="0" presStyleCnt="0">
        <dgm:presLayoutVars>
          <dgm:chMax val="0"/>
          <dgm:chPref val="0"/>
          <dgm:bulletEnabled val="1"/>
        </dgm:presLayoutVars>
      </dgm:prSet>
      <dgm:spPr/>
    </dgm:pt>
    <dgm:pt modelId="{D5485F74-C117-7440-B9C0-E6F35B8C904F}" type="pres">
      <dgm:prSet presAssocID="{90E63817-26FF-634D-B984-9AE253F0E232}" presName="circ3" presStyleLbl="vennNode1" presStyleIdx="2" presStyleCnt="3"/>
      <dgm:spPr/>
    </dgm:pt>
    <dgm:pt modelId="{274DF437-A2CC-DC42-BC30-911985779218}" type="pres">
      <dgm:prSet presAssocID="{90E63817-26FF-634D-B984-9AE253F0E232}" presName="circ3Tx" presStyleLbl="revTx" presStyleIdx="0" presStyleCnt="0">
        <dgm:presLayoutVars>
          <dgm:chMax val="0"/>
          <dgm:chPref val="0"/>
          <dgm:bulletEnabled val="1"/>
        </dgm:presLayoutVars>
      </dgm:prSet>
      <dgm:spPr/>
    </dgm:pt>
  </dgm:ptLst>
  <dgm:cxnLst>
    <dgm:cxn modelId="{66AE8E0A-B029-2844-812A-B4290C18E0B3}" type="presOf" srcId="{23F57CEE-96C0-2148-9690-748CF12AB62C}" destId="{C241726F-E24C-0B4C-A404-D745C8DCE88E}" srcOrd="1" destOrd="0" presId="urn:microsoft.com/office/officeart/2005/8/layout/venn1"/>
    <dgm:cxn modelId="{5520841D-8E39-A949-A2E9-69D313A12AC0}" type="presOf" srcId="{62B744B8-4CD5-EF46-A526-80ADFF6DA9C7}" destId="{82574F25-0DC3-3B45-80BE-DDE7616011F8}" srcOrd="0" destOrd="0" presId="urn:microsoft.com/office/officeart/2005/8/layout/venn1"/>
    <dgm:cxn modelId="{F3E83B1F-9FD6-8F4F-95B3-CC34C27CB648}" srcId="{62B744B8-4CD5-EF46-A526-80ADFF6DA9C7}" destId="{59EBD611-617E-3745-9CA3-28D9F8846DD6}" srcOrd="0" destOrd="0" parTransId="{C1888BAC-992A-3343-920F-1C9AA0D72EA7}" sibTransId="{F8B1C475-CF7D-5F4E-BA88-4063B98FDEEF}"/>
    <dgm:cxn modelId="{8A3D5036-7D32-7948-8CDD-C7D61ABEC1D2}" srcId="{62B744B8-4CD5-EF46-A526-80ADFF6DA9C7}" destId="{23F57CEE-96C0-2148-9690-748CF12AB62C}" srcOrd="1" destOrd="0" parTransId="{192B5B6E-E45D-9548-BFE3-F879B3190F5A}" sibTransId="{75DA42EB-200A-3244-A9B9-68326666123E}"/>
    <dgm:cxn modelId="{7088593F-1DFF-CB40-9281-8FB17BE0D985}" type="presOf" srcId="{90E63817-26FF-634D-B984-9AE253F0E232}" destId="{274DF437-A2CC-DC42-BC30-911985779218}" srcOrd="1" destOrd="0" presId="urn:microsoft.com/office/officeart/2005/8/layout/venn1"/>
    <dgm:cxn modelId="{823C4392-8842-C041-AA08-1D451854EE57}" type="presOf" srcId="{59EBD611-617E-3745-9CA3-28D9F8846DD6}" destId="{7F8D06E1-E8FC-0448-AA80-766E9A3ABE8C}" srcOrd="0" destOrd="0" presId="urn:microsoft.com/office/officeart/2005/8/layout/venn1"/>
    <dgm:cxn modelId="{A0F5CDB1-D9F4-A243-95EB-BFF08EE11EFD}" srcId="{62B744B8-4CD5-EF46-A526-80ADFF6DA9C7}" destId="{90E63817-26FF-634D-B984-9AE253F0E232}" srcOrd="2" destOrd="0" parTransId="{FB7A2A97-D55D-C142-9281-529CF2131EEB}" sibTransId="{1A48E39B-E806-AE4B-BF63-0D2EC3B090C4}"/>
    <dgm:cxn modelId="{07FC96B7-9B09-734F-A6FB-4D4F5DC569A1}" type="presOf" srcId="{59EBD611-617E-3745-9CA3-28D9F8846DD6}" destId="{121EFD0D-9A37-AD49-AC48-803D33660C60}" srcOrd="1" destOrd="0" presId="urn:microsoft.com/office/officeart/2005/8/layout/venn1"/>
    <dgm:cxn modelId="{9DD365B9-7A6A-D140-B64F-927CB1DCED44}" type="presOf" srcId="{23F57CEE-96C0-2148-9690-748CF12AB62C}" destId="{D84DD1B9-E564-EA43-A059-D151CE0240B6}" srcOrd="0" destOrd="0" presId="urn:microsoft.com/office/officeart/2005/8/layout/venn1"/>
    <dgm:cxn modelId="{8A73D3D0-9DE0-B44B-ACCB-E26F87353EED}" type="presOf" srcId="{90E63817-26FF-634D-B984-9AE253F0E232}" destId="{D5485F74-C117-7440-B9C0-E6F35B8C904F}" srcOrd="0" destOrd="0" presId="urn:microsoft.com/office/officeart/2005/8/layout/venn1"/>
    <dgm:cxn modelId="{BCE072B8-8356-C042-A1FA-2EA64ACA50EE}" type="presParOf" srcId="{82574F25-0DC3-3B45-80BE-DDE7616011F8}" destId="{7F8D06E1-E8FC-0448-AA80-766E9A3ABE8C}" srcOrd="0" destOrd="0" presId="urn:microsoft.com/office/officeart/2005/8/layout/venn1"/>
    <dgm:cxn modelId="{CC7E002A-87B6-9B4B-B4CD-E7188C770926}" type="presParOf" srcId="{82574F25-0DC3-3B45-80BE-DDE7616011F8}" destId="{121EFD0D-9A37-AD49-AC48-803D33660C60}" srcOrd="1" destOrd="0" presId="urn:microsoft.com/office/officeart/2005/8/layout/venn1"/>
    <dgm:cxn modelId="{3F95FB06-274D-5D4C-BE84-BC698C4BE471}" type="presParOf" srcId="{82574F25-0DC3-3B45-80BE-DDE7616011F8}" destId="{D84DD1B9-E564-EA43-A059-D151CE0240B6}" srcOrd="2" destOrd="0" presId="urn:microsoft.com/office/officeart/2005/8/layout/venn1"/>
    <dgm:cxn modelId="{6FCD2BEF-C01B-614C-893F-FF7E6D20032E}" type="presParOf" srcId="{82574F25-0DC3-3B45-80BE-DDE7616011F8}" destId="{C241726F-E24C-0B4C-A404-D745C8DCE88E}" srcOrd="3" destOrd="0" presId="urn:microsoft.com/office/officeart/2005/8/layout/venn1"/>
    <dgm:cxn modelId="{1096539E-F097-BF49-A51A-A7D11D74EEAE}" type="presParOf" srcId="{82574F25-0DC3-3B45-80BE-DDE7616011F8}" destId="{D5485F74-C117-7440-B9C0-E6F35B8C904F}" srcOrd="4" destOrd="0" presId="urn:microsoft.com/office/officeart/2005/8/layout/venn1"/>
    <dgm:cxn modelId="{3939585C-1E5F-2340-B125-A9E72CA673B1}" type="presParOf" srcId="{82574F25-0DC3-3B45-80BE-DDE7616011F8}" destId="{274DF437-A2CC-DC42-BC30-911985779218}"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8BE360-84D3-9F43-9480-FD2EF715AFCE}" type="doc">
      <dgm:prSet loTypeId="urn:microsoft.com/office/officeart/2005/8/layout/radial5" loCatId="hierarchy" qsTypeId="urn:microsoft.com/office/officeart/2005/8/quickstyle/simple1" qsCatId="simple" csTypeId="urn:microsoft.com/office/officeart/2005/8/colors/accent6_1" csCatId="accent6" phldr="1"/>
      <dgm:spPr/>
      <dgm:t>
        <a:bodyPr/>
        <a:lstStyle/>
        <a:p>
          <a:endParaRPr lang="en-US"/>
        </a:p>
      </dgm:t>
    </dgm:pt>
    <dgm:pt modelId="{A285DF49-7642-D24B-966E-E14805196916}">
      <dgm:prSet phldrT="[Text]" custT="1"/>
      <dgm:spPr/>
      <dgm:t>
        <a:bodyPr/>
        <a:lstStyle/>
        <a:p>
          <a:r>
            <a:rPr lang="en-US" sz="1600" dirty="0">
              <a:latin typeface="Times New Roman" panose="02020603050405020304" pitchFamily="18" charset="0"/>
              <a:cs typeface="Times New Roman" panose="02020603050405020304" pitchFamily="18" charset="0"/>
            </a:rPr>
            <a:t>PROPERTY OF HUF</a:t>
          </a:r>
        </a:p>
      </dgm:t>
    </dgm:pt>
    <dgm:pt modelId="{0E2C8B82-8ED9-9E40-9F92-8D0391476126}" type="parTrans" cxnId="{CB34DFC5-BBEC-CF49-BAE6-E0C3160C43F7}">
      <dgm:prSet/>
      <dgm:spPr/>
      <dgm:t>
        <a:bodyPr/>
        <a:lstStyle/>
        <a:p>
          <a:endParaRPr lang="en-US" sz="1100">
            <a:latin typeface="Times New Roman" panose="02020603050405020304" pitchFamily="18" charset="0"/>
            <a:cs typeface="Times New Roman" panose="02020603050405020304" pitchFamily="18" charset="0"/>
          </a:endParaRPr>
        </a:p>
      </dgm:t>
    </dgm:pt>
    <dgm:pt modelId="{699B464A-4F9C-7B47-A136-A531AE210385}" type="sibTrans" cxnId="{CB34DFC5-BBEC-CF49-BAE6-E0C3160C43F7}">
      <dgm:prSet/>
      <dgm:spPr/>
      <dgm:t>
        <a:bodyPr/>
        <a:lstStyle/>
        <a:p>
          <a:endParaRPr lang="en-US" sz="1100">
            <a:latin typeface="Times New Roman" panose="02020603050405020304" pitchFamily="18" charset="0"/>
            <a:cs typeface="Times New Roman" panose="02020603050405020304" pitchFamily="18" charset="0"/>
          </a:endParaRPr>
        </a:p>
      </dgm:t>
    </dgm:pt>
    <dgm:pt modelId="{4ED0B587-C969-4648-A0F2-C352D2AC0CCA}">
      <dgm:prSet phldrT="[Text]"/>
      <dgm:spPr/>
      <dgm:t>
        <a:bodyPr/>
        <a:lstStyle/>
        <a:p>
          <a:endParaRPr lang="en-US" sz="1100" dirty="0">
            <a:latin typeface="Times New Roman" panose="02020603050405020304" pitchFamily="18" charset="0"/>
            <a:cs typeface="Times New Roman" panose="02020603050405020304" pitchFamily="18" charset="0"/>
          </a:endParaRPr>
        </a:p>
      </dgm:t>
    </dgm:pt>
    <dgm:pt modelId="{0738B35A-031F-5048-9C56-F8563EA7D0B1}" type="parTrans" cxnId="{1154F7EF-7789-514E-8FA7-9C98D4B4AD36}">
      <dgm:prSet/>
      <dgm:spPr/>
      <dgm:t>
        <a:bodyPr/>
        <a:lstStyle/>
        <a:p>
          <a:endParaRPr lang="en-US" sz="1100">
            <a:latin typeface="Times New Roman" panose="02020603050405020304" pitchFamily="18" charset="0"/>
            <a:cs typeface="Times New Roman" panose="02020603050405020304" pitchFamily="18" charset="0"/>
          </a:endParaRPr>
        </a:p>
      </dgm:t>
    </dgm:pt>
    <dgm:pt modelId="{44AC8984-6CA7-014E-817B-3EFD74CE23A7}" type="sibTrans" cxnId="{1154F7EF-7789-514E-8FA7-9C98D4B4AD36}">
      <dgm:prSet/>
      <dgm:spPr/>
      <dgm:t>
        <a:bodyPr/>
        <a:lstStyle/>
        <a:p>
          <a:endParaRPr lang="en-US" sz="1100">
            <a:latin typeface="Times New Roman" panose="02020603050405020304" pitchFamily="18" charset="0"/>
            <a:cs typeface="Times New Roman" panose="02020603050405020304" pitchFamily="18" charset="0"/>
          </a:endParaRPr>
        </a:p>
      </dgm:t>
    </dgm:pt>
    <dgm:pt modelId="{BFE05E44-AB67-7B4B-999E-FE873DB35664}">
      <dgm:prSet phldrT="[Text]" custT="1"/>
      <dgm:spPr/>
      <dgm:t>
        <a:bodyPr/>
        <a:lstStyle/>
        <a:p>
          <a:r>
            <a:rPr lang="en-US" sz="1100" dirty="0">
              <a:latin typeface="Times New Roman" panose="02020603050405020304" pitchFamily="18" charset="0"/>
              <a:cs typeface="Times New Roman" panose="02020603050405020304" pitchFamily="18" charset="0"/>
            </a:rPr>
            <a:t>PROPERTY &amp; INCOME ALLOTED ON PARTITION</a:t>
          </a:r>
        </a:p>
      </dgm:t>
    </dgm:pt>
    <dgm:pt modelId="{049C7F09-3E16-244C-A30D-22FBD2670607}" type="parTrans" cxnId="{2F9D9AA7-4DDB-2643-9A5B-0AC67A8D0564}">
      <dgm:prSet custT="1"/>
      <dgm:spPr/>
      <dgm:t>
        <a:bodyPr/>
        <a:lstStyle/>
        <a:p>
          <a:endParaRPr lang="en-US" sz="1100">
            <a:latin typeface="Times New Roman" panose="02020603050405020304" pitchFamily="18" charset="0"/>
            <a:cs typeface="Times New Roman" panose="02020603050405020304" pitchFamily="18" charset="0"/>
          </a:endParaRPr>
        </a:p>
      </dgm:t>
    </dgm:pt>
    <dgm:pt modelId="{593ECD66-A61E-6D42-B0F6-D67E2A4D3B51}" type="sibTrans" cxnId="{2F9D9AA7-4DDB-2643-9A5B-0AC67A8D0564}">
      <dgm:prSet/>
      <dgm:spPr/>
      <dgm:t>
        <a:bodyPr/>
        <a:lstStyle/>
        <a:p>
          <a:endParaRPr lang="en-US" sz="1100">
            <a:latin typeface="Times New Roman" panose="02020603050405020304" pitchFamily="18" charset="0"/>
            <a:cs typeface="Times New Roman" panose="02020603050405020304" pitchFamily="18" charset="0"/>
          </a:endParaRPr>
        </a:p>
      </dgm:t>
    </dgm:pt>
    <dgm:pt modelId="{60478CA2-4E74-1A45-B199-71BFBF51D873}">
      <dgm:prSet custT="1"/>
      <dgm:spPr/>
      <dgm:t>
        <a:bodyPr/>
        <a:lstStyle/>
        <a:p>
          <a:r>
            <a:rPr lang="en-US" sz="1100" dirty="0">
              <a:latin typeface="Times New Roman" panose="02020603050405020304" pitchFamily="18" charset="0"/>
              <a:cs typeface="Times New Roman" panose="02020603050405020304" pitchFamily="18" charset="0"/>
            </a:rPr>
            <a:t>ANCESTRAL PROPERTY</a:t>
          </a:r>
        </a:p>
      </dgm:t>
    </dgm:pt>
    <dgm:pt modelId="{A66FBE4F-62D3-AD45-80DA-D1C74B8AC2E4}" type="parTrans" cxnId="{54DA21ED-307A-3940-B260-5994E8CE5E48}">
      <dgm:prSet custT="1"/>
      <dgm:spPr/>
      <dgm:t>
        <a:bodyPr/>
        <a:lstStyle/>
        <a:p>
          <a:endParaRPr lang="en-US" sz="1100">
            <a:latin typeface="Times New Roman" panose="02020603050405020304" pitchFamily="18" charset="0"/>
            <a:cs typeface="Times New Roman" panose="02020603050405020304" pitchFamily="18" charset="0"/>
          </a:endParaRPr>
        </a:p>
      </dgm:t>
    </dgm:pt>
    <dgm:pt modelId="{79FBD9F3-D1C9-7548-B93B-6833F949EC3A}" type="sibTrans" cxnId="{54DA21ED-307A-3940-B260-5994E8CE5E48}">
      <dgm:prSet/>
      <dgm:spPr/>
      <dgm:t>
        <a:bodyPr/>
        <a:lstStyle/>
        <a:p>
          <a:endParaRPr lang="en-US" sz="1100">
            <a:latin typeface="Times New Roman" panose="02020603050405020304" pitchFamily="18" charset="0"/>
            <a:cs typeface="Times New Roman" panose="02020603050405020304" pitchFamily="18" charset="0"/>
          </a:endParaRPr>
        </a:p>
      </dgm:t>
    </dgm:pt>
    <dgm:pt modelId="{CBBAB2E3-93D5-244A-831D-5AF1A79B08DB}">
      <dgm:prSet custT="1"/>
      <dgm:spPr/>
      <dgm:t>
        <a:bodyPr/>
        <a:lstStyle/>
        <a:p>
          <a:r>
            <a:rPr lang="en-US" sz="1100" dirty="0">
              <a:latin typeface="Times New Roman" panose="02020603050405020304" pitchFamily="18" charset="0"/>
              <a:cs typeface="Times New Roman" panose="02020603050405020304" pitchFamily="18" charset="0"/>
            </a:rPr>
            <a:t>PROPERTY ACQUIRED WITH THE AID OF JOINT FAMILY PROPERTY</a:t>
          </a:r>
        </a:p>
      </dgm:t>
    </dgm:pt>
    <dgm:pt modelId="{5DC90ACA-11A6-DF4A-94AD-2FEC723C6348}" type="parTrans" cxnId="{2C0DFCF0-F307-DA44-8415-F50532E6232C}">
      <dgm:prSet custT="1"/>
      <dgm:spPr/>
      <dgm:t>
        <a:bodyPr/>
        <a:lstStyle/>
        <a:p>
          <a:endParaRPr lang="en-US" sz="1100">
            <a:latin typeface="Times New Roman" panose="02020603050405020304" pitchFamily="18" charset="0"/>
            <a:cs typeface="Times New Roman" panose="02020603050405020304" pitchFamily="18" charset="0"/>
          </a:endParaRPr>
        </a:p>
      </dgm:t>
    </dgm:pt>
    <dgm:pt modelId="{852B20C2-56C9-484E-8DBC-5469694B3CD7}" type="sibTrans" cxnId="{2C0DFCF0-F307-DA44-8415-F50532E6232C}">
      <dgm:prSet/>
      <dgm:spPr/>
      <dgm:t>
        <a:bodyPr/>
        <a:lstStyle/>
        <a:p>
          <a:endParaRPr lang="en-US" sz="1100">
            <a:latin typeface="Times New Roman" panose="02020603050405020304" pitchFamily="18" charset="0"/>
            <a:cs typeface="Times New Roman" panose="02020603050405020304" pitchFamily="18" charset="0"/>
          </a:endParaRPr>
        </a:p>
      </dgm:t>
    </dgm:pt>
    <dgm:pt modelId="{A34E6325-749D-EC46-ACEB-AE04F15D4D21}">
      <dgm:prSet custT="1"/>
      <dgm:spPr/>
      <dgm:t>
        <a:bodyPr/>
        <a:lstStyle/>
        <a:p>
          <a:r>
            <a:rPr lang="en-US" sz="1100" dirty="0">
              <a:latin typeface="Times New Roman" panose="02020603050405020304" pitchFamily="18" charset="0"/>
              <a:cs typeface="Times New Roman" panose="02020603050405020304" pitchFamily="18" charset="0"/>
            </a:rPr>
            <a:t>SEPARATE PROPERTY OF COPARCENOR BELNDED WITH OR THROWN INTO A COMMON FAMILY HOTCHPOT</a:t>
          </a:r>
        </a:p>
      </dgm:t>
    </dgm:pt>
    <dgm:pt modelId="{C042BA51-61A6-D944-8272-6B37CBF395F7}" type="parTrans" cxnId="{24FA968A-1860-0C45-8E72-92F70AAB1E21}">
      <dgm:prSet custT="1"/>
      <dgm:spPr/>
      <dgm:t>
        <a:bodyPr/>
        <a:lstStyle/>
        <a:p>
          <a:endParaRPr lang="en-US" sz="1100">
            <a:latin typeface="Times New Roman" panose="02020603050405020304" pitchFamily="18" charset="0"/>
            <a:cs typeface="Times New Roman" panose="02020603050405020304" pitchFamily="18" charset="0"/>
          </a:endParaRPr>
        </a:p>
      </dgm:t>
    </dgm:pt>
    <dgm:pt modelId="{CBE26358-729E-E34F-9A00-FECB434CBE4D}" type="sibTrans" cxnId="{24FA968A-1860-0C45-8E72-92F70AAB1E21}">
      <dgm:prSet/>
      <dgm:spPr/>
      <dgm:t>
        <a:bodyPr/>
        <a:lstStyle/>
        <a:p>
          <a:endParaRPr lang="en-US" sz="1100">
            <a:latin typeface="Times New Roman" panose="02020603050405020304" pitchFamily="18" charset="0"/>
            <a:cs typeface="Times New Roman" panose="02020603050405020304" pitchFamily="18" charset="0"/>
          </a:endParaRPr>
        </a:p>
      </dgm:t>
    </dgm:pt>
    <dgm:pt modelId="{31D4544A-F846-A140-885C-1316EB6A8FAA}">
      <dgm:prSet custT="1"/>
      <dgm:spPr/>
      <dgm:t>
        <a:bodyPr/>
        <a:lstStyle/>
        <a:p>
          <a:r>
            <a:rPr lang="en-US" sz="1100" dirty="0">
              <a:latin typeface="Times New Roman" panose="02020603050405020304" pitchFamily="18" charset="0"/>
              <a:cs typeface="Times New Roman" panose="02020603050405020304" pitchFamily="18" charset="0"/>
            </a:rPr>
            <a:t>BY WILL OR BY GIFT</a:t>
          </a:r>
        </a:p>
      </dgm:t>
    </dgm:pt>
    <dgm:pt modelId="{4D9A2176-942A-7749-983B-1C0B03A7EF05}" type="parTrans" cxnId="{66FDC9D8-2E9A-BC47-8CCB-771157452E54}">
      <dgm:prSet custT="1"/>
      <dgm:spPr/>
      <dgm:t>
        <a:bodyPr/>
        <a:lstStyle/>
        <a:p>
          <a:endParaRPr lang="en-US" sz="1100">
            <a:latin typeface="Times New Roman" panose="02020603050405020304" pitchFamily="18" charset="0"/>
            <a:cs typeface="Times New Roman" panose="02020603050405020304" pitchFamily="18" charset="0"/>
          </a:endParaRPr>
        </a:p>
      </dgm:t>
    </dgm:pt>
    <dgm:pt modelId="{413B85FB-2CF2-0740-BED9-DD09BF49DB51}" type="sibTrans" cxnId="{66FDC9D8-2E9A-BC47-8CCB-771157452E54}">
      <dgm:prSet/>
      <dgm:spPr/>
      <dgm:t>
        <a:bodyPr/>
        <a:lstStyle/>
        <a:p>
          <a:endParaRPr lang="en-US" sz="1100">
            <a:latin typeface="Times New Roman" panose="02020603050405020304" pitchFamily="18" charset="0"/>
            <a:cs typeface="Times New Roman" panose="02020603050405020304" pitchFamily="18" charset="0"/>
          </a:endParaRPr>
        </a:p>
      </dgm:t>
    </dgm:pt>
    <dgm:pt modelId="{308B32E3-A044-6546-8AE8-A98AADC2276A}" type="pres">
      <dgm:prSet presAssocID="{148BE360-84D3-9F43-9480-FD2EF715AFCE}" presName="Name0" presStyleCnt="0">
        <dgm:presLayoutVars>
          <dgm:chMax val="1"/>
          <dgm:dir val="rev"/>
          <dgm:animLvl val="ctr"/>
          <dgm:resizeHandles val="exact"/>
        </dgm:presLayoutVars>
      </dgm:prSet>
      <dgm:spPr/>
    </dgm:pt>
    <dgm:pt modelId="{7B84AA7B-A791-7B4E-9B93-745FE099145C}" type="pres">
      <dgm:prSet presAssocID="{A285DF49-7642-D24B-966E-E14805196916}" presName="centerShape" presStyleLbl="node0" presStyleIdx="0" presStyleCnt="1"/>
      <dgm:spPr/>
    </dgm:pt>
    <dgm:pt modelId="{5ADAA26F-61A4-0541-A2F9-CCFF5985CC5C}" type="pres">
      <dgm:prSet presAssocID="{049C7F09-3E16-244C-A30D-22FBD2670607}" presName="parTrans" presStyleLbl="sibTrans2D1" presStyleIdx="0" presStyleCnt="5" custAng="10539725"/>
      <dgm:spPr/>
    </dgm:pt>
    <dgm:pt modelId="{40A60803-B203-694C-BC06-981CA93A1E58}" type="pres">
      <dgm:prSet presAssocID="{049C7F09-3E16-244C-A30D-22FBD2670607}" presName="connectorText" presStyleLbl="sibTrans2D1" presStyleIdx="0" presStyleCnt="5"/>
      <dgm:spPr/>
    </dgm:pt>
    <dgm:pt modelId="{09813A25-2512-4C4D-ACF8-1FCB4AC7E521}" type="pres">
      <dgm:prSet presAssocID="{BFE05E44-AB67-7B4B-999E-FE873DB35664}" presName="node" presStyleLbl="node1" presStyleIdx="0" presStyleCnt="5">
        <dgm:presLayoutVars>
          <dgm:bulletEnabled val="1"/>
        </dgm:presLayoutVars>
      </dgm:prSet>
      <dgm:spPr/>
    </dgm:pt>
    <dgm:pt modelId="{ACE4DC7F-6BDF-0B4D-91B3-7988B842AD6C}" type="pres">
      <dgm:prSet presAssocID="{A66FBE4F-62D3-AD45-80DA-D1C74B8AC2E4}" presName="parTrans" presStyleLbl="sibTrans2D1" presStyleIdx="1" presStyleCnt="5" custAng="19660716" custFlipHor="1"/>
      <dgm:spPr/>
    </dgm:pt>
    <dgm:pt modelId="{6F1FA5DD-D0D0-9A4B-8858-8A2B6851B2C5}" type="pres">
      <dgm:prSet presAssocID="{A66FBE4F-62D3-AD45-80DA-D1C74B8AC2E4}" presName="connectorText" presStyleLbl="sibTrans2D1" presStyleIdx="1" presStyleCnt="5"/>
      <dgm:spPr/>
    </dgm:pt>
    <dgm:pt modelId="{D7F2588A-9033-A64B-BF82-D3C0858605BA}" type="pres">
      <dgm:prSet presAssocID="{60478CA2-4E74-1A45-B199-71BFBF51D873}" presName="node" presStyleLbl="node1" presStyleIdx="1" presStyleCnt="5">
        <dgm:presLayoutVars>
          <dgm:bulletEnabled val="1"/>
        </dgm:presLayoutVars>
      </dgm:prSet>
      <dgm:spPr/>
    </dgm:pt>
    <dgm:pt modelId="{031A1C59-7FC3-2844-A8DD-D90461F06646}" type="pres">
      <dgm:prSet presAssocID="{5DC90ACA-11A6-DF4A-94AD-2FEC723C6348}" presName="parTrans" presStyleLbl="sibTrans2D1" presStyleIdx="2" presStyleCnt="5" custAng="10802084"/>
      <dgm:spPr/>
    </dgm:pt>
    <dgm:pt modelId="{2514FE36-C69A-0846-8E6F-96E5E72DA195}" type="pres">
      <dgm:prSet presAssocID="{5DC90ACA-11A6-DF4A-94AD-2FEC723C6348}" presName="connectorText" presStyleLbl="sibTrans2D1" presStyleIdx="2" presStyleCnt="5"/>
      <dgm:spPr/>
    </dgm:pt>
    <dgm:pt modelId="{6F380DA0-ABF9-C04D-8A47-EB20F1A6ED19}" type="pres">
      <dgm:prSet presAssocID="{CBBAB2E3-93D5-244A-831D-5AF1A79B08DB}" presName="node" presStyleLbl="node1" presStyleIdx="2" presStyleCnt="5">
        <dgm:presLayoutVars>
          <dgm:bulletEnabled val="1"/>
        </dgm:presLayoutVars>
      </dgm:prSet>
      <dgm:spPr/>
    </dgm:pt>
    <dgm:pt modelId="{E31AAD85-D767-2D4C-828F-C5041BB23946}" type="pres">
      <dgm:prSet presAssocID="{C042BA51-61A6-D944-8272-6B37CBF395F7}" presName="parTrans" presStyleLbl="sibTrans2D1" presStyleIdx="3" presStyleCnt="5" custAng="10196602"/>
      <dgm:spPr/>
    </dgm:pt>
    <dgm:pt modelId="{D487CEA2-F6AC-A64A-AB1F-6A9D007BD8FC}" type="pres">
      <dgm:prSet presAssocID="{C042BA51-61A6-D944-8272-6B37CBF395F7}" presName="connectorText" presStyleLbl="sibTrans2D1" presStyleIdx="3" presStyleCnt="5"/>
      <dgm:spPr/>
    </dgm:pt>
    <dgm:pt modelId="{8FDA3F5C-7890-E943-8632-0BE89A93388A}" type="pres">
      <dgm:prSet presAssocID="{A34E6325-749D-EC46-ACEB-AE04F15D4D21}" presName="node" presStyleLbl="node1" presStyleIdx="3" presStyleCnt="5">
        <dgm:presLayoutVars>
          <dgm:bulletEnabled val="1"/>
        </dgm:presLayoutVars>
      </dgm:prSet>
      <dgm:spPr/>
    </dgm:pt>
    <dgm:pt modelId="{38BD0E43-8C0F-F64B-8EAD-C65F4FC06F53}" type="pres">
      <dgm:prSet presAssocID="{4D9A2176-942A-7749-983B-1C0B03A7EF05}" presName="parTrans" presStyleLbl="sibTrans2D1" presStyleIdx="4" presStyleCnt="5" custAng="10324353"/>
      <dgm:spPr/>
    </dgm:pt>
    <dgm:pt modelId="{6F30F16B-1FAA-3C48-B179-BE9B6FB00156}" type="pres">
      <dgm:prSet presAssocID="{4D9A2176-942A-7749-983B-1C0B03A7EF05}" presName="connectorText" presStyleLbl="sibTrans2D1" presStyleIdx="4" presStyleCnt="5"/>
      <dgm:spPr/>
    </dgm:pt>
    <dgm:pt modelId="{D89086C2-3295-0648-A2E7-AEE542791880}" type="pres">
      <dgm:prSet presAssocID="{31D4544A-F846-A140-885C-1316EB6A8FAA}" presName="node" presStyleLbl="node1" presStyleIdx="4" presStyleCnt="5">
        <dgm:presLayoutVars>
          <dgm:bulletEnabled val="1"/>
        </dgm:presLayoutVars>
      </dgm:prSet>
      <dgm:spPr/>
    </dgm:pt>
  </dgm:ptLst>
  <dgm:cxnLst>
    <dgm:cxn modelId="{AE819B0A-2A87-3048-B97B-C333B018B249}" type="presOf" srcId="{148BE360-84D3-9F43-9480-FD2EF715AFCE}" destId="{308B32E3-A044-6546-8AE8-A98AADC2276A}" srcOrd="0" destOrd="0" presId="urn:microsoft.com/office/officeart/2005/8/layout/radial5"/>
    <dgm:cxn modelId="{E66C4528-35C3-B448-8B8F-E717E6191B87}" type="presOf" srcId="{A66FBE4F-62D3-AD45-80DA-D1C74B8AC2E4}" destId="{6F1FA5DD-D0D0-9A4B-8858-8A2B6851B2C5}" srcOrd="1" destOrd="0" presId="urn:microsoft.com/office/officeart/2005/8/layout/radial5"/>
    <dgm:cxn modelId="{9681842D-4F4B-CF41-8936-17E646D6BF0D}" type="presOf" srcId="{4D9A2176-942A-7749-983B-1C0B03A7EF05}" destId="{6F30F16B-1FAA-3C48-B179-BE9B6FB00156}" srcOrd="1" destOrd="0" presId="urn:microsoft.com/office/officeart/2005/8/layout/radial5"/>
    <dgm:cxn modelId="{77C7412E-2BD4-6F48-AF9A-FC299D0263C0}" type="presOf" srcId="{C042BA51-61A6-D944-8272-6B37CBF395F7}" destId="{E31AAD85-D767-2D4C-828F-C5041BB23946}" srcOrd="0" destOrd="0" presId="urn:microsoft.com/office/officeart/2005/8/layout/radial5"/>
    <dgm:cxn modelId="{91977532-AAE2-7347-AA12-F53A1E63D7DB}" type="presOf" srcId="{BFE05E44-AB67-7B4B-999E-FE873DB35664}" destId="{09813A25-2512-4C4D-ACF8-1FCB4AC7E521}" srcOrd="0" destOrd="0" presId="urn:microsoft.com/office/officeart/2005/8/layout/radial5"/>
    <dgm:cxn modelId="{C5021846-78B4-FD43-8B9C-95749BE260EC}" type="presOf" srcId="{C042BA51-61A6-D944-8272-6B37CBF395F7}" destId="{D487CEA2-F6AC-A64A-AB1F-6A9D007BD8FC}" srcOrd="1" destOrd="0" presId="urn:microsoft.com/office/officeart/2005/8/layout/radial5"/>
    <dgm:cxn modelId="{66F1CC4E-600A-E143-8476-9FE3E3D30E16}" type="presOf" srcId="{5DC90ACA-11A6-DF4A-94AD-2FEC723C6348}" destId="{2514FE36-C69A-0846-8E6F-96E5E72DA195}" srcOrd="1" destOrd="0" presId="urn:microsoft.com/office/officeart/2005/8/layout/radial5"/>
    <dgm:cxn modelId="{68D85F55-5201-1843-A700-DDB36D7636C6}" type="presOf" srcId="{4D9A2176-942A-7749-983B-1C0B03A7EF05}" destId="{38BD0E43-8C0F-F64B-8EAD-C65F4FC06F53}" srcOrd="0" destOrd="0" presId="urn:microsoft.com/office/officeart/2005/8/layout/radial5"/>
    <dgm:cxn modelId="{31B40A59-0458-984B-BF72-DC8517A2EFEF}" type="presOf" srcId="{A285DF49-7642-D24B-966E-E14805196916}" destId="{7B84AA7B-A791-7B4E-9B93-745FE099145C}" srcOrd="0" destOrd="0" presId="urn:microsoft.com/office/officeart/2005/8/layout/radial5"/>
    <dgm:cxn modelId="{00A1D984-D5A4-2340-806C-84F6C96C0A80}" type="presOf" srcId="{049C7F09-3E16-244C-A30D-22FBD2670607}" destId="{5ADAA26F-61A4-0541-A2F9-CCFF5985CC5C}" srcOrd="0" destOrd="0" presId="urn:microsoft.com/office/officeart/2005/8/layout/radial5"/>
    <dgm:cxn modelId="{24FA968A-1860-0C45-8E72-92F70AAB1E21}" srcId="{A285DF49-7642-D24B-966E-E14805196916}" destId="{A34E6325-749D-EC46-ACEB-AE04F15D4D21}" srcOrd="3" destOrd="0" parTransId="{C042BA51-61A6-D944-8272-6B37CBF395F7}" sibTransId="{CBE26358-729E-E34F-9A00-FECB434CBE4D}"/>
    <dgm:cxn modelId="{C9247F8C-00F1-5247-A782-8B1FB93ABDF1}" type="presOf" srcId="{60478CA2-4E74-1A45-B199-71BFBF51D873}" destId="{D7F2588A-9033-A64B-BF82-D3C0858605BA}" srcOrd="0" destOrd="0" presId="urn:microsoft.com/office/officeart/2005/8/layout/radial5"/>
    <dgm:cxn modelId="{A5E4BF8D-7A03-104A-AD0B-1AABED810C19}" type="presOf" srcId="{A66FBE4F-62D3-AD45-80DA-D1C74B8AC2E4}" destId="{ACE4DC7F-6BDF-0B4D-91B3-7988B842AD6C}" srcOrd="0" destOrd="0" presId="urn:microsoft.com/office/officeart/2005/8/layout/radial5"/>
    <dgm:cxn modelId="{2F9D9AA7-4DDB-2643-9A5B-0AC67A8D0564}" srcId="{A285DF49-7642-D24B-966E-E14805196916}" destId="{BFE05E44-AB67-7B4B-999E-FE873DB35664}" srcOrd="0" destOrd="0" parTransId="{049C7F09-3E16-244C-A30D-22FBD2670607}" sibTransId="{593ECD66-A61E-6D42-B0F6-D67E2A4D3B51}"/>
    <dgm:cxn modelId="{C9A069B7-111B-C440-87E5-37A9428950CD}" type="presOf" srcId="{31D4544A-F846-A140-885C-1316EB6A8FAA}" destId="{D89086C2-3295-0648-A2E7-AEE542791880}" srcOrd="0" destOrd="0" presId="urn:microsoft.com/office/officeart/2005/8/layout/radial5"/>
    <dgm:cxn modelId="{4F0B7BB9-FDBE-F54E-8D65-D05AF2A87536}" type="presOf" srcId="{CBBAB2E3-93D5-244A-831D-5AF1A79B08DB}" destId="{6F380DA0-ABF9-C04D-8A47-EB20F1A6ED19}" srcOrd="0" destOrd="0" presId="urn:microsoft.com/office/officeart/2005/8/layout/radial5"/>
    <dgm:cxn modelId="{D10441C4-215E-9444-B1A5-B61197CBBF8F}" type="presOf" srcId="{049C7F09-3E16-244C-A30D-22FBD2670607}" destId="{40A60803-B203-694C-BC06-981CA93A1E58}" srcOrd="1" destOrd="0" presId="urn:microsoft.com/office/officeart/2005/8/layout/radial5"/>
    <dgm:cxn modelId="{CB34DFC5-BBEC-CF49-BAE6-E0C3160C43F7}" srcId="{148BE360-84D3-9F43-9480-FD2EF715AFCE}" destId="{A285DF49-7642-D24B-966E-E14805196916}" srcOrd="0" destOrd="0" parTransId="{0E2C8B82-8ED9-9E40-9F92-8D0391476126}" sibTransId="{699B464A-4F9C-7B47-A136-A531AE210385}"/>
    <dgm:cxn modelId="{66FDC9D8-2E9A-BC47-8CCB-771157452E54}" srcId="{A285DF49-7642-D24B-966E-E14805196916}" destId="{31D4544A-F846-A140-885C-1316EB6A8FAA}" srcOrd="4" destOrd="0" parTransId="{4D9A2176-942A-7749-983B-1C0B03A7EF05}" sibTransId="{413B85FB-2CF2-0740-BED9-DD09BF49DB51}"/>
    <dgm:cxn modelId="{0BF0B6E7-9387-794D-B5E1-BB9B1C96C74B}" type="presOf" srcId="{A34E6325-749D-EC46-ACEB-AE04F15D4D21}" destId="{8FDA3F5C-7890-E943-8632-0BE89A93388A}" srcOrd="0" destOrd="0" presId="urn:microsoft.com/office/officeart/2005/8/layout/radial5"/>
    <dgm:cxn modelId="{54DA21ED-307A-3940-B260-5994E8CE5E48}" srcId="{A285DF49-7642-D24B-966E-E14805196916}" destId="{60478CA2-4E74-1A45-B199-71BFBF51D873}" srcOrd="1" destOrd="0" parTransId="{A66FBE4F-62D3-AD45-80DA-D1C74B8AC2E4}" sibTransId="{79FBD9F3-D1C9-7548-B93B-6833F949EC3A}"/>
    <dgm:cxn modelId="{1154F7EF-7789-514E-8FA7-9C98D4B4AD36}" srcId="{148BE360-84D3-9F43-9480-FD2EF715AFCE}" destId="{4ED0B587-C969-4648-A0F2-C352D2AC0CCA}" srcOrd="1" destOrd="0" parTransId="{0738B35A-031F-5048-9C56-F8563EA7D0B1}" sibTransId="{44AC8984-6CA7-014E-817B-3EFD74CE23A7}"/>
    <dgm:cxn modelId="{2C0DFCF0-F307-DA44-8415-F50532E6232C}" srcId="{A285DF49-7642-D24B-966E-E14805196916}" destId="{CBBAB2E3-93D5-244A-831D-5AF1A79B08DB}" srcOrd="2" destOrd="0" parTransId="{5DC90ACA-11A6-DF4A-94AD-2FEC723C6348}" sibTransId="{852B20C2-56C9-484E-8DBC-5469694B3CD7}"/>
    <dgm:cxn modelId="{E29194FF-4623-5349-B273-359C7195CB7B}" type="presOf" srcId="{5DC90ACA-11A6-DF4A-94AD-2FEC723C6348}" destId="{031A1C59-7FC3-2844-A8DD-D90461F06646}" srcOrd="0" destOrd="0" presId="urn:microsoft.com/office/officeart/2005/8/layout/radial5"/>
    <dgm:cxn modelId="{C3D71665-A871-7C4F-838A-B187E52CEFD3}" type="presParOf" srcId="{308B32E3-A044-6546-8AE8-A98AADC2276A}" destId="{7B84AA7B-A791-7B4E-9B93-745FE099145C}" srcOrd="0" destOrd="0" presId="urn:microsoft.com/office/officeart/2005/8/layout/radial5"/>
    <dgm:cxn modelId="{C16CE817-0606-5949-90FF-29C450E321AE}" type="presParOf" srcId="{308B32E3-A044-6546-8AE8-A98AADC2276A}" destId="{5ADAA26F-61A4-0541-A2F9-CCFF5985CC5C}" srcOrd="1" destOrd="0" presId="urn:microsoft.com/office/officeart/2005/8/layout/radial5"/>
    <dgm:cxn modelId="{D013BE38-3179-3A49-BC7C-BA28A47D682A}" type="presParOf" srcId="{5ADAA26F-61A4-0541-A2F9-CCFF5985CC5C}" destId="{40A60803-B203-694C-BC06-981CA93A1E58}" srcOrd="0" destOrd="0" presId="urn:microsoft.com/office/officeart/2005/8/layout/radial5"/>
    <dgm:cxn modelId="{956929BE-0ED8-294A-8CF3-9971A4F2B086}" type="presParOf" srcId="{308B32E3-A044-6546-8AE8-A98AADC2276A}" destId="{09813A25-2512-4C4D-ACF8-1FCB4AC7E521}" srcOrd="2" destOrd="0" presId="urn:microsoft.com/office/officeart/2005/8/layout/radial5"/>
    <dgm:cxn modelId="{A29A361D-C5C3-7047-9DC7-B47073264A08}" type="presParOf" srcId="{308B32E3-A044-6546-8AE8-A98AADC2276A}" destId="{ACE4DC7F-6BDF-0B4D-91B3-7988B842AD6C}" srcOrd="3" destOrd="0" presId="urn:microsoft.com/office/officeart/2005/8/layout/radial5"/>
    <dgm:cxn modelId="{920A3A6A-C803-7446-953D-EB47C6EDEBA4}" type="presParOf" srcId="{ACE4DC7F-6BDF-0B4D-91B3-7988B842AD6C}" destId="{6F1FA5DD-D0D0-9A4B-8858-8A2B6851B2C5}" srcOrd="0" destOrd="0" presId="urn:microsoft.com/office/officeart/2005/8/layout/radial5"/>
    <dgm:cxn modelId="{B133264B-FF74-A942-B0C6-7D2A783E2F45}" type="presParOf" srcId="{308B32E3-A044-6546-8AE8-A98AADC2276A}" destId="{D7F2588A-9033-A64B-BF82-D3C0858605BA}" srcOrd="4" destOrd="0" presId="urn:microsoft.com/office/officeart/2005/8/layout/radial5"/>
    <dgm:cxn modelId="{E81A2372-11FA-D440-AACF-DD05E305F1AF}" type="presParOf" srcId="{308B32E3-A044-6546-8AE8-A98AADC2276A}" destId="{031A1C59-7FC3-2844-A8DD-D90461F06646}" srcOrd="5" destOrd="0" presId="urn:microsoft.com/office/officeart/2005/8/layout/radial5"/>
    <dgm:cxn modelId="{77EA5325-FF04-2C43-89B4-8D31A3A5A9CC}" type="presParOf" srcId="{031A1C59-7FC3-2844-A8DD-D90461F06646}" destId="{2514FE36-C69A-0846-8E6F-96E5E72DA195}" srcOrd="0" destOrd="0" presId="urn:microsoft.com/office/officeart/2005/8/layout/radial5"/>
    <dgm:cxn modelId="{241AD753-C823-2F43-8101-F60ECD94D909}" type="presParOf" srcId="{308B32E3-A044-6546-8AE8-A98AADC2276A}" destId="{6F380DA0-ABF9-C04D-8A47-EB20F1A6ED19}" srcOrd="6" destOrd="0" presId="urn:microsoft.com/office/officeart/2005/8/layout/radial5"/>
    <dgm:cxn modelId="{BE2664D2-F79F-D44E-BCB7-8C2D767EE841}" type="presParOf" srcId="{308B32E3-A044-6546-8AE8-A98AADC2276A}" destId="{E31AAD85-D767-2D4C-828F-C5041BB23946}" srcOrd="7" destOrd="0" presId="urn:microsoft.com/office/officeart/2005/8/layout/radial5"/>
    <dgm:cxn modelId="{874E6A52-12E5-6E49-930D-E81A391B1062}" type="presParOf" srcId="{E31AAD85-D767-2D4C-828F-C5041BB23946}" destId="{D487CEA2-F6AC-A64A-AB1F-6A9D007BD8FC}" srcOrd="0" destOrd="0" presId="urn:microsoft.com/office/officeart/2005/8/layout/radial5"/>
    <dgm:cxn modelId="{04D0A498-C094-3D4B-8E7F-695E588AF517}" type="presParOf" srcId="{308B32E3-A044-6546-8AE8-A98AADC2276A}" destId="{8FDA3F5C-7890-E943-8632-0BE89A93388A}" srcOrd="8" destOrd="0" presId="urn:microsoft.com/office/officeart/2005/8/layout/radial5"/>
    <dgm:cxn modelId="{76A61B30-A6C9-E742-9A31-07877436DB88}" type="presParOf" srcId="{308B32E3-A044-6546-8AE8-A98AADC2276A}" destId="{38BD0E43-8C0F-F64B-8EAD-C65F4FC06F53}" srcOrd="9" destOrd="0" presId="urn:microsoft.com/office/officeart/2005/8/layout/radial5"/>
    <dgm:cxn modelId="{3B051A7C-4E3C-B745-A6F5-19AEDA148A0B}" type="presParOf" srcId="{38BD0E43-8C0F-F64B-8EAD-C65F4FC06F53}" destId="{6F30F16B-1FAA-3C48-B179-BE9B6FB00156}" srcOrd="0" destOrd="0" presId="urn:microsoft.com/office/officeart/2005/8/layout/radial5"/>
    <dgm:cxn modelId="{9A4669F4-CDED-7944-A736-FC6428BB4B27}" type="presParOf" srcId="{308B32E3-A044-6546-8AE8-A98AADC2276A}" destId="{D89086C2-3295-0648-A2E7-AEE542791880}"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A046907-CECE-4E44-B043-33EFBFFFD9AF}" type="doc">
      <dgm:prSet loTypeId="urn:microsoft.com/office/officeart/2005/8/layout/orgChart1" loCatId="" qsTypeId="urn:microsoft.com/office/officeart/2005/8/quickstyle/simple1" qsCatId="simple" csTypeId="urn:microsoft.com/office/officeart/2005/8/colors/accent6_1" csCatId="accent6" phldr="1"/>
      <dgm:spPr/>
      <dgm:t>
        <a:bodyPr/>
        <a:lstStyle/>
        <a:p>
          <a:endParaRPr lang="en-US"/>
        </a:p>
      </dgm:t>
    </dgm:pt>
    <dgm:pt modelId="{8CA89F0E-49B8-ED40-9764-7C49A7A421A1}">
      <dgm:prSet phldrT="[Text]"/>
      <dgm:spPr/>
      <dgm:t>
        <a:bodyPr/>
        <a:lstStyle/>
        <a:p>
          <a:r>
            <a:rPr lang="en-US" dirty="0"/>
            <a:t>PARTITION</a:t>
          </a:r>
        </a:p>
      </dgm:t>
    </dgm:pt>
    <dgm:pt modelId="{0AB8193E-B8D3-084D-8D55-CF6E49400615}" type="parTrans" cxnId="{BF319D83-37AA-4B4A-A75D-CEC9AB09C5B6}">
      <dgm:prSet/>
      <dgm:spPr/>
      <dgm:t>
        <a:bodyPr/>
        <a:lstStyle/>
        <a:p>
          <a:endParaRPr lang="en-US"/>
        </a:p>
      </dgm:t>
    </dgm:pt>
    <dgm:pt modelId="{B60ACED0-0625-5242-8046-344CFEEB657D}" type="sibTrans" cxnId="{BF319D83-37AA-4B4A-A75D-CEC9AB09C5B6}">
      <dgm:prSet/>
      <dgm:spPr/>
      <dgm:t>
        <a:bodyPr/>
        <a:lstStyle/>
        <a:p>
          <a:endParaRPr lang="en-US"/>
        </a:p>
      </dgm:t>
    </dgm:pt>
    <dgm:pt modelId="{6247B6C1-89BD-F947-8573-BDE28D772187}">
      <dgm:prSet phldrT="[Text]"/>
      <dgm:spPr/>
      <dgm:t>
        <a:bodyPr/>
        <a:lstStyle/>
        <a:p>
          <a:r>
            <a:rPr lang="en-US" dirty="0"/>
            <a:t>PARTIAL</a:t>
          </a:r>
        </a:p>
      </dgm:t>
    </dgm:pt>
    <dgm:pt modelId="{AF267B6F-3CE7-A54A-AC7F-AF7CEF3F7657}" type="parTrans" cxnId="{936DE6C3-3398-6249-BB99-E9F5EE4B1301}">
      <dgm:prSet/>
      <dgm:spPr/>
      <dgm:t>
        <a:bodyPr/>
        <a:lstStyle/>
        <a:p>
          <a:endParaRPr lang="en-US"/>
        </a:p>
      </dgm:t>
    </dgm:pt>
    <dgm:pt modelId="{869AD0F0-5759-9B45-A572-AD5CEE20D7EA}" type="sibTrans" cxnId="{936DE6C3-3398-6249-BB99-E9F5EE4B1301}">
      <dgm:prSet/>
      <dgm:spPr/>
      <dgm:t>
        <a:bodyPr/>
        <a:lstStyle/>
        <a:p>
          <a:endParaRPr lang="en-US"/>
        </a:p>
      </dgm:t>
    </dgm:pt>
    <dgm:pt modelId="{D4F89CC9-C05B-3248-8E8D-64B339D4866F}">
      <dgm:prSet phldrT="[Text]"/>
      <dgm:spPr/>
      <dgm:t>
        <a:bodyPr/>
        <a:lstStyle/>
        <a:p>
          <a:r>
            <a:rPr lang="en-US" dirty="0"/>
            <a:t>TOTAL/ FULL</a:t>
          </a:r>
        </a:p>
      </dgm:t>
    </dgm:pt>
    <dgm:pt modelId="{364A4B16-C0AD-A943-8D8E-983C01A8FA66}" type="parTrans" cxnId="{2BBA2263-E47A-2A4B-A1A0-F03967AB694C}">
      <dgm:prSet/>
      <dgm:spPr/>
      <dgm:t>
        <a:bodyPr/>
        <a:lstStyle/>
        <a:p>
          <a:endParaRPr lang="en-US"/>
        </a:p>
      </dgm:t>
    </dgm:pt>
    <dgm:pt modelId="{A9BF0707-9F26-E34E-ACCF-07EC5818FDE7}" type="sibTrans" cxnId="{2BBA2263-E47A-2A4B-A1A0-F03967AB694C}">
      <dgm:prSet/>
      <dgm:spPr/>
      <dgm:t>
        <a:bodyPr/>
        <a:lstStyle/>
        <a:p>
          <a:endParaRPr lang="en-US"/>
        </a:p>
      </dgm:t>
    </dgm:pt>
    <dgm:pt modelId="{75E47216-6AF7-B043-9399-A0DB4962EA48}" type="pres">
      <dgm:prSet presAssocID="{EA046907-CECE-4E44-B043-33EFBFFFD9AF}" presName="hierChild1" presStyleCnt="0">
        <dgm:presLayoutVars>
          <dgm:orgChart val="1"/>
          <dgm:chPref val="1"/>
          <dgm:dir/>
          <dgm:animOne val="branch"/>
          <dgm:animLvl val="lvl"/>
          <dgm:resizeHandles/>
        </dgm:presLayoutVars>
      </dgm:prSet>
      <dgm:spPr/>
    </dgm:pt>
    <dgm:pt modelId="{5C838780-8CC6-A04E-BAA1-306F44BA973E}" type="pres">
      <dgm:prSet presAssocID="{8CA89F0E-49B8-ED40-9764-7C49A7A421A1}" presName="hierRoot1" presStyleCnt="0">
        <dgm:presLayoutVars>
          <dgm:hierBranch val="init"/>
        </dgm:presLayoutVars>
      </dgm:prSet>
      <dgm:spPr/>
    </dgm:pt>
    <dgm:pt modelId="{469C5B97-E47B-B842-9C22-10ACAF1001D3}" type="pres">
      <dgm:prSet presAssocID="{8CA89F0E-49B8-ED40-9764-7C49A7A421A1}" presName="rootComposite1" presStyleCnt="0"/>
      <dgm:spPr/>
    </dgm:pt>
    <dgm:pt modelId="{3A4F6149-FE4F-AF46-843F-2EAC69185006}" type="pres">
      <dgm:prSet presAssocID="{8CA89F0E-49B8-ED40-9764-7C49A7A421A1}" presName="rootText1" presStyleLbl="node0" presStyleIdx="0" presStyleCnt="1">
        <dgm:presLayoutVars>
          <dgm:chPref val="3"/>
        </dgm:presLayoutVars>
      </dgm:prSet>
      <dgm:spPr/>
    </dgm:pt>
    <dgm:pt modelId="{15576025-C359-9541-BDB7-51AD22458DBD}" type="pres">
      <dgm:prSet presAssocID="{8CA89F0E-49B8-ED40-9764-7C49A7A421A1}" presName="rootConnector1" presStyleLbl="node1" presStyleIdx="0" presStyleCnt="0"/>
      <dgm:spPr/>
    </dgm:pt>
    <dgm:pt modelId="{4065492E-EE04-CE45-88BC-DD84B5CE5FDD}" type="pres">
      <dgm:prSet presAssocID="{8CA89F0E-49B8-ED40-9764-7C49A7A421A1}" presName="hierChild2" presStyleCnt="0"/>
      <dgm:spPr/>
    </dgm:pt>
    <dgm:pt modelId="{87067FD8-84EF-2845-ACD5-B4362A5DCDF1}" type="pres">
      <dgm:prSet presAssocID="{AF267B6F-3CE7-A54A-AC7F-AF7CEF3F7657}" presName="Name37" presStyleLbl="parChTrans1D2" presStyleIdx="0" presStyleCnt="2"/>
      <dgm:spPr/>
    </dgm:pt>
    <dgm:pt modelId="{45FC7DA1-E4D9-BD4E-A64D-1F9F6B6A91D3}" type="pres">
      <dgm:prSet presAssocID="{6247B6C1-89BD-F947-8573-BDE28D772187}" presName="hierRoot2" presStyleCnt="0">
        <dgm:presLayoutVars>
          <dgm:hierBranch val="init"/>
        </dgm:presLayoutVars>
      </dgm:prSet>
      <dgm:spPr/>
    </dgm:pt>
    <dgm:pt modelId="{D8F45651-5354-8546-B4D9-9A1E6B44A65C}" type="pres">
      <dgm:prSet presAssocID="{6247B6C1-89BD-F947-8573-BDE28D772187}" presName="rootComposite" presStyleCnt="0"/>
      <dgm:spPr/>
    </dgm:pt>
    <dgm:pt modelId="{66522928-AA5B-B94F-9C02-49FB7DEA1DF5}" type="pres">
      <dgm:prSet presAssocID="{6247B6C1-89BD-F947-8573-BDE28D772187}" presName="rootText" presStyleLbl="node2" presStyleIdx="0" presStyleCnt="2">
        <dgm:presLayoutVars>
          <dgm:chPref val="3"/>
        </dgm:presLayoutVars>
      </dgm:prSet>
      <dgm:spPr/>
    </dgm:pt>
    <dgm:pt modelId="{B150BC60-0AB2-5B4C-878A-B5B20ED08973}" type="pres">
      <dgm:prSet presAssocID="{6247B6C1-89BD-F947-8573-BDE28D772187}" presName="rootConnector" presStyleLbl="node2" presStyleIdx="0" presStyleCnt="2"/>
      <dgm:spPr/>
    </dgm:pt>
    <dgm:pt modelId="{D57108E2-4E56-5742-A66D-4A205AD4AED0}" type="pres">
      <dgm:prSet presAssocID="{6247B6C1-89BD-F947-8573-BDE28D772187}" presName="hierChild4" presStyleCnt="0"/>
      <dgm:spPr/>
    </dgm:pt>
    <dgm:pt modelId="{31095BBE-4931-2248-8C3C-0C4AE25AF2D1}" type="pres">
      <dgm:prSet presAssocID="{6247B6C1-89BD-F947-8573-BDE28D772187}" presName="hierChild5" presStyleCnt="0"/>
      <dgm:spPr/>
    </dgm:pt>
    <dgm:pt modelId="{11AE19C0-969E-764F-9835-0E9055D09219}" type="pres">
      <dgm:prSet presAssocID="{364A4B16-C0AD-A943-8D8E-983C01A8FA66}" presName="Name37" presStyleLbl="parChTrans1D2" presStyleIdx="1" presStyleCnt="2"/>
      <dgm:spPr/>
    </dgm:pt>
    <dgm:pt modelId="{6F80D35F-6EF0-3545-AA61-0D9D089B9064}" type="pres">
      <dgm:prSet presAssocID="{D4F89CC9-C05B-3248-8E8D-64B339D4866F}" presName="hierRoot2" presStyleCnt="0">
        <dgm:presLayoutVars>
          <dgm:hierBranch val="init"/>
        </dgm:presLayoutVars>
      </dgm:prSet>
      <dgm:spPr/>
    </dgm:pt>
    <dgm:pt modelId="{7782EFB1-924D-7B40-BE64-6B9364C3B62B}" type="pres">
      <dgm:prSet presAssocID="{D4F89CC9-C05B-3248-8E8D-64B339D4866F}" presName="rootComposite" presStyleCnt="0"/>
      <dgm:spPr/>
    </dgm:pt>
    <dgm:pt modelId="{870D53A6-FE69-FC42-BA0A-9C4B6B9C8E8E}" type="pres">
      <dgm:prSet presAssocID="{D4F89CC9-C05B-3248-8E8D-64B339D4866F}" presName="rootText" presStyleLbl="node2" presStyleIdx="1" presStyleCnt="2">
        <dgm:presLayoutVars>
          <dgm:chPref val="3"/>
        </dgm:presLayoutVars>
      </dgm:prSet>
      <dgm:spPr/>
    </dgm:pt>
    <dgm:pt modelId="{80CF4085-201D-2940-B4C6-2C407A98696B}" type="pres">
      <dgm:prSet presAssocID="{D4F89CC9-C05B-3248-8E8D-64B339D4866F}" presName="rootConnector" presStyleLbl="node2" presStyleIdx="1" presStyleCnt="2"/>
      <dgm:spPr/>
    </dgm:pt>
    <dgm:pt modelId="{15889B30-F606-754B-B8F4-F43C564FF6EA}" type="pres">
      <dgm:prSet presAssocID="{D4F89CC9-C05B-3248-8E8D-64B339D4866F}" presName="hierChild4" presStyleCnt="0"/>
      <dgm:spPr/>
    </dgm:pt>
    <dgm:pt modelId="{76D16B38-AD61-D14D-87D0-8723466BC3EC}" type="pres">
      <dgm:prSet presAssocID="{D4F89CC9-C05B-3248-8E8D-64B339D4866F}" presName="hierChild5" presStyleCnt="0"/>
      <dgm:spPr/>
    </dgm:pt>
    <dgm:pt modelId="{CAC45F5B-4B97-1846-83DE-4A7B9A910620}" type="pres">
      <dgm:prSet presAssocID="{8CA89F0E-49B8-ED40-9764-7C49A7A421A1}" presName="hierChild3" presStyleCnt="0"/>
      <dgm:spPr/>
    </dgm:pt>
  </dgm:ptLst>
  <dgm:cxnLst>
    <dgm:cxn modelId="{2BBA2263-E47A-2A4B-A1A0-F03967AB694C}" srcId="{8CA89F0E-49B8-ED40-9764-7C49A7A421A1}" destId="{D4F89CC9-C05B-3248-8E8D-64B339D4866F}" srcOrd="1" destOrd="0" parTransId="{364A4B16-C0AD-A943-8D8E-983C01A8FA66}" sibTransId="{A9BF0707-9F26-E34E-ACCF-07EC5818FDE7}"/>
    <dgm:cxn modelId="{D28E3F51-F11C-F242-A2B1-0262DB53D662}" type="presOf" srcId="{8CA89F0E-49B8-ED40-9764-7C49A7A421A1}" destId="{15576025-C359-9541-BDB7-51AD22458DBD}" srcOrd="1" destOrd="0" presId="urn:microsoft.com/office/officeart/2005/8/layout/orgChart1"/>
    <dgm:cxn modelId="{23FF9056-087F-0D45-B1FA-6E5C94DFDA64}" type="presOf" srcId="{6247B6C1-89BD-F947-8573-BDE28D772187}" destId="{B150BC60-0AB2-5B4C-878A-B5B20ED08973}" srcOrd="1" destOrd="0" presId="urn:microsoft.com/office/officeart/2005/8/layout/orgChart1"/>
    <dgm:cxn modelId="{BF319D83-37AA-4B4A-A75D-CEC9AB09C5B6}" srcId="{EA046907-CECE-4E44-B043-33EFBFFFD9AF}" destId="{8CA89F0E-49B8-ED40-9764-7C49A7A421A1}" srcOrd="0" destOrd="0" parTransId="{0AB8193E-B8D3-084D-8D55-CF6E49400615}" sibTransId="{B60ACED0-0625-5242-8046-344CFEEB657D}"/>
    <dgm:cxn modelId="{E0D9AA95-E3AF-984D-A90C-FEE22D504910}" type="presOf" srcId="{EA046907-CECE-4E44-B043-33EFBFFFD9AF}" destId="{75E47216-6AF7-B043-9399-A0DB4962EA48}" srcOrd="0" destOrd="0" presId="urn:microsoft.com/office/officeart/2005/8/layout/orgChart1"/>
    <dgm:cxn modelId="{93819996-BF15-4447-9003-C5ED441DA4EB}" type="presOf" srcId="{8CA89F0E-49B8-ED40-9764-7C49A7A421A1}" destId="{3A4F6149-FE4F-AF46-843F-2EAC69185006}" srcOrd="0" destOrd="0" presId="urn:microsoft.com/office/officeart/2005/8/layout/orgChart1"/>
    <dgm:cxn modelId="{B06DA6AB-3CEF-A44C-8CEE-23ED316CB085}" type="presOf" srcId="{364A4B16-C0AD-A943-8D8E-983C01A8FA66}" destId="{11AE19C0-969E-764F-9835-0E9055D09219}" srcOrd="0" destOrd="0" presId="urn:microsoft.com/office/officeart/2005/8/layout/orgChart1"/>
    <dgm:cxn modelId="{4C176AB4-DC9A-284D-B229-17C45FF241E2}" type="presOf" srcId="{D4F89CC9-C05B-3248-8E8D-64B339D4866F}" destId="{870D53A6-FE69-FC42-BA0A-9C4B6B9C8E8E}" srcOrd="0" destOrd="0" presId="urn:microsoft.com/office/officeart/2005/8/layout/orgChart1"/>
    <dgm:cxn modelId="{936DE6C3-3398-6249-BB99-E9F5EE4B1301}" srcId="{8CA89F0E-49B8-ED40-9764-7C49A7A421A1}" destId="{6247B6C1-89BD-F947-8573-BDE28D772187}" srcOrd="0" destOrd="0" parTransId="{AF267B6F-3CE7-A54A-AC7F-AF7CEF3F7657}" sibTransId="{869AD0F0-5759-9B45-A572-AD5CEE20D7EA}"/>
    <dgm:cxn modelId="{1678DAC5-9D14-484D-84AD-BDBF11F45805}" type="presOf" srcId="{AF267B6F-3CE7-A54A-AC7F-AF7CEF3F7657}" destId="{87067FD8-84EF-2845-ACD5-B4362A5DCDF1}" srcOrd="0" destOrd="0" presId="urn:microsoft.com/office/officeart/2005/8/layout/orgChart1"/>
    <dgm:cxn modelId="{D74240DE-6C64-DC44-A77D-14660094917A}" type="presOf" srcId="{6247B6C1-89BD-F947-8573-BDE28D772187}" destId="{66522928-AA5B-B94F-9C02-49FB7DEA1DF5}" srcOrd="0" destOrd="0" presId="urn:microsoft.com/office/officeart/2005/8/layout/orgChart1"/>
    <dgm:cxn modelId="{7F8613E5-A45E-884C-B280-A2176AD5BAD9}" type="presOf" srcId="{D4F89CC9-C05B-3248-8E8D-64B339D4866F}" destId="{80CF4085-201D-2940-B4C6-2C407A98696B}" srcOrd="1" destOrd="0" presId="urn:microsoft.com/office/officeart/2005/8/layout/orgChart1"/>
    <dgm:cxn modelId="{09161198-1E38-5049-A546-07B4350B6C7B}" type="presParOf" srcId="{75E47216-6AF7-B043-9399-A0DB4962EA48}" destId="{5C838780-8CC6-A04E-BAA1-306F44BA973E}" srcOrd="0" destOrd="0" presId="urn:microsoft.com/office/officeart/2005/8/layout/orgChart1"/>
    <dgm:cxn modelId="{AB48550F-3642-BF4B-AFA5-F053536CE6DB}" type="presParOf" srcId="{5C838780-8CC6-A04E-BAA1-306F44BA973E}" destId="{469C5B97-E47B-B842-9C22-10ACAF1001D3}" srcOrd="0" destOrd="0" presId="urn:microsoft.com/office/officeart/2005/8/layout/orgChart1"/>
    <dgm:cxn modelId="{33E80FED-57F5-7644-B6F5-B19AC07EF6A7}" type="presParOf" srcId="{469C5B97-E47B-B842-9C22-10ACAF1001D3}" destId="{3A4F6149-FE4F-AF46-843F-2EAC69185006}" srcOrd="0" destOrd="0" presId="urn:microsoft.com/office/officeart/2005/8/layout/orgChart1"/>
    <dgm:cxn modelId="{3E552C4C-731C-3C4E-BF28-3C9B27AE9FD2}" type="presParOf" srcId="{469C5B97-E47B-B842-9C22-10ACAF1001D3}" destId="{15576025-C359-9541-BDB7-51AD22458DBD}" srcOrd="1" destOrd="0" presId="urn:microsoft.com/office/officeart/2005/8/layout/orgChart1"/>
    <dgm:cxn modelId="{4A211A9B-2A6F-5046-B979-741723392396}" type="presParOf" srcId="{5C838780-8CC6-A04E-BAA1-306F44BA973E}" destId="{4065492E-EE04-CE45-88BC-DD84B5CE5FDD}" srcOrd="1" destOrd="0" presId="urn:microsoft.com/office/officeart/2005/8/layout/orgChart1"/>
    <dgm:cxn modelId="{33389CC9-C50D-2F43-9336-18F45ECF4F8B}" type="presParOf" srcId="{4065492E-EE04-CE45-88BC-DD84B5CE5FDD}" destId="{87067FD8-84EF-2845-ACD5-B4362A5DCDF1}" srcOrd="0" destOrd="0" presId="urn:microsoft.com/office/officeart/2005/8/layout/orgChart1"/>
    <dgm:cxn modelId="{D919F1E9-F241-4644-B7C8-C0BA6ADD3428}" type="presParOf" srcId="{4065492E-EE04-CE45-88BC-DD84B5CE5FDD}" destId="{45FC7DA1-E4D9-BD4E-A64D-1F9F6B6A91D3}" srcOrd="1" destOrd="0" presId="urn:microsoft.com/office/officeart/2005/8/layout/orgChart1"/>
    <dgm:cxn modelId="{07E066A8-1DD8-E54A-BB92-277A075998E0}" type="presParOf" srcId="{45FC7DA1-E4D9-BD4E-A64D-1F9F6B6A91D3}" destId="{D8F45651-5354-8546-B4D9-9A1E6B44A65C}" srcOrd="0" destOrd="0" presId="urn:microsoft.com/office/officeart/2005/8/layout/orgChart1"/>
    <dgm:cxn modelId="{F82A4607-1AB4-FE44-B3C8-98319BB4EB30}" type="presParOf" srcId="{D8F45651-5354-8546-B4D9-9A1E6B44A65C}" destId="{66522928-AA5B-B94F-9C02-49FB7DEA1DF5}" srcOrd="0" destOrd="0" presId="urn:microsoft.com/office/officeart/2005/8/layout/orgChart1"/>
    <dgm:cxn modelId="{955D03EE-F853-7442-836F-2B4B45BAE73B}" type="presParOf" srcId="{D8F45651-5354-8546-B4D9-9A1E6B44A65C}" destId="{B150BC60-0AB2-5B4C-878A-B5B20ED08973}" srcOrd="1" destOrd="0" presId="urn:microsoft.com/office/officeart/2005/8/layout/orgChart1"/>
    <dgm:cxn modelId="{EEA71775-D78E-834F-A3A2-D792CA83352A}" type="presParOf" srcId="{45FC7DA1-E4D9-BD4E-A64D-1F9F6B6A91D3}" destId="{D57108E2-4E56-5742-A66D-4A205AD4AED0}" srcOrd="1" destOrd="0" presId="urn:microsoft.com/office/officeart/2005/8/layout/orgChart1"/>
    <dgm:cxn modelId="{02B72F48-90EF-7A4F-A8C6-A8B7DED97268}" type="presParOf" srcId="{45FC7DA1-E4D9-BD4E-A64D-1F9F6B6A91D3}" destId="{31095BBE-4931-2248-8C3C-0C4AE25AF2D1}" srcOrd="2" destOrd="0" presId="urn:microsoft.com/office/officeart/2005/8/layout/orgChart1"/>
    <dgm:cxn modelId="{64DA6258-BE80-E740-AC8D-5F15C1281D4F}" type="presParOf" srcId="{4065492E-EE04-CE45-88BC-DD84B5CE5FDD}" destId="{11AE19C0-969E-764F-9835-0E9055D09219}" srcOrd="2" destOrd="0" presId="urn:microsoft.com/office/officeart/2005/8/layout/orgChart1"/>
    <dgm:cxn modelId="{07494FE0-2A12-0D4E-941B-8563A6C1C4EC}" type="presParOf" srcId="{4065492E-EE04-CE45-88BC-DD84B5CE5FDD}" destId="{6F80D35F-6EF0-3545-AA61-0D9D089B9064}" srcOrd="3" destOrd="0" presId="urn:microsoft.com/office/officeart/2005/8/layout/orgChart1"/>
    <dgm:cxn modelId="{8F79D16C-E1CC-0D45-9CAD-B8221ACE948B}" type="presParOf" srcId="{6F80D35F-6EF0-3545-AA61-0D9D089B9064}" destId="{7782EFB1-924D-7B40-BE64-6B9364C3B62B}" srcOrd="0" destOrd="0" presId="urn:microsoft.com/office/officeart/2005/8/layout/orgChart1"/>
    <dgm:cxn modelId="{731AD865-4F99-874A-9467-FAD00AE1DA1E}" type="presParOf" srcId="{7782EFB1-924D-7B40-BE64-6B9364C3B62B}" destId="{870D53A6-FE69-FC42-BA0A-9C4B6B9C8E8E}" srcOrd="0" destOrd="0" presId="urn:microsoft.com/office/officeart/2005/8/layout/orgChart1"/>
    <dgm:cxn modelId="{F993B076-B247-1445-ABBB-74D5178ACB65}" type="presParOf" srcId="{7782EFB1-924D-7B40-BE64-6B9364C3B62B}" destId="{80CF4085-201D-2940-B4C6-2C407A98696B}" srcOrd="1" destOrd="0" presId="urn:microsoft.com/office/officeart/2005/8/layout/orgChart1"/>
    <dgm:cxn modelId="{9430B304-1408-AD46-A14F-BAC9A3705D16}" type="presParOf" srcId="{6F80D35F-6EF0-3545-AA61-0D9D089B9064}" destId="{15889B30-F606-754B-B8F4-F43C564FF6EA}" srcOrd="1" destOrd="0" presId="urn:microsoft.com/office/officeart/2005/8/layout/orgChart1"/>
    <dgm:cxn modelId="{15BAC76A-FD8C-374A-9B6C-4E92003A636A}" type="presParOf" srcId="{6F80D35F-6EF0-3545-AA61-0D9D089B9064}" destId="{76D16B38-AD61-D14D-87D0-8723466BC3EC}" srcOrd="2" destOrd="0" presId="urn:microsoft.com/office/officeart/2005/8/layout/orgChart1"/>
    <dgm:cxn modelId="{BA9AFC38-9D74-3341-BE30-4364F5185FEE}" type="presParOf" srcId="{5C838780-8CC6-A04E-BAA1-306F44BA973E}" destId="{CAC45F5B-4B97-1846-83DE-4A7B9A91062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456319-43A3-4E8A-AAF1-81FE6AF80548}">
      <dsp:nvSpPr>
        <dsp:cNvPr id="0" name=""/>
        <dsp:cNvSpPr/>
      </dsp:nvSpPr>
      <dsp:spPr>
        <a:xfrm>
          <a:off x="9508322" y="3746699"/>
          <a:ext cx="91440" cy="272608"/>
        </a:xfrm>
        <a:custGeom>
          <a:avLst/>
          <a:gdLst/>
          <a:ahLst/>
          <a:cxnLst/>
          <a:rect l="0" t="0" r="0" b="0"/>
          <a:pathLst>
            <a:path>
              <a:moveTo>
                <a:pt x="45720" y="0"/>
              </a:moveTo>
              <a:lnTo>
                <a:pt x="45720" y="272608"/>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D2875C2-09DB-45E4-90D8-14E4847AEEA0}">
      <dsp:nvSpPr>
        <dsp:cNvPr id="0" name=""/>
        <dsp:cNvSpPr/>
      </dsp:nvSpPr>
      <dsp:spPr>
        <a:xfrm>
          <a:off x="8553827" y="2288209"/>
          <a:ext cx="1000215" cy="272608"/>
        </a:xfrm>
        <a:custGeom>
          <a:avLst/>
          <a:gdLst/>
          <a:ahLst/>
          <a:cxnLst/>
          <a:rect l="0" t="0" r="0" b="0"/>
          <a:pathLst>
            <a:path>
              <a:moveTo>
                <a:pt x="0" y="0"/>
              </a:moveTo>
              <a:lnTo>
                <a:pt x="0" y="136304"/>
              </a:lnTo>
              <a:lnTo>
                <a:pt x="1000215" y="136304"/>
              </a:lnTo>
              <a:lnTo>
                <a:pt x="1000215" y="272608"/>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51239F6-44D4-46F7-8EC0-298A9168FBBB}">
      <dsp:nvSpPr>
        <dsp:cNvPr id="0" name=""/>
        <dsp:cNvSpPr/>
      </dsp:nvSpPr>
      <dsp:spPr>
        <a:xfrm>
          <a:off x="7507892" y="3746699"/>
          <a:ext cx="91440" cy="272608"/>
        </a:xfrm>
        <a:custGeom>
          <a:avLst/>
          <a:gdLst/>
          <a:ahLst/>
          <a:cxnLst/>
          <a:rect l="0" t="0" r="0" b="0"/>
          <a:pathLst>
            <a:path>
              <a:moveTo>
                <a:pt x="45720" y="0"/>
              </a:moveTo>
              <a:lnTo>
                <a:pt x="45720" y="272608"/>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E156557-3151-4076-B82F-2592AB5CB98B}">
      <dsp:nvSpPr>
        <dsp:cNvPr id="0" name=""/>
        <dsp:cNvSpPr/>
      </dsp:nvSpPr>
      <dsp:spPr>
        <a:xfrm>
          <a:off x="7553612" y="2288209"/>
          <a:ext cx="1000215" cy="272608"/>
        </a:xfrm>
        <a:custGeom>
          <a:avLst/>
          <a:gdLst/>
          <a:ahLst/>
          <a:cxnLst/>
          <a:rect l="0" t="0" r="0" b="0"/>
          <a:pathLst>
            <a:path>
              <a:moveTo>
                <a:pt x="1000215" y="0"/>
              </a:moveTo>
              <a:lnTo>
                <a:pt x="1000215" y="136304"/>
              </a:lnTo>
              <a:lnTo>
                <a:pt x="0" y="136304"/>
              </a:lnTo>
              <a:lnTo>
                <a:pt x="0" y="272608"/>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8402431-7106-4CDB-AC59-285A87ED485A}">
      <dsp:nvSpPr>
        <dsp:cNvPr id="0" name=""/>
        <dsp:cNvSpPr/>
      </dsp:nvSpPr>
      <dsp:spPr>
        <a:xfrm>
          <a:off x="6053289" y="1151689"/>
          <a:ext cx="2500537" cy="272608"/>
        </a:xfrm>
        <a:custGeom>
          <a:avLst/>
          <a:gdLst/>
          <a:ahLst/>
          <a:cxnLst/>
          <a:rect l="0" t="0" r="0" b="0"/>
          <a:pathLst>
            <a:path>
              <a:moveTo>
                <a:pt x="0" y="0"/>
              </a:moveTo>
              <a:lnTo>
                <a:pt x="0" y="136304"/>
              </a:lnTo>
              <a:lnTo>
                <a:pt x="2500537" y="136304"/>
              </a:lnTo>
              <a:lnTo>
                <a:pt x="2500537" y="272608"/>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EB86CEC-A9BC-48B3-812E-25DE47E66FA7}">
      <dsp:nvSpPr>
        <dsp:cNvPr id="0" name=""/>
        <dsp:cNvSpPr/>
      </dsp:nvSpPr>
      <dsp:spPr>
        <a:xfrm>
          <a:off x="5507462" y="3746699"/>
          <a:ext cx="91440" cy="272608"/>
        </a:xfrm>
        <a:custGeom>
          <a:avLst/>
          <a:gdLst/>
          <a:ahLst/>
          <a:cxnLst/>
          <a:rect l="0" t="0" r="0" b="0"/>
          <a:pathLst>
            <a:path>
              <a:moveTo>
                <a:pt x="45720" y="0"/>
              </a:moveTo>
              <a:lnTo>
                <a:pt x="45720" y="272608"/>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2D872B-355F-4421-8769-F4AD4EDCC6C6}">
      <dsp:nvSpPr>
        <dsp:cNvPr id="0" name=""/>
        <dsp:cNvSpPr/>
      </dsp:nvSpPr>
      <dsp:spPr>
        <a:xfrm>
          <a:off x="3552751" y="2288209"/>
          <a:ext cx="2000430" cy="272608"/>
        </a:xfrm>
        <a:custGeom>
          <a:avLst/>
          <a:gdLst/>
          <a:ahLst/>
          <a:cxnLst/>
          <a:rect l="0" t="0" r="0" b="0"/>
          <a:pathLst>
            <a:path>
              <a:moveTo>
                <a:pt x="0" y="0"/>
              </a:moveTo>
              <a:lnTo>
                <a:pt x="0" y="136304"/>
              </a:lnTo>
              <a:lnTo>
                <a:pt x="2000430" y="136304"/>
              </a:lnTo>
              <a:lnTo>
                <a:pt x="2000430" y="272608"/>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F50A563-F1F6-4573-AC22-CB5EE9350DDB}">
      <dsp:nvSpPr>
        <dsp:cNvPr id="0" name=""/>
        <dsp:cNvSpPr/>
      </dsp:nvSpPr>
      <dsp:spPr>
        <a:xfrm>
          <a:off x="3507031" y="3746699"/>
          <a:ext cx="91440" cy="272608"/>
        </a:xfrm>
        <a:custGeom>
          <a:avLst/>
          <a:gdLst/>
          <a:ahLst/>
          <a:cxnLst/>
          <a:rect l="0" t="0" r="0" b="0"/>
          <a:pathLst>
            <a:path>
              <a:moveTo>
                <a:pt x="45720" y="0"/>
              </a:moveTo>
              <a:lnTo>
                <a:pt x="45720" y="272608"/>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01B29FC-6D3B-4194-89E1-9F88C59FD28E}">
      <dsp:nvSpPr>
        <dsp:cNvPr id="0" name=""/>
        <dsp:cNvSpPr/>
      </dsp:nvSpPr>
      <dsp:spPr>
        <a:xfrm>
          <a:off x="3507031" y="2288209"/>
          <a:ext cx="91440" cy="272608"/>
        </a:xfrm>
        <a:custGeom>
          <a:avLst/>
          <a:gdLst/>
          <a:ahLst/>
          <a:cxnLst/>
          <a:rect l="0" t="0" r="0" b="0"/>
          <a:pathLst>
            <a:path>
              <a:moveTo>
                <a:pt x="45720" y="0"/>
              </a:moveTo>
              <a:lnTo>
                <a:pt x="45720" y="272608"/>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D7CF1EE-BE58-46AF-99EF-0AB7489AB1EA}">
      <dsp:nvSpPr>
        <dsp:cNvPr id="0" name=""/>
        <dsp:cNvSpPr/>
      </dsp:nvSpPr>
      <dsp:spPr>
        <a:xfrm>
          <a:off x="1506601" y="3746699"/>
          <a:ext cx="91440" cy="272608"/>
        </a:xfrm>
        <a:custGeom>
          <a:avLst/>
          <a:gdLst/>
          <a:ahLst/>
          <a:cxnLst/>
          <a:rect l="0" t="0" r="0" b="0"/>
          <a:pathLst>
            <a:path>
              <a:moveTo>
                <a:pt x="45720" y="0"/>
              </a:moveTo>
              <a:lnTo>
                <a:pt x="45720" y="272608"/>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068D160-2949-48A4-B77E-27915940E817}">
      <dsp:nvSpPr>
        <dsp:cNvPr id="0" name=""/>
        <dsp:cNvSpPr/>
      </dsp:nvSpPr>
      <dsp:spPr>
        <a:xfrm>
          <a:off x="1552321" y="2288209"/>
          <a:ext cx="2000430" cy="272608"/>
        </a:xfrm>
        <a:custGeom>
          <a:avLst/>
          <a:gdLst/>
          <a:ahLst/>
          <a:cxnLst/>
          <a:rect l="0" t="0" r="0" b="0"/>
          <a:pathLst>
            <a:path>
              <a:moveTo>
                <a:pt x="2000430" y="0"/>
              </a:moveTo>
              <a:lnTo>
                <a:pt x="2000430" y="136304"/>
              </a:lnTo>
              <a:lnTo>
                <a:pt x="0" y="136304"/>
              </a:lnTo>
              <a:lnTo>
                <a:pt x="0" y="272608"/>
              </a:lnTo>
            </a:path>
          </a:pathLst>
        </a:custGeom>
        <a:no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2F0EF9-6D20-42F8-B418-0B2B03D9DFC5}">
      <dsp:nvSpPr>
        <dsp:cNvPr id="0" name=""/>
        <dsp:cNvSpPr/>
      </dsp:nvSpPr>
      <dsp:spPr>
        <a:xfrm>
          <a:off x="3552751" y="1151689"/>
          <a:ext cx="2500537" cy="272608"/>
        </a:xfrm>
        <a:custGeom>
          <a:avLst/>
          <a:gdLst/>
          <a:ahLst/>
          <a:cxnLst/>
          <a:rect l="0" t="0" r="0" b="0"/>
          <a:pathLst>
            <a:path>
              <a:moveTo>
                <a:pt x="2500537" y="0"/>
              </a:moveTo>
              <a:lnTo>
                <a:pt x="2500537" y="136304"/>
              </a:lnTo>
              <a:lnTo>
                <a:pt x="0" y="136304"/>
              </a:lnTo>
              <a:lnTo>
                <a:pt x="0" y="272608"/>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91E6232-0DBB-4C5E-955B-B2B4FED53B24}">
      <dsp:nvSpPr>
        <dsp:cNvPr id="0" name=""/>
        <dsp:cNvSpPr/>
      </dsp:nvSpPr>
      <dsp:spPr>
        <a:xfrm>
          <a:off x="4903425" y="1825"/>
          <a:ext cx="2299728" cy="1149864"/>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cap="all" dirty="0">
              <a:latin typeface="Times New Roman" panose="02020603050405020304" pitchFamily="18" charset="0"/>
              <a:cs typeface="Times New Roman" panose="02020603050405020304" pitchFamily="18" charset="0"/>
            </a:rPr>
            <a:t>When an </a:t>
          </a:r>
          <a:r>
            <a:rPr lang="en-US" sz="1800" b="1" kern="1200" cap="all" baseline="0" dirty="0">
              <a:latin typeface="Times New Roman" panose="02020603050405020304" pitchFamily="18" charset="0"/>
              <a:cs typeface="Times New Roman" panose="02020603050405020304" pitchFamily="18" charset="0"/>
            </a:rPr>
            <a:t>Individual</a:t>
          </a:r>
          <a:r>
            <a:rPr lang="en-US" sz="1800" b="1" kern="1200" cap="all" dirty="0">
              <a:latin typeface="Times New Roman" panose="02020603050405020304" pitchFamily="18" charset="0"/>
              <a:cs typeface="Times New Roman" panose="02020603050405020304" pitchFamily="18" charset="0"/>
            </a:rPr>
            <a:t> Dies</a:t>
          </a:r>
        </a:p>
      </dsp:txBody>
      <dsp:txXfrm>
        <a:off x="4903425" y="1825"/>
        <a:ext cx="2299728" cy="1149864"/>
      </dsp:txXfrm>
    </dsp:sp>
    <dsp:sp modelId="{980AC907-00EE-45D8-9718-76A4C1147495}">
      <dsp:nvSpPr>
        <dsp:cNvPr id="0" name=""/>
        <dsp:cNvSpPr/>
      </dsp:nvSpPr>
      <dsp:spPr>
        <a:xfrm>
          <a:off x="2688841" y="1424298"/>
          <a:ext cx="1727821" cy="863910"/>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Times New Roman" panose="02020603050405020304" pitchFamily="18" charset="0"/>
              <a:cs typeface="Times New Roman" panose="02020603050405020304" pitchFamily="18" charset="0"/>
            </a:rPr>
            <a:t>Without a Will</a:t>
          </a:r>
        </a:p>
      </dsp:txBody>
      <dsp:txXfrm>
        <a:off x="2688841" y="1424298"/>
        <a:ext cx="1727821" cy="863910"/>
      </dsp:txXfrm>
    </dsp:sp>
    <dsp:sp modelId="{603B5171-2D40-498E-AE89-23388FAEA5C6}">
      <dsp:nvSpPr>
        <dsp:cNvPr id="0" name=""/>
        <dsp:cNvSpPr/>
      </dsp:nvSpPr>
      <dsp:spPr>
        <a:xfrm>
          <a:off x="688411" y="2560818"/>
          <a:ext cx="1727821" cy="1185881"/>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Hindu, Jain, </a:t>
          </a:r>
        </a:p>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Sikh, Buddhist</a:t>
          </a:r>
        </a:p>
      </dsp:txBody>
      <dsp:txXfrm>
        <a:off x="688411" y="2560818"/>
        <a:ext cx="1727821" cy="1185881"/>
      </dsp:txXfrm>
    </dsp:sp>
    <dsp:sp modelId="{84053BF5-D535-4385-9EEB-CA9A61FF0157}">
      <dsp:nvSpPr>
        <dsp:cNvPr id="0" name=""/>
        <dsp:cNvSpPr/>
      </dsp:nvSpPr>
      <dsp:spPr>
        <a:xfrm>
          <a:off x="688411" y="4019308"/>
          <a:ext cx="1727821" cy="863910"/>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Hindu Succession Act, 1956</a:t>
          </a:r>
        </a:p>
      </dsp:txBody>
      <dsp:txXfrm>
        <a:off x="688411" y="4019308"/>
        <a:ext cx="1727821" cy="863910"/>
      </dsp:txXfrm>
    </dsp:sp>
    <dsp:sp modelId="{CB23C634-8CD1-49AB-8417-5310D3A5BB51}">
      <dsp:nvSpPr>
        <dsp:cNvPr id="0" name=""/>
        <dsp:cNvSpPr/>
      </dsp:nvSpPr>
      <dsp:spPr>
        <a:xfrm>
          <a:off x="2688841" y="2560818"/>
          <a:ext cx="1727821" cy="1185881"/>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Christian, Parsi, Jew</a:t>
          </a:r>
        </a:p>
      </dsp:txBody>
      <dsp:txXfrm>
        <a:off x="2688841" y="2560818"/>
        <a:ext cx="1727821" cy="1185881"/>
      </dsp:txXfrm>
    </dsp:sp>
    <dsp:sp modelId="{38A4D86D-5851-445C-8AFE-43CBA6F5C612}">
      <dsp:nvSpPr>
        <dsp:cNvPr id="0" name=""/>
        <dsp:cNvSpPr/>
      </dsp:nvSpPr>
      <dsp:spPr>
        <a:xfrm>
          <a:off x="2688841" y="4019308"/>
          <a:ext cx="1727821" cy="863910"/>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 Indian Succession Act, 1925</a:t>
          </a:r>
        </a:p>
      </dsp:txBody>
      <dsp:txXfrm>
        <a:off x="2688841" y="4019308"/>
        <a:ext cx="1727821" cy="863910"/>
      </dsp:txXfrm>
    </dsp:sp>
    <dsp:sp modelId="{E1099A5C-3292-4FC7-903C-05AC172470EA}">
      <dsp:nvSpPr>
        <dsp:cNvPr id="0" name=""/>
        <dsp:cNvSpPr/>
      </dsp:nvSpPr>
      <dsp:spPr>
        <a:xfrm>
          <a:off x="4689271" y="2560818"/>
          <a:ext cx="1727821" cy="1185881"/>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Muslim</a:t>
          </a:r>
        </a:p>
      </dsp:txBody>
      <dsp:txXfrm>
        <a:off x="4689271" y="2560818"/>
        <a:ext cx="1727821" cy="1185881"/>
      </dsp:txXfrm>
    </dsp:sp>
    <dsp:sp modelId="{BBE068E1-F69E-4CAF-B6FC-09B5079560DC}">
      <dsp:nvSpPr>
        <dsp:cNvPr id="0" name=""/>
        <dsp:cNvSpPr/>
      </dsp:nvSpPr>
      <dsp:spPr>
        <a:xfrm>
          <a:off x="4689271" y="4019308"/>
          <a:ext cx="1727821" cy="863910"/>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Muslim Law (</a:t>
          </a:r>
          <a:r>
            <a:rPr lang="en-US" sz="1200" kern="1200" dirty="0">
              <a:latin typeface="Times New Roman" panose="02020603050405020304" pitchFamily="18" charset="0"/>
              <a:cs typeface="Times New Roman" panose="02020603050405020304" pitchFamily="18" charset="0"/>
            </a:rPr>
            <a:t>Shariat</a:t>
          </a:r>
          <a:r>
            <a:rPr lang="en-US" sz="1200" b="1" kern="1200" dirty="0">
              <a:latin typeface="Times New Roman" panose="02020603050405020304" pitchFamily="18" charset="0"/>
              <a:cs typeface="Times New Roman" panose="02020603050405020304" pitchFamily="18" charset="0"/>
            </a:rPr>
            <a:t>)</a:t>
          </a:r>
        </a:p>
      </dsp:txBody>
      <dsp:txXfrm>
        <a:off x="4689271" y="4019308"/>
        <a:ext cx="1727821" cy="863910"/>
      </dsp:txXfrm>
    </dsp:sp>
    <dsp:sp modelId="{62289009-7564-4A01-A3A9-2AD9D3A293B9}">
      <dsp:nvSpPr>
        <dsp:cNvPr id="0" name=""/>
        <dsp:cNvSpPr/>
      </dsp:nvSpPr>
      <dsp:spPr>
        <a:xfrm>
          <a:off x="7689916" y="1424298"/>
          <a:ext cx="1727821" cy="863910"/>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Times New Roman" panose="02020603050405020304" pitchFamily="18" charset="0"/>
              <a:cs typeface="Times New Roman" panose="02020603050405020304" pitchFamily="18" charset="0"/>
            </a:rPr>
            <a:t>After Making a Valid Will</a:t>
          </a:r>
        </a:p>
      </dsp:txBody>
      <dsp:txXfrm>
        <a:off x="7689916" y="1424298"/>
        <a:ext cx="1727821" cy="863910"/>
      </dsp:txXfrm>
    </dsp:sp>
    <dsp:sp modelId="{86C64B47-AF1D-4DC9-84D7-88C985201AD0}">
      <dsp:nvSpPr>
        <dsp:cNvPr id="0" name=""/>
        <dsp:cNvSpPr/>
      </dsp:nvSpPr>
      <dsp:spPr>
        <a:xfrm>
          <a:off x="6689701" y="2560818"/>
          <a:ext cx="1727821" cy="1185881"/>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10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 Hindu, Jain, Sikh,  Buddhist, Parsi, Christian, Jew</a:t>
          </a:r>
        </a:p>
      </dsp:txBody>
      <dsp:txXfrm>
        <a:off x="6689701" y="2560818"/>
        <a:ext cx="1727821" cy="1185881"/>
      </dsp:txXfrm>
    </dsp:sp>
    <dsp:sp modelId="{A7B00B10-B33D-4B06-A07B-5EB5B6D119CB}">
      <dsp:nvSpPr>
        <dsp:cNvPr id="0" name=""/>
        <dsp:cNvSpPr/>
      </dsp:nvSpPr>
      <dsp:spPr>
        <a:xfrm>
          <a:off x="6689701" y="4019308"/>
          <a:ext cx="1727821" cy="863910"/>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 Indian Succession Act, 1925</a:t>
          </a:r>
        </a:p>
      </dsp:txBody>
      <dsp:txXfrm>
        <a:off x="6689701" y="4019308"/>
        <a:ext cx="1727821" cy="863910"/>
      </dsp:txXfrm>
    </dsp:sp>
    <dsp:sp modelId="{2B7022BF-7BBE-4BDE-BB75-DB7176C66680}">
      <dsp:nvSpPr>
        <dsp:cNvPr id="0" name=""/>
        <dsp:cNvSpPr/>
      </dsp:nvSpPr>
      <dsp:spPr>
        <a:xfrm>
          <a:off x="8690131" y="2560818"/>
          <a:ext cx="1727821" cy="1185881"/>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Muslim</a:t>
          </a:r>
        </a:p>
      </dsp:txBody>
      <dsp:txXfrm>
        <a:off x="8690131" y="2560818"/>
        <a:ext cx="1727821" cy="1185881"/>
      </dsp:txXfrm>
    </dsp:sp>
    <dsp:sp modelId="{BDEDF512-3966-4D61-9529-15B841DAAC5B}">
      <dsp:nvSpPr>
        <dsp:cNvPr id="0" name=""/>
        <dsp:cNvSpPr/>
      </dsp:nvSpPr>
      <dsp:spPr>
        <a:xfrm>
          <a:off x="8690131" y="4019308"/>
          <a:ext cx="1727821" cy="863910"/>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Muslim Law (</a:t>
          </a:r>
          <a:r>
            <a:rPr lang="en-US" sz="1200" kern="1200" dirty="0">
              <a:latin typeface="Times New Roman" panose="02020603050405020304" pitchFamily="18" charset="0"/>
              <a:cs typeface="Times New Roman" panose="02020603050405020304" pitchFamily="18" charset="0"/>
            </a:rPr>
            <a:t>Shariat</a:t>
          </a:r>
          <a:r>
            <a:rPr lang="en-US" sz="1200" b="1" kern="1200" dirty="0">
              <a:latin typeface="Times New Roman" panose="02020603050405020304" pitchFamily="18" charset="0"/>
              <a:cs typeface="Times New Roman" panose="02020603050405020304" pitchFamily="18" charset="0"/>
            </a:rPr>
            <a:t>)</a:t>
          </a:r>
        </a:p>
      </dsp:txBody>
      <dsp:txXfrm>
        <a:off x="8690131" y="4019308"/>
        <a:ext cx="1727821" cy="8639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8D06E1-E8FC-0448-AA80-766E9A3ABE8C}">
      <dsp:nvSpPr>
        <dsp:cNvPr id="0" name=""/>
        <dsp:cNvSpPr/>
      </dsp:nvSpPr>
      <dsp:spPr>
        <a:xfrm>
          <a:off x="2219588" y="50546"/>
          <a:ext cx="2426242" cy="2426242"/>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kern="1200" cap="all" baseline="0" dirty="0"/>
            <a:t>Hindu</a:t>
          </a:r>
        </a:p>
      </dsp:txBody>
      <dsp:txXfrm>
        <a:off x="2543087" y="475139"/>
        <a:ext cx="1779244" cy="1091808"/>
      </dsp:txXfrm>
    </dsp:sp>
    <dsp:sp modelId="{D84DD1B9-E564-EA43-A059-D151CE0240B6}">
      <dsp:nvSpPr>
        <dsp:cNvPr id="0" name=""/>
        <dsp:cNvSpPr/>
      </dsp:nvSpPr>
      <dsp:spPr>
        <a:xfrm>
          <a:off x="3095057" y="1566948"/>
          <a:ext cx="2426242" cy="2426242"/>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kern="1200" cap="all" baseline="0" dirty="0"/>
            <a:t>Family</a:t>
          </a:r>
        </a:p>
      </dsp:txBody>
      <dsp:txXfrm>
        <a:off x="3837083" y="2193727"/>
        <a:ext cx="1455745" cy="1334433"/>
      </dsp:txXfrm>
    </dsp:sp>
    <dsp:sp modelId="{D5485F74-C117-7440-B9C0-E6F35B8C904F}">
      <dsp:nvSpPr>
        <dsp:cNvPr id="0" name=""/>
        <dsp:cNvSpPr/>
      </dsp:nvSpPr>
      <dsp:spPr>
        <a:xfrm>
          <a:off x="1344119" y="1566948"/>
          <a:ext cx="2426242" cy="2426242"/>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n-US" sz="2400" kern="1200" cap="all" baseline="0" dirty="0"/>
            <a:t>Undivided</a:t>
          </a:r>
        </a:p>
      </dsp:txBody>
      <dsp:txXfrm>
        <a:off x="1572590" y="2193727"/>
        <a:ext cx="1455745" cy="13344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84AA7B-A791-7B4E-9B93-745FE099145C}">
      <dsp:nvSpPr>
        <dsp:cNvPr id="0" name=""/>
        <dsp:cNvSpPr/>
      </dsp:nvSpPr>
      <dsp:spPr>
        <a:xfrm>
          <a:off x="3970886" y="2148660"/>
          <a:ext cx="1530999" cy="1530999"/>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PROPERTY OF HUF</a:t>
          </a:r>
        </a:p>
      </dsp:txBody>
      <dsp:txXfrm>
        <a:off x="4195096" y="2372870"/>
        <a:ext cx="1082579" cy="1082579"/>
      </dsp:txXfrm>
    </dsp:sp>
    <dsp:sp modelId="{5ADAA26F-61A4-0541-A2F9-CCFF5985CC5C}">
      <dsp:nvSpPr>
        <dsp:cNvPr id="0" name=""/>
        <dsp:cNvSpPr/>
      </dsp:nvSpPr>
      <dsp:spPr>
        <a:xfrm rot="5139725">
          <a:off x="4573681" y="1590610"/>
          <a:ext cx="325409" cy="520539"/>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latin typeface="Times New Roman" panose="02020603050405020304" pitchFamily="18" charset="0"/>
            <a:cs typeface="Times New Roman" panose="02020603050405020304" pitchFamily="18" charset="0"/>
          </a:endParaRPr>
        </a:p>
      </dsp:txBody>
      <dsp:txXfrm>
        <a:off x="4618800" y="1646046"/>
        <a:ext cx="227786" cy="312323"/>
      </dsp:txXfrm>
    </dsp:sp>
    <dsp:sp modelId="{09813A25-2512-4C4D-ACF8-1FCB4AC7E521}">
      <dsp:nvSpPr>
        <dsp:cNvPr id="0" name=""/>
        <dsp:cNvSpPr/>
      </dsp:nvSpPr>
      <dsp:spPr>
        <a:xfrm>
          <a:off x="3970886" y="3680"/>
          <a:ext cx="1530999" cy="1530999"/>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Times New Roman" panose="02020603050405020304" pitchFamily="18" charset="0"/>
              <a:cs typeface="Times New Roman" panose="02020603050405020304" pitchFamily="18" charset="0"/>
            </a:rPr>
            <a:t>PROPERTY &amp; INCOME ALLOTED ON PARTITION</a:t>
          </a:r>
        </a:p>
      </dsp:txBody>
      <dsp:txXfrm>
        <a:off x="4195096" y="227890"/>
        <a:ext cx="1082579" cy="1082579"/>
      </dsp:txXfrm>
    </dsp:sp>
    <dsp:sp modelId="{ACE4DC7F-6BDF-0B4D-91B3-7988B842AD6C}">
      <dsp:nvSpPr>
        <dsp:cNvPr id="0" name=""/>
        <dsp:cNvSpPr/>
      </dsp:nvSpPr>
      <dsp:spPr>
        <a:xfrm rot="11659284" flipH="1">
          <a:off x="3562442" y="2325319"/>
          <a:ext cx="325409" cy="520539"/>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latin typeface="Times New Roman" panose="02020603050405020304" pitchFamily="18" charset="0"/>
            <a:cs typeface="Times New Roman" panose="02020603050405020304" pitchFamily="18" charset="0"/>
          </a:endParaRPr>
        </a:p>
      </dsp:txBody>
      <dsp:txXfrm rot="10800000">
        <a:off x="3563959" y="2417353"/>
        <a:ext cx="227786" cy="312323"/>
      </dsp:txXfrm>
    </dsp:sp>
    <dsp:sp modelId="{D7F2588A-9033-A64B-BF82-D3C0858605BA}">
      <dsp:nvSpPr>
        <dsp:cNvPr id="0" name=""/>
        <dsp:cNvSpPr/>
      </dsp:nvSpPr>
      <dsp:spPr>
        <a:xfrm>
          <a:off x="1930889" y="1485825"/>
          <a:ext cx="1530999" cy="1530999"/>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Times New Roman" panose="02020603050405020304" pitchFamily="18" charset="0"/>
              <a:cs typeface="Times New Roman" panose="02020603050405020304" pitchFamily="18" charset="0"/>
            </a:rPr>
            <a:t>ANCESTRAL PROPERTY</a:t>
          </a:r>
        </a:p>
      </dsp:txBody>
      <dsp:txXfrm>
        <a:off x="2155099" y="1710035"/>
        <a:ext cx="1082579" cy="1082579"/>
      </dsp:txXfrm>
    </dsp:sp>
    <dsp:sp modelId="{031A1C59-7FC3-2844-A8DD-D90461F06646}">
      <dsp:nvSpPr>
        <dsp:cNvPr id="0" name=""/>
        <dsp:cNvSpPr/>
      </dsp:nvSpPr>
      <dsp:spPr>
        <a:xfrm rot="18362084">
          <a:off x="3948701" y="3514102"/>
          <a:ext cx="325409" cy="520539"/>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latin typeface="Times New Roman" panose="02020603050405020304" pitchFamily="18" charset="0"/>
            <a:cs typeface="Times New Roman" panose="02020603050405020304" pitchFamily="18" charset="0"/>
          </a:endParaRPr>
        </a:p>
      </dsp:txBody>
      <dsp:txXfrm rot="10800000">
        <a:off x="3968798" y="3657682"/>
        <a:ext cx="227786" cy="312323"/>
      </dsp:txXfrm>
    </dsp:sp>
    <dsp:sp modelId="{6F380DA0-ABF9-C04D-8A47-EB20F1A6ED19}">
      <dsp:nvSpPr>
        <dsp:cNvPr id="0" name=""/>
        <dsp:cNvSpPr/>
      </dsp:nvSpPr>
      <dsp:spPr>
        <a:xfrm>
          <a:off x="2710098" y="3883986"/>
          <a:ext cx="1530999" cy="1530999"/>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Times New Roman" panose="02020603050405020304" pitchFamily="18" charset="0"/>
              <a:cs typeface="Times New Roman" panose="02020603050405020304" pitchFamily="18" charset="0"/>
            </a:rPr>
            <a:t>PROPERTY ACQUIRED WITH THE AID OF JOINT FAMILY PROPERTY</a:t>
          </a:r>
        </a:p>
      </dsp:txBody>
      <dsp:txXfrm>
        <a:off x="2934308" y="4108196"/>
        <a:ext cx="1082579" cy="1082579"/>
      </dsp:txXfrm>
    </dsp:sp>
    <dsp:sp modelId="{E31AAD85-D767-2D4C-828F-C5041BB23946}">
      <dsp:nvSpPr>
        <dsp:cNvPr id="0" name=""/>
        <dsp:cNvSpPr/>
      </dsp:nvSpPr>
      <dsp:spPr>
        <a:xfrm rot="13436602">
          <a:off x="5198662" y="3514102"/>
          <a:ext cx="325409" cy="520539"/>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latin typeface="Times New Roman" panose="02020603050405020304" pitchFamily="18" charset="0"/>
            <a:cs typeface="Times New Roman" panose="02020603050405020304" pitchFamily="18" charset="0"/>
          </a:endParaRPr>
        </a:p>
      </dsp:txBody>
      <dsp:txXfrm>
        <a:off x="5282619" y="3652083"/>
        <a:ext cx="227786" cy="312323"/>
      </dsp:txXfrm>
    </dsp:sp>
    <dsp:sp modelId="{8FDA3F5C-7890-E943-8632-0BE89A93388A}">
      <dsp:nvSpPr>
        <dsp:cNvPr id="0" name=""/>
        <dsp:cNvSpPr/>
      </dsp:nvSpPr>
      <dsp:spPr>
        <a:xfrm>
          <a:off x="5231674" y="3883986"/>
          <a:ext cx="1530999" cy="1530999"/>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Times New Roman" panose="02020603050405020304" pitchFamily="18" charset="0"/>
              <a:cs typeface="Times New Roman" panose="02020603050405020304" pitchFamily="18" charset="0"/>
            </a:rPr>
            <a:t>SEPARATE PROPERTY OF COPARCENOR BELNDED WITH OR THROWN INTO A COMMON FAMILY HOTCHPOT</a:t>
          </a:r>
        </a:p>
      </dsp:txBody>
      <dsp:txXfrm>
        <a:off x="5455884" y="4108196"/>
        <a:ext cx="1082579" cy="1082579"/>
      </dsp:txXfrm>
    </dsp:sp>
    <dsp:sp modelId="{38BD0E43-8C0F-F64B-8EAD-C65F4FC06F53}">
      <dsp:nvSpPr>
        <dsp:cNvPr id="0" name=""/>
        <dsp:cNvSpPr/>
      </dsp:nvSpPr>
      <dsp:spPr>
        <a:xfrm rot="9244353">
          <a:off x="5584921" y="2325319"/>
          <a:ext cx="325409" cy="520539"/>
        </a:xfrm>
        <a:prstGeom prst="rightArrow">
          <a:avLst>
            <a:gd name="adj1" fmla="val 60000"/>
            <a:gd name="adj2" fmla="val 50000"/>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latin typeface="Times New Roman" panose="02020603050405020304" pitchFamily="18" charset="0"/>
            <a:cs typeface="Times New Roman" panose="02020603050405020304" pitchFamily="18" charset="0"/>
          </a:endParaRPr>
        </a:p>
      </dsp:txBody>
      <dsp:txXfrm>
        <a:off x="5677631" y="2408085"/>
        <a:ext cx="227786" cy="312323"/>
      </dsp:txXfrm>
    </dsp:sp>
    <dsp:sp modelId="{D89086C2-3295-0648-A2E7-AEE542791880}">
      <dsp:nvSpPr>
        <dsp:cNvPr id="0" name=""/>
        <dsp:cNvSpPr/>
      </dsp:nvSpPr>
      <dsp:spPr>
        <a:xfrm>
          <a:off x="6010883" y="1485825"/>
          <a:ext cx="1530999" cy="1530999"/>
        </a:xfrm>
        <a:prstGeom prst="ellips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Times New Roman" panose="02020603050405020304" pitchFamily="18" charset="0"/>
              <a:cs typeface="Times New Roman" panose="02020603050405020304" pitchFamily="18" charset="0"/>
            </a:rPr>
            <a:t>BY WILL OR BY GIFT</a:t>
          </a:r>
        </a:p>
      </dsp:txBody>
      <dsp:txXfrm>
        <a:off x="6235093" y="1710035"/>
        <a:ext cx="1082579" cy="10825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AE19C0-969E-764F-9835-0E9055D09219}">
      <dsp:nvSpPr>
        <dsp:cNvPr id="0" name=""/>
        <dsp:cNvSpPr/>
      </dsp:nvSpPr>
      <dsp:spPr>
        <a:xfrm>
          <a:off x="1468633" y="1483515"/>
          <a:ext cx="803705" cy="278972"/>
        </a:xfrm>
        <a:custGeom>
          <a:avLst/>
          <a:gdLst/>
          <a:ahLst/>
          <a:cxnLst/>
          <a:rect l="0" t="0" r="0" b="0"/>
          <a:pathLst>
            <a:path>
              <a:moveTo>
                <a:pt x="0" y="0"/>
              </a:moveTo>
              <a:lnTo>
                <a:pt x="0" y="139486"/>
              </a:lnTo>
              <a:lnTo>
                <a:pt x="803705" y="139486"/>
              </a:lnTo>
              <a:lnTo>
                <a:pt x="803705" y="278972"/>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7067FD8-84EF-2845-ACD5-B4362A5DCDF1}">
      <dsp:nvSpPr>
        <dsp:cNvPr id="0" name=""/>
        <dsp:cNvSpPr/>
      </dsp:nvSpPr>
      <dsp:spPr>
        <a:xfrm>
          <a:off x="664927" y="1483515"/>
          <a:ext cx="803705" cy="278972"/>
        </a:xfrm>
        <a:custGeom>
          <a:avLst/>
          <a:gdLst/>
          <a:ahLst/>
          <a:cxnLst/>
          <a:rect l="0" t="0" r="0" b="0"/>
          <a:pathLst>
            <a:path>
              <a:moveTo>
                <a:pt x="803705" y="0"/>
              </a:moveTo>
              <a:lnTo>
                <a:pt x="803705" y="139486"/>
              </a:lnTo>
              <a:lnTo>
                <a:pt x="0" y="139486"/>
              </a:lnTo>
              <a:lnTo>
                <a:pt x="0" y="278972"/>
              </a:lnTo>
            </a:path>
          </a:pathLst>
        </a:custGeom>
        <a:noFill/>
        <a:ln w="12700" cap="flat" cmpd="sng" algn="ctr">
          <a:solidFill>
            <a:schemeClr val="accent6">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4F6149-FE4F-AF46-843F-2EAC69185006}">
      <dsp:nvSpPr>
        <dsp:cNvPr id="0" name=""/>
        <dsp:cNvSpPr/>
      </dsp:nvSpPr>
      <dsp:spPr>
        <a:xfrm>
          <a:off x="804413" y="819295"/>
          <a:ext cx="1328439" cy="664219"/>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t>PARTITION</a:t>
          </a:r>
        </a:p>
      </dsp:txBody>
      <dsp:txXfrm>
        <a:off x="804413" y="819295"/>
        <a:ext cx="1328439" cy="664219"/>
      </dsp:txXfrm>
    </dsp:sp>
    <dsp:sp modelId="{66522928-AA5B-B94F-9C02-49FB7DEA1DF5}">
      <dsp:nvSpPr>
        <dsp:cNvPr id="0" name=""/>
        <dsp:cNvSpPr/>
      </dsp:nvSpPr>
      <dsp:spPr>
        <a:xfrm>
          <a:off x="708" y="1762487"/>
          <a:ext cx="1328439" cy="664219"/>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t>PARTIAL</a:t>
          </a:r>
        </a:p>
      </dsp:txBody>
      <dsp:txXfrm>
        <a:off x="708" y="1762487"/>
        <a:ext cx="1328439" cy="664219"/>
      </dsp:txXfrm>
    </dsp:sp>
    <dsp:sp modelId="{870D53A6-FE69-FC42-BA0A-9C4B6B9C8E8E}">
      <dsp:nvSpPr>
        <dsp:cNvPr id="0" name=""/>
        <dsp:cNvSpPr/>
      </dsp:nvSpPr>
      <dsp:spPr>
        <a:xfrm>
          <a:off x="1608119" y="1762487"/>
          <a:ext cx="1328439" cy="664219"/>
        </a:xfrm>
        <a:prstGeom prst="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977900">
            <a:lnSpc>
              <a:spcPct val="90000"/>
            </a:lnSpc>
            <a:spcBef>
              <a:spcPct val="0"/>
            </a:spcBef>
            <a:spcAft>
              <a:spcPct val="35000"/>
            </a:spcAft>
            <a:buNone/>
          </a:pPr>
          <a:r>
            <a:rPr lang="en-US" sz="2200" kern="1200" dirty="0"/>
            <a:t>TOTAL/ FULL</a:t>
          </a:r>
        </a:p>
      </dsp:txBody>
      <dsp:txXfrm>
        <a:off x="1608119" y="1762487"/>
        <a:ext cx="1328439" cy="66421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24FF49-260C-FC4C-903C-71AA5E7AECF7}" type="datetimeFigureOut">
              <a:rPr lang="en-US" smtClean="0"/>
              <a:t>3/20/2023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34C35F-7C66-A046-A4E6-09BAEF60BE41}" type="slidenum">
              <a:rPr lang="en-US" smtClean="0"/>
              <a:t>‹#›</a:t>
            </a:fld>
            <a:endParaRPr lang="en-US"/>
          </a:p>
        </p:txBody>
      </p:sp>
    </p:spTree>
    <p:extLst>
      <p:ext uri="{BB962C8B-B14F-4D97-AF65-F5344CB8AC3E}">
        <p14:creationId xmlns:p14="http://schemas.microsoft.com/office/powerpoint/2010/main" val="4044439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117D4B59-D7FF-4A9C-B3B9-85439AEEF00A}" type="slidenum">
              <a:rPr lang="en-IN" smtClean="0"/>
              <a:pPr/>
              <a:t>1</a:t>
            </a:fld>
            <a:endParaRPr lang="en-IN"/>
          </a:p>
        </p:txBody>
      </p:sp>
    </p:spTree>
    <p:extLst>
      <p:ext uri="{BB962C8B-B14F-4D97-AF65-F5344CB8AC3E}">
        <p14:creationId xmlns:p14="http://schemas.microsoft.com/office/powerpoint/2010/main" val="1999680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4E34C35F-7C66-A046-A4E6-09BAEF60BE41}" type="slidenum">
              <a:rPr lang="en-US" smtClean="0"/>
              <a:t>38</a:t>
            </a:fld>
            <a:endParaRPr lang="en-US"/>
          </a:p>
        </p:txBody>
      </p:sp>
    </p:spTree>
    <p:extLst>
      <p:ext uri="{BB962C8B-B14F-4D97-AF65-F5344CB8AC3E}">
        <p14:creationId xmlns:p14="http://schemas.microsoft.com/office/powerpoint/2010/main" val="2135617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34C35F-7C66-A046-A4E6-09BAEF60BE41}" type="slidenum">
              <a:rPr lang="en-US" smtClean="0"/>
              <a:t>39</a:t>
            </a:fld>
            <a:endParaRPr lang="en-US"/>
          </a:p>
        </p:txBody>
      </p:sp>
    </p:spTree>
    <p:extLst>
      <p:ext uri="{BB962C8B-B14F-4D97-AF65-F5344CB8AC3E}">
        <p14:creationId xmlns:p14="http://schemas.microsoft.com/office/powerpoint/2010/main" val="2006083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076C68-8F5E-4ED2-9D1B-74B7D71CF600}" type="slidenum">
              <a:rPr lang="en-US" smtClean="0"/>
              <a:t>7</a:t>
            </a:fld>
            <a:endParaRPr lang="en-US"/>
          </a:p>
        </p:txBody>
      </p:sp>
    </p:spTree>
    <p:extLst>
      <p:ext uri="{BB962C8B-B14F-4D97-AF65-F5344CB8AC3E}">
        <p14:creationId xmlns:p14="http://schemas.microsoft.com/office/powerpoint/2010/main" val="1947179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076C68-8F5E-4ED2-9D1B-74B7D71CF600}"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842778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9076C68-8F5E-4ED2-9D1B-74B7D71CF600}"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855879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9076C68-8F5E-4ED2-9D1B-74B7D71CF600}"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2973008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9076C68-8F5E-4ED2-9D1B-74B7D71CF600}"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4236943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9076C68-8F5E-4ED2-9D1B-74B7D71CF600}"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41690334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076C68-8F5E-4ED2-9D1B-74B7D71CF600}"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897613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076C68-8F5E-4ED2-9D1B-74B7D71CF600}"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382971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2A1D2-0B0D-8D45-A815-E1AD1EC684E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E0F337-CDEC-FD4D-9834-A20A554E59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BBFAB0D-C2FD-A24C-A764-880AA02C3B0D}"/>
              </a:ext>
            </a:extLst>
          </p:cNvPr>
          <p:cNvSpPr>
            <a:spLocks noGrp="1"/>
          </p:cNvSpPr>
          <p:nvPr>
            <p:ph type="dt" sz="half" idx="10"/>
          </p:nvPr>
        </p:nvSpPr>
        <p:spPr/>
        <p:txBody>
          <a:bodyPr/>
          <a:lstStyle/>
          <a:p>
            <a:fld id="{E21880E0-C6F8-F044-86CF-F79C6D4CACFA}" type="datetimeFigureOut">
              <a:rPr lang="en-US" smtClean="0"/>
              <a:t>3/20/2023</a:t>
            </a:fld>
            <a:endParaRPr lang="en-US"/>
          </a:p>
        </p:txBody>
      </p:sp>
      <p:sp>
        <p:nvSpPr>
          <p:cNvPr id="5" name="Footer Placeholder 4">
            <a:extLst>
              <a:ext uri="{FF2B5EF4-FFF2-40B4-BE49-F238E27FC236}">
                <a16:creationId xmlns:a16="http://schemas.microsoft.com/office/drawing/2014/main" id="{46D5291B-763B-3540-A250-CE3D05BD49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476CF4-E777-1145-B334-DF700C9978AB}"/>
              </a:ext>
            </a:extLst>
          </p:cNvPr>
          <p:cNvSpPr>
            <a:spLocks noGrp="1"/>
          </p:cNvSpPr>
          <p:nvPr>
            <p:ph type="sldNum" sz="quarter" idx="12"/>
          </p:nvPr>
        </p:nvSpPr>
        <p:spPr/>
        <p:txBody>
          <a:bodyPr/>
          <a:lstStyle/>
          <a:p>
            <a:fld id="{43294EBC-9989-0444-8326-D1E626BA5FE4}" type="slidenum">
              <a:rPr lang="en-US" smtClean="0"/>
              <a:t>‹#›</a:t>
            </a:fld>
            <a:endParaRPr lang="en-US"/>
          </a:p>
        </p:txBody>
      </p:sp>
    </p:spTree>
    <p:extLst>
      <p:ext uri="{BB962C8B-B14F-4D97-AF65-F5344CB8AC3E}">
        <p14:creationId xmlns:p14="http://schemas.microsoft.com/office/powerpoint/2010/main" val="2703352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D83A3-99A5-4F45-9C44-7A16FEE9F6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1DB0CC-E50E-3E45-908B-57C5650379D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D4195F-8E93-CD4B-A11C-2B1EECC2DA50}"/>
              </a:ext>
            </a:extLst>
          </p:cNvPr>
          <p:cNvSpPr>
            <a:spLocks noGrp="1"/>
          </p:cNvSpPr>
          <p:nvPr>
            <p:ph type="dt" sz="half" idx="10"/>
          </p:nvPr>
        </p:nvSpPr>
        <p:spPr/>
        <p:txBody>
          <a:bodyPr/>
          <a:lstStyle/>
          <a:p>
            <a:fld id="{E21880E0-C6F8-F044-86CF-F79C6D4CACFA}" type="datetimeFigureOut">
              <a:rPr lang="en-US" smtClean="0"/>
              <a:t>3/20/2023</a:t>
            </a:fld>
            <a:endParaRPr lang="en-US"/>
          </a:p>
        </p:txBody>
      </p:sp>
      <p:sp>
        <p:nvSpPr>
          <p:cNvPr id="5" name="Footer Placeholder 4">
            <a:extLst>
              <a:ext uri="{FF2B5EF4-FFF2-40B4-BE49-F238E27FC236}">
                <a16:creationId xmlns:a16="http://schemas.microsoft.com/office/drawing/2014/main" id="{0BACF1AF-BD9E-1B45-A17C-CFB3F0B885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638C26-6658-5D4D-81F4-C84343695627}"/>
              </a:ext>
            </a:extLst>
          </p:cNvPr>
          <p:cNvSpPr>
            <a:spLocks noGrp="1"/>
          </p:cNvSpPr>
          <p:nvPr>
            <p:ph type="sldNum" sz="quarter" idx="12"/>
          </p:nvPr>
        </p:nvSpPr>
        <p:spPr/>
        <p:txBody>
          <a:bodyPr/>
          <a:lstStyle/>
          <a:p>
            <a:fld id="{43294EBC-9989-0444-8326-D1E626BA5FE4}" type="slidenum">
              <a:rPr lang="en-US" smtClean="0"/>
              <a:t>‹#›</a:t>
            </a:fld>
            <a:endParaRPr lang="en-US"/>
          </a:p>
        </p:txBody>
      </p:sp>
    </p:spTree>
    <p:extLst>
      <p:ext uri="{BB962C8B-B14F-4D97-AF65-F5344CB8AC3E}">
        <p14:creationId xmlns:p14="http://schemas.microsoft.com/office/powerpoint/2010/main" val="220305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80A63F-74C3-6544-98A5-7FBBE8D94F5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53DB2AE-859B-F84D-916A-6CCFAD4AA58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2C8E59-4AB4-494A-AF05-4D1D293472F7}"/>
              </a:ext>
            </a:extLst>
          </p:cNvPr>
          <p:cNvSpPr>
            <a:spLocks noGrp="1"/>
          </p:cNvSpPr>
          <p:nvPr>
            <p:ph type="dt" sz="half" idx="10"/>
          </p:nvPr>
        </p:nvSpPr>
        <p:spPr/>
        <p:txBody>
          <a:bodyPr/>
          <a:lstStyle/>
          <a:p>
            <a:fld id="{E21880E0-C6F8-F044-86CF-F79C6D4CACFA}" type="datetimeFigureOut">
              <a:rPr lang="en-US" smtClean="0"/>
              <a:t>3/20/2023</a:t>
            </a:fld>
            <a:endParaRPr lang="en-US"/>
          </a:p>
        </p:txBody>
      </p:sp>
      <p:sp>
        <p:nvSpPr>
          <p:cNvPr id="5" name="Footer Placeholder 4">
            <a:extLst>
              <a:ext uri="{FF2B5EF4-FFF2-40B4-BE49-F238E27FC236}">
                <a16:creationId xmlns:a16="http://schemas.microsoft.com/office/drawing/2014/main" id="{355DA419-231D-1246-960D-E8CE1B45A0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36E94C-4267-EA4B-9734-69C91C4B83BC}"/>
              </a:ext>
            </a:extLst>
          </p:cNvPr>
          <p:cNvSpPr>
            <a:spLocks noGrp="1"/>
          </p:cNvSpPr>
          <p:nvPr>
            <p:ph type="sldNum" sz="quarter" idx="12"/>
          </p:nvPr>
        </p:nvSpPr>
        <p:spPr/>
        <p:txBody>
          <a:bodyPr/>
          <a:lstStyle/>
          <a:p>
            <a:fld id="{43294EBC-9989-0444-8326-D1E626BA5FE4}" type="slidenum">
              <a:rPr lang="en-US" smtClean="0"/>
              <a:t>‹#›</a:t>
            </a:fld>
            <a:endParaRPr lang="en-US"/>
          </a:p>
        </p:txBody>
      </p:sp>
    </p:spTree>
    <p:extLst>
      <p:ext uri="{BB962C8B-B14F-4D97-AF65-F5344CB8AC3E}">
        <p14:creationId xmlns:p14="http://schemas.microsoft.com/office/powerpoint/2010/main" val="314683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56FB4-91ED-0C47-8609-7C309040F0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443F2B-47B5-3843-A821-E2DB0AD20E8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E874AC-6975-EF45-B03B-79592B31E088}"/>
              </a:ext>
            </a:extLst>
          </p:cNvPr>
          <p:cNvSpPr>
            <a:spLocks noGrp="1"/>
          </p:cNvSpPr>
          <p:nvPr>
            <p:ph type="dt" sz="half" idx="10"/>
          </p:nvPr>
        </p:nvSpPr>
        <p:spPr/>
        <p:txBody>
          <a:bodyPr/>
          <a:lstStyle/>
          <a:p>
            <a:fld id="{E21880E0-C6F8-F044-86CF-F79C6D4CACFA}" type="datetimeFigureOut">
              <a:rPr lang="en-US" smtClean="0"/>
              <a:t>3/20/2023</a:t>
            </a:fld>
            <a:endParaRPr lang="en-US"/>
          </a:p>
        </p:txBody>
      </p:sp>
      <p:sp>
        <p:nvSpPr>
          <p:cNvPr id="5" name="Footer Placeholder 4">
            <a:extLst>
              <a:ext uri="{FF2B5EF4-FFF2-40B4-BE49-F238E27FC236}">
                <a16:creationId xmlns:a16="http://schemas.microsoft.com/office/drawing/2014/main" id="{F70B9C35-EE16-3E4C-A109-053B91E8BF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677BCB-36F5-A546-ABBB-DC82D788D057}"/>
              </a:ext>
            </a:extLst>
          </p:cNvPr>
          <p:cNvSpPr>
            <a:spLocks noGrp="1"/>
          </p:cNvSpPr>
          <p:nvPr>
            <p:ph type="sldNum" sz="quarter" idx="12"/>
          </p:nvPr>
        </p:nvSpPr>
        <p:spPr/>
        <p:txBody>
          <a:bodyPr/>
          <a:lstStyle/>
          <a:p>
            <a:fld id="{43294EBC-9989-0444-8326-D1E626BA5FE4}" type="slidenum">
              <a:rPr lang="en-US" smtClean="0"/>
              <a:t>‹#›</a:t>
            </a:fld>
            <a:endParaRPr lang="en-US"/>
          </a:p>
        </p:txBody>
      </p:sp>
    </p:spTree>
    <p:extLst>
      <p:ext uri="{BB962C8B-B14F-4D97-AF65-F5344CB8AC3E}">
        <p14:creationId xmlns:p14="http://schemas.microsoft.com/office/powerpoint/2010/main" val="1149612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7390A-CFDA-8442-82A9-68ED9252D8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6AD9716-6A66-5646-95D1-A013F0A379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EDF080A-A516-DA4F-B332-827AE8A2786F}"/>
              </a:ext>
            </a:extLst>
          </p:cNvPr>
          <p:cNvSpPr>
            <a:spLocks noGrp="1"/>
          </p:cNvSpPr>
          <p:nvPr>
            <p:ph type="dt" sz="half" idx="10"/>
          </p:nvPr>
        </p:nvSpPr>
        <p:spPr/>
        <p:txBody>
          <a:bodyPr/>
          <a:lstStyle/>
          <a:p>
            <a:fld id="{E21880E0-C6F8-F044-86CF-F79C6D4CACFA}" type="datetimeFigureOut">
              <a:rPr lang="en-US" smtClean="0"/>
              <a:t>3/20/2023</a:t>
            </a:fld>
            <a:endParaRPr lang="en-US"/>
          </a:p>
        </p:txBody>
      </p:sp>
      <p:sp>
        <p:nvSpPr>
          <p:cNvPr id="5" name="Footer Placeholder 4">
            <a:extLst>
              <a:ext uri="{FF2B5EF4-FFF2-40B4-BE49-F238E27FC236}">
                <a16:creationId xmlns:a16="http://schemas.microsoft.com/office/drawing/2014/main" id="{9C015D9A-4CE8-BE44-8530-AFD8C0BC03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2FDA6E-325C-6D42-8D59-6ABBEAD70192}"/>
              </a:ext>
            </a:extLst>
          </p:cNvPr>
          <p:cNvSpPr>
            <a:spLocks noGrp="1"/>
          </p:cNvSpPr>
          <p:nvPr>
            <p:ph type="sldNum" sz="quarter" idx="12"/>
          </p:nvPr>
        </p:nvSpPr>
        <p:spPr/>
        <p:txBody>
          <a:bodyPr/>
          <a:lstStyle/>
          <a:p>
            <a:fld id="{43294EBC-9989-0444-8326-D1E626BA5FE4}" type="slidenum">
              <a:rPr lang="en-US" smtClean="0"/>
              <a:t>‹#›</a:t>
            </a:fld>
            <a:endParaRPr lang="en-US"/>
          </a:p>
        </p:txBody>
      </p:sp>
    </p:spTree>
    <p:extLst>
      <p:ext uri="{BB962C8B-B14F-4D97-AF65-F5344CB8AC3E}">
        <p14:creationId xmlns:p14="http://schemas.microsoft.com/office/powerpoint/2010/main" val="3544758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2E2D9-B093-234F-A297-9C04B6AEFB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94DA28-1D09-CE44-A3F9-E2719CC6309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F37771F-27A2-7544-88DC-C90C1A21386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BABFA9E-8C1F-3E4F-B8F4-85DE3DC4E419}"/>
              </a:ext>
            </a:extLst>
          </p:cNvPr>
          <p:cNvSpPr>
            <a:spLocks noGrp="1"/>
          </p:cNvSpPr>
          <p:nvPr>
            <p:ph type="dt" sz="half" idx="10"/>
          </p:nvPr>
        </p:nvSpPr>
        <p:spPr/>
        <p:txBody>
          <a:bodyPr/>
          <a:lstStyle/>
          <a:p>
            <a:fld id="{E21880E0-C6F8-F044-86CF-F79C6D4CACFA}" type="datetimeFigureOut">
              <a:rPr lang="en-US" smtClean="0"/>
              <a:t>3/20/2023</a:t>
            </a:fld>
            <a:endParaRPr lang="en-US"/>
          </a:p>
        </p:txBody>
      </p:sp>
      <p:sp>
        <p:nvSpPr>
          <p:cNvPr id="6" name="Footer Placeholder 5">
            <a:extLst>
              <a:ext uri="{FF2B5EF4-FFF2-40B4-BE49-F238E27FC236}">
                <a16:creationId xmlns:a16="http://schemas.microsoft.com/office/drawing/2014/main" id="{ED1510CB-FF19-5044-975B-1F1B38E4B8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6E9C80-7539-4F4E-9A80-AF4F15643D06}"/>
              </a:ext>
            </a:extLst>
          </p:cNvPr>
          <p:cNvSpPr>
            <a:spLocks noGrp="1"/>
          </p:cNvSpPr>
          <p:nvPr>
            <p:ph type="sldNum" sz="quarter" idx="12"/>
          </p:nvPr>
        </p:nvSpPr>
        <p:spPr/>
        <p:txBody>
          <a:bodyPr/>
          <a:lstStyle/>
          <a:p>
            <a:fld id="{43294EBC-9989-0444-8326-D1E626BA5FE4}" type="slidenum">
              <a:rPr lang="en-US" smtClean="0"/>
              <a:t>‹#›</a:t>
            </a:fld>
            <a:endParaRPr lang="en-US"/>
          </a:p>
        </p:txBody>
      </p:sp>
    </p:spTree>
    <p:extLst>
      <p:ext uri="{BB962C8B-B14F-4D97-AF65-F5344CB8AC3E}">
        <p14:creationId xmlns:p14="http://schemas.microsoft.com/office/powerpoint/2010/main" val="2490111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ED02F-921F-EA4F-90C7-163C4ACB0A3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94F1E32-99B8-E840-BE68-B89127ACF1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8D8D64E-4E4C-B44B-AB2C-108ADFB5AE5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49DF13D-7DEA-E14C-B578-4FEB4A86898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0AEB5F4-2116-4C48-AAA5-41F9F9DA1B8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5DD1594-FECB-1F4B-A1E0-4B76C9B2AD50}"/>
              </a:ext>
            </a:extLst>
          </p:cNvPr>
          <p:cNvSpPr>
            <a:spLocks noGrp="1"/>
          </p:cNvSpPr>
          <p:nvPr>
            <p:ph type="dt" sz="half" idx="10"/>
          </p:nvPr>
        </p:nvSpPr>
        <p:spPr/>
        <p:txBody>
          <a:bodyPr/>
          <a:lstStyle/>
          <a:p>
            <a:fld id="{E21880E0-C6F8-F044-86CF-F79C6D4CACFA}" type="datetimeFigureOut">
              <a:rPr lang="en-US" smtClean="0"/>
              <a:t>3/20/2023</a:t>
            </a:fld>
            <a:endParaRPr lang="en-US"/>
          </a:p>
        </p:txBody>
      </p:sp>
      <p:sp>
        <p:nvSpPr>
          <p:cNvPr id="8" name="Footer Placeholder 7">
            <a:extLst>
              <a:ext uri="{FF2B5EF4-FFF2-40B4-BE49-F238E27FC236}">
                <a16:creationId xmlns:a16="http://schemas.microsoft.com/office/drawing/2014/main" id="{3814471B-9D7B-1E41-A70D-60605E349FE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33B03E3-E951-6045-AEDE-9AE9682C6052}"/>
              </a:ext>
            </a:extLst>
          </p:cNvPr>
          <p:cNvSpPr>
            <a:spLocks noGrp="1"/>
          </p:cNvSpPr>
          <p:nvPr>
            <p:ph type="sldNum" sz="quarter" idx="12"/>
          </p:nvPr>
        </p:nvSpPr>
        <p:spPr/>
        <p:txBody>
          <a:bodyPr/>
          <a:lstStyle/>
          <a:p>
            <a:fld id="{43294EBC-9989-0444-8326-D1E626BA5FE4}" type="slidenum">
              <a:rPr lang="en-US" smtClean="0"/>
              <a:t>‹#›</a:t>
            </a:fld>
            <a:endParaRPr lang="en-US"/>
          </a:p>
        </p:txBody>
      </p:sp>
    </p:spTree>
    <p:extLst>
      <p:ext uri="{BB962C8B-B14F-4D97-AF65-F5344CB8AC3E}">
        <p14:creationId xmlns:p14="http://schemas.microsoft.com/office/powerpoint/2010/main" val="1255788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314AE-4091-694A-97D3-E0E3DA8CC25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E58D66D-7A4D-D042-98C4-AD90DF98B119}"/>
              </a:ext>
            </a:extLst>
          </p:cNvPr>
          <p:cNvSpPr>
            <a:spLocks noGrp="1"/>
          </p:cNvSpPr>
          <p:nvPr>
            <p:ph type="dt" sz="half" idx="10"/>
          </p:nvPr>
        </p:nvSpPr>
        <p:spPr/>
        <p:txBody>
          <a:bodyPr/>
          <a:lstStyle/>
          <a:p>
            <a:fld id="{E21880E0-C6F8-F044-86CF-F79C6D4CACFA}" type="datetimeFigureOut">
              <a:rPr lang="en-US" smtClean="0"/>
              <a:t>3/20/2023</a:t>
            </a:fld>
            <a:endParaRPr lang="en-US"/>
          </a:p>
        </p:txBody>
      </p:sp>
      <p:sp>
        <p:nvSpPr>
          <p:cNvPr id="4" name="Footer Placeholder 3">
            <a:extLst>
              <a:ext uri="{FF2B5EF4-FFF2-40B4-BE49-F238E27FC236}">
                <a16:creationId xmlns:a16="http://schemas.microsoft.com/office/drawing/2014/main" id="{B9E8DE17-DE61-AF43-8C3E-99FD3BAE5F5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C2BEA9-0284-A441-BB88-844D6864DA3D}"/>
              </a:ext>
            </a:extLst>
          </p:cNvPr>
          <p:cNvSpPr>
            <a:spLocks noGrp="1"/>
          </p:cNvSpPr>
          <p:nvPr>
            <p:ph type="sldNum" sz="quarter" idx="12"/>
          </p:nvPr>
        </p:nvSpPr>
        <p:spPr/>
        <p:txBody>
          <a:bodyPr/>
          <a:lstStyle/>
          <a:p>
            <a:fld id="{43294EBC-9989-0444-8326-D1E626BA5FE4}" type="slidenum">
              <a:rPr lang="en-US" smtClean="0"/>
              <a:t>‹#›</a:t>
            </a:fld>
            <a:endParaRPr lang="en-US"/>
          </a:p>
        </p:txBody>
      </p:sp>
    </p:spTree>
    <p:extLst>
      <p:ext uri="{BB962C8B-B14F-4D97-AF65-F5344CB8AC3E}">
        <p14:creationId xmlns:p14="http://schemas.microsoft.com/office/powerpoint/2010/main" val="2879323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3C1AE5-A868-DF45-AD5B-D409D741FD2C}"/>
              </a:ext>
            </a:extLst>
          </p:cNvPr>
          <p:cNvSpPr>
            <a:spLocks noGrp="1"/>
          </p:cNvSpPr>
          <p:nvPr>
            <p:ph type="dt" sz="half" idx="10"/>
          </p:nvPr>
        </p:nvSpPr>
        <p:spPr/>
        <p:txBody>
          <a:bodyPr/>
          <a:lstStyle/>
          <a:p>
            <a:fld id="{E21880E0-C6F8-F044-86CF-F79C6D4CACFA}" type="datetimeFigureOut">
              <a:rPr lang="en-US" smtClean="0"/>
              <a:t>3/20/2023</a:t>
            </a:fld>
            <a:endParaRPr lang="en-US"/>
          </a:p>
        </p:txBody>
      </p:sp>
      <p:sp>
        <p:nvSpPr>
          <p:cNvPr id="3" name="Footer Placeholder 2">
            <a:extLst>
              <a:ext uri="{FF2B5EF4-FFF2-40B4-BE49-F238E27FC236}">
                <a16:creationId xmlns:a16="http://schemas.microsoft.com/office/drawing/2014/main" id="{1E780E3F-BCEF-384D-BFD1-E2E51439124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2D4A626-CF03-FF4F-BD33-0484760857DC}"/>
              </a:ext>
            </a:extLst>
          </p:cNvPr>
          <p:cNvSpPr>
            <a:spLocks noGrp="1"/>
          </p:cNvSpPr>
          <p:nvPr>
            <p:ph type="sldNum" sz="quarter" idx="12"/>
          </p:nvPr>
        </p:nvSpPr>
        <p:spPr/>
        <p:txBody>
          <a:bodyPr/>
          <a:lstStyle/>
          <a:p>
            <a:fld id="{43294EBC-9989-0444-8326-D1E626BA5FE4}" type="slidenum">
              <a:rPr lang="en-US" smtClean="0"/>
              <a:t>‹#›</a:t>
            </a:fld>
            <a:endParaRPr lang="en-US"/>
          </a:p>
        </p:txBody>
      </p:sp>
    </p:spTree>
    <p:extLst>
      <p:ext uri="{BB962C8B-B14F-4D97-AF65-F5344CB8AC3E}">
        <p14:creationId xmlns:p14="http://schemas.microsoft.com/office/powerpoint/2010/main" val="705806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C8FD-BD89-A245-890B-BF16560EE1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2266BE0-0518-9A48-AC6B-3B7191E9DC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DCD9863-4D91-F842-AE40-0EE3B44EB3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FA946E9-E495-F24B-AF89-94B281234E1D}"/>
              </a:ext>
            </a:extLst>
          </p:cNvPr>
          <p:cNvSpPr>
            <a:spLocks noGrp="1"/>
          </p:cNvSpPr>
          <p:nvPr>
            <p:ph type="dt" sz="half" idx="10"/>
          </p:nvPr>
        </p:nvSpPr>
        <p:spPr/>
        <p:txBody>
          <a:bodyPr/>
          <a:lstStyle/>
          <a:p>
            <a:fld id="{E21880E0-C6F8-F044-86CF-F79C6D4CACFA}" type="datetimeFigureOut">
              <a:rPr lang="en-US" smtClean="0"/>
              <a:t>3/20/2023</a:t>
            </a:fld>
            <a:endParaRPr lang="en-US"/>
          </a:p>
        </p:txBody>
      </p:sp>
      <p:sp>
        <p:nvSpPr>
          <p:cNvPr id="6" name="Footer Placeholder 5">
            <a:extLst>
              <a:ext uri="{FF2B5EF4-FFF2-40B4-BE49-F238E27FC236}">
                <a16:creationId xmlns:a16="http://schemas.microsoft.com/office/drawing/2014/main" id="{C9C26DDC-4BCF-034C-B573-396F116D05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B3C507-20CC-DB4F-8A03-E8245851AD0F}"/>
              </a:ext>
            </a:extLst>
          </p:cNvPr>
          <p:cNvSpPr>
            <a:spLocks noGrp="1"/>
          </p:cNvSpPr>
          <p:nvPr>
            <p:ph type="sldNum" sz="quarter" idx="12"/>
          </p:nvPr>
        </p:nvSpPr>
        <p:spPr/>
        <p:txBody>
          <a:bodyPr/>
          <a:lstStyle/>
          <a:p>
            <a:fld id="{43294EBC-9989-0444-8326-D1E626BA5FE4}" type="slidenum">
              <a:rPr lang="en-US" smtClean="0"/>
              <a:t>‹#›</a:t>
            </a:fld>
            <a:endParaRPr lang="en-US"/>
          </a:p>
        </p:txBody>
      </p:sp>
    </p:spTree>
    <p:extLst>
      <p:ext uri="{BB962C8B-B14F-4D97-AF65-F5344CB8AC3E}">
        <p14:creationId xmlns:p14="http://schemas.microsoft.com/office/powerpoint/2010/main" val="3451180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8C99D-A026-F64A-90D8-B5AD53B36B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769FDB4-DAEA-6346-9086-8DE79364C0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3163CA1-EAA7-1545-B1B5-015F21E7B1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5FBB8C4-8EF9-F448-9101-80D842DDC32C}"/>
              </a:ext>
            </a:extLst>
          </p:cNvPr>
          <p:cNvSpPr>
            <a:spLocks noGrp="1"/>
          </p:cNvSpPr>
          <p:nvPr>
            <p:ph type="dt" sz="half" idx="10"/>
          </p:nvPr>
        </p:nvSpPr>
        <p:spPr/>
        <p:txBody>
          <a:bodyPr/>
          <a:lstStyle/>
          <a:p>
            <a:fld id="{E21880E0-C6F8-F044-86CF-F79C6D4CACFA}" type="datetimeFigureOut">
              <a:rPr lang="en-US" smtClean="0"/>
              <a:t>3/20/2023</a:t>
            </a:fld>
            <a:endParaRPr lang="en-US"/>
          </a:p>
        </p:txBody>
      </p:sp>
      <p:sp>
        <p:nvSpPr>
          <p:cNvPr id="6" name="Footer Placeholder 5">
            <a:extLst>
              <a:ext uri="{FF2B5EF4-FFF2-40B4-BE49-F238E27FC236}">
                <a16:creationId xmlns:a16="http://schemas.microsoft.com/office/drawing/2014/main" id="{24DAB4A3-CAEB-9447-8666-14B4F598A0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006A30-61B6-2049-B650-58742203F77D}"/>
              </a:ext>
            </a:extLst>
          </p:cNvPr>
          <p:cNvSpPr>
            <a:spLocks noGrp="1"/>
          </p:cNvSpPr>
          <p:nvPr>
            <p:ph type="sldNum" sz="quarter" idx="12"/>
          </p:nvPr>
        </p:nvSpPr>
        <p:spPr/>
        <p:txBody>
          <a:bodyPr/>
          <a:lstStyle/>
          <a:p>
            <a:fld id="{43294EBC-9989-0444-8326-D1E626BA5FE4}" type="slidenum">
              <a:rPr lang="en-US" smtClean="0"/>
              <a:t>‹#›</a:t>
            </a:fld>
            <a:endParaRPr lang="en-US"/>
          </a:p>
        </p:txBody>
      </p:sp>
    </p:spTree>
    <p:extLst>
      <p:ext uri="{BB962C8B-B14F-4D97-AF65-F5344CB8AC3E}">
        <p14:creationId xmlns:p14="http://schemas.microsoft.com/office/powerpoint/2010/main" val="19517387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DFABD96-0123-E648-A3E7-011550EDDE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89D8996-7B99-4145-8060-2F98E7DF66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C570A9-CDCC-B544-87F5-F38BA9878C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1880E0-C6F8-F044-86CF-F79C6D4CACFA}" type="datetimeFigureOut">
              <a:rPr lang="en-US" smtClean="0"/>
              <a:t>3/20/2023</a:t>
            </a:fld>
            <a:endParaRPr lang="en-US"/>
          </a:p>
        </p:txBody>
      </p:sp>
      <p:sp>
        <p:nvSpPr>
          <p:cNvPr id="5" name="Footer Placeholder 4">
            <a:extLst>
              <a:ext uri="{FF2B5EF4-FFF2-40B4-BE49-F238E27FC236}">
                <a16:creationId xmlns:a16="http://schemas.microsoft.com/office/drawing/2014/main" id="{30058956-4CE8-C547-AF4F-6BB25DD2B9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92DB4A6-C0AF-5F4F-AFCA-A751771931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294EBC-9989-0444-8326-D1E626BA5FE4}" type="slidenum">
              <a:rPr lang="en-US" smtClean="0"/>
              <a:t>‹#›</a:t>
            </a:fld>
            <a:endParaRPr lang="en-US"/>
          </a:p>
        </p:txBody>
      </p:sp>
    </p:spTree>
    <p:extLst>
      <p:ext uri="{BB962C8B-B14F-4D97-AF65-F5344CB8AC3E}">
        <p14:creationId xmlns:p14="http://schemas.microsoft.com/office/powerpoint/2010/main" val="8343854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cid:image001.png@01D60D0A.4CB28410" TargetMode="External"/><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cid:image001.png@01D60D0A.4CB28410"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7791" y="1555468"/>
            <a:ext cx="11103735" cy="2077854"/>
          </a:xfrm>
        </p:spPr>
        <p:txBody>
          <a:bodyPr>
            <a:normAutofit/>
          </a:bodyPr>
          <a:lstStyle/>
          <a:p>
            <a:r>
              <a:rPr lang="en-US" cap="small" dirty="0">
                <a:latin typeface="Times New Roman" pitchFamily="18" charset="0"/>
                <a:cs typeface="Times New Roman" pitchFamily="18" charset="0"/>
              </a:rPr>
              <a:t>HOW TO CREATE &amp; MANAGE  </a:t>
            </a:r>
            <a:br>
              <a:rPr lang="en-US" cap="small" dirty="0">
                <a:latin typeface="Times New Roman" pitchFamily="18" charset="0"/>
                <a:cs typeface="Times New Roman" pitchFamily="18" charset="0"/>
              </a:rPr>
            </a:br>
            <a:r>
              <a:rPr lang="en-US" sz="7200" cap="small" dirty="0" err="1">
                <a:latin typeface="Times New Roman" pitchFamily="18" charset="0"/>
                <a:cs typeface="Times New Roman" pitchFamily="18" charset="0"/>
              </a:rPr>
              <a:t>hindu</a:t>
            </a:r>
            <a:r>
              <a:rPr lang="en-US" sz="7200" cap="small" dirty="0">
                <a:latin typeface="Times New Roman" pitchFamily="18" charset="0"/>
                <a:cs typeface="Times New Roman" pitchFamily="18" charset="0"/>
              </a:rPr>
              <a:t> undivided family</a:t>
            </a:r>
            <a:endParaRPr lang="en-US" cap="small" dirty="0">
              <a:latin typeface="Times New Roman" pitchFamily="18" charset="0"/>
              <a:cs typeface="Times New Roman" pitchFamily="18" charset="0"/>
            </a:endParaRPr>
          </a:p>
        </p:txBody>
      </p:sp>
      <p:sp>
        <p:nvSpPr>
          <p:cNvPr id="9" name="Rectangle 7"/>
          <p:cNvSpPr>
            <a:spLocks noChangeArrowheads="1"/>
          </p:cNvSpPr>
          <p:nvPr/>
        </p:nvSpPr>
        <p:spPr bwMode="auto">
          <a:xfrm>
            <a:off x="0" y="6527803"/>
            <a:ext cx="12192000" cy="320675"/>
          </a:xfrm>
          <a:prstGeom prst="rect">
            <a:avLst/>
          </a:prstGeom>
          <a:solidFill>
            <a:schemeClr val="accent6">
              <a:lumMod val="75000"/>
            </a:schemeClr>
          </a:solidFill>
          <a:ln>
            <a:solidFill>
              <a:schemeClr val="accent6">
                <a:lumMod val="50000"/>
              </a:schemeClr>
            </a:solidFill>
          </a:ln>
          <a:effectLst/>
        </p:spPr>
        <p:txBody>
          <a:bodyPr/>
          <a:lstStyle/>
          <a:p>
            <a:pPr eaLnBrk="0" hangingPunct="0"/>
            <a:endParaRPr lang="en-US" sz="1200" i="1" dirty="0">
              <a:ln>
                <a:solidFill>
                  <a:srgbClr val="FFC000"/>
                </a:solidFill>
              </a:ln>
              <a:solidFill>
                <a:schemeClr val="bg1"/>
              </a:solidFill>
              <a:latin typeface="Verdana" panose="020B0604030504040204" pitchFamily="34" charset="0"/>
            </a:endParaRPr>
          </a:p>
        </p:txBody>
      </p:sp>
      <p:pic>
        <p:nvPicPr>
          <p:cNvPr id="11" name="Picture 10"/>
          <p:cNvPicPr>
            <a:picLocks noChangeAspect="1"/>
          </p:cNvPicPr>
          <p:nvPr/>
        </p:nvPicPr>
        <p:blipFill>
          <a:blip r:embed="rId3" cstate="print">
            <a:duotone>
              <a:srgbClr val="70AD47">
                <a:shade val="45000"/>
                <a:satMod val="135000"/>
              </a:srgbClr>
              <a:prstClr val="white"/>
            </a:duotone>
            <a:extLst>
              <a:ext uri="{BEBA8EAE-BF5A-486C-A8C5-ECC9F3942E4B}">
                <a14:imgProps xmlns:a14="http://schemas.microsoft.com/office/drawing/2010/main">
                  <a14:imgLayer r:embed="rId4">
                    <a14:imgEffect>
                      <a14:sharpenSoften amount="25000"/>
                    </a14:imgEffect>
                    <a14:imgEffect>
                      <a14:colorTemperature colorTemp="4700"/>
                    </a14:imgEffect>
                    <a14:imgEffect>
                      <a14:saturation sat="300000"/>
                    </a14:imgEffect>
                  </a14:imgLayer>
                </a14:imgProps>
              </a:ext>
            </a:extLst>
          </a:blip>
          <a:stretch>
            <a:fillRect/>
          </a:stretch>
        </p:blipFill>
        <p:spPr>
          <a:xfrm>
            <a:off x="0" y="4129556"/>
            <a:ext cx="12267344" cy="328367"/>
          </a:xfrm>
          <a:prstGeom prst="rect">
            <a:avLst/>
          </a:prstGeom>
          <a:ln>
            <a:noFill/>
          </a:ln>
          <a:effectLst>
            <a:outerShdw blurRad="292100" dist="139700" dir="2700000" algn="tl" rotWithShape="0">
              <a:srgbClr val="333333">
                <a:alpha val="65000"/>
              </a:srgbClr>
            </a:outerShdw>
          </a:effectLst>
        </p:spPr>
      </p:pic>
      <p:sp>
        <p:nvSpPr>
          <p:cNvPr id="6" name="Subtitle 5"/>
          <p:cNvSpPr>
            <a:spLocks noGrp="1"/>
          </p:cNvSpPr>
          <p:nvPr>
            <p:ph type="subTitle" idx="1"/>
          </p:nvPr>
        </p:nvSpPr>
        <p:spPr>
          <a:xfrm>
            <a:off x="1419367" y="4368800"/>
            <a:ext cx="9387178" cy="2037903"/>
          </a:xfrm>
        </p:spPr>
        <p:txBody>
          <a:bodyPr>
            <a:normAutofit lnSpcReduction="10000"/>
          </a:bodyPr>
          <a:lstStyle/>
          <a:p>
            <a:pPr defTabSz="912813">
              <a:spcBef>
                <a:spcPts val="0"/>
              </a:spcBef>
              <a:defRPr/>
            </a:pPr>
            <a:endParaRPr lang="en-US" altLang="en-US" b="1" dirty="0">
              <a:effectLst>
                <a:outerShdw blurRad="38100" dist="38100" dir="2700000" algn="tl">
                  <a:srgbClr val="C0C0C0"/>
                </a:outerShdw>
              </a:effectLst>
              <a:latin typeface="Book Antiqua" pitchFamily="18" charset="0"/>
            </a:endParaRPr>
          </a:p>
          <a:p>
            <a:pPr defTabSz="912813">
              <a:spcBef>
                <a:spcPts val="0"/>
              </a:spcBef>
              <a:defRPr/>
            </a:pPr>
            <a:r>
              <a:rPr lang="en-US" altLang="en-US" dirty="0">
                <a:effectLst>
                  <a:outerShdw blurRad="38100" dist="38100" dir="2700000" algn="tl">
                    <a:srgbClr val="C0C0C0"/>
                  </a:outerShdw>
                </a:effectLst>
                <a:latin typeface="Book Antiqua" pitchFamily="18" charset="0"/>
              </a:rPr>
              <a:t>Vinod Jain FCA LL.B. FCS FCMA FAFD DISA </a:t>
            </a:r>
          </a:p>
          <a:p>
            <a:pPr defTabSz="912813">
              <a:spcBef>
                <a:spcPts val="0"/>
              </a:spcBef>
              <a:defRPr/>
            </a:pPr>
            <a:r>
              <a:rPr lang="en-US" altLang="en-US" sz="2600" b="1" dirty="0">
                <a:effectLst>
                  <a:outerShdw blurRad="38100" dist="38100" dir="2700000" algn="tl">
                    <a:srgbClr val="C0C0C0"/>
                  </a:outerShdw>
                </a:effectLst>
                <a:latin typeface="Book Antiqua" pitchFamily="18" charset="0"/>
              </a:rPr>
              <a:t>INMACS Law Office</a:t>
            </a:r>
          </a:p>
          <a:p>
            <a:pPr defTabSz="912813">
              <a:spcBef>
                <a:spcPts val="0"/>
              </a:spcBef>
              <a:defRPr/>
            </a:pPr>
            <a:r>
              <a:rPr lang="en-US" altLang="en-US" dirty="0">
                <a:effectLst>
                  <a:outerShdw blurRad="38100" dist="38100" dir="2700000" algn="tl">
                    <a:srgbClr val="C0C0C0"/>
                  </a:outerShdw>
                </a:effectLst>
                <a:latin typeface="Book Antiqua" pitchFamily="18" charset="0"/>
              </a:rPr>
              <a:t>Building No. 32, Global Business Square, Institutional Area, </a:t>
            </a:r>
          </a:p>
          <a:p>
            <a:pPr defTabSz="912813">
              <a:spcBef>
                <a:spcPts val="0"/>
              </a:spcBef>
              <a:defRPr/>
            </a:pPr>
            <a:r>
              <a:rPr lang="en-US" altLang="en-US" dirty="0">
                <a:effectLst>
                  <a:outerShdw blurRad="38100" dist="38100" dir="2700000" algn="tl">
                    <a:srgbClr val="C0C0C0"/>
                  </a:outerShdw>
                </a:effectLst>
                <a:latin typeface="Book Antiqua" pitchFamily="18" charset="0"/>
              </a:rPr>
              <a:t>Sector 44, Gurugram, Haryana 122002</a:t>
            </a:r>
          </a:p>
          <a:p>
            <a:pPr defTabSz="912813">
              <a:spcBef>
                <a:spcPts val="0"/>
              </a:spcBef>
              <a:defRPr/>
            </a:pPr>
            <a:r>
              <a:rPr lang="en-US" altLang="en-US" dirty="0">
                <a:effectLst>
                  <a:outerShdw blurRad="38100" dist="38100" dir="2700000" algn="tl">
                    <a:srgbClr val="C0C0C0"/>
                  </a:outerShdw>
                </a:effectLst>
                <a:latin typeface="Book Antiqua" pitchFamily="18" charset="0"/>
              </a:rPr>
              <a:t>M: +01 09 110 40004; vinodjain@inmacs.com</a:t>
            </a:r>
          </a:p>
          <a:p>
            <a:pPr defTabSz="912813">
              <a:spcBef>
                <a:spcPts val="0"/>
              </a:spcBef>
              <a:defRPr/>
            </a:pPr>
            <a:endParaRPr lang="en-US" altLang="en-US" dirty="0">
              <a:effectLst>
                <a:outerShdw blurRad="38100" dist="38100" dir="2700000" algn="tl">
                  <a:srgbClr val="C0C0C0"/>
                </a:outerShdw>
              </a:effectLst>
              <a:latin typeface="Book Antiqua" pitchFamily="18" charset="0"/>
            </a:endParaRPr>
          </a:p>
        </p:txBody>
      </p:sp>
      <p:pic>
        <p:nvPicPr>
          <p:cNvPr id="8" name="Picture 7" descr="Description: Description: cid:5c4ff0c051f21"/>
          <p:cNvPicPr/>
          <p:nvPr/>
        </p:nvPicPr>
        <p:blipFill>
          <a:blip r:embed="rId5" r:link="rId6" cstate="print"/>
          <a:srcRect/>
          <a:stretch>
            <a:fillRect/>
          </a:stretch>
        </p:blipFill>
        <p:spPr bwMode="auto">
          <a:xfrm>
            <a:off x="10635916" y="0"/>
            <a:ext cx="1556084" cy="914400"/>
          </a:xfrm>
          <a:prstGeom prst="rect">
            <a:avLst/>
          </a:prstGeom>
          <a:noFill/>
          <a:ln w="9525">
            <a:noFill/>
            <a:miter lim="800000"/>
            <a:headEnd/>
            <a:tailEnd/>
          </a:ln>
        </p:spPr>
      </p:pic>
      <p:sp>
        <p:nvSpPr>
          <p:cNvPr id="3" name="TextBox 2"/>
          <p:cNvSpPr txBox="1"/>
          <p:nvPr/>
        </p:nvSpPr>
        <p:spPr>
          <a:xfrm>
            <a:off x="0" y="6549640"/>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32755609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a:grpSpLocks noChangeAspect="1"/>
          </p:cNvGrpSpPr>
          <p:nvPr/>
        </p:nvGrpSpPr>
        <p:grpSpPr bwMode="auto">
          <a:xfrm>
            <a:off x="901065" y="1763706"/>
            <a:ext cx="10389870" cy="5094294"/>
            <a:chOff x="1833" y="1440"/>
            <a:chExt cx="12790" cy="6358"/>
          </a:xfrm>
        </p:grpSpPr>
        <p:sp>
          <p:nvSpPr>
            <p:cNvPr id="5" name="AutoShape 34"/>
            <p:cNvSpPr>
              <a:spLocks noChangeAspect="1" noChangeArrowheads="1" noTextEdit="1"/>
            </p:cNvSpPr>
            <p:nvPr/>
          </p:nvSpPr>
          <p:spPr bwMode="auto">
            <a:xfrm>
              <a:off x="1833" y="1440"/>
              <a:ext cx="12790" cy="635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6" name="Text Box 33"/>
            <p:cNvSpPr txBox="1">
              <a:spLocks noChangeArrowheads="1"/>
            </p:cNvSpPr>
            <p:nvPr/>
          </p:nvSpPr>
          <p:spPr bwMode="auto">
            <a:xfrm>
              <a:off x="2040" y="4643"/>
              <a:ext cx="1745"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altLang="en-US" sz="1400" b="1" dirty="0">
                  <a:latin typeface="Times New Roman" pitchFamily="18" charset="0"/>
                  <a:ea typeface="Calibri" pitchFamily="34" charset="0"/>
                  <a:cs typeface="Times New Roman" pitchFamily="18" charset="0"/>
                </a:rPr>
                <a:t>Daughter- 1/4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grpSp>
          <p:nvGrpSpPr>
            <p:cNvPr id="7" name="Group 2"/>
            <p:cNvGrpSpPr>
              <a:grpSpLocks/>
            </p:cNvGrpSpPr>
            <p:nvPr/>
          </p:nvGrpSpPr>
          <p:grpSpPr bwMode="auto">
            <a:xfrm>
              <a:off x="2312" y="1440"/>
              <a:ext cx="12149" cy="5961"/>
              <a:chOff x="2312" y="1440"/>
              <a:chExt cx="12149" cy="5961"/>
            </a:xfrm>
          </p:grpSpPr>
          <p:sp>
            <p:nvSpPr>
              <p:cNvPr id="8" name="Text Box 32"/>
              <p:cNvSpPr txBox="1">
                <a:spLocks noChangeArrowheads="1"/>
              </p:cNvSpPr>
              <p:nvPr/>
            </p:nvSpPr>
            <p:spPr bwMode="auto">
              <a:xfrm>
                <a:off x="6333" y="1440"/>
                <a:ext cx="3186" cy="64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MALE HINDU INTESTATE- Class I</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9" name="Text Box 31"/>
              <p:cNvSpPr txBox="1">
                <a:spLocks noChangeArrowheads="1"/>
              </p:cNvSpPr>
              <p:nvPr/>
            </p:nvSpPr>
            <p:spPr bwMode="auto">
              <a:xfrm>
                <a:off x="2312" y="2979"/>
                <a:ext cx="1655"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Son- 1/6</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10" name="Text Box 30"/>
              <p:cNvSpPr txBox="1">
                <a:spLocks noChangeArrowheads="1"/>
              </p:cNvSpPr>
              <p:nvPr/>
            </p:nvSpPr>
            <p:spPr bwMode="auto">
              <a:xfrm>
                <a:off x="4234" y="2979"/>
                <a:ext cx="1656"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Daughter- 1/6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11" name="Text Box 29"/>
              <p:cNvSpPr txBox="1">
                <a:spLocks noChangeArrowheads="1"/>
              </p:cNvSpPr>
              <p:nvPr/>
            </p:nvSpPr>
            <p:spPr bwMode="auto">
              <a:xfrm>
                <a:off x="6111" y="2979"/>
                <a:ext cx="1654"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Pre-deceased son- 1/6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12" name="Text Box 28"/>
              <p:cNvSpPr txBox="1">
                <a:spLocks noChangeArrowheads="1"/>
              </p:cNvSpPr>
              <p:nvPr/>
            </p:nvSpPr>
            <p:spPr bwMode="auto">
              <a:xfrm>
                <a:off x="8033" y="2979"/>
                <a:ext cx="1656"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Mother- 1/6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13" name="Text Box 27"/>
              <p:cNvSpPr txBox="1">
                <a:spLocks noChangeArrowheads="1"/>
              </p:cNvSpPr>
              <p:nvPr/>
            </p:nvSpPr>
            <p:spPr bwMode="auto">
              <a:xfrm>
                <a:off x="9960" y="2979"/>
                <a:ext cx="1805"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Widow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14" name="Text Box 26"/>
              <p:cNvSpPr txBox="1">
                <a:spLocks noChangeArrowheads="1"/>
              </p:cNvSpPr>
              <p:nvPr/>
            </p:nvSpPr>
            <p:spPr bwMode="auto">
              <a:xfrm>
                <a:off x="11974" y="2979"/>
                <a:ext cx="1656"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Pre-deceased Daughter- 1/6</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15" name="Text Box 25"/>
              <p:cNvSpPr txBox="1">
                <a:spLocks noChangeArrowheads="1"/>
              </p:cNvSpPr>
              <p:nvPr/>
            </p:nvSpPr>
            <p:spPr bwMode="auto">
              <a:xfrm>
                <a:off x="3933" y="4643"/>
                <a:ext cx="1772"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Widow- 1/4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16" name="Text Box 24"/>
              <p:cNvSpPr txBox="1">
                <a:spLocks noChangeArrowheads="1"/>
              </p:cNvSpPr>
              <p:nvPr/>
            </p:nvSpPr>
            <p:spPr bwMode="auto">
              <a:xfrm>
                <a:off x="5835" y="4618"/>
                <a:ext cx="2177" cy="76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Pre-deceased Son- 1/4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17" name="Text Box 23"/>
              <p:cNvSpPr txBox="1">
                <a:spLocks noChangeArrowheads="1"/>
              </p:cNvSpPr>
              <p:nvPr/>
            </p:nvSpPr>
            <p:spPr bwMode="auto">
              <a:xfrm>
                <a:off x="8167" y="4643"/>
                <a:ext cx="1656"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Son- 1/4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18" name="Text Box 22"/>
              <p:cNvSpPr txBox="1">
                <a:spLocks noChangeArrowheads="1"/>
              </p:cNvSpPr>
              <p:nvPr/>
            </p:nvSpPr>
            <p:spPr bwMode="auto">
              <a:xfrm>
                <a:off x="11029" y="4665"/>
                <a:ext cx="1656"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Son- ½ of 1/6</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19" name="Text Box 21"/>
              <p:cNvSpPr txBox="1">
                <a:spLocks noChangeArrowheads="1"/>
              </p:cNvSpPr>
              <p:nvPr/>
            </p:nvSpPr>
            <p:spPr bwMode="auto">
              <a:xfrm>
                <a:off x="12870" y="4665"/>
                <a:ext cx="1591"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en-US" altLang="en-US" sz="1400" b="1" dirty="0">
                    <a:latin typeface="Times New Roman" pitchFamily="18" charset="0"/>
                    <a:ea typeface="Calibri" pitchFamily="34" charset="0"/>
                    <a:cs typeface="Times New Roman" pitchFamily="18" charset="0"/>
                  </a:rPr>
                  <a:t>Daughter- ½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20" name="Text Box 20"/>
              <p:cNvSpPr txBox="1">
                <a:spLocks noChangeArrowheads="1"/>
              </p:cNvSpPr>
              <p:nvPr/>
            </p:nvSpPr>
            <p:spPr bwMode="auto">
              <a:xfrm>
                <a:off x="3388" y="6602"/>
                <a:ext cx="2262" cy="79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Son- 1/3</a:t>
                </a:r>
                <a:r>
                  <a:rPr lang="en-US" altLang="en-US" sz="1400" b="1" baseline="30000" dirty="0">
                    <a:latin typeface="Times New Roman" pitchFamily="18" charset="0"/>
                    <a:ea typeface="Calibri" pitchFamily="34" charset="0"/>
                    <a:cs typeface="Times New Roman" pitchFamily="18" charset="0"/>
                  </a:rPr>
                  <a:t>rd</a:t>
                </a:r>
                <a:r>
                  <a:rPr lang="en-US" altLang="en-US" sz="1400" b="1" dirty="0">
                    <a:latin typeface="Times New Roman" pitchFamily="18" charset="0"/>
                    <a:ea typeface="Calibri" pitchFamily="34" charset="0"/>
                    <a:cs typeface="Times New Roman" pitchFamily="18" charset="0"/>
                  </a:rPr>
                  <a:t> of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21" name="Text Box 19"/>
              <p:cNvSpPr txBox="1">
                <a:spLocks noChangeArrowheads="1"/>
              </p:cNvSpPr>
              <p:nvPr/>
            </p:nvSpPr>
            <p:spPr bwMode="auto">
              <a:xfrm>
                <a:off x="5784" y="6602"/>
                <a:ext cx="2264" cy="79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Daughter- 1/3</a:t>
                </a:r>
                <a:r>
                  <a:rPr lang="en-US" altLang="en-US" sz="1400" b="1" baseline="30000" dirty="0">
                    <a:latin typeface="Times New Roman" pitchFamily="18" charset="0"/>
                    <a:ea typeface="Calibri" pitchFamily="34" charset="0"/>
                    <a:cs typeface="Times New Roman" pitchFamily="18" charset="0"/>
                  </a:rPr>
                  <a:t>rd</a:t>
                </a:r>
                <a:r>
                  <a:rPr lang="en-US" altLang="en-US" sz="1400" b="1" dirty="0">
                    <a:latin typeface="Times New Roman" pitchFamily="18" charset="0"/>
                    <a:ea typeface="Calibri" pitchFamily="34" charset="0"/>
                    <a:cs typeface="Times New Roman" pitchFamily="18" charset="0"/>
                  </a:rPr>
                  <a:t> of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22" name="Text Box 18"/>
              <p:cNvSpPr txBox="1">
                <a:spLocks noChangeArrowheads="1"/>
              </p:cNvSpPr>
              <p:nvPr/>
            </p:nvSpPr>
            <p:spPr bwMode="auto">
              <a:xfrm>
                <a:off x="8192" y="6602"/>
                <a:ext cx="2260" cy="79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itchFamily="18" charset="0"/>
                    <a:ea typeface="Calibri" pitchFamily="34" charset="0"/>
                    <a:cs typeface="Times New Roman" pitchFamily="18" charset="0"/>
                  </a:rPr>
                  <a:t>Widow- 1/3</a:t>
                </a:r>
                <a:r>
                  <a:rPr lang="en-US" altLang="en-US" sz="1400" b="1" baseline="30000" dirty="0">
                    <a:latin typeface="Times New Roman" pitchFamily="18" charset="0"/>
                    <a:ea typeface="Calibri" pitchFamily="34" charset="0"/>
                    <a:cs typeface="Times New Roman" pitchFamily="18" charset="0"/>
                  </a:rPr>
                  <a:t>rd</a:t>
                </a:r>
                <a:r>
                  <a:rPr lang="en-US" altLang="en-US" sz="1400" b="1" dirty="0">
                    <a:latin typeface="Times New Roman" pitchFamily="18" charset="0"/>
                    <a:ea typeface="Calibri" pitchFamily="34" charset="0"/>
                    <a:cs typeface="Times New Roman" pitchFamily="18" charset="0"/>
                  </a:rPr>
                  <a:t> of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Arial" pitchFamily="34" charset="0"/>
                  <a:cs typeface="Arial" pitchFamily="34" charset="0"/>
                </a:endParaRPr>
              </a:p>
              <a:p>
                <a:pPr eaLnBrk="0" fontAlgn="base" hangingPunct="0">
                  <a:spcBef>
                    <a:spcPct val="0"/>
                  </a:spcBef>
                  <a:spcAft>
                    <a:spcPct val="0"/>
                  </a:spcAft>
                </a:pPr>
                <a:endParaRPr lang="en-US" altLang="en-US" sz="1400" b="1" dirty="0">
                  <a:latin typeface="Arial" pitchFamily="34" charset="0"/>
                  <a:cs typeface="Arial" pitchFamily="34" charset="0"/>
                </a:endParaRPr>
              </a:p>
            </p:txBody>
          </p:sp>
          <p:sp>
            <p:nvSpPr>
              <p:cNvPr id="23" name="AutoShape 17"/>
              <p:cNvSpPr>
                <a:spLocks noChangeShapeType="1"/>
              </p:cNvSpPr>
              <p:nvPr/>
            </p:nvSpPr>
            <p:spPr bwMode="auto">
              <a:xfrm rot="5400000">
                <a:off x="5086" y="140"/>
                <a:ext cx="893" cy="4786"/>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24" name="AutoShape 16"/>
              <p:cNvSpPr>
                <a:spLocks noChangeShapeType="1"/>
              </p:cNvSpPr>
              <p:nvPr/>
            </p:nvSpPr>
            <p:spPr bwMode="auto">
              <a:xfrm rot="5400000">
                <a:off x="6047" y="1101"/>
                <a:ext cx="893" cy="2864"/>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25" name="AutoShape 15"/>
              <p:cNvSpPr>
                <a:spLocks noChangeShapeType="1"/>
              </p:cNvSpPr>
              <p:nvPr/>
            </p:nvSpPr>
            <p:spPr bwMode="auto">
              <a:xfrm rot="5400000">
                <a:off x="6985" y="2039"/>
                <a:ext cx="893" cy="988"/>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26" name="AutoShape 14"/>
              <p:cNvSpPr>
                <a:spLocks noChangeShapeType="1"/>
              </p:cNvSpPr>
              <p:nvPr/>
            </p:nvSpPr>
            <p:spPr bwMode="auto">
              <a:xfrm rot="16200000" flipH="1">
                <a:off x="7947" y="2065"/>
                <a:ext cx="893" cy="935"/>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27" name="AutoShape 13"/>
              <p:cNvSpPr>
                <a:spLocks noChangeShapeType="1"/>
              </p:cNvSpPr>
              <p:nvPr/>
            </p:nvSpPr>
            <p:spPr bwMode="auto">
              <a:xfrm rot="16200000" flipH="1">
                <a:off x="8948" y="1064"/>
                <a:ext cx="893" cy="2937"/>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28" name="AutoShape 12"/>
              <p:cNvSpPr>
                <a:spLocks noChangeShapeType="1"/>
              </p:cNvSpPr>
              <p:nvPr/>
            </p:nvSpPr>
            <p:spPr bwMode="auto">
              <a:xfrm rot="16200000" flipH="1">
                <a:off x="9917" y="95"/>
                <a:ext cx="893" cy="4876"/>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29" name="AutoShape 11"/>
              <p:cNvSpPr>
                <a:spLocks noChangeShapeType="1"/>
              </p:cNvSpPr>
              <p:nvPr/>
            </p:nvSpPr>
            <p:spPr bwMode="auto">
              <a:xfrm rot="5400000">
                <a:off x="4464" y="2169"/>
                <a:ext cx="923" cy="4025"/>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30" name="AutoShape 10"/>
              <p:cNvSpPr>
                <a:spLocks noChangeShapeType="1"/>
              </p:cNvSpPr>
              <p:nvPr/>
            </p:nvSpPr>
            <p:spPr bwMode="auto">
              <a:xfrm rot="5400000">
                <a:off x="5417" y="3122"/>
                <a:ext cx="923" cy="2119"/>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31" name="AutoShape 9"/>
              <p:cNvSpPr>
                <a:spLocks noChangeShapeType="1"/>
              </p:cNvSpPr>
              <p:nvPr/>
            </p:nvSpPr>
            <p:spPr bwMode="auto">
              <a:xfrm rot="5400000">
                <a:off x="6482" y="4162"/>
                <a:ext cx="898" cy="14"/>
              </a:xfrm>
              <a:prstGeom prst="bentConnector3">
                <a:avLst>
                  <a:gd name="adj1" fmla="val 49889"/>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32" name="AutoShape 8"/>
              <p:cNvSpPr>
                <a:spLocks noChangeShapeType="1"/>
              </p:cNvSpPr>
              <p:nvPr/>
            </p:nvSpPr>
            <p:spPr bwMode="auto">
              <a:xfrm rot="16200000" flipH="1">
                <a:off x="7489" y="3153"/>
                <a:ext cx="923" cy="2057"/>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33" name="AutoShape 7"/>
              <p:cNvSpPr>
                <a:spLocks noChangeShapeType="1"/>
              </p:cNvSpPr>
              <p:nvPr/>
            </p:nvSpPr>
            <p:spPr bwMode="auto">
              <a:xfrm rot="16200000" flipH="1">
                <a:off x="12761" y="3761"/>
                <a:ext cx="945" cy="864"/>
              </a:xfrm>
              <a:prstGeom prst="bentConnector3">
                <a:avLst>
                  <a:gd name="adj1" fmla="val 49949"/>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34" name="AutoShape 6"/>
              <p:cNvSpPr>
                <a:spLocks noChangeShapeType="1"/>
              </p:cNvSpPr>
              <p:nvPr/>
            </p:nvSpPr>
            <p:spPr bwMode="auto">
              <a:xfrm rot="5400000">
                <a:off x="11857" y="3720"/>
                <a:ext cx="945" cy="945"/>
              </a:xfrm>
              <a:prstGeom prst="bentConnector3">
                <a:avLst>
                  <a:gd name="adj1" fmla="val 49949"/>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35" name="AutoShape 5"/>
              <p:cNvSpPr>
                <a:spLocks noChangeShapeType="1"/>
              </p:cNvSpPr>
              <p:nvPr/>
            </p:nvSpPr>
            <p:spPr bwMode="auto">
              <a:xfrm rot="5400000">
                <a:off x="5113" y="4790"/>
                <a:ext cx="1218" cy="2405"/>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36" name="AutoShape 4"/>
              <p:cNvSpPr>
                <a:spLocks noChangeShapeType="1"/>
              </p:cNvSpPr>
              <p:nvPr/>
            </p:nvSpPr>
            <p:spPr bwMode="auto">
              <a:xfrm rot="5400000">
                <a:off x="6311" y="5989"/>
                <a:ext cx="1218" cy="8"/>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sp>
            <p:nvSpPr>
              <p:cNvPr id="37" name="AutoShape 3"/>
              <p:cNvSpPr>
                <a:spLocks noChangeShapeType="1"/>
              </p:cNvSpPr>
              <p:nvPr/>
            </p:nvSpPr>
            <p:spPr bwMode="auto">
              <a:xfrm rot="16200000" flipH="1">
                <a:off x="7514" y="4794"/>
                <a:ext cx="1218" cy="2398"/>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p>
            </p:txBody>
          </p:sp>
        </p:grpSp>
      </p:grpSp>
      <p:sp>
        <p:nvSpPr>
          <p:cNvPr id="39"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200" b="1" dirty="0">
                <a:latin typeface="Times New Roman" pitchFamily="18" charset="0"/>
                <a:ea typeface="Verdana" panose="020B0604030504040204" pitchFamily="34" charset="0"/>
                <a:cs typeface="Times New Roman" pitchFamily="18" charset="0"/>
              </a:rPr>
              <a:t>EXAMPLE OF SHARE IN PROPERTY</a:t>
            </a:r>
            <a:endParaRPr kumimoji="0" lang="en-US" sz="32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2372069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445214" y="1613471"/>
            <a:ext cx="11301573" cy="3631058"/>
          </a:xfrm>
          <a:prstGeom prst="rect">
            <a:avLst/>
          </a:prstGeom>
        </p:spPr>
        <p:txBody>
          <a:bodyPr>
            <a:noAutofit/>
          </a:bodyPr>
          <a:lstStyle/>
          <a:p>
            <a:pPr marL="0" indent="0" algn="just">
              <a:lnSpc>
                <a:spcPct val="150000"/>
              </a:lnSpc>
              <a:buNone/>
            </a:pPr>
            <a:r>
              <a:rPr lang="en-US" sz="2000" dirty="0">
                <a:latin typeface="Times New Roman" pitchFamily="18" charset="0"/>
                <a:ea typeface="Verdana" panose="020B0604030504040204" pitchFamily="34" charset="0"/>
                <a:cs typeface="Times New Roman" pitchFamily="18" charset="0"/>
              </a:rPr>
              <a:t>In the case of a </a:t>
            </a:r>
            <a:r>
              <a:rPr lang="en-US" sz="2000" b="1" dirty="0">
                <a:latin typeface="Times New Roman" pitchFamily="18" charset="0"/>
                <a:ea typeface="Verdana" panose="020B0604030504040204" pitchFamily="34" charset="0"/>
                <a:cs typeface="Times New Roman" pitchFamily="18" charset="0"/>
              </a:rPr>
              <a:t>HINDU FEMALE</a:t>
            </a:r>
            <a:r>
              <a:rPr lang="en-US" sz="2000" dirty="0">
                <a:latin typeface="Times New Roman" pitchFamily="18" charset="0"/>
                <a:ea typeface="Verdana" panose="020B0604030504040204" pitchFamily="34" charset="0"/>
                <a:cs typeface="Times New Roman" pitchFamily="18" charset="0"/>
              </a:rPr>
              <a:t> the following persons can make a claim:</a:t>
            </a:r>
          </a:p>
          <a:p>
            <a:pPr marL="490538" indent="-490538" algn="just">
              <a:lnSpc>
                <a:spcPct val="150000"/>
              </a:lnSpc>
              <a:buFont typeface="Wingdings" pitchFamily="2" charset="2"/>
              <a:buChar char="v"/>
            </a:pPr>
            <a:r>
              <a:rPr lang="en-US" sz="2000" b="1" i="1" dirty="0">
                <a:latin typeface="Times New Roman" pitchFamily="18" charset="0"/>
                <a:ea typeface="Verdana" panose="020B0604030504040204" pitchFamily="34" charset="0"/>
                <a:cs typeface="Times New Roman" pitchFamily="18" charset="0"/>
              </a:rPr>
              <a:t>First Claim: </a:t>
            </a:r>
            <a:r>
              <a:rPr lang="en-US" sz="2000" dirty="0">
                <a:latin typeface="Times New Roman" pitchFamily="18" charset="0"/>
                <a:ea typeface="Verdana" panose="020B0604030504040204" pitchFamily="34" charset="0"/>
                <a:cs typeface="Times New Roman" pitchFamily="18" charset="0"/>
              </a:rPr>
              <a:t>the sons and daughters and the husband can make a claim;</a:t>
            </a:r>
          </a:p>
          <a:p>
            <a:pPr marL="490538" indent="-490538" algn="just">
              <a:lnSpc>
                <a:spcPct val="150000"/>
              </a:lnSpc>
              <a:buFont typeface="Wingdings" pitchFamily="2" charset="2"/>
              <a:buChar char="v"/>
            </a:pPr>
            <a:r>
              <a:rPr lang="en-US" sz="2000" b="1" i="1" dirty="0">
                <a:latin typeface="Times New Roman" pitchFamily="18" charset="0"/>
                <a:ea typeface="Verdana" panose="020B0604030504040204" pitchFamily="34" charset="0"/>
                <a:cs typeface="Times New Roman" pitchFamily="18" charset="0"/>
              </a:rPr>
              <a:t>Second Claim:</a:t>
            </a:r>
            <a:r>
              <a:rPr lang="en-US" sz="2000" i="1" dirty="0">
                <a:latin typeface="Times New Roman" pitchFamily="18" charset="0"/>
                <a:ea typeface="Verdana" panose="020B0604030504040204" pitchFamily="34" charset="0"/>
                <a:cs typeface="Times New Roman" pitchFamily="18" charset="0"/>
              </a:rPr>
              <a:t> </a:t>
            </a:r>
            <a:r>
              <a:rPr lang="en-US" sz="2000" dirty="0">
                <a:latin typeface="Times New Roman" pitchFamily="18" charset="0"/>
                <a:ea typeface="Verdana" panose="020B0604030504040204" pitchFamily="34" charset="0"/>
                <a:cs typeface="Times New Roman" pitchFamily="18" charset="0"/>
              </a:rPr>
              <a:t>In the absence of the first claimants, the heirs of the husband can make a claim;</a:t>
            </a:r>
          </a:p>
          <a:p>
            <a:pPr marL="490538" indent="-490538" algn="just">
              <a:lnSpc>
                <a:spcPct val="150000"/>
              </a:lnSpc>
              <a:buFont typeface="Wingdings" pitchFamily="2" charset="2"/>
              <a:buChar char="v"/>
            </a:pPr>
            <a:r>
              <a:rPr lang="en-US" sz="2000" b="1" i="1" dirty="0">
                <a:latin typeface="Times New Roman" pitchFamily="18" charset="0"/>
                <a:ea typeface="Verdana" panose="020B0604030504040204" pitchFamily="34" charset="0"/>
                <a:cs typeface="Times New Roman" pitchFamily="18" charset="0"/>
              </a:rPr>
              <a:t>Third Claim</a:t>
            </a:r>
            <a:r>
              <a:rPr lang="en-US" sz="2000" i="1" dirty="0">
                <a:latin typeface="Times New Roman" pitchFamily="18" charset="0"/>
                <a:ea typeface="Verdana" panose="020B0604030504040204" pitchFamily="34" charset="0"/>
                <a:cs typeface="Times New Roman" pitchFamily="18" charset="0"/>
              </a:rPr>
              <a:t>: </a:t>
            </a:r>
            <a:r>
              <a:rPr lang="en-US" sz="2000" dirty="0">
                <a:latin typeface="Times New Roman" pitchFamily="18" charset="0"/>
                <a:ea typeface="Verdana" panose="020B0604030504040204" pitchFamily="34" charset="0"/>
                <a:cs typeface="Times New Roman" pitchFamily="18" charset="0"/>
              </a:rPr>
              <a:t>In the absence of the first and second claimants, the mother and father can make a claim;</a:t>
            </a:r>
          </a:p>
          <a:p>
            <a:pPr marL="490538" indent="-490538" algn="just">
              <a:lnSpc>
                <a:spcPct val="150000"/>
              </a:lnSpc>
              <a:buFont typeface="Wingdings" pitchFamily="2" charset="2"/>
              <a:buChar char="v"/>
            </a:pPr>
            <a:r>
              <a:rPr lang="en-US" sz="2000" b="1" i="1" dirty="0">
                <a:latin typeface="Times New Roman" pitchFamily="18" charset="0"/>
                <a:ea typeface="Verdana" panose="020B0604030504040204" pitchFamily="34" charset="0"/>
                <a:cs typeface="Times New Roman" pitchFamily="18" charset="0"/>
              </a:rPr>
              <a:t>Fourth Claim: </a:t>
            </a:r>
            <a:r>
              <a:rPr lang="en-US" sz="2000" dirty="0">
                <a:latin typeface="Times New Roman" pitchFamily="18" charset="0"/>
                <a:ea typeface="Verdana" panose="020B0604030504040204" pitchFamily="34" charset="0"/>
                <a:cs typeface="Times New Roman" pitchFamily="18" charset="0"/>
              </a:rPr>
              <a:t>In the absence of the above-mentioned claimants, the heirs of the father;</a:t>
            </a:r>
          </a:p>
          <a:p>
            <a:pPr marL="490538" indent="-490538" algn="just">
              <a:lnSpc>
                <a:spcPct val="150000"/>
              </a:lnSpc>
              <a:buFont typeface="Wingdings" pitchFamily="2" charset="2"/>
              <a:buChar char="v"/>
            </a:pPr>
            <a:r>
              <a:rPr lang="en-US" sz="2000" b="1" i="1" dirty="0">
                <a:latin typeface="Times New Roman" pitchFamily="18" charset="0"/>
                <a:ea typeface="Verdana" panose="020B0604030504040204" pitchFamily="34" charset="0"/>
                <a:cs typeface="Times New Roman" pitchFamily="18" charset="0"/>
              </a:rPr>
              <a:t>Fifth Claim: </a:t>
            </a:r>
            <a:r>
              <a:rPr lang="en-US" sz="2000" dirty="0">
                <a:latin typeface="Times New Roman" pitchFamily="18" charset="0"/>
                <a:ea typeface="Verdana" panose="020B0604030504040204" pitchFamily="34" charset="0"/>
                <a:cs typeface="Times New Roman" pitchFamily="18" charset="0"/>
              </a:rPr>
              <a:t>And even in the absence of the heirs of the father, the heirs of the mother can make a claim.</a:t>
            </a:r>
          </a:p>
        </p:txBody>
      </p:sp>
      <p:sp>
        <p:nvSpPr>
          <p:cNvPr id="4"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2800" b="1" cap="small" dirty="0">
                <a:latin typeface="Times New Roman" pitchFamily="18" charset="0"/>
                <a:ea typeface="Verdana" panose="020B0604030504040204" pitchFamily="34" charset="0"/>
                <a:cs typeface="Times New Roman" pitchFamily="18" charset="0"/>
              </a:rPr>
              <a:t>HINDU SUCCESSION ACT, 1956</a:t>
            </a:r>
            <a:br>
              <a:rPr lang="en-US" sz="2800" cap="small" dirty="0">
                <a:latin typeface="Times New Roman" pitchFamily="18" charset="0"/>
                <a:ea typeface="Verdana" panose="020B0604030504040204" pitchFamily="34" charset="0"/>
                <a:cs typeface="Times New Roman" pitchFamily="18" charset="0"/>
              </a:rPr>
            </a:br>
            <a:r>
              <a:rPr lang="en-US" sz="2800" cap="small" dirty="0">
                <a:latin typeface="Times New Roman" pitchFamily="18" charset="0"/>
                <a:ea typeface="Verdana" panose="020B0604030504040204" pitchFamily="34" charset="0"/>
                <a:cs typeface="Times New Roman" pitchFamily="18" charset="0"/>
              </a:rPr>
              <a:t>RULES OF </a:t>
            </a:r>
            <a:r>
              <a:rPr lang="en-US" sz="2800" b="1" cap="small" dirty="0">
                <a:latin typeface="Times New Roman" pitchFamily="18" charset="0"/>
                <a:ea typeface="Verdana" panose="020B0604030504040204" pitchFamily="34" charset="0"/>
                <a:cs typeface="Times New Roman" pitchFamily="18" charset="0"/>
              </a:rPr>
              <a:t>SUCCESSION</a:t>
            </a:r>
            <a:endParaRPr kumimoji="0" lang="en-US" sz="28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2545664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47"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fontAlgn="base">
              <a:spcBef>
                <a:spcPct val="0"/>
              </a:spcBef>
              <a:spcAft>
                <a:spcPct val="0"/>
              </a:spcAft>
            </a:pPr>
            <a:r>
              <a:rPr lang="en-US" altLang="en-US" sz="3600" b="1" dirty="0">
                <a:latin typeface="Times New Roman" pitchFamily="18" charset="0"/>
                <a:ea typeface="Calibri" pitchFamily="34" charset="0"/>
                <a:cs typeface="Times New Roman" pitchFamily="18" charset="0"/>
              </a:rPr>
              <a:t>FEMALE HINDU INTESTATE</a:t>
            </a:r>
            <a:endParaRPr lang="en-US" altLang="en-US" sz="3600" dirty="0">
              <a:latin typeface="Arial" pitchFamily="34" charset="0"/>
              <a:cs typeface="Arial" pitchFamily="34" charset="0"/>
            </a:endParaRPr>
          </a:p>
        </p:txBody>
      </p:sp>
      <p:grpSp>
        <p:nvGrpSpPr>
          <p:cNvPr id="48" name="Group 1">
            <a:extLst>
              <a:ext uri="{FF2B5EF4-FFF2-40B4-BE49-F238E27FC236}">
                <a16:creationId xmlns:a16="http://schemas.microsoft.com/office/drawing/2014/main" id="{4DE16948-DE13-CF42-BB72-3229D0F7DD8D}"/>
              </a:ext>
            </a:extLst>
          </p:cNvPr>
          <p:cNvGrpSpPr>
            <a:grpSpLocks noChangeAspect="1"/>
          </p:cNvGrpSpPr>
          <p:nvPr/>
        </p:nvGrpSpPr>
        <p:grpSpPr bwMode="auto">
          <a:xfrm>
            <a:off x="349321" y="1099335"/>
            <a:ext cx="11640621" cy="5310515"/>
            <a:chOff x="2190" y="1432"/>
            <a:chExt cx="11378" cy="8926"/>
          </a:xfrm>
        </p:grpSpPr>
        <p:sp>
          <p:nvSpPr>
            <p:cNvPr id="50" name="AutoShape 41">
              <a:extLst>
                <a:ext uri="{FF2B5EF4-FFF2-40B4-BE49-F238E27FC236}">
                  <a16:creationId xmlns:a16="http://schemas.microsoft.com/office/drawing/2014/main" id="{67D321CD-893D-0A4B-A28D-33BFF4CBD4A5}"/>
                </a:ext>
              </a:extLst>
            </p:cNvPr>
            <p:cNvSpPr>
              <a:spLocks noChangeAspect="1" noChangeArrowheads="1" noTextEdit="1"/>
            </p:cNvSpPr>
            <p:nvPr/>
          </p:nvSpPr>
          <p:spPr bwMode="auto">
            <a:xfrm>
              <a:off x="2190" y="1432"/>
              <a:ext cx="11378" cy="892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1" name="Rectangle 40">
              <a:extLst>
                <a:ext uri="{FF2B5EF4-FFF2-40B4-BE49-F238E27FC236}">
                  <a16:creationId xmlns:a16="http://schemas.microsoft.com/office/drawing/2014/main" id="{BDEFAF3B-B662-3C48-B452-C7F37F7092E1}"/>
                </a:ext>
              </a:extLst>
            </p:cNvPr>
            <p:cNvSpPr>
              <a:spLocks noChangeArrowheads="1"/>
            </p:cNvSpPr>
            <p:nvPr/>
          </p:nvSpPr>
          <p:spPr bwMode="auto">
            <a:xfrm>
              <a:off x="2199" y="3369"/>
              <a:ext cx="2832" cy="47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1st Right</a:t>
              </a:r>
              <a:endParaRPr lang="en-US" altLang="en-US" dirty="0">
                <a:latin typeface="Arial" pitchFamily="34" charset="0"/>
                <a:cs typeface="Arial" pitchFamily="34" charset="0"/>
              </a:endParaRPr>
            </a:p>
          </p:txBody>
        </p:sp>
        <p:sp>
          <p:nvSpPr>
            <p:cNvPr id="52" name="Rectangle 39">
              <a:extLst>
                <a:ext uri="{FF2B5EF4-FFF2-40B4-BE49-F238E27FC236}">
                  <a16:creationId xmlns:a16="http://schemas.microsoft.com/office/drawing/2014/main" id="{90BC0520-9FE5-434B-A629-D99D29614355}"/>
                </a:ext>
              </a:extLst>
            </p:cNvPr>
            <p:cNvSpPr>
              <a:spLocks noChangeArrowheads="1"/>
            </p:cNvSpPr>
            <p:nvPr/>
          </p:nvSpPr>
          <p:spPr bwMode="auto">
            <a:xfrm>
              <a:off x="10650" y="3596"/>
              <a:ext cx="2706" cy="50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Son- ½ of 1/5</a:t>
              </a:r>
              <a:r>
                <a:rPr lang="en-US" altLang="en-US" sz="1100" baseline="30000" dirty="0">
                  <a:latin typeface="Times New Roman" pitchFamily="18" charset="0"/>
                  <a:ea typeface="Calibri" pitchFamily="34" charset="0"/>
                  <a:cs typeface="Times New Roman" pitchFamily="18" charset="0"/>
                </a:rPr>
                <a:t>th</a:t>
              </a:r>
              <a:r>
                <a:rPr lang="en-US" altLang="en-US" sz="1100" dirty="0">
                  <a:latin typeface="Times New Roman" pitchFamily="18" charset="0"/>
                  <a:ea typeface="Calibri" pitchFamily="34" charset="0"/>
                  <a:cs typeface="Times New Roman" pitchFamily="18" charset="0"/>
                </a:rPr>
                <a:t> </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53" name="Rectangle 38">
              <a:extLst>
                <a:ext uri="{FF2B5EF4-FFF2-40B4-BE49-F238E27FC236}">
                  <a16:creationId xmlns:a16="http://schemas.microsoft.com/office/drawing/2014/main" id="{0AA4FA88-36B3-3D45-80FE-2014BFAE0CD7}"/>
                </a:ext>
              </a:extLst>
            </p:cNvPr>
            <p:cNvSpPr>
              <a:spLocks noChangeArrowheads="1"/>
            </p:cNvSpPr>
            <p:nvPr/>
          </p:nvSpPr>
          <p:spPr bwMode="auto">
            <a:xfrm>
              <a:off x="6866" y="3380"/>
              <a:ext cx="2884" cy="47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Husband- 1/5</a:t>
              </a:r>
              <a:r>
                <a:rPr lang="en-US" altLang="en-US" sz="1100" baseline="30000" dirty="0">
                  <a:latin typeface="Times New Roman" pitchFamily="18" charset="0"/>
                  <a:ea typeface="Calibri" pitchFamily="34" charset="0"/>
                  <a:cs typeface="Times New Roman" pitchFamily="18" charset="0"/>
                </a:rPr>
                <a:t>th</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54" name="Rectangle 37">
              <a:extLst>
                <a:ext uri="{FF2B5EF4-FFF2-40B4-BE49-F238E27FC236}">
                  <a16:creationId xmlns:a16="http://schemas.microsoft.com/office/drawing/2014/main" id="{B3C549DA-F448-D146-8C09-223F7ED33D0C}"/>
                </a:ext>
              </a:extLst>
            </p:cNvPr>
            <p:cNvSpPr>
              <a:spLocks noChangeArrowheads="1"/>
            </p:cNvSpPr>
            <p:nvPr/>
          </p:nvSpPr>
          <p:spPr bwMode="auto">
            <a:xfrm>
              <a:off x="6866" y="2443"/>
              <a:ext cx="2884" cy="56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Pre-deceased Son- 1/5</a:t>
              </a:r>
              <a:r>
                <a:rPr lang="en-US" altLang="en-US" sz="1100" baseline="30000" dirty="0">
                  <a:latin typeface="Times New Roman" pitchFamily="18" charset="0"/>
                  <a:ea typeface="Calibri" pitchFamily="34" charset="0"/>
                  <a:cs typeface="Times New Roman" pitchFamily="18" charset="0"/>
                </a:rPr>
                <a:t>th</a:t>
              </a:r>
              <a:r>
                <a:rPr lang="en-US" altLang="en-US" sz="1100" dirty="0">
                  <a:latin typeface="Times New Roman" pitchFamily="18" charset="0"/>
                  <a:ea typeface="Calibri" pitchFamily="34" charset="0"/>
                  <a:cs typeface="Times New Roman" pitchFamily="18" charset="0"/>
                </a:rPr>
                <a:t> </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55" name="Rectangle 36">
              <a:extLst>
                <a:ext uri="{FF2B5EF4-FFF2-40B4-BE49-F238E27FC236}">
                  <a16:creationId xmlns:a16="http://schemas.microsoft.com/office/drawing/2014/main" id="{E8C24824-71B9-1F41-A875-C46F9192F16B}"/>
                </a:ext>
              </a:extLst>
            </p:cNvPr>
            <p:cNvSpPr>
              <a:spLocks noChangeArrowheads="1"/>
            </p:cNvSpPr>
            <p:nvPr/>
          </p:nvSpPr>
          <p:spPr bwMode="auto">
            <a:xfrm>
              <a:off x="6866" y="2911"/>
              <a:ext cx="2884" cy="46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Son- 1/5</a:t>
              </a:r>
              <a:r>
                <a:rPr lang="en-US" altLang="en-US" sz="1100" baseline="30000" dirty="0">
                  <a:latin typeface="Times New Roman" pitchFamily="18" charset="0"/>
                  <a:ea typeface="Calibri" pitchFamily="34" charset="0"/>
                  <a:cs typeface="Times New Roman" pitchFamily="18" charset="0"/>
                </a:rPr>
                <a:t>th</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56" name="Rectangle 35">
              <a:extLst>
                <a:ext uri="{FF2B5EF4-FFF2-40B4-BE49-F238E27FC236}">
                  <a16:creationId xmlns:a16="http://schemas.microsoft.com/office/drawing/2014/main" id="{2DF675C0-7B0D-0446-AF38-D8EF86BDD6F9}"/>
                </a:ext>
              </a:extLst>
            </p:cNvPr>
            <p:cNvSpPr>
              <a:spLocks noChangeArrowheads="1"/>
            </p:cNvSpPr>
            <p:nvPr/>
          </p:nvSpPr>
          <p:spPr bwMode="auto">
            <a:xfrm>
              <a:off x="6866" y="4416"/>
              <a:ext cx="2884" cy="60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 daughter- 1/5</a:t>
              </a:r>
              <a:r>
                <a:rPr lang="en-US" altLang="en-US" sz="1100" baseline="30000" dirty="0">
                  <a:latin typeface="Times New Roman" pitchFamily="18" charset="0"/>
                  <a:ea typeface="Calibri" pitchFamily="34" charset="0"/>
                  <a:cs typeface="Times New Roman" pitchFamily="18" charset="0"/>
                </a:rPr>
                <a:t>th</a:t>
              </a:r>
              <a:r>
                <a:rPr lang="en-US" altLang="en-US" sz="1100" dirty="0">
                  <a:latin typeface="Times New Roman" pitchFamily="18" charset="0"/>
                  <a:ea typeface="Calibri" pitchFamily="34" charset="0"/>
                  <a:cs typeface="Times New Roman" pitchFamily="18" charset="0"/>
                </a:rPr>
                <a:t>  </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57" name="Rectangle 34">
              <a:extLst>
                <a:ext uri="{FF2B5EF4-FFF2-40B4-BE49-F238E27FC236}">
                  <a16:creationId xmlns:a16="http://schemas.microsoft.com/office/drawing/2014/main" id="{E9F4AF66-2867-A94C-B23E-F1DAC744500F}"/>
                </a:ext>
              </a:extLst>
            </p:cNvPr>
            <p:cNvSpPr>
              <a:spLocks noChangeArrowheads="1"/>
            </p:cNvSpPr>
            <p:nvPr/>
          </p:nvSpPr>
          <p:spPr bwMode="auto">
            <a:xfrm>
              <a:off x="6866" y="3850"/>
              <a:ext cx="2884" cy="56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Pre-deceased daughter- 1/5</a:t>
              </a:r>
              <a:r>
                <a:rPr lang="en-US" altLang="en-US" sz="1100" baseline="30000" dirty="0">
                  <a:latin typeface="Times New Roman" pitchFamily="18" charset="0"/>
                  <a:ea typeface="Calibri" pitchFamily="34" charset="0"/>
                  <a:cs typeface="Times New Roman" pitchFamily="18" charset="0"/>
                </a:rPr>
                <a:t>th</a:t>
              </a:r>
              <a:endParaRPr lang="en-US" altLang="en-US" sz="1100" dirty="0">
                <a:latin typeface="Arial" pitchFamily="34" charset="0"/>
                <a:cs typeface="Arial" pitchFamily="34" charset="0"/>
              </a:endParaRPr>
            </a:p>
          </p:txBody>
        </p:sp>
        <p:sp>
          <p:nvSpPr>
            <p:cNvPr id="58" name="AutoShape 33">
              <a:extLst>
                <a:ext uri="{FF2B5EF4-FFF2-40B4-BE49-F238E27FC236}">
                  <a16:creationId xmlns:a16="http://schemas.microsoft.com/office/drawing/2014/main" id="{C4FB6984-B704-E24F-BC34-EA375EAB9CE4}"/>
                </a:ext>
              </a:extLst>
            </p:cNvPr>
            <p:cNvSpPr>
              <a:spLocks noChangeShapeType="1"/>
            </p:cNvSpPr>
            <p:nvPr/>
          </p:nvSpPr>
          <p:spPr bwMode="auto">
            <a:xfrm>
              <a:off x="5031" y="3608"/>
              <a:ext cx="1835" cy="1109"/>
            </a:xfrm>
            <a:prstGeom prst="bentConnector3">
              <a:avLst>
                <a:gd name="adj1" fmla="val 49972"/>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9" name="AutoShape 32">
              <a:extLst>
                <a:ext uri="{FF2B5EF4-FFF2-40B4-BE49-F238E27FC236}">
                  <a16:creationId xmlns:a16="http://schemas.microsoft.com/office/drawing/2014/main" id="{293AAC41-9509-2242-89B9-D009C7EB6F7A}"/>
                </a:ext>
              </a:extLst>
            </p:cNvPr>
            <p:cNvSpPr>
              <a:spLocks noChangeShapeType="1"/>
            </p:cNvSpPr>
            <p:nvPr/>
          </p:nvSpPr>
          <p:spPr bwMode="auto">
            <a:xfrm>
              <a:off x="5031" y="3608"/>
              <a:ext cx="1835" cy="525"/>
            </a:xfrm>
            <a:prstGeom prst="bentConnector3">
              <a:avLst>
                <a:gd name="adj1" fmla="val 49972"/>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0" name="AutoShape 31">
              <a:extLst>
                <a:ext uri="{FF2B5EF4-FFF2-40B4-BE49-F238E27FC236}">
                  <a16:creationId xmlns:a16="http://schemas.microsoft.com/office/drawing/2014/main" id="{1AE72369-A186-9A43-BA6C-D6E8B7A0E5A3}"/>
                </a:ext>
              </a:extLst>
            </p:cNvPr>
            <p:cNvSpPr>
              <a:spLocks noChangeShapeType="1"/>
            </p:cNvSpPr>
            <p:nvPr/>
          </p:nvSpPr>
          <p:spPr bwMode="auto">
            <a:xfrm>
              <a:off x="5031" y="3608"/>
              <a:ext cx="1835" cy="525"/>
            </a:xfrm>
            <a:prstGeom prst="bentConnector3">
              <a:avLst>
                <a:gd name="adj1" fmla="val 49972"/>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1" name="AutoShape 30">
              <a:extLst>
                <a:ext uri="{FF2B5EF4-FFF2-40B4-BE49-F238E27FC236}">
                  <a16:creationId xmlns:a16="http://schemas.microsoft.com/office/drawing/2014/main" id="{1FEFA092-DF37-7B4C-BD91-0B5F8DB3A5AD}"/>
                </a:ext>
              </a:extLst>
            </p:cNvPr>
            <p:cNvSpPr>
              <a:spLocks noChangeShapeType="1"/>
            </p:cNvSpPr>
            <p:nvPr/>
          </p:nvSpPr>
          <p:spPr bwMode="auto">
            <a:xfrm>
              <a:off x="5031" y="3581"/>
              <a:ext cx="1835" cy="16"/>
            </a:xfrm>
            <a:prstGeom prst="bentConnector3">
              <a:avLst>
                <a:gd name="adj1" fmla="val 49972"/>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2" name="AutoShape 29">
              <a:extLst>
                <a:ext uri="{FF2B5EF4-FFF2-40B4-BE49-F238E27FC236}">
                  <a16:creationId xmlns:a16="http://schemas.microsoft.com/office/drawing/2014/main" id="{C5BA7166-48AC-B348-9F8B-248CD2527AE2}"/>
                </a:ext>
              </a:extLst>
            </p:cNvPr>
            <p:cNvSpPr>
              <a:spLocks noChangeShapeType="1"/>
            </p:cNvSpPr>
            <p:nvPr/>
          </p:nvSpPr>
          <p:spPr bwMode="auto">
            <a:xfrm flipV="1">
              <a:off x="5031" y="3146"/>
              <a:ext cx="1835" cy="462"/>
            </a:xfrm>
            <a:prstGeom prst="bentConnector3">
              <a:avLst>
                <a:gd name="adj1" fmla="val 49972"/>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3" name="AutoShape 28">
              <a:extLst>
                <a:ext uri="{FF2B5EF4-FFF2-40B4-BE49-F238E27FC236}">
                  <a16:creationId xmlns:a16="http://schemas.microsoft.com/office/drawing/2014/main" id="{E048899D-4F98-C84A-9811-B03D0D23808D}"/>
                </a:ext>
              </a:extLst>
            </p:cNvPr>
            <p:cNvSpPr>
              <a:spLocks noChangeShapeType="1"/>
            </p:cNvSpPr>
            <p:nvPr/>
          </p:nvSpPr>
          <p:spPr bwMode="auto">
            <a:xfrm flipV="1">
              <a:off x="5031" y="3146"/>
              <a:ext cx="1835" cy="462"/>
            </a:xfrm>
            <a:prstGeom prst="bentConnector3">
              <a:avLst>
                <a:gd name="adj1" fmla="val 49972"/>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4" name="AutoShape 27">
              <a:extLst>
                <a:ext uri="{FF2B5EF4-FFF2-40B4-BE49-F238E27FC236}">
                  <a16:creationId xmlns:a16="http://schemas.microsoft.com/office/drawing/2014/main" id="{355D3785-6BA1-2147-A6A2-7F7E3D3739F5}"/>
                </a:ext>
              </a:extLst>
            </p:cNvPr>
            <p:cNvSpPr>
              <a:spLocks noChangeShapeType="1"/>
            </p:cNvSpPr>
            <p:nvPr/>
          </p:nvSpPr>
          <p:spPr bwMode="auto">
            <a:xfrm flipV="1">
              <a:off x="5031" y="2712"/>
              <a:ext cx="1835" cy="882"/>
            </a:xfrm>
            <a:prstGeom prst="bentConnector3">
              <a:avLst>
                <a:gd name="adj1" fmla="val 49972"/>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5" name="Rectangle 26">
              <a:extLst>
                <a:ext uri="{FF2B5EF4-FFF2-40B4-BE49-F238E27FC236}">
                  <a16:creationId xmlns:a16="http://schemas.microsoft.com/office/drawing/2014/main" id="{3E6A9533-F037-F048-BDDF-7849CC694063}"/>
                </a:ext>
              </a:extLst>
            </p:cNvPr>
            <p:cNvSpPr>
              <a:spLocks noChangeArrowheads="1"/>
            </p:cNvSpPr>
            <p:nvPr/>
          </p:nvSpPr>
          <p:spPr bwMode="auto">
            <a:xfrm>
              <a:off x="10650" y="4227"/>
              <a:ext cx="2706" cy="46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Daughter- ½ of 1/5</a:t>
              </a:r>
              <a:r>
                <a:rPr lang="en-US" altLang="en-US" sz="1100" baseline="30000" dirty="0">
                  <a:latin typeface="Times New Roman" pitchFamily="18" charset="0"/>
                  <a:ea typeface="Calibri" pitchFamily="34" charset="0"/>
                  <a:cs typeface="Times New Roman" pitchFamily="18" charset="0"/>
                </a:rPr>
                <a:t>th</a:t>
              </a:r>
              <a:r>
                <a:rPr lang="en-US" altLang="en-US" sz="1100" dirty="0">
                  <a:latin typeface="Times New Roman" pitchFamily="18" charset="0"/>
                  <a:ea typeface="Calibri" pitchFamily="34" charset="0"/>
                  <a:cs typeface="Times New Roman" pitchFamily="18" charset="0"/>
                </a:rPr>
                <a:t>  </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66" name="Rectangle 25">
              <a:extLst>
                <a:ext uri="{FF2B5EF4-FFF2-40B4-BE49-F238E27FC236}">
                  <a16:creationId xmlns:a16="http://schemas.microsoft.com/office/drawing/2014/main" id="{E4D12138-71FF-7641-B0CB-15F43B8CE1B4}"/>
                </a:ext>
              </a:extLst>
            </p:cNvPr>
            <p:cNvSpPr>
              <a:spLocks noChangeArrowheads="1"/>
            </p:cNvSpPr>
            <p:nvPr/>
          </p:nvSpPr>
          <p:spPr bwMode="auto">
            <a:xfrm>
              <a:off x="10650" y="2139"/>
              <a:ext cx="2706" cy="4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Son- ½ of 1/5</a:t>
              </a:r>
              <a:r>
                <a:rPr lang="en-US" altLang="en-US" sz="1100" baseline="30000" dirty="0">
                  <a:latin typeface="Times New Roman" pitchFamily="18" charset="0"/>
                  <a:ea typeface="Calibri" pitchFamily="34" charset="0"/>
                  <a:cs typeface="Times New Roman" pitchFamily="18" charset="0"/>
                </a:rPr>
                <a:t>th</a:t>
              </a:r>
              <a:r>
                <a:rPr lang="en-US" altLang="en-US" sz="1100" dirty="0">
                  <a:latin typeface="Times New Roman" pitchFamily="18" charset="0"/>
                  <a:ea typeface="Calibri" pitchFamily="34" charset="0"/>
                  <a:cs typeface="Times New Roman" pitchFamily="18" charset="0"/>
                </a:rPr>
                <a:t> </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67" name="Rectangle 24">
              <a:extLst>
                <a:ext uri="{FF2B5EF4-FFF2-40B4-BE49-F238E27FC236}">
                  <a16:creationId xmlns:a16="http://schemas.microsoft.com/office/drawing/2014/main" id="{12F18154-F7ED-3B41-9E21-85D25824C9FF}"/>
                </a:ext>
              </a:extLst>
            </p:cNvPr>
            <p:cNvSpPr>
              <a:spLocks noChangeArrowheads="1"/>
            </p:cNvSpPr>
            <p:nvPr/>
          </p:nvSpPr>
          <p:spPr bwMode="auto">
            <a:xfrm>
              <a:off x="10650" y="2791"/>
              <a:ext cx="2706" cy="46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Daughter- ½ of 1/5</a:t>
              </a:r>
              <a:r>
                <a:rPr lang="en-US" altLang="en-US" sz="1100" baseline="30000" dirty="0">
                  <a:latin typeface="Times New Roman" pitchFamily="18" charset="0"/>
                  <a:ea typeface="Calibri" pitchFamily="34" charset="0"/>
                  <a:cs typeface="Times New Roman" pitchFamily="18" charset="0"/>
                </a:rPr>
                <a:t>th</a:t>
              </a:r>
              <a:r>
                <a:rPr lang="en-US" altLang="en-US" sz="1100" dirty="0">
                  <a:latin typeface="Times New Roman" pitchFamily="18" charset="0"/>
                  <a:ea typeface="Calibri" pitchFamily="34" charset="0"/>
                  <a:cs typeface="Times New Roman" pitchFamily="18" charset="0"/>
                </a:rPr>
                <a:t>  </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68" name="AutoShape 23">
              <a:extLst>
                <a:ext uri="{FF2B5EF4-FFF2-40B4-BE49-F238E27FC236}">
                  <a16:creationId xmlns:a16="http://schemas.microsoft.com/office/drawing/2014/main" id="{980F3A7E-536C-564D-89C2-FE34E91078D7}"/>
                </a:ext>
              </a:extLst>
            </p:cNvPr>
            <p:cNvSpPr>
              <a:spLocks noChangeShapeType="1"/>
            </p:cNvSpPr>
            <p:nvPr/>
          </p:nvSpPr>
          <p:spPr bwMode="auto">
            <a:xfrm flipV="1">
              <a:off x="9750" y="2379"/>
              <a:ext cx="900" cy="347"/>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9" name="AutoShape 22">
              <a:extLst>
                <a:ext uri="{FF2B5EF4-FFF2-40B4-BE49-F238E27FC236}">
                  <a16:creationId xmlns:a16="http://schemas.microsoft.com/office/drawing/2014/main" id="{7DCEB6DE-7A25-B84A-80D6-EE648CEE979D}"/>
                </a:ext>
              </a:extLst>
            </p:cNvPr>
            <p:cNvSpPr>
              <a:spLocks noChangeShapeType="1"/>
            </p:cNvSpPr>
            <p:nvPr/>
          </p:nvSpPr>
          <p:spPr bwMode="auto">
            <a:xfrm>
              <a:off x="9750" y="2726"/>
              <a:ext cx="900" cy="300"/>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0" name="Rectangle 21">
              <a:extLst>
                <a:ext uri="{FF2B5EF4-FFF2-40B4-BE49-F238E27FC236}">
                  <a16:creationId xmlns:a16="http://schemas.microsoft.com/office/drawing/2014/main" id="{923C79EC-7C31-4B49-96C8-75DE23808769}"/>
                </a:ext>
              </a:extLst>
            </p:cNvPr>
            <p:cNvSpPr>
              <a:spLocks noChangeArrowheads="1"/>
            </p:cNvSpPr>
            <p:nvPr/>
          </p:nvSpPr>
          <p:spPr bwMode="auto">
            <a:xfrm>
              <a:off x="2198" y="6033"/>
              <a:ext cx="2832" cy="47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2</a:t>
              </a:r>
              <a:r>
                <a:rPr lang="en-US" altLang="en-US" sz="1100" baseline="30000" dirty="0">
                  <a:latin typeface="Times New Roman" pitchFamily="18" charset="0"/>
                  <a:ea typeface="Calibri" pitchFamily="34" charset="0"/>
                  <a:cs typeface="Times New Roman" pitchFamily="18" charset="0"/>
                </a:rPr>
                <a:t>nd</a:t>
              </a:r>
              <a:r>
                <a:rPr lang="en-US" altLang="en-US" sz="1100" dirty="0">
                  <a:latin typeface="Times New Roman" pitchFamily="18" charset="0"/>
                  <a:ea typeface="Calibri" pitchFamily="34" charset="0"/>
                  <a:cs typeface="Times New Roman" pitchFamily="18" charset="0"/>
                </a:rPr>
                <a:t> Right</a:t>
              </a:r>
              <a:endParaRPr lang="en-US" altLang="en-US" dirty="0">
                <a:latin typeface="Arial" pitchFamily="34" charset="0"/>
                <a:cs typeface="Arial" pitchFamily="34" charset="0"/>
              </a:endParaRPr>
            </a:p>
          </p:txBody>
        </p:sp>
        <p:sp>
          <p:nvSpPr>
            <p:cNvPr id="71" name="Rectangle 20">
              <a:extLst>
                <a:ext uri="{FF2B5EF4-FFF2-40B4-BE49-F238E27FC236}">
                  <a16:creationId xmlns:a16="http://schemas.microsoft.com/office/drawing/2014/main" id="{A6D1FF30-B947-F143-8D13-9522D1CF364E}"/>
                </a:ext>
              </a:extLst>
            </p:cNvPr>
            <p:cNvSpPr>
              <a:spLocks noChangeArrowheads="1"/>
            </p:cNvSpPr>
            <p:nvPr/>
          </p:nvSpPr>
          <p:spPr bwMode="auto">
            <a:xfrm>
              <a:off x="2198" y="7321"/>
              <a:ext cx="2832" cy="4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3rd Right</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72" name="Rectangle 19">
              <a:extLst>
                <a:ext uri="{FF2B5EF4-FFF2-40B4-BE49-F238E27FC236}">
                  <a16:creationId xmlns:a16="http://schemas.microsoft.com/office/drawing/2014/main" id="{DD6FB835-6DDC-094F-B605-CA1CCE9CF5C1}"/>
                </a:ext>
              </a:extLst>
            </p:cNvPr>
            <p:cNvSpPr>
              <a:spLocks noChangeArrowheads="1"/>
            </p:cNvSpPr>
            <p:nvPr/>
          </p:nvSpPr>
          <p:spPr bwMode="auto">
            <a:xfrm>
              <a:off x="2198" y="8599"/>
              <a:ext cx="2832" cy="51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4th Right</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73" name="Rectangle 18">
              <a:extLst>
                <a:ext uri="{FF2B5EF4-FFF2-40B4-BE49-F238E27FC236}">
                  <a16:creationId xmlns:a16="http://schemas.microsoft.com/office/drawing/2014/main" id="{54FB07F2-A9AC-7A46-9FA6-979496C2F8CB}"/>
                </a:ext>
              </a:extLst>
            </p:cNvPr>
            <p:cNvSpPr>
              <a:spLocks noChangeArrowheads="1"/>
            </p:cNvSpPr>
            <p:nvPr/>
          </p:nvSpPr>
          <p:spPr bwMode="auto">
            <a:xfrm>
              <a:off x="6917" y="5482"/>
              <a:ext cx="6643" cy="157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fontAlgn="base">
                <a:spcBef>
                  <a:spcPct val="0"/>
                </a:spcBef>
                <a:spcAft>
                  <a:spcPct val="0"/>
                </a:spcAft>
                <a:tabLst>
                  <a:tab pos="171450" algn="l"/>
                </a:tabLst>
                <a:defRPr>
                  <a:solidFill>
                    <a:schemeClr val="tx1"/>
                  </a:solidFill>
                  <a:latin typeface="Arial" pitchFamily="34" charset="0"/>
                  <a:cs typeface="Arial" pitchFamily="34" charset="0"/>
                </a:defRPr>
              </a:lvl1pPr>
              <a:lvl2pPr fontAlgn="base">
                <a:spcBef>
                  <a:spcPct val="0"/>
                </a:spcBef>
                <a:spcAft>
                  <a:spcPct val="0"/>
                </a:spcAft>
                <a:tabLst>
                  <a:tab pos="171450" algn="l"/>
                </a:tabLst>
                <a:defRPr>
                  <a:solidFill>
                    <a:schemeClr val="tx1"/>
                  </a:solidFill>
                  <a:latin typeface="Arial" pitchFamily="34" charset="0"/>
                  <a:cs typeface="Arial" pitchFamily="34" charset="0"/>
                </a:defRPr>
              </a:lvl2pPr>
              <a:lvl3pPr fontAlgn="base">
                <a:spcBef>
                  <a:spcPct val="0"/>
                </a:spcBef>
                <a:spcAft>
                  <a:spcPct val="0"/>
                </a:spcAft>
                <a:tabLst>
                  <a:tab pos="171450" algn="l"/>
                </a:tabLst>
                <a:defRPr>
                  <a:solidFill>
                    <a:schemeClr val="tx1"/>
                  </a:solidFill>
                  <a:latin typeface="Arial" pitchFamily="34" charset="0"/>
                  <a:cs typeface="Arial" pitchFamily="34" charset="0"/>
                </a:defRPr>
              </a:lvl3pPr>
              <a:lvl4pPr fontAlgn="base">
                <a:spcBef>
                  <a:spcPct val="0"/>
                </a:spcBef>
                <a:spcAft>
                  <a:spcPct val="0"/>
                </a:spcAft>
                <a:tabLst>
                  <a:tab pos="171450" algn="l"/>
                </a:tabLst>
                <a:defRPr>
                  <a:solidFill>
                    <a:schemeClr val="tx1"/>
                  </a:solidFill>
                  <a:latin typeface="Arial" pitchFamily="34" charset="0"/>
                  <a:cs typeface="Arial" pitchFamily="34" charset="0"/>
                </a:defRPr>
              </a:lvl4pPr>
              <a:lvl5pPr fontAlgn="base">
                <a:spcBef>
                  <a:spcPct val="0"/>
                </a:spcBef>
                <a:spcAft>
                  <a:spcPct val="0"/>
                </a:spcAft>
                <a:tabLst>
                  <a:tab pos="171450" algn="l"/>
                </a:tabLst>
                <a:defRPr>
                  <a:solidFill>
                    <a:schemeClr val="tx1"/>
                  </a:solidFill>
                  <a:latin typeface="Arial" pitchFamily="34" charset="0"/>
                  <a:cs typeface="Arial" pitchFamily="34" charset="0"/>
                </a:defRPr>
              </a:lvl5pPr>
              <a:lvl6pPr fontAlgn="base">
                <a:spcBef>
                  <a:spcPct val="0"/>
                </a:spcBef>
                <a:spcAft>
                  <a:spcPct val="0"/>
                </a:spcAft>
                <a:tabLst>
                  <a:tab pos="171450" algn="l"/>
                </a:tabLst>
                <a:defRPr>
                  <a:solidFill>
                    <a:schemeClr val="tx1"/>
                  </a:solidFill>
                  <a:latin typeface="Arial" pitchFamily="34" charset="0"/>
                  <a:cs typeface="Arial" pitchFamily="34" charset="0"/>
                </a:defRPr>
              </a:lvl6pPr>
              <a:lvl7pPr fontAlgn="base">
                <a:spcBef>
                  <a:spcPct val="0"/>
                </a:spcBef>
                <a:spcAft>
                  <a:spcPct val="0"/>
                </a:spcAft>
                <a:tabLst>
                  <a:tab pos="171450" algn="l"/>
                </a:tabLst>
                <a:defRPr>
                  <a:solidFill>
                    <a:schemeClr val="tx1"/>
                  </a:solidFill>
                  <a:latin typeface="Arial" pitchFamily="34" charset="0"/>
                  <a:cs typeface="Arial" pitchFamily="34" charset="0"/>
                </a:defRPr>
              </a:lvl7pPr>
              <a:lvl8pPr fontAlgn="base">
                <a:spcBef>
                  <a:spcPct val="0"/>
                </a:spcBef>
                <a:spcAft>
                  <a:spcPct val="0"/>
                </a:spcAft>
                <a:tabLst>
                  <a:tab pos="171450" algn="l"/>
                </a:tabLst>
                <a:defRPr>
                  <a:solidFill>
                    <a:schemeClr val="tx1"/>
                  </a:solidFill>
                  <a:latin typeface="Arial" pitchFamily="34" charset="0"/>
                  <a:cs typeface="Arial" pitchFamily="34" charset="0"/>
                </a:defRPr>
              </a:lvl8pPr>
              <a:lvl9pPr fontAlgn="base">
                <a:spcBef>
                  <a:spcPct val="0"/>
                </a:spcBef>
                <a:spcAft>
                  <a:spcPct val="0"/>
                </a:spcAft>
                <a:tabLst>
                  <a:tab pos="171450" algn="l"/>
                </a:tabLst>
                <a:defRPr>
                  <a:solidFill>
                    <a:schemeClr val="tx1"/>
                  </a:solidFill>
                  <a:latin typeface="Arial" pitchFamily="34" charset="0"/>
                  <a:cs typeface="Arial" pitchFamily="34" charset="0"/>
                </a:defRPr>
              </a:lvl9pPr>
            </a:lstStyle>
            <a:p>
              <a:pPr algn="ctr"/>
              <a:r>
                <a:rPr lang="en-US" altLang="en-US" sz="1100" dirty="0">
                  <a:latin typeface="Times New Roman" pitchFamily="18" charset="0"/>
                  <a:ea typeface="Calibri" pitchFamily="34" charset="0"/>
                  <a:cs typeface="Times New Roman" pitchFamily="18" charset="0"/>
                </a:rPr>
                <a:t>Heirs of the Husband</a:t>
              </a:r>
              <a:endParaRPr lang="en-US" altLang="en-US" sz="1100" dirty="0"/>
            </a:p>
            <a:p>
              <a:pPr eaLnBrk="0" hangingPunct="0">
                <a:buFontTx/>
                <a:buChar char="•"/>
              </a:pPr>
              <a:r>
                <a:rPr lang="en-US" altLang="en-US" sz="900" dirty="0">
                  <a:latin typeface="Times New Roman" pitchFamily="18" charset="0"/>
                  <a:ea typeface="Calibri" pitchFamily="34" charset="0"/>
                  <a:cs typeface="Times New Roman" pitchFamily="18" charset="0"/>
                </a:rPr>
                <a:t>If the deceased inherited any property from her husband or father-in-law and there is no one to claim the 1st rights, it shall devolve directly to the heirs of her husband</a:t>
              </a:r>
              <a:endParaRPr lang="en-US" altLang="en-US" sz="1100" dirty="0"/>
            </a:p>
            <a:p>
              <a:pPr eaLnBrk="0" hangingPunct="0">
                <a:buFontTx/>
                <a:buChar char="•"/>
              </a:pPr>
              <a:r>
                <a:rPr lang="en-US" altLang="en-US" sz="900" dirty="0">
                  <a:latin typeface="Times New Roman" pitchFamily="18" charset="0"/>
                  <a:ea typeface="Calibri" pitchFamily="34" charset="0"/>
                  <a:cs typeface="Times New Roman" pitchFamily="18" charset="0"/>
                </a:rPr>
                <a:t>Any property devolving to the heirs of her husband will be divided among them as per the rules of devolution of property for male intestates.</a:t>
              </a:r>
              <a:endParaRPr lang="en-US" altLang="en-US" sz="1100" dirty="0"/>
            </a:p>
            <a:p>
              <a:pPr eaLnBrk="0" hangingPunct="0"/>
              <a:endParaRPr lang="en-US" altLang="en-US" dirty="0"/>
            </a:p>
          </p:txBody>
        </p:sp>
        <p:sp>
          <p:nvSpPr>
            <p:cNvPr id="74" name="Rectangle 17">
              <a:extLst>
                <a:ext uri="{FF2B5EF4-FFF2-40B4-BE49-F238E27FC236}">
                  <a16:creationId xmlns:a16="http://schemas.microsoft.com/office/drawing/2014/main" id="{41FEA196-51F7-034E-8F83-6FF762F73A5E}"/>
                </a:ext>
              </a:extLst>
            </p:cNvPr>
            <p:cNvSpPr>
              <a:spLocks noChangeArrowheads="1"/>
            </p:cNvSpPr>
            <p:nvPr/>
          </p:nvSpPr>
          <p:spPr bwMode="auto">
            <a:xfrm>
              <a:off x="6917" y="7316"/>
              <a:ext cx="6643" cy="44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Mother and Father</a:t>
              </a:r>
              <a:endParaRPr lang="en-US" altLang="en-US" dirty="0">
                <a:latin typeface="Arial" pitchFamily="34" charset="0"/>
                <a:cs typeface="Arial" pitchFamily="34" charset="0"/>
              </a:endParaRPr>
            </a:p>
          </p:txBody>
        </p:sp>
        <p:sp>
          <p:nvSpPr>
            <p:cNvPr id="75" name="Rectangle 16">
              <a:extLst>
                <a:ext uri="{FF2B5EF4-FFF2-40B4-BE49-F238E27FC236}">
                  <a16:creationId xmlns:a16="http://schemas.microsoft.com/office/drawing/2014/main" id="{940F26C0-ECA9-384A-9C40-268000F7CBCA}"/>
                </a:ext>
              </a:extLst>
            </p:cNvPr>
            <p:cNvSpPr>
              <a:spLocks noChangeArrowheads="1"/>
            </p:cNvSpPr>
            <p:nvPr/>
          </p:nvSpPr>
          <p:spPr bwMode="auto">
            <a:xfrm>
              <a:off x="6879" y="8094"/>
              <a:ext cx="6681" cy="155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Heirs of the Father </a:t>
              </a:r>
              <a:endParaRPr lang="en-US" altLang="en-US" sz="1100" dirty="0">
                <a:latin typeface="Arial" pitchFamily="34" charset="0"/>
                <a:cs typeface="Arial" pitchFamily="34" charset="0"/>
              </a:endParaRPr>
            </a:p>
            <a:p>
              <a:pPr eaLnBrk="0" fontAlgn="base" hangingPunct="0">
                <a:spcBef>
                  <a:spcPct val="0"/>
                </a:spcBef>
                <a:spcAft>
                  <a:spcPct val="0"/>
                </a:spcAft>
                <a:buFontTx/>
                <a:buChar char="•"/>
              </a:pPr>
              <a:r>
                <a:rPr lang="en-US" altLang="en-US" sz="900" dirty="0">
                  <a:latin typeface="Times New Roman" pitchFamily="18" charset="0"/>
                  <a:ea typeface="Calibri" pitchFamily="34" charset="0"/>
                  <a:cs typeface="Times New Roman" pitchFamily="18" charset="0"/>
                </a:rPr>
                <a:t>If the deceased inherited any property from her mother or father and there is no one to claim the 1st rights, it shall devolve directly to the heirs of her father.</a:t>
              </a:r>
              <a:endParaRPr lang="en-US" altLang="en-US" sz="1100" dirty="0">
                <a:latin typeface="Arial" pitchFamily="34" charset="0"/>
                <a:cs typeface="Arial" pitchFamily="34" charset="0"/>
              </a:endParaRPr>
            </a:p>
            <a:p>
              <a:pPr eaLnBrk="0" fontAlgn="base" hangingPunct="0">
                <a:spcBef>
                  <a:spcPct val="0"/>
                </a:spcBef>
                <a:spcAft>
                  <a:spcPct val="0"/>
                </a:spcAft>
                <a:buFontTx/>
                <a:buChar char="•"/>
              </a:pPr>
              <a:r>
                <a:rPr lang="en-US" altLang="en-US" sz="900" dirty="0">
                  <a:latin typeface="Times New Roman" pitchFamily="18" charset="0"/>
                  <a:ea typeface="Calibri" pitchFamily="34" charset="0"/>
                  <a:cs typeface="Times New Roman" pitchFamily="18" charset="0"/>
                </a:rPr>
                <a:t>Any property devolving to the heirs of her father will be divided among them as per the rules of devolution of property for male intestates.</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76" name="Rectangle 15">
              <a:extLst>
                <a:ext uri="{FF2B5EF4-FFF2-40B4-BE49-F238E27FC236}">
                  <a16:creationId xmlns:a16="http://schemas.microsoft.com/office/drawing/2014/main" id="{B4113A49-0534-B04A-9D16-F7150B801E65}"/>
                </a:ext>
              </a:extLst>
            </p:cNvPr>
            <p:cNvSpPr>
              <a:spLocks noChangeArrowheads="1"/>
            </p:cNvSpPr>
            <p:nvPr/>
          </p:nvSpPr>
          <p:spPr bwMode="auto">
            <a:xfrm>
              <a:off x="6879" y="9846"/>
              <a:ext cx="6681" cy="50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Heirs of the mother</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77" name="Rectangle 14">
              <a:extLst>
                <a:ext uri="{FF2B5EF4-FFF2-40B4-BE49-F238E27FC236}">
                  <a16:creationId xmlns:a16="http://schemas.microsoft.com/office/drawing/2014/main" id="{2CDCBE0E-57DE-FC41-BD32-6E2A30BAB3C8}"/>
                </a:ext>
              </a:extLst>
            </p:cNvPr>
            <p:cNvSpPr>
              <a:spLocks noChangeArrowheads="1"/>
            </p:cNvSpPr>
            <p:nvPr/>
          </p:nvSpPr>
          <p:spPr bwMode="auto">
            <a:xfrm>
              <a:off x="5500" y="1440"/>
              <a:ext cx="5606" cy="50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b="1" dirty="0">
                  <a:latin typeface="Times New Roman" pitchFamily="18" charset="0"/>
                  <a:ea typeface="Calibri" pitchFamily="34" charset="0"/>
                  <a:cs typeface="Times New Roman" pitchFamily="18" charset="0"/>
                </a:rPr>
                <a:t>FEMALE HINDU INTESTATE</a:t>
              </a:r>
              <a:endParaRPr lang="en-US" altLang="en-US" sz="1100" dirty="0">
                <a:latin typeface="Arial" pitchFamily="34" charset="0"/>
                <a:cs typeface="Arial" pitchFamily="34" charset="0"/>
              </a:endParaRPr>
            </a:p>
            <a:p>
              <a:pPr eaLnBrk="0" fontAlgn="base" hangingPunct="0">
                <a:spcBef>
                  <a:spcPct val="0"/>
                </a:spcBef>
                <a:spcAft>
                  <a:spcPct val="0"/>
                </a:spcAft>
              </a:pPr>
              <a:endParaRPr lang="en-US" altLang="en-US" dirty="0">
                <a:latin typeface="Arial" pitchFamily="34" charset="0"/>
                <a:cs typeface="Arial" pitchFamily="34" charset="0"/>
              </a:endParaRPr>
            </a:p>
          </p:txBody>
        </p:sp>
        <p:sp>
          <p:nvSpPr>
            <p:cNvPr id="78" name="AutoShape 13">
              <a:extLst>
                <a:ext uri="{FF2B5EF4-FFF2-40B4-BE49-F238E27FC236}">
                  <a16:creationId xmlns:a16="http://schemas.microsoft.com/office/drawing/2014/main" id="{1B8D2D8B-4A44-3B44-8984-656D1B096209}"/>
                </a:ext>
              </a:extLst>
            </p:cNvPr>
            <p:cNvSpPr>
              <a:spLocks noChangeShapeType="1"/>
            </p:cNvSpPr>
            <p:nvPr/>
          </p:nvSpPr>
          <p:spPr bwMode="auto">
            <a:xfrm flipV="1">
              <a:off x="5030" y="6267"/>
              <a:ext cx="1887" cy="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9" name="AutoShape 12">
              <a:extLst>
                <a:ext uri="{FF2B5EF4-FFF2-40B4-BE49-F238E27FC236}">
                  <a16:creationId xmlns:a16="http://schemas.microsoft.com/office/drawing/2014/main" id="{F5951C5A-3A93-AF41-BDAC-A079BC357DCF}"/>
                </a:ext>
              </a:extLst>
            </p:cNvPr>
            <p:cNvSpPr>
              <a:spLocks noChangeShapeType="1"/>
            </p:cNvSpPr>
            <p:nvPr/>
          </p:nvSpPr>
          <p:spPr bwMode="auto">
            <a:xfrm flipV="1">
              <a:off x="5030" y="7541"/>
              <a:ext cx="1887" cy="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0" name="AutoShape 11">
              <a:extLst>
                <a:ext uri="{FF2B5EF4-FFF2-40B4-BE49-F238E27FC236}">
                  <a16:creationId xmlns:a16="http://schemas.microsoft.com/office/drawing/2014/main" id="{888A9CDE-2022-194E-86E2-35856B806248}"/>
                </a:ext>
              </a:extLst>
            </p:cNvPr>
            <p:cNvSpPr>
              <a:spLocks noChangeShapeType="1"/>
            </p:cNvSpPr>
            <p:nvPr/>
          </p:nvSpPr>
          <p:spPr bwMode="auto">
            <a:xfrm>
              <a:off x="5030" y="8857"/>
              <a:ext cx="1849" cy="1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1" name="Rectangle 10">
              <a:extLst>
                <a:ext uri="{FF2B5EF4-FFF2-40B4-BE49-F238E27FC236}">
                  <a16:creationId xmlns:a16="http://schemas.microsoft.com/office/drawing/2014/main" id="{AACBAE75-96F1-DA4C-B2DB-4CC592516B33}"/>
                </a:ext>
              </a:extLst>
            </p:cNvPr>
            <p:cNvSpPr>
              <a:spLocks noChangeArrowheads="1"/>
            </p:cNvSpPr>
            <p:nvPr/>
          </p:nvSpPr>
          <p:spPr bwMode="auto">
            <a:xfrm>
              <a:off x="2198" y="9846"/>
              <a:ext cx="2832" cy="50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100" dirty="0">
                  <a:latin typeface="Times New Roman" pitchFamily="18" charset="0"/>
                  <a:ea typeface="Calibri" pitchFamily="34" charset="0"/>
                  <a:cs typeface="Times New Roman" pitchFamily="18" charset="0"/>
                </a:rPr>
                <a:t>5th Right</a:t>
              </a:r>
              <a:endParaRPr lang="en-US" altLang="en-US" dirty="0">
                <a:latin typeface="Arial" pitchFamily="34" charset="0"/>
                <a:cs typeface="Arial" pitchFamily="34" charset="0"/>
              </a:endParaRPr>
            </a:p>
          </p:txBody>
        </p:sp>
        <p:sp>
          <p:nvSpPr>
            <p:cNvPr id="82" name="AutoShape 9">
              <a:extLst>
                <a:ext uri="{FF2B5EF4-FFF2-40B4-BE49-F238E27FC236}">
                  <a16:creationId xmlns:a16="http://schemas.microsoft.com/office/drawing/2014/main" id="{DEF9E6FA-D5E7-4E42-AE99-35CAB43641DF}"/>
                </a:ext>
              </a:extLst>
            </p:cNvPr>
            <p:cNvSpPr>
              <a:spLocks noChangeShapeType="1"/>
            </p:cNvSpPr>
            <p:nvPr/>
          </p:nvSpPr>
          <p:spPr bwMode="auto">
            <a:xfrm>
              <a:off x="5030" y="10098"/>
              <a:ext cx="1849"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3" name="AutoShape 8">
              <a:extLst>
                <a:ext uri="{FF2B5EF4-FFF2-40B4-BE49-F238E27FC236}">
                  <a16:creationId xmlns:a16="http://schemas.microsoft.com/office/drawing/2014/main" id="{0CB2D943-FD3D-9847-9029-CF20F936278F}"/>
                </a:ext>
              </a:extLst>
            </p:cNvPr>
            <p:cNvSpPr>
              <a:spLocks noChangeShapeType="1"/>
            </p:cNvSpPr>
            <p:nvPr/>
          </p:nvSpPr>
          <p:spPr bwMode="auto">
            <a:xfrm flipH="1">
              <a:off x="3614" y="3847"/>
              <a:ext cx="1" cy="2186"/>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4" name="AutoShape 7">
              <a:extLst>
                <a:ext uri="{FF2B5EF4-FFF2-40B4-BE49-F238E27FC236}">
                  <a16:creationId xmlns:a16="http://schemas.microsoft.com/office/drawing/2014/main" id="{409E7662-D5CB-D544-ABEF-818E85E73D78}"/>
                </a:ext>
              </a:extLst>
            </p:cNvPr>
            <p:cNvSpPr>
              <a:spLocks noChangeShapeType="1"/>
            </p:cNvSpPr>
            <p:nvPr/>
          </p:nvSpPr>
          <p:spPr bwMode="auto">
            <a:xfrm>
              <a:off x="3614" y="6507"/>
              <a:ext cx="1" cy="814"/>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5" name="AutoShape 6">
              <a:extLst>
                <a:ext uri="{FF2B5EF4-FFF2-40B4-BE49-F238E27FC236}">
                  <a16:creationId xmlns:a16="http://schemas.microsoft.com/office/drawing/2014/main" id="{999F3485-CB49-A944-BC81-B591C8ECCA72}"/>
                </a:ext>
              </a:extLst>
            </p:cNvPr>
            <p:cNvSpPr>
              <a:spLocks noChangeShapeType="1"/>
            </p:cNvSpPr>
            <p:nvPr/>
          </p:nvSpPr>
          <p:spPr bwMode="auto">
            <a:xfrm>
              <a:off x="3614" y="7770"/>
              <a:ext cx="1" cy="829"/>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6" name="AutoShape 5">
              <a:extLst>
                <a:ext uri="{FF2B5EF4-FFF2-40B4-BE49-F238E27FC236}">
                  <a16:creationId xmlns:a16="http://schemas.microsoft.com/office/drawing/2014/main" id="{8866D0D8-FAFF-AD41-B830-7608E6B458BA}"/>
                </a:ext>
              </a:extLst>
            </p:cNvPr>
            <p:cNvSpPr>
              <a:spLocks noChangeShapeType="1"/>
            </p:cNvSpPr>
            <p:nvPr/>
          </p:nvSpPr>
          <p:spPr bwMode="auto">
            <a:xfrm>
              <a:off x="3614" y="9115"/>
              <a:ext cx="1" cy="73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7" name="AutoShape 4">
              <a:extLst>
                <a:ext uri="{FF2B5EF4-FFF2-40B4-BE49-F238E27FC236}">
                  <a16:creationId xmlns:a16="http://schemas.microsoft.com/office/drawing/2014/main" id="{DA0D39ED-0C4B-254F-A6F5-E80C6A3B2F81}"/>
                </a:ext>
              </a:extLst>
            </p:cNvPr>
            <p:cNvSpPr>
              <a:spLocks noChangeShapeType="1"/>
            </p:cNvSpPr>
            <p:nvPr/>
          </p:nvSpPr>
          <p:spPr bwMode="auto">
            <a:xfrm>
              <a:off x="9750" y="4133"/>
              <a:ext cx="900" cy="327"/>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8" name="AutoShape 3">
              <a:extLst>
                <a:ext uri="{FF2B5EF4-FFF2-40B4-BE49-F238E27FC236}">
                  <a16:creationId xmlns:a16="http://schemas.microsoft.com/office/drawing/2014/main" id="{C97D102E-F8AB-DD41-82E5-EBF444CB73A3}"/>
                </a:ext>
              </a:extLst>
            </p:cNvPr>
            <p:cNvSpPr>
              <a:spLocks noChangeShapeType="1"/>
            </p:cNvSpPr>
            <p:nvPr/>
          </p:nvSpPr>
          <p:spPr bwMode="auto">
            <a:xfrm flipV="1">
              <a:off x="9750" y="3847"/>
              <a:ext cx="900" cy="286"/>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9" name="AutoShape 2">
              <a:extLst>
                <a:ext uri="{FF2B5EF4-FFF2-40B4-BE49-F238E27FC236}">
                  <a16:creationId xmlns:a16="http://schemas.microsoft.com/office/drawing/2014/main" id="{B6978B1C-DD3C-9D4D-BA56-0EA51DC36151}"/>
                </a:ext>
              </a:extLst>
            </p:cNvPr>
            <p:cNvSpPr>
              <a:spLocks noChangeShapeType="1"/>
            </p:cNvSpPr>
            <p:nvPr/>
          </p:nvSpPr>
          <p:spPr bwMode="auto">
            <a:xfrm rot="10800000" flipV="1">
              <a:off x="3615" y="1693"/>
              <a:ext cx="1885" cy="1676"/>
            </a:xfrm>
            <a:prstGeom prst="bentConnector2">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479195762"/>
      </p:ext>
    </p:extLst>
  </p:cSld>
  <p:clrMapOvr>
    <a:masterClrMapping/>
  </p:clrMapOvr>
  <mc:AlternateContent xmlns:mc="http://schemas.openxmlformats.org/markup-compatibility/2006" xmlns:p14="http://schemas.microsoft.com/office/powerpoint/2010/main">
    <mc:Choice Requires="p14">
      <p:transition spd="slow" p14:dur="1750" advClick="0">
        <p:wipe/>
      </p:transition>
    </mc:Choice>
    <mc:Fallback xmlns="">
      <p:transition spd="slow" advClick="0">
        <p:wip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8586" y="1278361"/>
            <a:ext cx="10874827" cy="5099290"/>
          </a:xfrm>
        </p:spPr>
        <p:txBody>
          <a:bodyPr>
            <a:normAutofit/>
          </a:bodyPr>
          <a:lstStyle/>
          <a:p>
            <a:pPr algn="just">
              <a:lnSpc>
                <a:spcPct val="20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A Joint Hindu Family consists of</a:t>
            </a:r>
          </a:p>
          <a:p>
            <a:pPr marL="514350" indent="-514350" algn="just">
              <a:lnSpc>
                <a:spcPct val="200000"/>
              </a:lnSpc>
              <a:buFont typeface="+mj-lt"/>
              <a:buAutoNum type="romanUcPeriod"/>
            </a:pPr>
            <a:r>
              <a:rPr lang="en-US" sz="2000" dirty="0">
                <a:latin typeface="Times New Roman" pitchFamily="18" charset="0"/>
                <a:ea typeface="Verdana" panose="020B0604030504040204" pitchFamily="34" charset="0"/>
                <a:cs typeface="Times New Roman" pitchFamily="18" charset="0"/>
              </a:rPr>
              <a:t>Male members, descendants lineally from a common male ancestor</a:t>
            </a:r>
          </a:p>
          <a:p>
            <a:pPr marL="514350" indent="-514350" algn="just">
              <a:lnSpc>
                <a:spcPct val="200000"/>
              </a:lnSpc>
              <a:buFont typeface="+mj-lt"/>
              <a:buAutoNum type="romanUcPeriod"/>
            </a:pPr>
            <a:r>
              <a:rPr lang="en-US" sz="2000" dirty="0">
                <a:latin typeface="Times New Roman" pitchFamily="18" charset="0"/>
                <a:ea typeface="Verdana" panose="020B0604030504040204" pitchFamily="34" charset="0"/>
                <a:cs typeface="Times New Roman" pitchFamily="18" charset="0"/>
              </a:rPr>
              <a:t>Together with their mothers, wives or widows and unmarried daughters</a:t>
            </a:r>
          </a:p>
          <a:p>
            <a:pPr algn="just">
              <a:lnSpc>
                <a:spcPct val="20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The family is bound together by the fundamental principle of </a:t>
            </a:r>
            <a:r>
              <a:rPr lang="en-US" sz="2000" dirty="0" err="1">
                <a:latin typeface="Times New Roman" pitchFamily="18" charset="0"/>
                <a:ea typeface="Verdana" panose="020B0604030504040204" pitchFamily="34" charset="0"/>
                <a:cs typeface="Times New Roman" pitchFamily="18" charset="0"/>
              </a:rPr>
              <a:t>Sapindaship</a:t>
            </a:r>
            <a:r>
              <a:rPr lang="en-US" sz="2000" dirty="0">
                <a:latin typeface="Times New Roman" pitchFamily="18" charset="0"/>
                <a:ea typeface="Verdana" panose="020B0604030504040204" pitchFamily="34" charset="0"/>
                <a:cs typeface="Times New Roman" pitchFamily="18" charset="0"/>
              </a:rPr>
              <a:t> or family relationships which is the essence and distinguishing feature of the institution.</a:t>
            </a:r>
          </a:p>
          <a:p>
            <a:pPr algn="just">
              <a:lnSpc>
                <a:spcPct val="20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The family property is regarded as property of Hindu Undivided Family.</a:t>
            </a:r>
          </a:p>
          <a:p>
            <a:pPr algn="just">
              <a:lnSpc>
                <a:spcPct val="20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A Hindu Undivided Family and its property is managed by a Karta (Manager) of the family.</a:t>
            </a:r>
          </a:p>
        </p:txBody>
      </p:sp>
      <p:sp>
        <p:nvSpPr>
          <p:cNvPr id="4" name="TextBox 3">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fontAlgn="base">
              <a:spcBef>
                <a:spcPct val="0"/>
              </a:spcBef>
              <a:spcAft>
                <a:spcPct val="0"/>
              </a:spcAft>
            </a:pPr>
            <a:r>
              <a:rPr lang="en-US" sz="3600" b="1" cap="small" dirty="0">
                <a:latin typeface="Times New Roman" pitchFamily="18" charset="0"/>
                <a:ea typeface="Verdana" panose="020B0604030504040204" pitchFamily="34" charset="0"/>
                <a:cs typeface="Times New Roman" pitchFamily="18" charset="0"/>
              </a:rPr>
              <a:t>WHAT IS A HINDU UNDIVIDED FAMILY?</a:t>
            </a:r>
            <a:endParaRPr lang="en-US" alt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3310430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8586" y="1219456"/>
            <a:ext cx="10874827" cy="5102561"/>
          </a:xfrm>
        </p:spPr>
        <p:txBody>
          <a:bodyPr>
            <a:normAutofit fontScale="92500" lnSpcReduction="10000"/>
          </a:bodyPr>
          <a:lstStyle/>
          <a:p>
            <a:pPr algn="just">
              <a:lnSpc>
                <a:spcPct val="20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Membership of HUF automatically on the basis of birth - male as well as female.</a:t>
            </a:r>
          </a:p>
          <a:p>
            <a:pPr algn="just">
              <a:lnSpc>
                <a:spcPct val="20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Only male members were termed as coparceners and were only entitled to seek partition.</a:t>
            </a:r>
          </a:p>
          <a:p>
            <a:pPr algn="just">
              <a:lnSpc>
                <a:spcPct val="20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Upon marriage females joining the family were admitted as a member and in case of marriage of a daughter, the daughter used to exit the family without any subsisting rights.</a:t>
            </a:r>
          </a:p>
          <a:p>
            <a:pPr algn="just">
              <a:lnSpc>
                <a:spcPct val="20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A Joint Hindu Family is a creature of law – a stranger may be affiliated as a member thereof only by adoption.</a:t>
            </a:r>
          </a:p>
          <a:p>
            <a:pPr algn="just">
              <a:lnSpc>
                <a:spcPct val="20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Traditionally, senior most male member of a family is considered as Karta – unless the family decide otherwise due to reasons of incapability or absence or other similar reasons.</a:t>
            </a:r>
          </a:p>
        </p:txBody>
      </p:sp>
      <p:sp>
        <p:nvSpPr>
          <p:cNvPr id="4" name="TextBox 3">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fontAlgn="base">
              <a:spcBef>
                <a:spcPct val="0"/>
              </a:spcBef>
              <a:spcAft>
                <a:spcPct val="0"/>
              </a:spcAft>
            </a:pPr>
            <a:r>
              <a:rPr lang="en-US" sz="3600" b="1" cap="small" dirty="0">
                <a:latin typeface="Times New Roman" pitchFamily="18" charset="0"/>
                <a:ea typeface="Verdana" panose="020B0604030504040204" pitchFamily="34" charset="0"/>
                <a:cs typeface="Times New Roman" pitchFamily="18" charset="0"/>
              </a:rPr>
              <a:t>…WHAT IS A HINDU UNDIVIDED FAMILY?</a:t>
            </a:r>
            <a:endParaRPr lang="en-US" alt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4068808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8586" y="1278361"/>
            <a:ext cx="10874827" cy="5102561"/>
          </a:xfrm>
        </p:spPr>
        <p:txBody>
          <a:bodyPr>
            <a:normAutofit fontScale="92500"/>
          </a:bodyPr>
          <a:lstStyle/>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Major male member, being coparcener traditionally has been entitled to seek partition and share from the HUF property.</a:t>
            </a: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Females had no right to seek partition as partition or shares could only be demanded as coparcener.</a:t>
            </a: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In case of a partition, in a family consisting of father, mother, son’s and daughter’s, -</a:t>
            </a:r>
          </a:p>
          <a:p>
            <a:pPr marL="514350" indent="-514350" algn="just">
              <a:lnSpc>
                <a:spcPct val="150000"/>
              </a:lnSpc>
              <a:buFont typeface="+mj-lt"/>
              <a:buAutoNum type="romanUcPeriod"/>
            </a:pPr>
            <a:r>
              <a:rPr lang="en-US" sz="2000" dirty="0">
                <a:latin typeface="Times New Roman" pitchFamily="18" charset="0"/>
                <a:ea typeface="Verdana" panose="020B0604030504040204" pitchFamily="34" charset="0"/>
                <a:cs typeface="Times New Roman" pitchFamily="18" charset="0"/>
              </a:rPr>
              <a:t>In case a Son seeks the partition – Traditionally till 2005, the property would be divided equally between the father, Son 1 and Son 2.</a:t>
            </a:r>
          </a:p>
          <a:p>
            <a:pPr marL="514350" indent="-514350" algn="just">
              <a:lnSpc>
                <a:spcPct val="150000"/>
              </a:lnSpc>
              <a:buFont typeface="+mj-lt"/>
              <a:buAutoNum type="romanUcPeriod"/>
            </a:pPr>
            <a:r>
              <a:rPr lang="en-US" sz="2000" dirty="0">
                <a:latin typeface="Times New Roman" pitchFamily="18" charset="0"/>
                <a:ea typeface="Verdana" panose="020B0604030504040204" pitchFamily="34" charset="0"/>
                <a:cs typeface="Times New Roman" pitchFamily="18" charset="0"/>
              </a:rPr>
              <a:t>In case of a partial partition only the Son demanding the partition and the family claiming under him will be separated and rest of the Hindu Undivided Family continues.</a:t>
            </a:r>
          </a:p>
          <a:p>
            <a:pPr marL="514350" indent="-514350" algn="just">
              <a:lnSpc>
                <a:spcPct val="150000"/>
              </a:lnSpc>
              <a:buFont typeface="+mj-lt"/>
              <a:buAutoNum type="romanUcPeriod"/>
            </a:pPr>
            <a:r>
              <a:rPr lang="en-US" sz="2000" dirty="0">
                <a:latin typeface="Times New Roman" pitchFamily="18" charset="0"/>
                <a:ea typeface="Verdana" panose="020B0604030504040204" pitchFamily="34" charset="0"/>
                <a:cs typeface="Times New Roman" pitchFamily="18" charset="0"/>
              </a:rPr>
              <a:t>In case of a complete partition the Hindu Undivided Family property is divided into three separate divisions, between the Father, Son 1 and Son 2 (with their respective descendants claiming under them).</a:t>
            </a:r>
          </a:p>
          <a:p>
            <a:pPr algn="just">
              <a:lnSpc>
                <a:spcPct val="150000"/>
              </a:lnSpc>
              <a:buFont typeface="Wingdings" panose="05000000000000000000" pitchFamily="2" charset="2"/>
              <a:buChar char="Ø"/>
            </a:pPr>
            <a:endParaRPr lang="en-US" sz="2000" dirty="0">
              <a:latin typeface="Times New Roman" pitchFamily="18" charset="0"/>
              <a:ea typeface="Verdana" panose="020B0604030504040204" pitchFamily="34" charset="0"/>
              <a:cs typeface="Times New Roman" pitchFamily="18" charset="0"/>
            </a:endParaRPr>
          </a:p>
          <a:p>
            <a:pPr algn="just">
              <a:lnSpc>
                <a:spcPct val="150000"/>
              </a:lnSpc>
              <a:buFont typeface="Wingdings" panose="05000000000000000000" pitchFamily="2" charset="2"/>
              <a:buChar char="Ø"/>
            </a:pPr>
            <a:endParaRPr lang="en-US" sz="2000" dirty="0">
              <a:latin typeface="Times New Roman" pitchFamily="18" charset="0"/>
              <a:ea typeface="Verdana" panose="020B0604030504040204" pitchFamily="34" charset="0"/>
              <a:cs typeface="Times New Roman" pitchFamily="18" charset="0"/>
            </a:endParaRPr>
          </a:p>
        </p:txBody>
      </p:sp>
      <p:sp>
        <p:nvSpPr>
          <p:cNvPr id="4" name="TextBox 3">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fontAlgn="base">
              <a:spcBef>
                <a:spcPct val="0"/>
              </a:spcBef>
              <a:spcAft>
                <a:spcPct val="0"/>
              </a:spcAft>
            </a:pPr>
            <a:r>
              <a:rPr lang="en-US" sz="3600" b="1" cap="small" dirty="0">
                <a:latin typeface="Times New Roman" pitchFamily="18" charset="0"/>
                <a:ea typeface="Verdana" panose="020B0604030504040204" pitchFamily="34" charset="0"/>
                <a:cs typeface="Times New Roman" pitchFamily="18" charset="0"/>
              </a:rPr>
              <a:t>…WHAT IS A HINDU UNDIVIDED FAMILY?</a:t>
            </a:r>
            <a:endParaRPr lang="en-US" alt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406173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3143" y="1328058"/>
            <a:ext cx="10874827" cy="4933846"/>
          </a:xfrm>
        </p:spPr>
        <p:txBody>
          <a:bodyPr>
            <a:normAutofit/>
          </a:bodyPr>
          <a:lstStyle/>
          <a:p>
            <a:pPr marL="68580" indent="0" algn="just">
              <a:buNone/>
            </a:pPr>
            <a:endParaRPr lang="en-US" sz="2000" dirty="0">
              <a:latin typeface="Times New Roman" pitchFamily="18" charset="0"/>
              <a:ea typeface="Verdana" panose="020B0604030504040204" pitchFamily="34" charset="0"/>
              <a:cs typeface="Times New Roman" pitchFamily="18" charset="0"/>
            </a:endParaRPr>
          </a:p>
          <a:p>
            <a:pPr marL="68580" indent="0" algn="just">
              <a:lnSpc>
                <a:spcPct val="150000"/>
              </a:lnSpc>
              <a:buNone/>
            </a:pPr>
            <a:r>
              <a:rPr lang="en-US" sz="2000" b="1" dirty="0">
                <a:latin typeface="Times New Roman" pitchFamily="18" charset="0"/>
                <a:ea typeface="Verdana" panose="020B0604030504040204" pitchFamily="34" charset="0"/>
                <a:cs typeface="Times New Roman" pitchFamily="18" charset="0"/>
              </a:rPr>
              <a:t>Section 6 provides for Intestate property: </a:t>
            </a:r>
            <a:endParaRPr lang="en-US" sz="2000" dirty="0">
              <a:latin typeface="Times New Roman" pitchFamily="18" charset="0"/>
              <a:ea typeface="Verdana" panose="020B0604030504040204" pitchFamily="34" charset="0"/>
              <a:cs typeface="Times New Roman" pitchFamily="18" charset="0"/>
            </a:endParaRP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Sons as well as daughters inherit the shares of the father’s Individual property</a:t>
            </a: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Sons and their respective families inherit a share of the HUF Property. The HUF will continue with all surviving family members as it is</a:t>
            </a: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 In HUF property, the Daughters and wives were only allowed for residence, ( as a matter of right)</a:t>
            </a: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In HUF property, Daughters had no  ownership or possession rights in case of death of father before 2005.</a:t>
            </a:r>
          </a:p>
        </p:txBody>
      </p:sp>
      <p:sp>
        <p:nvSpPr>
          <p:cNvPr id="4" name="TextBox 3">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fontAlgn="base">
              <a:spcBef>
                <a:spcPct val="0"/>
              </a:spcBef>
              <a:spcAft>
                <a:spcPct val="0"/>
              </a:spcAft>
            </a:pPr>
            <a:r>
              <a:rPr lang="en-US" sz="3600" b="1" cap="small" dirty="0">
                <a:latin typeface="Times New Roman" pitchFamily="18" charset="0"/>
                <a:ea typeface="Verdana" panose="020B0604030504040204" pitchFamily="34" charset="0"/>
                <a:cs typeface="Times New Roman" pitchFamily="18" charset="0"/>
              </a:rPr>
              <a:t>SITUATION</a:t>
            </a:r>
            <a:r>
              <a:rPr lang="en-US" sz="3600" cap="small" dirty="0">
                <a:latin typeface="Times New Roman" pitchFamily="18" charset="0"/>
                <a:ea typeface="Verdana" panose="020B0604030504040204" pitchFamily="34" charset="0"/>
                <a:cs typeface="Times New Roman" pitchFamily="18" charset="0"/>
              </a:rPr>
              <a:t> PRIOR TO 2005</a:t>
            </a:r>
            <a:endParaRPr lang="en-US" alt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2011004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7686" y="1308781"/>
            <a:ext cx="11300791" cy="5161593"/>
          </a:xfrm>
        </p:spPr>
        <p:txBody>
          <a:bodyPr>
            <a:normAutofit fontScale="92500" lnSpcReduction="20000"/>
          </a:bodyPr>
          <a:lstStyle/>
          <a:p>
            <a:pPr algn="just">
              <a:lnSpc>
                <a:spcPct val="150000"/>
              </a:lnSpc>
              <a:buFont typeface="Wingdings" panose="05000000000000000000" pitchFamily="2" charset="2"/>
              <a:buChar char="Ø"/>
            </a:pPr>
            <a:r>
              <a:rPr lang="en-US" sz="2000" b="1" dirty="0">
                <a:latin typeface="Times New Roman" pitchFamily="18" charset="0"/>
                <a:ea typeface="Verdana" panose="020B0604030504040204" pitchFamily="34" charset="0"/>
                <a:cs typeface="Times New Roman" pitchFamily="18" charset="0"/>
              </a:rPr>
              <a:t>Hindu Succession Act amended w.e.f. 9</a:t>
            </a:r>
            <a:r>
              <a:rPr lang="en-US" sz="2000" b="1" baseline="30000" dirty="0">
                <a:latin typeface="Times New Roman" pitchFamily="18" charset="0"/>
                <a:ea typeface="Verdana" panose="020B0604030504040204" pitchFamily="34" charset="0"/>
                <a:cs typeface="Times New Roman" pitchFamily="18" charset="0"/>
              </a:rPr>
              <a:t>th</a:t>
            </a:r>
            <a:r>
              <a:rPr lang="en-US" sz="2000" b="1" dirty="0">
                <a:latin typeface="Times New Roman" pitchFamily="18" charset="0"/>
                <a:ea typeface="Verdana" panose="020B0604030504040204" pitchFamily="34" charset="0"/>
                <a:cs typeface="Times New Roman" pitchFamily="18" charset="0"/>
              </a:rPr>
              <a:t> September 2005</a:t>
            </a: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In a Joint Hindu Family, the daughter of a coparcener by birth becomes a coparcener in her own right in the same manner as the son.</a:t>
            </a: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She has the same rights in the coparcenary property as she would have had if she would have been a son.</a:t>
            </a: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She will be subject to same liabilities irrespective of the said coparcenary property as that of the son.</a:t>
            </a: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Nothing contained in this amendment shall effect or invalidate any disposition or alienation of property including any partition or testamentary disposition taking place before 24.12.2004.</a:t>
            </a: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Property held by female with the incidents of coparcenary ownership shall be capable of being disposed of by her by testamentary disposition.</a:t>
            </a: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A partition in the family would now mean equal division of property amongst the father, son and daughter.  (wives will have only right to residence and maintenance)</a:t>
            </a:r>
          </a:p>
        </p:txBody>
      </p:sp>
      <p:sp>
        <p:nvSpPr>
          <p:cNvPr id="4" name="TextBox 3">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fontAlgn="base">
              <a:spcBef>
                <a:spcPct val="0"/>
              </a:spcBef>
              <a:spcAft>
                <a:spcPct val="0"/>
              </a:spcAft>
            </a:pPr>
            <a:r>
              <a:rPr lang="en-US" sz="3600" b="1" cap="small" dirty="0">
                <a:latin typeface="Times New Roman" pitchFamily="18" charset="0"/>
                <a:ea typeface="Verdana" panose="020B0604030504040204" pitchFamily="34" charset="0"/>
                <a:cs typeface="Times New Roman" pitchFamily="18" charset="0"/>
              </a:rPr>
              <a:t>POST 2005 AMENDMENT</a:t>
            </a:r>
            <a:endParaRPr lang="en-US" altLang="en-US"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1490680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7626" y="1051129"/>
            <a:ext cx="11340548" cy="5256871"/>
          </a:xfrm>
        </p:spPr>
        <p:txBody>
          <a:bodyPr>
            <a:normAutofit fontScale="92500" lnSpcReduction="20000"/>
          </a:bodyPr>
          <a:lstStyle/>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Where a Hindu dies after 8</a:t>
            </a:r>
            <a:r>
              <a:rPr lang="en-US" sz="2000" baseline="30000" dirty="0">
                <a:latin typeface="Times New Roman" pitchFamily="18" charset="0"/>
                <a:ea typeface="Verdana" panose="020B0604030504040204" pitchFamily="34" charset="0"/>
                <a:cs typeface="Times New Roman" pitchFamily="18" charset="0"/>
              </a:rPr>
              <a:t>th</a:t>
            </a:r>
            <a:r>
              <a:rPr lang="en-US" sz="2000" dirty="0">
                <a:latin typeface="Times New Roman" pitchFamily="18" charset="0"/>
                <a:ea typeface="Verdana" panose="020B0604030504040204" pitchFamily="34" charset="0"/>
                <a:cs typeface="Times New Roman" pitchFamily="18" charset="0"/>
              </a:rPr>
              <a:t> September 2005 his interest in the HUF property shall devolve not by survivorship ( hereafter ) but – </a:t>
            </a:r>
          </a:p>
          <a:p>
            <a:pPr marL="893763" indent="-514350" algn="just">
              <a:lnSpc>
                <a:spcPct val="150000"/>
              </a:lnSpc>
            </a:pPr>
            <a:r>
              <a:rPr lang="en-US" sz="2000" dirty="0">
                <a:latin typeface="Times New Roman" pitchFamily="18" charset="0"/>
                <a:ea typeface="Verdana" panose="020B0604030504040204" pitchFamily="34" charset="0"/>
                <a:cs typeface="Times New Roman" pitchFamily="18" charset="0"/>
              </a:rPr>
              <a:t>By testamentary disposition </a:t>
            </a:r>
          </a:p>
          <a:p>
            <a:pPr marL="893763" indent="-514350" algn="just">
              <a:lnSpc>
                <a:spcPct val="150000"/>
              </a:lnSpc>
            </a:pPr>
            <a:r>
              <a:rPr lang="en-US" sz="2000" dirty="0">
                <a:latin typeface="Times New Roman" pitchFamily="18" charset="0"/>
                <a:ea typeface="Verdana" panose="020B0604030504040204" pitchFamily="34" charset="0"/>
                <a:cs typeface="Times New Roman" pitchFamily="18" charset="0"/>
              </a:rPr>
              <a:t>In the absence of testamentary disposition, by Intestate Succession</a:t>
            </a:r>
          </a:p>
          <a:p>
            <a:pPr algn="just">
              <a:lnSpc>
                <a:spcPct val="150000"/>
              </a:lnSpc>
              <a:buFont typeface="Wingdings" panose="05000000000000000000" pitchFamily="2" charset="2"/>
              <a:buChar char="Ø"/>
            </a:pPr>
            <a:r>
              <a:rPr lang="en-US" sz="2000" dirty="0">
                <a:latin typeface="Times New Roman" pitchFamily="18" charset="0"/>
                <a:ea typeface="Verdana" panose="020B0604030504040204" pitchFamily="34" charset="0"/>
                <a:cs typeface="Times New Roman" pitchFamily="18" charset="0"/>
              </a:rPr>
              <a:t>The Coparcenary property shall be deemed to have been divided as if a partition has taken place and:</a:t>
            </a:r>
          </a:p>
          <a:p>
            <a:pPr marL="893763" indent="-536575" algn="just">
              <a:lnSpc>
                <a:spcPct val="150000"/>
              </a:lnSpc>
            </a:pPr>
            <a:r>
              <a:rPr lang="en-US" sz="2000" dirty="0">
                <a:latin typeface="Times New Roman" pitchFamily="18" charset="0"/>
                <a:ea typeface="Verdana" panose="020B0604030504040204" pitchFamily="34" charset="0"/>
                <a:cs typeface="Times New Roman" pitchFamily="18" charset="0"/>
              </a:rPr>
              <a:t>The daughter is allotted same share as that to a son</a:t>
            </a:r>
          </a:p>
          <a:p>
            <a:pPr marL="893763" indent="-536575" algn="just">
              <a:lnSpc>
                <a:spcPct val="150000"/>
              </a:lnSpc>
            </a:pPr>
            <a:r>
              <a:rPr lang="en-US" sz="2000" dirty="0">
                <a:latin typeface="Times New Roman" pitchFamily="18" charset="0"/>
                <a:ea typeface="Verdana" panose="020B0604030504040204" pitchFamily="34" charset="0"/>
                <a:cs typeface="Times New Roman" pitchFamily="18" charset="0"/>
              </a:rPr>
              <a:t>The share of pre-deceased son or pre-deceased daughter shall be allotted to surviving child of the deceased.</a:t>
            </a:r>
          </a:p>
          <a:p>
            <a:pPr marL="893763" indent="-536575" algn="just">
              <a:lnSpc>
                <a:spcPct val="150000"/>
              </a:lnSpc>
            </a:pPr>
            <a:r>
              <a:rPr lang="en-US" sz="2000" dirty="0">
                <a:latin typeface="Times New Roman" pitchFamily="18" charset="0"/>
                <a:ea typeface="Verdana" panose="020B0604030504040204" pitchFamily="34" charset="0"/>
                <a:cs typeface="Times New Roman" pitchFamily="18" charset="0"/>
              </a:rPr>
              <a:t>The share of a grandchild of a pre-deceased son or pre-deceased daughter shall be allotted to such surviving grandchild, as it would have gone to the child of pre-deceased son or pre-deceased daughter if they had been alive at the time of partition.</a:t>
            </a:r>
          </a:p>
        </p:txBody>
      </p:sp>
      <p:sp>
        <p:nvSpPr>
          <p:cNvPr id="4" name="TextBox 3">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fontAlgn="base">
              <a:spcBef>
                <a:spcPct val="0"/>
              </a:spcBef>
              <a:spcAft>
                <a:spcPct val="0"/>
              </a:spcAft>
            </a:pPr>
            <a:r>
              <a:rPr lang="en-US" sz="3600" b="1" cap="small" dirty="0">
                <a:latin typeface="Times New Roman" pitchFamily="18" charset="0"/>
                <a:ea typeface="Verdana" panose="020B0604030504040204" pitchFamily="34" charset="0"/>
                <a:cs typeface="Times New Roman" pitchFamily="18" charset="0"/>
              </a:rPr>
              <a:t>POST 2005 AMENDMENT</a:t>
            </a:r>
            <a:endParaRPr lang="en-US" altLang="en-US"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11517266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9" name="Picture 7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6657" y="1088574"/>
            <a:ext cx="4615543" cy="2220683"/>
          </a:xfrm>
          <a:prstGeom prst="rect">
            <a:avLst/>
          </a:prstGeom>
          <a:noFill/>
          <a:extLst>
            <a:ext uri="{909E8E84-426E-40DD-AFC4-6F175D3DCCD1}">
              <a14:hiddenFill xmlns:a14="http://schemas.microsoft.com/office/drawing/2010/main">
                <a:solidFill>
                  <a:srgbClr val="FFFFFF"/>
                </a:solidFill>
              </a14:hiddenFill>
            </a:ext>
          </a:extLst>
        </p:spPr>
      </p:pic>
      <p:pic>
        <p:nvPicPr>
          <p:cNvPr id="1100" name="Picture 7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599" y="1088574"/>
            <a:ext cx="4169229" cy="2220683"/>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60">
            <a:extLst>
              <a:ext uri="{FF2B5EF4-FFF2-40B4-BE49-F238E27FC236}">
                <a16:creationId xmlns:a16="http://schemas.microsoft.com/office/drawing/2014/main" id="{9A164E7F-89C6-4C91-81BB-81BD118C6F94}"/>
              </a:ext>
            </a:extLst>
          </p:cNvPr>
          <p:cNvSpPr>
            <a:spLocks noChangeArrowheads="1"/>
          </p:cNvSpPr>
          <p:nvPr/>
        </p:nvSpPr>
        <p:spPr bwMode="auto">
          <a:xfrm>
            <a:off x="1828801" y="-1084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sp>
        <p:nvSpPr>
          <p:cNvPr id="4" name="Rectangle 20"/>
          <p:cNvSpPr>
            <a:spLocks noChangeArrowheads="1"/>
          </p:cNvSpPr>
          <p:nvPr/>
        </p:nvSpPr>
        <p:spPr bwMode="auto">
          <a:xfrm>
            <a:off x="1676401" y="-322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0" name="Rectangle 42"/>
          <p:cNvSpPr>
            <a:spLocks noChangeArrowheads="1"/>
          </p:cNvSpPr>
          <p:nvPr/>
        </p:nvSpPr>
        <p:spPr bwMode="auto">
          <a:xfrm>
            <a:off x="1676401" y="-322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33" name="Table 1032"/>
          <p:cNvGraphicFramePr>
            <a:graphicFrameLocks noGrp="1"/>
          </p:cNvGraphicFramePr>
          <p:nvPr/>
        </p:nvGraphicFramePr>
        <p:xfrm>
          <a:off x="1458687" y="3439886"/>
          <a:ext cx="9035141" cy="2883118"/>
        </p:xfrm>
        <a:graphic>
          <a:graphicData uri="http://schemas.openxmlformats.org/drawingml/2006/table">
            <a:tbl>
              <a:tblPr firstRow="1" firstCol="1" bandRow="1">
                <a:tableStyleId>{2D5ABB26-0587-4C30-8999-92F81FD0307C}</a:tableStyleId>
              </a:tblPr>
              <a:tblGrid>
                <a:gridCol w="1800234">
                  <a:extLst>
                    <a:ext uri="{9D8B030D-6E8A-4147-A177-3AD203B41FA5}">
                      <a16:colId xmlns:a16="http://schemas.microsoft.com/office/drawing/2014/main" val="20000"/>
                    </a:ext>
                  </a:extLst>
                </a:gridCol>
                <a:gridCol w="3821254">
                  <a:extLst>
                    <a:ext uri="{9D8B030D-6E8A-4147-A177-3AD203B41FA5}">
                      <a16:colId xmlns:a16="http://schemas.microsoft.com/office/drawing/2014/main" val="20001"/>
                    </a:ext>
                  </a:extLst>
                </a:gridCol>
                <a:gridCol w="3413653">
                  <a:extLst>
                    <a:ext uri="{9D8B030D-6E8A-4147-A177-3AD203B41FA5}">
                      <a16:colId xmlns:a16="http://schemas.microsoft.com/office/drawing/2014/main" val="20002"/>
                    </a:ext>
                  </a:extLst>
                </a:gridCol>
              </a:tblGrid>
              <a:tr h="477165">
                <a:tc gridSpan="3">
                  <a:txBody>
                    <a:bodyPr/>
                    <a:lstStyle/>
                    <a:p>
                      <a:pPr marL="0" marR="0" algn="ctr">
                        <a:spcBef>
                          <a:spcPts val="0"/>
                        </a:spcBef>
                        <a:spcAft>
                          <a:spcPts val="0"/>
                        </a:spcAft>
                      </a:pPr>
                      <a:r>
                        <a:rPr lang="en-US" sz="1200" b="1" dirty="0">
                          <a:effectLst/>
                          <a:latin typeface="Verdana" panose="020B0604030504040204" pitchFamily="34" charset="0"/>
                          <a:ea typeface="Verdana" panose="020B0604030504040204" pitchFamily="34" charset="0"/>
                          <a:cs typeface="Verdana" panose="020B0604030504040204" pitchFamily="34" charset="0"/>
                        </a:rPr>
                        <a:t>Distribution of Coparcenary property among members of the family after a Coparcener’s death</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74486">
                <a:tc>
                  <a:txBody>
                    <a:bodyPr/>
                    <a:lstStyle/>
                    <a:p>
                      <a:pPr marL="0" marR="0" algn="ctr">
                        <a:spcBef>
                          <a:spcPts val="0"/>
                        </a:spcBef>
                        <a:spcAft>
                          <a:spcPts val="0"/>
                        </a:spcAft>
                      </a:pPr>
                      <a:r>
                        <a:rPr lang="en-US" sz="1200" b="1" u="sng" dirty="0">
                          <a:effectLst/>
                          <a:latin typeface="Verdana" panose="020B0604030504040204" pitchFamily="34" charset="0"/>
                          <a:ea typeface="Verdana" panose="020B0604030504040204" pitchFamily="34" charset="0"/>
                          <a:cs typeface="Verdana" panose="020B0604030504040204" pitchFamily="34" charset="0"/>
                        </a:rPr>
                        <a:t>Member</a:t>
                      </a:r>
                      <a:endParaRPr lang="en-US" sz="12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b="1" u="sng" dirty="0">
                          <a:effectLst/>
                          <a:latin typeface="Verdana" panose="020B0604030504040204" pitchFamily="34" charset="0"/>
                          <a:ea typeface="Verdana" panose="020B0604030504040204" pitchFamily="34" charset="0"/>
                          <a:cs typeface="Verdana" panose="020B0604030504040204" pitchFamily="34" charset="0"/>
                        </a:rPr>
                        <a:t>Pre-2005</a:t>
                      </a:r>
                      <a:endParaRPr lang="en-US" sz="12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b="1" u="sng" dirty="0">
                          <a:effectLst/>
                          <a:latin typeface="Verdana" panose="020B0604030504040204" pitchFamily="34" charset="0"/>
                          <a:ea typeface="Verdana" panose="020B0604030504040204" pitchFamily="34" charset="0"/>
                          <a:cs typeface="Verdana" panose="020B0604030504040204" pitchFamily="34" charset="0"/>
                        </a:rPr>
                        <a:t>Post-2005</a:t>
                      </a:r>
                      <a:endParaRPr lang="en-US" sz="12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28069">
                <a:tc>
                  <a:txBody>
                    <a:bodyPr/>
                    <a:lstStyle/>
                    <a:p>
                      <a:pPr marL="0" marR="0">
                        <a:spcBef>
                          <a:spcPts val="0"/>
                        </a:spcBef>
                        <a:spcAft>
                          <a:spcPts val="0"/>
                        </a:spcAft>
                      </a:pPr>
                      <a:r>
                        <a:rPr lang="en-US" sz="1200" b="1" dirty="0">
                          <a:effectLst/>
                          <a:latin typeface="Verdana" panose="020B0604030504040204" pitchFamily="34" charset="0"/>
                          <a:ea typeface="Verdana" panose="020B0604030504040204" pitchFamily="34" charset="0"/>
                          <a:cs typeface="Verdana" panose="020B0604030504040204" pitchFamily="34" charset="0"/>
                        </a:rPr>
                        <a:t>Mother</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Verdana" panose="020B0604030504040204" pitchFamily="34" charset="0"/>
                          <a:ea typeface="Verdana" panose="020B0604030504040204" pitchFamily="34" charset="0"/>
                          <a:cs typeface="Verdana" panose="020B0604030504040204" pitchFamily="34" charset="0"/>
                        </a:rPr>
                        <a:t>0 + 1/15</a:t>
                      </a:r>
                      <a:r>
                        <a:rPr lang="en-US" sz="1200" baseline="30000" dirty="0">
                          <a:effectLst/>
                          <a:latin typeface="Verdana" panose="020B0604030504040204" pitchFamily="34" charset="0"/>
                          <a:ea typeface="Verdana" panose="020B0604030504040204" pitchFamily="34" charset="0"/>
                          <a:cs typeface="Verdana" panose="020B0604030504040204" pitchFamily="34" charset="0"/>
                        </a:rPr>
                        <a:t>th </a:t>
                      </a:r>
                      <a:r>
                        <a:rPr lang="en-US" sz="1200" dirty="0">
                          <a:effectLst/>
                          <a:latin typeface="Verdana" panose="020B0604030504040204" pitchFamily="34" charset="0"/>
                          <a:ea typeface="Verdana" panose="020B0604030504040204" pitchFamily="34" charset="0"/>
                          <a:cs typeface="Verdana" panose="020B0604030504040204" pitchFamily="34" charset="0"/>
                        </a:rPr>
                        <a:t>(i.e., 1/5</a:t>
                      </a:r>
                      <a:r>
                        <a:rPr lang="en-US" sz="1200" baseline="30000" dirty="0">
                          <a:effectLst/>
                          <a:latin typeface="Verdana" panose="020B0604030504040204" pitchFamily="34" charset="0"/>
                          <a:ea typeface="Verdana" panose="020B0604030504040204" pitchFamily="34" charset="0"/>
                          <a:cs typeface="Verdana" panose="020B0604030504040204" pitchFamily="34" charset="0"/>
                        </a:rPr>
                        <a:t>th</a:t>
                      </a:r>
                      <a:r>
                        <a:rPr lang="en-US" sz="1200" dirty="0">
                          <a:effectLst/>
                          <a:latin typeface="Verdana" panose="020B0604030504040204" pitchFamily="34" charset="0"/>
                          <a:ea typeface="Verdana" panose="020B0604030504040204" pitchFamily="34" charset="0"/>
                          <a:cs typeface="Verdana" panose="020B0604030504040204" pitchFamily="34" charset="0"/>
                        </a:rPr>
                        <a:t> of father’s share)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Verdana" panose="020B0604030504040204" pitchFamily="34" charset="0"/>
                          <a:ea typeface="Verdana" panose="020B0604030504040204" pitchFamily="34" charset="0"/>
                          <a:cs typeface="Verdana" panose="020B0604030504040204" pitchFamily="34" charset="0"/>
                        </a:rPr>
                        <a:t>0 + 1/25</a:t>
                      </a:r>
                      <a:r>
                        <a:rPr lang="en-US" sz="1200" baseline="30000" dirty="0">
                          <a:effectLst/>
                          <a:latin typeface="Verdana" panose="020B0604030504040204" pitchFamily="34" charset="0"/>
                          <a:ea typeface="Verdana" panose="020B0604030504040204" pitchFamily="34" charset="0"/>
                          <a:cs typeface="Verdana" panose="020B0604030504040204" pitchFamily="34" charset="0"/>
                        </a:rPr>
                        <a:t>th</a:t>
                      </a:r>
                      <a:r>
                        <a:rPr lang="en-US" sz="1200" dirty="0">
                          <a:effectLst/>
                          <a:latin typeface="Verdana" panose="020B0604030504040204" pitchFamily="34" charset="0"/>
                          <a:ea typeface="Verdana" panose="020B0604030504040204" pitchFamily="34" charset="0"/>
                          <a:cs typeface="Verdana" panose="020B0604030504040204" pitchFamily="34" charset="0"/>
                        </a:rPr>
                        <a:t> (i.e., 1/5</a:t>
                      </a:r>
                      <a:r>
                        <a:rPr lang="en-US" sz="1200" baseline="30000" dirty="0">
                          <a:effectLst/>
                          <a:latin typeface="Verdana" panose="020B0604030504040204" pitchFamily="34" charset="0"/>
                          <a:ea typeface="Verdana" panose="020B0604030504040204" pitchFamily="34" charset="0"/>
                          <a:cs typeface="Verdana" panose="020B0604030504040204" pitchFamily="34" charset="0"/>
                        </a:rPr>
                        <a:t>th</a:t>
                      </a:r>
                      <a:r>
                        <a:rPr lang="en-US" sz="1200" dirty="0">
                          <a:effectLst/>
                          <a:latin typeface="Verdana" panose="020B0604030504040204" pitchFamily="34" charset="0"/>
                          <a:ea typeface="Verdana" panose="020B0604030504040204" pitchFamily="34" charset="0"/>
                          <a:cs typeface="Verdana" panose="020B0604030504040204" pitchFamily="34" charset="0"/>
                        </a:rPr>
                        <a:t> of father’s share)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58443">
                <a:tc>
                  <a:txBody>
                    <a:bodyPr/>
                    <a:lstStyle/>
                    <a:p>
                      <a:pPr marL="0" marR="0">
                        <a:spcBef>
                          <a:spcPts val="0"/>
                        </a:spcBef>
                        <a:spcAft>
                          <a:spcPts val="0"/>
                        </a:spcAft>
                      </a:pPr>
                      <a:r>
                        <a:rPr lang="en-US" sz="1200" b="1" dirty="0">
                          <a:effectLst/>
                          <a:latin typeface="Verdana" panose="020B0604030504040204" pitchFamily="34" charset="0"/>
                          <a:ea typeface="Verdana" panose="020B0604030504040204" pitchFamily="34" charset="0"/>
                          <a:cs typeface="Verdana" panose="020B0604030504040204" pitchFamily="34" charset="0"/>
                        </a:rPr>
                        <a:t>Son</a:t>
                      </a:r>
                      <a:r>
                        <a:rPr lang="en-US" sz="1200" dirty="0">
                          <a:effectLst/>
                          <a:latin typeface="Verdana" panose="020B0604030504040204" pitchFamily="34" charset="0"/>
                          <a:ea typeface="Verdana" panose="020B0604030504040204" pitchFamily="34" charset="0"/>
                          <a:cs typeface="Verdana" panose="020B0604030504040204" pitchFamily="34" charset="0"/>
                        </a:rPr>
                        <a:t> 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Verdana" panose="020B0604030504040204" pitchFamily="34" charset="0"/>
                          <a:ea typeface="Verdana" panose="020B0604030504040204" pitchFamily="34" charset="0"/>
                          <a:cs typeface="Verdana" panose="020B0604030504040204" pitchFamily="34" charset="0"/>
                        </a:rPr>
                        <a:t>1/3</a:t>
                      </a:r>
                      <a:r>
                        <a:rPr lang="en-US" sz="1200" baseline="30000" dirty="0">
                          <a:effectLst/>
                          <a:latin typeface="Verdana" panose="020B0604030504040204" pitchFamily="34" charset="0"/>
                          <a:ea typeface="Verdana" panose="020B0604030504040204" pitchFamily="34" charset="0"/>
                          <a:cs typeface="Verdana" panose="020B0604030504040204" pitchFamily="34" charset="0"/>
                        </a:rPr>
                        <a:t>rd </a:t>
                      </a:r>
                      <a:r>
                        <a:rPr lang="en-US" sz="1200" dirty="0">
                          <a:effectLst/>
                          <a:latin typeface="Verdana" panose="020B0604030504040204" pitchFamily="34" charset="0"/>
                          <a:ea typeface="Verdana" panose="020B0604030504040204" pitchFamily="34" charset="0"/>
                          <a:cs typeface="Verdana" panose="020B0604030504040204" pitchFamily="34" charset="0"/>
                        </a:rPr>
                        <a:t>+ 1/15</a:t>
                      </a:r>
                      <a:r>
                        <a:rPr lang="en-US" sz="1200" baseline="30000" dirty="0">
                          <a:effectLst/>
                          <a:latin typeface="Verdana" panose="020B0604030504040204" pitchFamily="34" charset="0"/>
                          <a:ea typeface="Verdana" panose="020B0604030504040204" pitchFamily="34" charset="0"/>
                          <a:cs typeface="Verdana" panose="020B0604030504040204" pitchFamily="34" charset="0"/>
                        </a:rPr>
                        <a:t>th</a:t>
                      </a:r>
                      <a:endParaRPr lang="en-US" sz="12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Verdana" panose="020B0604030504040204" pitchFamily="34" charset="0"/>
                          <a:ea typeface="Verdana" panose="020B0604030504040204" pitchFamily="34" charset="0"/>
                          <a:cs typeface="Verdana" panose="020B0604030504040204" pitchFamily="34" charset="0"/>
                        </a:rPr>
                        <a:t>1/5</a:t>
                      </a:r>
                      <a:r>
                        <a:rPr lang="en-US" sz="1200" baseline="30000">
                          <a:effectLst/>
                          <a:latin typeface="Verdana" panose="020B0604030504040204" pitchFamily="34" charset="0"/>
                          <a:ea typeface="Verdana" panose="020B0604030504040204" pitchFamily="34" charset="0"/>
                          <a:cs typeface="Verdana" panose="020B0604030504040204" pitchFamily="34" charset="0"/>
                        </a:rPr>
                        <a:t>th</a:t>
                      </a:r>
                      <a:r>
                        <a:rPr lang="en-US" sz="1200">
                          <a:effectLst/>
                          <a:latin typeface="Verdana" panose="020B0604030504040204" pitchFamily="34" charset="0"/>
                          <a:ea typeface="Verdana" panose="020B0604030504040204" pitchFamily="34" charset="0"/>
                          <a:cs typeface="Verdana" panose="020B0604030504040204" pitchFamily="34" charset="0"/>
                        </a:rPr>
                        <a:t> + 1/25</a:t>
                      </a:r>
                      <a:r>
                        <a:rPr lang="en-US" sz="1200" baseline="30000">
                          <a:effectLst/>
                          <a:latin typeface="Verdana" panose="020B0604030504040204" pitchFamily="34" charset="0"/>
                          <a:ea typeface="Verdana" panose="020B0604030504040204" pitchFamily="34" charset="0"/>
                          <a:cs typeface="Verdana" panose="020B0604030504040204" pitchFamily="34" charset="0"/>
                        </a:rPr>
                        <a:t>th</a:t>
                      </a:r>
                      <a:endParaRPr lang="en-US" sz="12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28069">
                <a:tc>
                  <a:txBody>
                    <a:bodyPr/>
                    <a:lstStyle/>
                    <a:p>
                      <a:pPr marL="0" marR="0">
                        <a:spcBef>
                          <a:spcPts val="0"/>
                        </a:spcBef>
                        <a:spcAft>
                          <a:spcPts val="0"/>
                        </a:spcAft>
                      </a:pPr>
                      <a:r>
                        <a:rPr lang="en-US" sz="1200" b="1" dirty="0">
                          <a:effectLst/>
                          <a:latin typeface="Verdana" panose="020B0604030504040204" pitchFamily="34" charset="0"/>
                          <a:ea typeface="Verdana" panose="020B0604030504040204" pitchFamily="34" charset="0"/>
                          <a:cs typeface="Verdana" panose="020B0604030504040204" pitchFamily="34" charset="0"/>
                        </a:rPr>
                        <a:t>Son</a:t>
                      </a:r>
                      <a:r>
                        <a:rPr lang="en-US" sz="1200" dirty="0">
                          <a:effectLst/>
                          <a:latin typeface="Verdana" panose="020B0604030504040204" pitchFamily="34" charset="0"/>
                          <a:ea typeface="Verdana" panose="020B0604030504040204" pitchFamily="34" charset="0"/>
                          <a:cs typeface="Verdana" panose="020B0604030504040204" pitchFamily="34" charset="0"/>
                        </a:rPr>
                        <a:t> 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Verdana" panose="020B0604030504040204" pitchFamily="34" charset="0"/>
                          <a:ea typeface="Verdana" panose="020B0604030504040204" pitchFamily="34" charset="0"/>
                          <a:cs typeface="Verdana" panose="020B0604030504040204" pitchFamily="34" charset="0"/>
                        </a:rPr>
                        <a:t>1/3</a:t>
                      </a:r>
                      <a:r>
                        <a:rPr lang="en-US" sz="1200" baseline="30000" dirty="0">
                          <a:effectLst/>
                          <a:latin typeface="Verdana" panose="020B0604030504040204" pitchFamily="34" charset="0"/>
                          <a:ea typeface="Verdana" panose="020B0604030504040204" pitchFamily="34" charset="0"/>
                          <a:cs typeface="Verdana" panose="020B0604030504040204" pitchFamily="34" charset="0"/>
                        </a:rPr>
                        <a:t>rd </a:t>
                      </a:r>
                      <a:r>
                        <a:rPr lang="en-US" sz="1200" dirty="0">
                          <a:effectLst/>
                          <a:latin typeface="Verdana" panose="020B0604030504040204" pitchFamily="34" charset="0"/>
                          <a:ea typeface="Verdana" panose="020B0604030504040204" pitchFamily="34" charset="0"/>
                          <a:cs typeface="Verdana" panose="020B0604030504040204" pitchFamily="34" charset="0"/>
                        </a:rPr>
                        <a:t>+ 1/15</a:t>
                      </a:r>
                      <a:r>
                        <a:rPr lang="en-US" sz="1200" baseline="30000" dirty="0">
                          <a:effectLst/>
                          <a:latin typeface="Verdana" panose="020B0604030504040204" pitchFamily="34" charset="0"/>
                          <a:ea typeface="Verdana" panose="020B0604030504040204" pitchFamily="34" charset="0"/>
                          <a:cs typeface="Verdana" panose="020B0604030504040204" pitchFamily="34" charset="0"/>
                        </a:rPr>
                        <a:t>th</a:t>
                      </a:r>
                      <a:endParaRPr lang="en-US" sz="12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Verdana" panose="020B0604030504040204" pitchFamily="34" charset="0"/>
                          <a:ea typeface="Verdana" panose="020B0604030504040204" pitchFamily="34" charset="0"/>
                          <a:cs typeface="Verdana" panose="020B0604030504040204" pitchFamily="34" charset="0"/>
                        </a:rPr>
                        <a:t>1/5</a:t>
                      </a:r>
                      <a:r>
                        <a:rPr lang="en-US" sz="1200" baseline="30000">
                          <a:effectLst/>
                          <a:latin typeface="Verdana" panose="020B0604030504040204" pitchFamily="34" charset="0"/>
                          <a:ea typeface="Verdana" panose="020B0604030504040204" pitchFamily="34" charset="0"/>
                          <a:cs typeface="Verdana" panose="020B0604030504040204" pitchFamily="34" charset="0"/>
                        </a:rPr>
                        <a:t>th</a:t>
                      </a:r>
                      <a:r>
                        <a:rPr lang="en-US" sz="1200">
                          <a:effectLst/>
                          <a:latin typeface="Verdana" panose="020B0604030504040204" pitchFamily="34" charset="0"/>
                          <a:ea typeface="Verdana" panose="020B0604030504040204" pitchFamily="34" charset="0"/>
                          <a:cs typeface="Verdana" panose="020B0604030504040204" pitchFamily="34" charset="0"/>
                        </a:rPr>
                        <a:t> + 1/25</a:t>
                      </a:r>
                      <a:r>
                        <a:rPr lang="en-US" sz="1200" baseline="30000">
                          <a:effectLst/>
                          <a:latin typeface="Verdana" panose="020B0604030504040204" pitchFamily="34" charset="0"/>
                          <a:ea typeface="Verdana" panose="020B0604030504040204" pitchFamily="34" charset="0"/>
                          <a:cs typeface="Verdana" panose="020B0604030504040204" pitchFamily="34" charset="0"/>
                        </a:rPr>
                        <a:t>th</a:t>
                      </a:r>
                      <a:endParaRPr lang="en-US" sz="12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58443">
                <a:tc>
                  <a:txBody>
                    <a:bodyPr/>
                    <a:lstStyle/>
                    <a:p>
                      <a:pPr marL="0" marR="0">
                        <a:spcBef>
                          <a:spcPts val="0"/>
                        </a:spcBef>
                        <a:spcAft>
                          <a:spcPts val="0"/>
                        </a:spcAft>
                      </a:pPr>
                      <a:r>
                        <a:rPr lang="en-US" sz="1200" b="1" dirty="0">
                          <a:effectLst/>
                          <a:latin typeface="Verdana" panose="020B0604030504040204" pitchFamily="34" charset="0"/>
                          <a:ea typeface="Verdana" panose="020B0604030504040204" pitchFamily="34" charset="0"/>
                          <a:cs typeface="Verdana" panose="020B0604030504040204" pitchFamily="34" charset="0"/>
                        </a:rPr>
                        <a:t>Daughter</a:t>
                      </a:r>
                      <a:r>
                        <a:rPr lang="en-US" sz="1200" dirty="0">
                          <a:effectLst/>
                          <a:latin typeface="Verdana" panose="020B0604030504040204" pitchFamily="34" charset="0"/>
                          <a:ea typeface="Verdana" panose="020B0604030504040204" pitchFamily="34" charset="0"/>
                          <a:cs typeface="Verdana" panose="020B0604030504040204" pitchFamily="34" charset="0"/>
                        </a:rPr>
                        <a:t> 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Verdana" panose="020B0604030504040204" pitchFamily="34" charset="0"/>
                          <a:ea typeface="Verdana" panose="020B0604030504040204" pitchFamily="34" charset="0"/>
                          <a:cs typeface="Verdana" panose="020B0604030504040204" pitchFamily="34" charset="0"/>
                        </a:rPr>
                        <a:t>0 + 1/15</a:t>
                      </a:r>
                      <a:r>
                        <a:rPr lang="en-US" sz="1200" baseline="30000">
                          <a:effectLst/>
                          <a:latin typeface="Verdana" panose="020B0604030504040204" pitchFamily="34" charset="0"/>
                          <a:ea typeface="Verdana" panose="020B0604030504040204" pitchFamily="34" charset="0"/>
                          <a:cs typeface="Verdana" panose="020B0604030504040204" pitchFamily="34" charset="0"/>
                        </a:rPr>
                        <a:t>th</a:t>
                      </a:r>
                      <a:endParaRPr lang="en-US" sz="12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latin typeface="Verdana" panose="020B0604030504040204" pitchFamily="34" charset="0"/>
                          <a:ea typeface="Verdana" panose="020B0604030504040204" pitchFamily="34" charset="0"/>
                          <a:cs typeface="Verdana" panose="020B0604030504040204" pitchFamily="34" charset="0"/>
                        </a:rPr>
                        <a:t>1/5</a:t>
                      </a:r>
                      <a:r>
                        <a:rPr lang="en-US" sz="1200" baseline="30000">
                          <a:effectLst/>
                          <a:latin typeface="Verdana" panose="020B0604030504040204" pitchFamily="34" charset="0"/>
                          <a:ea typeface="Verdana" panose="020B0604030504040204" pitchFamily="34" charset="0"/>
                          <a:cs typeface="Verdana" panose="020B0604030504040204" pitchFamily="34" charset="0"/>
                        </a:rPr>
                        <a:t>th</a:t>
                      </a:r>
                      <a:r>
                        <a:rPr lang="en-US" sz="1200">
                          <a:effectLst/>
                          <a:latin typeface="Verdana" panose="020B0604030504040204" pitchFamily="34" charset="0"/>
                          <a:ea typeface="Verdana" panose="020B0604030504040204" pitchFamily="34" charset="0"/>
                          <a:cs typeface="Verdana" panose="020B0604030504040204" pitchFamily="34" charset="0"/>
                        </a:rPr>
                        <a:t> + 1/25</a:t>
                      </a:r>
                      <a:r>
                        <a:rPr lang="en-US" sz="1200" baseline="30000">
                          <a:effectLst/>
                          <a:latin typeface="Verdana" panose="020B0604030504040204" pitchFamily="34" charset="0"/>
                          <a:ea typeface="Verdana" panose="020B0604030504040204" pitchFamily="34" charset="0"/>
                          <a:cs typeface="Verdana" panose="020B0604030504040204" pitchFamily="34" charset="0"/>
                        </a:rPr>
                        <a:t>th</a:t>
                      </a:r>
                      <a:endParaRPr lang="en-US" sz="12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58443">
                <a:tc>
                  <a:txBody>
                    <a:bodyPr/>
                    <a:lstStyle/>
                    <a:p>
                      <a:pPr marL="0" marR="0">
                        <a:spcBef>
                          <a:spcPts val="0"/>
                        </a:spcBef>
                        <a:spcAft>
                          <a:spcPts val="0"/>
                        </a:spcAft>
                      </a:pPr>
                      <a:r>
                        <a:rPr lang="en-US" sz="1200" b="1" dirty="0">
                          <a:effectLst/>
                          <a:latin typeface="Verdana" panose="020B0604030504040204" pitchFamily="34" charset="0"/>
                          <a:ea typeface="Verdana" panose="020B0604030504040204" pitchFamily="34" charset="0"/>
                          <a:cs typeface="Verdana" panose="020B0604030504040204" pitchFamily="34" charset="0"/>
                        </a:rPr>
                        <a:t>Daughter</a:t>
                      </a:r>
                      <a:r>
                        <a:rPr lang="en-US" sz="1200" dirty="0">
                          <a:effectLst/>
                          <a:latin typeface="Verdana" panose="020B0604030504040204" pitchFamily="34" charset="0"/>
                          <a:ea typeface="Verdana" panose="020B0604030504040204" pitchFamily="34" charset="0"/>
                          <a:cs typeface="Verdana" panose="020B0604030504040204" pitchFamily="34" charset="0"/>
                        </a:rPr>
                        <a:t> 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Verdana" panose="020B0604030504040204" pitchFamily="34" charset="0"/>
                          <a:ea typeface="Verdana" panose="020B0604030504040204" pitchFamily="34" charset="0"/>
                          <a:cs typeface="Verdana" panose="020B0604030504040204" pitchFamily="34" charset="0"/>
                        </a:rPr>
                        <a:t>0 + 1/15</a:t>
                      </a:r>
                      <a:r>
                        <a:rPr lang="en-US" sz="1200" baseline="30000" dirty="0">
                          <a:effectLst/>
                          <a:latin typeface="Verdana" panose="020B0604030504040204" pitchFamily="34" charset="0"/>
                          <a:ea typeface="Verdana" panose="020B0604030504040204" pitchFamily="34" charset="0"/>
                          <a:cs typeface="Verdana" panose="020B0604030504040204" pitchFamily="34" charset="0"/>
                        </a:rPr>
                        <a:t>th</a:t>
                      </a:r>
                      <a:endParaRPr lang="en-US" sz="12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effectLst/>
                          <a:latin typeface="Verdana" panose="020B0604030504040204" pitchFamily="34" charset="0"/>
                          <a:ea typeface="Verdana" panose="020B0604030504040204" pitchFamily="34" charset="0"/>
                          <a:cs typeface="Verdana" panose="020B0604030504040204" pitchFamily="34" charset="0"/>
                        </a:rPr>
                        <a:t>1/5</a:t>
                      </a:r>
                      <a:r>
                        <a:rPr lang="en-US" sz="1200" baseline="30000" dirty="0">
                          <a:effectLst/>
                          <a:latin typeface="Verdana" panose="020B0604030504040204" pitchFamily="34" charset="0"/>
                          <a:ea typeface="Verdana" panose="020B0604030504040204" pitchFamily="34" charset="0"/>
                          <a:cs typeface="Verdana" panose="020B0604030504040204" pitchFamily="34" charset="0"/>
                        </a:rPr>
                        <a:t>th</a:t>
                      </a:r>
                      <a:r>
                        <a:rPr lang="en-US" sz="1200" dirty="0">
                          <a:effectLst/>
                          <a:latin typeface="Verdana" panose="020B0604030504040204" pitchFamily="34" charset="0"/>
                          <a:ea typeface="Verdana" panose="020B0604030504040204" pitchFamily="34" charset="0"/>
                          <a:cs typeface="Verdana" panose="020B0604030504040204" pitchFamily="34" charset="0"/>
                        </a:rPr>
                        <a:t> + 1/25</a:t>
                      </a:r>
                      <a:r>
                        <a:rPr lang="en-US" sz="1200" baseline="30000" dirty="0">
                          <a:effectLst/>
                          <a:latin typeface="Verdana" panose="020B0604030504040204" pitchFamily="34" charset="0"/>
                          <a:ea typeface="Verdana" panose="020B0604030504040204" pitchFamily="34" charset="0"/>
                          <a:cs typeface="Verdana" panose="020B0604030504040204" pitchFamily="34" charset="0"/>
                        </a:rPr>
                        <a:t>th</a:t>
                      </a:r>
                      <a:endParaRPr lang="en-US" sz="12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9" name="TextBox 8">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10"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fontAlgn="base">
              <a:spcBef>
                <a:spcPct val="0"/>
              </a:spcBef>
              <a:spcAft>
                <a:spcPct val="0"/>
              </a:spcAft>
            </a:pPr>
            <a:r>
              <a:rPr lang="en-IN" sz="3600" b="1" dirty="0">
                <a:latin typeface="Times New Roman" pitchFamily="18" charset="0"/>
                <a:ea typeface="Verdana" panose="020B0604030504040204" pitchFamily="34" charset="0"/>
                <a:cs typeface="Times New Roman" pitchFamily="18" charset="0"/>
              </a:rPr>
              <a:t>EXAMPLE OF HUF SHARE PRE &amp; POST 2005</a:t>
            </a:r>
            <a:endParaRPr lang="en-US" altLang="en-US"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983402671"/>
      </p:ext>
    </p:extLst>
  </p:cSld>
  <p:clrMapOvr>
    <a:masterClrMapping/>
  </p:clrMapOvr>
  <mc:AlternateContent xmlns:mc="http://schemas.openxmlformats.org/markup-compatibility/2006" xmlns:p14="http://schemas.microsoft.com/office/powerpoint/2010/main">
    <mc:Choice Requires="p14">
      <p:transition spd="slow" p14:dur="1750" advClick="0">
        <p:wipe/>
      </p:transition>
    </mc:Choice>
    <mc:Fallback xmlns="">
      <p:transition spd="slow" advClick="0">
        <p:wip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SCOPE OF PRESENTATION</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1787A254-564C-B243-9B8C-A7EDEF4378AC}"/>
              </a:ext>
            </a:extLst>
          </p:cNvPr>
          <p:cNvSpPr txBox="1"/>
          <p:nvPr/>
        </p:nvSpPr>
        <p:spPr>
          <a:xfrm>
            <a:off x="462337" y="1068512"/>
            <a:ext cx="11075542" cy="5218736"/>
          </a:xfrm>
          <a:prstGeom prst="rect">
            <a:avLst/>
          </a:prstGeom>
          <a:noFill/>
        </p:spPr>
        <p:txBody>
          <a:bodyPr wrap="square" rtlCol="0">
            <a:spAutoFit/>
          </a:bodyPr>
          <a:lstStyle/>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Key Inheritance Law</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Hindu Succession Act, 1956</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What is Hindu Undivided Family?</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Characteristics of Hindu Undivided Family</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Karta – Role, Responsibilities &amp; Duties</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Formation of Hindu Undivided Family</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Modes of Creation of HUF: Blending, Gift, Will, Partition and Reunion</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Residential Status of HUF</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Income of Member received from HUF</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HUF &amp; Partnership</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Taxation of Property</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Burden of Proof</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HUF, Ancestral Property and Self Acquired Property</a:t>
            </a:r>
          </a:p>
          <a:p>
            <a:pPr marL="342900" indent="-34290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Family Arrangement</a:t>
            </a:r>
          </a:p>
        </p:txBody>
      </p:sp>
    </p:spTree>
    <p:extLst>
      <p:ext uri="{BB962C8B-B14F-4D97-AF65-F5344CB8AC3E}">
        <p14:creationId xmlns:p14="http://schemas.microsoft.com/office/powerpoint/2010/main" val="2382125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697" y="970061"/>
            <a:ext cx="11048999" cy="6376931"/>
          </a:xfrm>
        </p:spPr>
        <p:txBody>
          <a:bodyPr>
            <a:noAutofit/>
          </a:bodyPr>
          <a:lstStyle/>
          <a:p>
            <a:pPr algn="just">
              <a:lnSpc>
                <a:spcPct val="150000"/>
              </a:lnSpc>
              <a:buFont typeface="Wingdings" pitchFamily="2" charset="2"/>
              <a:buChar char="q"/>
            </a:pPr>
            <a:r>
              <a:rPr lang="en-IN" sz="1800" b="1" u="sng" dirty="0">
                <a:latin typeface="Times New Roman" pitchFamily="18" charset="0"/>
                <a:ea typeface="Verdana" panose="020B0604030504040204" pitchFamily="34" charset="0"/>
                <a:cs typeface="Times New Roman" pitchFamily="18" charset="0"/>
              </a:rPr>
              <a:t>Hindu Undivided Family</a:t>
            </a:r>
          </a:p>
          <a:p>
            <a:pPr lvl="1" algn="just">
              <a:lnSpc>
                <a:spcPct val="150000"/>
              </a:lnSpc>
              <a:buFont typeface="Wingdings" panose="05000000000000000000" pitchFamily="2" charset="2"/>
              <a:buChar char="Ø"/>
            </a:pPr>
            <a:r>
              <a:rPr lang="en-IN" sz="1800" dirty="0">
                <a:latin typeface="Times New Roman" pitchFamily="18" charset="0"/>
                <a:ea typeface="Verdana" panose="020B0604030504040204" pitchFamily="34" charset="0"/>
                <a:cs typeface="Times New Roman" pitchFamily="18" charset="0"/>
              </a:rPr>
              <a:t>2005 amendment – daughters as coparceners. </a:t>
            </a:r>
          </a:p>
          <a:p>
            <a:pPr lvl="1" algn="just">
              <a:lnSpc>
                <a:spcPct val="150000"/>
              </a:lnSpc>
              <a:buFont typeface="Wingdings" panose="05000000000000000000" pitchFamily="2" charset="2"/>
              <a:buChar char="Ø"/>
            </a:pPr>
            <a:r>
              <a:rPr lang="en-IN" sz="1800" dirty="0">
                <a:latin typeface="Times New Roman" pitchFamily="18" charset="0"/>
                <a:ea typeface="Verdana" panose="020B0604030504040204" pitchFamily="34" charset="0"/>
                <a:cs typeface="Times New Roman" pitchFamily="18" charset="0"/>
              </a:rPr>
              <a:t>Difference between A) pre 1956 – </a:t>
            </a:r>
            <a:r>
              <a:rPr lang="en-IN" sz="1800" dirty="0">
                <a:latin typeface="Times New Roman" panose="02020603050405020304" pitchFamily="18" charset="0"/>
                <a:cs typeface="Times New Roman" panose="02020603050405020304" pitchFamily="18" charset="0"/>
              </a:rPr>
              <a:t>(absolute survivorship) B) 1956 – 2005 (clarified survivorship) an</a:t>
            </a:r>
            <a:r>
              <a:rPr lang="en-IN" sz="1800" dirty="0">
                <a:latin typeface="Times New Roman" pitchFamily="18" charset="0"/>
                <a:ea typeface="Verdana" panose="020B0604030504040204" pitchFamily="34" charset="0"/>
                <a:cs typeface="Times New Roman" pitchFamily="18" charset="0"/>
              </a:rPr>
              <a:t>d C) post 2005 (succession)</a:t>
            </a:r>
            <a:endParaRPr lang="en-IN" sz="1800" b="1" u="sng" dirty="0">
              <a:latin typeface="Times New Roman" pitchFamily="18" charset="0"/>
              <a:ea typeface="Verdana" panose="020B0604030504040204" pitchFamily="34" charset="0"/>
              <a:cs typeface="Times New Roman" pitchFamily="18" charset="0"/>
            </a:endParaRPr>
          </a:p>
          <a:p>
            <a:pPr algn="just">
              <a:lnSpc>
                <a:spcPct val="150000"/>
              </a:lnSpc>
              <a:buFont typeface="Wingdings" pitchFamily="2" charset="2"/>
              <a:buChar char="q"/>
            </a:pPr>
            <a:r>
              <a:rPr lang="en-IN" sz="1800" b="1" u="sng" dirty="0">
                <a:latin typeface="Times New Roman" pitchFamily="18" charset="0"/>
                <a:ea typeface="Verdana" panose="020B0604030504040204" pitchFamily="34" charset="0"/>
                <a:cs typeface="Times New Roman" pitchFamily="18" charset="0"/>
              </a:rPr>
              <a:t>Devolution of property:</a:t>
            </a:r>
          </a:p>
          <a:p>
            <a:pPr lvl="1" algn="just">
              <a:lnSpc>
                <a:spcPct val="150000"/>
              </a:lnSpc>
              <a:buFont typeface="Wingdings" panose="05000000000000000000" pitchFamily="2" charset="2"/>
              <a:buChar char="Ø"/>
            </a:pPr>
            <a:r>
              <a:rPr lang="en-IN" sz="1800" dirty="0">
                <a:latin typeface="Times New Roman" pitchFamily="18" charset="0"/>
                <a:ea typeface="Verdana" panose="020B0604030504040204" pitchFamily="34" charset="0"/>
                <a:cs typeface="Times New Roman" pitchFamily="18" charset="0"/>
              </a:rPr>
              <a:t>HUF property </a:t>
            </a:r>
          </a:p>
          <a:p>
            <a:pPr lvl="1" algn="just">
              <a:lnSpc>
                <a:spcPct val="150000"/>
              </a:lnSpc>
              <a:buFont typeface="Wingdings" panose="05000000000000000000" pitchFamily="2" charset="2"/>
              <a:buChar char="Ø"/>
            </a:pPr>
            <a:r>
              <a:rPr lang="en-IN" sz="1800" dirty="0">
                <a:latin typeface="Times New Roman" pitchFamily="18" charset="0"/>
                <a:ea typeface="Verdana" panose="020B0604030504040204" pitchFamily="34" charset="0"/>
                <a:cs typeface="Times New Roman" pitchFamily="18" charset="0"/>
              </a:rPr>
              <a:t>Self acquired property</a:t>
            </a:r>
          </a:p>
          <a:p>
            <a:pPr lvl="1" algn="just">
              <a:lnSpc>
                <a:spcPct val="150000"/>
              </a:lnSpc>
              <a:buFont typeface="Wingdings" panose="05000000000000000000" pitchFamily="2" charset="2"/>
              <a:buChar char="Ø"/>
            </a:pPr>
            <a:r>
              <a:rPr lang="en-IN" sz="1800" dirty="0">
                <a:latin typeface="Times New Roman" pitchFamily="18" charset="0"/>
                <a:ea typeface="Verdana" panose="020B0604030504040204" pitchFamily="34" charset="0"/>
                <a:cs typeface="Times New Roman" pitchFamily="18" charset="0"/>
              </a:rPr>
              <a:t>Ancestral property </a:t>
            </a:r>
          </a:p>
          <a:p>
            <a:pPr lvl="2" algn="just">
              <a:lnSpc>
                <a:spcPct val="150000"/>
              </a:lnSpc>
              <a:buFont typeface="Courier New" pitchFamily="49" charset="0"/>
              <a:buChar char="o"/>
            </a:pPr>
            <a:r>
              <a:rPr lang="en-IN" sz="1800" dirty="0">
                <a:latin typeface="Times New Roman" pitchFamily="18" charset="0"/>
                <a:ea typeface="Verdana" panose="020B0604030504040204" pitchFamily="34" charset="0"/>
                <a:cs typeface="Times New Roman" pitchFamily="18" charset="0"/>
              </a:rPr>
              <a:t>Pre 1956 - successions opened under pre 1956 law may be subject to Mitakshara system</a:t>
            </a:r>
          </a:p>
          <a:p>
            <a:pPr lvl="2" algn="just">
              <a:lnSpc>
                <a:spcPct val="150000"/>
              </a:lnSpc>
              <a:buFont typeface="Courier New" pitchFamily="49" charset="0"/>
              <a:buChar char="o"/>
            </a:pPr>
            <a:r>
              <a:rPr lang="en-IN" sz="1800" dirty="0">
                <a:latin typeface="Times New Roman" pitchFamily="18" charset="0"/>
                <a:ea typeface="Verdana" panose="020B0604030504040204" pitchFamily="34" charset="0"/>
                <a:cs typeface="Times New Roman" pitchFamily="18" charset="0"/>
              </a:rPr>
              <a:t>Post 1956 – self acquired property by succession does not become ancestral property</a:t>
            </a:r>
          </a:p>
          <a:p>
            <a:pPr lvl="2" algn="just">
              <a:lnSpc>
                <a:spcPct val="150000"/>
              </a:lnSpc>
              <a:buFont typeface="Courier New" pitchFamily="49" charset="0"/>
              <a:buChar char="o"/>
            </a:pPr>
            <a:r>
              <a:rPr lang="en-IN" sz="1800" dirty="0">
                <a:latin typeface="Times New Roman" pitchFamily="18" charset="0"/>
                <a:ea typeface="Verdana" panose="020B0604030504040204" pitchFamily="34" charset="0"/>
                <a:cs typeface="Times New Roman" pitchFamily="18" charset="0"/>
              </a:rPr>
              <a:t>Post 1956 - HUF property inherited to surviving members- Male members were co parceners</a:t>
            </a:r>
          </a:p>
          <a:p>
            <a:pPr lvl="2" algn="just">
              <a:lnSpc>
                <a:spcPct val="150000"/>
              </a:lnSpc>
              <a:buFont typeface="Courier New" pitchFamily="49" charset="0"/>
              <a:buChar char="o"/>
            </a:pPr>
            <a:r>
              <a:rPr lang="en-IN" sz="1800" dirty="0">
                <a:latin typeface="Times New Roman" pitchFamily="18" charset="0"/>
                <a:ea typeface="Verdana" panose="020B0604030504040204" pitchFamily="34" charset="0"/>
                <a:cs typeface="Times New Roman" pitchFamily="18" charset="0"/>
              </a:rPr>
              <a:t>Post 2005 - HUF property share can also devolve based on testamentary succession</a:t>
            </a:r>
            <a:endParaRPr lang="en-US" sz="1800" dirty="0">
              <a:latin typeface="Times New Roman" pitchFamily="18" charset="0"/>
              <a:ea typeface="Verdana" panose="020B0604030504040204" pitchFamily="34" charset="0"/>
              <a:cs typeface="Times New Roman" pitchFamily="18" charset="0"/>
            </a:endParaRPr>
          </a:p>
        </p:txBody>
      </p:sp>
      <p:sp>
        <p:nvSpPr>
          <p:cNvPr id="4" name="TextBox 3">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fontAlgn="base">
              <a:spcBef>
                <a:spcPct val="0"/>
              </a:spcBef>
              <a:spcAft>
                <a:spcPct val="0"/>
              </a:spcAft>
            </a:pPr>
            <a:r>
              <a:rPr lang="en-US" sz="3600" b="1" dirty="0">
                <a:latin typeface="Times New Roman" pitchFamily="18" charset="0"/>
                <a:ea typeface="Verdana" panose="020B0604030504040204" pitchFamily="34" charset="0"/>
                <a:cs typeface="Times New Roman" pitchFamily="18" charset="0"/>
              </a:rPr>
              <a:t>HINDU SUCCESSION LAWS</a:t>
            </a:r>
            <a:endParaRPr lang="en-US" altLang="en-US"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3127999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CHARACTERISTICS OF HUF</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2282040E-AFC2-F943-9866-70F40469A2C7}"/>
              </a:ext>
            </a:extLst>
          </p:cNvPr>
          <p:cNvSpPr txBox="1"/>
          <p:nvPr/>
        </p:nvSpPr>
        <p:spPr>
          <a:xfrm>
            <a:off x="544530" y="1376737"/>
            <a:ext cx="4970410" cy="4428392"/>
          </a:xfrm>
          <a:prstGeom prst="rect">
            <a:avLst/>
          </a:prstGeom>
          <a:noFill/>
        </p:spPr>
        <p:txBody>
          <a:bodyPr wrap="square" rtlCol="0">
            <a:spAutoFit/>
          </a:bodyPr>
          <a:lstStyle/>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Hindu, Jains, Sikhs and Buddhists are considered as Hindus but not Muslims or Christians. </a:t>
            </a:r>
            <a:r>
              <a:rPr lang="en-US" sz="1400" i="1" dirty="0">
                <a:latin typeface="Times New Roman" panose="02020603050405020304" pitchFamily="18" charset="0"/>
                <a:cs typeface="Times New Roman" panose="02020603050405020304" pitchFamily="18" charset="0"/>
              </a:rPr>
              <a:t>[CWT, West Bengal III vs. Smt. </a:t>
            </a:r>
            <a:r>
              <a:rPr lang="en-US" sz="1400" i="1" dirty="0" err="1">
                <a:latin typeface="Times New Roman" panose="02020603050405020304" pitchFamily="18" charset="0"/>
                <a:cs typeface="Times New Roman" panose="02020603050405020304" pitchFamily="18" charset="0"/>
              </a:rPr>
              <a:t>Champa</a:t>
            </a:r>
            <a:r>
              <a:rPr lang="en-US" sz="1400" i="1" dirty="0">
                <a:latin typeface="Times New Roman" panose="02020603050405020304" pitchFamily="18" charset="0"/>
                <a:cs typeface="Times New Roman" panose="02020603050405020304" pitchFamily="18" charset="0"/>
              </a:rPr>
              <a:t> </a:t>
            </a:r>
            <a:r>
              <a:rPr lang="en-US" sz="1400" i="1" dirty="0" err="1">
                <a:latin typeface="Times New Roman" panose="02020603050405020304" pitchFamily="18" charset="0"/>
                <a:cs typeface="Times New Roman" panose="02020603050405020304" pitchFamily="18" charset="0"/>
              </a:rPr>
              <a:t>Kumari</a:t>
            </a:r>
            <a:r>
              <a:rPr lang="en-US" sz="1400" i="1" dirty="0">
                <a:latin typeface="Times New Roman" panose="02020603050405020304" pitchFamily="18" charset="0"/>
                <a:cs typeface="Times New Roman" panose="02020603050405020304" pitchFamily="18" charset="0"/>
              </a:rPr>
              <a:t> </a:t>
            </a:r>
            <a:r>
              <a:rPr lang="en-US" sz="1400" i="1" dirty="0" err="1">
                <a:latin typeface="Times New Roman" panose="02020603050405020304" pitchFamily="18" charset="0"/>
                <a:cs typeface="Times New Roman" panose="02020603050405020304" pitchFamily="18" charset="0"/>
              </a:rPr>
              <a:t>Singhi</a:t>
            </a:r>
            <a:r>
              <a:rPr lang="en-US" sz="1400" i="1" dirty="0">
                <a:latin typeface="Times New Roman" panose="02020603050405020304" pitchFamily="18" charset="0"/>
                <a:cs typeface="Times New Roman" panose="02020603050405020304" pitchFamily="18" charset="0"/>
              </a:rPr>
              <a:t>, SC, Civil Appeal Nos. 1686 of 1968 and 1090 of 1971, dated 19.01.1972]</a:t>
            </a:r>
            <a:endParaRPr lang="en-US" sz="1400" dirty="0">
              <a:latin typeface="Times New Roman" panose="02020603050405020304" pitchFamily="18" charset="0"/>
              <a:cs typeface="Times New Roman" panose="02020603050405020304" pitchFamily="18" charset="0"/>
            </a:endParaRPr>
          </a:p>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There should be a family i.e. group of persons – more than one [It may be composed of: Large or Small Nuclear Joint Families]</a:t>
            </a:r>
          </a:p>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They should be undivided i.e. living jointly and having commonness of family property/business  amongst  them.  </a:t>
            </a:r>
          </a:p>
        </p:txBody>
      </p:sp>
      <p:graphicFrame>
        <p:nvGraphicFramePr>
          <p:cNvPr id="3" name="Diagram 2">
            <a:extLst>
              <a:ext uri="{FF2B5EF4-FFF2-40B4-BE49-F238E27FC236}">
                <a16:creationId xmlns:a16="http://schemas.microsoft.com/office/drawing/2014/main" id="{ED5A436A-EAE3-BD4B-9978-ECEAE45B7755}"/>
              </a:ext>
            </a:extLst>
          </p:cNvPr>
          <p:cNvGraphicFramePr/>
          <p:nvPr>
            <p:extLst>
              <p:ext uri="{D42A27DB-BD31-4B8C-83A1-F6EECF244321}">
                <p14:modId xmlns:p14="http://schemas.microsoft.com/office/powerpoint/2010/main" val="2527869447"/>
              </p:ext>
            </p:extLst>
          </p:nvPr>
        </p:nvGraphicFramePr>
        <p:xfrm>
          <a:off x="5514940" y="1376737"/>
          <a:ext cx="6865419" cy="4043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9291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USES OF HUF</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2282040E-AFC2-F943-9866-70F40469A2C7}"/>
              </a:ext>
            </a:extLst>
          </p:cNvPr>
          <p:cNvSpPr txBox="1"/>
          <p:nvPr/>
        </p:nvSpPr>
        <p:spPr>
          <a:xfrm>
            <a:off x="504178" y="1318591"/>
            <a:ext cx="11183644" cy="4864217"/>
          </a:xfrm>
          <a:prstGeom prst="rect">
            <a:avLst/>
          </a:prstGeom>
          <a:noFill/>
        </p:spPr>
        <p:txBody>
          <a:bodyPr wrap="square" rtlCol="0">
            <a:spAutoFit/>
          </a:bodyPr>
          <a:lstStyle/>
          <a:p>
            <a:pPr marL="342900" indent="-342900" algn="just">
              <a:lnSpc>
                <a:spcPct val="150000"/>
              </a:lnSpc>
              <a:buFont typeface="Wingdings" pitchFamily="2" charset="2"/>
              <a:buChar char="v"/>
            </a:pPr>
            <a:r>
              <a:rPr lang="en-US" sz="1900" dirty="0">
                <a:latin typeface="Times New Roman" panose="02020603050405020304" pitchFamily="18" charset="0"/>
                <a:cs typeface="Times New Roman" panose="02020603050405020304" pitchFamily="18" charset="0"/>
              </a:rPr>
              <a:t>To own and manage property of Hindu Undivided Family.</a:t>
            </a:r>
          </a:p>
          <a:p>
            <a:pPr marL="342900" indent="-342900" algn="just">
              <a:lnSpc>
                <a:spcPct val="150000"/>
              </a:lnSpc>
              <a:buFont typeface="Wingdings" pitchFamily="2" charset="2"/>
              <a:buChar char="v"/>
            </a:pPr>
            <a:r>
              <a:rPr lang="en-US" sz="1900" dirty="0">
                <a:latin typeface="Times New Roman" panose="02020603050405020304" pitchFamily="18" charset="0"/>
                <a:cs typeface="Times New Roman" panose="02020603050405020304" pitchFamily="18" charset="0"/>
              </a:rPr>
              <a:t>To undertake any business activity or make investments in properties, shares, businesses and other avenues.</a:t>
            </a:r>
          </a:p>
          <a:p>
            <a:pPr marL="342900" indent="-342900" algn="just">
              <a:lnSpc>
                <a:spcPct val="150000"/>
              </a:lnSpc>
              <a:buFont typeface="Wingdings" pitchFamily="2" charset="2"/>
              <a:buChar char="v"/>
            </a:pPr>
            <a:r>
              <a:rPr lang="en-US" sz="1900" dirty="0">
                <a:latin typeface="Times New Roman" panose="02020603050405020304" pitchFamily="18" charset="0"/>
                <a:cs typeface="Times New Roman" panose="02020603050405020304" pitchFamily="18" charset="0"/>
              </a:rPr>
              <a:t>To earn income and pay tax thereon. The income of the HUF is separately taxed in terms of the Income Tax Act and is not clubbed (except in exceptional cases) with the income of the individual members.</a:t>
            </a:r>
          </a:p>
          <a:p>
            <a:pPr marL="342900" indent="-342900" algn="just">
              <a:lnSpc>
                <a:spcPct val="150000"/>
              </a:lnSpc>
              <a:buFont typeface="Wingdings" pitchFamily="2" charset="2"/>
              <a:buChar char="v"/>
            </a:pPr>
            <a:r>
              <a:rPr lang="en-US" sz="1900" dirty="0">
                <a:latin typeface="Times New Roman" panose="02020603050405020304" pitchFamily="18" charset="0"/>
                <a:cs typeface="Times New Roman" panose="02020603050405020304" pitchFamily="18" charset="0"/>
              </a:rPr>
              <a:t>The Income Tax Act specifies a special treatment to a HUF including specific deductions, similar to an individual.</a:t>
            </a:r>
          </a:p>
          <a:p>
            <a:pPr marL="342900" indent="-342900" algn="just">
              <a:lnSpc>
                <a:spcPct val="150000"/>
              </a:lnSpc>
              <a:buFont typeface="Wingdings" pitchFamily="2" charset="2"/>
              <a:buChar char="v"/>
            </a:pPr>
            <a:r>
              <a:rPr lang="en-US" sz="1900" dirty="0">
                <a:latin typeface="Times New Roman" panose="02020603050405020304" pitchFamily="18" charset="0"/>
                <a:cs typeface="Times New Roman" panose="02020603050405020304" pitchFamily="18" charset="0"/>
              </a:rPr>
              <a:t>To spend the income and the HUF property for the benefit of family members.</a:t>
            </a:r>
          </a:p>
          <a:p>
            <a:pPr marL="342900" indent="-342900" algn="just">
              <a:lnSpc>
                <a:spcPct val="150000"/>
              </a:lnSpc>
              <a:buFont typeface="Wingdings" pitchFamily="2" charset="2"/>
              <a:buChar char="v"/>
            </a:pPr>
            <a:r>
              <a:rPr lang="en-US" sz="1900" dirty="0">
                <a:latin typeface="Times New Roman" panose="02020603050405020304" pitchFamily="18" charset="0"/>
                <a:cs typeface="Times New Roman" panose="02020603050405020304" pitchFamily="18" charset="0"/>
              </a:rPr>
              <a:t>To disburse specific income and other resources of the family to members of HUF to meet their needs.</a:t>
            </a:r>
          </a:p>
          <a:p>
            <a:pPr marL="342900" indent="-342900" algn="just">
              <a:lnSpc>
                <a:spcPct val="150000"/>
              </a:lnSpc>
              <a:buFont typeface="Wingdings" pitchFamily="2" charset="2"/>
              <a:buChar char="v"/>
            </a:pPr>
            <a:r>
              <a:rPr lang="en-US" sz="1900" dirty="0">
                <a:latin typeface="Times New Roman" panose="02020603050405020304" pitchFamily="18" charset="0"/>
                <a:cs typeface="Times New Roman" panose="02020603050405020304" pitchFamily="18" charset="0"/>
              </a:rPr>
              <a:t>This disbursal need not be proportionate and the Karta will have exclusive jurisdiction in this regard. In family matters, the disbursal is based on the fair assessment of needs and capabilities of the members and no strict equalization formula need to be followed.</a:t>
            </a:r>
          </a:p>
        </p:txBody>
      </p:sp>
    </p:spTree>
    <p:extLst>
      <p:ext uri="{BB962C8B-B14F-4D97-AF65-F5344CB8AC3E}">
        <p14:creationId xmlns:p14="http://schemas.microsoft.com/office/powerpoint/2010/main" val="8831493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USES OF HUF</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2282040E-AFC2-F943-9866-70F40469A2C7}"/>
              </a:ext>
            </a:extLst>
          </p:cNvPr>
          <p:cNvSpPr txBox="1"/>
          <p:nvPr/>
        </p:nvSpPr>
        <p:spPr>
          <a:xfrm>
            <a:off x="504178" y="1809228"/>
            <a:ext cx="11183644" cy="4653646"/>
          </a:xfrm>
          <a:prstGeom prst="rect">
            <a:avLst/>
          </a:prstGeom>
          <a:noFill/>
        </p:spPr>
        <p:txBody>
          <a:bodyPr wrap="square" rtlCol="0">
            <a:spAutoFit/>
          </a:bodyPr>
          <a:lstStyle/>
          <a:p>
            <a:pPr marL="342900" indent="-342900" algn="just">
              <a:lnSpc>
                <a:spcPct val="150000"/>
              </a:lnSpc>
              <a:buFont typeface="Wingdings" pitchFamily="2" charset="2"/>
              <a:buChar char="v"/>
            </a:pPr>
            <a:r>
              <a:rPr lang="en-US" sz="2000" dirty="0">
                <a:latin typeface="Times New Roman" panose="02020603050405020304" pitchFamily="18" charset="0"/>
                <a:cs typeface="Times New Roman" panose="02020603050405020304" pitchFamily="18" charset="0"/>
              </a:rPr>
              <a:t>Any funds disbursed by the HUF to any individual member for his needs belong to the member concerned. In case however, a business is set up or an investment is made by the concerned member using the HUF funds, such business/ investment will belong to the family.- unless a loan is extended by the family</a:t>
            </a:r>
          </a:p>
          <a:p>
            <a:pPr marL="342900" indent="-342900" algn="just">
              <a:lnSpc>
                <a:spcPct val="150000"/>
              </a:lnSpc>
              <a:buFont typeface="Wingdings" pitchFamily="2" charset="2"/>
              <a:buChar char="v"/>
            </a:pPr>
            <a:r>
              <a:rPr lang="en-US" sz="2000" dirty="0">
                <a:latin typeface="Times New Roman" panose="02020603050405020304" pitchFamily="18" charset="0"/>
                <a:cs typeface="Times New Roman" panose="02020603050405020304" pitchFamily="18" charset="0"/>
              </a:rPr>
              <a:t>In case funds so disbursed is spent on day to day needs, education, medical, marriage or other similar uses, as contemplated and decided by the Karta of the HUF, the other members of the Hindu Undivided family will have no claim of any kind either on the member or on the Karta or on the HUF.</a:t>
            </a:r>
          </a:p>
          <a:p>
            <a:pPr marL="342900" indent="-342900" algn="just">
              <a:lnSpc>
                <a:spcPct val="150000"/>
              </a:lnSpc>
              <a:buFont typeface="Wingdings" pitchFamily="2" charset="2"/>
              <a:buChar char="v"/>
            </a:pPr>
            <a:r>
              <a:rPr lang="en-US" sz="2000" dirty="0">
                <a:latin typeface="Times New Roman" panose="02020603050405020304" pitchFamily="18" charset="0"/>
                <a:cs typeface="Times New Roman" panose="02020603050405020304" pitchFamily="18" charset="0"/>
              </a:rPr>
              <a:t>Even in case of a division, the partition need not be exactly equal and Karta is fully justified in taking any fair decision in the interest of the family. In case the division is not in the overall interest of the family, only then this can be challenged.</a:t>
            </a:r>
          </a:p>
        </p:txBody>
      </p:sp>
    </p:spTree>
    <p:extLst>
      <p:ext uri="{BB962C8B-B14F-4D97-AF65-F5344CB8AC3E}">
        <p14:creationId xmlns:p14="http://schemas.microsoft.com/office/powerpoint/2010/main" val="38559482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PROPERTY UNDER HUF</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graphicFrame>
        <p:nvGraphicFramePr>
          <p:cNvPr id="3" name="Diagram 2">
            <a:extLst>
              <a:ext uri="{FF2B5EF4-FFF2-40B4-BE49-F238E27FC236}">
                <a16:creationId xmlns:a16="http://schemas.microsoft.com/office/drawing/2014/main" id="{A6CDBCE1-F24D-074B-B269-271701DBF1C0}"/>
              </a:ext>
            </a:extLst>
          </p:cNvPr>
          <p:cNvGraphicFramePr/>
          <p:nvPr>
            <p:extLst>
              <p:ext uri="{D42A27DB-BD31-4B8C-83A1-F6EECF244321}">
                <p14:modId xmlns:p14="http://schemas.microsoft.com/office/powerpoint/2010/main" val="2276960784"/>
              </p:ext>
            </p:extLst>
          </p:nvPr>
        </p:nvGraphicFramePr>
        <p:xfrm>
          <a:off x="1359613" y="1069143"/>
          <a:ext cx="9472773"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95305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WHO IS A KARTA?</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E7CE2821-093E-3F40-A023-1C5DB1438AB8}"/>
              </a:ext>
            </a:extLst>
          </p:cNvPr>
          <p:cNvSpPr txBox="1"/>
          <p:nvPr/>
        </p:nvSpPr>
        <p:spPr>
          <a:xfrm>
            <a:off x="473354" y="990600"/>
            <a:ext cx="11075542" cy="5547929"/>
          </a:xfrm>
          <a:prstGeom prst="rect">
            <a:avLst/>
          </a:prstGeom>
          <a:noFill/>
        </p:spPr>
        <p:txBody>
          <a:bodyPr wrap="square" rtlCol="0">
            <a:spAutoFit/>
          </a:bodyPr>
          <a:lstStyle/>
          <a:p>
            <a:pPr marL="342900" indent="-342900" algn="just">
              <a:lnSpc>
                <a:spcPct val="200000"/>
              </a:lnSpc>
              <a:buFont typeface="Wingdings" pitchFamily="2" charset="2"/>
              <a:buChar char="v"/>
            </a:pPr>
            <a:r>
              <a:rPr lang="en-US" dirty="0">
                <a:latin typeface="Times New Roman" panose="02020603050405020304" pitchFamily="18" charset="0"/>
                <a:cs typeface="Times New Roman" panose="02020603050405020304" pitchFamily="18" charset="0"/>
              </a:rPr>
              <a:t>Karta means manager of joint family and joint family properties. He is the person who takes care of day to day expenses of the family looks after the family and protects the joint family properties.</a:t>
            </a:r>
          </a:p>
          <a:p>
            <a:pPr marL="342900" indent="-342900" algn="just">
              <a:lnSpc>
                <a:spcPct val="200000"/>
              </a:lnSpc>
              <a:buFont typeface="Wingdings" pitchFamily="2" charset="2"/>
              <a:buChar char="v"/>
            </a:pPr>
            <a:r>
              <a:rPr lang="en-US" dirty="0">
                <a:latin typeface="Times New Roman" panose="02020603050405020304" pitchFamily="18" charset="0"/>
                <a:cs typeface="Times New Roman" panose="02020603050405020304" pitchFamily="18" charset="0"/>
              </a:rPr>
              <a:t>Karta is entitled to make investments of all kind and to run businesses on behalf of HUF. Karta can borrow in the name of HUF. Karta can delegate any of his powers to any person in the interest of the family.</a:t>
            </a:r>
          </a:p>
          <a:p>
            <a:pPr marL="342900" indent="-342900" algn="just">
              <a:lnSpc>
                <a:spcPct val="200000"/>
              </a:lnSpc>
              <a:buFont typeface="Wingdings" pitchFamily="2" charset="2"/>
              <a:buChar char="v"/>
            </a:pPr>
            <a:r>
              <a:rPr lang="en-US" b="1" i="1" dirty="0">
                <a:latin typeface="Times New Roman" panose="02020603050405020304" pitchFamily="18" charset="0"/>
                <a:cs typeface="Times New Roman" panose="02020603050405020304" pitchFamily="18" charset="0"/>
              </a:rPr>
              <a:t>The senior most male coparcener </a:t>
            </a:r>
            <a:r>
              <a:rPr lang="en-US" dirty="0">
                <a:latin typeface="Times New Roman" panose="02020603050405020304" pitchFamily="18" charset="0"/>
                <a:cs typeface="Times New Roman" panose="02020603050405020304" pitchFamily="18" charset="0"/>
              </a:rPr>
              <a:t>- Even if the Karta becomes aged, infirm, ailing, or even a leper, he may continue to be KARTA. Where the senior most member is not Karta, the next senior male member takes over as Karta. </a:t>
            </a:r>
            <a:r>
              <a:rPr lang="en-US" b="1" dirty="0">
                <a:latin typeface="Times New Roman" panose="02020603050405020304" pitchFamily="18" charset="0"/>
                <a:cs typeface="Times New Roman" panose="02020603050405020304" pitchFamily="18" charset="0"/>
              </a:rPr>
              <a:t>In the absence of adult male member, the senior most female member of the family can act as Karta</a:t>
            </a:r>
            <a:r>
              <a:rPr lang="en-US" dirty="0">
                <a:latin typeface="Times New Roman" panose="02020603050405020304" pitchFamily="18" charset="0"/>
                <a:cs typeface="Times New Roman" panose="02020603050405020304" pitchFamily="18" charset="0"/>
              </a:rPr>
              <a:t>. The individual retiring as Karta, generally, nominates his successor in the overall interest of the family. </a:t>
            </a:r>
          </a:p>
          <a:p>
            <a:pPr marL="342900" indent="-342900" algn="just">
              <a:lnSpc>
                <a:spcPct val="200000"/>
              </a:lnSpc>
              <a:buFont typeface="Wingdings" pitchFamily="2" charset="2"/>
              <a:buChar char="v"/>
            </a:pPr>
            <a:r>
              <a:rPr lang="en-US" dirty="0">
                <a:latin typeface="Times New Roman" panose="02020603050405020304" pitchFamily="18" charset="0"/>
                <a:cs typeface="Times New Roman" panose="02020603050405020304" pitchFamily="18" charset="0"/>
              </a:rPr>
              <a:t>If the senior most member gives up his right, a junior coparcener can become Karta of the HUF with the consent of all other members. </a:t>
            </a:r>
            <a:r>
              <a:rPr lang="en-US" b="1" dirty="0">
                <a:latin typeface="Times New Roman" panose="02020603050405020304" pitchFamily="18" charset="0"/>
                <a:cs typeface="Times New Roman" panose="02020603050405020304" pitchFamily="18" charset="0"/>
              </a:rPr>
              <a:t>[</a:t>
            </a:r>
            <a:r>
              <a:rPr lang="en-US" b="1" i="1" dirty="0">
                <a:latin typeface="Times New Roman" panose="02020603050405020304" pitchFamily="18" charset="0"/>
                <a:cs typeface="Times New Roman" panose="02020603050405020304" pitchFamily="18" charset="0"/>
              </a:rPr>
              <a:t>Narendra Kumar J. Modi Vs CIT (1976) 105 ITR 109 (SC)</a:t>
            </a:r>
            <a:r>
              <a:rPr lang="en-US" i="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8540239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WHO IS A KARTA?</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E7CE2821-093E-3F40-A023-1C5DB1438AB8}"/>
              </a:ext>
            </a:extLst>
          </p:cNvPr>
          <p:cNvSpPr txBox="1"/>
          <p:nvPr/>
        </p:nvSpPr>
        <p:spPr>
          <a:xfrm>
            <a:off x="428883" y="1535322"/>
            <a:ext cx="11075542" cy="4198329"/>
          </a:xfrm>
          <a:prstGeom prst="rect">
            <a:avLst/>
          </a:prstGeom>
          <a:noFill/>
        </p:spPr>
        <p:txBody>
          <a:bodyPr wrap="square" rtlCol="0">
            <a:spAutoFit/>
          </a:bodyPr>
          <a:lstStyle/>
          <a:p>
            <a:pPr marL="342900" indent="-342900" algn="just">
              <a:lnSpc>
                <a:spcPct val="200000"/>
              </a:lnSpc>
              <a:buFont typeface="Wingdings" pitchFamily="2" charset="2"/>
              <a:buChar char="v"/>
            </a:pPr>
            <a:r>
              <a:rPr lang="en-US" sz="1700" b="1" dirty="0">
                <a:latin typeface="Times New Roman" panose="02020603050405020304" pitchFamily="18" charset="0"/>
                <a:cs typeface="Times New Roman" panose="02020603050405020304" pitchFamily="18" charset="0"/>
              </a:rPr>
              <a:t>Only Coparcener can become Karta</a:t>
            </a:r>
            <a:r>
              <a:rPr lang="en-US" sz="1700" dirty="0">
                <a:latin typeface="Times New Roman" panose="02020603050405020304" pitchFamily="18" charset="0"/>
                <a:cs typeface="Times New Roman" panose="02020603050405020304" pitchFamily="18" charset="0"/>
              </a:rPr>
              <a:t>: The Supreme Court held that coparcenary is a necessary qualification for the managership of a joint Hindu family. [</a:t>
            </a:r>
            <a:r>
              <a:rPr lang="en-US" sz="1700" i="1" dirty="0">
                <a:latin typeface="Times New Roman" panose="02020603050405020304" pitchFamily="18" charset="0"/>
                <a:cs typeface="Times New Roman" panose="02020603050405020304" pitchFamily="18" charset="0"/>
              </a:rPr>
              <a:t>CIT vs. Seth </a:t>
            </a:r>
            <a:r>
              <a:rPr lang="en-US" sz="1700" i="1" dirty="0" err="1">
                <a:latin typeface="Times New Roman" panose="02020603050405020304" pitchFamily="18" charset="0"/>
                <a:cs typeface="Times New Roman" panose="02020603050405020304" pitchFamily="18" charset="0"/>
              </a:rPr>
              <a:t>Govindram</a:t>
            </a:r>
            <a:r>
              <a:rPr lang="en-US" sz="1700" i="1" dirty="0">
                <a:latin typeface="Times New Roman" panose="02020603050405020304" pitchFamily="18" charset="0"/>
                <a:cs typeface="Times New Roman" panose="02020603050405020304" pitchFamily="18" charset="0"/>
              </a:rPr>
              <a:t> Sugar Mills, [1965] 57 ITR 510 (SC)</a:t>
            </a:r>
            <a:r>
              <a:rPr lang="en-US" sz="1700" dirty="0">
                <a:latin typeface="Times New Roman" panose="02020603050405020304" pitchFamily="18" charset="0"/>
                <a:cs typeface="Times New Roman" panose="02020603050405020304" pitchFamily="18" charset="0"/>
              </a:rPr>
              <a:t>]</a:t>
            </a:r>
          </a:p>
          <a:p>
            <a:pPr marL="342900" indent="-342900" algn="just">
              <a:lnSpc>
                <a:spcPct val="200000"/>
              </a:lnSpc>
              <a:buFont typeface="Wingdings" pitchFamily="2" charset="2"/>
              <a:buChar char="v"/>
            </a:pPr>
            <a:r>
              <a:rPr lang="en-US" sz="1700" b="1" dirty="0">
                <a:latin typeface="Times New Roman" panose="02020603050405020304" pitchFamily="18" charset="0"/>
                <a:cs typeface="Times New Roman" panose="02020603050405020304" pitchFamily="18" charset="0"/>
              </a:rPr>
              <a:t>Female as Karta: </a:t>
            </a:r>
            <a:r>
              <a:rPr lang="en-US" sz="1700" dirty="0">
                <a:latin typeface="Times New Roman" panose="02020603050405020304" pitchFamily="18" charset="0"/>
                <a:cs typeface="Times New Roman" panose="02020603050405020304" pitchFamily="18" charset="0"/>
              </a:rPr>
              <a:t>Since, a female was not considered as coparcener, she was not empowered to act as Karta prior to 2005. After Hindu Succession (Amendment) Act, 2005, the daughter of coparcener shall by birth become a coparcener in her own right in the same manner as the son.</a:t>
            </a:r>
          </a:p>
          <a:p>
            <a:pPr marL="342900" indent="-342900" algn="just">
              <a:lnSpc>
                <a:spcPct val="200000"/>
              </a:lnSpc>
              <a:buFont typeface="Wingdings" pitchFamily="2" charset="2"/>
              <a:buChar char="v"/>
            </a:pPr>
            <a:r>
              <a:rPr lang="en-US" sz="1700" b="1" dirty="0">
                <a:latin typeface="Times New Roman" panose="02020603050405020304" pitchFamily="18" charset="0"/>
                <a:cs typeface="Times New Roman" panose="02020603050405020304" pitchFamily="18" charset="0"/>
              </a:rPr>
              <a:t>Minor as Karta: </a:t>
            </a:r>
            <a:r>
              <a:rPr lang="en-US" sz="1700" dirty="0">
                <a:latin typeface="Times New Roman" panose="02020603050405020304" pitchFamily="18" charset="0"/>
                <a:cs typeface="Times New Roman" panose="02020603050405020304" pitchFamily="18" charset="0"/>
              </a:rPr>
              <a:t>In absence of the father, the elder minor son could act as the Karta of the family. Therefore, a minor can be the managing member of a Hindu undivided family. [</a:t>
            </a:r>
            <a:r>
              <a:rPr lang="en-US" sz="1700" i="1" dirty="0" err="1">
                <a:latin typeface="Times New Roman" panose="02020603050405020304" pitchFamily="18" charset="0"/>
                <a:cs typeface="Times New Roman" panose="02020603050405020304" pitchFamily="18" charset="0"/>
              </a:rPr>
              <a:t>Nemi</a:t>
            </a:r>
            <a:r>
              <a:rPr lang="en-US" sz="1700" i="1" dirty="0">
                <a:latin typeface="Times New Roman" panose="02020603050405020304" pitchFamily="18" charset="0"/>
                <a:cs typeface="Times New Roman" panose="02020603050405020304" pitchFamily="18" charset="0"/>
              </a:rPr>
              <a:t> Chand vs. </a:t>
            </a:r>
            <a:r>
              <a:rPr lang="en-US" sz="1700" i="1" dirty="0" err="1">
                <a:latin typeface="Times New Roman" panose="02020603050405020304" pitchFamily="18" charset="0"/>
                <a:cs typeface="Times New Roman" panose="02020603050405020304" pitchFamily="18" charset="0"/>
              </a:rPr>
              <a:t>Harak</a:t>
            </a:r>
            <a:r>
              <a:rPr lang="en-US" sz="1700" i="1" dirty="0">
                <a:latin typeface="Times New Roman" panose="02020603050405020304" pitchFamily="18" charset="0"/>
                <a:cs typeface="Times New Roman" panose="02020603050405020304" pitchFamily="18" charset="0"/>
              </a:rPr>
              <a:t> Chand, AIR 1965 Raj 132</a:t>
            </a:r>
            <a:r>
              <a:rPr lang="en-US" sz="1700" dirty="0">
                <a:latin typeface="Times New Roman" panose="02020603050405020304" pitchFamily="18" charset="0"/>
                <a:cs typeface="Times New Roman" panose="02020603050405020304" pitchFamily="18" charset="0"/>
              </a:rPr>
              <a:t>]</a:t>
            </a:r>
          </a:p>
          <a:p>
            <a:pPr marL="342900" indent="-342900" algn="just">
              <a:lnSpc>
                <a:spcPct val="200000"/>
              </a:lnSpc>
              <a:buFont typeface="Wingdings" pitchFamily="2" charset="2"/>
              <a:buChar char="v"/>
            </a:pPr>
            <a:r>
              <a:rPr lang="en-US" sz="1700" b="1" dirty="0">
                <a:latin typeface="Times New Roman" panose="02020603050405020304" pitchFamily="18" charset="0"/>
                <a:cs typeface="Times New Roman" panose="02020603050405020304" pitchFamily="18" charset="0"/>
              </a:rPr>
              <a:t>There can be more than one Karta </a:t>
            </a:r>
            <a:r>
              <a:rPr lang="en-US" sz="1700" dirty="0">
                <a:latin typeface="Times New Roman" panose="02020603050405020304" pitchFamily="18" charset="0"/>
                <a:cs typeface="Times New Roman" panose="02020603050405020304" pitchFamily="18" charset="0"/>
              </a:rPr>
              <a:t>of a HUF [</a:t>
            </a:r>
            <a:r>
              <a:rPr lang="en-US" sz="1700" i="1" dirty="0">
                <a:latin typeface="Times New Roman" panose="02020603050405020304" pitchFamily="18" charset="0"/>
                <a:cs typeface="Times New Roman" panose="02020603050405020304" pitchFamily="18" charset="0"/>
              </a:rPr>
              <a:t>Darshan Vs Prabhu ILR (1946) All 692 (Allahabad HC)</a:t>
            </a:r>
            <a:r>
              <a:rPr lang="en-US" sz="17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9458203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How is a </a:t>
            </a:r>
            <a:r>
              <a:rPr kumimoji="0" lang="en-US" sz="3600" b="1" i="0" u="none" strike="noStrike" kern="1200" cap="all" spc="0" normalizeH="0" noProof="0" dirty="0" err="1">
                <a:ln>
                  <a:noFill/>
                </a:ln>
                <a:solidFill>
                  <a:schemeClr val="bg1"/>
                </a:solidFill>
                <a:effectLst/>
                <a:uLnTx/>
                <a:uFillTx/>
                <a:latin typeface="Times New Roman" panose="02020603050405020304" pitchFamily="18" charset="0"/>
                <a:cs typeface="Times New Roman" panose="02020603050405020304" pitchFamily="18" charset="0"/>
              </a:rPr>
              <a:t>karta</a:t>
            </a: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 appointed?</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E7CE2821-093E-3F40-A023-1C5DB1438AB8}"/>
              </a:ext>
            </a:extLst>
          </p:cNvPr>
          <p:cNvSpPr txBox="1"/>
          <p:nvPr/>
        </p:nvSpPr>
        <p:spPr>
          <a:xfrm>
            <a:off x="428883" y="1034276"/>
            <a:ext cx="11075542" cy="5434180"/>
          </a:xfrm>
          <a:prstGeom prst="rect">
            <a:avLst/>
          </a:prstGeom>
          <a:noFill/>
        </p:spPr>
        <p:txBody>
          <a:bodyPr wrap="square" rtlCol="0">
            <a:spAutoFit/>
          </a:bodyPr>
          <a:lstStyle/>
          <a:p>
            <a:pPr marL="342900" indent="-342900" algn="just">
              <a:lnSpc>
                <a:spcPct val="200000"/>
              </a:lnSpc>
              <a:buFont typeface="Wingdings" pitchFamily="2" charset="2"/>
              <a:buChar char="v"/>
            </a:pPr>
            <a:r>
              <a:rPr lang="en-US" sz="1600" b="1" dirty="0">
                <a:latin typeface="Times New Roman" panose="02020603050405020304" pitchFamily="18" charset="0"/>
                <a:cs typeface="Times New Roman" panose="02020603050405020304" pitchFamily="18" charset="0"/>
              </a:rPr>
              <a:t>The eldest adult coparcener (head of the family)</a:t>
            </a:r>
            <a:r>
              <a:rPr lang="en-US" sz="1600" dirty="0">
                <a:latin typeface="Times New Roman" panose="02020603050405020304" pitchFamily="18" charset="0"/>
                <a:cs typeface="Times New Roman" panose="02020603050405020304" pitchFamily="18" charset="0"/>
              </a:rPr>
              <a:t> of an HUF is known as the Karta who is responsible for handling the affairs of the family. He is entrusted with the power of managing all assets and other financial matters. All securities of an HUF are typically in the name of the Karta. </a:t>
            </a:r>
          </a:p>
          <a:p>
            <a:pPr marL="342900" indent="-342900" algn="just">
              <a:lnSpc>
                <a:spcPct val="200000"/>
              </a:lnSpc>
              <a:buFont typeface="Wingdings" pitchFamily="2" charset="2"/>
              <a:buChar char="v"/>
            </a:pPr>
            <a:r>
              <a:rPr lang="en-US" sz="1600" dirty="0">
                <a:latin typeface="Times New Roman" panose="02020603050405020304" pitchFamily="18" charset="0"/>
                <a:cs typeface="Times New Roman" panose="02020603050405020304" pitchFamily="18" charset="0"/>
              </a:rPr>
              <a:t>There is no prescribed formal procedure for appointment of the Karta in an HUF. </a:t>
            </a:r>
            <a:r>
              <a:rPr lang="en-US" sz="1600" b="1" dirty="0">
                <a:latin typeface="Times New Roman" panose="02020603050405020304" pitchFamily="18" charset="0"/>
                <a:cs typeface="Times New Roman" panose="02020603050405020304" pitchFamily="18" charset="0"/>
              </a:rPr>
              <a:t>Traditionally, on the </a:t>
            </a:r>
            <a:r>
              <a:rPr lang="en-US" sz="1600" b="1" i="1" dirty="0" err="1">
                <a:latin typeface="Times New Roman" panose="02020603050405020304" pitchFamily="18" charset="0"/>
                <a:cs typeface="Times New Roman" panose="02020603050405020304" pitchFamily="18" charset="0"/>
              </a:rPr>
              <a:t>rasam</a:t>
            </a:r>
            <a:r>
              <a:rPr lang="en-US" sz="1600" b="1" i="1" dirty="0">
                <a:latin typeface="Times New Roman" panose="02020603050405020304" pitchFamily="18" charset="0"/>
                <a:cs typeface="Times New Roman" panose="02020603050405020304" pitchFamily="18" charset="0"/>
              </a:rPr>
              <a:t> </a:t>
            </a:r>
            <a:r>
              <a:rPr lang="en-US" sz="1600" b="1" i="1" dirty="0" err="1">
                <a:latin typeface="Times New Roman" panose="02020603050405020304" pitchFamily="18" charset="0"/>
                <a:cs typeface="Times New Roman" panose="02020603050405020304" pitchFamily="18" charset="0"/>
              </a:rPr>
              <a:t>pagdi</a:t>
            </a:r>
            <a:r>
              <a:rPr lang="en-US" sz="1600" b="1" i="1" dirty="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of the deceased Karta, his successor is declared.</a:t>
            </a:r>
          </a:p>
          <a:p>
            <a:pPr marL="342900" indent="-342900" algn="just">
              <a:lnSpc>
                <a:spcPct val="200000"/>
              </a:lnSpc>
              <a:buFont typeface="Wingdings" pitchFamily="2" charset="2"/>
              <a:buChar char="v"/>
            </a:pPr>
            <a:r>
              <a:rPr lang="en-US" sz="1600" dirty="0">
                <a:latin typeface="Times New Roman" panose="02020603050405020304" pitchFamily="18" charset="0"/>
                <a:cs typeface="Times New Roman" panose="02020603050405020304" pitchFamily="18" charset="0"/>
              </a:rPr>
              <a:t>On the death of a Karta, the next senior most member automatically becomes the new Karta of the HUF.</a:t>
            </a:r>
          </a:p>
          <a:p>
            <a:pPr marL="342900" indent="-342900" algn="just">
              <a:lnSpc>
                <a:spcPct val="200000"/>
              </a:lnSpc>
              <a:buFont typeface="Wingdings" pitchFamily="2" charset="2"/>
              <a:buChar char="v"/>
            </a:pPr>
            <a:r>
              <a:rPr lang="en-US" sz="1600" dirty="0">
                <a:latin typeface="Times New Roman" panose="02020603050405020304" pitchFamily="18" charset="0"/>
                <a:cs typeface="Times New Roman" panose="02020603050405020304" pitchFamily="18" charset="0"/>
              </a:rPr>
              <a:t>Statutory authorities may require a declaration from the members forming part of the HUF declaring the eldest coparcener as the new Karta of the HUF along with the death certificate of the old Karta. Similar documents to be submitted in the HUF's bank account. </a:t>
            </a:r>
          </a:p>
          <a:p>
            <a:pPr marL="342900" indent="-342900" algn="just">
              <a:lnSpc>
                <a:spcPct val="200000"/>
              </a:lnSpc>
              <a:buFont typeface="Wingdings" pitchFamily="2" charset="2"/>
              <a:buChar char="v"/>
            </a:pPr>
            <a:r>
              <a:rPr lang="en-US" sz="1600" dirty="0">
                <a:latin typeface="Times New Roman" panose="02020603050405020304" pitchFamily="18" charset="0"/>
                <a:cs typeface="Times New Roman" panose="02020603050405020304" pitchFamily="18" charset="0"/>
              </a:rPr>
              <a:t>To transmit securities in the account of the new Karta, a joint application coupled with a set of prescribed documents should be filed with the depository participant.</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53477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POWERS OF KARTA</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E7CE2821-093E-3F40-A023-1C5DB1438AB8}"/>
              </a:ext>
            </a:extLst>
          </p:cNvPr>
          <p:cNvSpPr txBox="1"/>
          <p:nvPr/>
        </p:nvSpPr>
        <p:spPr>
          <a:xfrm>
            <a:off x="428883" y="1170121"/>
            <a:ext cx="11075542" cy="5244769"/>
          </a:xfrm>
          <a:prstGeom prst="rect">
            <a:avLst/>
          </a:prstGeom>
          <a:noFill/>
        </p:spPr>
        <p:txBody>
          <a:bodyPr wrap="square" rtlCol="0">
            <a:spAutoFit/>
          </a:bodyPr>
          <a:lstStyle/>
          <a:p>
            <a:pPr marL="342900" indent="-342900" algn="just">
              <a:lnSpc>
                <a:spcPct val="200000"/>
              </a:lnSpc>
              <a:buFont typeface="Wingdings" pitchFamily="2" charset="2"/>
              <a:buChar char="v"/>
            </a:pPr>
            <a:r>
              <a:rPr lang="en-US" sz="1700" b="1" u="sng" dirty="0">
                <a:latin typeface="Times New Roman" panose="02020603050405020304" pitchFamily="18" charset="0"/>
                <a:cs typeface="Times New Roman" panose="02020603050405020304" pitchFamily="18" charset="0"/>
              </a:rPr>
              <a:t>Power of Management </a:t>
            </a:r>
            <a:r>
              <a:rPr lang="en-US" sz="1700" dirty="0">
                <a:latin typeface="Times New Roman" panose="02020603050405020304" pitchFamily="18" charset="0"/>
                <a:cs typeface="Times New Roman" panose="02020603050405020304" pitchFamily="18" charset="0"/>
              </a:rPr>
              <a:t>- Being the incomparable leader of the family, a Karta holds the ability to care for the family matters and the property that has a place with the family. In the case of </a:t>
            </a:r>
            <a:r>
              <a:rPr lang="en-US" sz="1700" b="1" i="1" dirty="0" err="1">
                <a:latin typeface="Times New Roman" panose="02020603050405020304" pitchFamily="18" charset="0"/>
                <a:cs typeface="Times New Roman" panose="02020603050405020304" pitchFamily="18" charset="0"/>
              </a:rPr>
              <a:t>Bhaskaran</a:t>
            </a:r>
            <a:r>
              <a:rPr lang="en-US" sz="1700" b="1" i="1" dirty="0">
                <a:latin typeface="Times New Roman" panose="02020603050405020304" pitchFamily="18" charset="0"/>
                <a:cs typeface="Times New Roman" panose="02020603050405020304" pitchFamily="18" charset="0"/>
              </a:rPr>
              <a:t> v. </a:t>
            </a:r>
            <a:r>
              <a:rPr lang="en-US" sz="1700" b="1" i="1" dirty="0" err="1">
                <a:latin typeface="Times New Roman" panose="02020603050405020304" pitchFamily="18" charset="0"/>
                <a:cs typeface="Times New Roman" panose="02020603050405020304" pitchFamily="18" charset="0"/>
              </a:rPr>
              <a:t>Bhaskaran</a:t>
            </a:r>
            <a:r>
              <a:rPr lang="en-US" sz="1700" b="1" i="1" dirty="0">
                <a:latin typeface="Times New Roman" panose="02020603050405020304" pitchFamily="18" charset="0"/>
                <a:cs typeface="Times New Roman" panose="02020603050405020304" pitchFamily="18" charset="0"/>
              </a:rPr>
              <a:t> (1908) ILR 31 Mad 318</a:t>
            </a:r>
            <a:r>
              <a:rPr lang="en-US" sz="1700" dirty="0">
                <a:latin typeface="Times New Roman" panose="02020603050405020304" pitchFamily="18" charset="0"/>
                <a:cs typeface="Times New Roman" panose="02020603050405020304" pitchFamily="18" charset="0"/>
              </a:rPr>
              <a:t>, it has been held that despite the fact that a Karta’s ambit about property estrangement is constrained, his exclusive powers in the administration of the family undertakings is supreme. The Karta holds the ability to have the property in totality and be the beneficiary of the salary of HUF regardless of its source.</a:t>
            </a:r>
          </a:p>
          <a:p>
            <a:pPr marL="342900" indent="-342900" algn="just">
              <a:lnSpc>
                <a:spcPct val="200000"/>
              </a:lnSpc>
              <a:buFont typeface="Wingdings" pitchFamily="2" charset="2"/>
              <a:buChar char="v"/>
            </a:pPr>
            <a:r>
              <a:rPr lang="en-US" sz="1700" b="1" u="sng" dirty="0">
                <a:latin typeface="Times New Roman" panose="02020603050405020304" pitchFamily="18" charset="0"/>
                <a:cs typeface="Times New Roman" panose="02020603050405020304" pitchFamily="18" charset="0"/>
              </a:rPr>
              <a:t>Power to Represent - </a:t>
            </a:r>
            <a:r>
              <a:rPr lang="en-US" sz="1700" dirty="0">
                <a:latin typeface="Times New Roman" panose="02020603050405020304" pitchFamily="18" charset="0"/>
                <a:cs typeface="Times New Roman" panose="02020603050405020304" pitchFamily="18" charset="0"/>
              </a:rPr>
              <a:t>The family doesn’t have a corporate presence; it acts through its Karta. The Karta is the sole delegate individual from the joint family with regards to any lawful or social issue. At whatever point there is a suit filed by the family it is filed on the name of Karta. </a:t>
            </a:r>
          </a:p>
          <a:p>
            <a:pPr marL="342900" indent="-342900" algn="just">
              <a:lnSpc>
                <a:spcPct val="200000"/>
              </a:lnSpc>
              <a:buFont typeface="Wingdings" pitchFamily="2" charset="2"/>
              <a:buChar char="v"/>
            </a:pPr>
            <a:r>
              <a:rPr lang="en-US" sz="1700" dirty="0">
                <a:latin typeface="Times New Roman" panose="02020603050405020304" pitchFamily="18" charset="0"/>
                <a:cs typeface="Times New Roman" panose="02020603050405020304" pitchFamily="18" charset="0"/>
              </a:rPr>
              <a:t>In the case of </a:t>
            </a:r>
            <a:r>
              <a:rPr lang="en-US" sz="1700" b="1" i="1" dirty="0" err="1">
                <a:latin typeface="Times New Roman" panose="02020603050405020304" pitchFamily="18" charset="0"/>
                <a:cs typeface="Times New Roman" panose="02020603050405020304" pitchFamily="18" charset="0"/>
              </a:rPr>
              <a:t>Rajayya</a:t>
            </a:r>
            <a:r>
              <a:rPr lang="en-US" sz="1700" b="1" i="1" dirty="0">
                <a:latin typeface="Times New Roman" panose="02020603050405020304" pitchFamily="18" charset="0"/>
                <a:cs typeface="Times New Roman" panose="02020603050405020304" pitchFamily="18" charset="0"/>
              </a:rPr>
              <a:t> v. </a:t>
            </a:r>
            <a:r>
              <a:rPr lang="en-US" sz="1700" b="1" i="1" dirty="0" err="1">
                <a:latin typeface="Times New Roman" panose="02020603050405020304" pitchFamily="18" charset="0"/>
                <a:cs typeface="Times New Roman" panose="02020603050405020304" pitchFamily="18" charset="0"/>
              </a:rPr>
              <a:t>Singa</a:t>
            </a:r>
            <a:r>
              <a:rPr lang="en-US" sz="1700" b="1" i="1" dirty="0">
                <a:latin typeface="Times New Roman" panose="02020603050405020304" pitchFamily="18" charset="0"/>
                <a:cs typeface="Times New Roman" panose="02020603050405020304" pitchFamily="18" charset="0"/>
              </a:rPr>
              <a:t> Reddy, AIR 1956 </a:t>
            </a:r>
            <a:r>
              <a:rPr lang="en-US" sz="1700" b="1" i="1" dirty="0" err="1">
                <a:latin typeface="Times New Roman" panose="02020603050405020304" pitchFamily="18" charset="0"/>
                <a:cs typeface="Times New Roman" panose="02020603050405020304" pitchFamily="18" charset="0"/>
              </a:rPr>
              <a:t>Hyd</a:t>
            </a:r>
            <a:r>
              <a:rPr lang="en-US" sz="1700" b="1" i="1" dirty="0">
                <a:latin typeface="Times New Roman" panose="02020603050405020304" pitchFamily="18" charset="0"/>
                <a:cs typeface="Times New Roman" panose="02020603050405020304" pitchFamily="18" charset="0"/>
              </a:rPr>
              <a:t> 200</a:t>
            </a:r>
            <a:r>
              <a:rPr lang="en-US" sz="1700" dirty="0">
                <a:latin typeface="Times New Roman" panose="02020603050405020304" pitchFamily="18" charset="0"/>
                <a:cs typeface="Times New Roman" panose="02020603050405020304" pitchFamily="18" charset="0"/>
              </a:rPr>
              <a:t>, it was held that if there is a </a:t>
            </a:r>
            <a:r>
              <a:rPr lang="en-US" sz="1700" b="1" dirty="0">
                <a:latin typeface="Times New Roman" panose="02020603050405020304" pitchFamily="18" charset="0"/>
                <a:cs typeface="Times New Roman" panose="02020603050405020304" pitchFamily="18" charset="0"/>
              </a:rPr>
              <a:t>judgment against the Karta</a:t>
            </a:r>
            <a:r>
              <a:rPr lang="en-US" sz="1700" dirty="0">
                <a:latin typeface="Times New Roman" panose="02020603050405020304" pitchFamily="18" charset="0"/>
                <a:cs typeface="Times New Roman" panose="02020603050405020304" pitchFamily="18" charset="0"/>
              </a:rPr>
              <a:t> of the family, it naturally</a:t>
            </a:r>
            <a:r>
              <a:rPr lang="en-US" sz="1700" b="1" dirty="0">
                <a:latin typeface="Times New Roman" panose="02020603050405020304" pitchFamily="18" charset="0"/>
                <a:cs typeface="Times New Roman" panose="02020603050405020304" pitchFamily="18" charset="0"/>
              </a:rPr>
              <a:t> binding to all individuals from the family.</a:t>
            </a:r>
            <a:endParaRPr lang="en-IN" sz="17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21908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POWERS OF KARTA</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E7CE2821-093E-3F40-A023-1C5DB1438AB8}"/>
              </a:ext>
            </a:extLst>
          </p:cNvPr>
          <p:cNvSpPr txBox="1"/>
          <p:nvPr/>
        </p:nvSpPr>
        <p:spPr>
          <a:xfrm>
            <a:off x="428883" y="1170121"/>
            <a:ext cx="11075542" cy="4941737"/>
          </a:xfrm>
          <a:prstGeom prst="rect">
            <a:avLst/>
          </a:prstGeom>
          <a:noFill/>
        </p:spPr>
        <p:txBody>
          <a:bodyPr wrap="square" rtlCol="0">
            <a:spAutoFit/>
          </a:bodyPr>
          <a:lstStyle/>
          <a:p>
            <a:pPr marL="342900" indent="-342900" algn="just">
              <a:lnSpc>
                <a:spcPct val="200000"/>
              </a:lnSpc>
              <a:buFont typeface="Wingdings" pitchFamily="2" charset="2"/>
              <a:buChar char="v"/>
            </a:pPr>
            <a:r>
              <a:rPr lang="en-US" sz="1600" b="1" u="sng" dirty="0">
                <a:latin typeface="Times New Roman" panose="02020603050405020304" pitchFamily="18" charset="0"/>
                <a:cs typeface="Times New Roman" panose="02020603050405020304" pitchFamily="18" charset="0"/>
              </a:rPr>
              <a:t>Power over Income</a:t>
            </a:r>
            <a:r>
              <a:rPr lang="en-US" sz="1600" dirty="0">
                <a:latin typeface="Times New Roman" panose="02020603050405020304" pitchFamily="18" charset="0"/>
                <a:cs typeface="Times New Roman" panose="02020603050405020304" pitchFamily="18" charset="0"/>
              </a:rPr>
              <a:t> - The Karta exercises extensive control over the income and expenditure of the joint family. Since his position is not like the trustee or agent, he is not bound to </a:t>
            </a:r>
            <a:r>
              <a:rPr lang="en-US" sz="1600" dirty="0" err="1">
                <a:latin typeface="Times New Roman" panose="02020603050405020304" pitchFamily="18" charset="0"/>
                <a:cs typeface="Times New Roman" panose="02020603050405020304" pitchFamily="18" charset="0"/>
              </a:rPr>
              <a:t>economise</a:t>
            </a:r>
            <a:r>
              <a:rPr lang="en-US" sz="1600" dirty="0">
                <a:latin typeface="Times New Roman" panose="02020603050405020304" pitchFamily="18" charset="0"/>
                <a:cs typeface="Times New Roman" panose="02020603050405020304" pitchFamily="18" charset="0"/>
              </a:rPr>
              <a:t> or save like a trustee or agent provided he spends the income of the family for the benefit of the members of the family, e.g., for maintenance, education, marriage, and other religious ceremonies of the coparceners and of the members of their respective families</a:t>
            </a:r>
          </a:p>
          <a:p>
            <a:pPr marL="342900" indent="-342900" algn="just">
              <a:lnSpc>
                <a:spcPct val="200000"/>
              </a:lnSpc>
              <a:buFont typeface="Wingdings" pitchFamily="2" charset="2"/>
              <a:buChar char="v"/>
            </a:pPr>
            <a:r>
              <a:rPr lang="en-US" sz="1600" b="1" u="sng" dirty="0">
                <a:latin typeface="Times New Roman" panose="02020603050405020304" pitchFamily="18" charset="0"/>
                <a:cs typeface="Times New Roman" panose="02020603050405020304" pitchFamily="18" charset="0"/>
              </a:rPr>
              <a:t>Power of Alienation </a:t>
            </a:r>
            <a:r>
              <a:rPr lang="en-US" sz="1600" dirty="0">
                <a:latin typeface="Times New Roman" panose="02020603050405020304" pitchFamily="18" charset="0"/>
                <a:cs typeface="Times New Roman" panose="02020603050405020304" pitchFamily="18" charset="0"/>
              </a:rPr>
              <a:t>- Neither the Karta nor some other co-parcener has the option to do the alienation of the joint property of the family except in uncommon circumstances wherein the alienation becomes a necessity of all the individuals from the family. They are:</a:t>
            </a:r>
          </a:p>
          <a:p>
            <a:pPr marL="984250" indent="-342900" algn="just">
              <a:lnSpc>
                <a:spcPct val="200000"/>
              </a:lnSpc>
              <a:buFontTx/>
              <a:buAutoNum type="alphaLcPeriod"/>
              <a:tabLst>
                <a:tab pos="268288" algn="l"/>
              </a:tabLst>
            </a:pPr>
            <a:r>
              <a:rPr lang="en-US" sz="1600" dirty="0">
                <a:latin typeface="Times New Roman" panose="02020603050405020304" pitchFamily="18" charset="0"/>
                <a:cs typeface="Times New Roman" panose="02020603050405020304" pitchFamily="18" charset="0"/>
              </a:rPr>
              <a:t>Legal Necessity</a:t>
            </a:r>
          </a:p>
          <a:p>
            <a:pPr marL="984250" indent="-342900" algn="just">
              <a:lnSpc>
                <a:spcPct val="200000"/>
              </a:lnSpc>
              <a:buAutoNum type="alphaLcPeriod"/>
              <a:tabLst>
                <a:tab pos="268288" algn="l"/>
              </a:tabLst>
            </a:pPr>
            <a:r>
              <a:rPr lang="en-US" sz="1600" dirty="0">
                <a:latin typeface="Times New Roman" panose="02020603050405020304" pitchFamily="18" charset="0"/>
                <a:cs typeface="Times New Roman" panose="02020603050405020304" pitchFamily="18" charset="0"/>
              </a:rPr>
              <a:t>Estate’s advantage</a:t>
            </a:r>
          </a:p>
          <a:p>
            <a:pPr marL="984250" indent="-342900" algn="just">
              <a:lnSpc>
                <a:spcPct val="200000"/>
              </a:lnSpc>
              <a:buAutoNum type="alphaLcPeriod"/>
              <a:tabLst>
                <a:tab pos="268288" algn="l"/>
              </a:tabLst>
            </a:pPr>
            <a:r>
              <a:rPr lang="en-US" sz="1600" dirty="0">
                <a:latin typeface="Times New Roman" panose="02020603050405020304" pitchFamily="18" charset="0"/>
                <a:cs typeface="Times New Roman" panose="02020603050405020304" pitchFamily="18" charset="0"/>
              </a:rPr>
              <a:t>Obligations of strict nature</a:t>
            </a:r>
          </a:p>
        </p:txBody>
      </p:sp>
    </p:spTree>
    <p:extLst>
      <p:ext uri="{BB962C8B-B14F-4D97-AF65-F5344CB8AC3E}">
        <p14:creationId xmlns:p14="http://schemas.microsoft.com/office/powerpoint/2010/main" val="687989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sz="4000" dirty="0">
                <a:latin typeface="Verdana" panose="020B0604030504040204" pitchFamily="34" charset="0"/>
                <a:ea typeface="Verdana" panose="020B0604030504040204" pitchFamily="34" charset="0"/>
                <a:cs typeface="Verdana" panose="020B0604030504040204" pitchFamily="34" charset="0"/>
              </a:rPr>
            </a:br>
            <a:br>
              <a:rPr lang="en-US" sz="4000" dirty="0">
                <a:latin typeface="Verdana" panose="020B0604030504040204" pitchFamily="34" charset="0"/>
                <a:ea typeface="Verdana" panose="020B0604030504040204" pitchFamily="34" charset="0"/>
                <a:cs typeface="Verdana" panose="020B0604030504040204" pitchFamily="34" charset="0"/>
              </a:rPr>
            </a:br>
            <a:endParaRPr lang="en-US" sz="4000" dirty="0">
              <a:latin typeface="Verdana" panose="020B0604030504040204" pitchFamily="34" charset="0"/>
              <a:ea typeface="Verdana" panose="020B0604030504040204" pitchFamily="34" charset="0"/>
              <a:cs typeface="Verdana" panose="020B0604030504040204" pitchFamily="34" charset="0"/>
            </a:endParaRPr>
          </a:p>
        </p:txBody>
      </p:sp>
      <p:sp>
        <p:nvSpPr>
          <p:cNvPr id="3" name="Content Placeholder 2"/>
          <p:cNvSpPr>
            <a:spLocks noGrp="1"/>
          </p:cNvSpPr>
          <p:nvPr>
            <p:ph idx="1"/>
          </p:nvPr>
        </p:nvSpPr>
        <p:spPr>
          <a:xfrm>
            <a:off x="301375" y="1337631"/>
            <a:ext cx="11589250" cy="5520369"/>
          </a:xfrm>
        </p:spPr>
        <p:txBody>
          <a:bodyPr>
            <a:noAutofit/>
          </a:bodyPr>
          <a:lstStyle/>
          <a:p>
            <a:pPr marL="0" indent="0" algn="just">
              <a:lnSpc>
                <a:spcPct val="150000"/>
              </a:lnSpc>
              <a:spcBef>
                <a:spcPts val="0"/>
              </a:spcBef>
              <a:buNone/>
            </a:pPr>
            <a:r>
              <a:rPr lang="en-GB" sz="1600" b="1" dirty="0">
                <a:latin typeface="Times New Roman" pitchFamily="18" charset="0"/>
                <a:ea typeface="Verdana" panose="020B0604030504040204" pitchFamily="34" charset="0"/>
                <a:cs typeface="Times New Roman" pitchFamily="18" charset="0"/>
              </a:rPr>
              <a:t>Intestate / Non-Testamentary Succession:</a:t>
            </a:r>
          </a:p>
          <a:p>
            <a:pPr marL="0" indent="0" algn="just">
              <a:lnSpc>
                <a:spcPct val="150000"/>
              </a:lnSpc>
              <a:spcBef>
                <a:spcPts val="0"/>
              </a:spcBef>
              <a:buNone/>
            </a:pPr>
            <a:endParaRPr lang="en-GB" sz="1000" b="1" dirty="0">
              <a:latin typeface="Times New Roman" pitchFamily="18" charset="0"/>
              <a:ea typeface="Verdana" panose="020B0604030504040204" pitchFamily="34" charset="0"/>
              <a:cs typeface="Times New Roman" pitchFamily="18" charset="0"/>
            </a:endParaRPr>
          </a:p>
          <a:p>
            <a:pPr marL="409575" indent="-409575" algn="just">
              <a:lnSpc>
                <a:spcPct val="150000"/>
              </a:lnSpc>
              <a:spcBef>
                <a:spcPts val="0"/>
              </a:spcBef>
              <a:buFont typeface="Wingdings" pitchFamily="2" charset="2"/>
              <a:buChar char="v"/>
            </a:pPr>
            <a:r>
              <a:rPr lang="en-GB" sz="1600" b="1" u="sng" dirty="0">
                <a:latin typeface="Times New Roman" pitchFamily="18" charset="0"/>
                <a:ea typeface="Verdana" panose="020B0604030504040204" pitchFamily="34" charset="0"/>
                <a:cs typeface="Times New Roman" pitchFamily="18" charset="0"/>
              </a:rPr>
              <a:t>Hindu, Buddhist, Sikh or Jain</a:t>
            </a:r>
            <a:r>
              <a:rPr lang="en-GB" sz="1600" b="1" dirty="0">
                <a:latin typeface="Times New Roman" pitchFamily="18" charset="0"/>
                <a:ea typeface="Verdana" panose="020B0604030504040204" pitchFamily="34" charset="0"/>
                <a:cs typeface="Times New Roman" pitchFamily="18" charset="0"/>
              </a:rPr>
              <a:t>: </a:t>
            </a:r>
            <a:r>
              <a:rPr lang="en-GB" sz="1600" dirty="0">
                <a:latin typeface="Times New Roman" pitchFamily="18" charset="0"/>
                <a:ea typeface="Verdana" panose="020B0604030504040204" pitchFamily="34" charset="0"/>
                <a:cs typeface="Times New Roman" pitchFamily="18" charset="0"/>
              </a:rPr>
              <a:t>Intestate succession governed by Hindu Succession Act, 1956. Hindu include any person other than </a:t>
            </a:r>
            <a:r>
              <a:rPr lang="en-GB" sz="1600" dirty="0" err="1">
                <a:latin typeface="Times New Roman" pitchFamily="18" charset="0"/>
                <a:ea typeface="Verdana" panose="020B0604030504040204" pitchFamily="34" charset="0"/>
                <a:cs typeface="Times New Roman" pitchFamily="18" charset="0"/>
              </a:rPr>
              <a:t>Parsis</a:t>
            </a:r>
            <a:r>
              <a:rPr lang="en-GB" sz="1600" dirty="0">
                <a:latin typeface="Times New Roman" pitchFamily="18" charset="0"/>
                <a:ea typeface="Verdana" panose="020B0604030504040204" pitchFamily="34" charset="0"/>
                <a:cs typeface="Times New Roman" pitchFamily="18" charset="0"/>
              </a:rPr>
              <a:t>, Muslims, Jew and Christians.  </a:t>
            </a:r>
            <a:endParaRPr lang="en-US" sz="1600" dirty="0">
              <a:latin typeface="Times New Roman" pitchFamily="18" charset="0"/>
              <a:ea typeface="Verdana" panose="020B0604030504040204" pitchFamily="34" charset="0"/>
              <a:cs typeface="Times New Roman" pitchFamily="18" charset="0"/>
            </a:endParaRPr>
          </a:p>
          <a:p>
            <a:pPr marL="409575" indent="-409575" algn="just">
              <a:lnSpc>
                <a:spcPct val="150000"/>
              </a:lnSpc>
              <a:spcBef>
                <a:spcPts val="0"/>
              </a:spcBef>
              <a:buFont typeface="Wingdings" pitchFamily="2" charset="2"/>
              <a:buChar char="v"/>
            </a:pPr>
            <a:r>
              <a:rPr lang="en-GB" sz="1600" b="1" u="sng" dirty="0" err="1">
                <a:latin typeface="Times New Roman" pitchFamily="18" charset="0"/>
                <a:ea typeface="Verdana" panose="020B0604030504040204" pitchFamily="34" charset="0"/>
                <a:cs typeface="Times New Roman" pitchFamily="18" charset="0"/>
              </a:rPr>
              <a:t>Parsis</a:t>
            </a:r>
            <a:r>
              <a:rPr lang="en-GB" sz="1600" b="1" dirty="0">
                <a:latin typeface="Times New Roman" pitchFamily="18" charset="0"/>
                <a:ea typeface="Verdana" panose="020B0604030504040204" pitchFamily="34" charset="0"/>
                <a:cs typeface="Times New Roman" pitchFamily="18" charset="0"/>
              </a:rPr>
              <a:t>: </a:t>
            </a:r>
            <a:r>
              <a:rPr lang="en-GB" sz="1600" dirty="0">
                <a:latin typeface="Times New Roman" pitchFamily="18" charset="0"/>
                <a:ea typeface="Verdana" panose="020B0604030504040204" pitchFamily="34" charset="0"/>
                <a:cs typeface="Times New Roman" pitchFamily="18" charset="0"/>
              </a:rPr>
              <a:t>Intestate succession of </a:t>
            </a:r>
            <a:r>
              <a:rPr lang="en-GB" sz="1600" dirty="0" err="1">
                <a:latin typeface="Times New Roman" pitchFamily="18" charset="0"/>
                <a:ea typeface="Verdana" panose="020B0604030504040204" pitchFamily="34" charset="0"/>
                <a:cs typeface="Times New Roman" pitchFamily="18" charset="0"/>
              </a:rPr>
              <a:t>Parsis</a:t>
            </a:r>
            <a:r>
              <a:rPr lang="en-GB" sz="1600" dirty="0">
                <a:latin typeface="Times New Roman" pitchFamily="18" charset="0"/>
                <a:ea typeface="Verdana" panose="020B0604030504040204" pitchFamily="34" charset="0"/>
                <a:cs typeface="Times New Roman" pitchFamily="18" charset="0"/>
              </a:rPr>
              <a:t> is governed by the provisions under Chapter III of the Indian Succession Act, 1925 which also lays down specific rules for disposition of the properties of a Parsi dying intestate.</a:t>
            </a:r>
            <a:endParaRPr lang="en-US" sz="1600" dirty="0">
              <a:latin typeface="Times New Roman" pitchFamily="18" charset="0"/>
              <a:ea typeface="Verdana" panose="020B0604030504040204" pitchFamily="34" charset="0"/>
              <a:cs typeface="Times New Roman" pitchFamily="18" charset="0"/>
            </a:endParaRPr>
          </a:p>
          <a:p>
            <a:pPr marL="409575" indent="-409575" algn="just">
              <a:lnSpc>
                <a:spcPct val="150000"/>
              </a:lnSpc>
              <a:spcBef>
                <a:spcPts val="0"/>
              </a:spcBef>
              <a:buFont typeface="Wingdings" pitchFamily="2" charset="2"/>
              <a:buChar char="v"/>
            </a:pPr>
            <a:r>
              <a:rPr lang="en-GB" sz="1600" b="1" u="sng" dirty="0">
                <a:latin typeface="Times New Roman" pitchFamily="18" charset="0"/>
                <a:ea typeface="Verdana" panose="020B0604030504040204" pitchFamily="34" charset="0"/>
                <a:cs typeface="Times New Roman" pitchFamily="18" charset="0"/>
              </a:rPr>
              <a:t>Muslims:</a:t>
            </a:r>
            <a:r>
              <a:rPr lang="en-GB" sz="1600" b="1" dirty="0">
                <a:latin typeface="Times New Roman" pitchFamily="18" charset="0"/>
                <a:ea typeface="Verdana" panose="020B0604030504040204" pitchFamily="34" charset="0"/>
                <a:cs typeface="Times New Roman" pitchFamily="18" charset="0"/>
              </a:rPr>
              <a:t> </a:t>
            </a:r>
            <a:r>
              <a:rPr lang="en-GB" sz="1600" dirty="0">
                <a:latin typeface="Times New Roman" pitchFamily="18" charset="0"/>
                <a:ea typeface="Verdana" panose="020B0604030504040204" pitchFamily="34" charset="0"/>
                <a:cs typeface="Times New Roman" pitchFamily="18" charset="0"/>
              </a:rPr>
              <a:t>As per the Muslim Personal Law (Shariat) Application Act, 1937, non-testamentary succession of Muslims is governed by Muslim Personal Law. </a:t>
            </a:r>
          </a:p>
          <a:p>
            <a:pPr marL="409575" indent="-409575" algn="just">
              <a:lnSpc>
                <a:spcPct val="150000"/>
              </a:lnSpc>
              <a:spcBef>
                <a:spcPts val="0"/>
              </a:spcBef>
              <a:buFont typeface="Wingdings" pitchFamily="2" charset="2"/>
              <a:buChar char="v"/>
            </a:pPr>
            <a:r>
              <a:rPr lang="en-GB" sz="1600" b="1" u="sng" dirty="0">
                <a:latin typeface="Times New Roman" pitchFamily="18" charset="0"/>
                <a:ea typeface="Verdana" panose="020B0604030504040204" pitchFamily="34" charset="0"/>
                <a:cs typeface="Times New Roman" pitchFamily="18" charset="0"/>
              </a:rPr>
              <a:t>Christians:</a:t>
            </a:r>
            <a:r>
              <a:rPr lang="en-GB" sz="1600" b="1" dirty="0">
                <a:latin typeface="Times New Roman" pitchFamily="18" charset="0"/>
                <a:ea typeface="Verdana" panose="020B0604030504040204" pitchFamily="34" charset="0"/>
                <a:cs typeface="Times New Roman" pitchFamily="18" charset="0"/>
              </a:rPr>
              <a:t> </a:t>
            </a:r>
            <a:r>
              <a:rPr lang="en-GB" sz="1600" dirty="0">
                <a:latin typeface="Times New Roman" pitchFamily="18" charset="0"/>
                <a:ea typeface="Verdana" panose="020B0604030504040204" pitchFamily="34" charset="0"/>
                <a:cs typeface="Times New Roman" pitchFamily="18" charset="0"/>
              </a:rPr>
              <a:t>Non-testamentary succession of Christians shall be as per the provisions of the Indian Succession Act, 1925. </a:t>
            </a:r>
            <a:r>
              <a:rPr lang="en-US" sz="1600" dirty="0">
                <a:latin typeface="Times New Roman" pitchFamily="18" charset="0"/>
                <a:ea typeface="Verdana" panose="020B0604030504040204" pitchFamily="34" charset="0"/>
                <a:cs typeface="Times New Roman" pitchFamily="18" charset="0"/>
              </a:rPr>
              <a:t> </a:t>
            </a:r>
            <a:endParaRPr lang="en-GB" sz="1600" b="1" dirty="0">
              <a:latin typeface="Times New Roman" pitchFamily="18" charset="0"/>
              <a:ea typeface="Verdana" panose="020B0604030504040204" pitchFamily="34" charset="0"/>
              <a:cs typeface="Times New Roman" pitchFamily="18" charset="0"/>
            </a:endParaRPr>
          </a:p>
          <a:p>
            <a:pPr marL="457200" indent="-460375">
              <a:lnSpc>
                <a:spcPct val="150000"/>
              </a:lnSpc>
              <a:buNone/>
            </a:pPr>
            <a:r>
              <a:rPr lang="en-GB" sz="1600" b="1" dirty="0">
                <a:latin typeface="Times New Roman" pitchFamily="18" charset="0"/>
                <a:ea typeface="Verdana" panose="020B0604030504040204" pitchFamily="34" charset="0"/>
                <a:cs typeface="Times New Roman" pitchFamily="18" charset="0"/>
              </a:rPr>
              <a:t>Testamentary succession: </a:t>
            </a:r>
            <a:endParaRPr lang="en-GB" sz="1000" b="1" dirty="0">
              <a:latin typeface="Times New Roman" pitchFamily="18" charset="0"/>
              <a:ea typeface="Verdana" panose="020B0604030504040204" pitchFamily="34" charset="0"/>
              <a:cs typeface="Times New Roman" pitchFamily="18" charset="0"/>
            </a:endParaRPr>
          </a:p>
          <a:p>
            <a:pPr marL="0" indent="0" algn="just">
              <a:lnSpc>
                <a:spcPct val="150000"/>
              </a:lnSpc>
              <a:buNone/>
            </a:pPr>
            <a:r>
              <a:rPr lang="en-US" sz="1600" dirty="0">
                <a:latin typeface="Times New Roman" pitchFamily="18" charset="0"/>
                <a:ea typeface="Verdana" panose="020B0604030504040204" pitchFamily="34" charset="0"/>
                <a:cs typeface="Times New Roman" pitchFamily="18" charset="0"/>
              </a:rPr>
              <a:t>Hindu Succession Act permits any Hindu to dispose off by will any property which is capable of being disposed by him / her as per the Indian Succession Act.  Indian Succession Act allows any person of “sound mind” to dispose off property by will.</a:t>
            </a:r>
          </a:p>
        </p:txBody>
      </p:sp>
      <p:sp>
        <p:nvSpPr>
          <p:cNvPr id="4"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dirty="0">
                <a:latin typeface="Times New Roman" pitchFamily="18" charset="0"/>
                <a:ea typeface="Verdana" panose="020B0604030504040204" pitchFamily="34" charset="0"/>
                <a:cs typeface="Times New Roman" pitchFamily="18" charset="0"/>
              </a:rPr>
              <a:t>KEY INHERITANCE LAWS</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276121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LEGAL NECESSITY</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E7CE2821-093E-3F40-A023-1C5DB1438AB8}"/>
              </a:ext>
            </a:extLst>
          </p:cNvPr>
          <p:cNvSpPr txBox="1"/>
          <p:nvPr/>
        </p:nvSpPr>
        <p:spPr>
          <a:xfrm>
            <a:off x="428883" y="1436821"/>
            <a:ext cx="11075542" cy="4439933"/>
          </a:xfrm>
          <a:prstGeom prst="rect">
            <a:avLst/>
          </a:prstGeom>
          <a:noFill/>
        </p:spPr>
        <p:txBody>
          <a:bodyPr wrap="square" rtlCol="0">
            <a:spAutoFit/>
          </a:bodyPr>
          <a:lstStyle/>
          <a:p>
            <a:pPr marL="342900" indent="-342900" algn="just">
              <a:lnSpc>
                <a:spcPct val="200000"/>
              </a:lnSpc>
              <a:buFont typeface="Wingdings" pitchFamily="2" charset="2"/>
              <a:buChar char="v"/>
            </a:pPr>
            <a:r>
              <a:rPr lang="en-US" dirty="0">
                <a:latin typeface="Times New Roman" panose="02020603050405020304" pitchFamily="18" charset="0"/>
                <a:cs typeface="Times New Roman" panose="02020603050405020304" pitchFamily="18" charset="0"/>
              </a:rPr>
              <a:t>The term legal necessity doesn’t hold any exact definition. The lawful need of a family in respect of different necessities of a family is the pre-requisite for the alienation. </a:t>
            </a:r>
          </a:p>
          <a:p>
            <a:pPr marL="342900" indent="-342900" algn="just">
              <a:lnSpc>
                <a:spcPct val="200000"/>
              </a:lnSpc>
              <a:buFont typeface="Wingdings" pitchFamily="2" charset="2"/>
              <a:buChar char="v"/>
            </a:pPr>
            <a:r>
              <a:rPr lang="en-US" dirty="0">
                <a:latin typeface="Times New Roman" panose="02020603050405020304" pitchFamily="18" charset="0"/>
                <a:cs typeface="Times New Roman" panose="02020603050405020304" pitchFamily="18" charset="0"/>
              </a:rPr>
              <a:t>To meet various family obligations, family commitments, business requirements, investment requirements and personal requirements of various family members including legal cases, the legal necessity may arise in the interest of the family.</a:t>
            </a:r>
          </a:p>
          <a:p>
            <a:pPr marL="342900" indent="-342900" algn="just">
              <a:lnSpc>
                <a:spcPct val="200000"/>
              </a:lnSpc>
              <a:buFont typeface="Wingdings" pitchFamily="2" charset="2"/>
              <a:buChar char="v"/>
            </a:pPr>
            <a:r>
              <a:rPr lang="en-US" dirty="0">
                <a:latin typeface="Times New Roman" panose="02020603050405020304" pitchFamily="18" charset="0"/>
                <a:cs typeface="Times New Roman" panose="02020603050405020304" pitchFamily="18" charset="0"/>
              </a:rPr>
              <a:t>In the case of </a:t>
            </a:r>
            <a:r>
              <a:rPr lang="en-US" b="1" i="1" dirty="0">
                <a:latin typeface="Times New Roman" panose="02020603050405020304" pitchFamily="18" charset="0"/>
                <a:cs typeface="Times New Roman" panose="02020603050405020304" pitchFamily="18" charset="0"/>
              </a:rPr>
              <a:t>Dev </a:t>
            </a:r>
            <a:r>
              <a:rPr lang="en-US" b="1" i="1" dirty="0" err="1">
                <a:latin typeface="Times New Roman" panose="02020603050405020304" pitchFamily="18" charset="0"/>
                <a:cs typeface="Times New Roman" panose="02020603050405020304" pitchFamily="18" charset="0"/>
              </a:rPr>
              <a:t>Kishan</a:t>
            </a:r>
            <a:r>
              <a:rPr lang="en-US" b="1" i="1" dirty="0">
                <a:latin typeface="Times New Roman" panose="02020603050405020304" pitchFamily="18" charset="0"/>
                <a:cs typeface="Times New Roman" panose="02020603050405020304" pitchFamily="18" charset="0"/>
              </a:rPr>
              <a:t> v. Smash </a:t>
            </a:r>
            <a:r>
              <a:rPr lang="en-US" b="1" i="1" dirty="0" err="1">
                <a:latin typeface="Times New Roman" panose="02020603050405020304" pitchFamily="18" charset="0"/>
                <a:cs typeface="Times New Roman" panose="02020603050405020304" pitchFamily="18" charset="0"/>
              </a:rPr>
              <a:t>Kishan</a:t>
            </a:r>
            <a:r>
              <a:rPr lang="en-US" b="1" i="1" dirty="0">
                <a:latin typeface="Times New Roman" panose="02020603050405020304" pitchFamily="18" charset="0"/>
                <a:cs typeface="Times New Roman" panose="02020603050405020304" pitchFamily="18" charset="0"/>
              </a:rPr>
              <a:t> (AIR 2002 Raj 370)</a:t>
            </a:r>
            <a:r>
              <a:rPr lang="en-US" dirty="0">
                <a:latin typeface="Times New Roman" panose="02020603050405020304" pitchFamily="18" charset="0"/>
                <a:cs typeface="Times New Roman" panose="02020603050405020304" pitchFamily="18" charset="0"/>
              </a:rPr>
              <a:t>, the High Court of Rajasthan held that when the Karta mortgages and sold the joint family property with the end goal of the marriage of the two minor daughters the court held that such activity was unlawful alienation as being violative of Child Marriage Restraint Act, 1929.</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52362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…LEGAL NECESSITY</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E7CE2821-093E-3F40-A023-1C5DB1438AB8}"/>
              </a:ext>
            </a:extLst>
          </p:cNvPr>
          <p:cNvSpPr txBox="1"/>
          <p:nvPr/>
        </p:nvSpPr>
        <p:spPr>
          <a:xfrm>
            <a:off x="428883" y="826024"/>
            <a:ext cx="11075542" cy="5847755"/>
          </a:xfrm>
          <a:prstGeom prst="rect">
            <a:avLst/>
          </a:prstGeom>
          <a:noFill/>
        </p:spPr>
        <p:txBody>
          <a:bodyPr wrap="square" rtlCol="0">
            <a:spAutoFit/>
          </a:bodyPr>
          <a:lstStyle/>
          <a:p>
            <a:pPr algn="just"/>
            <a:endParaRPr lang="en-US" dirty="0">
              <a:latin typeface="Times New Roman" panose="02020603050405020304" pitchFamily="18" charset="0"/>
              <a:cs typeface="Times New Roman" panose="02020603050405020304" pitchFamily="18" charset="0"/>
            </a:endParaRPr>
          </a:p>
          <a:p>
            <a:pPr algn="ctr"/>
            <a:r>
              <a:rPr lang="en-IN" dirty="0" err="1">
                <a:latin typeface="Times New Roman" panose="02020603050405020304" pitchFamily="18" charset="0"/>
                <a:cs typeface="Times New Roman" panose="02020603050405020304" pitchFamily="18" charset="0"/>
              </a:rPr>
              <a:t>Kehar</a:t>
            </a:r>
            <a:r>
              <a:rPr lang="en-IN" dirty="0">
                <a:latin typeface="Times New Roman" panose="02020603050405020304" pitchFamily="18" charset="0"/>
                <a:cs typeface="Times New Roman" panose="02020603050405020304" pitchFamily="18" charset="0"/>
              </a:rPr>
              <a:t> Singh (D) </a:t>
            </a:r>
            <a:r>
              <a:rPr lang="en-IN" dirty="0" err="1">
                <a:latin typeface="Times New Roman" panose="02020603050405020304" pitchFamily="18" charset="0"/>
                <a:cs typeface="Times New Roman" panose="02020603050405020304" pitchFamily="18" charset="0"/>
              </a:rPr>
              <a:t>Thr</a:t>
            </a:r>
            <a:r>
              <a:rPr lang="en-IN" dirty="0">
                <a:latin typeface="Times New Roman" panose="02020603050405020304" pitchFamily="18" charset="0"/>
                <a:cs typeface="Times New Roman" panose="02020603050405020304" pitchFamily="18" charset="0"/>
              </a:rPr>
              <a:t>. L.Rs. &amp; </a:t>
            </a:r>
            <a:r>
              <a:rPr lang="en-IN" dirty="0" err="1">
                <a:latin typeface="Times New Roman" panose="02020603050405020304" pitchFamily="18" charset="0"/>
                <a:cs typeface="Times New Roman" panose="02020603050405020304" pitchFamily="18" charset="0"/>
              </a:rPr>
              <a:t>Ors</a:t>
            </a:r>
            <a:r>
              <a:rPr lang="en-IN" dirty="0">
                <a:latin typeface="Times New Roman" panose="02020603050405020304" pitchFamily="18" charset="0"/>
                <a:cs typeface="Times New Roman" panose="02020603050405020304" pitchFamily="18" charset="0"/>
              </a:rPr>
              <a:t>. Vs </a:t>
            </a:r>
            <a:r>
              <a:rPr lang="en-IN" dirty="0" err="1">
                <a:latin typeface="Times New Roman" panose="02020603050405020304" pitchFamily="18" charset="0"/>
                <a:cs typeface="Times New Roman" panose="02020603050405020304" pitchFamily="18" charset="0"/>
              </a:rPr>
              <a:t>Nachittar</a:t>
            </a:r>
            <a:r>
              <a:rPr lang="en-IN" dirty="0">
                <a:latin typeface="Times New Roman" panose="02020603050405020304" pitchFamily="18" charset="0"/>
                <a:cs typeface="Times New Roman" panose="02020603050405020304" pitchFamily="18" charset="0"/>
              </a:rPr>
              <a:t> Kaur</a:t>
            </a:r>
          </a:p>
          <a:p>
            <a:pPr algn="ctr"/>
            <a:r>
              <a:rPr lang="en-IN" sz="1400" dirty="0">
                <a:latin typeface="Times New Roman" panose="02020603050405020304" pitchFamily="18" charset="0"/>
                <a:cs typeface="Times New Roman" panose="02020603050405020304" pitchFamily="18" charset="0"/>
              </a:rPr>
              <a:t>[SC, Civil Appeal No. 3264 of 2011 dated 20</a:t>
            </a:r>
            <a:r>
              <a:rPr lang="en-IN" sz="1400" baseline="30000" dirty="0">
                <a:latin typeface="Times New Roman" panose="02020603050405020304" pitchFamily="18" charset="0"/>
                <a:cs typeface="Times New Roman" panose="02020603050405020304" pitchFamily="18" charset="0"/>
              </a:rPr>
              <a:t>th</a:t>
            </a:r>
            <a:r>
              <a:rPr lang="en-IN" sz="1400" dirty="0">
                <a:latin typeface="Times New Roman" panose="02020603050405020304" pitchFamily="18" charset="0"/>
                <a:cs typeface="Times New Roman" panose="02020603050405020304" pitchFamily="18" charset="0"/>
              </a:rPr>
              <a:t> August, 2018]</a:t>
            </a:r>
          </a:p>
          <a:p>
            <a:pPr algn="just"/>
            <a:endParaRPr lang="en-IN"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a:t>
            </a:r>
            <a:r>
              <a:rPr lang="en-US" i="1" dirty="0">
                <a:latin typeface="Times New Roman" panose="02020603050405020304" pitchFamily="18" charset="0"/>
                <a:cs typeface="Times New Roman" panose="02020603050405020304" pitchFamily="18" charset="0"/>
              </a:rPr>
              <a:t>What is legal necessity – The following have been held to be family necessities within the meaning of Article 240 of Principles of Mulla:</a:t>
            </a:r>
          </a:p>
          <a:p>
            <a:pPr algn="just"/>
            <a:endParaRPr lang="en-US" i="1" dirty="0">
              <a:latin typeface="Times New Roman" panose="02020603050405020304" pitchFamily="18" charset="0"/>
              <a:cs typeface="Times New Roman" panose="02020603050405020304" pitchFamily="18" charset="0"/>
            </a:endParaRPr>
          </a:p>
          <a:p>
            <a:pPr marL="984250" indent="-228600" algn="just">
              <a:buFont typeface="+mj-lt"/>
              <a:buAutoNum type="alphaLcPeriod"/>
              <a:tabLst>
                <a:tab pos="357188" algn="l"/>
              </a:tabLst>
            </a:pPr>
            <a:r>
              <a:rPr lang="en-US" i="1" dirty="0">
                <a:latin typeface="Times New Roman" panose="02020603050405020304" pitchFamily="18" charset="0"/>
                <a:cs typeface="Times New Roman" panose="02020603050405020304" pitchFamily="18" charset="0"/>
              </a:rPr>
              <a:t>Payment of government revenue and of debts which are payable out of the family property;</a:t>
            </a:r>
          </a:p>
          <a:p>
            <a:pPr marL="984250" indent="-228600" algn="just">
              <a:buFont typeface="+mj-lt"/>
              <a:buAutoNum type="alphaLcPeriod"/>
              <a:tabLst>
                <a:tab pos="357188" algn="l"/>
              </a:tabLst>
            </a:pPr>
            <a:r>
              <a:rPr lang="en-US" i="1" dirty="0">
                <a:latin typeface="Times New Roman" panose="02020603050405020304" pitchFamily="18" charset="0"/>
                <a:cs typeface="Times New Roman" panose="02020603050405020304" pitchFamily="18" charset="0"/>
              </a:rPr>
              <a:t>Maintenance of coparceners and of the members of their families;</a:t>
            </a:r>
          </a:p>
          <a:p>
            <a:pPr marL="984250" indent="-228600" algn="just">
              <a:buFont typeface="+mj-lt"/>
              <a:buAutoNum type="alphaLcPeriod"/>
              <a:tabLst>
                <a:tab pos="357188" algn="l"/>
              </a:tabLst>
            </a:pPr>
            <a:r>
              <a:rPr lang="en-US" i="1" dirty="0">
                <a:latin typeface="Times New Roman" panose="02020603050405020304" pitchFamily="18" charset="0"/>
                <a:cs typeface="Times New Roman" panose="02020603050405020304" pitchFamily="18" charset="0"/>
              </a:rPr>
              <a:t>Marriage expenses of male coparceners, and of the daughters of coparceners;</a:t>
            </a:r>
          </a:p>
          <a:p>
            <a:pPr marL="984250" indent="-228600" algn="just">
              <a:buFont typeface="+mj-lt"/>
              <a:buAutoNum type="alphaLcPeriod"/>
              <a:tabLst>
                <a:tab pos="357188" algn="l"/>
              </a:tabLst>
            </a:pPr>
            <a:r>
              <a:rPr lang="en-US" i="1" dirty="0">
                <a:latin typeface="Times New Roman" panose="02020603050405020304" pitchFamily="18" charset="0"/>
                <a:cs typeface="Times New Roman" panose="02020603050405020304" pitchFamily="18" charset="0"/>
              </a:rPr>
              <a:t>Performance of the necessary funeral or family ceremonies;</a:t>
            </a:r>
          </a:p>
          <a:p>
            <a:pPr marL="984250" indent="-228600" algn="just">
              <a:buFont typeface="+mj-lt"/>
              <a:buAutoNum type="alphaLcPeriod"/>
              <a:tabLst>
                <a:tab pos="357188" algn="l"/>
              </a:tabLst>
            </a:pPr>
            <a:r>
              <a:rPr lang="en-US" i="1" dirty="0">
                <a:latin typeface="Times New Roman" panose="02020603050405020304" pitchFamily="18" charset="0"/>
                <a:cs typeface="Times New Roman" panose="02020603050405020304" pitchFamily="18" charset="0"/>
              </a:rPr>
              <a:t>Costs of necessary litigation in recovering or preserving the estate;</a:t>
            </a:r>
          </a:p>
          <a:p>
            <a:pPr marL="984250" indent="-228600" algn="just">
              <a:buFont typeface="+mj-lt"/>
              <a:buAutoNum type="alphaLcPeriod"/>
              <a:tabLst>
                <a:tab pos="357188" algn="l"/>
              </a:tabLst>
            </a:pPr>
            <a:r>
              <a:rPr lang="en-US" i="1" dirty="0">
                <a:latin typeface="Times New Roman" panose="02020603050405020304" pitchFamily="18" charset="0"/>
                <a:cs typeface="Times New Roman" panose="02020603050405020304" pitchFamily="18" charset="0"/>
              </a:rPr>
              <a:t>Costs of defending the head of the joint family or any other member against a serious criminal charge;</a:t>
            </a:r>
          </a:p>
          <a:p>
            <a:pPr marL="984250" indent="-228600" algn="just">
              <a:buFont typeface="+mj-lt"/>
              <a:buAutoNum type="alphaLcPeriod"/>
              <a:tabLst>
                <a:tab pos="357188" algn="l"/>
              </a:tabLst>
            </a:pPr>
            <a:r>
              <a:rPr lang="en-US" i="1" dirty="0">
                <a:latin typeface="Times New Roman" panose="02020603050405020304" pitchFamily="18" charset="0"/>
                <a:cs typeface="Times New Roman" panose="02020603050405020304" pitchFamily="18" charset="0"/>
              </a:rPr>
              <a:t>Payment of debts incurred for family business or other necessary purpose. </a:t>
            </a:r>
          </a:p>
          <a:p>
            <a:pPr marL="984250" indent="-228600" algn="just">
              <a:buFont typeface="+mj-lt"/>
              <a:buAutoNum type="alphaLcPeriod"/>
              <a:tabLst>
                <a:tab pos="357188" algn="l"/>
              </a:tabLst>
            </a:pPr>
            <a:r>
              <a:rPr lang="en-US" i="1" dirty="0">
                <a:latin typeface="Times New Roman" panose="02020603050405020304" pitchFamily="18" charset="0"/>
                <a:cs typeface="Times New Roman" panose="02020603050405020304" pitchFamily="18" charset="0"/>
              </a:rPr>
              <a:t>In the case of a manager other than a father, it is not enough to show merely that the debt is a preexisting debt.</a:t>
            </a:r>
          </a:p>
          <a:p>
            <a:pPr algn="just"/>
            <a:endParaRPr lang="en-US" sz="1050" i="1" dirty="0">
              <a:latin typeface="Times New Roman" panose="02020603050405020304" pitchFamily="18" charset="0"/>
              <a:cs typeface="Times New Roman" panose="02020603050405020304" pitchFamily="18" charset="0"/>
            </a:endParaRPr>
          </a:p>
          <a:p>
            <a:pPr algn="just"/>
            <a:r>
              <a:rPr lang="en-US" i="1" dirty="0">
                <a:latin typeface="Times New Roman" panose="02020603050405020304" pitchFamily="18" charset="0"/>
                <a:cs typeface="Times New Roman" panose="02020603050405020304" pitchFamily="18" charset="0"/>
              </a:rPr>
              <a:t>The above are not the only indices for concluding as to whether the alienation was indeed for legal necessity, nor can the enumeration of criterion for establishing legal necessity be copious or even predictable. It must therefore depend on the facts of each case. When, therefore, property is sold in order to fulfill tax obligations incurred by a family business, such alienation can be classified as constituting legal necessity</a:t>
            </a:r>
            <a:r>
              <a:rPr lang="en-US"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6593880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cap="all" dirty="0">
                <a:solidFill>
                  <a:schemeClr val="bg1"/>
                </a:solidFill>
                <a:latin typeface="Times New Roman" panose="02020603050405020304" pitchFamily="18" charset="0"/>
                <a:cs typeface="Times New Roman" panose="02020603050405020304" pitchFamily="18" charset="0"/>
              </a:rPr>
              <a:t>BENEFIT OF ESTATE</a:t>
            </a:r>
            <a:endPar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E7CE2821-093E-3F40-A023-1C5DB1438AB8}"/>
              </a:ext>
            </a:extLst>
          </p:cNvPr>
          <p:cNvSpPr txBox="1"/>
          <p:nvPr/>
        </p:nvSpPr>
        <p:spPr>
          <a:xfrm>
            <a:off x="428883" y="1583078"/>
            <a:ext cx="11075542" cy="3691844"/>
          </a:xfrm>
          <a:prstGeom prst="rect">
            <a:avLst/>
          </a:prstGeom>
          <a:noFill/>
        </p:spPr>
        <p:txBody>
          <a:bodyPr wrap="square" rtlCol="0">
            <a:spAutoFit/>
          </a:bodyPr>
          <a:lstStyle/>
          <a:p>
            <a:pPr marL="342900" indent="-342900" algn="just">
              <a:lnSpc>
                <a:spcPct val="200000"/>
              </a:lnSpc>
              <a:buFont typeface="Wingdings" pitchFamily="2" charset="2"/>
              <a:buChar char="v"/>
            </a:pPr>
            <a:r>
              <a:rPr lang="en-US" sz="2000" dirty="0">
                <a:latin typeface="Times New Roman" panose="02020603050405020304" pitchFamily="18" charset="0"/>
                <a:cs typeface="Times New Roman" panose="02020603050405020304" pitchFamily="18" charset="0"/>
              </a:rPr>
              <a:t>Anything done in promotion of the benefit of the Hindu joint family is the benefit of the estate. Hence, anything which was done with the intention of positive benefit will add up to benefit of the estate. The test is that anything which a reasonable individual can do in regard to his own property. </a:t>
            </a:r>
          </a:p>
          <a:p>
            <a:pPr marL="342900" indent="-342900" algn="just">
              <a:lnSpc>
                <a:spcPct val="200000"/>
              </a:lnSpc>
              <a:buFont typeface="Wingdings" pitchFamily="2" charset="2"/>
              <a:buChar char="v"/>
            </a:pPr>
            <a:r>
              <a:rPr lang="en-US" sz="2000" dirty="0">
                <a:latin typeface="Times New Roman" panose="02020603050405020304" pitchFamily="18" charset="0"/>
                <a:cs typeface="Times New Roman" panose="02020603050405020304" pitchFamily="18" charset="0"/>
              </a:rPr>
              <a:t>In the judgment of </a:t>
            </a:r>
            <a:r>
              <a:rPr lang="en-US" sz="2000" b="1" i="1" dirty="0" err="1">
                <a:latin typeface="Times New Roman" panose="02020603050405020304" pitchFamily="18" charset="0"/>
                <a:cs typeface="Times New Roman" panose="02020603050405020304" pitchFamily="18" charset="0"/>
              </a:rPr>
              <a:t>Balmukund</a:t>
            </a:r>
            <a:r>
              <a:rPr lang="en-US" sz="2000" b="1" i="1" dirty="0">
                <a:latin typeface="Times New Roman" panose="02020603050405020304" pitchFamily="18" charset="0"/>
                <a:cs typeface="Times New Roman" panose="02020603050405020304" pitchFamily="18" charset="0"/>
              </a:rPr>
              <a:t> versus </a:t>
            </a:r>
            <a:r>
              <a:rPr lang="en-US" sz="2000" b="1" i="1" dirty="0" err="1">
                <a:latin typeface="Times New Roman" panose="02020603050405020304" pitchFamily="18" charset="0"/>
                <a:cs typeface="Times New Roman" panose="02020603050405020304" pitchFamily="18" charset="0"/>
              </a:rPr>
              <a:t>Kamlavati</a:t>
            </a:r>
            <a:r>
              <a:rPr lang="en-US" sz="2000" b="1" i="1" dirty="0">
                <a:latin typeface="Times New Roman" panose="02020603050405020304" pitchFamily="18" charset="0"/>
                <a:cs typeface="Times New Roman" panose="02020603050405020304" pitchFamily="18" charset="0"/>
              </a:rPr>
              <a:t> and </a:t>
            </a:r>
            <a:r>
              <a:rPr lang="en-US" sz="2000" b="1" i="1" dirty="0" err="1">
                <a:latin typeface="Times New Roman" panose="02020603050405020304" pitchFamily="18" charset="0"/>
                <a:cs typeface="Times New Roman" panose="02020603050405020304" pitchFamily="18" charset="0"/>
              </a:rPr>
              <a:t>Ors</a:t>
            </a:r>
            <a:r>
              <a:rPr lang="en-US" sz="2000" b="1" i="1" dirty="0">
                <a:latin typeface="Times New Roman" panose="02020603050405020304" pitchFamily="18" charset="0"/>
                <a:cs typeface="Times New Roman" panose="02020603050405020304" pitchFamily="18" charset="0"/>
              </a:rPr>
              <a:t>. (1964 AIR 1385)</a:t>
            </a:r>
            <a:r>
              <a:rPr lang="en-US" sz="2000" dirty="0">
                <a:latin typeface="Times New Roman" panose="02020603050405020304" pitchFamily="18" charset="0"/>
                <a:cs typeface="Times New Roman" panose="02020603050405020304" pitchFamily="18" charset="0"/>
              </a:rPr>
              <a:t>, the Supreme Court held that anything which is accomplished for the positive benefit of the estate is considered, for the benefit of the Family.</a:t>
            </a:r>
          </a:p>
        </p:txBody>
      </p:sp>
    </p:spTree>
    <p:extLst>
      <p:ext uri="{BB962C8B-B14F-4D97-AF65-F5344CB8AC3E}">
        <p14:creationId xmlns:p14="http://schemas.microsoft.com/office/powerpoint/2010/main" val="35830887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OBLIGATION OF STRICT NATURE</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E7CE2821-093E-3F40-A023-1C5DB1438AB8}"/>
              </a:ext>
            </a:extLst>
          </p:cNvPr>
          <p:cNvSpPr txBox="1"/>
          <p:nvPr/>
        </p:nvSpPr>
        <p:spPr>
          <a:xfrm>
            <a:off x="428883" y="1170121"/>
            <a:ext cx="11075542" cy="4198329"/>
          </a:xfrm>
          <a:prstGeom prst="rect">
            <a:avLst/>
          </a:prstGeom>
          <a:noFill/>
        </p:spPr>
        <p:txBody>
          <a:bodyPr wrap="square" rtlCol="0">
            <a:spAutoFit/>
          </a:bodyPr>
          <a:lstStyle/>
          <a:p>
            <a:pPr marL="342900" indent="-342900" algn="just">
              <a:lnSpc>
                <a:spcPct val="200000"/>
              </a:lnSpc>
              <a:buFont typeface="Wingdings" pitchFamily="2" charset="2"/>
              <a:buChar char="v"/>
            </a:pPr>
            <a:r>
              <a:rPr lang="en-US" sz="1700" b="1" u="sng" dirty="0">
                <a:latin typeface="Times New Roman" panose="02020603050405020304" pitchFamily="18" charset="0"/>
                <a:cs typeface="Times New Roman" panose="02020603050405020304" pitchFamily="18" charset="0"/>
              </a:rPr>
              <a:t>Power to Contract Debts - </a:t>
            </a:r>
            <a:r>
              <a:rPr lang="en-US" sz="1700" dirty="0">
                <a:latin typeface="Times New Roman" panose="02020603050405020304" pitchFamily="18" charset="0"/>
                <a:cs typeface="Times New Roman" panose="02020603050405020304" pitchFamily="18" charset="0"/>
              </a:rPr>
              <a:t>The Karta has the power to contract debts as per the joint family’s necessities and these debts are binding upon all the individuals. The individuals can’t escape from this risk considerably after partition. However, it has been upheld by various courts that the </a:t>
            </a:r>
            <a:r>
              <a:rPr lang="en-US" sz="1700" dirty="0" err="1">
                <a:latin typeface="Times New Roman" panose="02020603050405020304" pitchFamily="18" charset="0"/>
                <a:cs typeface="Times New Roman" panose="02020603050405020304" pitchFamily="18" charset="0"/>
              </a:rPr>
              <a:t>karta</a:t>
            </a:r>
            <a:r>
              <a:rPr lang="en-US" sz="1700" dirty="0">
                <a:latin typeface="Times New Roman" panose="02020603050405020304" pitchFamily="18" charset="0"/>
                <a:cs typeface="Times New Roman" panose="02020603050405020304" pitchFamily="18" charset="0"/>
              </a:rPr>
              <a:t> can’t be permitted to bring credits or loans by surrendering in as security, the estate of a minor relative in order to begin some exchange of familial nature.</a:t>
            </a:r>
          </a:p>
          <a:p>
            <a:pPr marL="342900" indent="-342900" algn="just">
              <a:lnSpc>
                <a:spcPct val="200000"/>
              </a:lnSpc>
              <a:buFont typeface="Wingdings" pitchFamily="2" charset="2"/>
              <a:buChar char="v"/>
            </a:pPr>
            <a:r>
              <a:rPr lang="en-US" sz="1700" b="1" u="sng" dirty="0">
                <a:latin typeface="Times New Roman" panose="02020603050405020304" pitchFamily="18" charset="0"/>
                <a:cs typeface="Times New Roman" panose="02020603050405020304" pitchFamily="18" charset="0"/>
              </a:rPr>
              <a:t>Power to enter into the Contract </a:t>
            </a:r>
            <a:r>
              <a:rPr lang="en-US" sz="1700" dirty="0">
                <a:latin typeface="Times New Roman" panose="02020603050405020304" pitchFamily="18" charset="0"/>
                <a:cs typeface="Times New Roman" panose="02020603050405020304" pitchFamily="18" charset="0"/>
              </a:rPr>
              <a:t>- The Karta of the family can go into a contract for the entire family and such contracts are binding upon the family members. The power is exclusively vested in Karta for the purpose of doing business easier and promote the establishment. </a:t>
            </a:r>
          </a:p>
          <a:p>
            <a:pPr marL="342900" indent="-342900" algn="just">
              <a:lnSpc>
                <a:spcPct val="200000"/>
              </a:lnSpc>
              <a:buFont typeface="Wingdings" pitchFamily="2" charset="2"/>
              <a:buChar char="v"/>
            </a:pPr>
            <a:r>
              <a:rPr lang="en-US" sz="1700" b="1" dirty="0">
                <a:latin typeface="Times New Roman" panose="02020603050405020304" pitchFamily="18" charset="0"/>
                <a:cs typeface="Times New Roman" panose="02020603050405020304" pitchFamily="18" charset="0"/>
              </a:rPr>
              <a:t>Power to Delegate </a:t>
            </a:r>
            <a:endParaRPr lang="en-IN" sz="17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65537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OBLIGATION OF STRICT NATURE</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E7CE2821-093E-3F40-A023-1C5DB1438AB8}"/>
              </a:ext>
            </a:extLst>
          </p:cNvPr>
          <p:cNvSpPr txBox="1"/>
          <p:nvPr/>
        </p:nvSpPr>
        <p:spPr>
          <a:xfrm>
            <a:off x="428883" y="1170121"/>
            <a:ext cx="11075542" cy="3151888"/>
          </a:xfrm>
          <a:prstGeom prst="rect">
            <a:avLst/>
          </a:prstGeom>
          <a:noFill/>
        </p:spPr>
        <p:txBody>
          <a:bodyPr wrap="square" rtlCol="0">
            <a:spAutoFit/>
          </a:bodyPr>
          <a:lstStyle/>
          <a:p>
            <a:pPr marL="342900" indent="-342900" algn="just">
              <a:lnSpc>
                <a:spcPct val="200000"/>
              </a:lnSpc>
              <a:buFont typeface="Wingdings" pitchFamily="2" charset="2"/>
              <a:buChar char="v"/>
            </a:pPr>
            <a:r>
              <a:rPr lang="en-US" sz="1700" b="1" u="sng" dirty="0">
                <a:latin typeface="Times New Roman" panose="02020603050405020304" pitchFamily="18" charset="0"/>
                <a:cs typeface="Times New Roman" panose="02020603050405020304" pitchFamily="18" charset="0"/>
              </a:rPr>
              <a:t>Power to compromise - </a:t>
            </a:r>
            <a:r>
              <a:rPr lang="en-US" sz="1700" dirty="0">
                <a:latin typeface="Times New Roman" panose="02020603050405020304" pitchFamily="18" charset="0"/>
                <a:cs typeface="Times New Roman" panose="02020603050405020304" pitchFamily="18" charset="0"/>
              </a:rPr>
              <a:t>The power to compromise all the disputes of the family is also vested in the Karta. He can take all choices in regards to the compromise in the case of being identified with family or its administration. In the event that his demonstration of compromise isn’t justiciable, at that point, it is may be challenged in a partition. He can likewise compromise a suit pending in the court and it will be authoritative on all the individuals. Exception to this is if there should arise an occurrence of an impact on  minor coparcener, the compromise must be affirmed by the court as expressed all together 32 Rule 7 of the Code of Civil Procedure.</a:t>
            </a:r>
            <a:endParaRPr lang="en-IN" sz="17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61696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FORMATION OF HINDU UNDIVIDED FAMILY</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8E542C89-5208-794F-BB47-E9FF30514CD5}"/>
              </a:ext>
            </a:extLst>
          </p:cNvPr>
          <p:cNvSpPr txBox="1"/>
          <p:nvPr/>
        </p:nvSpPr>
        <p:spPr>
          <a:xfrm>
            <a:off x="462337" y="1345915"/>
            <a:ext cx="11075542" cy="5129096"/>
          </a:xfrm>
          <a:prstGeom prst="rect">
            <a:avLst/>
          </a:prstGeom>
          <a:noFill/>
        </p:spPr>
        <p:txBody>
          <a:bodyPr wrap="square" rtlCol="0">
            <a:spAutoFit/>
          </a:bodyPr>
          <a:lstStyle/>
          <a:p>
            <a:pPr marL="285750" indent="-285750" algn="just">
              <a:lnSpc>
                <a:spcPct val="150000"/>
              </a:lnSpc>
              <a:buFont typeface="Wingdings" pitchFamily="2" charset="2"/>
              <a:buChar char="v"/>
            </a:pPr>
            <a:r>
              <a:rPr lang="en-IN" sz="1500" b="1" dirty="0">
                <a:latin typeface="Times New Roman" panose="02020603050405020304" pitchFamily="18" charset="0"/>
                <a:cs typeface="Times New Roman" panose="02020603050405020304" pitchFamily="18" charset="0"/>
              </a:rPr>
              <a:t>The only way in which a Hindu Undivided Family/joint Hindu family can come into existence after 1956 (and when a joint Hindu family did not exist prior to 1956) is if an individual’s property is thrown into a common hotchpotch</a:t>
            </a:r>
            <a:r>
              <a:rPr lang="en-IN" sz="1500" dirty="0">
                <a:latin typeface="Times New Roman" panose="02020603050405020304" pitchFamily="18" charset="0"/>
                <a:cs typeface="Times New Roman" panose="02020603050405020304" pitchFamily="18" charset="0"/>
              </a:rPr>
              <a:t>. Also, once a property is thrown into a common hotchpotch, it is necessary that the exact details of the specific date/month/year etc. of creation of an HUF for the first time by throwing a property into a common hotchpotch have to be clearly pleaded and mentioned and which requirement is a legal requirement because of Order VI Rule 4 CPC which provides that all necessary factual details of the cause of action must be clearly stated. Thus, if an HUF property exists because of its such creation by throwing of self-acquired property by a person in the common hotchpotch, consequently there is entitlement in coparceners etc. to a share in such HUF property.</a:t>
            </a:r>
          </a:p>
          <a:p>
            <a:pPr algn="just">
              <a:lnSpc>
                <a:spcPct val="150000"/>
              </a:lnSpc>
            </a:pPr>
            <a:endParaRPr lang="en-IN" sz="1000"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itchFamily="2" charset="2"/>
              <a:buChar char="v"/>
            </a:pPr>
            <a:r>
              <a:rPr lang="en-IN" sz="1500" b="1" dirty="0">
                <a:latin typeface="Times New Roman" panose="02020603050405020304" pitchFamily="18" charset="0"/>
                <a:cs typeface="Times New Roman" panose="02020603050405020304" pitchFamily="18" charset="0"/>
              </a:rPr>
              <a:t>An HUF can also exist if paternal ancestral properties are inherited prior to 1956, and such status of parties qua the properties has continued after 1956 with respect to properties inherited prior to 1956 from paternal ancestors</a:t>
            </a:r>
            <a:r>
              <a:rPr lang="en-IN" sz="1500" dirty="0">
                <a:latin typeface="Times New Roman" panose="02020603050405020304" pitchFamily="18" charset="0"/>
                <a:cs typeface="Times New Roman" panose="02020603050405020304" pitchFamily="18" charset="0"/>
              </a:rPr>
              <a:t>. Once that status and position continues even after 1956; of the HUF and of its properties existing; a coparcener etc. will have a right to seek partition of the properties.</a:t>
            </a:r>
          </a:p>
          <a:p>
            <a:pPr algn="just">
              <a:lnSpc>
                <a:spcPct val="150000"/>
              </a:lnSpc>
            </a:pPr>
            <a:endParaRPr lang="en-IN" sz="1000"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itchFamily="2" charset="2"/>
              <a:buChar char="v"/>
            </a:pPr>
            <a:r>
              <a:rPr lang="en-IN" sz="1500" dirty="0">
                <a:latin typeface="Times New Roman" panose="02020603050405020304" pitchFamily="18" charset="0"/>
                <a:cs typeface="Times New Roman" panose="02020603050405020304" pitchFamily="18" charset="0"/>
              </a:rPr>
              <a:t>Even before 1956, an HUF can come into existence even without inheritance of ancestral property from paternal ancestors, as </a:t>
            </a:r>
            <a:r>
              <a:rPr lang="en-IN" sz="1500" b="1" dirty="0">
                <a:latin typeface="Times New Roman" panose="02020603050405020304" pitchFamily="18" charset="0"/>
                <a:cs typeface="Times New Roman" panose="02020603050405020304" pitchFamily="18" charset="0"/>
              </a:rPr>
              <a:t>HUF could have been created prior to 1956 by throwing of individual property into a common hotchpotch. If such an HUF continues even after 1956, then in such a case a coparcener etc. of an HUF was entitled to partition of the HUF property</a:t>
            </a:r>
          </a:p>
        </p:txBody>
      </p:sp>
    </p:spTree>
    <p:extLst>
      <p:ext uri="{BB962C8B-B14F-4D97-AF65-F5344CB8AC3E}">
        <p14:creationId xmlns:p14="http://schemas.microsoft.com/office/powerpoint/2010/main" val="17756142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FORMATION OF HINDU UNDIVIDED FAMILY</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14D001DC-FE79-594C-B277-4D862CD57B87}"/>
              </a:ext>
            </a:extLst>
          </p:cNvPr>
          <p:cNvSpPr txBox="1"/>
          <p:nvPr/>
        </p:nvSpPr>
        <p:spPr>
          <a:xfrm>
            <a:off x="558229" y="1881461"/>
            <a:ext cx="11075542" cy="3095078"/>
          </a:xfrm>
          <a:prstGeom prst="rect">
            <a:avLst/>
          </a:prstGeom>
          <a:noFill/>
        </p:spPr>
        <p:txBody>
          <a:bodyPr wrap="square" rtlCol="0">
            <a:spAutoFit/>
          </a:bodyPr>
          <a:lstStyle/>
          <a:p>
            <a:pPr algn="ctr">
              <a:lnSpc>
                <a:spcPct val="150000"/>
              </a:lnSpc>
            </a:pPr>
            <a:r>
              <a:rPr lang="en-IN" sz="1600" b="1" dirty="0">
                <a:latin typeface="Times New Roman" panose="02020603050405020304" pitchFamily="18" charset="0"/>
                <a:cs typeface="Times New Roman" panose="02020603050405020304" pitchFamily="18" charset="0"/>
              </a:rPr>
              <a:t>Dayanand </a:t>
            </a:r>
            <a:r>
              <a:rPr lang="en-IN" sz="1600" b="1" dirty="0" err="1">
                <a:latin typeface="Times New Roman" panose="02020603050405020304" pitchFamily="18" charset="0"/>
                <a:cs typeface="Times New Roman" panose="02020603050405020304" pitchFamily="18" charset="0"/>
              </a:rPr>
              <a:t>Rajan</a:t>
            </a:r>
            <a:r>
              <a:rPr lang="en-IN" sz="1600" b="1" dirty="0">
                <a:latin typeface="Times New Roman" panose="02020603050405020304" pitchFamily="18" charset="0"/>
                <a:cs typeface="Times New Roman" panose="02020603050405020304" pitchFamily="18" charset="0"/>
              </a:rPr>
              <a:t> vs. Ram Lal </a:t>
            </a:r>
            <a:r>
              <a:rPr lang="en-IN" sz="1600" b="1" dirty="0" err="1">
                <a:latin typeface="Times New Roman" panose="02020603050405020304" pitchFamily="18" charset="0"/>
                <a:cs typeface="Times New Roman" panose="02020603050405020304" pitchFamily="18" charset="0"/>
              </a:rPr>
              <a:t>Khattar</a:t>
            </a:r>
            <a:endParaRPr lang="en-IN" sz="1600" b="1" dirty="0">
              <a:latin typeface="Times New Roman" panose="02020603050405020304" pitchFamily="18" charset="0"/>
              <a:cs typeface="Times New Roman" panose="02020603050405020304" pitchFamily="18" charset="0"/>
            </a:endParaRPr>
          </a:p>
          <a:p>
            <a:pPr algn="ctr">
              <a:lnSpc>
                <a:spcPct val="150000"/>
              </a:lnSpc>
            </a:pPr>
            <a:r>
              <a:rPr lang="en-IN" sz="1600" b="1" dirty="0">
                <a:latin typeface="Times New Roman" panose="02020603050405020304" pitchFamily="18" charset="0"/>
                <a:cs typeface="Times New Roman" panose="02020603050405020304" pitchFamily="18" charset="0"/>
              </a:rPr>
              <a:t>Delhi High Court, RFA no. 1064/2017 dated 3</a:t>
            </a:r>
            <a:r>
              <a:rPr lang="en-IN" sz="1600" b="1" baseline="30000" dirty="0">
                <a:latin typeface="Times New Roman" panose="02020603050405020304" pitchFamily="18" charset="0"/>
                <a:cs typeface="Times New Roman" panose="02020603050405020304" pitchFamily="18" charset="0"/>
              </a:rPr>
              <a:t>rd</a:t>
            </a:r>
            <a:r>
              <a:rPr lang="en-IN" sz="1600" b="1" dirty="0">
                <a:latin typeface="Times New Roman" panose="02020603050405020304" pitchFamily="18" charset="0"/>
                <a:cs typeface="Times New Roman" panose="02020603050405020304" pitchFamily="18" charset="0"/>
              </a:rPr>
              <a:t> January, 2018</a:t>
            </a:r>
          </a:p>
          <a:p>
            <a:pPr algn="just">
              <a:lnSpc>
                <a:spcPct val="150000"/>
              </a:lnSpc>
            </a:pPr>
            <a:endParaRPr lang="en-IN" sz="1600" b="1" dirty="0">
              <a:latin typeface="Times New Roman" panose="02020603050405020304" pitchFamily="18" charset="0"/>
              <a:cs typeface="Times New Roman" panose="02020603050405020304" pitchFamily="18" charset="0"/>
            </a:endParaRPr>
          </a:p>
          <a:p>
            <a:pPr algn="just">
              <a:lnSpc>
                <a:spcPct val="200000"/>
              </a:lnSpc>
            </a:pPr>
            <a:r>
              <a:rPr lang="en-IN" sz="1600" dirty="0">
                <a:latin typeface="Times New Roman" panose="02020603050405020304" pitchFamily="18" charset="0"/>
                <a:cs typeface="Times New Roman" panose="02020603050405020304" pitchFamily="18" charset="0"/>
              </a:rPr>
              <a:t>“</a:t>
            </a:r>
            <a:r>
              <a:rPr lang="en-IN" sz="1600" i="1" dirty="0">
                <a:latin typeface="Times New Roman" panose="02020603050405020304" pitchFamily="18" charset="0"/>
                <a:cs typeface="Times New Roman" panose="02020603050405020304" pitchFamily="18" charset="0"/>
              </a:rPr>
              <a:t>A HUF can come into existence </a:t>
            </a:r>
            <a:r>
              <a:rPr lang="en-IN" sz="1600" b="1" i="1" dirty="0">
                <a:latin typeface="Times New Roman" panose="02020603050405020304" pitchFamily="18" charset="0"/>
                <a:cs typeface="Times New Roman" panose="02020603050405020304" pitchFamily="18" charset="0"/>
              </a:rPr>
              <a:t>prior to passing of the Hindu Succession Act</a:t>
            </a:r>
            <a:r>
              <a:rPr lang="en-IN" sz="1600" i="1" dirty="0">
                <a:latin typeface="Times New Roman" panose="02020603050405020304" pitchFamily="18" charset="0"/>
                <a:cs typeface="Times New Roman" panose="02020603050405020304" pitchFamily="18" charset="0"/>
              </a:rPr>
              <a:t> in the year 1956 by a person </a:t>
            </a:r>
            <a:r>
              <a:rPr lang="en-IN" sz="1600" b="1" i="1" dirty="0">
                <a:latin typeface="Times New Roman" panose="02020603050405020304" pitchFamily="18" charset="0"/>
                <a:cs typeface="Times New Roman" panose="02020603050405020304" pitchFamily="18" charset="0"/>
              </a:rPr>
              <a:t>inheriting property from his paternal ancestor’s up to four degrees.</a:t>
            </a:r>
          </a:p>
          <a:p>
            <a:pPr algn="just">
              <a:lnSpc>
                <a:spcPct val="200000"/>
              </a:lnSpc>
            </a:pPr>
            <a:r>
              <a:rPr lang="en-IN" sz="1600" b="1" i="1" dirty="0">
                <a:latin typeface="Times New Roman" panose="02020603050405020304" pitchFamily="18" charset="0"/>
                <a:cs typeface="Times New Roman" panose="02020603050405020304" pitchFamily="18" charset="0"/>
              </a:rPr>
              <a:t> However, after the year 1956</a:t>
            </a:r>
            <a:r>
              <a:rPr lang="en-IN" sz="1600" i="1" dirty="0">
                <a:latin typeface="Times New Roman" panose="02020603050405020304" pitchFamily="18" charset="0"/>
                <a:cs typeface="Times New Roman" panose="02020603050405020304" pitchFamily="18" charset="0"/>
              </a:rPr>
              <a:t>, an HUF can come into existence only if a person throws his property into a common hotchpotch. Even after 1956, an HUF, does not come into existence on account of inheritance of ancestral property</a:t>
            </a:r>
            <a:r>
              <a:rPr lang="en-IN" sz="16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8738316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MODES OF CREATION OF HUF</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EC5B1686-56E3-4242-B42A-6142B3C56272}"/>
              </a:ext>
            </a:extLst>
          </p:cNvPr>
          <p:cNvSpPr txBox="1"/>
          <p:nvPr/>
        </p:nvSpPr>
        <p:spPr>
          <a:xfrm>
            <a:off x="462337" y="1763031"/>
            <a:ext cx="11075542" cy="2777940"/>
          </a:xfrm>
          <a:prstGeom prst="rect">
            <a:avLst/>
          </a:prstGeom>
          <a:noFill/>
        </p:spPr>
        <p:txBody>
          <a:bodyPr wrap="square" rtlCol="0">
            <a:spAutoFit/>
          </a:bodyPr>
          <a:lstStyle/>
          <a:p>
            <a:pPr marL="285750" indent="-285750" algn="just">
              <a:lnSpc>
                <a:spcPct val="200000"/>
              </a:lnSpc>
              <a:buFont typeface="Wingdings" pitchFamily="2" charset="2"/>
              <a:buChar char="v"/>
            </a:pPr>
            <a:r>
              <a:rPr lang="en-IN" dirty="0">
                <a:latin typeface="Times New Roman" panose="02020603050405020304" pitchFamily="18" charset="0"/>
                <a:cs typeface="Times New Roman" panose="02020603050405020304" pitchFamily="18" charset="0"/>
              </a:rPr>
              <a:t>Blending of individual property with HUF character </a:t>
            </a:r>
          </a:p>
          <a:p>
            <a:pPr marL="285750" indent="-285750" algn="just">
              <a:lnSpc>
                <a:spcPct val="200000"/>
              </a:lnSpc>
              <a:buFont typeface="Wingdings" pitchFamily="2" charset="2"/>
              <a:buChar char="v"/>
            </a:pPr>
            <a:r>
              <a:rPr lang="en-IN" dirty="0">
                <a:latin typeface="Times New Roman" panose="02020603050405020304" pitchFamily="18" charset="0"/>
                <a:cs typeface="Times New Roman" panose="02020603050405020304" pitchFamily="18" charset="0"/>
              </a:rPr>
              <a:t>Gifts </a:t>
            </a:r>
          </a:p>
          <a:p>
            <a:pPr marL="285750" indent="-285750" algn="just">
              <a:lnSpc>
                <a:spcPct val="200000"/>
              </a:lnSpc>
              <a:buFont typeface="Wingdings" pitchFamily="2" charset="2"/>
              <a:buChar char="v"/>
            </a:pPr>
            <a:r>
              <a:rPr lang="en-IN" dirty="0">
                <a:latin typeface="Times New Roman" panose="02020603050405020304" pitchFamily="18" charset="0"/>
                <a:cs typeface="Times New Roman" panose="02020603050405020304" pitchFamily="18" charset="0"/>
              </a:rPr>
              <a:t>Will </a:t>
            </a:r>
          </a:p>
          <a:p>
            <a:pPr marL="285750" indent="-285750" algn="just">
              <a:lnSpc>
                <a:spcPct val="200000"/>
              </a:lnSpc>
              <a:buFont typeface="Wingdings" pitchFamily="2" charset="2"/>
              <a:buChar char="v"/>
            </a:pPr>
            <a:r>
              <a:rPr lang="en-IN" dirty="0">
                <a:latin typeface="Times New Roman" panose="02020603050405020304" pitchFamily="18" charset="0"/>
                <a:cs typeface="Times New Roman" panose="02020603050405020304" pitchFamily="18" charset="0"/>
              </a:rPr>
              <a:t>Partition </a:t>
            </a:r>
          </a:p>
          <a:p>
            <a:pPr marL="285750" indent="-285750" algn="just">
              <a:lnSpc>
                <a:spcPct val="200000"/>
              </a:lnSpc>
              <a:buFont typeface="Wingdings" pitchFamily="2" charset="2"/>
              <a:buChar char="v"/>
            </a:pPr>
            <a:r>
              <a:rPr lang="en-IN" dirty="0">
                <a:latin typeface="Times New Roman" panose="02020603050405020304" pitchFamily="18" charset="0"/>
                <a:cs typeface="Times New Roman" panose="02020603050405020304" pitchFamily="18" charset="0"/>
              </a:rPr>
              <a:t>Reunion</a:t>
            </a:r>
            <a:endParaRPr lang="en-IN" sz="1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16538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CAN A SINGLE MEMBER CONSTITUTE A HUF?</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EC5B1686-56E3-4242-B42A-6142B3C56272}"/>
              </a:ext>
            </a:extLst>
          </p:cNvPr>
          <p:cNvSpPr txBox="1"/>
          <p:nvPr/>
        </p:nvSpPr>
        <p:spPr>
          <a:xfrm>
            <a:off x="462337" y="1204353"/>
            <a:ext cx="11075542" cy="4721549"/>
          </a:xfrm>
          <a:prstGeom prst="rect">
            <a:avLst/>
          </a:prstGeom>
          <a:noFill/>
        </p:spPr>
        <p:txBody>
          <a:bodyPr wrap="square" rtlCol="0">
            <a:spAutoFit/>
          </a:bodyPr>
          <a:lstStyle/>
          <a:p>
            <a:pPr marL="285750" indent="-285750" algn="just">
              <a:lnSpc>
                <a:spcPct val="200000"/>
              </a:lnSpc>
              <a:buFont typeface="Wingdings" pitchFamily="2" charset="2"/>
              <a:buChar char="v"/>
            </a:pPr>
            <a:r>
              <a:rPr lang="en-US" sz="1700" dirty="0">
                <a:latin typeface="Times New Roman" panose="02020603050405020304" pitchFamily="18" charset="0"/>
                <a:cs typeface="Times New Roman" panose="02020603050405020304" pitchFamily="18" charset="0"/>
              </a:rPr>
              <a:t>Family is an association of individuals related to one another by consanguinity, affinity or adoption. Plurality of persons is an essential attribute  of a family. A single person, male or female does not constitute a family.</a:t>
            </a:r>
            <a:r>
              <a:rPr lang="en-US" sz="1700" b="1" dirty="0">
                <a:latin typeface="Times New Roman" panose="02020603050405020304" pitchFamily="18" charset="0"/>
                <a:cs typeface="Times New Roman" panose="02020603050405020304" pitchFamily="18" charset="0"/>
              </a:rPr>
              <a:t> A family consisting of a single individual is a contradiction in terms. </a:t>
            </a:r>
          </a:p>
          <a:p>
            <a:pPr marL="285750" indent="-285750" algn="just">
              <a:lnSpc>
                <a:spcPct val="200000"/>
              </a:lnSpc>
              <a:buFont typeface="Wingdings" pitchFamily="2" charset="2"/>
              <a:buChar char="v"/>
            </a:pPr>
            <a:r>
              <a:rPr lang="en-US" sz="1700" dirty="0">
                <a:latin typeface="Times New Roman" panose="02020603050405020304" pitchFamily="18" charset="0"/>
                <a:cs typeface="Times New Roman" panose="02020603050405020304" pitchFamily="18" charset="0"/>
              </a:rPr>
              <a:t>Section 2(31) of the Income Tax Act, 1961, treats a Hindu undivided family as an  entity distinct and different from an individual. Assessment in the status of  a Hindu undivided family can be made only </a:t>
            </a:r>
            <a:r>
              <a:rPr lang="en-US" sz="1700" b="1" dirty="0">
                <a:latin typeface="Times New Roman" panose="02020603050405020304" pitchFamily="18" charset="0"/>
                <a:cs typeface="Times New Roman" panose="02020603050405020304" pitchFamily="18" charset="0"/>
              </a:rPr>
              <a:t>when there are two or more members </a:t>
            </a:r>
            <a:r>
              <a:rPr lang="en-US" sz="1700" dirty="0">
                <a:latin typeface="Times New Roman" panose="02020603050405020304" pitchFamily="18" charset="0"/>
                <a:cs typeface="Times New Roman" panose="02020603050405020304" pitchFamily="18" charset="0"/>
              </a:rPr>
              <a:t>of the Hindu undivided family. [C. Krishna Prasad vs. CIT (1974) 97 ITR 493(SC)]</a:t>
            </a:r>
          </a:p>
          <a:p>
            <a:pPr marL="285750" indent="-285750" algn="just">
              <a:lnSpc>
                <a:spcPct val="200000"/>
              </a:lnSpc>
              <a:buFont typeface="Wingdings" pitchFamily="2" charset="2"/>
              <a:buChar char="v"/>
            </a:pPr>
            <a:r>
              <a:rPr lang="en-US" sz="1700" dirty="0">
                <a:latin typeface="Times New Roman" panose="02020603050405020304" pitchFamily="18" charset="0"/>
                <a:cs typeface="Times New Roman" panose="02020603050405020304" pitchFamily="18" charset="0"/>
              </a:rPr>
              <a:t>An individual who receives ancestral property at a partition and who subsequently acquires family, but has no male issue, would hold that property only as the property of the family.</a:t>
            </a:r>
            <a:r>
              <a:rPr lang="en-US" sz="1700" b="1" dirty="0">
                <a:latin typeface="Times New Roman" panose="02020603050405020304" pitchFamily="18" charset="0"/>
                <a:cs typeface="Times New Roman" panose="02020603050405020304" pitchFamily="18" charset="0"/>
              </a:rPr>
              <a:t> The test is not as to whether his issues are male or female</a:t>
            </a:r>
            <a:r>
              <a:rPr lang="en-US" sz="1700" dirty="0">
                <a:latin typeface="Times New Roman" panose="02020603050405020304" pitchFamily="18" charset="0"/>
                <a:cs typeface="Times New Roman" panose="02020603050405020304" pitchFamily="18" charset="0"/>
              </a:rPr>
              <a:t>. </a:t>
            </a:r>
            <a:r>
              <a:rPr lang="en-US" sz="1700" b="1" dirty="0">
                <a:latin typeface="Times New Roman" panose="02020603050405020304" pitchFamily="18" charset="0"/>
                <a:cs typeface="Times New Roman" panose="02020603050405020304" pitchFamily="18" charset="0"/>
              </a:rPr>
              <a:t>The test is whether the property was ancestral.</a:t>
            </a:r>
            <a:r>
              <a:rPr lang="en-US" sz="1700" dirty="0">
                <a:latin typeface="Times New Roman" panose="02020603050405020304" pitchFamily="18" charset="0"/>
                <a:cs typeface="Times New Roman" panose="02020603050405020304" pitchFamily="18" charset="0"/>
              </a:rPr>
              <a:t> [W.P.A.R Rajagopalan vs. C.W.T (2000) 241 ITR 344(Madras)]</a:t>
            </a:r>
            <a:endParaRPr lang="en-IN" sz="17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21905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CREATION OF HUF BY BLENDING</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A99D09D0-4EDE-574D-B790-B44336F10009}"/>
              </a:ext>
            </a:extLst>
          </p:cNvPr>
          <p:cNvSpPr txBox="1"/>
          <p:nvPr/>
        </p:nvSpPr>
        <p:spPr>
          <a:xfrm>
            <a:off x="431515" y="1387480"/>
            <a:ext cx="11075542" cy="3956852"/>
          </a:xfrm>
          <a:prstGeom prst="rect">
            <a:avLst/>
          </a:prstGeom>
          <a:noFill/>
        </p:spPr>
        <p:txBody>
          <a:bodyPr wrap="square" rtlCol="0">
            <a:spAutoFit/>
          </a:bodyPr>
          <a:lstStyle/>
          <a:p>
            <a:pPr marL="285750" indent="-285750" algn="just">
              <a:lnSpc>
                <a:spcPct val="200000"/>
              </a:lnSpc>
              <a:buFont typeface="Wingdings" pitchFamily="2" charset="2"/>
              <a:buChar char="v"/>
            </a:pPr>
            <a:r>
              <a:rPr lang="en-IN" sz="1600" dirty="0">
                <a:latin typeface="Times New Roman" panose="02020603050405020304" pitchFamily="18" charset="0"/>
                <a:cs typeface="Times New Roman" panose="02020603050405020304" pitchFamily="18" charset="0"/>
              </a:rPr>
              <a:t>HUF can be created by impressing one’s self acquired property with the character of HUF property by bringing in to existence. </a:t>
            </a:r>
          </a:p>
          <a:p>
            <a:pPr marL="285750" indent="-285750" algn="just">
              <a:lnSpc>
                <a:spcPct val="200000"/>
              </a:lnSpc>
              <a:buFont typeface="Wingdings" pitchFamily="2" charset="2"/>
              <a:buChar char="v"/>
            </a:pPr>
            <a:r>
              <a:rPr lang="en-IN" sz="1600" dirty="0">
                <a:latin typeface="Times New Roman" panose="02020603050405020304" pitchFamily="18" charset="0"/>
                <a:cs typeface="Times New Roman" panose="02020603050405020304" pitchFamily="18" charset="0"/>
              </a:rPr>
              <a:t>If a Coparcener makes a declaration blending his individual property with that of HUF or impresses such property with the character of HUF property or throws the  property in the common hotchpot – such property becomes  HUF property and loses the character of individual or separate property.</a:t>
            </a:r>
          </a:p>
          <a:p>
            <a:pPr marL="285750" indent="-285750" algn="just">
              <a:lnSpc>
                <a:spcPct val="200000"/>
              </a:lnSpc>
              <a:buFont typeface="Wingdings" pitchFamily="2" charset="2"/>
              <a:buChar char="v"/>
            </a:pPr>
            <a:r>
              <a:rPr lang="en-IN" sz="1600" dirty="0">
                <a:latin typeface="Times New Roman" panose="02020603050405020304" pitchFamily="18" charset="0"/>
                <a:cs typeface="Times New Roman" panose="02020603050405020304" pitchFamily="18" charset="0"/>
              </a:rPr>
              <a:t>The clubbing provisions under Section 64(2) of the Income Tax Act shall apply.  Under the Income Tax Act, the income arising from such converted property will be deemed to be income of the transferor individual.  </a:t>
            </a:r>
          </a:p>
          <a:p>
            <a:pPr marL="285750" indent="-285750" algn="just">
              <a:lnSpc>
                <a:spcPct val="200000"/>
              </a:lnSpc>
              <a:buFont typeface="Wingdings" pitchFamily="2" charset="2"/>
              <a:buChar char="v"/>
            </a:pPr>
            <a:r>
              <a:rPr lang="en-IN" sz="1600" dirty="0">
                <a:latin typeface="Times New Roman" panose="02020603050405020304" pitchFamily="18" charset="0"/>
                <a:cs typeface="Times New Roman" panose="02020603050405020304" pitchFamily="18" charset="0"/>
              </a:rPr>
              <a:t>On Partition of such property, the income derived from such converted property as is received by the spouse of the transferor will also be subject matter of clubbing in terms of Section 64 of Income Tax Act.</a:t>
            </a:r>
          </a:p>
        </p:txBody>
      </p:sp>
    </p:spTree>
    <p:extLst>
      <p:ext uri="{BB962C8B-B14F-4D97-AF65-F5344CB8AC3E}">
        <p14:creationId xmlns:p14="http://schemas.microsoft.com/office/powerpoint/2010/main" val="1168214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sz="3200" cap="small" dirty="0">
                <a:latin typeface="Verdana" panose="020B0604030504040204" pitchFamily="34" charset="0"/>
                <a:ea typeface="Verdana" panose="020B0604030504040204" pitchFamily="34" charset="0"/>
                <a:cs typeface="Verdana" panose="020B0604030504040204" pitchFamily="34" charset="0"/>
              </a:rPr>
            </a:br>
            <a:br>
              <a:rPr lang="en-US" sz="3200" cap="small" dirty="0">
                <a:latin typeface="Verdana" panose="020B0604030504040204" pitchFamily="34" charset="0"/>
                <a:ea typeface="Verdana" panose="020B0604030504040204" pitchFamily="34" charset="0"/>
                <a:cs typeface="Verdana" panose="020B0604030504040204" pitchFamily="34" charset="0"/>
              </a:rPr>
            </a:br>
            <a:endParaRPr lang="en-US" sz="32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4" name="Content Placeholder 5"/>
          <p:cNvGraphicFramePr>
            <a:graphicFrameLocks noGrp="1"/>
          </p:cNvGraphicFramePr>
          <p:nvPr>
            <p:ph idx="1"/>
            <p:extLst>
              <p:ext uri="{D42A27DB-BD31-4B8C-83A1-F6EECF244321}">
                <p14:modId xmlns:p14="http://schemas.microsoft.com/office/powerpoint/2010/main" val="2130874156"/>
              </p:ext>
            </p:extLst>
          </p:nvPr>
        </p:nvGraphicFramePr>
        <p:xfrm>
          <a:off x="493160" y="1371918"/>
          <a:ext cx="11106364" cy="48850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cap="small" dirty="0">
                <a:latin typeface="Times New Roman" pitchFamily="18" charset="0"/>
                <a:ea typeface="Verdana" panose="020B0604030504040204" pitchFamily="34" charset="0"/>
                <a:cs typeface="Times New Roman" pitchFamily="18" charset="0"/>
              </a:rPr>
              <a:t>APPLICABILITY OF SUCCESSION LAW</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0706170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CREATION OF HUF BY GIFT FROM NON-MEMBER</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A3F37178-1072-8B44-9911-A751983B8AB0}"/>
              </a:ext>
            </a:extLst>
          </p:cNvPr>
          <p:cNvSpPr txBox="1"/>
          <p:nvPr/>
        </p:nvSpPr>
        <p:spPr>
          <a:xfrm>
            <a:off x="453548" y="980539"/>
            <a:ext cx="11075542" cy="5767989"/>
          </a:xfrm>
          <a:prstGeom prst="rect">
            <a:avLst/>
          </a:prstGeom>
          <a:noFill/>
        </p:spPr>
        <p:txBody>
          <a:bodyPr wrap="square" rtlCol="0">
            <a:spAutoFit/>
          </a:bodyPr>
          <a:lstStyle/>
          <a:p>
            <a:pPr marL="285750" indent="-285750" algn="just">
              <a:lnSpc>
                <a:spcPct val="200000"/>
              </a:lnSpc>
              <a:buFont typeface="Wingdings" pitchFamily="2" charset="2"/>
              <a:buChar char="v"/>
            </a:pPr>
            <a:r>
              <a:rPr lang="en-IN" sz="1650" b="1" dirty="0">
                <a:latin typeface="Times New Roman" panose="02020603050405020304" pitchFamily="18" charset="0"/>
                <a:cs typeface="Times New Roman" panose="02020603050405020304" pitchFamily="18" charset="0"/>
              </a:rPr>
              <a:t>HUF cannot be created for the first time by a gift from the stranger. </a:t>
            </a:r>
          </a:p>
          <a:p>
            <a:pPr marL="285750" indent="-285750" algn="just">
              <a:lnSpc>
                <a:spcPct val="200000"/>
              </a:lnSpc>
              <a:buFont typeface="Wingdings" pitchFamily="2" charset="2"/>
              <a:buChar char="v"/>
            </a:pPr>
            <a:r>
              <a:rPr lang="en-IN" sz="1650" dirty="0">
                <a:latin typeface="Times New Roman" panose="02020603050405020304" pitchFamily="18" charset="0"/>
                <a:cs typeface="Times New Roman" panose="02020603050405020304" pitchFamily="18" charset="0"/>
              </a:rPr>
              <a:t>HUF can be created by a gift from any close relative (who is not subject matter of clubbing provisions) for example, Father-in law of proposed Karta. Such gift need to be clearly given for the benefit of and in the name of Hindu Undivided Family of a specified individual or preferably clearly describing various family members, present and future (as an undivided Hindu family).</a:t>
            </a:r>
            <a:r>
              <a:rPr lang="en-IN" sz="1650" b="1" dirty="0">
                <a:latin typeface="Times New Roman" panose="02020603050405020304" pitchFamily="18" charset="0"/>
                <a:cs typeface="Times New Roman" panose="02020603050405020304" pitchFamily="18" charset="0"/>
              </a:rPr>
              <a:t> The description in the gift deed is crucial and should be undertaken with proper legal advice.</a:t>
            </a:r>
          </a:p>
          <a:p>
            <a:pPr marL="285750" indent="-285750" algn="just">
              <a:lnSpc>
                <a:spcPct val="200000"/>
              </a:lnSpc>
              <a:buFont typeface="Wingdings" pitchFamily="2" charset="2"/>
              <a:buChar char="v"/>
            </a:pPr>
            <a:r>
              <a:rPr lang="en-IN" sz="1650" dirty="0">
                <a:latin typeface="Times New Roman" panose="02020603050405020304" pitchFamily="18" charset="0"/>
                <a:cs typeface="Times New Roman" panose="02020603050405020304" pitchFamily="18" charset="0"/>
              </a:rPr>
              <a:t>If HUF already exists, gift can be made by a stranger to such HUF.</a:t>
            </a:r>
          </a:p>
          <a:p>
            <a:pPr marL="285750" indent="-285750" algn="just">
              <a:lnSpc>
                <a:spcPct val="200000"/>
              </a:lnSpc>
              <a:buFont typeface="Wingdings" pitchFamily="2" charset="2"/>
              <a:buChar char="v"/>
            </a:pPr>
            <a:r>
              <a:rPr lang="en-IN" sz="1650" dirty="0">
                <a:latin typeface="Times New Roman" panose="02020603050405020304" pitchFamily="18" charset="0"/>
                <a:cs typeface="Times New Roman" panose="02020603050405020304" pitchFamily="18" charset="0"/>
              </a:rPr>
              <a:t>The gifted property will be HUF property if the gift is made to HUF. </a:t>
            </a:r>
          </a:p>
          <a:p>
            <a:pPr marL="285750" indent="-285750" algn="just">
              <a:lnSpc>
                <a:spcPct val="200000"/>
              </a:lnSpc>
              <a:buFont typeface="Wingdings" pitchFamily="2" charset="2"/>
              <a:buChar char="v"/>
            </a:pPr>
            <a:r>
              <a:rPr lang="en-IN" sz="1650" dirty="0">
                <a:latin typeface="Times New Roman" panose="02020603050405020304" pitchFamily="18" charset="0"/>
                <a:cs typeface="Times New Roman" panose="02020603050405020304" pitchFamily="18" charset="0"/>
              </a:rPr>
              <a:t>Intention of donor &amp; the character of the gifted property will depend on the construction of the gift deed.</a:t>
            </a:r>
          </a:p>
          <a:p>
            <a:pPr marL="285750" indent="-285750" algn="just">
              <a:lnSpc>
                <a:spcPct val="200000"/>
              </a:lnSpc>
              <a:buFont typeface="Wingdings" pitchFamily="2" charset="2"/>
              <a:buChar char="v"/>
            </a:pPr>
            <a:r>
              <a:rPr lang="en-IN" sz="1650" dirty="0">
                <a:latin typeface="Times New Roman" panose="02020603050405020304" pitchFamily="18" charset="0"/>
                <a:cs typeface="Times New Roman" panose="02020603050405020304" pitchFamily="18" charset="0"/>
              </a:rPr>
              <a:t>Receipt of gift by HUF from its member is not taxable under sec. 56(2)(vii).</a:t>
            </a:r>
          </a:p>
          <a:p>
            <a:pPr marL="285750" indent="-285750" algn="just">
              <a:lnSpc>
                <a:spcPct val="200000"/>
              </a:lnSpc>
              <a:buFont typeface="Wingdings" pitchFamily="2" charset="2"/>
              <a:buChar char="v"/>
            </a:pPr>
            <a:r>
              <a:rPr lang="en-IN" sz="1650" b="1" dirty="0">
                <a:latin typeface="Times New Roman" panose="02020603050405020304" pitchFamily="18" charset="0"/>
                <a:cs typeface="Times New Roman" panose="02020603050405020304" pitchFamily="18" charset="0"/>
              </a:rPr>
              <a:t>Disbursal of funds or income or part of the HUF property in favour of individual members of HUF for the benefit of the family is not considered as a gift and can be freely used by the recipient without any tax implication.</a:t>
            </a:r>
          </a:p>
        </p:txBody>
      </p:sp>
    </p:spTree>
    <p:extLst>
      <p:ext uri="{BB962C8B-B14F-4D97-AF65-F5344CB8AC3E}">
        <p14:creationId xmlns:p14="http://schemas.microsoft.com/office/powerpoint/2010/main" val="8413652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GIFT BY HUF TO NON-MEMBERS</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extBox 5">
            <a:extLst>
              <a:ext uri="{FF2B5EF4-FFF2-40B4-BE49-F238E27FC236}">
                <a16:creationId xmlns:a16="http://schemas.microsoft.com/office/drawing/2014/main" id="{4396F2D7-D9CB-4846-A8D2-D86374506FEF}"/>
              </a:ext>
            </a:extLst>
          </p:cNvPr>
          <p:cNvSpPr txBox="1"/>
          <p:nvPr/>
        </p:nvSpPr>
        <p:spPr>
          <a:xfrm>
            <a:off x="431515" y="1097000"/>
            <a:ext cx="11075542" cy="5800883"/>
          </a:xfrm>
          <a:prstGeom prst="rect">
            <a:avLst/>
          </a:prstGeom>
          <a:noFill/>
        </p:spPr>
        <p:txBody>
          <a:bodyPr wrap="square" rtlCol="0">
            <a:spAutoFit/>
          </a:bodyPr>
          <a:lstStyle/>
          <a:p>
            <a:pPr marL="285750" indent="-285750" algn="just">
              <a:lnSpc>
                <a:spcPct val="200000"/>
              </a:lnSpc>
              <a:buFont typeface="Wingdings" pitchFamily="2" charset="2"/>
              <a:buChar char="v"/>
            </a:pPr>
            <a:r>
              <a:rPr lang="en-IN" dirty="0">
                <a:latin typeface="Times New Roman" panose="02020603050405020304" pitchFamily="18" charset="0"/>
                <a:cs typeface="Times New Roman" panose="02020603050405020304" pitchFamily="18" charset="0"/>
              </a:rPr>
              <a:t>Gift to a stranger of a joint family property by the manager of the family is void. Manager has no absolute power of disposal over HUF property. [</a:t>
            </a:r>
            <a:r>
              <a:rPr lang="en-IN" i="1" dirty="0" err="1">
                <a:latin typeface="Times New Roman" panose="02020603050405020304" pitchFamily="18" charset="0"/>
                <a:cs typeface="Times New Roman" panose="02020603050405020304" pitchFamily="18" charset="0"/>
              </a:rPr>
              <a:t>Guramma</a:t>
            </a:r>
            <a:r>
              <a:rPr lang="en-IN" i="1" dirty="0">
                <a:latin typeface="Times New Roman" panose="02020603050405020304" pitchFamily="18" charset="0"/>
                <a:cs typeface="Times New Roman" panose="02020603050405020304" pitchFamily="18" charset="0"/>
              </a:rPr>
              <a:t> </a:t>
            </a:r>
            <a:r>
              <a:rPr lang="en-IN" i="1" dirty="0" err="1">
                <a:latin typeface="Times New Roman" panose="02020603050405020304" pitchFamily="18" charset="0"/>
                <a:cs typeface="Times New Roman" panose="02020603050405020304" pitchFamily="18" charset="0"/>
              </a:rPr>
              <a:t>Bharatar</a:t>
            </a:r>
            <a:r>
              <a:rPr lang="en-IN" i="1" dirty="0">
                <a:latin typeface="Times New Roman" panose="02020603050405020304" pitchFamily="18" charset="0"/>
                <a:cs typeface="Times New Roman" panose="02020603050405020304" pitchFamily="18" charset="0"/>
              </a:rPr>
              <a:t> </a:t>
            </a:r>
            <a:r>
              <a:rPr lang="en-IN" i="1" dirty="0" err="1">
                <a:latin typeface="Times New Roman" panose="02020603050405020304" pitchFamily="18" charset="0"/>
                <a:cs typeface="Times New Roman" panose="02020603050405020304" pitchFamily="18" charset="0"/>
              </a:rPr>
              <a:t>Chanbasappa</a:t>
            </a:r>
            <a:r>
              <a:rPr lang="en-IN" i="1" dirty="0">
                <a:latin typeface="Times New Roman" panose="02020603050405020304" pitchFamily="18" charset="0"/>
                <a:cs typeface="Times New Roman" panose="02020603050405020304" pitchFamily="18" charset="0"/>
              </a:rPr>
              <a:t> Deshmukh Vs </a:t>
            </a:r>
            <a:r>
              <a:rPr lang="en-IN" i="1" dirty="0" err="1">
                <a:latin typeface="Times New Roman" panose="02020603050405020304" pitchFamily="18" charset="0"/>
                <a:cs typeface="Times New Roman" panose="02020603050405020304" pitchFamily="18" charset="0"/>
              </a:rPr>
              <a:t>Mallappa</a:t>
            </a:r>
            <a:r>
              <a:rPr lang="en-IN" i="1" dirty="0">
                <a:latin typeface="Times New Roman" panose="02020603050405020304" pitchFamily="18" charset="0"/>
                <a:cs typeface="Times New Roman" panose="02020603050405020304" pitchFamily="18" charset="0"/>
              </a:rPr>
              <a:t> </a:t>
            </a:r>
            <a:r>
              <a:rPr lang="en-IN" i="1" dirty="0" err="1">
                <a:latin typeface="Times New Roman" panose="02020603050405020304" pitchFamily="18" charset="0"/>
                <a:cs typeface="Times New Roman" panose="02020603050405020304" pitchFamily="18" charset="0"/>
              </a:rPr>
              <a:t>Chanbasappa</a:t>
            </a:r>
            <a:r>
              <a:rPr lang="en-IN" i="1" dirty="0">
                <a:latin typeface="Times New Roman" panose="02020603050405020304" pitchFamily="18" charset="0"/>
                <a:cs typeface="Times New Roman" panose="02020603050405020304" pitchFamily="18" charset="0"/>
              </a:rPr>
              <a:t> AIR 1964 SC 510</a:t>
            </a:r>
            <a:r>
              <a:rPr lang="en-IN" dirty="0">
                <a:latin typeface="Times New Roman" panose="02020603050405020304" pitchFamily="18" charset="0"/>
                <a:cs typeface="Times New Roman" panose="02020603050405020304" pitchFamily="18" charset="0"/>
              </a:rPr>
              <a:t>]</a:t>
            </a:r>
          </a:p>
          <a:p>
            <a:pPr algn="just">
              <a:lnSpc>
                <a:spcPct val="200000"/>
              </a:lnSpc>
            </a:pPr>
            <a:endParaRPr lang="en-IN" sz="500" dirty="0">
              <a:latin typeface="Times New Roman" panose="02020603050405020304" pitchFamily="18" charset="0"/>
              <a:cs typeface="Times New Roman" panose="02020603050405020304" pitchFamily="18" charset="0"/>
            </a:endParaRPr>
          </a:p>
          <a:p>
            <a:pPr marL="285750" indent="-285750" algn="just">
              <a:lnSpc>
                <a:spcPct val="200000"/>
              </a:lnSpc>
              <a:buFont typeface="Wingdings" pitchFamily="2" charset="2"/>
              <a:buChar char="v"/>
            </a:pPr>
            <a:r>
              <a:rPr lang="en-IN" b="1" dirty="0">
                <a:latin typeface="Times New Roman" panose="02020603050405020304" pitchFamily="18" charset="0"/>
                <a:cs typeface="Times New Roman" panose="02020603050405020304" pitchFamily="18" charset="0"/>
              </a:rPr>
              <a:t>Karta is not entitled to give any gifts to strangers, except for pious purposes.</a:t>
            </a:r>
            <a:r>
              <a:rPr lang="en-IN" dirty="0">
                <a:latin typeface="Times New Roman" panose="02020603050405020304" pitchFamily="18" charset="0"/>
                <a:cs typeface="Times New Roman" panose="02020603050405020304" pitchFamily="18" charset="0"/>
              </a:rPr>
              <a:t> [</a:t>
            </a:r>
            <a:r>
              <a:rPr lang="en-IN" i="1" dirty="0">
                <a:latin typeface="Times New Roman" panose="02020603050405020304" pitchFamily="18" charset="0"/>
                <a:cs typeface="Times New Roman" panose="02020603050405020304" pitchFamily="18" charset="0"/>
              </a:rPr>
              <a:t>Gangadhar </a:t>
            </a:r>
            <a:r>
              <a:rPr lang="en-IN" i="1" dirty="0" err="1">
                <a:latin typeface="Times New Roman" panose="02020603050405020304" pitchFamily="18" charset="0"/>
                <a:cs typeface="Times New Roman" panose="02020603050405020304" pitchFamily="18" charset="0"/>
              </a:rPr>
              <a:t>Narsingdas</a:t>
            </a:r>
            <a:r>
              <a:rPr lang="en-IN" i="1" dirty="0">
                <a:latin typeface="Times New Roman" panose="02020603050405020304" pitchFamily="18" charset="0"/>
                <a:cs typeface="Times New Roman" panose="02020603050405020304" pitchFamily="18" charset="0"/>
              </a:rPr>
              <a:t> Agarwal (HUF) Vs CIT (1986) 162 ITR 320 (</a:t>
            </a:r>
            <a:r>
              <a:rPr lang="en-IN" i="1" dirty="0" err="1">
                <a:latin typeface="Times New Roman" panose="02020603050405020304" pitchFamily="18" charset="0"/>
                <a:cs typeface="Times New Roman" panose="02020603050405020304" pitchFamily="18" charset="0"/>
              </a:rPr>
              <a:t>Bom</a:t>
            </a:r>
            <a:r>
              <a:rPr lang="en-IN" i="1" dirty="0">
                <a:latin typeface="Times New Roman" panose="02020603050405020304" pitchFamily="18" charset="0"/>
                <a:cs typeface="Times New Roman" panose="02020603050405020304" pitchFamily="18" charset="0"/>
              </a:rPr>
              <a:t>)]</a:t>
            </a:r>
          </a:p>
          <a:p>
            <a:pPr algn="just">
              <a:lnSpc>
                <a:spcPct val="200000"/>
              </a:lnSpc>
            </a:pPr>
            <a:endParaRPr lang="en-IN" sz="1000" i="1" dirty="0">
              <a:latin typeface="Times New Roman" panose="02020603050405020304" pitchFamily="18" charset="0"/>
              <a:cs typeface="Times New Roman" panose="02020603050405020304" pitchFamily="18" charset="0"/>
            </a:endParaRPr>
          </a:p>
          <a:p>
            <a:pPr algn="just">
              <a:lnSpc>
                <a:spcPct val="200000"/>
              </a:lnSpc>
            </a:pPr>
            <a:r>
              <a:rPr lang="en-IN" b="1" dirty="0">
                <a:latin typeface="Times New Roman" panose="02020603050405020304" pitchFamily="18" charset="0"/>
                <a:cs typeface="Times New Roman" panose="02020603050405020304" pitchFamily="18" charset="0"/>
              </a:rPr>
              <a:t>Testamentary Succession of Coparcenary Interest</a:t>
            </a:r>
          </a:p>
          <a:p>
            <a:pPr marL="285750" indent="-285750" algn="just">
              <a:lnSpc>
                <a:spcPct val="200000"/>
              </a:lnSpc>
              <a:buFont typeface="Wingdings" pitchFamily="2" charset="2"/>
              <a:buChar char="v"/>
            </a:pPr>
            <a:r>
              <a:rPr lang="en-IN" dirty="0">
                <a:latin typeface="Times New Roman" panose="02020603050405020304" pitchFamily="18" charset="0"/>
                <a:cs typeface="Times New Roman" panose="02020603050405020304" pitchFamily="18" charset="0"/>
              </a:rPr>
              <a:t>A coparcener can dispose of his undivided interest in the coparcenary property by a will, but he cannot make a gift of such interest . It is said to be void. [</a:t>
            </a:r>
            <a:r>
              <a:rPr lang="en-IN" i="1" dirty="0" err="1">
                <a:latin typeface="Times New Roman" panose="02020603050405020304" pitchFamily="18" charset="0"/>
                <a:cs typeface="Times New Roman" panose="02020603050405020304" pitchFamily="18" charset="0"/>
              </a:rPr>
              <a:t>Thamma</a:t>
            </a:r>
            <a:r>
              <a:rPr lang="en-IN" i="1" dirty="0">
                <a:latin typeface="Times New Roman" panose="02020603050405020304" pitchFamily="18" charset="0"/>
                <a:cs typeface="Times New Roman" panose="02020603050405020304" pitchFamily="18" charset="0"/>
              </a:rPr>
              <a:t> Venkata </a:t>
            </a:r>
            <a:r>
              <a:rPr lang="en-IN" i="1" dirty="0" err="1">
                <a:latin typeface="Times New Roman" panose="02020603050405020304" pitchFamily="18" charset="0"/>
                <a:cs typeface="Times New Roman" panose="02020603050405020304" pitchFamily="18" charset="0"/>
              </a:rPr>
              <a:t>Subbamma</a:t>
            </a:r>
            <a:r>
              <a:rPr lang="en-IN" i="1" dirty="0">
                <a:latin typeface="Times New Roman" panose="02020603050405020304" pitchFamily="18" charset="0"/>
                <a:cs typeface="Times New Roman" panose="02020603050405020304" pitchFamily="18" charset="0"/>
              </a:rPr>
              <a:t> Vs </a:t>
            </a:r>
            <a:r>
              <a:rPr lang="en-IN" i="1" dirty="0" err="1">
                <a:latin typeface="Times New Roman" panose="02020603050405020304" pitchFamily="18" charset="0"/>
                <a:cs typeface="Times New Roman" panose="02020603050405020304" pitchFamily="18" charset="0"/>
              </a:rPr>
              <a:t>Thamma</a:t>
            </a:r>
            <a:r>
              <a:rPr lang="en-IN" i="1" dirty="0">
                <a:latin typeface="Times New Roman" panose="02020603050405020304" pitchFamily="18" charset="0"/>
                <a:cs typeface="Times New Roman" panose="02020603050405020304" pitchFamily="18" charset="0"/>
              </a:rPr>
              <a:t> </a:t>
            </a:r>
            <a:r>
              <a:rPr lang="en-IN" i="1" dirty="0" err="1">
                <a:latin typeface="Times New Roman" panose="02020603050405020304" pitchFamily="18" charset="0"/>
                <a:cs typeface="Times New Roman" panose="02020603050405020304" pitchFamily="18" charset="0"/>
              </a:rPr>
              <a:t>Ratanamma</a:t>
            </a:r>
            <a:r>
              <a:rPr lang="en-IN" i="1" dirty="0">
                <a:latin typeface="Times New Roman" panose="02020603050405020304" pitchFamily="18" charset="0"/>
                <a:cs typeface="Times New Roman" panose="02020603050405020304" pitchFamily="18" charset="0"/>
              </a:rPr>
              <a:t> &amp; </a:t>
            </a:r>
            <a:r>
              <a:rPr lang="en-IN" i="1" dirty="0" err="1">
                <a:latin typeface="Times New Roman" panose="02020603050405020304" pitchFamily="18" charset="0"/>
                <a:cs typeface="Times New Roman" panose="02020603050405020304" pitchFamily="18" charset="0"/>
              </a:rPr>
              <a:t>Ors</a:t>
            </a:r>
            <a:r>
              <a:rPr lang="en-IN" i="1" dirty="0">
                <a:latin typeface="Times New Roman" panose="02020603050405020304" pitchFamily="18" charset="0"/>
                <a:cs typeface="Times New Roman" panose="02020603050405020304" pitchFamily="18" charset="0"/>
              </a:rPr>
              <a:t>. (1987) 168 ITR 760 (SC)]</a:t>
            </a:r>
          </a:p>
          <a:p>
            <a:pPr algn="just">
              <a:lnSpc>
                <a:spcPct val="200000"/>
              </a:lnSpc>
            </a:pPr>
            <a:endParaRPr lang="en-IN" sz="1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50917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CREATION OF HUF BY WILL</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C8458E18-0B83-0E4C-B296-8DA6E892B85A}"/>
              </a:ext>
            </a:extLst>
          </p:cNvPr>
          <p:cNvSpPr/>
          <p:nvPr/>
        </p:nvSpPr>
        <p:spPr>
          <a:xfrm>
            <a:off x="1010292" y="1325308"/>
            <a:ext cx="10171416" cy="4307398"/>
          </a:xfrm>
          <a:prstGeom prst="rect">
            <a:avLst/>
          </a:prstGeom>
        </p:spPr>
        <p:txBody>
          <a:bodyPr wrap="square">
            <a:spAutoFit/>
          </a:bodyPr>
          <a:lstStyle/>
          <a:p>
            <a:pPr marL="285750" indent="-285750" algn="just">
              <a:lnSpc>
                <a:spcPct val="200000"/>
              </a:lnSpc>
              <a:buFont typeface="Wingdings" pitchFamily="2" charset="2"/>
              <a:buChar char="v"/>
            </a:pPr>
            <a:r>
              <a:rPr lang="en-IN" sz="2000" dirty="0">
                <a:latin typeface="Times New Roman" panose="02020603050405020304" pitchFamily="18" charset="0"/>
                <a:cs typeface="Times New Roman" panose="02020603050405020304" pitchFamily="18" charset="0"/>
              </a:rPr>
              <a:t>HUF can be created by way of will and other testamentary succession in terms of a properly drafted document, clearly defining that the succession will be in the favour of the Hindu Undivided Family consisting of present and future family members.</a:t>
            </a:r>
          </a:p>
          <a:p>
            <a:pPr marL="285750" indent="-285750" algn="just">
              <a:lnSpc>
                <a:spcPct val="200000"/>
              </a:lnSpc>
              <a:buFont typeface="Wingdings" pitchFamily="2" charset="2"/>
              <a:buChar char="v"/>
            </a:pPr>
            <a:r>
              <a:rPr lang="en-IN" sz="2000" dirty="0">
                <a:latin typeface="Times New Roman" panose="02020603050405020304" pitchFamily="18" charset="0"/>
                <a:cs typeface="Times New Roman" panose="02020603050405020304" pitchFamily="18" charset="0"/>
              </a:rPr>
              <a:t>No existence of HUF at the time of execution of will. The HUF will come into existence only on the death of the executant of the will. </a:t>
            </a:r>
          </a:p>
          <a:p>
            <a:pPr marL="285750" indent="-285750" algn="just">
              <a:lnSpc>
                <a:spcPct val="200000"/>
              </a:lnSpc>
              <a:buFont typeface="Wingdings" pitchFamily="2" charset="2"/>
              <a:buChar char="v"/>
            </a:pPr>
            <a:r>
              <a:rPr lang="en-IN" sz="2000" dirty="0">
                <a:latin typeface="Times New Roman" panose="02020603050405020304" pitchFamily="18" charset="0"/>
                <a:cs typeface="Times New Roman" panose="02020603050405020304" pitchFamily="18" charset="0"/>
              </a:rPr>
              <a:t>It is important to ensure that the will so executed is valid for the purpose of alienation of property in favour of the HUF. [</a:t>
            </a:r>
            <a:r>
              <a:rPr lang="en-IN" sz="2000" i="1" dirty="0">
                <a:latin typeface="Times New Roman" panose="02020603050405020304" pitchFamily="18" charset="0"/>
                <a:cs typeface="Times New Roman" panose="02020603050405020304" pitchFamily="18" charset="0"/>
              </a:rPr>
              <a:t>CIT Vs Ghanshyam Das Mukim (1979) 118 ITR 930 (P &amp; H)] </a:t>
            </a:r>
          </a:p>
        </p:txBody>
      </p:sp>
    </p:spTree>
    <p:extLst>
      <p:ext uri="{BB962C8B-B14F-4D97-AF65-F5344CB8AC3E}">
        <p14:creationId xmlns:p14="http://schemas.microsoft.com/office/powerpoint/2010/main" val="36296990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CREATION OF HUF BY PARTITION</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graphicFrame>
        <p:nvGraphicFramePr>
          <p:cNvPr id="3" name="Diagram 2">
            <a:extLst>
              <a:ext uri="{FF2B5EF4-FFF2-40B4-BE49-F238E27FC236}">
                <a16:creationId xmlns:a16="http://schemas.microsoft.com/office/drawing/2014/main" id="{023116D1-276E-A447-9783-224FF5C0882D}"/>
              </a:ext>
            </a:extLst>
          </p:cNvPr>
          <p:cNvGraphicFramePr/>
          <p:nvPr>
            <p:extLst>
              <p:ext uri="{D42A27DB-BD31-4B8C-83A1-F6EECF244321}">
                <p14:modId xmlns:p14="http://schemas.microsoft.com/office/powerpoint/2010/main" val="2546832046"/>
              </p:ext>
            </p:extLst>
          </p:nvPr>
        </p:nvGraphicFramePr>
        <p:xfrm>
          <a:off x="9144000" y="1726690"/>
          <a:ext cx="2937267" cy="32460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89568B0A-F9F1-BA4F-ADF5-1812B7F70D02}"/>
              </a:ext>
            </a:extLst>
          </p:cNvPr>
          <p:cNvSpPr txBox="1"/>
          <p:nvPr/>
        </p:nvSpPr>
        <p:spPr>
          <a:xfrm>
            <a:off x="119771" y="2054831"/>
            <a:ext cx="8774132" cy="3366499"/>
          </a:xfrm>
          <a:prstGeom prst="rect">
            <a:avLst/>
          </a:prstGeom>
          <a:noFill/>
        </p:spPr>
        <p:txBody>
          <a:bodyPr wrap="square" rtlCol="0">
            <a:spAutoFit/>
          </a:bodyPr>
          <a:lstStyle/>
          <a:p>
            <a:pPr marL="285750" indent="-285750" algn="just">
              <a:lnSpc>
                <a:spcPct val="150000"/>
              </a:lnSpc>
              <a:buFont typeface="Wingdings" pitchFamily="2" charset="2"/>
              <a:buChar char="v"/>
            </a:pPr>
            <a:r>
              <a:rPr lang="en-IN" dirty="0">
                <a:latin typeface="Times New Roman" panose="02020603050405020304" pitchFamily="18" charset="0"/>
                <a:cs typeface="Times New Roman" panose="02020603050405020304" pitchFamily="18" charset="0"/>
              </a:rPr>
              <a:t>Partition is the severance of the status of Joint Hindu Family, known as Hindu Undivided Family under tax laws.  </a:t>
            </a:r>
          </a:p>
          <a:p>
            <a:pPr marL="285750" indent="-285750" algn="just">
              <a:lnSpc>
                <a:spcPct val="150000"/>
              </a:lnSpc>
              <a:buFont typeface="Wingdings" pitchFamily="2" charset="2"/>
              <a:buChar char="v"/>
            </a:pPr>
            <a:r>
              <a:rPr lang="en-IN" dirty="0">
                <a:latin typeface="Times New Roman" panose="02020603050405020304" pitchFamily="18" charset="0"/>
                <a:cs typeface="Times New Roman" panose="02020603050405020304" pitchFamily="18" charset="0"/>
              </a:rPr>
              <a:t>Under Hindu Law once the status of Hindu Family is put to an end, there is notional division of properties among the members and the joint ownership of property comes to an end.  However, for an effective partition, it is not necessary ( although advisable ) to divide the properties in metes and bounds.  </a:t>
            </a:r>
          </a:p>
          <a:p>
            <a:pPr marL="285750" indent="-285750" algn="just">
              <a:lnSpc>
                <a:spcPct val="150000"/>
              </a:lnSpc>
              <a:buFont typeface="Wingdings" pitchFamily="2" charset="2"/>
              <a:buChar char="v"/>
            </a:pPr>
            <a:r>
              <a:rPr lang="en-IN" dirty="0">
                <a:latin typeface="Times New Roman" panose="02020603050405020304" pitchFamily="18" charset="0"/>
                <a:cs typeface="Times New Roman" panose="02020603050405020304" pitchFamily="18" charset="0"/>
              </a:rPr>
              <a:t>But under tax laws for an effective partition division by metes and bounds is necessary. There should be physical partition of the property and not the notional partition. </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43587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CREATION OF HUF BY PARTITION</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4" name="TextBox 3">
            <a:extLst>
              <a:ext uri="{FF2B5EF4-FFF2-40B4-BE49-F238E27FC236}">
                <a16:creationId xmlns:a16="http://schemas.microsoft.com/office/drawing/2014/main" id="{89568B0A-F9F1-BA4F-ADF5-1812B7F70D02}"/>
              </a:ext>
            </a:extLst>
          </p:cNvPr>
          <p:cNvSpPr txBox="1"/>
          <p:nvPr/>
        </p:nvSpPr>
        <p:spPr>
          <a:xfrm>
            <a:off x="146196" y="1351402"/>
            <a:ext cx="11828090" cy="4492705"/>
          </a:xfrm>
          <a:prstGeom prst="rect">
            <a:avLst/>
          </a:prstGeom>
          <a:noFill/>
        </p:spPr>
        <p:txBody>
          <a:bodyPr wrap="square" rtlCol="0">
            <a:spAutoFit/>
          </a:bodyPr>
          <a:lstStyle/>
          <a:p>
            <a:pPr marL="285750" indent="-285750" algn="just">
              <a:lnSpc>
                <a:spcPct val="150000"/>
              </a:lnSpc>
              <a:buFont typeface="Wingdings" pitchFamily="2" charset="2"/>
              <a:buChar char="v"/>
            </a:pPr>
            <a:r>
              <a:rPr lang="en-IN" sz="1750" b="1" dirty="0">
                <a:latin typeface="Times New Roman" panose="02020603050405020304" pitchFamily="18" charset="0"/>
                <a:cs typeface="Times New Roman" panose="02020603050405020304" pitchFamily="18" charset="0"/>
              </a:rPr>
              <a:t>Partition under Hindu law, can be total or partial.  </a:t>
            </a:r>
          </a:p>
          <a:p>
            <a:pPr marL="285750" indent="-285750" algn="just">
              <a:lnSpc>
                <a:spcPct val="150000"/>
              </a:lnSpc>
              <a:buFont typeface="Wingdings" pitchFamily="2" charset="2"/>
              <a:buChar char="v"/>
            </a:pPr>
            <a:r>
              <a:rPr lang="en-IN" sz="1750" dirty="0">
                <a:latin typeface="Times New Roman" panose="02020603050405020304" pitchFamily="18" charset="0"/>
                <a:cs typeface="Times New Roman" panose="02020603050405020304" pitchFamily="18" charset="0"/>
              </a:rPr>
              <a:t>In total partition all the members cease to be members of the HUF and all the properties cease to the properties belonging to the said HUF. </a:t>
            </a:r>
          </a:p>
          <a:p>
            <a:pPr marL="285750" indent="-285750" algn="just">
              <a:lnSpc>
                <a:spcPct val="150000"/>
              </a:lnSpc>
              <a:buFont typeface="Wingdings" pitchFamily="2" charset="2"/>
              <a:buChar char="v"/>
            </a:pPr>
            <a:r>
              <a:rPr lang="en-IN" sz="1750" dirty="0">
                <a:latin typeface="Times New Roman" panose="02020603050405020304" pitchFamily="18" charset="0"/>
                <a:cs typeface="Times New Roman" panose="02020603050405020304" pitchFamily="18" charset="0"/>
              </a:rPr>
              <a:t>A father and his two sons and a daughter currently constitute a HUF and a decision is undertaken to undergo complete partition. In the above scenario, the son can have a smaller HUF along with his wife.  </a:t>
            </a:r>
          </a:p>
          <a:p>
            <a:pPr marL="285750" indent="-285750" algn="just">
              <a:lnSpc>
                <a:spcPct val="150000"/>
              </a:lnSpc>
              <a:buFont typeface="Wingdings" pitchFamily="2" charset="2"/>
              <a:buChar char="v"/>
            </a:pPr>
            <a:r>
              <a:rPr lang="en-IN" sz="1750" dirty="0">
                <a:latin typeface="Times New Roman" panose="02020603050405020304" pitchFamily="18" charset="0"/>
                <a:cs typeface="Times New Roman" panose="02020603050405020304" pitchFamily="18" charset="0"/>
              </a:rPr>
              <a:t>The daughter, however, will have exclusive ownership over the partitioned share in her favour.</a:t>
            </a:r>
          </a:p>
          <a:p>
            <a:pPr marL="285750" indent="-285750" algn="just">
              <a:lnSpc>
                <a:spcPct val="150000"/>
              </a:lnSpc>
              <a:buFont typeface="Wingdings" pitchFamily="2" charset="2"/>
              <a:buChar char="v"/>
            </a:pPr>
            <a:r>
              <a:rPr lang="en-IN" sz="1750" dirty="0">
                <a:latin typeface="Times New Roman" panose="02020603050405020304" pitchFamily="18" charset="0"/>
                <a:cs typeface="Times New Roman" panose="02020603050405020304" pitchFamily="18" charset="0"/>
              </a:rPr>
              <a:t>In case of total partition, a single HUF can be divided into multiple HUFs – HUF of Father, HUF of Son 1 and HUF of Son 2.</a:t>
            </a:r>
          </a:p>
          <a:p>
            <a:pPr marL="285750" indent="-285750" algn="just">
              <a:lnSpc>
                <a:spcPct val="150000"/>
              </a:lnSpc>
              <a:buFont typeface="Wingdings" pitchFamily="2" charset="2"/>
              <a:buChar char="v"/>
            </a:pPr>
            <a:r>
              <a:rPr lang="en-IN" sz="1750" dirty="0">
                <a:latin typeface="Times New Roman" panose="02020603050405020304" pitchFamily="18" charset="0"/>
                <a:cs typeface="Times New Roman" panose="02020603050405020304" pitchFamily="18" charset="0"/>
              </a:rPr>
              <a:t>It may be partial vis-à-vis members, where some of the members go out on partition and other members continue to be the members of the family.</a:t>
            </a:r>
          </a:p>
          <a:p>
            <a:pPr marL="285750" indent="-285750" algn="just">
              <a:lnSpc>
                <a:spcPct val="150000"/>
              </a:lnSpc>
              <a:buFont typeface="Wingdings" pitchFamily="2" charset="2"/>
              <a:buChar char="v"/>
            </a:pPr>
            <a:r>
              <a:rPr lang="en-IN" sz="1750" dirty="0">
                <a:latin typeface="Times New Roman" panose="02020603050405020304" pitchFamily="18" charset="0"/>
                <a:cs typeface="Times New Roman" panose="02020603050405020304" pitchFamily="18" charset="0"/>
              </a:rPr>
              <a:t>However, Tax Laws do not recognize partial partition of property or/and persons after 31-12-1978, on insertion of Sub-Section (9) to Sec. 171 of the I.T Act. </a:t>
            </a:r>
            <a:endParaRPr lang="en-IN" sz="1750" dirty="0"/>
          </a:p>
        </p:txBody>
      </p:sp>
    </p:spTree>
    <p:extLst>
      <p:ext uri="{BB962C8B-B14F-4D97-AF65-F5344CB8AC3E}">
        <p14:creationId xmlns:p14="http://schemas.microsoft.com/office/powerpoint/2010/main" val="14827805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70851E-1AA0-4028-BEEC-21964598E9F7}"/>
              </a:ext>
            </a:extLst>
          </p:cNvPr>
          <p:cNvSpPr>
            <a:spLocks noGrp="1"/>
          </p:cNvSpPr>
          <p:nvPr>
            <p:ph idx="1"/>
          </p:nvPr>
        </p:nvSpPr>
        <p:spPr>
          <a:xfrm>
            <a:off x="99152" y="1219697"/>
            <a:ext cx="11909234" cy="5390331"/>
          </a:xfrm>
        </p:spPr>
        <p:txBody>
          <a:bodyPr>
            <a:normAutofit/>
          </a:bodyPr>
          <a:lstStyle/>
          <a:p>
            <a:pPr marL="449262" indent="-285750" algn="just">
              <a:lnSpc>
                <a:spcPct val="100000"/>
              </a:lnSpc>
              <a:buFont typeface="Wingdings" panose="05000000000000000000" pitchFamily="2" charset="2"/>
              <a:buChar char="v"/>
            </a:pPr>
            <a:r>
              <a:rPr lang="en-US" sz="1800" dirty="0">
                <a:latin typeface="Times New Roman" panose="02020603050405020304" pitchFamily="18" charset="0"/>
                <a:cs typeface="Times New Roman" panose="02020603050405020304" pitchFamily="18" charset="0"/>
              </a:rPr>
              <a:t>Partial</a:t>
            </a:r>
            <a:r>
              <a:rPr lang="en-IN" sz="1800" dirty="0">
                <a:latin typeface="Times New Roman" panose="02020603050405020304" pitchFamily="18" charset="0"/>
                <a:cs typeface="Times New Roman" panose="02020603050405020304" pitchFamily="18" charset="0"/>
              </a:rPr>
              <a:t> Partition is not recognized for income tax purposes and the income tax will continue to be assessed as if no partition had taken place, in case of a partial partition after 31</a:t>
            </a:r>
            <a:r>
              <a:rPr lang="en-IN" sz="1800" baseline="30000" dirty="0">
                <a:latin typeface="Times New Roman" panose="02020603050405020304" pitchFamily="18" charset="0"/>
                <a:cs typeface="Times New Roman" panose="02020603050405020304" pitchFamily="18" charset="0"/>
              </a:rPr>
              <a:t>st</a:t>
            </a:r>
            <a:r>
              <a:rPr lang="en-IN" sz="1800" dirty="0">
                <a:latin typeface="Times New Roman" panose="02020603050405020304" pitchFamily="18" charset="0"/>
                <a:cs typeface="Times New Roman" panose="02020603050405020304" pitchFamily="18" charset="0"/>
              </a:rPr>
              <a:t> December, 1978. This does not impact the legality of such partial partition in respect of mutual rights and responsibilities. </a:t>
            </a:r>
          </a:p>
          <a:p>
            <a:pPr marL="449262" indent="-285750" algn="just">
              <a:lnSpc>
                <a:spcPct val="100000"/>
              </a:lnSpc>
              <a:buFont typeface="Wingdings" panose="05000000000000000000" pitchFamily="2" charset="2"/>
              <a:buChar char="v"/>
            </a:pPr>
            <a:r>
              <a:rPr lang="en-IN" sz="1800" dirty="0">
                <a:latin typeface="Times New Roman" panose="02020603050405020304" pitchFamily="18" charset="0"/>
                <a:cs typeface="Times New Roman" panose="02020603050405020304" pitchFamily="18" charset="0"/>
              </a:rPr>
              <a:t>The Income Tax Act recognize only complete partition of the HUF property, in terms of detailed procedure prescribed under Section 171 of its recognition after an enquiry by the assessing officer and recording of appropriate findings. This is permitted only in case of total partition. </a:t>
            </a:r>
          </a:p>
          <a:p>
            <a:pPr marL="449262" indent="-285750" algn="just">
              <a:lnSpc>
                <a:spcPct val="100000"/>
              </a:lnSpc>
              <a:buFont typeface="Wingdings" panose="05000000000000000000" pitchFamily="2" charset="2"/>
              <a:buChar char="v"/>
            </a:pPr>
            <a:r>
              <a:rPr lang="en-IN" sz="1800" dirty="0">
                <a:latin typeface="Times New Roman" panose="02020603050405020304" pitchFamily="18" charset="0"/>
                <a:cs typeface="Times New Roman" panose="02020603050405020304" pitchFamily="18" charset="0"/>
              </a:rPr>
              <a:t>Explanation to Section 171(9):</a:t>
            </a:r>
          </a:p>
          <a:p>
            <a:pPr marL="895350" indent="0" algn="just">
              <a:lnSpc>
                <a:spcPct val="100000"/>
              </a:lnSpc>
              <a:buNone/>
            </a:pPr>
            <a:r>
              <a:rPr lang="en-IN" sz="1800" dirty="0">
                <a:latin typeface="Times New Roman" panose="02020603050405020304" pitchFamily="18" charset="0"/>
                <a:cs typeface="Times New Roman" panose="02020603050405020304" pitchFamily="18" charset="0"/>
              </a:rPr>
              <a:t>(a) “partition” means –</a:t>
            </a:r>
          </a:p>
          <a:p>
            <a:pPr marL="1971675" indent="-400050" algn="just" defTabSz="1343025">
              <a:lnSpc>
                <a:spcPct val="100000"/>
              </a:lnSpc>
              <a:buFont typeface="+mj-lt"/>
              <a:buAutoNum type="romanLcPeriod"/>
            </a:pPr>
            <a:r>
              <a:rPr lang="en-IN" sz="1800" dirty="0">
                <a:latin typeface="Times New Roman" panose="02020603050405020304" pitchFamily="18" charset="0"/>
                <a:cs typeface="Times New Roman" panose="02020603050405020304" pitchFamily="18" charset="0"/>
              </a:rPr>
              <a:t>where the property admits of a physical division, a physical division of the property, but a physical division of the income without a physical division of the property producing the income shall not be deemed to be a partition; or</a:t>
            </a:r>
          </a:p>
          <a:p>
            <a:pPr marL="1971675" indent="-400050" algn="just" defTabSz="1343025">
              <a:lnSpc>
                <a:spcPct val="100000"/>
              </a:lnSpc>
              <a:buFont typeface="+mj-lt"/>
              <a:buAutoNum type="romanLcPeriod"/>
            </a:pPr>
            <a:r>
              <a:rPr lang="en-IN" sz="1800" dirty="0">
                <a:latin typeface="Times New Roman" panose="02020603050405020304" pitchFamily="18" charset="0"/>
                <a:cs typeface="Times New Roman" panose="02020603050405020304" pitchFamily="18" charset="0"/>
              </a:rPr>
              <a:t>where the property does not admit of a physical division, then such division as the property admits of, but a mere severance of status shall not be deemed to be a partition;</a:t>
            </a:r>
          </a:p>
          <a:p>
            <a:pPr marL="895350" indent="0" algn="just">
              <a:lnSpc>
                <a:spcPct val="100000"/>
              </a:lnSpc>
              <a:buNone/>
            </a:pPr>
            <a:r>
              <a:rPr lang="en-IN" sz="1800" dirty="0">
                <a:latin typeface="Times New Roman" panose="02020603050405020304" pitchFamily="18" charset="0"/>
                <a:cs typeface="Times New Roman" panose="02020603050405020304" pitchFamily="18" charset="0"/>
              </a:rPr>
              <a:t>(b) “partial partition” means a partition which is partial as regards the persons constituting the Hindu undivided family, or the properties belonging to the Hindu undivided family, or both.</a:t>
            </a:r>
          </a:p>
          <a:p>
            <a:pPr marL="449262" indent="-285750" algn="just">
              <a:lnSpc>
                <a:spcPct val="100000"/>
              </a:lnSpc>
              <a:buFont typeface="Wingdings" panose="05000000000000000000" pitchFamily="2" charset="2"/>
              <a:buChar char="v"/>
            </a:pPr>
            <a:endParaRPr lang="en-IN" sz="1800" dirty="0">
              <a:latin typeface="Times New Roman" panose="02020603050405020304" pitchFamily="18" charset="0"/>
              <a:cs typeface="Times New Roman" panose="02020603050405020304" pitchFamily="18" charset="0"/>
            </a:endParaRPr>
          </a:p>
        </p:txBody>
      </p:sp>
      <p:sp>
        <p:nvSpPr>
          <p:cNvPr id="4" name="Title 1">
            <a:extLst>
              <a:ext uri="{FF2B5EF4-FFF2-40B4-BE49-F238E27FC236}">
                <a16:creationId xmlns:a16="http://schemas.microsoft.com/office/drawing/2014/main" id="{CB753B9C-FFD0-0E48-8FC5-C997E19D43DA}"/>
              </a:ext>
            </a:extLst>
          </p:cNvPr>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10000"/>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CREATION OF HUF BY PARTITION</a:t>
            </a:r>
          </a:p>
          <a:p>
            <a:pPr lvl="0" algn="ctr">
              <a:lnSpc>
                <a:spcPct val="90000"/>
              </a:lnSpc>
              <a:spcBef>
                <a:spcPts val="1000"/>
              </a:spcBef>
            </a:pPr>
            <a:r>
              <a:rPr kumimoji="0" lang="en-US" sz="2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Section 171(9) of Income Tax Act</a:t>
            </a:r>
          </a:p>
        </p:txBody>
      </p:sp>
      <p:sp>
        <p:nvSpPr>
          <p:cNvPr id="7" name="TextBox 6">
            <a:extLst>
              <a:ext uri="{FF2B5EF4-FFF2-40B4-BE49-F238E27FC236}">
                <a16:creationId xmlns:a16="http://schemas.microsoft.com/office/drawing/2014/main" id="{A5CB5EB2-1976-8D43-94FC-8C15ACF98348}"/>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40819090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TAX IMPLICATION OF PARTITION</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80BC4A9C-A158-7F44-AFA9-38A8E2854066}"/>
              </a:ext>
            </a:extLst>
          </p:cNvPr>
          <p:cNvSpPr/>
          <p:nvPr/>
        </p:nvSpPr>
        <p:spPr>
          <a:xfrm>
            <a:off x="476036" y="1950748"/>
            <a:ext cx="11239927" cy="3207545"/>
          </a:xfrm>
          <a:prstGeom prst="rect">
            <a:avLst/>
          </a:prstGeom>
        </p:spPr>
        <p:txBody>
          <a:bodyPr wrap="square">
            <a:spAutoFit/>
          </a:bodyPr>
          <a:lstStyle/>
          <a:p>
            <a:pPr algn="just">
              <a:lnSpc>
                <a:spcPct val="150000"/>
              </a:lnSpc>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“If the properties belonging to a HUF are not partitioned at all by dividing it among the members, even though capable of division, then the members of the family cannot say that so far as those properties are concerned, they stand divided.” - </a:t>
            </a:r>
            <a:r>
              <a:rPr lang="en-US" i="1" dirty="0">
                <a:latin typeface="Times New Roman" panose="02020603050405020304" pitchFamily="18" charset="0"/>
                <a:ea typeface="Calibri" panose="020F0502020204030204" pitchFamily="34" charset="0"/>
                <a:cs typeface="Times New Roman" panose="02020603050405020304" pitchFamily="18" charset="0"/>
              </a:rPr>
              <a:t>Commissioner of Income-tax v Venugopal </a:t>
            </a:r>
            <a:r>
              <a:rPr lang="en-US" i="1" dirty="0" err="1">
                <a:latin typeface="Times New Roman" panose="02020603050405020304" pitchFamily="18" charset="0"/>
                <a:ea typeface="Calibri" panose="020F0502020204030204" pitchFamily="34" charset="0"/>
                <a:cs typeface="Times New Roman" panose="02020603050405020304" pitchFamily="18" charset="0"/>
              </a:rPr>
              <a:t>Inani</a:t>
            </a:r>
            <a:r>
              <a:rPr lang="en-US" i="1" dirty="0">
                <a:latin typeface="Times New Roman" panose="02020603050405020304" pitchFamily="18" charset="0"/>
                <a:ea typeface="Calibri" panose="020F0502020204030204" pitchFamily="34" charset="0"/>
                <a:cs typeface="Times New Roman" panose="02020603050405020304" pitchFamily="18" charset="0"/>
              </a:rPr>
              <a:t> [1999] 107 Taxman 258 (SC)</a:t>
            </a:r>
          </a:p>
          <a:p>
            <a:pPr algn="just">
              <a:lnSpc>
                <a:spcPct val="150000"/>
              </a:lnSpc>
              <a:spcAft>
                <a:spcPts val="1000"/>
              </a:spcAft>
            </a:pPr>
            <a:endParaRPr lang="en-US" i="1"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“It must be held that though for the purpose of HUF, section 6 of the Hindu Succession Act, would govern the rights of the parties but insofar as income-tax law is concerned, the matter has to be governed by section 171(1).” - </a:t>
            </a:r>
            <a:r>
              <a:rPr lang="en-US" i="1" dirty="0">
                <a:latin typeface="Times New Roman" panose="02020603050405020304" pitchFamily="18" charset="0"/>
                <a:ea typeface="Calibri" panose="020F0502020204030204" pitchFamily="34" charset="0"/>
                <a:cs typeface="Times New Roman" panose="02020603050405020304" pitchFamily="18" charset="0"/>
              </a:rPr>
              <a:t>Additional Commissioner of Income-tax v. Maharani Raj Laxmi Devi [1997] 91 Taxman 20 (SC)</a:t>
            </a:r>
          </a:p>
        </p:txBody>
      </p:sp>
    </p:spTree>
    <p:extLst>
      <p:ext uri="{BB962C8B-B14F-4D97-AF65-F5344CB8AC3E}">
        <p14:creationId xmlns:p14="http://schemas.microsoft.com/office/powerpoint/2010/main" val="14067952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itle 1">
            <a:extLst>
              <a:ext uri="{FF2B5EF4-FFF2-40B4-BE49-F238E27FC236}">
                <a16:creationId xmlns:a16="http://schemas.microsoft.com/office/drawing/2014/main" id="{4E2AB877-6F22-2C42-B022-33AB7ECA1CA7}"/>
              </a:ext>
            </a:extLst>
          </p:cNvPr>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TAX IMPLICATION OF PARTITION</a:t>
            </a:r>
          </a:p>
        </p:txBody>
      </p:sp>
      <p:sp>
        <p:nvSpPr>
          <p:cNvPr id="3" name="Rectangle 2">
            <a:extLst>
              <a:ext uri="{FF2B5EF4-FFF2-40B4-BE49-F238E27FC236}">
                <a16:creationId xmlns:a16="http://schemas.microsoft.com/office/drawing/2014/main" id="{A3E9B550-0C54-1142-9BCE-DC4C61583DCD}"/>
              </a:ext>
            </a:extLst>
          </p:cNvPr>
          <p:cNvSpPr/>
          <p:nvPr/>
        </p:nvSpPr>
        <p:spPr>
          <a:xfrm>
            <a:off x="409254" y="1042964"/>
            <a:ext cx="11373492" cy="5772734"/>
          </a:xfrm>
          <a:prstGeom prst="rect">
            <a:avLst/>
          </a:prstGeom>
        </p:spPr>
        <p:txBody>
          <a:bodyPr wrap="square">
            <a:spAutoFit/>
          </a:bodyPr>
          <a:lstStyle/>
          <a:p>
            <a:pPr algn="ctr">
              <a:lnSpc>
                <a:spcPct val="150000"/>
              </a:lnSpc>
            </a:pPr>
            <a:r>
              <a:rPr lang="en-IN" sz="1600" dirty="0" err="1">
                <a:latin typeface="Times New Roman" panose="02020603050405020304" pitchFamily="18" charset="0"/>
                <a:cs typeface="Times New Roman" panose="02020603050405020304" pitchFamily="18" charset="0"/>
              </a:rPr>
              <a:t>Kalloomal</a:t>
            </a:r>
            <a:r>
              <a:rPr lang="en-IN" sz="1600" dirty="0">
                <a:latin typeface="Times New Roman" panose="02020603050405020304" pitchFamily="18" charset="0"/>
                <a:cs typeface="Times New Roman" panose="02020603050405020304" pitchFamily="18" charset="0"/>
              </a:rPr>
              <a:t> </a:t>
            </a:r>
            <a:r>
              <a:rPr lang="en-IN" sz="1600" dirty="0" err="1">
                <a:latin typeface="Times New Roman" panose="02020603050405020304" pitchFamily="18" charset="0"/>
                <a:cs typeface="Times New Roman" panose="02020603050405020304" pitchFamily="18" charset="0"/>
              </a:rPr>
              <a:t>Tapeshwari</a:t>
            </a:r>
            <a:r>
              <a:rPr lang="en-IN" sz="1600" dirty="0">
                <a:latin typeface="Times New Roman" panose="02020603050405020304" pitchFamily="18" charset="0"/>
                <a:cs typeface="Times New Roman" panose="02020603050405020304" pitchFamily="18" charset="0"/>
              </a:rPr>
              <a:t> Prasad (HUF ) v. CIT </a:t>
            </a:r>
          </a:p>
          <a:p>
            <a:pPr algn="ctr">
              <a:lnSpc>
                <a:spcPct val="150000"/>
              </a:lnSpc>
            </a:pPr>
            <a:r>
              <a:rPr lang="en-IN" sz="1600" dirty="0">
                <a:latin typeface="Times New Roman" panose="02020603050405020304" pitchFamily="18" charset="0"/>
                <a:cs typeface="Times New Roman" panose="02020603050405020304" pitchFamily="18" charset="0"/>
              </a:rPr>
              <a:t>[1982] 133 ITR 690, Supreme Court </a:t>
            </a:r>
          </a:p>
          <a:p>
            <a:pPr algn="ctr">
              <a:lnSpc>
                <a:spcPct val="150000"/>
              </a:lnSpc>
            </a:pPr>
            <a:endParaRPr lang="en-IN" sz="400" dirty="0">
              <a:latin typeface="Times New Roman" panose="02020603050405020304" pitchFamily="18" charset="0"/>
              <a:cs typeface="Times New Roman" panose="02020603050405020304" pitchFamily="18" charset="0"/>
            </a:endParaRPr>
          </a:p>
          <a:p>
            <a:pPr algn="just">
              <a:lnSpc>
                <a:spcPct val="150000"/>
              </a:lnSpc>
            </a:pPr>
            <a:r>
              <a:rPr lang="en-IN" sz="1600" dirty="0">
                <a:latin typeface="Times New Roman" panose="02020603050405020304" pitchFamily="18" charset="0"/>
                <a:cs typeface="Times New Roman" panose="02020603050405020304" pitchFamily="18" charset="0"/>
              </a:rPr>
              <a:t>“</a:t>
            </a:r>
            <a:r>
              <a:rPr lang="en-IN" sz="1600" i="1" dirty="0">
                <a:latin typeface="Times New Roman" panose="02020603050405020304" pitchFamily="18" charset="0"/>
                <a:cs typeface="Times New Roman" panose="02020603050405020304" pitchFamily="18" charset="0"/>
              </a:rPr>
              <a:t>To claim a partition within four corners of the Income-tax Act, certain additional requirements as provided u/s 171 are required to be fulfilled. Interpreting section 171, it has been held by it that Hindu Law does not require that the property in every case be partitioned by metes and bound or physically into different portions to complete a partition. Disruption of status can be brought about by any of the modes recognized under Hindu Law and it is open to the parties to enjoy their share of the property as tenants in common in any manner known to law according to their desire. </a:t>
            </a:r>
            <a:r>
              <a:rPr lang="en-IN" sz="1600" b="1" i="1" dirty="0">
                <a:latin typeface="Times New Roman" panose="02020603050405020304" pitchFamily="18" charset="0"/>
                <a:cs typeface="Times New Roman" panose="02020603050405020304" pitchFamily="18" charset="0"/>
              </a:rPr>
              <a:t>A transaction can be recorded as a partition u/s 171 only if, where the property admits of a physical division, a physical division of the property has taken pla</a:t>
            </a:r>
            <a:r>
              <a:rPr lang="en-IN" sz="1600" b="1" dirty="0">
                <a:latin typeface="Times New Roman" panose="02020603050405020304" pitchFamily="18" charset="0"/>
                <a:cs typeface="Times New Roman" panose="02020603050405020304" pitchFamily="18" charset="0"/>
              </a:rPr>
              <a:t>ce.</a:t>
            </a:r>
            <a:r>
              <a:rPr lang="en-IN" sz="1600" dirty="0">
                <a:latin typeface="Times New Roman" panose="02020603050405020304" pitchFamily="18" charset="0"/>
                <a:cs typeface="Times New Roman" panose="02020603050405020304" pitchFamily="18" charset="0"/>
              </a:rPr>
              <a:t>”</a:t>
            </a:r>
          </a:p>
          <a:p>
            <a:pPr algn="just">
              <a:lnSpc>
                <a:spcPct val="150000"/>
              </a:lnSpc>
            </a:pPr>
            <a:endParaRPr lang="en-IN" sz="400" dirty="0">
              <a:latin typeface="Times New Roman" panose="02020603050405020304" pitchFamily="18" charset="0"/>
              <a:cs typeface="Times New Roman" panose="02020603050405020304" pitchFamily="18" charset="0"/>
            </a:endParaRPr>
          </a:p>
          <a:p>
            <a:pPr algn="just">
              <a:lnSpc>
                <a:spcPct val="150000"/>
              </a:lnSpc>
            </a:pPr>
            <a:r>
              <a:rPr lang="en-IN" sz="1600" b="1" u="sng" dirty="0">
                <a:latin typeface="Times New Roman" panose="02020603050405020304" pitchFamily="18" charset="0"/>
                <a:cs typeface="Times New Roman" panose="02020603050405020304" pitchFamily="18" charset="0"/>
              </a:rPr>
              <a:t>Note:</a:t>
            </a:r>
            <a:r>
              <a:rPr lang="en-IN" sz="1600" dirty="0">
                <a:latin typeface="Times New Roman" panose="02020603050405020304" pitchFamily="18" charset="0"/>
                <a:cs typeface="Times New Roman" panose="02020603050405020304" pitchFamily="18" charset="0"/>
              </a:rPr>
              <a:t> It may be appropriate to mark the division on the map of common properties and divisions clearly marked is enough. Common passage or certain facilities can be there. It is necessary to allocate the exact share and/or provide the percentage of share being granted to the member.</a:t>
            </a:r>
          </a:p>
          <a:p>
            <a:pPr algn="just">
              <a:lnSpc>
                <a:spcPct val="150000"/>
              </a:lnSpc>
            </a:pPr>
            <a:r>
              <a:rPr lang="en-IN" sz="1600" dirty="0">
                <a:latin typeface="Times New Roman" panose="02020603050405020304" pitchFamily="18" charset="0"/>
                <a:cs typeface="Times New Roman" panose="02020603050405020304" pitchFamily="18" charset="0"/>
              </a:rPr>
              <a:t> It is further necessary for the Karta along with all the members of the family including non-coparcenary members to sign the document accepting the demarcated shares during partition as while the non-coparcenary members cannot object partition, they can object or raise concern in relation to the fairness of partition of joint family property including appropriate protection of their rights as to Residence.</a:t>
            </a:r>
          </a:p>
          <a:p>
            <a:pPr algn="just">
              <a:lnSpc>
                <a:spcPct val="150000"/>
              </a:lnSpc>
            </a:pP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87878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24D7A511-5629-C843-B1F1-706F21CFC6FE}"/>
              </a:ext>
            </a:extLst>
          </p:cNvPr>
          <p:cNvSpPr/>
          <p:nvPr/>
        </p:nvSpPr>
        <p:spPr>
          <a:xfrm>
            <a:off x="421241" y="1127465"/>
            <a:ext cx="11168009" cy="5269712"/>
          </a:xfrm>
          <a:prstGeom prst="rect">
            <a:avLst/>
          </a:prstGeom>
        </p:spPr>
        <p:txBody>
          <a:bodyPr wrap="square">
            <a:spAutoFit/>
          </a:bodyPr>
          <a:lstStyle/>
          <a:p>
            <a:pPr algn="ctr">
              <a:lnSpc>
                <a:spcPct val="150000"/>
              </a:lnSpc>
            </a:pPr>
            <a:r>
              <a:rPr lang="en-US" sz="1600" dirty="0">
                <a:latin typeface="Times New Roman" panose="02020603050405020304" pitchFamily="18" charset="0"/>
                <a:ea typeface="Calibri" panose="020F0502020204030204" pitchFamily="34" charset="0"/>
              </a:rPr>
              <a:t>Apoorva </a:t>
            </a:r>
            <a:r>
              <a:rPr lang="en-US" sz="1600" dirty="0" err="1">
                <a:latin typeface="Times New Roman" panose="02020603050405020304" pitchFamily="18" charset="0"/>
                <a:ea typeface="Calibri" panose="020F0502020204030204" pitchFamily="34" charset="0"/>
              </a:rPr>
              <a:t>Shantilal</a:t>
            </a:r>
            <a:r>
              <a:rPr lang="en-US" sz="1600" dirty="0">
                <a:latin typeface="Times New Roman" panose="02020603050405020304" pitchFamily="18" charset="0"/>
                <a:ea typeface="Calibri" panose="020F0502020204030204" pitchFamily="34" charset="0"/>
              </a:rPr>
              <a:t> Shah vs Commissioner Of Income Tax</a:t>
            </a:r>
          </a:p>
          <a:p>
            <a:pPr algn="ctr">
              <a:lnSpc>
                <a:spcPct val="150000"/>
              </a:lnSpc>
            </a:pPr>
            <a:r>
              <a:rPr lang="en-US" sz="1600" dirty="0">
                <a:latin typeface="Times New Roman" panose="02020603050405020304" pitchFamily="18" charset="0"/>
                <a:ea typeface="Calibri" panose="020F0502020204030204" pitchFamily="34" charset="0"/>
              </a:rPr>
              <a:t>SC, Civil Appeal No. 1370 of 1974 dated 12th January, 1982 </a:t>
            </a:r>
          </a:p>
          <a:p>
            <a:pPr algn="just">
              <a:lnSpc>
                <a:spcPct val="150000"/>
              </a:lnSpc>
            </a:pPr>
            <a:endParaRPr lang="en-US" dirty="0">
              <a:latin typeface="Times New Roman" panose="02020603050405020304" pitchFamily="18" charset="0"/>
              <a:ea typeface="Calibri" panose="020F0502020204030204" pitchFamily="34" charset="0"/>
            </a:endParaRPr>
          </a:p>
          <a:p>
            <a:pPr algn="just">
              <a:lnSpc>
                <a:spcPct val="150000"/>
              </a:lnSpc>
            </a:pPr>
            <a:r>
              <a:rPr lang="en-US" sz="1600" dirty="0">
                <a:latin typeface="Times New Roman" panose="02020603050405020304" pitchFamily="18" charset="0"/>
                <a:ea typeface="Calibri" panose="020F0502020204030204" pitchFamily="34" charset="0"/>
              </a:rPr>
              <a:t>“</a:t>
            </a:r>
            <a:r>
              <a:rPr lang="en-US" sz="1600" i="1" dirty="0">
                <a:latin typeface="Times New Roman" panose="02020603050405020304" pitchFamily="18" charset="0"/>
                <a:ea typeface="Calibri" panose="020F0502020204030204" pitchFamily="34" charset="0"/>
              </a:rPr>
              <a:t>Under Hindu law partition may be either total or partial. A partial partition may be as regards person who are members of the family or as regards properties which belong to it. Where there has been a partition, it is presumed that it was a total one both as to the parties and property but when there is a partition between brothers, there is no presumption that there has been partition between one of them and his descendants. It is, however, open to a party who alleges that the partition has been partial either as to persons or as to property to establish it. The decision on that question depends on proof of what the parties intended - whether they intended the partition to be partial either as to property, the family ceases to be undivided so far as properties in respect of which such partition has taken place but continues to be undivided with regard to the remaining family property. After such partial partition, the rights of inheritance and alienation differ accordingly as the property in question belongs to the members in their divided or undivided capacity. Partition can be brought about (1) by a father during his lifetime between himself and his sons by dividing properties equally amongst them, (2) by agreement or (3) by a suit or arbitration. A declaration of intention of a coparcener to become divided brings about severance of status</a:t>
            </a:r>
            <a:r>
              <a:rPr lang="en-IN" sz="1600" dirty="0">
                <a:latin typeface="Times New Roman" panose="02020603050405020304" pitchFamily="18" charset="0"/>
                <a:ea typeface="Calibri" panose="020F0502020204030204" pitchFamily="34" charset="0"/>
              </a:rPr>
              <a:t>.”</a:t>
            </a:r>
            <a:endParaRPr lang="en-US" sz="1600" dirty="0"/>
          </a:p>
        </p:txBody>
      </p:sp>
      <p:sp>
        <p:nvSpPr>
          <p:cNvPr id="6" name="Title 1">
            <a:extLst>
              <a:ext uri="{FF2B5EF4-FFF2-40B4-BE49-F238E27FC236}">
                <a16:creationId xmlns:a16="http://schemas.microsoft.com/office/drawing/2014/main" id="{8EFF98D3-0A3B-D74B-8D0D-17C28087229D}"/>
              </a:ext>
            </a:extLst>
          </p:cNvPr>
          <p:cNvSpPr txBox="1">
            <a:spLocks/>
          </p:cNvSpPr>
          <p:nvPr/>
        </p:nvSpPr>
        <p:spPr>
          <a:xfrm>
            <a:off x="0" y="-16155"/>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CREATION OF HUF BY PARTITION</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08202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24D7A511-5629-C843-B1F1-706F21CFC6FE}"/>
              </a:ext>
            </a:extLst>
          </p:cNvPr>
          <p:cNvSpPr/>
          <p:nvPr/>
        </p:nvSpPr>
        <p:spPr>
          <a:xfrm>
            <a:off x="511995" y="1708490"/>
            <a:ext cx="11168009" cy="4110549"/>
          </a:xfrm>
          <a:prstGeom prst="rect">
            <a:avLst/>
          </a:prstGeom>
        </p:spPr>
        <p:txBody>
          <a:bodyPr wrap="square">
            <a:spAutoFit/>
          </a:bodyPr>
          <a:lstStyle/>
          <a:p>
            <a:pPr algn="ctr">
              <a:lnSpc>
                <a:spcPct val="150000"/>
              </a:lnSpc>
            </a:pPr>
            <a:r>
              <a:rPr lang="en-US" sz="1600" dirty="0">
                <a:latin typeface="Times New Roman" panose="02020603050405020304" pitchFamily="18" charset="0"/>
                <a:ea typeface="Calibri" panose="020F0502020204030204" pitchFamily="34" charset="0"/>
              </a:rPr>
              <a:t>Apoorva </a:t>
            </a:r>
            <a:r>
              <a:rPr lang="en-US" sz="1600" dirty="0" err="1">
                <a:latin typeface="Times New Roman" panose="02020603050405020304" pitchFamily="18" charset="0"/>
                <a:ea typeface="Calibri" panose="020F0502020204030204" pitchFamily="34" charset="0"/>
              </a:rPr>
              <a:t>Shantilal</a:t>
            </a:r>
            <a:r>
              <a:rPr lang="en-US" sz="1600" dirty="0">
                <a:latin typeface="Times New Roman" panose="02020603050405020304" pitchFamily="18" charset="0"/>
                <a:ea typeface="Calibri" panose="020F0502020204030204" pitchFamily="34" charset="0"/>
              </a:rPr>
              <a:t> Shah vs Commissioner Of Income Tax</a:t>
            </a:r>
          </a:p>
          <a:p>
            <a:pPr algn="ctr">
              <a:lnSpc>
                <a:spcPct val="150000"/>
              </a:lnSpc>
            </a:pPr>
            <a:r>
              <a:rPr lang="en-US" sz="1600" dirty="0">
                <a:latin typeface="Times New Roman" panose="02020603050405020304" pitchFamily="18" charset="0"/>
                <a:ea typeface="Calibri" panose="020F0502020204030204" pitchFamily="34" charset="0"/>
              </a:rPr>
              <a:t>SC, Civil Appeal No. 1370 of 1974 dated 12th January, 1982 </a:t>
            </a:r>
          </a:p>
          <a:p>
            <a:pPr algn="just">
              <a:lnSpc>
                <a:spcPct val="150000"/>
              </a:lnSpc>
            </a:pPr>
            <a:endParaRPr lang="en-US" dirty="0">
              <a:latin typeface="Times New Roman" panose="02020603050405020304" pitchFamily="18" charset="0"/>
              <a:ea typeface="Calibri" panose="020F0502020204030204" pitchFamily="34" charset="0"/>
            </a:endParaRPr>
          </a:p>
          <a:p>
            <a:pPr marL="285750" indent="-285750" algn="just">
              <a:lnSpc>
                <a:spcPct val="150000"/>
              </a:lnSpc>
              <a:buFont typeface="Wingdings" panose="05000000000000000000" pitchFamily="2" charset="2"/>
              <a:buChar char="Ø"/>
            </a:pPr>
            <a:r>
              <a:rPr lang="en-US" dirty="0">
                <a:latin typeface="Times New Roman" panose="02020603050405020304" pitchFamily="18" charset="0"/>
                <a:ea typeface="Calibri" panose="020F0502020204030204" pitchFamily="34" charset="0"/>
              </a:rPr>
              <a:t>Partition may be either total or partial.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ea typeface="Calibri" panose="020F0502020204030204" pitchFamily="34" charset="0"/>
              </a:rPr>
              <a:t>Where there has been a partition, it is presumed that it was a total one both as to the parties and property.</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ea typeface="Calibri" panose="020F0502020204030204" pitchFamily="34" charset="0"/>
              </a:rPr>
              <a:t>Partition documentation need to be clear and unambiguous- Legal help need to be taken </a:t>
            </a:r>
          </a:p>
          <a:p>
            <a:pPr marL="285750" indent="-285750" algn="just">
              <a:lnSpc>
                <a:spcPct val="150000"/>
              </a:lnSpc>
              <a:buFont typeface="Wingdings" panose="05000000000000000000" pitchFamily="2" charset="2"/>
              <a:buChar char="Ø"/>
            </a:pPr>
            <a:r>
              <a:rPr lang="en-US" dirty="0">
                <a:latin typeface="Times New Roman" panose="02020603050405020304" pitchFamily="18" charset="0"/>
                <a:ea typeface="Calibri" panose="020F0502020204030204" pitchFamily="34" charset="0"/>
              </a:rPr>
              <a:t>Partition can be brought about </a:t>
            </a:r>
          </a:p>
          <a:p>
            <a:pPr marL="714375" indent="-352425" algn="just">
              <a:lnSpc>
                <a:spcPct val="150000"/>
              </a:lnSpc>
              <a:buAutoNum type="arabicParenBoth"/>
            </a:pPr>
            <a:r>
              <a:rPr lang="en-US" dirty="0">
                <a:latin typeface="Times New Roman" panose="02020603050405020304" pitchFamily="18" charset="0"/>
                <a:ea typeface="Calibri" panose="020F0502020204030204" pitchFamily="34" charset="0"/>
              </a:rPr>
              <a:t>by a father during his lifetime between himself and his sons by dividing properties equally amongst them, </a:t>
            </a:r>
          </a:p>
          <a:p>
            <a:pPr marL="714375" indent="-352425" algn="just">
              <a:lnSpc>
                <a:spcPct val="150000"/>
              </a:lnSpc>
              <a:buAutoNum type="arabicParenBoth"/>
            </a:pPr>
            <a:r>
              <a:rPr lang="en-US" dirty="0">
                <a:latin typeface="Times New Roman" panose="02020603050405020304" pitchFamily="18" charset="0"/>
                <a:ea typeface="Calibri" panose="020F0502020204030204" pitchFamily="34" charset="0"/>
              </a:rPr>
              <a:t>by agreement or </a:t>
            </a:r>
          </a:p>
          <a:p>
            <a:pPr marL="714375" indent="-352425" algn="just">
              <a:lnSpc>
                <a:spcPct val="150000"/>
              </a:lnSpc>
              <a:buAutoNum type="arabicParenBoth"/>
            </a:pPr>
            <a:r>
              <a:rPr lang="en-US" dirty="0">
                <a:latin typeface="Times New Roman" panose="02020603050405020304" pitchFamily="18" charset="0"/>
                <a:ea typeface="Calibri" panose="020F0502020204030204" pitchFamily="34" charset="0"/>
              </a:rPr>
              <a:t>by a suit or arbitration. </a:t>
            </a:r>
            <a:endParaRPr lang="en-US" dirty="0"/>
          </a:p>
        </p:txBody>
      </p:sp>
      <p:sp>
        <p:nvSpPr>
          <p:cNvPr id="6" name="Title 1">
            <a:extLst>
              <a:ext uri="{FF2B5EF4-FFF2-40B4-BE49-F238E27FC236}">
                <a16:creationId xmlns:a16="http://schemas.microsoft.com/office/drawing/2014/main" id="{8EFF98D3-0A3B-D74B-8D0D-17C28087229D}"/>
              </a:ext>
            </a:extLst>
          </p:cNvPr>
          <p:cNvSpPr txBox="1">
            <a:spLocks/>
          </p:cNvSpPr>
          <p:nvPr/>
        </p:nvSpPr>
        <p:spPr>
          <a:xfrm>
            <a:off x="0" y="-16155"/>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CREATION OF HUF BY PARTITION</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47221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8229600" cy="1143000"/>
          </a:xfrm>
        </p:spPr>
        <p:txBody>
          <a:bodyPr>
            <a:normAutofit/>
          </a:bodyPr>
          <a:lstStyle/>
          <a:p>
            <a:br>
              <a:rPr lang="en-US" sz="3600" cap="small" dirty="0">
                <a:latin typeface="Verdana" panose="020B0604030504040204" pitchFamily="34" charset="0"/>
                <a:ea typeface="Verdana" panose="020B0604030504040204" pitchFamily="34" charset="0"/>
                <a:cs typeface="Verdana" panose="020B0604030504040204" pitchFamily="34" charset="0"/>
              </a:rPr>
            </a:br>
            <a:endParaRPr lang="en-US" sz="3600" dirty="0">
              <a:latin typeface="Verdana" panose="020B0604030504040204" pitchFamily="34" charset="0"/>
              <a:ea typeface="Verdana" panose="020B0604030504040204" pitchFamily="34" charset="0"/>
              <a:cs typeface="Verdana" panose="020B0604030504040204" pitchFamily="34" charset="0"/>
            </a:endParaRPr>
          </a:p>
        </p:txBody>
      </p:sp>
      <p:sp>
        <p:nvSpPr>
          <p:cNvPr id="3" name="Content Placeholder 2"/>
          <p:cNvSpPr>
            <a:spLocks noGrp="1"/>
          </p:cNvSpPr>
          <p:nvPr>
            <p:ph idx="1"/>
          </p:nvPr>
        </p:nvSpPr>
        <p:spPr>
          <a:xfrm>
            <a:off x="609600" y="1600200"/>
            <a:ext cx="10972800" cy="5257800"/>
          </a:xfrm>
        </p:spPr>
        <p:txBody>
          <a:bodyPr>
            <a:noAutofit/>
          </a:bodyPr>
          <a:lstStyle/>
          <a:p>
            <a:pPr marL="0" indent="0">
              <a:lnSpc>
                <a:spcPct val="150000"/>
              </a:lnSpc>
              <a:buNone/>
            </a:pPr>
            <a:r>
              <a:rPr lang="en-US" sz="1600" dirty="0">
                <a:latin typeface="Times New Roman" pitchFamily="18" charset="0"/>
                <a:ea typeface="Verdana" panose="020B0604030504040204" pitchFamily="34" charset="0"/>
                <a:cs typeface="Times New Roman" pitchFamily="18" charset="0"/>
              </a:rPr>
              <a:t>1</a:t>
            </a:r>
            <a:r>
              <a:rPr lang="en-US" sz="1800" dirty="0">
                <a:latin typeface="Times New Roman" pitchFamily="18" charset="0"/>
                <a:ea typeface="Verdana" panose="020B0604030504040204" pitchFamily="34" charset="0"/>
                <a:cs typeface="Times New Roman" pitchFamily="18" charset="0"/>
              </a:rPr>
              <a:t>) Application of Act:</a:t>
            </a:r>
          </a:p>
          <a:p>
            <a:pPr marL="525780" indent="-457200" algn="just">
              <a:lnSpc>
                <a:spcPct val="150000"/>
              </a:lnSpc>
              <a:buAutoNum type="alphaLcParenBoth"/>
            </a:pPr>
            <a:r>
              <a:rPr lang="en-US" sz="1800" i="1" dirty="0">
                <a:latin typeface="Times New Roman" pitchFamily="18" charset="0"/>
                <a:ea typeface="Verdana" panose="020B0604030504040204" pitchFamily="34" charset="0"/>
                <a:cs typeface="Times New Roman" pitchFamily="18" charset="0"/>
              </a:rPr>
              <a:t>To any person, who is a Hindu by religion in any of its forms or developments, including a </a:t>
            </a:r>
            <a:r>
              <a:rPr lang="en-US" sz="1800" i="1" dirty="0" err="1">
                <a:latin typeface="Times New Roman" pitchFamily="18" charset="0"/>
                <a:ea typeface="Verdana" panose="020B0604030504040204" pitchFamily="34" charset="0"/>
                <a:cs typeface="Times New Roman" pitchFamily="18" charset="0"/>
              </a:rPr>
              <a:t>Virashaiva</a:t>
            </a:r>
            <a:r>
              <a:rPr lang="en-US" sz="1800" i="1" dirty="0">
                <a:latin typeface="Times New Roman" pitchFamily="18" charset="0"/>
                <a:ea typeface="Verdana" panose="020B0604030504040204" pitchFamily="34" charset="0"/>
                <a:cs typeface="Times New Roman" pitchFamily="18" charset="0"/>
              </a:rPr>
              <a:t>, a </a:t>
            </a:r>
            <a:r>
              <a:rPr lang="en-US" sz="1800" i="1" dirty="0" err="1">
                <a:latin typeface="Times New Roman" pitchFamily="18" charset="0"/>
                <a:ea typeface="Verdana" panose="020B0604030504040204" pitchFamily="34" charset="0"/>
                <a:cs typeface="Times New Roman" pitchFamily="18" charset="0"/>
              </a:rPr>
              <a:t>Lingayat</a:t>
            </a:r>
            <a:r>
              <a:rPr lang="en-US" sz="1800" i="1" dirty="0">
                <a:latin typeface="Times New Roman" pitchFamily="18" charset="0"/>
                <a:ea typeface="Verdana" panose="020B0604030504040204" pitchFamily="34" charset="0"/>
                <a:cs typeface="Times New Roman" pitchFamily="18" charset="0"/>
              </a:rPr>
              <a:t> or a follower of the </a:t>
            </a:r>
            <a:r>
              <a:rPr lang="en-US" sz="1800" i="1" dirty="0" err="1">
                <a:latin typeface="Times New Roman" pitchFamily="18" charset="0"/>
                <a:ea typeface="Verdana" panose="020B0604030504040204" pitchFamily="34" charset="0"/>
                <a:cs typeface="Times New Roman" pitchFamily="18" charset="0"/>
              </a:rPr>
              <a:t>Brahmo</a:t>
            </a:r>
            <a:r>
              <a:rPr lang="en-US" sz="1800" i="1" dirty="0">
                <a:latin typeface="Times New Roman" pitchFamily="18" charset="0"/>
                <a:ea typeface="Verdana" panose="020B0604030504040204" pitchFamily="34" charset="0"/>
                <a:cs typeface="Times New Roman" pitchFamily="18" charset="0"/>
              </a:rPr>
              <a:t>, </a:t>
            </a:r>
            <a:r>
              <a:rPr lang="en-US" sz="1800" i="1" dirty="0" err="1">
                <a:latin typeface="Times New Roman" pitchFamily="18" charset="0"/>
                <a:ea typeface="Verdana" panose="020B0604030504040204" pitchFamily="34" charset="0"/>
                <a:cs typeface="Times New Roman" pitchFamily="18" charset="0"/>
              </a:rPr>
              <a:t>Prarthana</a:t>
            </a:r>
            <a:r>
              <a:rPr lang="en-US" sz="1800" i="1" dirty="0">
                <a:latin typeface="Times New Roman" pitchFamily="18" charset="0"/>
                <a:ea typeface="Verdana" panose="020B0604030504040204" pitchFamily="34" charset="0"/>
                <a:cs typeface="Times New Roman" pitchFamily="18" charset="0"/>
              </a:rPr>
              <a:t> or Arya </a:t>
            </a:r>
            <a:r>
              <a:rPr lang="en-US" sz="1800" i="1" dirty="0" err="1">
                <a:latin typeface="Times New Roman" pitchFamily="18" charset="0"/>
                <a:ea typeface="Verdana" panose="020B0604030504040204" pitchFamily="34" charset="0"/>
                <a:cs typeface="Times New Roman" pitchFamily="18" charset="0"/>
              </a:rPr>
              <a:t>Samaj</a:t>
            </a:r>
            <a:r>
              <a:rPr lang="en-US" sz="1800" dirty="0">
                <a:latin typeface="Times New Roman" pitchFamily="18" charset="0"/>
                <a:ea typeface="Verdana" panose="020B0604030504040204" pitchFamily="34" charset="0"/>
                <a:cs typeface="Times New Roman" pitchFamily="18" charset="0"/>
              </a:rPr>
              <a:t>;</a:t>
            </a:r>
          </a:p>
          <a:p>
            <a:pPr marL="525780" indent="-457200" algn="just">
              <a:lnSpc>
                <a:spcPct val="150000"/>
              </a:lnSpc>
              <a:buAutoNum type="alphaLcParenBoth"/>
            </a:pPr>
            <a:r>
              <a:rPr lang="en-US" sz="1800" i="1" dirty="0">
                <a:latin typeface="Times New Roman" pitchFamily="18" charset="0"/>
                <a:ea typeface="Verdana" panose="020B0604030504040204" pitchFamily="34" charset="0"/>
                <a:cs typeface="Times New Roman" pitchFamily="18" charset="0"/>
              </a:rPr>
              <a:t>To any person who is a Buddhist, </a:t>
            </a:r>
            <a:r>
              <a:rPr lang="en-US" sz="1800" i="1" dirty="0" err="1">
                <a:latin typeface="Times New Roman" pitchFamily="18" charset="0"/>
                <a:ea typeface="Verdana" panose="020B0604030504040204" pitchFamily="34" charset="0"/>
                <a:cs typeface="Times New Roman" pitchFamily="18" charset="0"/>
              </a:rPr>
              <a:t>Jaina</a:t>
            </a:r>
            <a:r>
              <a:rPr lang="en-US" sz="1800" i="1" dirty="0">
                <a:latin typeface="Times New Roman" pitchFamily="18" charset="0"/>
                <a:ea typeface="Verdana" panose="020B0604030504040204" pitchFamily="34" charset="0"/>
                <a:cs typeface="Times New Roman" pitchFamily="18" charset="0"/>
              </a:rPr>
              <a:t> or Sikh by religion</a:t>
            </a:r>
            <a:r>
              <a:rPr lang="en-US" sz="1800" dirty="0">
                <a:latin typeface="Times New Roman" pitchFamily="18" charset="0"/>
                <a:ea typeface="Verdana" panose="020B0604030504040204" pitchFamily="34" charset="0"/>
                <a:cs typeface="Times New Roman" pitchFamily="18" charset="0"/>
              </a:rPr>
              <a:t>, and;</a:t>
            </a:r>
          </a:p>
          <a:p>
            <a:pPr marL="525780" indent="-457200" algn="just">
              <a:lnSpc>
                <a:spcPct val="150000"/>
              </a:lnSpc>
              <a:buAutoNum type="alphaLcParenBoth"/>
            </a:pPr>
            <a:r>
              <a:rPr lang="en-US" sz="1800" i="1" dirty="0">
                <a:latin typeface="Times New Roman" pitchFamily="18" charset="0"/>
                <a:ea typeface="Verdana" panose="020B0604030504040204" pitchFamily="34" charset="0"/>
                <a:cs typeface="Times New Roman" pitchFamily="18" charset="0"/>
              </a:rPr>
              <a:t>To any other person who is not a Muslim, Christian, Parsi or Jew by religion, unless it is proved that any such person would not have been governed by the Hindu Law or by any custom or usage as part of that law in respect of any of the matters dealt with herein if this Act had not been passed</a:t>
            </a:r>
            <a:r>
              <a:rPr lang="en-US" sz="1800" dirty="0">
                <a:latin typeface="Times New Roman" pitchFamily="18" charset="0"/>
                <a:ea typeface="Verdana" panose="020B0604030504040204" pitchFamily="34" charset="0"/>
                <a:cs typeface="Times New Roman" pitchFamily="18" charset="0"/>
              </a:rPr>
              <a:t>.</a:t>
            </a:r>
          </a:p>
          <a:p>
            <a:pPr marL="68580" indent="0" algn="just">
              <a:lnSpc>
                <a:spcPct val="150000"/>
              </a:lnSpc>
              <a:buNone/>
            </a:pPr>
            <a:r>
              <a:rPr lang="en-US" sz="1800" dirty="0">
                <a:latin typeface="Times New Roman" pitchFamily="18" charset="0"/>
                <a:ea typeface="Verdana" panose="020B0604030504040204" pitchFamily="34" charset="0"/>
                <a:cs typeface="Times New Roman" pitchFamily="18" charset="0"/>
              </a:rPr>
              <a:t>3) </a:t>
            </a:r>
            <a:r>
              <a:rPr lang="en-IN" sz="1800" i="1" dirty="0">
                <a:latin typeface="Times New Roman" pitchFamily="18" charset="0"/>
                <a:ea typeface="Verdana" panose="020B0604030504040204" pitchFamily="34" charset="0"/>
                <a:cs typeface="Times New Roman" pitchFamily="18" charset="0"/>
              </a:rPr>
              <a:t>The expression “Hindu” in any portion of this Act shall be construed as if it included a person who, though not a Hindu by religion, is, nevertheless, a person to whom this Act applies by virtue of the provisions contained in this section</a:t>
            </a:r>
            <a:r>
              <a:rPr lang="en-IN" sz="1800" dirty="0">
                <a:latin typeface="Times New Roman" pitchFamily="18" charset="0"/>
                <a:ea typeface="Verdana" panose="020B0604030504040204" pitchFamily="34" charset="0"/>
                <a:cs typeface="Times New Roman" pitchFamily="18" charset="0"/>
              </a:rPr>
              <a:t>.</a:t>
            </a:r>
          </a:p>
        </p:txBody>
      </p:sp>
      <p:sp>
        <p:nvSpPr>
          <p:cNvPr id="4" name="TextBox 3">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cap="small" dirty="0">
                <a:latin typeface="Times New Roman" pitchFamily="18" charset="0"/>
                <a:ea typeface="Verdana" panose="020B0604030504040204" pitchFamily="34" charset="0"/>
                <a:cs typeface="Times New Roman" pitchFamily="18" charset="0"/>
              </a:rPr>
              <a:t>HINDU SUCCESSION ACT, 1956</a:t>
            </a:r>
            <a:br>
              <a:rPr lang="en-US" sz="3600" cap="small" dirty="0">
                <a:latin typeface="Times New Roman" pitchFamily="18" charset="0"/>
                <a:ea typeface="Verdana" panose="020B0604030504040204" pitchFamily="34" charset="0"/>
                <a:cs typeface="Times New Roman" pitchFamily="18" charset="0"/>
              </a:rPr>
            </a:br>
            <a:r>
              <a:rPr lang="en-US" sz="2400" cap="small" dirty="0">
                <a:latin typeface="Times New Roman" pitchFamily="18" charset="0"/>
                <a:ea typeface="Verdana" panose="020B0604030504040204" pitchFamily="34" charset="0"/>
                <a:cs typeface="Times New Roman" pitchFamily="18" charset="0"/>
              </a:rPr>
              <a:t>SECTION 3</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6484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CREATION OF HUF BY REUNION</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00409576-644E-024E-BA4C-C329E9CBD849}"/>
              </a:ext>
            </a:extLst>
          </p:cNvPr>
          <p:cNvSpPr/>
          <p:nvPr/>
        </p:nvSpPr>
        <p:spPr>
          <a:xfrm>
            <a:off x="750012" y="2161595"/>
            <a:ext cx="10510463" cy="2951064"/>
          </a:xfrm>
          <a:prstGeom prst="rect">
            <a:avLst/>
          </a:prstGeom>
        </p:spPr>
        <p:txBody>
          <a:bodyPr wrap="square">
            <a:spAutoFit/>
          </a:bodyPr>
          <a:lstStyle/>
          <a:p>
            <a:pPr marL="285750" indent="-285750">
              <a:lnSpc>
                <a:spcPct val="150000"/>
              </a:lnSpc>
              <a:buFont typeface="Wingdings" pitchFamily="2" charset="2"/>
              <a:buChar char="v"/>
            </a:pPr>
            <a:r>
              <a:rPr lang="en-IN" dirty="0">
                <a:latin typeface="Times New Roman" panose="02020603050405020304" pitchFamily="18" charset="0"/>
                <a:cs typeface="Times New Roman" panose="02020603050405020304" pitchFamily="18" charset="0"/>
              </a:rPr>
              <a:t>Reunion refers to the reconstruction of divided HUF on partition. </a:t>
            </a:r>
          </a:p>
          <a:p>
            <a:pPr marL="285750" indent="-285750">
              <a:lnSpc>
                <a:spcPct val="150000"/>
              </a:lnSpc>
              <a:buFont typeface="Wingdings" pitchFamily="2" charset="2"/>
              <a:buChar char="v"/>
            </a:pPr>
            <a:r>
              <a:rPr lang="en-IN" dirty="0">
                <a:latin typeface="Times New Roman" panose="02020603050405020304" pitchFamily="18" charset="0"/>
                <a:cs typeface="Times New Roman" panose="02020603050405020304" pitchFamily="18" charset="0"/>
              </a:rPr>
              <a:t>Essentials of reunion are: </a:t>
            </a:r>
          </a:p>
          <a:p>
            <a:pPr marL="1381125" indent="-377825">
              <a:lnSpc>
                <a:spcPct val="150000"/>
              </a:lnSpc>
              <a:buFont typeface="+mj-lt"/>
              <a:buAutoNum type="romanUcPeriod"/>
            </a:pPr>
            <a:r>
              <a:rPr lang="en-IN" dirty="0">
                <a:latin typeface="Times New Roman" panose="02020603050405020304" pitchFamily="18" charset="0"/>
                <a:cs typeface="Times New Roman" panose="02020603050405020304" pitchFamily="18" charset="0"/>
              </a:rPr>
              <a:t>There must have been previous state of union </a:t>
            </a:r>
          </a:p>
          <a:p>
            <a:pPr marL="1381125" indent="-377825">
              <a:lnSpc>
                <a:spcPct val="150000"/>
              </a:lnSpc>
              <a:buFont typeface="+mj-lt"/>
              <a:buAutoNum type="romanUcPeriod"/>
            </a:pPr>
            <a:r>
              <a:rPr lang="en-IN" dirty="0">
                <a:latin typeface="Times New Roman" panose="02020603050405020304" pitchFamily="18" charset="0"/>
                <a:cs typeface="Times New Roman" panose="02020603050405020304" pitchFamily="18" charset="0"/>
              </a:rPr>
              <a:t>There must have been partition in fact </a:t>
            </a:r>
          </a:p>
          <a:p>
            <a:pPr marL="1381125" indent="-377825">
              <a:lnSpc>
                <a:spcPct val="150000"/>
              </a:lnSpc>
              <a:buFont typeface="+mj-lt"/>
              <a:buAutoNum type="romanUcPeriod"/>
            </a:pPr>
            <a:r>
              <a:rPr lang="en-IN" dirty="0">
                <a:latin typeface="Times New Roman" panose="02020603050405020304" pitchFamily="18" charset="0"/>
                <a:cs typeface="Times New Roman" panose="02020603050405020304" pitchFamily="18" charset="0"/>
              </a:rPr>
              <a:t>The reunion must be effected by the parties </a:t>
            </a:r>
          </a:p>
          <a:p>
            <a:pPr marL="1381125" indent="-377825">
              <a:lnSpc>
                <a:spcPct val="150000"/>
              </a:lnSpc>
              <a:buFont typeface="+mj-lt"/>
              <a:buAutoNum type="romanUcPeriod"/>
            </a:pPr>
            <a:r>
              <a:rPr lang="en-IN" dirty="0">
                <a:latin typeface="Times New Roman" panose="02020603050405020304" pitchFamily="18" charset="0"/>
                <a:cs typeface="Times New Roman" panose="02020603050405020304" pitchFamily="18" charset="0"/>
              </a:rPr>
              <a:t>Entire property existing on day of reunion have to be brought back [</a:t>
            </a:r>
            <a:r>
              <a:rPr lang="en-IN" i="1" dirty="0">
                <a:latin typeface="Times New Roman" panose="02020603050405020304" pitchFamily="18" charset="0"/>
                <a:cs typeface="Times New Roman" panose="02020603050405020304" pitchFamily="18" charset="0"/>
              </a:rPr>
              <a:t>CIT vs. </a:t>
            </a:r>
            <a:r>
              <a:rPr lang="en-IN" i="1" dirty="0" err="1">
                <a:latin typeface="Times New Roman" panose="02020603050405020304" pitchFamily="18" charset="0"/>
                <a:cs typeface="Times New Roman" panose="02020603050405020304" pitchFamily="18" charset="0"/>
              </a:rPr>
              <a:t>Vaiyapuri</a:t>
            </a:r>
            <a:r>
              <a:rPr lang="en-IN" i="1" dirty="0">
                <a:latin typeface="Times New Roman" panose="02020603050405020304" pitchFamily="18" charset="0"/>
                <a:cs typeface="Times New Roman" panose="02020603050405020304" pitchFamily="18" charset="0"/>
              </a:rPr>
              <a:t> </a:t>
            </a:r>
            <a:r>
              <a:rPr lang="en-IN" i="1" dirty="0" err="1">
                <a:latin typeface="Times New Roman" panose="02020603050405020304" pitchFamily="18" charset="0"/>
                <a:cs typeface="Times New Roman" panose="02020603050405020304" pitchFamily="18" charset="0"/>
              </a:rPr>
              <a:t>Chettiar</a:t>
            </a:r>
            <a:r>
              <a:rPr lang="en-IN" i="1" dirty="0">
                <a:latin typeface="Times New Roman" panose="02020603050405020304" pitchFamily="18" charset="0"/>
                <a:cs typeface="Times New Roman" panose="02020603050405020304" pitchFamily="18" charset="0"/>
              </a:rPr>
              <a:t> (1995) 215 ITR 836 (Mad)</a:t>
            </a:r>
            <a:r>
              <a:rPr lang="en-IN"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09984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RESIDENTIAL STATUS OF HUF</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77312671-621E-144E-AB17-2243EB7F4D14}"/>
              </a:ext>
            </a:extLst>
          </p:cNvPr>
          <p:cNvSpPr/>
          <p:nvPr/>
        </p:nvSpPr>
        <p:spPr>
          <a:xfrm>
            <a:off x="770561" y="1576057"/>
            <a:ext cx="10541285" cy="3623043"/>
          </a:xfrm>
          <a:prstGeom prst="rect">
            <a:avLst/>
          </a:prstGeom>
        </p:spPr>
        <p:txBody>
          <a:bodyPr wrap="square">
            <a:spAutoFit/>
          </a:bodyPr>
          <a:lstStyle/>
          <a:p>
            <a:pPr marL="285750" indent="-285750" algn="just">
              <a:lnSpc>
                <a:spcPct val="150000"/>
              </a:lnSpc>
              <a:spcAft>
                <a:spcPts val="1000"/>
              </a:spcAft>
              <a:buFont typeface="Wingdings" pitchFamily="2" charset="2"/>
              <a:buChar char="v"/>
            </a:pPr>
            <a:r>
              <a:rPr lang="en-US" dirty="0">
                <a:latin typeface="Times New Roman" panose="02020603050405020304" pitchFamily="18" charset="0"/>
                <a:ea typeface="Calibri" panose="020F0502020204030204" pitchFamily="34" charset="0"/>
                <a:cs typeface="Times New Roman" panose="02020603050405020304" pitchFamily="18" charset="0"/>
              </a:rPr>
              <a:t>Section 6 (2) of the Income Tax Act, 1961 clearly contemplates a situation where a HUF can be nonresident also. In fact, HUF can also be Not Ordinarily Resident. </a:t>
            </a:r>
          </a:p>
          <a:p>
            <a:pPr marL="285750" indent="-285750" algn="just">
              <a:lnSpc>
                <a:spcPct val="150000"/>
              </a:lnSpc>
              <a:spcAft>
                <a:spcPts val="1000"/>
              </a:spcAft>
              <a:buFont typeface="Wingdings" pitchFamily="2" charset="2"/>
              <a:buChar char="v"/>
            </a:pPr>
            <a:r>
              <a:rPr lang="en-US" b="1" dirty="0">
                <a:latin typeface="Times New Roman" panose="02020603050405020304" pitchFamily="18" charset="0"/>
                <a:ea typeface="Calibri" panose="020F0502020204030204" pitchFamily="34" charset="0"/>
                <a:cs typeface="Times New Roman" panose="02020603050405020304" pitchFamily="18" charset="0"/>
              </a:rPr>
              <a:t>A HUF will be considered to be resident in India unless</a:t>
            </a:r>
            <a:r>
              <a:rPr lang="en-US" dirty="0">
                <a:latin typeface="Times New Roman" panose="02020603050405020304" pitchFamily="18" charset="0"/>
                <a:ea typeface="Calibri" panose="020F0502020204030204" pitchFamily="34" charset="0"/>
                <a:cs typeface="Times New Roman" panose="02020603050405020304" pitchFamily="18" charset="0"/>
              </a:rPr>
              <a:t>, during the previous year, the control and management of its affairs is situated wholly outside India. In such a case, it will be treated as nonresident HUF.</a:t>
            </a:r>
            <a:endParaRPr lang="en-IN"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spcAft>
                <a:spcPts val="1000"/>
              </a:spcAft>
              <a:buFont typeface="Wingdings" pitchFamily="2" charset="2"/>
              <a:buChar char="v"/>
            </a:pPr>
            <a:r>
              <a:rPr lang="en-US" dirty="0">
                <a:latin typeface="Times New Roman" panose="02020603050405020304" pitchFamily="18" charset="0"/>
                <a:ea typeface="Calibri" panose="020F0502020204030204" pitchFamily="34" charset="0"/>
                <a:cs typeface="Times New Roman" panose="02020603050405020304" pitchFamily="18" charset="0"/>
              </a:rPr>
              <a:t>Section 6(6)(b) further provides that, in case of a HUF whose manager is a Not Ordinary Resident then, such HUF is to be regarded as Not Ordinarily Resident and vis a vis within the meaning of the Income Tax Act, 1961</a:t>
            </a:r>
            <a:endParaRPr lang="en-IN"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628235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INCOME OF MEMBER RECEIVED FROM HUF</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BC8731CA-F970-CF48-99D6-334557DCED72}"/>
              </a:ext>
            </a:extLst>
          </p:cNvPr>
          <p:cNvSpPr/>
          <p:nvPr/>
        </p:nvSpPr>
        <p:spPr>
          <a:xfrm>
            <a:off x="595901" y="1830486"/>
            <a:ext cx="10787865" cy="2791983"/>
          </a:xfrm>
          <a:prstGeom prst="rect">
            <a:avLst/>
          </a:prstGeom>
        </p:spPr>
        <p:txBody>
          <a:bodyPr wrap="square">
            <a:spAutoFit/>
          </a:bodyPr>
          <a:lstStyle/>
          <a:p>
            <a:pPr marL="285750" indent="-285750" algn="just">
              <a:lnSpc>
                <a:spcPct val="150000"/>
              </a:lnSpc>
              <a:spcAft>
                <a:spcPts val="1000"/>
              </a:spcAft>
              <a:buFont typeface="Wingdings" pitchFamily="2" charset="2"/>
              <a:buChar char="v"/>
            </a:pPr>
            <a:r>
              <a:rPr lang="en-US" dirty="0">
                <a:latin typeface="Times New Roman" panose="02020603050405020304" pitchFamily="18" charset="0"/>
                <a:ea typeface="Calibri" panose="020F0502020204030204" pitchFamily="34" charset="0"/>
                <a:cs typeface="Times New Roman" panose="02020603050405020304" pitchFamily="18" charset="0"/>
              </a:rPr>
              <a:t>As per section 10(2) of the Income Tax Act, 1961 any sum received by an individual from Hindu Undivided Family of which he is member is exempt from tax.</a:t>
            </a:r>
            <a:endParaRPr lang="en-IN"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spcAft>
                <a:spcPts val="1000"/>
              </a:spcAft>
              <a:buFont typeface="Wingdings" pitchFamily="2" charset="2"/>
              <a:buChar char="v"/>
            </a:pPr>
            <a:r>
              <a:rPr lang="en-US" dirty="0">
                <a:latin typeface="Times New Roman" panose="02020603050405020304" pitchFamily="18" charset="0"/>
                <a:ea typeface="Calibri" panose="020F0502020204030204" pitchFamily="34" charset="0"/>
                <a:cs typeface="Times New Roman" panose="02020603050405020304" pitchFamily="18" charset="0"/>
              </a:rPr>
              <a:t>Amount received not as a member of Joint Family but in pursuance of some statutory provision, etc. would not be exempted in this clause.</a:t>
            </a:r>
            <a:endParaRPr lang="en-IN"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spcAft>
                <a:spcPts val="1000"/>
              </a:spcAft>
              <a:buFont typeface="Wingdings" pitchFamily="2" charset="2"/>
              <a:buChar char="v"/>
            </a:pPr>
            <a:r>
              <a:rPr lang="en-US" dirty="0">
                <a:latin typeface="Times New Roman" panose="02020603050405020304" pitchFamily="18" charset="0"/>
                <a:ea typeface="Calibri" panose="020F0502020204030204" pitchFamily="34" charset="0"/>
                <a:cs typeface="Times New Roman" panose="02020603050405020304" pitchFamily="18" charset="0"/>
              </a:rPr>
              <a:t>Member of joint family living apart from the other members does not effect his/her position in law to claim the right as per section 10(2).</a:t>
            </a:r>
            <a:endParaRPr lang="en-IN"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444991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F1F93B-C464-0E41-AC35-06BEEE752D23}"/>
              </a:ext>
            </a:extLst>
          </p:cNvPr>
          <p:cNvSpPr/>
          <p:nvPr/>
        </p:nvSpPr>
        <p:spPr>
          <a:xfrm>
            <a:off x="401444" y="1097231"/>
            <a:ext cx="11195824" cy="5324535"/>
          </a:xfrm>
          <a:prstGeom prst="rect">
            <a:avLst/>
          </a:prstGeom>
        </p:spPr>
        <p:txBody>
          <a:bodyPr wrap="square">
            <a:spAutoFit/>
          </a:bodyPr>
          <a:lstStyle/>
          <a:p>
            <a:pPr algn="ctr"/>
            <a:r>
              <a:rPr lang="en-IN" sz="1700" dirty="0">
                <a:latin typeface="Times New Roman" panose="02020603050405020304" pitchFamily="18" charset="0"/>
                <a:cs typeface="Times New Roman" panose="02020603050405020304" pitchFamily="18" charset="0"/>
              </a:rPr>
              <a:t>Commissioner of Income-tax v M.S.S. </a:t>
            </a:r>
            <a:r>
              <a:rPr lang="en-IN" sz="1700" dirty="0" err="1">
                <a:latin typeface="Times New Roman" panose="02020603050405020304" pitchFamily="18" charset="0"/>
                <a:cs typeface="Times New Roman" panose="02020603050405020304" pitchFamily="18" charset="0"/>
              </a:rPr>
              <a:t>Rajan</a:t>
            </a:r>
            <a:r>
              <a:rPr lang="en-IN" sz="1700" dirty="0">
                <a:latin typeface="Times New Roman" panose="02020603050405020304" pitchFamily="18" charset="0"/>
                <a:cs typeface="Times New Roman" panose="02020603050405020304" pitchFamily="18" charset="0"/>
              </a:rPr>
              <a:t> </a:t>
            </a:r>
          </a:p>
          <a:p>
            <a:pPr algn="ctr"/>
            <a:r>
              <a:rPr lang="en-IN" sz="1700" dirty="0">
                <a:latin typeface="Times New Roman" panose="02020603050405020304" pitchFamily="18" charset="0"/>
                <a:cs typeface="Times New Roman" panose="02020603050405020304" pitchFamily="18" charset="0"/>
              </a:rPr>
              <a:t>[2002] 120 TAXMAN 680 (MAD.)</a:t>
            </a:r>
          </a:p>
          <a:p>
            <a:pPr algn="just"/>
            <a:endParaRPr lang="en-IN" sz="1700" dirty="0">
              <a:latin typeface="Times New Roman" panose="02020603050405020304" pitchFamily="18" charset="0"/>
              <a:cs typeface="Times New Roman" panose="02020603050405020304" pitchFamily="18" charset="0"/>
            </a:endParaRPr>
          </a:p>
          <a:p>
            <a:pPr algn="just"/>
            <a:r>
              <a:rPr lang="en-IN" sz="1700" dirty="0">
                <a:latin typeface="Times New Roman" panose="02020603050405020304" pitchFamily="18" charset="0"/>
                <a:cs typeface="Times New Roman" panose="02020603050405020304" pitchFamily="18" charset="0"/>
              </a:rPr>
              <a:t>“</a:t>
            </a:r>
            <a:r>
              <a:rPr lang="en-IN" sz="1700" i="1" dirty="0">
                <a:latin typeface="Times New Roman" panose="02020603050405020304" pitchFamily="18" charset="0"/>
                <a:cs typeface="Times New Roman" panose="02020603050405020304" pitchFamily="18" charset="0"/>
              </a:rPr>
              <a:t>What is made taxable in the hands of the transferor-</a:t>
            </a:r>
            <a:r>
              <a:rPr lang="en-IN" sz="1700" i="1" dirty="0" err="1">
                <a:latin typeface="Times New Roman" panose="02020603050405020304" pitchFamily="18" charset="0"/>
                <a:cs typeface="Times New Roman" panose="02020603050405020304" pitchFamily="18" charset="0"/>
              </a:rPr>
              <a:t>assessee</a:t>
            </a:r>
            <a:r>
              <a:rPr lang="en-IN" sz="1700" i="1" dirty="0">
                <a:latin typeface="Times New Roman" panose="02020603050405020304" pitchFamily="18" charset="0"/>
                <a:cs typeface="Times New Roman" panose="02020603050405020304" pitchFamily="18" charset="0"/>
              </a:rPr>
              <a:t> is the income from the asset. The manner in which the income realised from the asset is applied whether it is spent or saved is a matter which falls outside the purview of section 64. The section does not nullify the transfer. The property, after the transfer was made, ceased to be the property of the transferor and becomes the property of the transferee. </a:t>
            </a:r>
            <a:r>
              <a:rPr lang="en-IN" sz="1700" b="1" i="1" dirty="0">
                <a:latin typeface="Times New Roman" panose="02020603050405020304" pitchFamily="18" charset="0"/>
                <a:cs typeface="Times New Roman" panose="02020603050405020304" pitchFamily="18" charset="0"/>
              </a:rPr>
              <a:t>This section merely treats the income from the asset transferred for inadequate consideration as taxable in the hands of the </a:t>
            </a:r>
            <a:r>
              <a:rPr lang="en-IN" sz="1700" b="1" i="1" dirty="0" err="1">
                <a:latin typeface="Times New Roman" panose="02020603050405020304" pitchFamily="18" charset="0"/>
                <a:cs typeface="Times New Roman" panose="02020603050405020304" pitchFamily="18" charset="0"/>
              </a:rPr>
              <a:t>assessee</a:t>
            </a:r>
            <a:r>
              <a:rPr lang="en-IN" sz="1700" b="1" i="1" dirty="0">
                <a:latin typeface="Times New Roman" panose="02020603050405020304" pitchFamily="18" charset="0"/>
                <a:cs typeface="Times New Roman" panose="02020603050405020304" pitchFamily="18" charset="0"/>
              </a:rPr>
              <a:t>-transferor</a:t>
            </a:r>
            <a:r>
              <a:rPr lang="en-IN" sz="1700" i="1" dirty="0">
                <a:latin typeface="Times New Roman" panose="02020603050405020304" pitchFamily="18" charset="0"/>
                <a:cs typeface="Times New Roman" panose="02020603050405020304" pitchFamily="18" charset="0"/>
              </a:rPr>
              <a:t> and nothing more. Though the income realised from the transferred asset is, in fact, the income of the transferee, for the purpose of taxation that income is deemed to be forming part of the income of the transferor. This special provision which is meant to prevent </a:t>
            </a:r>
            <a:r>
              <a:rPr lang="en-IN" sz="1700" i="1" dirty="0" err="1">
                <a:latin typeface="Times New Roman" panose="02020603050405020304" pitchFamily="18" charset="0"/>
                <a:cs typeface="Times New Roman" panose="02020603050405020304" pitchFamily="18" charset="0"/>
              </a:rPr>
              <a:t>assessees</a:t>
            </a:r>
            <a:r>
              <a:rPr lang="en-IN" sz="1700" i="1" dirty="0">
                <a:latin typeface="Times New Roman" panose="02020603050405020304" pitchFamily="18" charset="0"/>
                <a:cs typeface="Times New Roman" panose="02020603050405020304" pitchFamily="18" charset="0"/>
              </a:rPr>
              <a:t> avoiding the payment of tax on income under their control by divesting themselves of title to the asset in favour of the spouse or minor child for no consideration or inadequate consideration, cannot be stretched to include the second generation income, namely, income from the invested income from the asset that had been transferred. The rental income from the transferred asset having been taxed in the hands of the </a:t>
            </a:r>
            <a:r>
              <a:rPr lang="en-IN" sz="1700" i="1" dirty="0" err="1">
                <a:latin typeface="Times New Roman" panose="02020603050405020304" pitchFamily="18" charset="0"/>
                <a:cs typeface="Times New Roman" panose="02020603050405020304" pitchFamily="18" charset="0"/>
              </a:rPr>
              <a:t>assessee</a:t>
            </a:r>
            <a:r>
              <a:rPr lang="en-IN" sz="1700" i="1" dirty="0">
                <a:latin typeface="Times New Roman" panose="02020603050405020304" pitchFamily="18" charset="0"/>
                <a:cs typeface="Times New Roman" panose="02020603050405020304" pitchFamily="18" charset="0"/>
              </a:rPr>
              <a:t>, the interest income derived from depositing the rental income in a fixed deposit which stood in the name of the transferee wife, cannot be deemed to be the income of the </a:t>
            </a:r>
            <a:r>
              <a:rPr lang="en-IN" sz="1700" i="1" dirty="0" err="1">
                <a:latin typeface="Times New Roman" panose="02020603050405020304" pitchFamily="18" charset="0"/>
                <a:cs typeface="Times New Roman" panose="02020603050405020304" pitchFamily="18" charset="0"/>
              </a:rPr>
              <a:t>assessee</a:t>
            </a:r>
            <a:r>
              <a:rPr lang="en-IN" sz="1700" i="1" dirty="0">
                <a:latin typeface="Times New Roman" panose="02020603050405020304" pitchFamily="18" charset="0"/>
                <a:cs typeface="Times New Roman" panose="02020603050405020304" pitchFamily="18" charset="0"/>
              </a:rPr>
              <a:t>. The source of the interest income derived by the </a:t>
            </a:r>
            <a:r>
              <a:rPr lang="en-IN" sz="1700" i="1" dirty="0" err="1">
                <a:latin typeface="Times New Roman" panose="02020603050405020304" pitchFamily="18" charset="0"/>
                <a:cs typeface="Times New Roman" panose="02020603050405020304" pitchFamily="18" charset="0"/>
              </a:rPr>
              <a:t>assessee’s</a:t>
            </a:r>
            <a:r>
              <a:rPr lang="en-IN" sz="1700" i="1" dirty="0">
                <a:latin typeface="Times New Roman" panose="02020603050405020304" pitchFamily="18" charset="0"/>
                <a:cs typeface="Times New Roman" panose="02020603050405020304" pitchFamily="18" charset="0"/>
              </a:rPr>
              <a:t> wife who had saved the rental income and made the fixed deposit is not the flat that was transferred to her. The source is the money which she had deposited in the bank. There was no direct nexus between the interest which she received on her deposit and the flat which had been transferred to her name by her husband for inadequate consideration. The scope of section 64 is limited to income which is directly or indirectly received from the transferred assets and does not include income received from the savings effected from the income realised from the transferred assets</a:t>
            </a:r>
            <a:r>
              <a:rPr lang="en-IN" sz="1700" dirty="0">
                <a:latin typeface="Times New Roman" panose="02020603050405020304" pitchFamily="18" charset="0"/>
                <a:cs typeface="Times New Roman" panose="02020603050405020304" pitchFamily="18" charset="0"/>
              </a:rPr>
              <a:t>.”</a:t>
            </a:r>
          </a:p>
        </p:txBody>
      </p:sp>
      <p:sp>
        <p:nvSpPr>
          <p:cNvPr id="3" name="Title 1">
            <a:extLst>
              <a:ext uri="{FF2B5EF4-FFF2-40B4-BE49-F238E27FC236}">
                <a16:creationId xmlns:a16="http://schemas.microsoft.com/office/drawing/2014/main" id="{C6A93968-D8D9-554F-BAF3-C2E0BF2C91B8}"/>
              </a:ext>
            </a:extLst>
          </p:cNvPr>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INCOME &amp; INVESTMENT UNDER HUF</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F0865FD7-BD4B-9A41-B7BB-B1E2F70AADD8}"/>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7121743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HUF &amp; PARTNERSHIP</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A8D19FE5-90D3-564B-85A3-50ED13112EFC}"/>
              </a:ext>
            </a:extLst>
          </p:cNvPr>
          <p:cNvSpPr/>
          <p:nvPr/>
        </p:nvSpPr>
        <p:spPr>
          <a:xfrm>
            <a:off x="315074" y="1442228"/>
            <a:ext cx="11572126" cy="5447645"/>
          </a:xfrm>
          <a:prstGeom prst="rect">
            <a:avLst/>
          </a:prstGeom>
        </p:spPr>
        <p:txBody>
          <a:bodyPr wrap="square">
            <a:spAutoFit/>
          </a:bodyPr>
          <a:lstStyle/>
          <a:p>
            <a:pPr marL="285750" indent="-285750" algn="just">
              <a:lnSpc>
                <a:spcPct val="150000"/>
              </a:lnSpc>
              <a:buFont typeface="Wingdings" pitchFamily="2" charset="2"/>
              <a:buChar char="v"/>
            </a:pPr>
            <a:r>
              <a:rPr lang="en-US" sz="1600" dirty="0">
                <a:latin typeface="Times New Roman" panose="02020603050405020304" pitchFamily="18" charset="0"/>
                <a:ea typeface="Calibri" panose="020F0502020204030204" pitchFamily="34" charset="0"/>
                <a:cs typeface="Times New Roman" panose="02020603050405020304" pitchFamily="18" charset="0"/>
              </a:rPr>
              <a:t>Where a person is a partner in a partnership firm not in his individual capacity but as the Karta of the Hindu undivided family, the income accruing to his wife on account of her being a partner in the same partnership firm cannot be included in the total income of such person in an individual assessment or in the assessment of the Hindu undivided family</a:t>
            </a:r>
            <a:r>
              <a:rPr lang="en-IN" sz="1600" dirty="0">
                <a:latin typeface="Times New Roman" panose="02020603050405020304" pitchFamily="18" charset="0"/>
                <a:ea typeface="Calibri" panose="020F0502020204030204" pitchFamily="34" charset="0"/>
                <a:cs typeface="Times New Roman" panose="02020603050405020304" pitchFamily="18" charset="0"/>
              </a:rPr>
              <a:t>. [</a:t>
            </a:r>
            <a:r>
              <a:rPr lang="en-IN" sz="1600" i="1" dirty="0">
                <a:latin typeface="Times New Roman" panose="02020603050405020304" pitchFamily="18" charset="0"/>
                <a:ea typeface="Calibri" panose="020F0502020204030204" pitchFamily="34" charset="0"/>
                <a:cs typeface="Times New Roman" panose="02020603050405020304" pitchFamily="18" charset="0"/>
              </a:rPr>
              <a:t>CIT v. Om Prakash [1996] 217 ITR 785 (SC)</a:t>
            </a:r>
            <a:r>
              <a:rPr lang="en-IN" sz="1600" dirty="0">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50000"/>
              </a:lnSpc>
            </a:pPr>
            <a:endParaRPr lang="en-IN" sz="16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buFont typeface="Wingdings" pitchFamily="2" charset="2"/>
              <a:buChar char="v"/>
            </a:pPr>
            <a:r>
              <a:rPr lang="en-US" sz="1600" dirty="0">
                <a:latin typeface="Times New Roman" panose="02020603050405020304" pitchFamily="18" charset="0"/>
                <a:cs typeface="Times New Roman" panose="02020603050405020304" pitchFamily="18" charset="0"/>
              </a:rPr>
              <a:t>Where members of HUF become the partners in a firm by investment of family funds &amp; not because of any Special Services rendered by them, then the income will belong to HUF. [</a:t>
            </a:r>
            <a:r>
              <a:rPr lang="en-US" sz="1600" i="1" dirty="0">
                <a:latin typeface="Times New Roman" panose="02020603050405020304" pitchFamily="18" charset="0"/>
                <a:cs typeface="Times New Roman" panose="02020603050405020304" pitchFamily="18" charset="0"/>
              </a:rPr>
              <a:t>D.N. Bhandarkar v. CIT 158 ITR 724 (Kar)</a:t>
            </a:r>
            <a:r>
              <a:rPr lang="en-US" sz="1600" dirty="0">
                <a:latin typeface="Times New Roman" panose="02020603050405020304" pitchFamily="18" charset="0"/>
                <a:cs typeface="Times New Roman" panose="02020603050405020304" pitchFamily="18" charset="0"/>
              </a:rPr>
              <a:t>]</a:t>
            </a:r>
          </a:p>
          <a:p>
            <a:pPr marL="285750" indent="-285750" algn="just">
              <a:lnSpc>
                <a:spcPct val="150000"/>
              </a:lnSpc>
              <a:buFont typeface="Wingdings" pitchFamily="2" charset="2"/>
              <a:buChar char="v"/>
            </a:pPr>
            <a:endParaRPr lang="en-US" sz="1600"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itchFamily="2" charset="2"/>
              <a:buChar char="v"/>
            </a:pPr>
            <a:r>
              <a:rPr lang="en-IN" sz="1600" dirty="0">
                <a:latin typeface="Times New Roman" panose="02020603050405020304" pitchFamily="18" charset="0"/>
                <a:cs typeface="Times New Roman" panose="02020603050405020304" pitchFamily="18" charset="0"/>
              </a:rPr>
              <a:t>A HUF is undoubtedly a “Person” with in the meaning of section 2(31), it is however not a juristic person for all purposes and cannot enter in to an agreement of partnership either with another HUF or Individual. It is open to the manager of a Joint Hindu family, as representing the family, to agree to become a partner with another person. And therefore any remuneration received by Karta would be the personal income of Karta and not the income of the HUF as there is no real connection between the investment of the assets of HUF and remuneration received by Karta. [</a:t>
            </a:r>
            <a:r>
              <a:rPr lang="en-IN" sz="1600" i="1" dirty="0">
                <a:latin typeface="Times New Roman" panose="02020603050405020304" pitchFamily="18" charset="0"/>
                <a:cs typeface="Times New Roman" panose="02020603050405020304" pitchFamily="18" charset="0"/>
              </a:rPr>
              <a:t>Ram Laxman Sugar Mills vs. CIT [1967] 66 ITR 613, Supreme Court]</a:t>
            </a:r>
            <a:endParaRPr lang="en-IN" sz="1600" dirty="0">
              <a:latin typeface="Times New Roman" panose="02020603050405020304" pitchFamily="18" charset="0"/>
              <a:cs typeface="Times New Roman" panose="02020603050405020304" pitchFamily="18" charset="0"/>
            </a:endParaRPr>
          </a:p>
          <a:p>
            <a:pPr marL="285750" indent="-285750">
              <a:buFont typeface="Wingdings" pitchFamily="2" charset="2"/>
              <a:buChar char="v"/>
            </a:pPr>
            <a:endParaRPr lang="en-IN" sz="1600" dirty="0">
              <a:latin typeface="Times New Roman" panose="02020603050405020304" pitchFamily="18" charset="0"/>
              <a:ea typeface="Calibri" panose="020F0502020204030204" pitchFamily="34"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83295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TAXATION OF PROPERTY</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Rectangle 5">
            <a:extLst>
              <a:ext uri="{FF2B5EF4-FFF2-40B4-BE49-F238E27FC236}">
                <a16:creationId xmlns:a16="http://schemas.microsoft.com/office/drawing/2014/main" id="{11E246C6-ED64-304A-A6FB-261A2B6FD400}"/>
              </a:ext>
            </a:extLst>
          </p:cNvPr>
          <p:cNvSpPr/>
          <p:nvPr/>
        </p:nvSpPr>
        <p:spPr>
          <a:xfrm>
            <a:off x="528811" y="1278601"/>
            <a:ext cx="10939748" cy="4608313"/>
          </a:xfrm>
          <a:prstGeom prst="rect">
            <a:avLst/>
          </a:prstGeom>
        </p:spPr>
        <p:txBody>
          <a:bodyPr wrap="square">
            <a:spAutoFit/>
          </a:bodyPr>
          <a:lstStyle/>
          <a:p>
            <a:pPr marL="285750" indent="-285750" algn="just">
              <a:lnSpc>
                <a:spcPct val="150000"/>
              </a:lnSpc>
              <a:spcAft>
                <a:spcPts val="1000"/>
              </a:spcAft>
              <a:buFont typeface="Wingdings" pitchFamily="2" charset="2"/>
              <a:buChar char="v"/>
            </a:pPr>
            <a:r>
              <a:rPr lang="en-IN" sz="1600" b="1" dirty="0">
                <a:latin typeface="Times New Roman" panose="02020603050405020304" pitchFamily="18" charset="0"/>
                <a:ea typeface="Calibri" panose="020F0502020204030204" pitchFamily="34" charset="0"/>
                <a:cs typeface="Times New Roman" panose="02020603050405020304" pitchFamily="18" charset="0"/>
              </a:rPr>
              <a:t>Merely because the HUF , the </a:t>
            </a:r>
            <a:r>
              <a:rPr lang="en-IN" sz="1600" b="1" dirty="0" err="1">
                <a:latin typeface="Times New Roman" panose="02020603050405020304" pitchFamily="18" charset="0"/>
                <a:ea typeface="Calibri" panose="020F0502020204030204" pitchFamily="34" charset="0"/>
                <a:cs typeface="Times New Roman" panose="02020603050405020304" pitchFamily="18" charset="0"/>
              </a:rPr>
              <a:t>assessee</a:t>
            </a:r>
            <a:r>
              <a:rPr lang="en-IN" sz="1600" b="1" dirty="0">
                <a:latin typeface="Times New Roman" panose="02020603050405020304" pitchFamily="18" charset="0"/>
                <a:ea typeface="Calibri" panose="020F0502020204030204" pitchFamily="34" charset="0"/>
                <a:cs typeface="Times New Roman" panose="02020603050405020304" pitchFamily="18" charset="0"/>
              </a:rPr>
              <a:t> has not filed return of income, the assessing officer cannot assess the capital gain in the hands of the </a:t>
            </a:r>
            <a:r>
              <a:rPr lang="en-IN" sz="1600" b="1" dirty="0" err="1">
                <a:latin typeface="Times New Roman" panose="02020603050405020304" pitchFamily="18" charset="0"/>
                <a:ea typeface="Calibri" panose="020F0502020204030204" pitchFamily="34" charset="0"/>
                <a:cs typeface="Times New Roman" panose="02020603050405020304" pitchFamily="18" charset="0"/>
              </a:rPr>
              <a:t>assessee</a:t>
            </a:r>
            <a:r>
              <a:rPr lang="en-IN" sz="1600" b="1" dirty="0">
                <a:latin typeface="Times New Roman" panose="02020603050405020304" pitchFamily="18" charset="0"/>
                <a:ea typeface="Calibri" panose="020F0502020204030204" pitchFamily="34" charset="0"/>
                <a:cs typeface="Times New Roman" panose="02020603050405020304" pitchFamily="18" charset="0"/>
              </a:rPr>
              <a:t> in his Individual status.</a:t>
            </a:r>
            <a:r>
              <a:rPr lang="en-IN" sz="1600" dirty="0">
                <a:latin typeface="Times New Roman" panose="02020603050405020304" pitchFamily="18" charset="0"/>
                <a:ea typeface="Calibri" panose="020F0502020204030204" pitchFamily="34" charset="0"/>
                <a:cs typeface="Times New Roman" panose="02020603050405020304" pitchFamily="18" charset="0"/>
              </a:rPr>
              <a:t> Since the property has been jointly held by all the family members, the same cannot be said to belong to the </a:t>
            </a:r>
            <a:r>
              <a:rPr lang="en-IN" sz="1600" dirty="0" err="1">
                <a:latin typeface="Times New Roman" panose="02020603050405020304" pitchFamily="18" charset="0"/>
                <a:ea typeface="Calibri" panose="020F0502020204030204" pitchFamily="34" charset="0"/>
                <a:cs typeface="Times New Roman" panose="02020603050405020304" pitchFamily="18" charset="0"/>
              </a:rPr>
              <a:t>assessee</a:t>
            </a:r>
            <a:r>
              <a:rPr lang="en-IN" sz="1600" dirty="0">
                <a:latin typeface="Times New Roman" panose="02020603050405020304" pitchFamily="18" charset="0"/>
                <a:ea typeface="Calibri" panose="020F0502020204030204" pitchFamily="34" charset="0"/>
                <a:cs typeface="Times New Roman" panose="02020603050405020304" pitchFamily="18" charset="0"/>
              </a:rPr>
              <a:t> in his individual status. [</a:t>
            </a:r>
            <a:r>
              <a:rPr lang="en-IN" sz="1600" i="1" dirty="0">
                <a:latin typeface="Times New Roman" panose="02020603050405020304" pitchFamily="18" charset="0"/>
                <a:ea typeface="Calibri" panose="020F0502020204030204" pitchFamily="34" charset="0"/>
                <a:cs typeface="Times New Roman" panose="02020603050405020304" pitchFamily="18" charset="0"/>
              </a:rPr>
              <a:t>Ashwin C Jariwala v. Income-tax Officer 14(2)(2) [2017] 80 </a:t>
            </a:r>
            <a:r>
              <a:rPr lang="en-IN" sz="1600" i="1" dirty="0" err="1">
                <a:latin typeface="Times New Roman" panose="02020603050405020304" pitchFamily="18" charset="0"/>
                <a:ea typeface="Calibri" panose="020F0502020204030204" pitchFamily="34" charset="0"/>
                <a:cs typeface="Times New Roman" panose="02020603050405020304" pitchFamily="18" charset="0"/>
              </a:rPr>
              <a:t>taxmann.com</a:t>
            </a:r>
            <a:r>
              <a:rPr lang="en-IN" sz="1600" i="1" dirty="0">
                <a:latin typeface="Times New Roman" panose="02020603050405020304" pitchFamily="18" charset="0"/>
                <a:ea typeface="Calibri" panose="020F0502020204030204" pitchFamily="34" charset="0"/>
                <a:cs typeface="Times New Roman" panose="02020603050405020304" pitchFamily="18" charset="0"/>
              </a:rPr>
              <a:t> 364 (Mumbai - Trib.)]</a:t>
            </a:r>
          </a:p>
          <a:p>
            <a:pPr marL="285750" indent="-285750" algn="just">
              <a:lnSpc>
                <a:spcPct val="150000"/>
              </a:lnSpc>
              <a:spcAft>
                <a:spcPts val="1000"/>
              </a:spcAft>
              <a:buFont typeface="Wingdings" pitchFamily="2" charset="2"/>
              <a:buChar char="v"/>
            </a:pPr>
            <a:r>
              <a:rPr lang="en-IN" sz="1600" dirty="0">
                <a:latin typeface="Times New Roman" panose="02020603050405020304" pitchFamily="18" charset="0"/>
                <a:cs typeface="Times New Roman" panose="02020603050405020304" pitchFamily="18" charset="0"/>
              </a:rPr>
              <a:t>He can, and he must (in this case ITO),</a:t>
            </a:r>
            <a:r>
              <a:rPr lang="en-IN" sz="1600" b="1" dirty="0">
                <a:latin typeface="Times New Roman" panose="02020603050405020304" pitchFamily="18" charset="0"/>
                <a:cs typeface="Times New Roman" panose="02020603050405020304" pitchFamily="18" charset="0"/>
              </a:rPr>
              <a:t> tax the right person and the right person alone. </a:t>
            </a:r>
            <a:r>
              <a:rPr lang="en-IN" sz="1600" dirty="0">
                <a:latin typeface="Times New Roman" panose="02020603050405020304" pitchFamily="18" charset="0"/>
                <a:cs typeface="Times New Roman" panose="02020603050405020304" pitchFamily="18" charset="0"/>
              </a:rPr>
              <a:t>By 'right person', we mean the person who is liable to be taxed, according to law, with respect to a particular income. The expression 'wrong person' is obviously used as the opposite of the expression 'right person'. Merely because a wrong person is taxed with respect to a particular income, the Assessing Officer is not precluded from taxing the right person with respect to that income. This is so irrespective of the fact which course is more beneficial to the revenue. …..Where a person is taxed wrongfully, he is, no doubt, entitled to be relieved of it in accordance with law but that is a different matter altogether. The person lawfully liable to be taxed can claim no immunity because the Assessing Officer [Income Tax Officer] has taxed the said income in the hands of another person contrary to law. [</a:t>
            </a:r>
            <a:r>
              <a:rPr lang="en-IN" sz="1600" i="1" dirty="0">
                <a:latin typeface="Times New Roman" panose="02020603050405020304" pitchFamily="18" charset="0"/>
                <a:cs typeface="Times New Roman" panose="02020603050405020304" pitchFamily="18" charset="0"/>
              </a:rPr>
              <a:t>ITO v. Ch. </a:t>
            </a:r>
            <a:r>
              <a:rPr lang="en-IN" sz="1600" i="1" dirty="0" err="1">
                <a:latin typeface="Times New Roman" panose="02020603050405020304" pitchFamily="18" charset="0"/>
                <a:cs typeface="Times New Roman" panose="02020603050405020304" pitchFamily="18" charset="0"/>
              </a:rPr>
              <a:t>Atchaiah</a:t>
            </a:r>
            <a:r>
              <a:rPr lang="en-IN" sz="1600" i="1" dirty="0">
                <a:latin typeface="Times New Roman" panose="02020603050405020304" pitchFamily="18" charset="0"/>
                <a:cs typeface="Times New Roman" panose="02020603050405020304" pitchFamily="18" charset="0"/>
              </a:rPr>
              <a:t> [1996] 218 ITR 239/84 Taxman 630 (SC)</a:t>
            </a:r>
            <a:r>
              <a:rPr lang="en-IN" sz="16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62068526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10000"/>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PROPERTY – INDIVIDUAL OR HUF? </a:t>
            </a:r>
          </a:p>
          <a:p>
            <a:pPr lvl="0" algn="ctr">
              <a:lnSpc>
                <a:spcPct val="90000"/>
              </a:lnSpc>
              <a:spcBef>
                <a:spcPts val="1000"/>
              </a:spcBef>
            </a:pPr>
            <a:r>
              <a:rPr kumimoji="0" lang="en-US" sz="30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(BURDEN OF PROOF WITH THE CLAIMANT)</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Rectangle 5">
            <a:extLst>
              <a:ext uri="{FF2B5EF4-FFF2-40B4-BE49-F238E27FC236}">
                <a16:creationId xmlns:a16="http://schemas.microsoft.com/office/drawing/2014/main" id="{11E246C6-ED64-304A-A6FB-261A2B6FD400}"/>
              </a:ext>
            </a:extLst>
          </p:cNvPr>
          <p:cNvSpPr/>
          <p:nvPr/>
        </p:nvSpPr>
        <p:spPr>
          <a:xfrm>
            <a:off x="739738" y="1157529"/>
            <a:ext cx="10541285" cy="5156796"/>
          </a:xfrm>
          <a:prstGeom prst="rect">
            <a:avLst/>
          </a:prstGeom>
        </p:spPr>
        <p:txBody>
          <a:bodyPr wrap="square">
            <a:spAutoFit/>
          </a:bodyPr>
          <a:lstStyle/>
          <a:p>
            <a:pPr marL="285750" indent="-285750" algn="just">
              <a:lnSpc>
                <a:spcPct val="150000"/>
              </a:lnSpc>
              <a:spcAft>
                <a:spcPts val="1000"/>
              </a:spcAft>
              <a:buFont typeface="Wingdings" pitchFamily="2" charset="2"/>
              <a:buChar char="v"/>
            </a:pPr>
            <a:r>
              <a:rPr lang="en-IN" dirty="0">
                <a:latin typeface="Times New Roman" panose="02020603050405020304" pitchFamily="18" charset="0"/>
                <a:ea typeface="Calibri" panose="020F0502020204030204" pitchFamily="34" charset="0"/>
                <a:cs typeface="Times New Roman" panose="02020603050405020304" pitchFamily="18" charset="0"/>
              </a:rPr>
              <a:t>Proof of existence of a joint family did not lead to any presumption that the property held by any member of the family was joint, and the burden always lied upon whoever asserted that it was so joint to establish that fact; but where it was established that the </a:t>
            </a:r>
            <a:r>
              <a:rPr lang="en-IN" b="1" dirty="0">
                <a:latin typeface="Times New Roman" panose="02020603050405020304" pitchFamily="18" charset="0"/>
                <a:ea typeface="Calibri" panose="020F0502020204030204" pitchFamily="34" charset="0"/>
                <a:cs typeface="Times New Roman" panose="02020603050405020304" pitchFamily="18" charset="0"/>
              </a:rPr>
              <a:t>family possessed some joint property </a:t>
            </a:r>
            <a:r>
              <a:rPr lang="en-IN" dirty="0">
                <a:latin typeface="Times New Roman" panose="02020603050405020304" pitchFamily="18" charset="0"/>
                <a:ea typeface="Calibri" panose="020F0502020204030204" pitchFamily="34" charset="0"/>
                <a:cs typeface="Times New Roman" panose="02020603050405020304" pitchFamily="18" charset="0"/>
              </a:rPr>
              <a:t>which, from its nature and relative value, might have formed </a:t>
            </a:r>
            <a:r>
              <a:rPr lang="en-IN" b="1" dirty="0">
                <a:latin typeface="Times New Roman" panose="02020603050405020304" pitchFamily="18" charset="0"/>
                <a:ea typeface="Calibri" panose="020F0502020204030204" pitchFamily="34" charset="0"/>
                <a:cs typeface="Times New Roman" panose="02020603050405020304" pitchFamily="18" charset="0"/>
              </a:rPr>
              <a:t>the nucleus from which the property in question could have been acquired</a:t>
            </a:r>
            <a:r>
              <a:rPr lang="en-IN" dirty="0">
                <a:latin typeface="Times New Roman" panose="02020603050405020304" pitchFamily="18" charset="0"/>
                <a:ea typeface="Calibri" panose="020F0502020204030204" pitchFamily="34" charset="0"/>
                <a:cs typeface="Times New Roman" panose="02020603050405020304" pitchFamily="18" charset="0"/>
              </a:rPr>
              <a:t>, the</a:t>
            </a:r>
            <a:r>
              <a:rPr lang="en-IN" b="1" dirty="0">
                <a:latin typeface="Times New Roman" panose="02020603050405020304" pitchFamily="18" charset="0"/>
                <a:ea typeface="Calibri" panose="020F0502020204030204" pitchFamily="34" charset="0"/>
                <a:cs typeface="Times New Roman" panose="02020603050405020304" pitchFamily="18" charset="0"/>
              </a:rPr>
              <a:t> burden shifted to the party alleging self-acquisition </a:t>
            </a:r>
            <a:r>
              <a:rPr lang="en-IN" dirty="0">
                <a:latin typeface="Times New Roman" panose="02020603050405020304" pitchFamily="18" charset="0"/>
                <a:ea typeface="Calibri" panose="020F0502020204030204" pitchFamily="34" charset="0"/>
                <a:cs typeface="Times New Roman" panose="02020603050405020304" pitchFamily="18" charset="0"/>
              </a:rPr>
              <a:t>to establish affirmatively that the property was acquired without the aid of the joint family property. [</a:t>
            </a:r>
            <a:r>
              <a:rPr lang="en-IN" i="1" dirty="0">
                <a:latin typeface="Times New Roman" panose="02020603050405020304" pitchFamily="18" charset="0"/>
                <a:ea typeface="Calibri" panose="020F0502020204030204" pitchFamily="34" charset="0"/>
                <a:cs typeface="Times New Roman" panose="02020603050405020304" pitchFamily="18" charset="0"/>
              </a:rPr>
              <a:t>SC, Civil Appeal 2089 of 2000 dated 27th August, 2003]</a:t>
            </a:r>
          </a:p>
          <a:p>
            <a:pPr marL="285750" indent="-285750" algn="just">
              <a:lnSpc>
                <a:spcPct val="150000"/>
              </a:lnSpc>
              <a:spcAft>
                <a:spcPts val="1000"/>
              </a:spcAft>
              <a:buFont typeface="Wingdings" pitchFamily="2" charset="2"/>
              <a:buChar char="v"/>
            </a:pPr>
            <a:r>
              <a:rPr lang="en-IN" dirty="0">
                <a:latin typeface="Times New Roman" panose="02020603050405020304" pitchFamily="18" charset="0"/>
                <a:ea typeface="Calibri" panose="020F0502020204030204" pitchFamily="34" charset="0"/>
                <a:cs typeface="Times New Roman" panose="02020603050405020304" pitchFamily="18" charset="0"/>
              </a:rPr>
              <a:t>It is a settled principle of Hindu law that there lies a </a:t>
            </a:r>
            <a:r>
              <a:rPr lang="en-IN" b="1" dirty="0">
                <a:latin typeface="Times New Roman" panose="02020603050405020304" pitchFamily="18" charset="0"/>
                <a:ea typeface="Calibri" panose="020F0502020204030204" pitchFamily="34" charset="0"/>
                <a:cs typeface="Times New Roman" panose="02020603050405020304" pitchFamily="18" charset="0"/>
              </a:rPr>
              <a:t>legal presumption that every Hindu family is joint i</a:t>
            </a:r>
            <a:r>
              <a:rPr lang="en-IN" dirty="0">
                <a:latin typeface="Times New Roman" panose="02020603050405020304" pitchFamily="18" charset="0"/>
                <a:ea typeface="Calibri" panose="020F0502020204030204" pitchFamily="34" charset="0"/>
                <a:cs typeface="Times New Roman" panose="02020603050405020304" pitchFamily="18" charset="0"/>
              </a:rPr>
              <a:t>n food, worship and estate and in the absence of any proof of division, such legal presumption continues to operate in the family. The burden, therefore, lies upon the member who after admitting the existence of </a:t>
            </a:r>
            <a:r>
              <a:rPr lang="en-IN" dirty="0" err="1">
                <a:latin typeface="Times New Roman" panose="02020603050405020304" pitchFamily="18" charset="0"/>
                <a:ea typeface="Calibri" panose="020F0502020204030204" pitchFamily="34" charset="0"/>
                <a:cs typeface="Times New Roman" panose="02020603050405020304" pitchFamily="18" charset="0"/>
              </a:rPr>
              <a:t>jointness</a:t>
            </a:r>
            <a:r>
              <a:rPr lang="en-IN" dirty="0">
                <a:latin typeface="Times New Roman" panose="02020603050405020304" pitchFamily="18" charset="0"/>
                <a:ea typeface="Calibri" panose="020F0502020204030204" pitchFamily="34" charset="0"/>
                <a:cs typeface="Times New Roman" panose="02020603050405020304" pitchFamily="18" charset="0"/>
              </a:rPr>
              <a:t> in the family properties asserts his claim that some properties out of entire lot of ancestral properties are his self-acquired property. [</a:t>
            </a:r>
            <a:r>
              <a:rPr lang="en-IN" i="1" dirty="0" err="1">
                <a:latin typeface="Times New Roman" panose="02020603050405020304" pitchFamily="18" charset="0"/>
                <a:ea typeface="Calibri" panose="020F0502020204030204" pitchFamily="34" charset="0"/>
                <a:cs typeface="Times New Roman" panose="02020603050405020304" pitchFamily="18" charset="0"/>
              </a:rPr>
              <a:t>Adiveppa</a:t>
            </a:r>
            <a:r>
              <a:rPr lang="en-IN" i="1" dirty="0">
                <a:latin typeface="Times New Roman" panose="02020603050405020304" pitchFamily="18" charset="0"/>
                <a:ea typeface="Calibri" panose="020F0502020204030204" pitchFamily="34" charset="0"/>
                <a:cs typeface="Times New Roman" panose="02020603050405020304" pitchFamily="18" charset="0"/>
              </a:rPr>
              <a:t> v. </a:t>
            </a:r>
            <a:r>
              <a:rPr lang="en-IN" i="1" dirty="0" err="1">
                <a:latin typeface="Times New Roman" panose="02020603050405020304" pitchFamily="18" charset="0"/>
                <a:ea typeface="Calibri" panose="020F0502020204030204" pitchFamily="34" charset="0"/>
                <a:cs typeface="Times New Roman" panose="02020603050405020304" pitchFamily="18" charset="0"/>
              </a:rPr>
              <a:t>Bhimappa</a:t>
            </a:r>
            <a:r>
              <a:rPr lang="en-IN" i="1" dirty="0">
                <a:latin typeface="Times New Roman" panose="02020603050405020304" pitchFamily="18" charset="0"/>
                <a:ea typeface="Calibri" panose="020F0502020204030204" pitchFamily="34" charset="0"/>
                <a:cs typeface="Times New Roman" panose="02020603050405020304" pitchFamily="18" charset="0"/>
              </a:rPr>
              <a:t> [2017] 85 taxmann.com 170 (SC)] </a:t>
            </a:r>
            <a:endParaRPr lang="en-IN"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269404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HUF – ANCESTRAL PROPERYY – SELF ACQUIRED</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FDE24A40-0E46-0045-AC86-3064319FC97F}"/>
              </a:ext>
            </a:extLst>
          </p:cNvPr>
          <p:cNvSpPr/>
          <p:nvPr/>
        </p:nvSpPr>
        <p:spPr>
          <a:xfrm>
            <a:off x="450350" y="1113868"/>
            <a:ext cx="11291299" cy="5329216"/>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Sunny (Minor) v. Raj Singh</a:t>
            </a:r>
          </a:p>
          <a:p>
            <a:pPr algn="ctr">
              <a:spcAft>
                <a:spcPts val="1000"/>
              </a:spcAft>
            </a:pPr>
            <a:r>
              <a:rPr lang="en-US" dirty="0">
                <a:latin typeface="Times New Roman" panose="02020603050405020304" pitchFamily="18" charset="0"/>
                <a:cs typeface="Times New Roman" panose="02020603050405020304" pitchFamily="18" charset="0"/>
              </a:rPr>
              <a:t>Delhi High Court, 2015 (225) DLT 211</a:t>
            </a:r>
          </a:p>
          <a:p>
            <a:pPr algn="ctr">
              <a:spcAft>
                <a:spcPts val="1000"/>
              </a:spcAft>
            </a:pP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sz="1500" dirty="0">
                <a:latin typeface="Times New Roman" panose="02020603050405020304" pitchFamily="18" charset="0"/>
                <a:ea typeface="Calibri" panose="020F0502020204030204" pitchFamily="34" charset="0"/>
                <a:cs typeface="Times New Roman" panose="02020603050405020304" pitchFamily="18" charset="0"/>
              </a:rPr>
              <a:t>“</a:t>
            </a:r>
            <a:r>
              <a:rPr lang="en-US" sz="1500" i="1" dirty="0">
                <a:latin typeface="Times New Roman" panose="02020603050405020304" pitchFamily="18" charset="0"/>
                <a:ea typeface="Calibri" panose="020F0502020204030204" pitchFamily="34" charset="0"/>
                <a:cs typeface="Times New Roman" panose="02020603050405020304" pitchFamily="18" charset="0"/>
              </a:rPr>
              <a:t>After passing of the Hindu Succession Act, 1956, this position has undergone a change and if a person </a:t>
            </a:r>
            <a:r>
              <a:rPr lang="en-US" sz="1500" b="1" i="1" dirty="0">
                <a:latin typeface="Times New Roman" panose="02020603050405020304" pitchFamily="18" charset="0"/>
                <a:ea typeface="Calibri" panose="020F0502020204030204" pitchFamily="34" charset="0"/>
                <a:cs typeface="Times New Roman" panose="02020603050405020304" pitchFamily="18" charset="0"/>
              </a:rPr>
              <a:t>after 1956 inherits a property</a:t>
            </a:r>
            <a:r>
              <a:rPr lang="en-US" sz="1500" i="1" dirty="0">
                <a:latin typeface="Times New Roman" panose="02020603050405020304" pitchFamily="18" charset="0"/>
                <a:ea typeface="Calibri" panose="020F0502020204030204" pitchFamily="34" charset="0"/>
                <a:cs typeface="Times New Roman" panose="02020603050405020304" pitchFamily="18" charset="0"/>
              </a:rPr>
              <a:t> from his paternal ancestors, the said property</a:t>
            </a:r>
            <a:r>
              <a:rPr lang="en-US" sz="1500" b="1" i="1" dirty="0">
                <a:latin typeface="Times New Roman" panose="02020603050405020304" pitchFamily="18" charset="0"/>
                <a:ea typeface="Calibri" panose="020F0502020204030204" pitchFamily="34" charset="0"/>
                <a:cs typeface="Times New Roman" panose="02020603050405020304" pitchFamily="18" charset="0"/>
              </a:rPr>
              <a:t> is not an HUF property </a:t>
            </a:r>
            <a:r>
              <a:rPr lang="en-US" sz="1500" i="1" dirty="0">
                <a:latin typeface="Times New Roman" panose="02020603050405020304" pitchFamily="18" charset="0"/>
                <a:ea typeface="Calibri" panose="020F0502020204030204" pitchFamily="34" charset="0"/>
                <a:cs typeface="Times New Roman" panose="02020603050405020304" pitchFamily="18" charset="0"/>
              </a:rPr>
              <a:t>in his hands and the property is to be taken as a self-acquired property of the person who inherits the same. There are two exceptions to a property inherited by such a person being and remaining self-acquired in his hands, and which will be either an HUF and its properties was existing even prior to the passing of the Hindu Succession Act, 1956 and which Hindu Undivided Family continued even after passing of the Hindu Succession Act, 1956, and in which case since</a:t>
            </a:r>
            <a:r>
              <a:rPr lang="en-US" sz="1500" b="1" i="1" dirty="0">
                <a:latin typeface="Times New Roman" panose="02020603050405020304" pitchFamily="18" charset="0"/>
                <a:ea typeface="Calibri" panose="020F0502020204030204" pitchFamily="34" charset="0"/>
                <a:cs typeface="Times New Roman" panose="02020603050405020304" pitchFamily="18" charset="0"/>
              </a:rPr>
              <a:t> HUF existed and continued before and after 1956, the property inherited by a member of an HUF even after 1956 would be HUF property</a:t>
            </a:r>
            <a:r>
              <a:rPr lang="en-US" sz="1500" i="1" dirty="0">
                <a:latin typeface="Times New Roman" panose="02020603050405020304" pitchFamily="18" charset="0"/>
                <a:ea typeface="Calibri" panose="020F0502020204030204" pitchFamily="34" charset="0"/>
                <a:cs typeface="Times New Roman" panose="02020603050405020304" pitchFamily="18" charset="0"/>
              </a:rPr>
              <a:t> in his hands to which his </a:t>
            </a:r>
            <a:r>
              <a:rPr lang="en-US" sz="1500" b="1" i="1" dirty="0">
                <a:latin typeface="Times New Roman" panose="02020603050405020304" pitchFamily="18" charset="0"/>
                <a:ea typeface="Calibri" panose="020F0502020204030204" pitchFamily="34" charset="0"/>
                <a:cs typeface="Times New Roman" panose="02020603050405020304" pitchFamily="18" charset="0"/>
              </a:rPr>
              <a:t>paternal successors-in-interest </a:t>
            </a:r>
            <a:r>
              <a:rPr lang="en-US" sz="1500" b="1" i="1" dirty="0" err="1">
                <a:latin typeface="Times New Roman" panose="02020603050405020304" pitchFamily="18" charset="0"/>
                <a:ea typeface="Calibri" panose="020F0502020204030204" pitchFamily="34" charset="0"/>
                <a:cs typeface="Times New Roman" panose="02020603050405020304" pitchFamily="18" charset="0"/>
              </a:rPr>
              <a:t>upto</a:t>
            </a:r>
            <a:r>
              <a:rPr lang="en-US" sz="1500" b="1" i="1" dirty="0">
                <a:latin typeface="Times New Roman" panose="02020603050405020304" pitchFamily="18" charset="0"/>
                <a:ea typeface="Calibri" panose="020F0502020204030204" pitchFamily="34" charset="0"/>
                <a:cs typeface="Times New Roman" panose="02020603050405020304" pitchFamily="18" charset="0"/>
              </a:rPr>
              <a:t> the three degrees would have a right</a:t>
            </a:r>
            <a:r>
              <a:rPr lang="en-US" sz="1500" i="1" dirty="0">
                <a:latin typeface="Times New Roman" panose="02020603050405020304" pitchFamily="18" charset="0"/>
                <a:ea typeface="Calibri" panose="020F0502020204030204" pitchFamily="34" charset="0"/>
                <a:cs typeface="Times New Roman" panose="02020603050405020304" pitchFamily="18" charset="0"/>
              </a:rPr>
              <a:t>. The second exception to the property in the hands of a person being not self-acquired property but an HUF property is if after 1956 a person who owns a self-acquired property throws </a:t>
            </a:r>
            <a:r>
              <a:rPr lang="en-US" sz="1500" b="1" i="1" dirty="0">
                <a:latin typeface="Times New Roman" panose="02020603050405020304" pitchFamily="18" charset="0"/>
                <a:ea typeface="Calibri" panose="020F0502020204030204" pitchFamily="34" charset="0"/>
                <a:cs typeface="Times New Roman" panose="02020603050405020304" pitchFamily="18" charset="0"/>
              </a:rPr>
              <a:t>the self-acquired property into a common hotchpotch </a:t>
            </a:r>
            <a:r>
              <a:rPr lang="en-US" sz="1500" i="1" dirty="0">
                <a:latin typeface="Times New Roman" panose="02020603050405020304" pitchFamily="18" charset="0"/>
                <a:ea typeface="Calibri" panose="020F0502020204030204" pitchFamily="34" charset="0"/>
                <a:cs typeface="Times New Roman" panose="02020603050405020304" pitchFamily="18" charset="0"/>
              </a:rPr>
              <a:t>whereby such property or properties thrown into a common hotchpotch </a:t>
            </a:r>
            <a:r>
              <a:rPr lang="en-US" sz="1500" b="1" i="1" dirty="0">
                <a:latin typeface="Times New Roman" panose="02020603050405020304" pitchFamily="18" charset="0"/>
                <a:ea typeface="Calibri" panose="020F0502020204030204" pitchFamily="34" charset="0"/>
                <a:cs typeface="Times New Roman" panose="02020603050405020304" pitchFamily="18" charset="0"/>
              </a:rPr>
              <a:t>become Joint Hindu Family properties/HUF</a:t>
            </a:r>
            <a:r>
              <a:rPr lang="en-US" sz="1500" i="1" dirty="0">
                <a:latin typeface="Times New Roman" panose="02020603050405020304" pitchFamily="18" charset="0"/>
                <a:ea typeface="Calibri" panose="020F0502020204030204" pitchFamily="34" charset="0"/>
                <a:cs typeface="Times New Roman" panose="02020603050405020304" pitchFamily="18" charset="0"/>
              </a:rPr>
              <a:t> properties. In order to claim the properties in this second exception position as being HUF/Joint Hindu Family properties/properties, a plaintiff has to establish to the satisfaction of the court that when (</a:t>
            </a:r>
            <a:r>
              <a:rPr lang="en-US" sz="1500" i="1" dirty="0" err="1">
                <a:latin typeface="Times New Roman" panose="02020603050405020304" pitchFamily="18" charset="0"/>
                <a:ea typeface="Calibri" panose="020F0502020204030204" pitchFamily="34" charset="0"/>
                <a:cs typeface="Times New Roman" panose="02020603050405020304" pitchFamily="18" charset="0"/>
              </a:rPr>
              <a:t>i.e</a:t>
            </a:r>
            <a:r>
              <a:rPr lang="en-US" sz="1500" i="1" dirty="0">
                <a:latin typeface="Times New Roman" panose="02020603050405020304" pitchFamily="18" charset="0"/>
                <a:ea typeface="Calibri" panose="020F0502020204030204" pitchFamily="34" charset="0"/>
                <a:cs typeface="Times New Roman" panose="02020603050405020304" pitchFamily="18" charset="0"/>
              </a:rPr>
              <a:t> date and year) was a particular property or properties thrown in common hotchpotch and hence HUF/Joint Hindu Family created.”</a:t>
            </a:r>
            <a:endParaRPr lang="en-IN" sz="1500"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6946044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HUF – ANCESTRAL PROPERYY – SELF ACQUIRED</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FDE24A40-0E46-0045-AC86-3064319FC97F}"/>
              </a:ext>
            </a:extLst>
          </p:cNvPr>
          <p:cNvSpPr/>
          <p:nvPr/>
        </p:nvSpPr>
        <p:spPr>
          <a:xfrm>
            <a:off x="450350" y="1113868"/>
            <a:ext cx="11291299" cy="4361707"/>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Sunny (Minor) v. Raj Singh</a:t>
            </a:r>
          </a:p>
          <a:p>
            <a:pPr algn="ctr">
              <a:spcAft>
                <a:spcPts val="1000"/>
              </a:spcAft>
            </a:pPr>
            <a:r>
              <a:rPr lang="en-US" dirty="0">
                <a:latin typeface="Times New Roman" panose="02020603050405020304" pitchFamily="18" charset="0"/>
                <a:cs typeface="Times New Roman" panose="02020603050405020304" pitchFamily="18" charset="0"/>
              </a:rPr>
              <a:t>Delhi High Court, 2015 (225) DLT 211</a:t>
            </a:r>
          </a:p>
          <a:p>
            <a:pPr algn="ctr">
              <a:spcAft>
                <a:spcPts val="1000"/>
              </a:spcAft>
            </a:pP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marL="285750" lvl="0" indent="-285750" algn="just">
              <a:lnSpc>
                <a:spcPct val="150000"/>
              </a:lnSpc>
              <a:spcAft>
                <a:spcPts val="1000"/>
              </a:spcAft>
              <a:buFont typeface="Wingdings" panose="05000000000000000000" pitchFamily="2" charset="2"/>
              <a:buChar char="Ø"/>
            </a:pPr>
            <a:r>
              <a:rPr lang="en-US" dirty="0">
                <a:latin typeface="Times New Roman" panose="02020603050405020304" pitchFamily="18" charset="0"/>
                <a:ea typeface="Calibri" panose="020F0502020204030204" pitchFamily="34" charset="0"/>
                <a:cs typeface="Times New Roman" panose="02020603050405020304" pitchFamily="18" charset="0"/>
              </a:rPr>
              <a:t>If a person </a:t>
            </a:r>
            <a:r>
              <a:rPr lang="en-US" b="1" dirty="0">
                <a:latin typeface="Times New Roman" panose="02020603050405020304" pitchFamily="18" charset="0"/>
                <a:ea typeface="Calibri" panose="020F0502020204030204" pitchFamily="34" charset="0"/>
                <a:cs typeface="Times New Roman" panose="02020603050405020304" pitchFamily="18" charset="0"/>
              </a:rPr>
              <a:t>after 1956 inherits a property</a:t>
            </a:r>
            <a:r>
              <a:rPr lang="en-US" dirty="0">
                <a:latin typeface="Times New Roman" panose="02020603050405020304" pitchFamily="18" charset="0"/>
                <a:ea typeface="Calibri" panose="020F0502020204030204" pitchFamily="34" charset="0"/>
                <a:cs typeface="Times New Roman" panose="02020603050405020304" pitchFamily="18" charset="0"/>
              </a:rPr>
              <a:t> from his paternal ancestors, the said property</a:t>
            </a:r>
            <a:r>
              <a:rPr lang="en-US" b="1" dirty="0">
                <a:latin typeface="Times New Roman" panose="02020603050405020304" pitchFamily="18" charset="0"/>
                <a:ea typeface="Calibri" panose="020F0502020204030204" pitchFamily="34" charset="0"/>
                <a:cs typeface="Times New Roman" panose="02020603050405020304" pitchFamily="18" charset="0"/>
              </a:rPr>
              <a:t> is not an HUF property </a:t>
            </a:r>
          </a:p>
          <a:p>
            <a:pPr marL="285750" lvl="0" indent="-285750" algn="just">
              <a:lnSpc>
                <a:spcPct val="150000"/>
              </a:lnSpc>
              <a:spcAft>
                <a:spcPts val="1000"/>
              </a:spcAft>
              <a:buFont typeface="Wingdings" panose="05000000000000000000" pitchFamily="2" charset="2"/>
              <a:buChar char="Ø"/>
            </a:pPr>
            <a:r>
              <a:rPr lang="en-US" dirty="0">
                <a:latin typeface="Times New Roman" panose="02020603050405020304" pitchFamily="18" charset="0"/>
                <a:ea typeface="Calibri" panose="020F0502020204030204" pitchFamily="34" charset="0"/>
                <a:cs typeface="Times New Roman" panose="02020603050405020304" pitchFamily="18" charset="0"/>
              </a:rPr>
              <a:t>If Hindu Undivided Family continued even after passing of the Hindu Succession Act, 1956, in which case since</a:t>
            </a:r>
            <a:r>
              <a:rPr lang="en-US" b="1" dirty="0">
                <a:latin typeface="Times New Roman" panose="02020603050405020304" pitchFamily="18" charset="0"/>
                <a:ea typeface="Calibri" panose="020F0502020204030204" pitchFamily="34" charset="0"/>
                <a:cs typeface="Times New Roman" panose="02020603050405020304" pitchFamily="18" charset="0"/>
              </a:rPr>
              <a:t> HUF existed and continued before and after 1956, the property inherited by a member of an HUF even after 1956 would be HUF property</a:t>
            </a:r>
            <a:r>
              <a:rPr lang="en-US" dirty="0">
                <a:latin typeface="Times New Roman" panose="02020603050405020304" pitchFamily="18" charset="0"/>
                <a:ea typeface="Calibri" panose="020F0502020204030204" pitchFamily="34" charset="0"/>
                <a:cs typeface="Times New Roman" panose="02020603050405020304" pitchFamily="18" charset="0"/>
              </a:rPr>
              <a:t> </a:t>
            </a:r>
          </a:p>
          <a:p>
            <a:pPr marL="285750" lvl="0" indent="-285750" algn="just">
              <a:lnSpc>
                <a:spcPct val="150000"/>
              </a:lnSpc>
              <a:spcAft>
                <a:spcPts val="1000"/>
              </a:spcAft>
              <a:buFont typeface="Wingdings" panose="05000000000000000000" pitchFamily="2" charset="2"/>
              <a:buChar char="Ø"/>
            </a:pPr>
            <a:r>
              <a:rPr lang="en-US" dirty="0">
                <a:latin typeface="Times New Roman" panose="02020603050405020304" pitchFamily="18" charset="0"/>
                <a:ea typeface="Calibri" panose="020F0502020204030204" pitchFamily="34" charset="0"/>
                <a:cs typeface="Times New Roman" panose="02020603050405020304" pitchFamily="18" charset="0"/>
              </a:rPr>
              <a:t>if after 1956 a person who owns a self-acquired property throws </a:t>
            </a:r>
            <a:r>
              <a:rPr lang="en-US" b="1" dirty="0">
                <a:latin typeface="Times New Roman" panose="02020603050405020304" pitchFamily="18" charset="0"/>
                <a:ea typeface="Calibri" panose="020F0502020204030204" pitchFamily="34" charset="0"/>
                <a:cs typeface="Times New Roman" panose="02020603050405020304" pitchFamily="18" charset="0"/>
              </a:rPr>
              <a:t>the self-acquired property into a common hotchpotch </a:t>
            </a:r>
            <a:r>
              <a:rPr lang="en-US" dirty="0">
                <a:latin typeface="Times New Roman" panose="02020603050405020304" pitchFamily="18" charset="0"/>
                <a:ea typeface="Calibri" panose="020F0502020204030204" pitchFamily="34" charset="0"/>
                <a:cs typeface="Times New Roman" panose="02020603050405020304" pitchFamily="18" charset="0"/>
              </a:rPr>
              <a:t>whereby such property or properties thrown into a common hotchpotch </a:t>
            </a:r>
            <a:r>
              <a:rPr lang="en-US" b="1" dirty="0">
                <a:latin typeface="Times New Roman" panose="02020603050405020304" pitchFamily="18" charset="0"/>
                <a:ea typeface="Calibri" panose="020F0502020204030204" pitchFamily="34" charset="0"/>
                <a:cs typeface="Times New Roman" panose="02020603050405020304" pitchFamily="18" charset="0"/>
              </a:rPr>
              <a:t>become Joint Hindu Family properties/HUF</a:t>
            </a:r>
            <a:r>
              <a:rPr lang="en-US" dirty="0">
                <a:latin typeface="Times New Roman" panose="02020603050405020304" pitchFamily="18" charset="0"/>
                <a:ea typeface="Calibri" panose="020F0502020204030204" pitchFamily="34" charset="0"/>
                <a:cs typeface="Times New Roman" panose="02020603050405020304" pitchFamily="18" charset="0"/>
              </a:rPr>
              <a:t> properties.</a:t>
            </a:r>
            <a:endParaRPr lang="en-IN"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059666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HUF – ANCESTRAL PROPERYY – SELF ACQUIRED</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FDE24A40-0E46-0045-AC86-3064319FC97F}"/>
              </a:ext>
            </a:extLst>
          </p:cNvPr>
          <p:cNvSpPr/>
          <p:nvPr/>
        </p:nvSpPr>
        <p:spPr>
          <a:xfrm>
            <a:off x="482884" y="1262213"/>
            <a:ext cx="11291299" cy="4636719"/>
          </a:xfrm>
          <a:prstGeom prst="rect">
            <a:avLst/>
          </a:prstGeom>
        </p:spPr>
        <p:txBody>
          <a:bodyPr wrap="square">
            <a:spAutoFit/>
          </a:bodyPr>
          <a:lstStyle/>
          <a:p>
            <a:pPr algn="ctr">
              <a:spcAft>
                <a:spcPts val="1000"/>
              </a:spcAft>
            </a:pPr>
            <a:r>
              <a:rPr lang="en-US" sz="1600" dirty="0" err="1">
                <a:latin typeface="Times New Roman" panose="02020603050405020304" pitchFamily="18" charset="0"/>
                <a:ea typeface="Calibri" panose="020F0502020204030204" pitchFamily="34" charset="0"/>
                <a:cs typeface="Times New Roman" panose="02020603050405020304" pitchFamily="18" charset="0"/>
              </a:rPr>
              <a:t>Yudhishter</a:t>
            </a:r>
            <a:r>
              <a:rPr lang="en-US" sz="1600" dirty="0">
                <a:latin typeface="Times New Roman" panose="02020603050405020304" pitchFamily="18" charset="0"/>
                <a:ea typeface="Calibri" panose="020F0502020204030204" pitchFamily="34" charset="0"/>
                <a:cs typeface="Times New Roman" panose="02020603050405020304" pitchFamily="18" charset="0"/>
              </a:rPr>
              <a:t> v. Ashok Kumar, </a:t>
            </a:r>
          </a:p>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SC, Civil Appeal No. 459 of 1980 dated 11th December, 1986</a:t>
            </a:r>
          </a:p>
          <a:p>
            <a:pPr algn="ctr">
              <a:spcAft>
                <a:spcPts val="1000"/>
              </a:spcAft>
            </a:pP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en-US" sz="1500" dirty="0">
                <a:latin typeface="Times New Roman" panose="02020603050405020304" pitchFamily="18" charset="0"/>
                <a:ea typeface="Calibri" panose="020F0502020204030204" pitchFamily="34" charset="0"/>
                <a:cs typeface="Times New Roman" panose="02020603050405020304" pitchFamily="18" charset="0"/>
              </a:rPr>
              <a:t>“</a:t>
            </a:r>
            <a:r>
              <a:rPr lang="en-US" sz="1500" i="1" dirty="0">
                <a:latin typeface="Times New Roman" panose="02020603050405020304" pitchFamily="18" charset="0"/>
                <a:ea typeface="Calibri" panose="020F0502020204030204" pitchFamily="34" charset="0"/>
                <a:cs typeface="Times New Roman" panose="02020603050405020304" pitchFamily="18" charset="0"/>
              </a:rPr>
              <a:t>The moment a son is born, he gets a share in father's property and become part of the coparcenary. His right accrues to him not on the death of the father or inheritance from the father but with the very fact of his birth. Normally, therefore whenever the father gets a property from whatever source, from the grandfather or from any other source, be it separated property or not, his son should have a share in that and it will become part of the joint Hindu family of his son and grandson and other members who form joint Hindu family with him. This Court observed that this position has been affected by Section 8 of the Hindu Succession Act, 1956 and, therefore, after the Act,</a:t>
            </a:r>
            <a:r>
              <a:rPr lang="en-US" sz="1500" b="1" i="1" dirty="0">
                <a:latin typeface="Times New Roman" panose="02020603050405020304" pitchFamily="18" charset="0"/>
                <a:ea typeface="Calibri" panose="020F0502020204030204" pitchFamily="34" charset="0"/>
                <a:cs typeface="Times New Roman" panose="02020603050405020304" pitchFamily="18" charset="0"/>
              </a:rPr>
              <a:t> when the son inherited the property in the situation contemplated by Section 8, he does not take it as Karta of his own undivided family but takes it in his individual capacity…</a:t>
            </a:r>
            <a:r>
              <a:rPr lang="en-US" sz="1500" i="1" dirty="0">
                <a:latin typeface="Times New Roman" panose="02020603050405020304" pitchFamily="18" charset="0"/>
                <a:ea typeface="Calibri" panose="020F0502020204030204" pitchFamily="34" charset="0"/>
                <a:cs typeface="Times New Roman" panose="02020603050405020304" pitchFamily="18" charset="0"/>
              </a:rPr>
              <a:t>..In that view of the matter, it would be difficult to hold that property which developed on a Hindu under Section 8 of the Hindu Succession Act, 1956 would be HUF in his hand vis-a-vis his own sons. If that be the position then</a:t>
            </a:r>
            <a:r>
              <a:rPr lang="en-US" sz="1500" b="1" i="1" dirty="0">
                <a:latin typeface="Times New Roman" panose="02020603050405020304" pitchFamily="18" charset="0"/>
                <a:ea typeface="Calibri" panose="020F0502020204030204" pitchFamily="34" charset="0"/>
                <a:cs typeface="Times New Roman" panose="02020603050405020304" pitchFamily="18" charset="0"/>
              </a:rPr>
              <a:t> the property which developed upon the father of the respondent in the instant case on the demise of his grandfather could not be said to be HUF property.</a:t>
            </a:r>
            <a:r>
              <a:rPr lang="en-US" sz="1500" i="1" dirty="0">
                <a:latin typeface="Times New Roman" panose="02020603050405020304" pitchFamily="18" charset="0"/>
                <a:ea typeface="Calibri" panose="020F0502020204030204" pitchFamily="34" charset="0"/>
                <a:cs typeface="Times New Roman" panose="02020603050405020304" pitchFamily="18" charset="0"/>
              </a:rPr>
              <a:t> If that is so, then the appellate authority was right in holding that the respondent was a licensee of his father in respect of the ancestral house.”</a:t>
            </a:r>
            <a:endParaRPr lang="en-IN" sz="1500"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71564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sz="3600" dirty="0">
                <a:latin typeface="Verdana" panose="020B0604030504040204" pitchFamily="34" charset="0"/>
                <a:ea typeface="Verdana" panose="020B0604030504040204" pitchFamily="34" charset="0"/>
                <a:cs typeface="Verdana" panose="020B0604030504040204" pitchFamily="34" charset="0"/>
              </a:rPr>
            </a:br>
            <a:br>
              <a:rPr lang="en-US" sz="3600" dirty="0">
                <a:latin typeface="Verdana" panose="020B0604030504040204" pitchFamily="34" charset="0"/>
                <a:ea typeface="Verdana" panose="020B0604030504040204" pitchFamily="34" charset="0"/>
                <a:cs typeface="Verdana" panose="020B0604030504040204" pitchFamily="34" charset="0"/>
              </a:rPr>
            </a:br>
            <a:br>
              <a:rPr lang="en-US" sz="3600" dirty="0">
                <a:latin typeface="Verdana" panose="020B0604030504040204" pitchFamily="34" charset="0"/>
                <a:ea typeface="Verdana" panose="020B0604030504040204" pitchFamily="34" charset="0"/>
                <a:cs typeface="Verdana" panose="020B0604030504040204" pitchFamily="34" charset="0"/>
              </a:rPr>
            </a:br>
            <a:endParaRPr lang="en-US" sz="3600" dirty="0">
              <a:latin typeface="Verdana" panose="020B0604030504040204" pitchFamily="34" charset="0"/>
              <a:ea typeface="Verdana" panose="020B0604030504040204" pitchFamily="34" charset="0"/>
              <a:cs typeface="Verdana" panose="020B0604030504040204" pitchFamily="34" charset="0"/>
            </a:endParaRPr>
          </a:p>
        </p:txBody>
      </p:sp>
      <p:sp>
        <p:nvSpPr>
          <p:cNvPr id="3" name="Content Placeholder 2"/>
          <p:cNvSpPr>
            <a:spLocks noGrp="1"/>
          </p:cNvSpPr>
          <p:nvPr>
            <p:ph idx="1"/>
          </p:nvPr>
        </p:nvSpPr>
        <p:spPr>
          <a:xfrm>
            <a:off x="941070" y="2297384"/>
            <a:ext cx="10515600" cy="2263233"/>
          </a:xfrm>
        </p:spPr>
        <p:txBody>
          <a:bodyPr>
            <a:normAutofit/>
          </a:bodyPr>
          <a:lstStyle/>
          <a:p>
            <a:pPr algn="just">
              <a:lnSpc>
                <a:spcPct val="150000"/>
              </a:lnSpc>
              <a:buFont typeface="Wingdings" pitchFamily="2" charset="2"/>
              <a:buChar char="v"/>
            </a:pPr>
            <a:r>
              <a:rPr lang="en-US" sz="2000" u="sng" dirty="0">
                <a:latin typeface="Times New Roman" pitchFamily="18" charset="0"/>
                <a:ea typeface="Verdana" panose="020B0604030504040204" pitchFamily="34" charset="0"/>
                <a:cs typeface="Times New Roman" pitchFamily="18" charset="0"/>
              </a:rPr>
              <a:t>Succession on death of a Hindu Male</a:t>
            </a:r>
          </a:p>
          <a:p>
            <a:pPr marL="1023938" indent="-215900" algn="just">
              <a:lnSpc>
                <a:spcPct val="150000"/>
              </a:lnSpc>
              <a:buFont typeface="Wingdings" pitchFamily="2" charset="2"/>
              <a:buChar char="Ø"/>
            </a:pPr>
            <a:r>
              <a:rPr lang="en-US" sz="2000" dirty="0">
                <a:latin typeface="Times New Roman" pitchFamily="18" charset="0"/>
                <a:ea typeface="Verdana" panose="020B0604030504040204" pitchFamily="34" charset="0"/>
                <a:cs typeface="Times New Roman" pitchFamily="18" charset="0"/>
              </a:rPr>
              <a:t>Rule for Class I heir - Equal Rights</a:t>
            </a:r>
          </a:p>
          <a:p>
            <a:pPr marL="1023938" indent="-215900" algn="just">
              <a:lnSpc>
                <a:spcPct val="150000"/>
              </a:lnSpc>
              <a:buFont typeface="Wingdings" pitchFamily="2" charset="2"/>
              <a:buChar char="Ø"/>
            </a:pPr>
            <a:r>
              <a:rPr lang="en-US" sz="2000" dirty="0">
                <a:latin typeface="Times New Roman" pitchFamily="18" charset="0"/>
                <a:ea typeface="Verdana" panose="020B0604030504040204" pitchFamily="34" charset="0"/>
                <a:cs typeface="Times New Roman" pitchFamily="18" charset="0"/>
              </a:rPr>
              <a:t>Rule for Class II heirs - Rights in sequence</a:t>
            </a:r>
          </a:p>
          <a:p>
            <a:pPr algn="just">
              <a:lnSpc>
                <a:spcPct val="150000"/>
              </a:lnSpc>
              <a:buFont typeface="Wingdings" pitchFamily="2" charset="2"/>
              <a:buChar char="v"/>
            </a:pPr>
            <a:r>
              <a:rPr lang="en-US" sz="2000" u="sng" dirty="0">
                <a:latin typeface="Times New Roman" pitchFamily="18" charset="0"/>
                <a:ea typeface="Verdana" panose="020B0604030504040204" pitchFamily="34" charset="0"/>
                <a:cs typeface="Times New Roman" pitchFamily="18" charset="0"/>
              </a:rPr>
              <a:t>Succession on death of a Hindu Female</a:t>
            </a:r>
          </a:p>
        </p:txBody>
      </p:sp>
      <p:sp>
        <p:nvSpPr>
          <p:cNvPr id="6" name="TextBox 5">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7"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dirty="0">
                <a:latin typeface="Times New Roman" pitchFamily="18" charset="0"/>
                <a:ea typeface="Verdana" panose="020B0604030504040204" pitchFamily="34" charset="0"/>
                <a:cs typeface="Times New Roman" pitchFamily="18" charset="0"/>
              </a:rPr>
              <a:t>HINDU SUCCESSION LAWS</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89954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FAMILY SETTLEMENT</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FDE24A40-0E46-0045-AC86-3064319FC97F}"/>
              </a:ext>
            </a:extLst>
          </p:cNvPr>
          <p:cNvSpPr/>
          <p:nvPr/>
        </p:nvSpPr>
        <p:spPr>
          <a:xfrm>
            <a:off x="373554" y="1035934"/>
            <a:ext cx="11291299" cy="5659626"/>
          </a:xfrm>
          <a:prstGeom prst="rect">
            <a:avLst/>
          </a:prstGeom>
        </p:spPr>
        <p:txBody>
          <a:bodyPr wrap="square">
            <a:spAutoFit/>
          </a:bodyPr>
          <a:lstStyle/>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Family settlement or family arrangement, generally meets with the approval of court and the court generally leans towards any such arrangement which ensures peace and goodwill among the family members.</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The concept of Family settlement has no basis in Hindu law but flows from general principles and policy of law. It is governed by special equity peculiar to itself and where the terms are fair, taking into consideration the circumstances of the case, the court makes every effort to recognize and sustain it.</a:t>
            </a:r>
          </a:p>
          <a:p>
            <a:pPr marL="285750" indent="-285750" algn="just">
              <a:lnSpc>
                <a:spcPct val="150000"/>
              </a:lnSpc>
              <a:spcAft>
                <a:spcPts val="1000"/>
              </a:spcAft>
              <a:buFont typeface="Wingdings" panose="05000000000000000000" pitchFamily="2" charset="2"/>
              <a:buChar char="v"/>
            </a:pPr>
            <a:r>
              <a:rPr lang="en-IN" sz="1650" dirty="0">
                <a:latin typeface="Times New Roman" panose="02020603050405020304" pitchFamily="18" charset="0"/>
                <a:ea typeface="Calibri" panose="020F0502020204030204" pitchFamily="34" charset="0"/>
                <a:cs typeface="Times New Roman" panose="02020603050405020304" pitchFamily="18" charset="0"/>
              </a:rPr>
              <a:t>Thus, for instance, members of a joint Hindu family may, to maintain peace or to bring about harmony in the family, enter into such a family arrangement. It is not necessary that the arrangement should be amongst all members of the family arrayed one against the other.  The prime factor is that it should be in the interest of the family. A family arrangement occupies a position different from a commercial one. </a:t>
            </a:r>
          </a:p>
          <a:p>
            <a:pPr marL="285750" indent="-285750" algn="just">
              <a:lnSpc>
                <a:spcPct val="150000"/>
              </a:lnSpc>
              <a:spcAft>
                <a:spcPts val="1000"/>
              </a:spcAft>
              <a:buFont typeface="Wingdings" panose="05000000000000000000" pitchFamily="2" charset="2"/>
              <a:buChar char="v"/>
            </a:pPr>
            <a:r>
              <a:rPr lang="en-IN" sz="1650" dirty="0">
                <a:latin typeface="Times New Roman" panose="02020603050405020304" pitchFamily="18" charset="0"/>
                <a:ea typeface="Calibri" panose="020F0502020204030204" pitchFamily="34" charset="0"/>
                <a:cs typeface="Times New Roman" panose="02020603050405020304" pitchFamily="18" charset="0"/>
              </a:rPr>
              <a:t>The concept of family settlement in England has been accepted and adopted by courts in India with the intention of meeting the needs of family setup in our country. </a:t>
            </a:r>
          </a:p>
          <a:p>
            <a:pPr marL="285750" indent="-285750" algn="just">
              <a:lnSpc>
                <a:spcPct val="150000"/>
              </a:lnSpc>
              <a:spcAft>
                <a:spcPts val="1000"/>
              </a:spcAft>
              <a:buFont typeface="Wingdings" panose="05000000000000000000" pitchFamily="2" charset="2"/>
              <a:buChar char="v"/>
            </a:pPr>
            <a:r>
              <a:rPr lang="en-IN" sz="1650" dirty="0">
                <a:latin typeface="Times New Roman" panose="02020603050405020304" pitchFamily="18" charset="0"/>
                <a:ea typeface="Calibri" panose="020F0502020204030204" pitchFamily="34" charset="0"/>
                <a:cs typeface="Times New Roman" panose="02020603050405020304" pitchFamily="18" charset="0"/>
              </a:rPr>
              <a:t>The Supreme Court has generally taken a broad view of the matter and leaned heavily in favour of upholding any such arrangement.</a:t>
            </a:r>
          </a:p>
        </p:txBody>
      </p:sp>
    </p:spTree>
    <p:extLst>
      <p:ext uri="{BB962C8B-B14F-4D97-AF65-F5344CB8AC3E}">
        <p14:creationId xmlns:p14="http://schemas.microsoft.com/office/powerpoint/2010/main" val="172545947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FAMILY SETTLEMENT</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FDE24A40-0E46-0045-AC86-3064319FC97F}"/>
              </a:ext>
            </a:extLst>
          </p:cNvPr>
          <p:cNvSpPr/>
          <p:nvPr/>
        </p:nvSpPr>
        <p:spPr>
          <a:xfrm>
            <a:off x="373554" y="1035934"/>
            <a:ext cx="11291299" cy="5001947"/>
          </a:xfrm>
          <a:prstGeom prst="rect">
            <a:avLst/>
          </a:prstGeom>
        </p:spPr>
        <p:txBody>
          <a:bodyPr wrap="square">
            <a:spAutoFit/>
          </a:bodyPr>
          <a:lstStyle/>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The arrangement must be </a:t>
            </a:r>
            <a:r>
              <a:rPr lang="en-US" sz="1650" i="1" dirty="0" err="1">
                <a:latin typeface="Times New Roman" panose="02020603050405020304" pitchFamily="18" charset="0"/>
                <a:ea typeface="Calibri" panose="020F0502020204030204" pitchFamily="34" charset="0"/>
                <a:cs typeface="Times New Roman" panose="02020603050405020304" pitchFamily="18" charset="0"/>
              </a:rPr>
              <a:t>bonafide</a:t>
            </a:r>
            <a:r>
              <a:rPr lang="en-US" sz="1650" i="1" dirty="0">
                <a:latin typeface="Times New Roman" panose="02020603050405020304" pitchFamily="18" charset="0"/>
                <a:ea typeface="Calibri" panose="020F0502020204030204" pitchFamily="34" charset="0"/>
                <a:cs typeface="Times New Roman" panose="02020603050405020304" pitchFamily="18" charset="0"/>
              </a:rPr>
              <a:t> </a:t>
            </a:r>
            <a:r>
              <a:rPr lang="en-US" sz="1650" dirty="0">
                <a:latin typeface="Times New Roman" panose="02020603050405020304" pitchFamily="18" charset="0"/>
                <a:ea typeface="Calibri" panose="020F0502020204030204" pitchFamily="34" charset="0"/>
                <a:cs typeface="Times New Roman" panose="02020603050405020304" pitchFamily="18" charset="0"/>
              </a:rPr>
              <a:t>and its terms should be fair in the circumstances of the particular case. The enjoyment of properties by the different members of the joint family who has been put into possession pursuant to a family arrangement, operates as an estoppel against such members and cannot be jeopardized by a member resiling from the arrangement, more particularly when the arrangement had been entered into a considerable time ago.</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A settlement or family arrangement is recognized as a valid transfer of properties under Hindu Law. It is however necessary to ensure that a settlement has been scrutinized in order to garner the true intent of the settlor.</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A settlement may either vest property absolutely or in the happening of a contingency. If property is to pass to a person on the happening of a contingency, no claim on the basis of such settlement could fructify into absolute right prior to the happening of the contingency contemplated prior to such settlement.</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The expression family in the context of family arrangements, is not to be understood in a narrow sense of being a group of persons who are recognized in law as having a right of succession or having a claim to a share in property in dispute. It is sufficient if the arrangement is between the near relations.</a:t>
            </a:r>
            <a:endParaRPr lang="en-IN" sz="165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34305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FAMILY SETTLEMENT</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FDE24A40-0E46-0045-AC86-3064319FC97F}"/>
              </a:ext>
            </a:extLst>
          </p:cNvPr>
          <p:cNvSpPr/>
          <p:nvPr/>
        </p:nvSpPr>
        <p:spPr>
          <a:xfrm>
            <a:off x="373554" y="1337776"/>
            <a:ext cx="11291299" cy="4881401"/>
          </a:xfrm>
          <a:prstGeom prst="rect">
            <a:avLst/>
          </a:prstGeom>
        </p:spPr>
        <p:txBody>
          <a:bodyPr wrap="square">
            <a:spAutoFit/>
          </a:bodyPr>
          <a:lstStyle/>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Family Settlement has to be amongst the family members.</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Family Settlement may be related to one or more properties of the family which has been either purchased jointly or inherited or constitutes as HUF property.</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Every Family Settlement is preceded by a dispute which is to be settled.</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Family Settlement should clearly outline the following:</a:t>
            </a:r>
          </a:p>
          <a:p>
            <a:pPr marL="1162050" indent="-400050" algn="just">
              <a:lnSpc>
                <a:spcPct val="150000"/>
              </a:lnSpc>
              <a:spcAft>
                <a:spcPts val="1000"/>
              </a:spcAft>
              <a:buFont typeface="+mj-lt"/>
              <a:buAutoNum type="romanUcPeriod"/>
            </a:pPr>
            <a:r>
              <a:rPr lang="en-US" sz="1650" dirty="0">
                <a:latin typeface="Times New Roman" panose="02020603050405020304" pitchFamily="18" charset="0"/>
                <a:ea typeface="Calibri" panose="020F0502020204030204" pitchFamily="34" charset="0"/>
                <a:cs typeface="Times New Roman" panose="02020603050405020304" pitchFamily="18" charset="0"/>
              </a:rPr>
              <a:t>Description of Property</a:t>
            </a:r>
          </a:p>
          <a:p>
            <a:pPr marL="1162050" indent="-400050" algn="just">
              <a:lnSpc>
                <a:spcPct val="150000"/>
              </a:lnSpc>
              <a:spcAft>
                <a:spcPts val="1000"/>
              </a:spcAft>
              <a:buFont typeface="+mj-lt"/>
              <a:buAutoNum type="romanUcPeriod"/>
            </a:pPr>
            <a:r>
              <a:rPr lang="en-US" sz="1650" dirty="0">
                <a:latin typeface="Times New Roman" panose="02020603050405020304" pitchFamily="18" charset="0"/>
                <a:ea typeface="Calibri" panose="020F0502020204030204" pitchFamily="34" charset="0"/>
                <a:cs typeface="Times New Roman" panose="02020603050405020304" pitchFamily="18" charset="0"/>
              </a:rPr>
              <a:t>Details of Registered Owner</a:t>
            </a:r>
          </a:p>
          <a:p>
            <a:pPr marL="1162050" indent="-400050" algn="just">
              <a:lnSpc>
                <a:spcPct val="150000"/>
              </a:lnSpc>
              <a:spcAft>
                <a:spcPts val="1000"/>
              </a:spcAft>
              <a:buFont typeface="+mj-lt"/>
              <a:buAutoNum type="romanUcPeriod"/>
            </a:pPr>
            <a:r>
              <a:rPr lang="en-US" sz="1650" dirty="0">
                <a:latin typeface="Times New Roman" panose="02020603050405020304" pitchFamily="18" charset="0"/>
                <a:ea typeface="Calibri" panose="020F0502020204030204" pitchFamily="34" charset="0"/>
                <a:cs typeface="Times New Roman" panose="02020603050405020304" pitchFamily="18" charset="0"/>
              </a:rPr>
              <a:t>Details of Family Members party to dispute</a:t>
            </a:r>
          </a:p>
          <a:p>
            <a:pPr marL="1162050" indent="-400050" algn="just">
              <a:lnSpc>
                <a:spcPct val="150000"/>
              </a:lnSpc>
              <a:spcAft>
                <a:spcPts val="1000"/>
              </a:spcAft>
              <a:buFont typeface="+mj-lt"/>
              <a:buAutoNum type="romanUcPeriod"/>
            </a:pPr>
            <a:r>
              <a:rPr lang="en-US" sz="1650" dirty="0">
                <a:latin typeface="Times New Roman" panose="02020603050405020304" pitchFamily="18" charset="0"/>
                <a:ea typeface="Calibri" panose="020F0502020204030204" pitchFamily="34" charset="0"/>
                <a:cs typeface="Times New Roman" panose="02020603050405020304" pitchFamily="18" charset="0"/>
              </a:rPr>
              <a:t>Clear description of the Final Settlement arrived; and</a:t>
            </a:r>
          </a:p>
          <a:p>
            <a:pPr marL="1162050" indent="-400050" algn="just">
              <a:lnSpc>
                <a:spcPct val="150000"/>
              </a:lnSpc>
              <a:spcAft>
                <a:spcPts val="1000"/>
              </a:spcAft>
              <a:buFont typeface="+mj-lt"/>
              <a:buAutoNum type="romanUcPeriod"/>
            </a:pPr>
            <a:r>
              <a:rPr lang="en-US" sz="1650" dirty="0">
                <a:latin typeface="Times New Roman" panose="02020603050405020304" pitchFamily="18" charset="0"/>
                <a:ea typeface="Calibri" panose="020F0502020204030204" pitchFamily="34" charset="0"/>
                <a:cs typeface="Times New Roman" panose="02020603050405020304" pitchFamily="18" charset="0"/>
              </a:rPr>
              <a:t>It should also contain how it will be implemented.</a:t>
            </a:r>
            <a:endParaRPr lang="en-IN" sz="165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288158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FAMILY SETTLEMENT</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FDE24A40-0E46-0045-AC86-3064319FC97F}"/>
              </a:ext>
            </a:extLst>
          </p:cNvPr>
          <p:cNvSpPr/>
          <p:nvPr/>
        </p:nvSpPr>
        <p:spPr>
          <a:xfrm>
            <a:off x="413733" y="1493134"/>
            <a:ext cx="11291299" cy="4749313"/>
          </a:xfrm>
          <a:prstGeom prst="rect">
            <a:avLst/>
          </a:prstGeom>
        </p:spPr>
        <p:txBody>
          <a:bodyPr wrap="square">
            <a:spAutoFit/>
          </a:bodyPr>
          <a:lstStyle/>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Once the document is ready in principle and signed by the parties, in practice they file the Settlement document in court in the form of a comprise which has been reached between the parties to the dispute and subsequently take the order of the court.</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If Family Settlement is signed by all parties concerned then it is binding on all parties.</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It is pertinent to note that if Family Settlement comprises of immovable properties then in order to alienate the property in terms of beneficial owner it is important to get the Family Settlement registered under the Registration Act and pay the appropriate stamp duty.</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In case the parties do not get the Family Settlement registered, the title to immovable property will remain defective and the concerned individual will only be entitled to possession but will face issues in future transfer of property by sale, lease, mortgage, etc.</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It is highly advisable to register the Family Settlement Document and ensure mutation of the property in question is further carried out.</a:t>
            </a:r>
            <a:endParaRPr lang="en-IN" sz="165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1065842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FAMILY SETTLEMENT</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FDE24A40-0E46-0045-AC86-3064319FC97F}"/>
              </a:ext>
            </a:extLst>
          </p:cNvPr>
          <p:cNvSpPr/>
          <p:nvPr/>
        </p:nvSpPr>
        <p:spPr>
          <a:xfrm>
            <a:off x="373554" y="1373020"/>
            <a:ext cx="11291299" cy="4111960"/>
          </a:xfrm>
          <a:prstGeom prst="rect">
            <a:avLst/>
          </a:prstGeom>
        </p:spPr>
        <p:txBody>
          <a:bodyPr wrap="square">
            <a:spAutoFit/>
          </a:bodyPr>
          <a:lstStyle/>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Family settlement as such can be arrived at orally. It may partly be in writing and partly be in oral as evidenced by the conduct of the parties. [Commissioner of </a:t>
            </a:r>
            <a:r>
              <a:rPr lang="en-US" sz="1650" dirty="0" err="1">
                <a:latin typeface="Times New Roman" panose="02020603050405020304" pitchFamily="18" charset="0"/>
                <a:ea typeface="Calibri" panose="020F0502020204030204" pitchFamily="34" charset="0"/>
                <a:cs typeface="Times New Roman" panose="02020603050405020304" pitchFamily="18" charset="0"/>
              </a:rPr>
              <a:t>Weath</a:t>
            </a:r>
            <a:r>
              <a:rPr lang="en-US" sz="1650" dirty="0">
                <a:latin typeface="Times New Roman" panose="02020603050405020304" pitchFamily="18" charset="0"/>
                <a:ea typeface="Calibri" panose="020F0502020204030204" pitchFamily="34" charset="0"/>
                <a:cs typeface="Times New Roman" panose="02020603050405020304" pitchFamily="18" charset="0"/>
              </a:rPr>
              <a:t> Tax vs </a:t>
            </a:r>
            <a:r>
              <a:rPr lang="en-US" sz="1650" dirty="0" err="1">
                <a:latin typeface="Times New Roman" panose="02020603050405020304" pitchFamily="18" charset="0"/>
                <a:ea typeface="Calibri" panose="020F0502020204030204" pitchFamily="34" charset="0"/>
                <a:cs typeface="Times New Roman" panose="02020603050405020304" pitchFamily="18" charset="0"/>
              </a:rPr>
              <a:t>Vijayaba</a:t>
            </a:r>
            <a:r>
              <a:rPr lang="en-US" sz="1650" dirty="0">
                <a:latin typeface="Times New Roman" panose="02020603050405020304" pitchFamily="18" charset="0"/>
                <a:ea typeface="Calibri" panose="020F0502020204030204" pitchFamily="34" charset="0"/>
                <a:cs typeface="Times New Roman" panose="02020603050405020304" pitchFamily="18" charset="0"/>
              </a:rPr>
              <a:t>, AIR 1929 SC 982]</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The document which contains the arrangement does not require registration, unless by itself it creates interest in immovable property. A memorandum is usually prepared as a record of what had been agreed upon so that there be no hazy notions about it in future. It is only when they reduce the family arrangement in writing, with the purpose of using that writing as proof of what they had arranged, and where the arrangement is brought about by the document as such, that the document would require registration. [Ram </a:t>
            </a:r>
            <a:r>
              <a:rPr lang="en-US" sz="1650" dirty="0" err="1">
                <a:latin typeface="Times New Roman" panose="02020603050405020304" pitchFamily="18" charset="0"/>
                <a:ea typeface="Calibri" panose="020F0502020204030204" pitchFamily="34" charset="0"/>
                <a:cs typeface="Times New Roman" panose="02020603050405020304" pitchFamily="18" charset="0"/>
              </a:rPr>
              <a:t>Charan</a:t>
            </a:r>
            <a:r>
              <a:rPr lang="en-US" sz="1650" dirty="0">
                <a:latin typeface="Times New Roman" panose="02020603050405020304" pitchFamily="18" charset="0"/>
                <a:ea typeface="Calibri" panose="020F0502020204030204" pitchFamily="34" charset="0"/>
                <a:cs typeface="Times New Roman" panose="02020603050405020304" pitchFamily="18" charset="0"/>
              </a:rPr>
              <a:t> Das vs </a:t>
            </a:r>
            <a:r>
              <a:rPr lang="en-US" sz="1650" dirty="0" err="1">
                <a:latin typeface="Times New Roman" panose="02020603050405020304" pitchFamily="18" charset="0"/>
                <a:ea typeface="Calibri" panose="020F0502020204030204" pitchFamily="34" charset="0"/>
                <a:cs typeface="Times New Roman" panose="02020603050405020304" pitchFamily="18" charset="0"/>
              </a:rPr>
              <a:t>Girija</a:t>
            </a:r>
            <a:r>
              <a:rPr lang="en-US" sz="1650" dirty="0">
                <a:latin typeface="Times New Roman" panose="02020603050405020304" pitchFamily="18" charset="0"/>
                <a:ea typeface="Calibri" panose="020F0502020204030204" pitchFamily="34" charset="0"/>
                <a:cs typeface="Times New Roman" panose="02020603050405020304" pitchFamily="18" charset="0"/>
              </a:rPr>
              <a:t> Nandini Devi, AIR 1966 SC 323] </a:t>
            </a:r>
          </a:p>
          <a:p>
            <a:pPr marL="285750" indent="-285750" algn="just">
              <a:lnSpc>
                <a:spcPct val="150000"/>
              </a:lnSpc>
              <a:spcAft>
                <a:spcPts val="1000"/>
              </a:spcAft>
              <a:buFont typeface="Wingdings" panose="05000000000000000000" pitchFamily="2" charset="2"/>
              <a:buChar char="v"/>
            </a:pPr>
            <a:r>
              <a:rPr lang="en-US" sz="1650" dirty="0">
                <a:latin typeface="Times New Roman" panose="02020603050405020304" pitchFamily="18" charset="0"/>
                <a:ea typeface="Calibri" panose="020F0502020204030204" pitchFamily="34" charset="0"/>
                <a:cs typeface="Times New Roman" panose="02020603050405020304" pitchFamily="18" charset="0"/>
              </a:rPr>
              <a:t>Moreover, in such a case if the document is not registered it can be used for a collateral purpose, for instance, for the purpose of showing the nature and character of possession of parties in pursuance of the arrangement. [Kale vs Deputy Director of Consolidation, AIR 1976 SC 807]</a:t>
            </a:r>
            <a:endParaRPr lang="en-IN" sz="165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2683868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FAMILY SETTLEMENT</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FDE24A40-0E46-0045-AC86-3064319FC97F}"/>
              </a:ext>
            </a:extLst>
          </p:cNvPr>
          <p:cNvSpPr/>
          <p:nvPr/>
        </p:nvSpPr>
        <p:spPr>
          <a:xfrm>
            <a:off x="373554" y="1373020"/>
            <a:ext cx="11291299" cy="3369769"/>
          </a:xfrm>
          <a:prstGeom prst="rect">
            <a:avLst/>
          </a:prstGeom>
        </p:spPr>
        <p:txBody>
          <a:bodyPr wrap="square">
            <a:spAutoFit/>
          </a:bodyPr>
          <a:lstStyle/>
          <a:p>
            <a:pPr algn="ctr">
              <a:lnSpc>
                <a:spcPct val="200000"/>
              </a:lnSpc>
              <a:spcAft>
                <a:spcPts val="1000"/>
              </a:spcAft>
            </a:pPr>
            <a:endParaRPr lang="en-US" sz="1650"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200000"/>
              </a:lnSpc>
              <a:spcAft>
                <a:spcPts val="1000"/>
              </a:spcAft>
            </a:pPr>
            <a:r>
              <a:rPr lang="en-IN" sz="1650" dirty="0" err="1">
                <a:latin typeface="Times New Roman" panose="02020603050405020304" pitchFamily="18" charset="0"/>
                <a:ea typeface="Calibri" panose="020F0502020204030204" pitchFamily="34" charset="0"/>
                <a:cs typeface="Times New Roman" panose="02020603050405020304" pitchFamily="18" charset="0"/>
              </a:rPr>
              <a:t>Sneh</a:t>
            </a:r>
            <a:r>
              <a:rPr lang="en-IN" sz="1650" dirty="0">
                <a:latin typeface="Times New Roman" panose="02020603050405020304" pitchFamily="18" charset="0"/>
                <a:ea typeface="Calibri" panose="020F0502020204030204" pitchFamily="34" charset="0"/>
                <a:cs typeface="Times New Roman" panose="02020603050405020304" pitchFamily="18" charset="0"/>
              </a:rPr>
              <a:t> Gupta vs Devi </a:t>
            </a:r>
            <a:r>
              <a:rPr lang="en-IN" sz="1650" dirty="0" err="1">
                <a:latin typeface="Times New Roman" panose="02020603050405020304" pitchFamily="18" charset="0"/>
                <a:ea typeface="Calibri" panose="020F0502020204030204" pitchFamily="34" charset="0"/>
                <a:cs typeface="Times New Roman" panose="02020603050405020304" pitchFamily="18" charset="0"/>
              </a:rPr>
              <a:t>Sarup</a:t>
            </a:r>
            <a:r>
              <a:rPr lang="en-IN" sz="1650" dirty="0">
                <a:latin typeface="Times New Roman" panose="02020603050405020304" pitchFamily="18" charset="0"/>
                <a:ea typeface="Calibri" panose="020F0502020204030204" pitchFamily="34" charset="0"/>
                <a:cs typeface="Times New Roman" panose="02020603050405020304" pitchFamily="18" charset="0"/>
              </a:rPr>
              <a:t> &amp; </a:t>
            </a:r>
            <a:r>
              <a:rPr lang="en-IN" sz="1650" dirty="0" err="1">
                <a:latin typeface="Times New Roman" panose="02020603050405020304" pitchFamily="18" charset="0"/>
                <a:ea typeface="Calibri" panose="020F0502020204030204" pitchFamily="34" charset="0"/>
                <a:cs typeface="Times New Roman" panose="02020603050405020304" pitchFamily="18" charset="0"/>
              </a:rPr>
              <a:t>Ors</a:t>
            </a:r>
            <a:endParaRPr lang="en-IN" sz="1650"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200000"/>
              </a:lnSpc>
              <a:spcAft>
                <a:spcPts val="1000"/>
              </a:spcAft>
            </a:pPr>
            <a:r>
              <a:rPr lang="en-IN" sz="1400" dirty="0">
                <a:latin typeface="Times New Roman" panose="02020603050405020304" pitchFamily="18" charset="0"/>
                <a:ea typeface="Calibri" panose="020F0502020204030204" pitchFamily="34" charset="0"/>
                <a:cs typeface="Times New Roman" panose="02020603050405020304" pitchFamily="18" charset="0"/>
              </a:rPr>
              <a:t>SC, Civil Appeal No. 1085 of 2009 dated 17</a:t>
            </a:r>
            <a:r>
              <a:rPr lang="en-IN" sz="1400"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IN" sz="1400" dirty="0">
                <a:latin typeface="Times New Roman" panose="02020603050405020304" pitchFamily="18" charset="0"/>
                <a:ea typeface="Calibri" panose="020F0502020204030204" pitchFamily="34" charset="0"/>
                <a:cs typeface="Times New Roman" panose="02020603050405020304" pitchFamily="18" charset="0"/>
              </a:rPr>
              <a:t> February, 2009</a:t>
            </a:r>
          </a:p>
          <a:p>
            <a:pPr algn="just">
              <a:lnSpc>
                <a:spcPct val="200000"/>
              </a:lnSpc>
              <a:spcAft>
                <a:spcPts val="1000"/>
              </a:spcAft>
            </a:pPr>
            <a:r>
              <a:rPr lang="en-US" sz="1650" dirty="0">
                <a:latin typeface="Times New Roman" panose="02020603050405020304" pitchFamily="18" charset="0"/>
                <a:ea typeface="Calibri" panose="020F0502020204030204" pitchFamily="34" charset="0"/>
                <a:cs typeface="Times New Roman" panose="02020603050405020304" pitchFamily="18" charset="0"/>
              </a:rPr>
              <a:t>“</a:t>
            </a:r>
            <a:r>
              <a:rPr lang="en-US" sz="1650" i="1" dirty="0">
                <a:latin typeface="Times New Roman" panose="02020603050405020304" pitchFamily="18" charset="0"/>
                <a:ea typeface="Calibri" panose="020F0502020204030204" pitchFamily="34" charset="0"/>
                <a:cs typeface="Times New Roman" panose="02020603050405020304" pitchFamily="18" charset="0"/>
              </a:rPr>
              <a:t>It is also not a case where the compromise can be said to be a family arrangement. A family arrangement must be entered into by all the parties thereto. Compliance of the requirements laid down in Order XXIII, Rule 3 of the Code of Civil Procedure is imperative in character. A compromise or satisfaction must satisfy the conditions of a lawful agreement</a:t>
            </a:r>
            <a:r>
              <a:rPr lang="en-US" sz="1650" dirty="0">
                <a:latin typeface="Times New Roman" panose="02020603050405020304" pitchFamily="18" charset="0"/>
                <a:ea typeface="Calibri" panose="020F0502020204030204" pitchFamily="34" charset="0"/>
                <a:cs typeface="Times New Roman" panose="02020603050405020304" pitchFamily="18" charset="0"/>
              </a:rPr>
              <a:t>.”</a:t>
            </a:r>
            <a:endParaRPr lang="en-IN" sz="165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4280966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FAMILY SETTLEMENT &amp; STAMP DUTY</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a:extLst>
              <a:ext uri="{FF2B5EF4-FFF2-40B4-BE49-F238E27FC236}">
                <a16:creationId xmlns:a16="http://schemas.microsoft.com/office/drawing/2014/main" id="{FDE24A40-0E46-0045-AC86-3064319FC97F}"/>
              </a:ext>
            </a:extLst>
          </p:cNvPr>
          <p:cNvSpPr/>
          <p:nvPr/>
        </p:nvSpPr>
        <p:spPr>
          <a:xfrm>
            <a:off x="413733" y="1153799"/>
            <a:ext cx="11291299" cy="5532605"/>
          </a:xfrm>
          <a:prstGeom prst="rect">
            <a:avLst/>
          </a:prstGeom>
        </p:spPr>
        <p:txBody>
          <a:bodyPr wrap="square">
            <a:spAutoFit/>
          </a:bodyPr>
          <a:lstStyle/>
          <a:p>
            <a:pPr marL="285750" indent="-285750" algn="just">
              <a:lnSpc>
                <a:spcPct val="150000"/>
              </a:lnSpc>
              <a:spcAft>
                <a:spcPts val="1000"/>
              </a:spcAft>
              <a:buFont typeface="Wingdings" panose="05000000000000000000" pitchFamily="2" charset="2"/>
              <a:buChar char="v"/>
            </a:pPr>
            <a:r>
              <a:rPr lang="en-US" sz="1700" dirty="0">
                <a:latin typeface="Times New Roman" panose="02020603050405020304" pitchFamily="18" charset="0"/>
                <a:ea typeface="Calibri" panose="020F0502020204030204" pitchFamily="34" charset="0"/>
                <a:cs typeface="Times New Roman" panose="02020603050405020304" pitchFamily="18" charset="0"/>
              </a:rPr>
              <a:t>As per Section 2(24) of Indian Stamp Act, “settlement means any non-testamentary disposition, in writing, of moveable or immovable property made— </a:t>
            </a:r>
          </a:p>
          <a:p>
            <a:pPr marL="715963" indent="-342900" algn="just">
              <a:lnSpc>
                <a:spcPct val="150000"/>
              </a:lnSpc>
              <a:spcAft>
                <a:spcPts val="1000"/>
              </a:spcAft>
              <a:buAutoNum type="alphaLcParenBoth"/>
              <a:tabLst>
                <a:tab pos="625475" algn="l"/>
              </a:tabLst>
            </a:pPr>
            <a:r>
              <a:rPr lang="en-US" sz="1700" dirty="0">
                <a:latin typeface="Times New Roman" panose="02020603050405020304" pitchFamily="18" charset="0"/>
                <a:ea typeface="Calibri" panose="020F0502020204030204" pitchFamily="34" charset="0"/>
                <a:cs typeface="Times New Roman" panose="02020603050405020304" pitchFamily="18" charset="0"/>
              </a:rPr>
              <a:t>in consideration of marriage, </a:t>
            </a:r>
          </a:p>
          <a:p>
            <a:pPr marL="715963" indent="-342900" algn="just">
              <a:lnSpc>
                <a:spcPct val="150000"/>
              </a:lnSpc>
              <a:spcAft>
                <a:spcPts val="1000"/>
              </a:spcAft>
              <a:buAutoNum type="alphaLcParenBoth"/>
              <a:tabLst>
                <a:tab pos="625475" algn="l"/>
              </a:tabLst>
            </a:pPr>
            <a:r>
              <a:rPr lang="en-US" sz="1700" dirty="0">
                <a:latin typeface="Times New Roman" panose="02020603050405020304" pitchFamily="18" charset="0"/>
                <a:ea typeface="Calibri" panose="020F0502020204030204" pitchFamily="34" charset="0"/>
                <a:cs typeface="Times New Roman" panose="02020603050405020304" pitchFamily="18" charset="0"/>
              </a:rPr>
              <a:t>for the purpose of distributing property of the settler among his family or those for whom he desires to provide, or for the purpose of providing for some person dependent on him, or </a:t>
            </a:r>
          </a:p>
          <a:p>
            <a:pPr marL="715963" indent="-342900" algn="just">
              <a:lnSpc>
                <a:spcPct val="150000"/>
              </a:lnSpc>
              <a:spcAft>
                <a:spcPts val="1000"/>
              </a:spcAft>
              <a:buAutoNum type="alphaLcParenBoth"/>
              <a:tabLst>
                <a:tab pos="625475" algn="l"/>
              </a:tabLst>
            </a:pPr>
            <a:r>
              <a:rPr lang="en-US" sz="1700" dirty="0">
                <a:latin typeface="Times New Roman" panose="02020603050405020304" pitchFamily="18" charset="0"/>
                <a:ea typeface="Calibri" panose="020F0502020204030204" pitchFamily="34" charset="0"/>
                <a:cs typeface="Times New Roman" panose="02020603050405020304" pitchFamily="18" charset="0"/>
              </a:rPr>
              <a:t>for any religious or charitable purpose:</a:t>
            </a:r>
          </a:p>
          <a:p>
            <a:pPr marL="268288" algn="just">
              <a:lnSpc>
                <a:spcPct val="150000"/>
              </a:lnSpc>
              <a:spcAft>
                <a:spcPts val="1000"/>
              </a:spcAft>
            </a:pPr>
            <a:r>
              <a:rPr lang="en-US" sz="1700" dirty="0">
                <a:latin typeface="Times New Roman" panose="02020603050405020304" pitchFamily="18" charset="0"/>
                <a:ea typeface="Calibri" panose="020F0502020204030204" pitchFamily="34" charset="0"/>
                <a:cs typeface="Times New Roman" panose="02020603050405020304" pitchFamily="18" charset="0"/>
              </a:rPr>
              <a:t>and includes an agreement in writing to make such a disposition and, where any such disposition has not been made in writing, any instrument recording, whether by way of declaration trust or otherwise, the terms of any such disposition;”</a:t>
            </a:r>
            <a:endParaRPr lang="en-IN" sz="17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spcAft>
                <a:spcPts val="1000"/>
              </a:spcAft>
              <a:buFont typeface="Wingdings" panose="05000000000000000000" pitchFamily="2" charset="2"/>
              <a:buChar char="v"/>
            </a:pPr>
            <a:r>
              <a:rPr lang="en-US" sz="1700" b="0" i="0" u="none" strike="noStrike" baseline="0" dirty="0">
                <a:solidFill>
                  <a:srgbClr val="000000"/>
                </a:solidFill>
                <a:latin typeface="Times New Roman" panose="02020603050405020304" pitchFamily="18" charset="0"/>
              </a:rPr>
              <a:t>A settlement document has the same duty as a Bond for a sum equal to the amount or value of the property settled as set forth in such settlement: Provided that, where an agreement to settle is stamped with the stamp required for an instrument of settlement, and an instrument of settlement in pursuance of such agreement is subsequently executed, the duty on such instrument shall not exceed eight annas 	</a:t>
            </a:r>
          </a:p>
        </p:txBody>
      </p:sp>
    </p:spTree>
    <p:extLst>
      <p:ext uri="{BB962C8B-B14F-4D97-AF65-F5344CB8AC3E}">
        <p14:creationId xmlns:p14="http://schemas.microsoft.com/office/powerpoint/2010/main" val="36202010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FAMILY SETTLEMENT &amp; STAMP DUTY</a:t>
            </a:r>
          </a:p>
        </p:txBody>
      </p:sp>
      <p:sp>
        <p:nvSpPr>
          <p:cNvPr id="5" name="Rectangle 7"/>
          <p:cNvSpPr>
            <a:spLocks noChangeArrowheads="1"/>
          </p:cNvSpPr>
          <p:nvPr/>
        </p:nvSpPr>
        <p:spPr bwMode="auto">
          <a:xfrm>
            <a:off x="0" y="6566353"/>
            <a:ext cx="12192000" cy="320675"/>
          </a:xfrm>
          <a:prstGeom prst="rect">
            <a:avLst/>
          </a:prstGeom>
          <a:solidFill>
            <a:schemeClr val="accent6">
              <a:lumMod val="75000"/>
            </a:schemeClr>
          </a:solidFill>
          <a:ln>
            <a:solidFill>
              <a:schemeClr val="accent6"/>
            </a:solidFill>
          </a:ln>
          <a:effectLst/>
        </p:spPr>
        <p:txBody>
          <a:bodyPr/>
          <a:lstStyle/>
          <a:p>
            <a:pPr eaLnBrk="0" hangingPunct="0"/>
            <a:endParaRPr lang="en-US" sz="1200" i="1" dirty="0">
              <a:solidFill>
                <a:schemeClr val="bg1"/>
              </a:solidFill>
              <a:latin typeface="Verdana" panose="020B0604030504040204" pitchFamily="34" charset="0"/>
            </a:endParaRPr>
          </a:p>
        </p:txBody>
      </p:sp>
      <p:sp>
        <p:nvSpPr>
          <p:cNvPr id="8" name="TextBox 7">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graphicFrame>
        <p:nvGraphicFramePr>
          <p:cNvPr id="4" name="Table 5">
            <a:extLst>
              <a:ext uri="{FF2B5EF4-FFF2-40B4-BE49-F238E27FC236}">
                <a16:creationId xmlns:a16="http://schemas.microsoft.com/office/drawing/2014/main" id="{03F679B8-BC04-4245-88A9-96169E64B5D4}"/>
              </a:ext>
            </a:extLst>
          </p:cNvPr>
          <p:cNvGraphicFramePr>
            <a:graphicFrameLocks noGrp="1"/>
          </p:cNvGraphicFramePr>
          <p:nvPr>
            <p:extLst>
              <p:ext uri="{D42A27DB-BD31-4B8C-83A1-F6EECF244321}">
                <p14:modId xmlns:p14="http://schemas.microsoft.com/office/powerpoint/2010/main" val="410100696"/>
              </p:ext>
            </p:extLst>
          </p:nvPr>
        </p:nvGraphicFramePr>
        <p:xfrm>
          <a:off x="342899" y="1278007"/>
          <a:ext cx="11217730" cy="4820920"/>
        </p:xfrm>
        <a:graphic>
          <a:graphicData uri="http://schemas.openxmlformats.org/drawingml/2006/table">
            <a:tbl>
              <a:tblPr firstRow="1" bandRow="1">
                <a:tableStyleId>{16D9F66E-5EB9-4882-86FB-DCBF35E3C3E4}</a:tableStyleId>
              </a:tblPr>
              <a:tblGrid>
                <a:gridCol w="7347858">
                  <a:extLst>
                    <a:ext uri="{9D8B030D-6E8A-4147-A177-3AD203B41FA5}">
                      <a16:colId xmlns:a16="http://schemas.microsoft.com/office/drawing/2014/main" val="461846867"/>
                    </a:ext>
                  </a:extLst>
                </a:gridCol>
                <a:gridCol w="3869872">
                  <a:extLst>
                    <a:ext uri="{9D8B030D-6E8A-4147-A177-3AD203B41FA5}">
                      <a16:colId xmlns:a16="http://schemas.microsoft.com/office/drawing/2014/main" val="2283038355"/>
                    </a:ext>
                  </a:extLst>
                </a:gridCol>
              </a:tblGrid>
              <a:tr h="370840">
                <a:tc>
                  <a:txBody>
                    <a:bodyPr/>
                    <a:lstStyle/>
                    <a:p>
                      <a:pPr algn="just"/>
                      <a:r>
                        <a:rPr lang="en-US" b="0" dirty="0">
                          <a:latin typeface="Times New Roman" panose="02020603050405020304" pitchFamily="18" charset="0"/>
                          <a:cs typeface="Times New Roman" panose="02020603050405020304" pitchFamily="18" charset="0"/>
                        </a:rPr>
                        <a:t>where the amount or value secured does not exceed Rs. 10</a:t>
                      </a:r>
                      <a:endParaRPr lang="en-IN" b="0" dirty="0">
                        <a:latin typeface="Times New Roman" panose="02020603050405020304" pitchFamily="18" charset="0"/>
                        <a:cs typeface="Times New Roman" panose="02020603050405020304" pitchFamily="18" charset="0"/>
                      </a:endParaRPr>
                    </a:p>
                  </a:txBody>
                  <a:tcPr/>
                </a:tc>
                <a:tc>
                  <a:txBody>
                    <a:bodyPr/>
                    <a:lstStyle/>
                    <a:p>
                      <a:pPr algn="just"/>
                      <a:r>
                        <a:rPr lang="en-US" b="0" dirty="0">
                          <a:latin typeface="Times New Roman" panose="02020603050405020304" pitchFamily="18" charset="0"/>
                          <a:cs typeface="Times New Roman" panose="02020603050405020304" pitchFamily="18" charset="0"/>
                        </a:rPr>
                        <a:t>Two annas</a:t>
                      </a:r>
                      <a:endParaRPr lang="en-IN"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67400999"/>
                  </a:ext>
                </a:extLst>
              </a:tr>
              <a:tr h="370840">
                <a:tc>
                  <a:txBody>
                    <a:bodyPr/>
                    <a:lstStyle/>
                    <a:p>
                      <a:pPr algn="just"/>
                      <a:r>
                        <a:rPr lang="en-US" b="0" dirty="0">
                          <a:latin typeface="Times New Roman" panose="02020603050405020304" pitchFamily="18" charset="0"/>
                          <a:cs typeface="Times New Roman" panose="02020603050405020304" pitchFamily="18" charset="0"/>
                        </a:rPr>
                        <a:t>where it exceeds Rs. 10 and does not exceed Rs. 50;</a:t>
                      </a:r>
                      <a:endParaRPr lang="en-IN" b="0" dirty="0">
                        <a:latin typeface="Times New Roman" panose="02020603050405020304" pitchFamily="18" charset="0"/>
                        <a:cs typeface="Times New Roman" panose="02020603050405020304" pitchFamily="18" charset="0"/>
                      </a:endParaRPr>
                    </a:p>
                  </a:txBody>
                  <a:tcPr/>
                </a:tc>
                <a:tc>
                  <a:txBody>
                    <a:bodyPr/>
                    <a:lstStyle/>
                    <a:p>
                      <a:pPr algn="just"/>
                      <a:r>
                        <a:rPr lang="en-US" b="0" dirty="0">
                          <a:latin typeface="Times New Roman" panose="02020603050405020304" pitchFamily="18" charset="0"/>
                          <a:cs typeface="Times New Roman" panose="02020603050405020304" pitchFamily="18" charset="0"/>
                        </a:rPr>
                        <a:t>Four annas</a:t>
                      </a:r>
                      <a:endParaRPr lang="en-IN"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40862448"/>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Times New Roman" panose="02020603050405020304" pitchFamily="18" charset="0"/>
                          <a:ea typeface="+mn-ea"/>
                          <a:cs typeface="Times New Roman" panose="02020603050405020304" pitchFamily="18" charset="0"/>
                        </a:rPr>
                        <a:t>where it exceeds Rs. 50 and does not exceed Rs. 100 	</a:t>
                      </a:r>
                    </a:p>
                  </a:txBody>
                  <a:tcPr/>
                </a:tc>
                <a:tc>
                  <a:txBody>
                    <a:bodyPr/>
                    <a:lstStyle/>
                    <a:p>
                      <a:pPr algn="just"/>
                      <a:r>
                        <a:rPr lang="en-US" b="0" dirty="0">
                          <a:latin typeface="Times New Roman" panose="02020603050405020304" pitchFamily="18" charset="0"/>
                          <a:cs typeface="Times New Roman" panose="02020603050405020304" pitchFamily="18" charset="0"/>
                        </a:rPr>
                        <a:t>Eight annas</a:t>
                      </a:r>
                      <a:endParaRPr lang="en-IN"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37538895"/>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Times New Roman" panose="02020603050405020304" pitchFamily="18" charset="0"/>
                          <a:ea typeface="+mn-ea"/>
                          <a:cs typeface="Times New Roman" panose="02020603050405020304" pitchFamily="18" charset="0"/>
                        </a:rPr>
                        <a:t>where it exceeds Rs. 100 and does not exceed Rs. 200 	</a:t>
                      </a:r>
                    </a:p>
                  </a:txBody>
                  <a:tcPr/>
                </a:tc>
                <a:tc>
                  <a:txBody>
                    <a:bodyPr/>
                    <a:lstStyle/>
                    <a:p>
                      <a:pPr algn="just"/>
                      <a:r>
                        <a:rPr lang="en-US" b="0" dirty="0">
                          <a:latin typeface="Times New Roman" panose="02020603050405020304" pitchFamily="18" charset="0"/>
                          <a:cs typeface="Times New Roman" panose="02020603050405020304" pitchFamily="18" charset="0"/>
                        </a:rPr>
                        <a:t>One rupee</a:t>
                      </a:r>
                      <a:endParaRPr lang="en-IN"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67339087"/>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Times New Roman" panose="02020603050405020304" pitchFamily="18" charset="0"/>
                          <a:ea typeface="+mn-ea"/>
                          <a:cs typeface="Times New Roman" panose="02020603050405020304" pitchFamily="18" charset="0"/>
                        </a:rPr>
                        <a:t>where it exceeds Rs. 200 and does not exceed Rs. 300 	</a:t>
                      </a:r>
                    </a:p>
                  </a:txBody>
                  <a:tcPr/>
                </a:tc>
                <a:tc>
                  <a:txBody>
                    <a:bodyPr/>
                    <a:lstStyle/>
                    <a:p>
                      <a:pPr algn="just"/>
                      <a:r>
                        <a:rPr lang="en-US" b="0" dirty="0">
                          <a:latin typeface="Times New Roman" panose="02020603050405020304" pitchFamily="18" charset="0"/>
                          <a:cs typeface="Times New Roman" panose="02020603050405020304" pitchFamily="18" charset="0"/>
                        </a:rPr>
                        <a:t>One rupee eight annas</a:t>
                      </a:r>
                      <a:endParaRPr lang="en-IN"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7354008"/>
                  </a:ext>
                </a:extLst>
              </a:tr>
              <a:tr h="370840">
                <a:tc>
                  <a:txBody>
                    <a:bodyPr/>
                    <a:lstStyle/>
                    <a:p>
                      <a:pPr algn="just"/>
                      <a:r>
                        <a:rPr lang="en-US" b="0" dirty="0">
                          <a:latin typeface="Times New Roman" panose="02020603050405020304" pitchFamily="18" charset="0"/>
                          <a:cs typeface="Times New Roman" panose="02020603050405020304" pitchFamily="18" charset="0"/>
                        </a:rPr>
                        <a:t>where it exceeds Rs. 300 and does not exceed Rs. 400</a:t>
                      </a:r>
                      <a:endParaRPr lang="en-IN" b="0" dirty="0">
                        <a:latin typeface="Times New Roman" panose="02020603050405020304" pitchFamily="18" charset="0"/>
                        <a:cs typeface="Times New Roman" panose="02020603050405020304" pitchFamily="18" charset="0"/>
                      </a:endParaRPr>
                    </a:p>
                  </a:txBody>
                  <a:tcPr/>
                </a:tc>
                <a:tc>
                  <a:txBody>
                    <a:bodyPr/>
                    <a:lstStyle/>
                    <a:p>
                      <a:pPr algn="just"/>
                      <a:r>
                        <a:rPr lang="en-US" b="0" dirty="0">
                          <a:latin typeface="Times New Roman" panose="02020603050405020304" pitchFamily="18" charset="0"/>
                          <a:cs typeface="Times New Roman" panose="02020603050405020304" pitchFamily="18" charset="0"/>
                        </a:rPr>
                        <a:t>Two rupees</a:t>
                      </a:r>
                      <a:endParaRPr lang="en-IN"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8425472"/>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Times New Roman" panose="02020603050405020304" pitchFamily="18" charset="0"/>
                          <a:ea typeface="+mn-ea"/>
                          <a:cs typeface="Times New Roman" panose="02020603050405020304" pitchFamily="18" charset="0"/>
                        </a:rPr>
                        <a:t>where it exceeds Rs. 400 and does not exceed Rs. 500 	</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Two rupees eight annas</a:t>
                      </a:r>
                      <a:endParaRPr lang="en-IN"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7264793"/>
                  </a:ext>
                </a:extLst>
              </a:tr>
              <a:tr h="370840">
                <a:tc>
                  <a:txBody>
                    <a:bodyPr/>
                    <a:lstStyle/>
                    <a:p>
                      <a:pPr algn="just"/>
                      <a:r>
                        <a:rPr lang="en-US" b="0" dirty="0">
                          <a:latin typeface="Times New Roman" panose="02020603050405020304" pitchFamily="18" charset="0"/>
                          <a:cs typeface="Times New Roman" panose="02020603050405020304" pitchFamily="18" charset="0"/>
                        </a:rPr>
                        <a:t>where it exceeds Rs. 500 and does not exceed Rs. 600</a:t>
                      </a:r>
                      <a:endParaRPr lang="en-IN" b="0" dirty="0">
                        <a:latin typeface="Times New Roman" panose="02020603050405020304" pitchFamily="18" charset="0"/>
                        <a:cs typeface="Times New Roman" panose="02020603050405020304" pitchFamily="18" charset="0"/>
                      </a:endParaRPr>
                    </a:p>
                  </a:txBody>
                  <a:tcPr/>
                </a:tc>
                <a:tc>
                  <a:txBody>
                    <a:bodyPr/>
                    <a:lstStyle/>
                    <a:p>
                      <a:pPr algn="just"/>
                      <a:r>
                        <a:rPr lang="en-US" b="0" dirty="0">
                          <a:latin typeface="Times New Roman" panose="02020603050405020304" pitchFamily="18" charset="0"/>
                          <a:cs typeface="Times New Roman" panose="02020603050405020304" pitchFamily="18" charset="0"/>
                        </a:rPr>
                        <a:t>Three rupees</a:t>
                      </a:r>
                      <a:endParaRPr lang="en-IN"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7521282"/>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Times New Roman" panose="02020603050405020304" pitchFamily="18" charset="0"/>
                          <a:ea typeface="+mn-ea"/>
                          <a:cs typeface="Times New Roman" panose="02020603050405020304" pitchFamily="18" charset="0"/>
                        </a:rPr>
                        <a:t>where it exceeds Rs. 600 and does not exceed Rs. 700 	</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Three rupees eight annas</a:t>
                      </a:r>
                      <a:endParaRPr lang="en-IN"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656014885"/>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Times New Roman" panose="02020603050405020304" pitchFamily="18" charset="0"/>
                          <a:ea typeface="+mn-ea"/>
                          <a:cs typeface="Times New Roman" panose="02020603050405020304" pitchFamily="18" charset="0"/>
                        </a:rPr>
                        <a:t>where it exceeds Rs. 700 and does not exceed Rs. 800 	</a:t>
                      </a:r>
                    </a:p>
                  </a:txBody>
                  <a:tcPr/>
                </a:tc>
                <a:tc>
                  <a:txBody>
                    <a:bodyPr/>
                    <a:lstStyle/>
                    <a:p>
                      <a:pPr algn="just"/>
                      <a:r>
                        <a:rPr lang="en-US" b="0" dirty="0">
                          <a:latin typeface="Times New Roman" panose="02020603050405020304" pitchFamily="18" charset="0"/>
                          <a:cs typeface="Times New Roman" panose="02020603050405020304" pitchFamily="18" charset="0"/>
                        </a:rPr>
                        <a:t>Four rupees</a:t>
                      </a:r>
                      <a:endParaRPr lang="en-IN"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047688067"/>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Times New Roman" panose="02020603050405020304" pitchFamily="18" charset="0"/>
                          <a:ea typeface="+mn-ea"/>
                          <a:cs typeface="Times New Roman" panose="02020603050405020304" pitchFamily="18" charset="0"/>
                        </a:rPr>
                        <a:t>where it exceeds Rs. 800 and does not exceed Rs. 900 	</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Four rupees</a:t>
                      </a:r>
                      <a:r>
                        <a:rPr lang="en-IN" b="0" dirty="0">
                          <a:latin typeface="Times New Roman" panose="02020603050405020304" pitchFamily="18" charset="0"/>
                          <a:cs typeface="Times New Roman" panose="02020603050405020304" pitchFamily="18" charset="0"/>
                        </a:rPr>
                        <a:t> </a:t>
                      </a:r>
                      <a:r>
                        <a:rPr lang="en-US" b="0" dirty="0">
                          <a:latin typeface="Times New Roman" panose="02020603050405020304" pitchFamily="18" charset="0"/>
                          <a:cs typeface="Times New Roman" panose="02020603050405020304" pitchFamily="18" charset="0"/>
                        </a:rPr>
                        <a:t>eight annas</a:t>
                      </a:r>
                      <a:endParaRPr lang="en-IN"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295973090"/>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Times New Roman" panose="02020603050405020304" pitchFamily="18" charset="0"/>
                          <a:ea typeface="+mn-ea"/>
                          <a:cs typeface="Times New Roman" panose="02020603050405020304" pitchFamily="18" charset="0"/>
                        </a:rPr>
                        <a:t>where it exceeds Rs. 900 and does not exceed Rs. 1,100 	</a:t>
                      </a:r>
                    </a:p>
                  </a:txBody>
                  <a:tcPr/>
                </a:tc>
                <a:tc>
                  <a:txBody>
                    <a:bodyPr/>
                    <a:lstStyle/>
                    <a:p>
                      <a:pPr algn="just"/>
                      <a:r>
                        <a:rPr lang="en-US" b="0" dirty="0">
                          <a:latin typeface="Times New Roman" panose="02020603050405020304" pitchFamily="18" charset="0"/>
                          <a:cs typeface="Times New Roman" panose="02020603050405020304" pitchFamily="18" charset="0"/>
                        </a:rPr>
                        <a:t>Five rupees</a:t>
                      </a:r>
                      <a:endParaRPr lang="en-IN" b="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94585849"/>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Times New Roman" panose="02020603050405020304" pitchFamily="18" charset="0"/>
                          <a:ea typeface="+mn-ea"/>
                          <a:cs typeface="Times New Roman" panose="02020603050405020304" pitchFamily="18" charset="0"/>
                        </a:rPr>
                        <a:t>and for every Rs. 500 or part thereof in excess of Rs. 1,000 	</a:t>
                      </a: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dirty="0">
                          <a:solidFill>
                            <a:schemeClr val="dk1"/>
                          </a:solidFill>
                          <a:latin typeface="Times New Roman" panose="02020603050405020304" pitchFamily="18" charset="0"/>
                          <a:ea typeface="+mn-ea"/>
                          <a:cs typeface="Times New Roman" panose="02020603050405020304" pitchFamily="18" charset="0"/>
                        </a:rPr>
                        <a:t>Two rupees eight annas. 	</a:t>
                      </a:r>
                    </a:p>
                  </a:txBody>
                  <a:tcPr/>
                </a:tc>
                <a:extLst>
                  <a:ext uri="{0D108BD9-81ED-4DB2-BD59-A6C34878D82A}">
                    <a16:rowId xmlns:a16="http://schemas.microsoft.com/office/drawing/2014/main" val="1331674844"/>
                  </a:ext>
                </a:extLst>
              </a:tr>
            </a:tbl>
          </a:graphicData>
        </a:graphic>
      </p:graphicFrame>
    </p:spTree>
    <p:extLst>
      <p:ext uri="{BB962C8B-B14F-4D97-AF65-F5344CB8AC3E}">
        <p14:creationId xmlns:p14="http://schemas.microsoft.com/office/powerpoint/2010/main" val="372976287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293370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endParaRPr kumimoji="0" lang="en-US" sz="3600" b="1" i="0" u="none" strike="noStrike" kern="1200" cap="none" spc="0" normalizeH="0" baseline="0" noProof="0" dirty="0">
              <a:ln>
                <a:noFill/>
              </a:ln>
              <a:solidFill>
                <a:schemeClr val="bg1"/>
              </a:solidFill>
              <a:effectLst/>
              <a:uLnTx/>
              <a:uFillTx/>
              <a:latin typeface="Book Antiqua" panose="02040602050305030304" pitchFamily="18" charset="0"/>
              <a:ea typeface="+mn-ea"/>
              <a:cs typeface="+mn-cs"/>
            </a:endParaRPr>
          </a:p>
        </p:txBody>
      </p:sp>
      <p:sp>
        <p:nvSpPr>
          <p:cNvPr id="3" name="TextBox 2"/>
          <p:cNvSpPr txBox="1"/>
          <p:nvPr/>
        </p:nvSpPr>
        <p:spPr>
          <a:xfrm>
            <a:off x="388359" y="1979431"/>
            <a:ext cx="11416146" cy="822789"/>
          </a:xfrm>
          <a:prstGeom prst="rect">
            <a:avLst/>
          </a:prstGeom>
          <a:noFill/>
        </p:spPr>
        <p:txBody>
          <a:bodyPr wrap="square" rtlCol="0">
            <a:spAutoFit/>
          </a:bodyPr>
          <a:lstStyle/>
          <a:p>
            <a:pPr algn="ctr">
              <a:lnSpc>
                <a:spcPct val="200000"/>
              </a:lnSpc>
            </a:pPr>
            <a:r>
              <a:rPr lang="en-US" sz="2800" dirty="0">
                <a:latin typeface="Times New Roman" pitchFamily="18" charset="0"/>
                <a:cs typeface="Times New Roman" pitchFamily="18" charset="0"/>
              </a:rPr>
              <a:t>THANK YOU</a:t>
            </a:r>
          </a:p>
        </p:txBody>
      </p:sp>
      <p:sp>
        <p:nvSpPr>
          <p:cNvPr id="4" name="TextBox 3"/>
          <p:cNvSpPr txBox="1"/>
          <p:nvPr/>
        </p:nvSpPr>
        <p:spPr>
          <a:xfrm>
            <a:off x="4648200" y="3059668"/>
            <a:ext cx="2895600" cy="738664"/>
          </a:xfrm>
          <a:prstGeom prst="rect">
            <a:avLst/>
          </a:prstGeom>
          <a:noFill/>
        </p:spPr>
        <p:txBody>
          <a:bodyPr wrap="square" rtlCol="0">
            <a:spAutoFit/>
          </a:bodyPr>
          <a:lstStyle/>
          <a:p>
            <a:pPr algn="ctr"/>
            <a:r>
              <a:rPr lang="en-US" sz="1400" dirty="0">
                <a:solidFill>
                  <a:schemeClr val="bg1"/>
                </a:solidFill>
                <a:latin typeface="Verdana" panose="020B0604030504040204" pitchFamily="34" charset="0"/>
                <a:ea typeface="Verdana" panose="020B0604030504040204" pitchFamily="34" charset="0"/>
                <a:cs typeface="Verdana" panose="020B0604030504040204" pitchFamily="34" charset="0"/>
              </a:rPr>
              <a:t>Sh. Vinod Jain</a:t>
            </a:r>
          </a:p>
          <a:p>
            <a:pPr algn="ctr"/>
            <a:r>
              <a:rPr lang="en-US" sz="1400" dirty="0">
                <a:solidFill>
                  <a:schemeClr val="bg1"/>
                </a:solidFill>
                <a:latin typeface="Verdana" panose="020B0604030504040204" pitchFamily="34" charset="0"/>
                <a:ea typeface="Verdana" panose="020B0604030504040204" pitchFamily="34" charset="0"/>
                <a:cs typeface="Verdana" panose="020B0604030504040204" pitchFamily="34" charset="0"/>
              </a:rPr>
              <a:t>vinodjain@inmacs.com +919811040004</a:t>
            </a:r>
          </a:p>
        </p:txBody>
      </p:sp>
      <p:pic>
        <p:nvPicPr>
          <p:cNvPr id="7" name="Picture 6" descr="Description: Description: cid:5c4ff0c051f21"/>
          <p:cNvPicPr/>
          <p:nvPr/>
        </p:nvPicPr>
        <p:blipFill>
          <a:blip r:embed="rId2" r:link="rId3" cstate="print"/>
          <a:srcRect/>
          <a:stretch>
            <a:fillRect/>
          </a:stretch>
        </p:blipFill>
        <p:spPr bwMode="auto">
          <a:xfrm>
            <a:off x="10635916" y="0"/>
            <a:ext cx="1556084" cy="914400"/>
          </a:xfrm>
          <a:prstGeom prst="rect">
            <a:avLst/>
          </a:prstGeom>
          <a:noFill/>
          <a:ln w="9525">
            <a:noFill/>
            <a:miter lim="800000"/>
            <a:headEnd/>
            <a:tailEnd/>
          </a:ln>
        </p:spPr>
      </p:pic>
    </p:spTree>
    <p:extLst>
      <p:ext uri="{BB962C8B-B14F-4D97-AF65-F5344CB8AC3E}">
        <p14:creationId xmlns:p14="http://schemas.microsoft.com/office/powerpoint/2010/main" val="2030302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342986" y="1209514"/>
            <a:ext cx="11506028" cy="5181600"/>
          </a:xfrm>
          <a:prstGeom prst="rect">
            <a:avLst/>
          </a:prstGeom>
        </p:spPr>
        <p:txBody>
          <a:bodyPr>
            <a:noAutofit/>
          </a:bodyPr>
          <a:lstStyle/>
          <a:p>
            <a:pPr marL="0" indent="0" algn="just">
              <a:lnSpc>
                <a:spcPct val="150000"/>
              </a:lnSpc>
              <a:buNone/>
            </a:pPr>
            <a:r>
              <a:rPr lang="en-US" sz="2000" dirty="0">
                <a:latin typeface="Times New Roman" pitchFamily="18" charset="0"/>
                <a:ea typeface="Verdana" panose="020B0604030504040204" pitchFamily="34" charset="0"/>
                <a:cs typeface="Times New Roman" pitchFamily="18" charset="0"/>
              </a:rPr>
              <a:t>As per the provisions of this Act, if a </a:t>
            </a:r>
            <a:r>
              <a:rPr lang="en-US" sz="2000" b="1" dirty="0">
                <a:latin typeface="Times New Roman" pitchFamily="18" charset="0"/>
                <a:ea typeface="Verdana" panose="020B0604030504040204" pitchFamily="34" charset="0"/>
                <a:cs typeface="Times New Roman" pitchFamily="18" charset="0"/>
              </a:rPr>
              <a:t>HINDU MALE </a:t>
            </a:r>
            <a:r>
              <a:rPr lang="en-US" sz="2000" dirty="0">
                <a:latin typeface="Times New Roman" pitchFamily="18" charset="0"/>
                <a:ea typeface="Verdana" panose="020B0604030504040204" pitchFamily="34" charset="0"/>
                <a:cs typeface="Times New Roman" pitchFamily="18" charset="0"/>
              </a:rPr>
              <a:t>dies the following persons can make a claim:</a:t>
            </a:r>
          </a:p>
          <a:p>
            <a:pPr algn="just">
              <a:lnSpc>
                <a:spcPct val="150000"/>
              </a:lnSpc>
            </a:pPr>
            <a:r>
              <a:rPr lang="en-US" sz="2000" b="1" i="1" dirty="0">
                <a:latin typeface="Times New Roman" pitchFamily="18" charset="0"/>
                <a:ea typeface="Verdana" panose="020B0604030504040204" pitchFamily="34" charset="0"/>
                <a:cs typeface="Times New Roman" pitchFamily="18" charset="0"/>
              </a:rPr>
              <a:t>First Claim</a:t>
            </a:r>
            <a:r>
              <a:rPr lang="en-US" sz="2000" i="1" dirty="0">
                <a:latin typeface="Times New Roman" pitchFamily="18" charset="0"/>
                <a:ea typeface="Verdana" panose="020B0604030504040204" pitchFamily="34" charset="0"/>
                <a:cs typeface="Times New Roman" pitchFamily="18" charset="0"/>
              </a:rPr>
              <a:t>: </a:t>
            </a:r>
            <a:r>
              <a:rPr lang="en-US" sz="2000" dirty="0">
                <a:latin typeface="Times New Roman" pitchFamily="18" charset="0"/>
                <a:ea typeface="Verdana" panose="020B0604030504040204" pitchFamily="34" charset="0"/>
                <a:cs typeface="Times New Roman" pitchFamily="18" charset="0"/>
              </a:rPr>
              <a:t>Class I legal heirs. They have equal rights to the assets. They are mother, spouse and children. If any child has died, then their children and spouse have an equal share;</a:t>
            </a:r>
          </a:p>
          <a:p>
            <a:pPr algn="just">
              <a:lnSpc>
                <a:spcPct val="150000"/>
              </a:lnSpc>
            </a:pPr>
            <a:r>
              <a:rPr lang="en-US" sz="2000" b="1" i="1" dirty="0">
                <a:latin typeface="Times New Roman" pitchFamily="18" charset="0"/>
                <a:ea typeface="Verdana" panose="020B0604030504040204" pitchFamily="34" charset="0"/>
                <a:cs typeface="Times New Roman" pitchFamily="18" charset="0"/>
              </a:rPr>
              <a:t>Second Claim</a:t>
            </a:r>
            <a:r>
              <a:rPr lang="en-US" sz="2000" i="1" dirty="0">
                <a:latin typeface="Times New Roman" pitchFamily="18" charset="0"/>
                <a:ea typeface="Verdana" panose="020B0604030504040204" pitchFamily="34" charset="0"/>
                <a:cs typeface="Times New Roman" pitchFamily="18" charset="0"/>
              </a:rPr>
              <a:t>: </a:t>
            </a:r>
            <a:r>
              <a:rPr lang="en-US" sz="2000" dirty="0">
                <a:latin typeface="Times New Roman" pitchFamily="18" charset="0"/>
                <a:ea typeface="Verdana" panose="020B0604030504040204" pitchFamily="34" charset="0"/>
                <a:cs typeface="Times New Roman" pitchFamily="18" charset="0"/>
              </a:rPr>
              <a:t>In the absence of Class I heirs, the Class II heirs can make a claim. They are, father, sibling, living children’s grandchildren, sibling’s children etc.;</a:t>
            </a:r>
          </a:p>
          <a:p>
            <a:pPr algn="just">
              <a:lnSpc>
                <a:spcPct val="150000"/>
              </a:lnSpc>
            </a:pPr>
            <a:r>
              <a:rPr lang="en-US" sz="2000" b="1" i="1" dirty="0">
                <a:latin typeface="Times New Roman" pitchFamily="18" charset="0"/>
                <a:ea typeface="Verdana" panose="020B0604030504040204" pitchFamily="34" charset="0"/>
                <a:cs typeface="Times New Roman" pitchFamily="18" charset="0"/>
              </a:rPr>
              <a:t>Third Claim</a:t>
            </a:r>
            <a:r>
              <a:rPr lang="en-US" sz="2000" i="1" dirty="0">
                <a:latin typeface="Times New Roman" pitchFamily="18" charset="0"/>
                <a:ea typeface="Verdana" panose="020B0604030504040204" pitchFamily="34" charset="0"/>
                <a:cs typeface="Times New Roman" pitchFamily="18" charset="0"/>
              </a:rPr>
              <a:t>: </a:t>
            </a:r>
            <a:r>
              <a:rPr lang="en-US" sz="2000" dirty="0">
                <a:latin typeface="Times New Roman" pitchFamily="18" charset="0"/>
                <a:ea typeface="Verdana" panose="020B0604030504040204" pitchFamily="34" charset="0"/>
                <a:cs typeface="Times New Roman" pitchFamily="18" charset="0"/>
              </a:rPr>
              <a:t>In the absence of Class I and Class II heirs, the Agnates can make a claim. Agnates can be defined as the distant blood relatives of male lineage (fathers’ side).;</a:t>
            </a:r>
          </a:p>
          <a:p>
            <a:pPr algn="just">
              <a:lnSpc>
                <a:spcPct val="150000"/>
              </a:lnSpc>
            </a:pPr>
            <a:r>
              <a:rPr lang="en-US" sz="2000" b="1" i="1" dirty="0">
                <a:latin typeface="Times New Roman" pitchFamily="18" charset="0"/>
                <a:ea typeface="Verdana" panose="020B0604030504040204" pitchFamily="34" charset="0"/>
                <a:cs typeface="Times New Roman" pitchFamily="18" charset="0"/>
              </a:rPr>
              <a:t>Fourth Claim</a:t>
            </a:r>
            <a:r>
              <a:rPr lang="en-US" sz="2000" i="1" dirty="0">
                <a:latin typeface="Times New Roman" pitchFamily="18" charset="0"/>
                <a:ea typeface="Verdana" panose="020B0604030504040204" pitchFamily="34" charset="0"/>
                <a:cs typeface="Times New Roman" pitchFamily="18" charset="0"/>
              </a:rPr>
              <a:t>: </a:t>
            </a:r>
            <a:r>
              <a:rPr lang="en-US" sz="2000" dirty="0">
                <a:latin typeface="Times New Roman" pitchFamily="18" charset="0"/>
                <a:ea typeface="Verdana" panose="020B0604030504040204" pitchFamily="34" charset="0"/>
                <a:cs typeface="Times New Roman" pitchFamily="18" charset="0"/>
              </a:rPr>
              <a:t>In the absence of Class I, Class II heirs and Agnates, the Cognates can make a claim. Cognates can be defined as the distant blood relatives of female lineage (mothers’ side).</a:t>
            </a:r>
          </a:p>
        </p:txBody>
      </p:sp>
      <p:sp>
        <p:nvSpPr>
          <p:cNvPr id="4"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10000"/>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HINDU</a:t>
            </a:r>
            <a:r>
              <a:rPr kumimoji="0" lang="en-US" sz="3600" b="1" i="0" u="none" strike="noStrike" kern="1200" cap="none"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 SUCCESSION ACT, 1956</a:t>
            </a:r>
          </a:p>
          <a:p>
            <a:pPr lvl="0" algn="ctr">
              <a:lnSpc>
                <a:spcPct val="90000"/>
              </a:lnSpc>
              <a:spcBef>
                <a:spcPts val="1000"/>
              </a:spcBef>
            </a:pPr>
            <a:r>
              <a:rPr lang="en-US" sz="2600" b="1" baseline="0" dirty="0">
                <a:solidFill>
                  <a:schemeClr val="bg1"/>
                </a:solidFill>
                <a:latin typeface="Times New Roman" panose="02020603050405020304" pitchFamily="18" charset="0"/>
                <a:cs typeface="Times New Roman" panose="02020603050405020304" pitchFamily="18" charset="0"/>
              </a:rPr>
              <a:t>RULES</a:t>
            </a:r>
            <a:r>
              <a:rPr lang="en-US" sz="2600" b="1" dirty="0">
                <a:solidFill>
                  <a:schemeClr val="bg1"/>
                </a:solidFill>
                <a:latin typeface="Times New Roman" panose="02020603050405020304" pitchFamily="18" charset="0"/>
                <a:cs typeface="Times New Roman" panose="02020603050405020304" pitchFamily="18" charset="0"/>
              </a:rPr>
              <a:t> OF SUCCESSION</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3988287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0915C-9E4E-4770-AD2B-8CF7946D2213}"/>
              </a:ext>
            </a:extLst>
          </p:cNvPr>
          <p:cNvSpPr>
            <a:spLocks noGrp="1"/>
          </p:cNvSpPr>
          <p:nvPr>
            <p:ph type="title"/>
          </p:nvPr>
        </p:nvSpPr>
        <p:spPr/>
        <p:txBody>
          <a:bodyPr>
            <a:normAutofit/>
          </a:bodyPr>
          <a:lstStyle/>
          <a:p>
            <a:pPr algn="ctr"/>
            <a:br>
              <a:rPr lang="en-IN" sz="3600" dirty="0">
                <a:latin typeface="Verdana" panose="020B0604030504040204" pitchFamily="34" charset="0"/>
                <a:ea typeface="Verdana" panose="020B0604030504040204" pitchFamily="34" charset="0"/>
                <a:cs typeface="Verdana" panose="020B0604030504040204" pitchFamily="34" charset="0"/>
              </a:rPr>
            </a:br>
            <a:endParaRPr lang="en-IN" sz="3600" dirty="0">
              <a:latin typeface="Verdana" panose="020B0604030504040204" pitchFamily="34" charset="0"/>
              <a:ea typeface="Verdana" panose="020B0604030504040204" pitchFamily="34" charset="0"/>
              <a:cs typeface="Verdana" panose="020B0604030504040204" pitchFamily="34" charset="0"/>
            </a:endParaRPr>
          </a:p>
        </p:txBody>
      </p:sp>
      <p:sp>
        <p:nvSpPr>
          <p:cNvPr id="3" name="Content Placeholder 2">
            <a:extLst>
              <a:ext uri="{FF2B5EF4-FFF2-40B4-BE49-F238E27FC236}">
                <a16:creationId xmlns:a16="http://schemas.microsoft.com/office/drawing/2014/main" id="{A384E8BE-2D33-4C0F-93B3-3C7DA73BAE72}"/>
              </a:ext>
            </a:extLst>
          </p:cNvPr>
          <p:cNvSpPr>
            <a:spLocks noGrp="1"/>
          </p:cNvSpPr>
          <p:nvPr>
            <p:ph idx="1"/>
          </p:nvPr>
        </p:nvSpPr>
        <p:spPr>
          <a:xfrm>
            <a:off x="838200" y="1253331"/>
            <a:ext cx="10515600" cy="4351338"/>
          </a:xfrm>
        </p:spPr>
        <p:txBody>
          <a:bodyPr>
            <a:normAutofit/>
          </a:bodyPr>
          <a:lstStyle/>
          <a:p>
            <a:pPr marL="914400" lvl="2" indent="-457200">
              <a:lnSpc>
                <a:spcPct val="150000"/>
              </a:lnSpc>
              <a:spcBef>
                <a:spcPts val="1200"/>
              </a:spcBef>
              <a:buFont typeface="Wingdings" pitchFamily="2" charset="2"/>
              <a:buChar char="q"/>
            </a:pPr>
            <a:r>
              <a:rPr lang="en-IN" dirty="0">
                <a:latin typeface="Times New Roman" pitchFamily="18" charset="0"/>
                <a:ea typeface="Verdana" panose="020B0604030504040204" pitchFamily="34" charset="0"/>
                <a:cs typeface="Times New Roman" pitchFamily="18" charset="0"/>
              </a:rPr>
              <a:t>Son / Daughter</a:t>
            </a:r>
          </a:p>
          <a:p>
            <a:pPr marL="914400" lvl="2" indent="-457200">
              <a:lnSpc>
                <a:spcPct val="150000"/>
              </a:lnSpc>
              <a:spcBef>
                <a:spcPts val="1200"/>
              </a:spcBef>
              <a:buFont typeface="Wingdings" pitchFamily="2" charset="2"/>
              <a:buChar char="q"/>
            </a:pPr>
            <a:r>
              <a:rPr lang="en-IN" dirty="0">
                <a:latin typeface="Times New Roman" pitchFamily="18" charset="0"/>
                <a:ea typeface="Verdana" panose="020B0604030504040204" pitchFamily="34" charset="0"/>
                <a:cs typeface="Times New Roman" pitchFamily="18" charset="0"/>
              </a:rPr>
              <a:t>Widow</a:t>
            </a:r>
          </a:p>
          <a:p>
            <a:pPr marL="914400" lvl="2" indent="-457200">
              <a:lnSpc>
                <a:spcPct val="150000"/>
              </a:lnSpc>
              <a:spcBef>
                <a:spcPts val="1200"/>
              </a:spcBef>
              <a:buFont typeface="Wingdings" pitchFamily="2" charset="2"/>
              <a:buChar char="q"/>
            </a:pPr>
            <a:r>
              <a:rPr lang="en-IN" dirty="0">
                <a:latin typeface="Times New Roman" pitchFamily="18" charset="0"/>
                <a:ea typeface="Verdana" panose="020B0604030504040204" pitchFamily="34" charset="0"/>
                <a:cs typeface="Times New Roman" pitchFamily="18" charset="0"/>
              </a:rPr>
              <a:t>Mother</a:t>
            </a:r>
          </a:p>
          <a:p>
            <a:pPr marL="914400" lvl="2" indent="-457200">
              <a:lnSpc>
                <a:spcPct val="150000"/>
              </a:lnSpc>
              <a:spcBef>
                <a:spcPts val="1200"/>
              </a:spcBef>
              <a:buFont typeface="Wingdings" pitchFamily="2" charset="2"/>
              <a:buChar char="q"/>
            </a:pPr>
            <a:r>
              <a:rPr lang="en-IN" dirty="0">
                <a:latin typeface="Times New Roman" pitchFamily="18" charset="0"/>
                <a:ea typeface="Verdana" panose="020B0604030504040204" pitchFamily="34" charset="0"/>
                <a:cs typeface="Times New Roman" pitchFamily="18" charset="0"/>
              </a:rPr>
              <a:t>Son/ Daughter of pre deceased son [i.e. Grandchildren];</a:t>
            </a:r>
          </a:p>
          <a:p>
            <a:pPr marL="914400" lvl="2" indent="-457200">
              <a:lnSpc>
                <a:spcPct val="150000"/>
              </a:lnSpc>
              <a:spcBef>
                <a:spcPts val="1200"/>
              </a:spcBef>
              <a:buFont typeface="Wingdings" pitchFamily="2" charset="2"/>
              <a:buChar char="q"/>
            </a:pPr>
            <a:r>
              <a:rPr lang="en-IN" dirty="0">
                <a:latin typeface="Times New Roman" pitchFamily="18" charset="0"/>
                <a:ea typeface="Verdana" panose="020B0604030504040204" pitchFamily="34" charset="0"/>
                <a:cs typeface="Times New Roman" pitchFamily="18" charset="0"/>
              </a:rPr>
              <a:t>Son/ Daughter of pre deceased daughter [i.e. Grandchildren];</a:t>
            </a:r>
          </a:p>
          <a:p>
            <a:pPr marL="914400" lvl="2" indent="-457200">
              <a:lnSpc>
                <a:spcPct val="150000"/>
              </a:lnSpc>
              <a:spcBef>
                <a:spcPts val="1200"/>
              </a:spcBef>
              <a:buFont typeface="Wingdings" pitchFamily="2" charset="2"/>
              <a:buChar char="q"/>
            </a:pPr>
            <a:r>
              <a:rPr lang="en-IN" dirty="0">
                <a:latin typeface="Times New Roman" pitchFamily="18" charset="0"/>
                <a:ea typeface="Verdana" panose="020B0604030504040204" pitchFamily="34" charset="0"/>
                <a:cs typeface="Times New Roman" pitchFamily="18" charset="0"/>
              </a:rPr>
              <a:t>Widow of pre-deceased son </a:t>
            </a:r>
          </a:p>
          <a:p>
            <a:pPr marL="914400" lvl="2" indent="-457200">
              <a:lnSpc>
                <a:spcPct val="150000"/>
              </a:lnSpc>
              <a:spcBef>
                <a:spcPts val="1200"/>
              </a:spcBef>
              <a:buFont typeface="Wingdings" pitchFamily="2" charset="2"/>
              <a:buChar char="q"/>
            </a:pPr>
            <a:r>
              <a:rPr lang="en-IN" dirty="0">
                <a:latin typeface="Times New Roman" pitchFamily="18" charset="0"/>
                <a:ea typeface="Verdana" panose="020B0604030504040204" pitchFamily="34" charset="0"/>
                <a:cs typeface="Times New Roman" pitchFamily="18" charset="0"/>
              </a:rPr>
              <a:t>Son/ Daughter of pre deceased son of a pre-deceased son;  [i.e. Great-grand children]</a:t>
            </a:r>
          </a:p>
        </p:txBody>
      </p:sp>
      <p:sp>
        <p:nvSpPr>
          <p:cNvPr id="4" name="TextBox 3">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IN" sz="3600" dirty="0">
                <a:latin typeface="Times New Roman" pitchFamily="18" charset="0"/>
                <a:ea typeface="Verdana" panose="020B0604030504040204" pitchFamily="34" charset="0"/>
                <a:cs typeface="Times New Roman" pitchFamily="18" charset="0"/>
              </a:rPr>
              <a:t>KEY CLASS I HEIRS</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3341994"/>
      </p:ext>
    </p:extLst>
  </p:cSld>
  <p:clrMapOvr>
    <a:masterClrMapping/>
  </p:clrMapOvr>
  <mc:AlternateContent xmlns:mc="http://schemas.openxmlformats.org/markup-compatibility/2006" xmlns:p14="http://schemas.microsoft.com/office/powerpoint/2010/main">
    <mc:Choice Requires="p14">
      <p:transition spd="slow" p14:dur="1750" advClick="0">
        <p:wipe/>
      </p:transition>
    </mc:Choice>
    <mc:Fallback xmlns="">
      <p:transition spd="slow" advClick="0">
        <p:wip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6C423-1321-414D-BB6E-F1E189B9C5DE}"/>
              </a:ext>
            </a:extLst>
          </p:cNvPr>
          <p:cNvSpPr>
            <a:spLocks noGrp="1"/>
          </p:cNvSpPr>
          <p:nvPr>
            <p:ph type="title"/>
          </p:nvPr>
        </p:nvSpPr>
        <p:spPr/>
        <p:txBody>
          <a:bodyPr>
            <a:normAutofit fontScale="90000"/>
          </a:bodyPr>
          <a:lstStyle/>
          <a:p>
            <a:pPr algn="ctr"/>
            <a:br>
              <a:rPr lang="en-IN" sz="3200" dirty="0">
                <a:latin typeface="Verdana" panose="020B0604030504040204" pitchFamily="34" charset="0"/>
                <a:ea typeface="Verdana" panose="020B0604030504040204" pitchFamily="34" charset="0"/>
                <a:cs typeface="Verdana" panose="020B0604030504040204" pitchFamily="34" charset="0"/>
              </a:rPr>
            </a:br>
            <a:br>
              <a:rPr lang="en-IN" sz="3200" dirty="0">
                <a:latin typeface="Verdana" panose="020B0604030504040204" pitchFamily="34" charset="0"/>
                <a:ea typeface="Verdana" panose="020B0604030504040204" pitchFamily="34" charset="0"/>
                <a:cs typeface="Verdana" panose="020B0604030504040204" pitchFamily="34" charset="0"/>
              </a:rPr>
            </a:br>
            <a:endParaRPr lang="en-IN" sz="3200" dirty="0">
              <a:latin typeface="Verdana" panose="020B0604030504040204" pitchFamily="34" charset="0"/>
              <a:ea typeface="Verdana" panose="020B0604030504040204" pitchFamily="34" charset="0"/>
              <a:cs typeface="Verdana" panose="020B0604030504040204" pitchFamily="34" charset="0"/>
            </a:endParaRPr>
          </a:p>
        </p:txBody>
      </p:sp>
      <p:sp>
        <p:nvSpPr>
          <p:cNvPr id="3" name="Content Placeholder 2">
            <a:extLst>
              <a:ext uri="{FF2B5EF4-FFF2-40B4-BE49-F238E27FC236}">
                <a16:creationId xmlns:a16="http://schemas.microsoft.com/office/drawing/2014/main" id="{21BF7D93-8FE2-4B06-8CFA-8EA99A160D54}"/>
              </a:ext>
            </a:extLst>
          </p:cNvPr>
          <p:cNvSpPr>
            <a:spLocks noGrp="1"/>
          </p:cNvSpPr>
          <p:nvPr>
            <p:ph idx="1"/>
          </p:nvPr>
        </p:nvSpPr>
        <p:spPr>
          <a:xfrm>
            <a:off x="838200" y="1253331"/>
            <a:ext cx="10515600" cy="4351338"/>
          </a:xfrm>
        </p:spPr>
        <p:txBody>
          <a:bodyPr>
            <a:normAutofit/>
          </a:bodyPr>
          <a:lstStyle/>
          <a:p>
            <a:pPr marL="457200" lvl="2" indent="0">
              <a:lnSpc>
                <a:spcPct val="150000"/>
              </a:lnSpc>
              <a:spcBef>
                <a:spcPts val="1200"/>
              </a:spcBef>
              <a:buNone/>
            </a:pPr>
            <a:r>
              <a:rPr lang="en-IN" b="1" dirty="0">
                <a:latin typeface="Times New Roman" pitchFamily="18" charset="0"/>
                <a:ea typeface="Verdana" panose="020B0604030504040204" pitchFamily="34" charset="0"/>
                <a:cs typeface="Times New Roman" pitchFamily="18" charset="0"/>
              </a:rPr>
              <a:t>CLAIM IN SEQUENCE:</a:t>
            </a:r>
          </a:p>
          <a:p>
            <a:pPr marL="914400" lvl="2" indent="-457200">
              <a:lnSpc>
                <a:spcPct val="150000"/>
              </a:lnSpc>
              <a:spcBef>
                <a:spcPts val="1200"/>
              </a:spcBef>
              <a:buFont typeface="Wingdings" pitchFamily="2" charset="2"/>
              <a:buChar char="q"/>
            </a:pPr>
            <a:r>
              <a:rPr lang="en-IN" dirty="0">
                <a:latin typeface="Times New Roman" pitchFamily="18" charset="0"/>
                <a:ea typeface="Verdana" panose="020B0604030504040204" pitchFamily="34" charset="0"/>
                <a:cs typeface="Times New Roman" pitchFamily="18" charset="0"/>
              </a:rPr>
              <a:t>Father</a:t>
            </a:r>
          </a:p>
          <a:p>
            <a:pPr marL="914400" lvl="2" indent="-457200">
              <a:lnSpc>
                <a:spcPct val="150000"/>
              </a:lnSpc>
              <a:spcBef>
                <a:spcPts val="1200"/>
              </a:spcBef>
              <a:buFont typeface="Wingdings" pitchFamily="2" charset="2"/>
              <a:buChar char="q"/>
            </a:pPr>
            <a:r>
              <a:rPr lang="en-IN" dirty="0">
                <a:latin typeface="Times New Roman" pitchFamily="18" charset="0"/>
                <a:ea typeface="Verdana" panose="020B0604030504040204" pitchFamily="34" charset="0"/>
                <a:cs typeface="Times New Roman" pitchFamily="18" charset="0"/>
              </a:rPr>
              <a:t>Son’s daughter’s son; son’s daughter’s daughter; brother, sister</a:t>
            </a:r>
          </a:p>
          <a:p>
            <a:pPr marL="914400" lvl="2" indent="-457200">
              <a:lnSpc>
                <a:spcPct val="150000"/>
              </a:lnSpc>
              <a:spcBef>
                <a:spcPts val="1200"/>
              </a:spcBef>
              <a:buFont typeface="Wingdings" pitchFamily="2" charset="2"/>
              <a:buChar char="q"/>
            </a:pPr>
            <a:r>
              <a:rPr lang="en-IN" dirty="0">
                <a:latin typeface="Times New Roman" pitchFamily="18" charset="0"/>
                <a:ea typeface="Verdana" panose="020B0604030504040204" pitchFamily="34" charset="0"/>
                <a:cs typeface="Times New Roman" pitchFamily="18" charset="0"/>
              </a:rPr>
              <a:t>daughter’s son’s son; daughter’s son’s daughter; daughter’s s daughter’s son; daughter’s s daughter’s daughter</a:t>
            </a:r>
          </a:p>
          <a:p>
            <a:pPr marL="914400" lvl="2" indent="-457200">
              <a:lnSpc>
                <a:spcPct val="150000"/>
              </a:lnSpc>
              <a:spcBef>
                <a:spcPts val="1200"/>
              </a:spcBef>
              <a:buFont typeface="Wingdings" pitchFamily="2" charset="2"/>
              <a:buChar char="q"/>
            </a:pPr>
            <a:r>
              <a:rPr lang="en-IN" dirty="0">
                <a:latin typeface="Times New Roman" pitchFamily="18" charset="0"/>
                <a:ea typeface="Verdana" panose="020B0604030504040204" pitchFamily="34" charset="0"/>
                <a:cs typeface="Times New Roman" pitchFamily="18" charset="0"/>
              </a:rPr>
              <a:t>Brother’s son; Sister’s son; Brother’s daughter; Sister’s daughter</a:t>
            </a:r>
          </a:p>
          <a:p>
            <a:pPr>
              <a:lnSpc>
                <a:spcPct val="150000"/>
              </a:lnSpc>
              <a:spcAft>
                <a:spcPts val="1200"/>
              </a:spcAft>
            </a:pPr>
            <a:endParaRPr lang="en-IN" sz="3600" baseline="0" dirty="0">
              <a:latin typeface="Times New Roman" panose="02020603050405020304" pitchFamily="18" charset="0"/>
              <a:cs typeface="Times New Roman" pitchFamily="18" charset="0"/>
            </a:endParaRPr>
          </a:p>
        </p:txBody>
      </p:sp>
      <p:sp>
        <p:nvSpPr>
          <p:cNvPr id="5" name="Title 1"/>
          <p:cNvSpPr txBox="1">
            <a:spLocks/>
          </p:cNvSpPr>
          <p:nvPr/>
        </p:nvSpPr>
        <p:spPr>
          <a:xfrm>
            <a:off x="0" y="0"/>
            <a:ext cx="12192000" cy="990600"/>
          </a:xfrm>
          <a:prstGeom prst="rect">
            <a:avLst/>
          </a:prstGeom>
          <a:solidFill>
            <a:schemeClr val="accent6">
              <a:lumMod val="75000"/>
            </a:schemeClr>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IN" sz="3600" dirty="0">
                <a:latin typeface="Times New Roman" pitchFamily="18" charset="0"/>
                <a:ea typeface="Verdana" panose="020B0604030504040204" pitchFamily="34" charset="0"/>
                <a:cs typeface="Times New Roman" pitchFamily="18" charset="0"/>
              </a:rPr>
              <a:t>KEY CLASS II HEIRS</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9E065D6B-76B8-3B4E-9EC2-8AC5DC640C0C}"/>
              </a:ext>
            </a:extLst>
          </p:cNvPr>
          <p:cNvSpPr txBox="1"/>
          <p:nvPr/>
        </p:nvSpPr>
        <p:spPr>
          <a:xfrm>
            <a:off x="0" y="6610029"/>
            <a:ext cx="12192000" cy="276999"/>
          </a:xfrm>
          <a:prstGeom prst="rect">
            <a:avLst/>
          </a:prstGeom>
          <a:solidFill>
            <a:schemeClr val="accent6">
              <a:lumMod val="75000"/>
            </a:schemeClr>
          </a:solidFill>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796682138"/>
      </p:ext>
    </p:extLst>
  </p:cSld>
  <p:clrMapOvr>
    <a:masterClrMapping/>
  </p:clrMapOvr>
  <mc:AlternateContent xmlns:mc="http://schemas.openxmlformats.org/markup-compatibility/2006" xmlns:p14="http://schemas.microsoft.com/office/powerpoint/2010/main">
    <mc:Choice Requires="p14">
      <p:transition spd="slow" p14:dur="1750" advClick="0">
        <p:wipe/>
      </p:transition>
    </mc:Choice>
    <mc:Fallback xmlns="">
      <p:transition spd="slow" advClick="0">
        <p:wip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1989</TotalTime>
  <Words>11838</Words>
  <Application>Microsoft Office PowerPoint</Application>
  <PresentationFormat>Widescreen</PresentationFormat>
  <Paragraphs>588</Paragraphs>
  <Slides>68</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68</vt:i4>
      </vt:variant>
    </vt:vector>
  </HeadingPairs>
  <TitlesOfParts>
    <vt:vector size="77" baseType="lpstr">
      <vt:lpstr>Arial</vt:lpstr>
      <vt:lpstr>Book Antiqua</vt:lpstr>
      <vt:lpstr>Calibri</vt:lpstr>
      <vt:lpstr>Calibri Light</vt:lpstr>
      <vt:lpstr>Courier New</vt:lpstr>
      <vt:lpstr>Times New Roman</vt:lpstr>
      <vt:lpstr>Verdana</vt:lpstr>
      <vt:lpstr>Wingdings</vt:lpstr>
      <vt:lpstr>Office Theme</vt:lpstr>
      <vt:lpstr>HOW TO CREATE &amp; MANAGE   hindu undivided family</vt:lpstr>
      <vt:lpstr>PowerPoint Presentation</vt:lpstr>
      <vt:lpstr>  </vt:lpstr>
      <vt:lpstr>  </vt:lpstr>
      <vt:lpstr> </vt:lpstr>
      <vt:lpstr>   </vt:lpstr>
      <vt:lpstr>PowerPoint Presentation</vt:lpstr>
      <vt:lpstr>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KEY FEATURES OF  hindu undivided family</dc:title>
  <dc:subject/>
  <dc:creator>Ananya Madhusudan</dc:creator>
  <cp:keywords/>
  <dc:description/>
  <cp:lastModifiedBy>CA Vinod Jain</cp:lastModifiedBy>
  <cp:revision>104</cp:revision>
  <dcterms:created xsi:type="dcterms:W3CDTF">2020-07-09T04:22:36Z</dcterms:created>
  <dcterms:modified xsi:type="dcterms:W3CDTF">2023-03-20T06:42:21Z</dcterms:modified>
  <cp:category/>
</cp:coreProperties>
</file>