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heme/themeOverride1.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0" r:id="rId1"/>
  </p:sldMasterIdLst>
  <p:notesMasterIdLst>
    <p:notesMasterId r:id="rId437"/>
  </p:notesMasterIdLst>
  <p:handoutMasterIdLst>
    <p:handoutMasterId r:id="rId438"/>
  </p:handoutMasterIdLst>
  <p:sldIdLst>
    <p:sldId id="1109" r:id="rId2"/>
    <p:sldId id="288" r:id="rId3"/>
    <p:sldId id="1410" r:id="rId4"/>
    <p:sldId id="1411" r:id="rId5"/>
    <p:sldId id="1412" r:id="rId6"/>
    <p:sldId id="1110" r:id="rId7"/>
    <p:sldId id="1111" r:id="rId8"/>
    <p:sldId id="1112" r:id="rId9"/>
    <p:sldId id="1113" r:id="rId10"/>
    <p:sldId id="1114" r:id="rId11"/>
    <p:sldId id="1115" r:id="rId12"/>
    <p:sldId id="1116" r:id="rId13"/>
    <p:sldId id="1117" r:id="rId14"/>
    <p:sldId id="1118" r:id="rId15"/>
    <p:sldId id="1119" r:id="rId16"/>
    <p:sldId id="1120" r:id="rId17"/>
    <p:sldId id="1407" r:id="rId18"/>
    <p:sldId id="1408" r:id="rId19"/>
    <p:sldId id="1121" r:id="rId20"/>
    <p:sldId id="1122" r:id="rId21"/>
    <p:sldId id="1123" r:id="rId22"/>
    <p:sldId id="1283" r:id="rId23"/>
    <p:sldId id="1284" r:id="rId24"/>
    <p:sldId id="1285" r:id="rId25"/>
    <p:sldId id="1124" r:id="rId26"/>
    <p:sldId id="1125" r:id="rId27"/>
    <p:sldId id="1126" r:id="rId28"/>
    <p:sldId id="1127" r:id="rId29"/>
    <p:sldId id="1128" r:id="rId30"/>
    <p:sldId id="1129" r:id="rId31"/>
    <p:sldId id="1130" r:id="rId32"/>
    <p:sldId id="1131" r:id="rId33"/>
    <p:sldId id="1132" r:id="rId34"/>
    <p:sldId id="1133" r:id="rId35"/>
    <p:sldId id="1134" r:id="rId36"/>
    <p:sldId id="1135" r:id="rId37"/>
    <p:sldId id="1136" r:id="rId38"/>
    <p:sldId id="1291" r:id="rId39"/>
    <p:sldId id="1290" r:id="rId40"/>
    <p:sldId id="1138" r:id="rId41"/>
    <p:sldId id="1139" r:id="rId42"/>
    <p:sldId id="1140" r:id="rId43"/>
    <p:sldId id="1141" r:id="rId44"/>
    <p:sldId id="1142" r:id="rId45"/>
    <p:sldId id="432" r:id="rId46"/>
    <p:sldId id="1107" r:id="rId47"/>
    <p:sldId id="766" r:id="rId48"/>
    <p:sldId id="567" r:id="rId49"/>
    <p:sldId id="568" r:id="rId50"/>
    <p:sldId id="433" r:id="rId51"/>
    <p:sldId id="570" r:id="rId52"/>
    <p:sldId id="572" r:id="rId53"/>
    <p:sldId id="573" r:id="rId54"/>
    <p:sldId id="1363" r:id="rId55"/>
    <p:sldId id="1364" r:id="rId56"/>
    <p:sldId id="1365" r:id="rId57"/>
    <p:sldId id="1366" r:id="rId58"/>
    <p:sldId id="1367" r:id="rId59"/>
    <p:sldId id="1368" r:id="rId60"/>
    <p:sldId id="1369" r:id="rId61"/>
    <p:sldId id="1370" r:id="rId62"/>
    <p:sldId id="1373" r:id="rId63"/>
    <p:sldId id="1374" r:id="rId64"/>
    <p:sldId id="1417" r:id="rId65"/>
    <p:sldId id="1418" r:id="rId66"/>
    <p:sldId id="1419" r:id="rId67"/>
    <p:sldId id="1420" r:id="rId68"/>
    <p:sldId id="1375" r:id="rId69"/>
    <p:sldId id="1376" r:id="rId70"/>
    <p:sldId id="1377" r:id="rId71"/>
    <p:sldId id="1378" r:id="rId72"/>
    <p:sldId id="1379" r:id="rId73"/>
    <p:sldId id="1380" r:id="rId74"/>
    <p:sldId id="1381" r:id="rId75"/>
    <p:sldId id="1382" r:id="rId76"/>
    <p:sldId id="1383" r:id="rId77"/>
    <p:sldId id="1384" r:id="rId78"/>
    <p:sldId id="1385" r:id="rId79"/>
    <p:sldId id="1386" r:id="rId80"/>
    <p:sldId id="1387" r:id="rId81"/>
    <p:sldId id="1388" r:id="rId82"/>
    <p:sldId id="1389" r:id="rId83"/>
    <p:sldId id="1390" r:id="rId84"/>
    <p:sldId id="1391" r:id="rId85"/>
    <p:sldId id="1392" r:id="rId86"/>
    <p:sldId id="1393" r:id="rId87"/>
    <p:sldId id="1394" r:id="rId88"/>
    <p:sldId id="1395" r:id="rId89"/>
    <p:sldId id="1396" r:id="rId90"/>
    <p:sldId id="1397" r:id="rId91"/>
    <p:sldId id="1398" r:id="rId92"/>
    <p:sldId id="1399" r:id="rId93"/>
    <p:sldId id="1400" r:id="rId94"/>
    <p:sldId id="1401" r:id="rId95"/>
    <p:sldId id="1402" r:id="rId96"/>
    <p:sldId id="1403" r:id="rId97"/>
    <p:sldId id="1404" r:id="rId98"/>
    <p:sldId id="1409" r:id="rId99"/>
    <p:sldId id="1423" r:id="rId100"/>
    <p:sldId id="1424" r:id="rId101"/>
    <p:sldId id="1425" r:id="rId102"/>
    <p:sldId id="1432" r:id="rId103"/>
    <p:sldId id="1426" r:id="rId104"/>
    <p:sldId id="1427" r:id="rId105"/>
    <p:sldId id="1428" r:id="rId106"/>
    <p:sldId id="1429" r:id="rId107"/>
    <p:sldId id="1430" r:id="rId108"/>
    <p:sldId id="1431" r:id="rId109"/>
    <p:sldId id="576" r:id="rId110"/>
    <p:sldId id="578" r:id="rId111"/>
    <p:sldId id="579" r:id="rId112"/>
    <p:sldId id="434" r:id="rId113"/>
    <p:sldId id="435" r:id="rId114"/>
    <p:sldId id="580" r:id="rId115"/>
    <p:sldId id="582" r:id="rId116"/>
    <p:sldId id="584" r:id="rId117"/>
    <p:sldId id="908" r:id="rId118"/>
    <p:sldId id="1355" r:id="rId119"/>
    <p:sldId id="1356" r:id="rId120"/>
    <p:sldId id="1357" r:id="rId121"/>
    <p:sldId id="1358" r:id="rId122"/>
    <p:sldId id="1359" r:id="rId123"/>
    <p:sldId id="1360" r:id="rId124"/>
    <p:sldId id="1361" r:id="rId125"/>
    <p:sldId id="1362" r:id="rId126"/>
    <p:sldId id="590" r:id="rId127"/>
    <p:sldId id="591" r:id="rId128"/>
    <p:sldId id="592" r:id="rId129"/>
    <p:sldId id="593" r:id="rId130"/>
    <p:sldId id="594" r:id="rId131"/>
    <p:sldId id="925" r:id="rId132"/>
    <p:sldId id="929" r:id="rId133"/>
    <p:sldId id="930" r:id="rId134"/>
    <p:sldId id="595" r:id="rId135"/>
    <p:sldId id="597" r:id="rId136"/>
    <p:sldId id="1274" r:id="rId137"/>
    <p:sldId id="1294" r:id="rId138"/>
    <p:sldId id="1293" r:id="rId139"/>
    <p:sldId id="1046" r:id="rId140"/>
    <p:sldId id="704" r:id="rId141"/>
    <p:sldId id="257" r:id="rId142"/>
    <p:sldId id="258" r:id="rId143"/>
    <p:sldId id="259" r:id="rId144"/>
    <p:sldId id="705" r:id="rId145"/>
    <p:sldId id="706" r:id="rId146"/>
    <p:sldId id="1047" r:id="rId147"/>
    <p:sldId id="598" r:id="rId148"/>
    <p:sldId id="599" r:id="rId149"/>
    <p:sldId id="436" r:id="rId150"/>
    <p:sldId id="437" r:id="rId151"/>
    <p:sldId id="438" r:id="rId152"/>
    <p:sldId id="1296" r:id="rId153"/>
    <p:sldId id="440" r:id="rId154"/>
    <p:sldId id="441" r:id="rId155"/>
    <p:sldId id="600" r:id="rId156"/>
    <p:sldId id="601" r:id="rId157"/>
    <p:sldId id="602" r:id="rId158"/>
    <p:sldId id="761" r:id="rId159"/>
    <p:sldId id="1048" r:id="rId160"/>
    <p:sldId id="1297" r:id="rId161"/>
    <p:sldId id="603" r:id="rId162"/>
    <p:sldId id="604" r:id="rId163"/>
    <p:sldId id="605" r:id="rId164"/>
    <p:sldId id="933" r:id="rId165"/>
    <p:sldId id="939" r:id="rId166"/>
    <p:sldId id="932" r:id="rId167"/>
    <p:sldId id="909" r:id="rId168"/>
    <p:sldId id="953" r:id="rId169"/>
    <p:sldId id="607" r:id="rId170"/>
    <p:sldId id="609" r:id="rId171"/>
    <p:sldId id="610" r:id="rId172"/>
    <p:sldId id="611" r:id="rId173"/>
    <p:sldId id="612" r:id="rId174"/>
    <p:sldId id="910" r:id="rId175"/>
    <p:sldId id="613" r:id="rId176"/>
    <p:sldId id="614" r:id="rId177"/>
    <p:sldId id="615" r:id="rId178"/>
    <p:sldId id="1003" r:id="rId179"/>
    <p:sldId id="897" r:id="rId180"/>
    <p:sldId id="898" r:id="rId181"/>
    <p:sldId id="619" r:id="rId182"/>
    <p:sldId id="620" r:id="rId183"/>
    <p:sldId id="1275" r:id="rId184"/>
    <p:sldId id="623" r:id="rId185"/>
    <p:sldId id="624" r:id="rId186"/>
    <p:sldId id="626" r:id="rId187"/>
    <p:sldId id="627" r:id="rId188"/>
    <p:sldId id="628" r:id="rId189"/>
    <p:sldId id="629" r:id="rId190"/>
    <p:sldId id="630" r:id="rId191"/>
    <p:sldId id="631" r:id="rId192"/>
    <p:sldId id="632" r:id="rId193"/>
    <p:sldId id="633" r:id="rId194"/>
    <p:sldId id="634" r:id="rId195"/>
    <p:sldId id="635" r:id="rId196"/>
    <p:sldId id="636" r:id="rId197"/>
    <p:sldId id="637" r:id="rId198"/>
    <p:sldId id="879" r:id="rId199"/>
    <p:sldId id="638" r:id="rId200"/>
    <p:sldId id="639" r:id="rId201"/>
    <p:sldId id="640" r:id="rId202"/>
    <p:sldId id="911" r:id="rId203"/>
    <p:sldId id="641" r:id="rId204"/>
    <p:sldId id="1089" r:id="rId205"/>
    <p:sldId id="955" r:id="rId206"/>
    <p:sldId id="954" r:id="rId207"/>
    <p:sldId id="642" r:id="rId208"/>
    <p:sldId id="643" r:id="rId209"/>
    <p:sldId id="644" r:id="rId210"/>
    <p:sldId id="645" r:id="rId211"/>
    <p:sldId id="646" r:id="rId212"/>
    <p:sldId id="647" r:id="rId213"/>
    <p:sldId id="648" r:id="rId214"/>
    <p:sldId id="656" r:id="rId215"/>
    <p:sldId id="657" r:id="rId216"/>
    <p:sldId id="658" r:id="rId217"/>
    <p:sldId id="659" r:id="rId218"/>
    <p:sldId id="660" r:id="rId219"/>
    <p:sldId id="1421" r:id="rId220"/>
    <p:sldId id="1276" r:id="rId221"/>
    <p:sldId id="650" r:id="rId222"/>
    <p:sldId id="651" r:id="rId223"/>
    <p:sldId id="652" r:id="rId224"/>
    <p:sldId id="653" r:id="rId225"/>
    <p:sldId id="1281" r:id="rId226"/>
    <p:sldId id="1282" r:id="rId227"/>
    <p:sldId id="1277" r:id="rId228"/>
    <p:sldId id="760" r:id="rId229"/>
    <p:sldId id="654" r:id="rId230"/>
    <p:sldId id="442" r:id="rId231"/>
    <p:sldId id="443" r:id="rId232"/>
    <p:sldId id="444" r:id="rId233"/>
    <p:sldId id="445" r:id="rId234"/>
    <p:sldId id="446" r:id="rId235"/>
    <p:sldId id="447" r:id="rId236"/>
    <p:sldId id="448" r:id="rId237"/>
    <p:sldId id="449" r:id="rId238"/>
    <p:sldId id="450" r:id="rId239"/>
    <p:sldId id="1278" r:id="rId240"/>
    <p:sldId id="661" r:id="rId241"/>
    <p:sldId id="662" r:id="rId242"/>
    <p:sldId id="452" r:id="rId243"/>
    <p:sldId id="453" r:id="rId244"/>
    <p:sldId id="454" r:id="rId245"/>
    <p:sldId id="455" r:id="rId246"/>
    <p:sldId id="456" r:id="rId247"/>
    <p:sldId id="457" r:id="rId248"/>
    <p:sldId id="458" r:id="rId249"/>
    <p:sldId id="1279" r:id="rId250"/>
    <p:sldId id="1280" r:id="rId251"/>
    <p:sldId id="769" r:id="rId252"/>
    <p:sldId id="912" r:id="rId253"/>
    <p:sldId id="770" r:id="rId254"/>
    <p:sldId id="772" r:id="rId255"/>
    <p:sldId id="1144" r:id="rId256"/>
    <p:sldId id="1147" r:id="rId257"/>
    <p:sldId id="1148" r:id="rId258"/>
    <p:sldId id="1149" r:id="rId259"/>
    <p:sldId id="1150" r:id="rId260"/>
    <p:sldId id="1151" r:id="rId261"/>
    <p:sldId id="1152" r:id="rId262"/>
    <p:sldId id="1153" r:id="rId263"/>
    <p:sldId id="1154" r:id="rId264"/>
    <p:sldId id="1155" r:id="rId265"/>
    <p:sldId id="1156" r:id="rId266"/>
    <p:sldId id="1157" r:id="rId267"/>
    <p:sldId id="1158" r:id="rId268"/>
    <p:sldId id="1159" r:id="rId269"/>
    <p:sldId id="1160" r:id="rId270"/>
    <p:sldId id="1161" r:id="rId271"/>
    <p:sldId id="1162" r:id="rId272"/>
    <p:sldId id="1163" r:id="rId273"/>
    <p:sldId id="1422" r:id="rId274"/>
    <p:sldId id="1164" r:id="rId275"/>
    <p:sldId id="1165" r:id="rId276"/>
    <p:sldId id="1166" r:id="rId277"/>
    <p:sldId id="1168" r:id="rId278"/>
    <p:sldId id="1167" r:id="rId279"/>
    <p:sldId id="1298" r:id="rId280"/>
    <p:sldId id="1461" r:id="rId281"/>
    <p:sldId id="1433" r:id="rId282"/>
    <p:sldId id="1434" r:id="rId283"/>
    <p:sldId id="1435" r:id="rId284"/>
    <p:sldId id="1436" r:id="rId285"/>
    <p:sldId id="1445" r:id="rId286"/>
    <p:sldId id="1437" r:id="rId287"/>
    <p:sldId id="1446" r:id="rId288"/>
    <p:sldId id="1170" r:id="rId289"/>
    <p:sldId id="1171" r:id="rId290"/>
    <p:sldId id="1414" r:id="rId291"/>
    <p:sldId id="1172" r:id="rId292"/>
    <p:sldId id="1173" r:id="rId293"/>
    <p:sldId id="1415" r:id="rId294"/>
    <p:sldId id="1174" r:id="rId295"/>
    <p:sldId id="1175" r:id="rId296"/>
    <p:sldId id="1176" r:id="rId297"/>
    <p:sldId id="1177" r:id="rId298"/>
    <p:sldId id="1178" r:id="rId299"/>
    <p:sldId id="1179" r:id="rId300"/>
    <p:sldId id="1180" r:id="rId301"/>
    <p:sldId id="1181" r:id="rId302"/>
    <p:sldId id="1182" r:id="rId303"/>
    <p:sldId id="1286" r:id="rId304"/>
    <p:sldId id="1287" r:id="rId305"/>
    <p:sldId id="1289" r:id="rId306"/>
    <p:sldId id="1183" r:id="rId307"/>
    <p:sldId id="1184" r:id="rId308"/>
    <p:sldId id="1416" r:id="rId309"/>
    <p:sldId id="1185" r:id="rId310"/>
    <p:sldId id="1186" r:id="rId311"/>
    <p:sldId id="1187" r:id="rId312"/>
    <p:sldId id="1188" r:id="rId313"/>
    <p:sldId id="1192" r:id="rId314"/>
    <p:sldId id="1193" r:id="rId315"/>
    <p:sldId id="1194" r:id="rId316"/>
    <p:sldId id="1195" r:id="rId317"/>
    <p:sldId id="1196" r:id="rId318"/>
    <p:sldId id="1197" r:id="rId319"/>
    <p:sldId id="1198" r:id="rId320"/>
    <p:sldId id="1199" r:id="rId321"/>
    <p:sldId id="1200" r:id="rId322"/>
    <p:sldId id="1201" r:id="rId323"/>
    <p:sldId id="1202" r:id="rId324"/>
    <p:sldId id="1203" r:id="rId325"/>
    <p:sldId id="1204" r:id="rId326"/>
    <p:sldId id="1205" r:id="rId327"/>
    <p:sldId id="1206" r:id="rId328"/>
    <p:sldId id="1207" r:id="rId329"/>
    <p:sldId id="1208" r:id="rId330"/>
    <p:sldId id="1209" r:id="rId331"/>
    <p:sldId id="1210" r:id="rId332"/>
    <p:sldId id="1211" r:id="rId333"/>
    <p:sldId id="1212" r:id="rId334"/>
    <p:sldId id="1213" r:id="rId335"/>
    <p:sldId id="1214" r:id="rId336"/>
    <p:sldId id="1215" r:id="rId337"/>
    <p:sldId id="1216" r:id="rId338"/>
    <p:sldId id="1217" r:id="rId339"/>
    <p:sldId id="1218" r:id="rId340"/>
    <p:sldId id="1219" r:id="rId341"/>
    <p:sldId id="1220" r:id="rId342"/>
    <p:sldId id="1221" r:id="rId343"/>
    <p:sldId id="1222" r:id="rId344"/>
    <p:sldId id="1223" r:id="rId345"/>
    <p:sldId id="1224" r:id="rId346"/>
    <p:sldId id="1228" r:id="rId347"/>
    <p:sldId id="1229" r:id="rId348"/>
    <p:sldId id="1230" r:id="rId349"/>
    <p:sldId id="1231" r:id="rId350"/>
    <p:sldId id="1232" r:id="rId351"/>
    <p:sldId id="1233" r:id="rId352"/>
    <p:sldId id="1234" r:id="rId353"/>
    <p:sldId id="1235" r:id="rId354"/>
    <p:sldId id="1236" r:id="rId355"/>
    <p:sldId id="1237" r:id="rId356"/>
    <p:sldId id="1238" r:id="rId357"/>
    <p:sldId id="1239" r:id="rId358"/>
    <p:sldId id="1240" r:id="rId359"/>
    <p:sldId id="1241" r:id="rId360"/>
    <p:sldId id="1242" r:id="rId361"/>
    <p:sldId id="1243" r:id="rId362"/>
    <p:sldId id="1244" r:id="rId363"/>
    <p:sldId id="1245" r:id="rId364"/>
    <p:sldId id="1246" r:id="rId365"/>
    <p:sldId id="1247" r:id="rId366"/>
    <p:sldId id="1248" r:id="rId367"/>
    <p:sldId id="1259" r:id="rId368"/>
    <p:sldId id="1260" r:id="rId369"/>
    <p:sldId id="1261" r:id="rId370"/>
    <p:sldId id="1262" r:id="rId371"/>
    <p:sldId id="1263" r:id="rId372"/>
    <p:sldId id="1264" r:id="rId373"/>
    <p:sldId id="1265" r:id="rId374"/>
    <p:sldId id="1266" r:id="rId375"/>
    <p:sldId id="1267" r:id="rId376"/>
    <p:sldId id="1268" r:id="rId377"/>
    <p:sldId id="1269" r:id="rId378"/>
    <p:sldId id="1270" r:id="rId379"/>
    <p:sldId id="1249" r:id="rId380"/>
    <p:sldId id="1250" r:id="rId381"/>
    <p:sldId id="1251" r:id="rId382"/>
    <p:sldId id="1252" r:id="rId383"/>
    <p:sldId id="1253" r:id="rId384"/>
    <p:sldId id="1254" r:id="rId385"/>
    <p:sldId id="1255" r:id="rId386"/>
    <p:sldId id="1256" r:id="rId387"/>
    <p:sldId id="1257" r:id="rId388"/>
    <p:sldId id="1447" r:id="rId389"/>
    <p:sldId id="1465" r:id="rId390"/>
    <p:sldId id="1462" r:id="rId391"/>
    <p:sldId id="1463" r:id="rId392"/>
    <p:sldId id="1449" r:id="rId393"/>
    <p:sldId id="1454" r:id="rId394"/>
    <p:sldId id="1450" r:id="rId395"/>
    <p:sldId id="1464" r:id="rId396"/>
    <p:sldId id="1455" r:id="rId397"/>
    <p:sldId id="1456" r:id="rId398"/>
    <p:sldId id="1457" r:id="rId399"/>
    <p:sldId id="1459" r:id="rId400"/>
    <p:sldId id="1460" r:id="rId401"/>
    <p:sldId id="1451" r:id="rId402"/>
    <p:sldId id="1258" r:id="rId403"/>
    <p:sldId id="839" r:id="rId404"/>
    <p:sldId id="840" r:id="rId405"/>
    <p:sldId id="841" r:id="rId406"/>
    <p:sldId id="842" r:id="rId407"/>
    <p:sldId id="847" r:id="rId408"/>
    <p:sldId id="848" r:id="rId409"/>
    <p:sldId id="849" r:id="rId410"/>
    <p:sldId id="850" r:id="rId411"/>
    <p:sldId id="851" r:id="rId412"/>
    <p:sldId id="852" r:id="rId413"/>
    <p:sldId id="853" r:id="rId414"/>
    <p:sldId id="854" r:id="rId415"/>
    <p:sldId id="855" r:id="rId416"/>
    <p:sldId id="856" r:id="rId417"/>
    <p:sldId id="857" r:id="rId418"/>
    <p:sldId id="905" r:id="rId419"/>
    <p:sldId id="858" r:id="rId420"/>
    <p:sldId id="859" r:id="rId421"/>
    <p:sldId id="860" r:id="rId422"/>
    <p:sldId id="861" r:id="rId423"/>
    <p:sldId id="862" r:id="rId424"/>
    <p:sldId id="942" r:id="rId425"/>
    <p:sldId id="863" r:id="rId426"/>
    <p:sldId id="864" r:id="rId427"/>
    <p:sldId id="866" r:id="rId428"/>
    <p:sldId id="867" r:id="rId429"/>
    <p:sldId id="868" r:id="rId430"/>
    <p:sldId id="869" r:id="rId431"/>
    <p:sldId id="870" r:id="rId432"/>
    <p:sldId id="871" r:id="rId433"/>
    <p:sldId id="872" r:id="rId434"/>
    <p:sldId id="873" r:id="rId435"/>
    <p:sldId id="875" r:id="rId436"/>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eha Aggarwal" initials="NA" lastIdx="16" clrIdx="0"/>
  <p:cmAuthor id="1" name="Sanjay Agarwal" initials="SA" lastIdx="1" clrIdx="1">
    <p:extLst>
      <p:ext uri="{19B8F6BF-5375-455C-9EA6-DF929625EA0E}">
        <p15:presenceInfo xmlns:p15="http://schemas.microsoft.com/office/powerpoint/2012/main" userId="S::agarwal.s.ca@303office.onmicrosoft.com::a2f08cbd-ec1d-461b-adfb-dc98a10d3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BBC"/>
    <a:srgbClr val="FFFFAF"/>
    <a:srgbClr val="0000FF"/>
    <a:srgbClr val="00FF00"/>
    <a:srgbClr val="FFC1B3"/>
    <a:srgbClr val="2D0FE1"/>
    <a:srgbClr val="FFFFCC"/>
    <a:srgbClr val="FFCC99"/>
    <a:srgbClr val="551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9406CE-8F65-4C1F-86FC-FF50346AA82C}" v="3" dt="2021-08-18T07:53:36.0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78" autoAdjust="0"/>
    <p:restoredTop sz="99074" autoAdjust="0"/>
  </p:normalViewPr>
  <p:slideViewPr>
    <p:cSldViewPr>
      <p:cViewPr varScale="1">
        <p:scale>
          <a:sx n="71" d="100"/>
          <a:sy n="71" d="100"/>
        </p:scale>
        <p:origin x="1332" y="60"/>
      </p:cViewPr>
      <p:guideLst>
        <p:guide orient="horz" pos="2160"/>
        <p:guide pos="2880"/>
      </p:guideLst>
    </p:cSldViewPr>
  </p:slideViewPr>
  <p:outlineViewPr>
    <p:cViewPr>
      <p:scale>
        <a:sx n="33" d="100"/>
        <a:sy n="33" d="100"/>
      </p:scale>
      <p:origin x="54" y="101250"/>
    </p:cViewPr>
  </p:outlineViewPr>
  <p:notesTextViewPr>
    <p:cViewPr>
      <p:scale>
        <a:sx n="100" d="100"/>
        <a:sy n="100" d="100"/>
      </p:scale>
      <p:origin x="0" y="0"/>
    </p:cViewPr>
  </p:notesTextViewPr>
  <p:sorterViewPr>
    <p:cViewPr>
      <p:scale>
        <a:sx n="100" d="100"/>
        <a:sy n="100" d="100"/>
      </p:scale>
      <p:origin x="0" y="708"/>
    </p:cViewPr>
  </p:sorterViewPr>
  <p:notesViewPr>
    <p:cSldViewPr>
      <p:cViewPr varScale="1">
        <p:scale>
          <a:sx n="49" d="100"/>
          <a:sy n="49" d="100"/>
        </p:scale>
        <p:origin x="-2976" y="-96"/>
      </p:cViewPr>
      <p:guideLst>
        <p:guide orient="horz" pos="3108"/>
        <p:guide pos="212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microsoft.com/office/2015/10/relationships/revisionInfo" Target="revisionInfo.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424" Type="http://schemas.openxmlformats.org/officeDocument/2006/relationships/slide" Target="slides/slide423.xml"/><Relationship Id="rId445" Type="http://schemas.microsoft.com/office/2016/11/relationships/changesInfo" Target="changesInfos/changesInfo1.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handoutMaster" Target="handoutMasters/handoutMaster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commentAuthors" Target="commentAuthors.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presProps" Target="pres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viewProps" Target="viewProps.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theme" Target="theme/theme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tableStyles" Target="tableStyles.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man Jain" userId="0fb51c192d82741e" providerId="LiveId" clId="{009406CE-8F65-4C1F-86FC-FF50346AA82C}"/>
    <pc:docChg chg="undo custSel delSld modSld">
      <pc:chgData name="Naman Jain" userId="0fb51c192d82741e" providerId="LiveId" clId="{009406CE-8F65-4C1F-86FC-FF50346AA82C}" dt="2021-08-18T08:08:04.642" v="1201" actId="20577"/>
      <pc:docMkLst>
        <pc:docMk/>
      </pc:docMkLst>
      <pc:sldChg chg="modSp mod">
        <pc:chgData name="Naman Jain" userId="0fb51c192d82741e" providerId="LiveId" clId="{009406CE-8F65-4C1F-86FC-FF50346AA82C}" dt="2021-08-18T07:49:46.382" v="1014" actId="114"/>
        <pc:sldMkLst>
          <pc:docMk/>
          <pc:sldMk cId="0" sldId="1131"/>
        </pc:sldMkLst>
        <pc:spChg chg="mod">
          <ac:chgData name="Naman Jain" userId="0fb51c192d82741e" providerId="LiveId" clId="{009406CE-8F65-4C1F-86FC-FF50346AA82C}" dt="2021-08-18T07:49:46.382" v="1014" actId="114"/>
          <ac:spMkLst>
            <pc:docMk/>
            <pc:sldMk cId="0" sldId="1131"/>
            <ac:spMk id="10" creationId="{00000000-0000-0000-0000-000000000000}"/>
          </ac:spMkLst>
        </pc:spChg>
      </pc:sldChg>
      <pc:sldChg chg="addSp modSp mod">
        <pc:chgData name="Naman Jain" userId="0fb51c192d82741e" providerId="LiveId" clId="{009406CE-8F65-4C1F-86FC-FF50346AA82C}" dt="2021-08-18T07:55:14.346" v="1190" actId="123"/>
        <pc:sldMkLst>
          <pc:docMk/>
          <pc:sldMk cId="150752794" sldId="1363"/>
        </pc:sldMkLst>
        <pc:spChg chg="add mod">
          <ac:chgData name="Naman Jain" userId="0fb51c192d82741e" providerId="LiveId" clId="{009406CE-8F65-4C1F-86FC-FF50346AA82C}" dt="2021-08-18T07:54:05.737" v="1187" actId="1036"/>
          <ac:spMkLst>
            <pc:docMk/>
            <pc:sldMk cId="150752794" sldId="1363"/>
            <ac:spMk id="7" creationId="{94EAF9CB-858A-4799-B0FE-5772F47E3A25}"/>
          </ac:spMkLst>
        </pc:spChg>
        <pc:spChg chg="mod">
          <ac:chgData name="Naman Jain" userId="0fb51c192d82741e" providerId="LiveId" clId="{009406CE-8F65-4C1F-86FC-FF50346AA82C}" dt="2021-08-18T07:55:14.346" v="1190" actId="123"/>
          <ac:spMkLst>
            <pc:docMk/>
            <pc:sldMk cId="150752794" sldId="1363"/>
            <ac:spMk id="19459" creationId="{00000000-0000-0000-0000-000000000000}"/>
          </ac:spMkLst>
        </pc:spChg>
      </pc:sldChg>
      <pc:sldChg chg="modSp mod">
        <pc:chgData name="Naman Jain" userId="0fb51c192d82741e" providerId="LiveId" clId="{009406CE-8F65-4C1F-86FC-FF50346AA82C}" dt="2021-08-18T08:08:04.642" v="1201" actId="20577"/>
        <pc:sldMkLst>
          <pc:docMk/>
          <pc:sldMk cId="572946452" sldId="1366"/>
        </pc:sldMkLst>
        <pc:graphicFrameChg chg="modGraphic">
          <ac:chgData name="Naman Jain" userId="0fb51c192d82741e" providerId="LiveId" clId="{009406CE-8F65-4C1F-86FC-FF50346AA82C}" dt="2021-08-18T08:08:04.642" v="1201" actId="20577"/>
          <ac:graphicFrameMkLst>
            <pc:docMk/>
            <pc:sldMk cId="572946452" sldId="1366"/>
            <ac:graphicFrameMk id="5" creationId="{00000000-0000-0000-0000-000000000000}"/>
          </ac:graphicFrameMkLst>
        </pc:graphicFrameChg>
      </pc:sldChg>
      <pc:sldChg chg="addSp modSp mod">
        <pc:chgData name="Naman Jain" userId="0fb51c192d82741e" providerId="LiveId" clId="{009406CE-8F65-4C1F-86FC-FF50346AA82C}" dt="2021-08-18T07:35:57.005" v="533" actId="20577"/>
        <pc:sldMkLst>
          <pc:docMk/>
          <pc:sldMk cId="1379167668" sldId="1410"/>
        </pc:sldMkLst>
        <pc:spChg chg="mod">
          <ac:chgData name="Naman Jain" userId="0fb51c192d82741e" providerId="LiveId" clId="{009406CE-8F65-4C1F-86FC-FF50346AA82C}" dt="2021-08-18T07:30:04.335" v="464" actId="20577"/>
          <ac:spMkLst>
            <pc:docMk/>
            <pc:sldMk cId="1379167668" sldId="1410"/>
            <ac:spMk id="2" creationId="{9D771085-30F4-46C1-B1FB-AA97130D9327}"/>
          </ac:spMkLst>
        </pc:spChg>
        <pc:spChg chg="mod">
          <ac:chgData name="Naman Jain" userId="0fb51c192d82741e" providerId="LiveId" clId="{009406CE-8F65-4C1F-86FC-FF50346AA82C}" dt="2021-08-18T07:35:03.138" v="467" actId="403"/>
          <ac:spMkLst>
            <pc:docMk/>
            <pc:sldMk cId="1379167668" sldId="1410"/>
            <ac:spMk id="3" creationId="{A8D573CF-06CF-4B09-812B-6B69F31E8973}"/>
          </ac:spMkLst>
        </pc:spChg>
        <pc:spChg chg="add mod">
          <ac:chgData name="Naman Jain" userId="0fb51c192d82741e" providerId="LiveId" clId="{009406CE-8F65-4C1F-86FC-FF50346AA82C}" dt="2021-08-18T07:35:57.005" v="533" actId="20577"/>
          <ac:spMkLst>
            <pc:docMk/>
            <pc:sldMk cId="1379167668" sldId="1410"/>
            <ac:spMk id="5" creationId="{B1EA9BDA-14D4-4DDC-97C4-B019F6AFC3A7}"/>
          </ac:spMkLst>
        </pc:spChg>
      </pc:sldChg>
      <pc:sldChg chg="addSp delSp modSp mod">
        <pc:chgData name="Naman Jain" userId="0fb51c192d82741e" providerId="LiveId" clId="{009406CE-8F65-4C1F-86FC-FF50346AA82C}" dt="2021-08-18T07:29:46.669" v="447" actId="1036"/>
        <pc:sldMkLst>
          <pc:docMk/>
          <pc:sldMk cId="3248735891" sldId="1411"/>
        </pc:sldMkLst>
        <pc:spChg chg="mod">
          <ac:chgData name="Naman Jain" userId="0fb51c192d82741e" providerId="LiveId" clId="{009406CE-8F65-4C1F-86FC-FF50346AA82C}" dt="2021-08-18T07:27:18.955" v="422" actId="21"/>
          <ac:spMkLst>
            <pc:docMk/>
            <pc:sldMk cId="3248735891" sldId="1411"/>
            <ac:spMk id="2" creationId="{9D771085-30F4-46C1-B1FB-AA97130D9327}"/>
          </ac:spMkLst>
        </pc:spChg>
        <pc:spChg chg="mod">
          <ac:chgData name="Naman Jain" userId="0fb51c192d82741e" providerId="LiveId" clId="{009406CE-8F65-4C1F-86FC-FF50346AA82C}" dt="2021-08-18T07:25:13.406" v="401" actId="255"/>
          <ac:spMkLst>
            <pc:docMk/>
            <pc:sldMk cId="3248735891" sldId="1411"/>
            <ac:spMk id="3" creationId="{A8D573CF-06CF-4B09-812B-6B69F31E8973}"/>
          </ac:spMkLst>
        </pc:spChg>
        <pc:spChg chg="del mod">
          <ac:chgData name="Naman Jain" userId="0fb51c192d82741e" providerId="LiveId" clId="{009406CE-8F65-4C1F-86FC-FF50346AA82C}" dt="2021-08-18T07:23:20.876" v="268" actId="478"/>
          <ac:spMkLst>
            <pc:docMk/>
            <pc:sldMk cId="3248735891" sldId="1411"/>
            <ac:spMk id="6" creationId="{83C00445-8B88-4D65-B2A6-4D495BF584E4}"/>
          </ac:spMkLst>
        </pc:spChg>
        <pc:spChg chg="add mod">
          <ac:chgData name="Naman Jain" userId="0fb51c192d82741e" providerId="LiveId" clId="{009406CE-8F65-4C1F-86FC-FF50346AA82C}" dt="2021-08-18T07:29:46.669" v="447" actId="1036"/>
          <ac:spMkLst>
            <pc:docMk/>
            <pc:sldMk cId="3248735891" sldId="1411"/>
            <ac:spMk id="7" creationId="{E5BE774C-E18F-4A1F-9DFA-FA3A1387E40D}"/>
          </ac:spMkLst>
        </pc:spChg>
      </pc:sldChg>
      <pc:sldChg chg="addSp modSp mod">
        <pc:chgData name="Naman Jain" userId="0fb51c192d82741e" providerId="LiveId" clId="{009406CE-8F65-4C1F-86FC-FF50346AA82C}" dt="2021-08-18T07:44:40.572" v="1002" actId="113"/>
        <pc:sldMkLst>
          <pc:docMk/>
          <pc:sldMk cId="2232278929" sldId="1412"/>
        </pc:sldMkLst>
        <pc:spChg chg="mod">
          <ac:chgData name="Naman Jain" userId="0fb51c192d82741e" providerId="LiveId" clId="{009406CE-8F65-4C1F-86FC-FF50346AA82C}" dt="2021-08-18T07:44:34.060" v="999" actId="6549"/>
          <ac:spMkLst>
            <pc:docMk/>
            <pc:sldMk cId="2232278929" sldId="1412"/>
            <ac:spMk id="2" creationId="{20598718-E6FB-44EC-A67A-EE701CE4CE4B}"/>
          </ac:spMkLst>
        </pc:spChg>
        <pc:spChg chg="mod">
          <ac:chgData name="Naman Jain" userId="0fb51c192d82741e" providerId="LiveId" clId="{009406CE-8F65-4C1F-86FC-FF50346AA82C}" dt="2021-08-18T07:35:46.833" v="531" actId="404"/>
          <ac:spMkLst>
            <pc:docMk/>
            <pc:sldMk cId="2232278929" sldId="1412"/>
            <ac:spMk id="3" creationId="{A0003734-FC4A-4FEE-8134-810B43CA28ED}"/>
          </ac:spMkLst>
        </pc:spChg>
        <pc:graphicFrameChg chg="add mod modGraphic">
          <ac:chgData name="Naman Jain" userId="0fb51c192d82741e" providerId="LiveId" clId="{009406CE-8F65-4C1F-86FC-FF50346AA82C}" dt="2021-08-18T07:44:40.572" v="1002" actId="113"/>
          <ac:graphicFrameMkLst>
            <pc:docMk/>
            <pc:sldMk cId="2232278929" sldId="1412"/>
            <ac:graphicFrameMk id="5" creationId="{576A0E63-7CF8-4898-9625-23770FD36213}"/>
          </ac:graphicFrameMkLst>
        </pc:graphicFrameChg>
      </pc:sldChg>
      <pc:sldChg chg="del">
        <pc:chgData name="Naman Jain" userId="0fb51c192d82741e" providerId="LiveId" clId="{009406CE-8F65-4C1F-86FC-FF50346AA82C}" dt="2021-08-18T07:46:34.901" v="1003" actId="2696"/>
        <pc:sldMkLst>
          <pc:docMk/>
          <pc:sldMk cId="1474530508" sldId="1413"/>
        </pc:sldMkLst>
      </pc:sldChg>
    </pc:docChg>
  </pc:docChgLst>
  <pc:docChgLst>
    <pc:chgData name="Naman Jain" userId="0fb51c192d82741e" providerId="LiveId" clId="{2A9FEA15-6770-4502-B3CC-9A37A5DA3F3B}"/>
    <pc:docChg chg="undo custSel addSld delSld modSld">
      <pc:chgData name="Naman Jain" userId="0fb51c192d82741e" providerId="LiveId" clId="{2A9FEA15-6770-4502-B3CC-9A37A5DA3F3B}" dt="2021-08-09T12:49:00.349" v="810" actId="1076"/>
      <pc:docMkLst>
        <pc:docMk/>
      </pc:docMkLst>
      <pc:sldChg chg="modSp mod">
        <pc:chgData name="Naman Jain" userId="0fb51c192d82741e" providerId="LiveId" clId="{2A9FEA15-6770-4502-B3CC-9A37A5DA3F3B}" dt="2021-08-09T11:47:00.419" v="300" actId="14734"/>
        <pc:sldMkLst>
          <pc:docMk/>
          <pc:sldMk cId="0" sldId="600"/>
        </pc:sldMkLst>
        <pc:spChg chg="mod">
          <ac:chgData name="Naman Jain" userId="0fb51c192d82741e" providerId="LiveId" clId="{2A9FEA15-6770-4502-B3CC-9A37A5DA3F3B}" dt="2021-08-09T11:42:01.963" v="291" actId="14100"/>
          <ac:spMkLst>
            <pc:docMk/>
            <pc:sldMk cId="0" sldId="600"/>
            <ac:spMk id="8" creationId="{00000000-0000-0000-0000-000000000000}"/>
          </ac:spMkLst>
        </pc:spChg>
        <pc:spChg chg="mod">
          <ac:chgData name="Naman Jain" userId="0fb51c192d82741e" providerId="LiveId" clId="{2A9FEA15-6770-4502-B3CC-9A37A5DA3F3B}" dt="2021-08-09T11:42:48.690" v="294" actId="1035"/>
          <ac:spMkLst>
            <pc:docMk/>
            <pc:sldMk cId="0" sldId="600"/>
            <ac:spMk id="9" creationId="{00000000-0000-0000-0000-000000000000}"/>
          </ac:spMkLst>
        </pc:spChg>
        <pc:graphicFrameChg chg="mod modGraphic">
          <ac:chgData name="Naman Jain" userId="0fb51c192d82741e" providerId="LiveId" clId="{2A9FEA15-6770-4502-B3CC-9A37A5DA3F3B}" dt="2021-08-09T11:47:00.419" v="300" actId="14734"/>
          <ac:graphicFrameMkLst>
            <pc:docMk/>
            <pc:sldMk cId="0" sldId="600"/>
            <ac:graphicFrameMk id="6" creationId="{00000000-0000-0000-0000-000000000000}"/>
          </ac:graphicFrameMkLst>
        </pc:graphicFrameChg>
      </pc:sldChg>
      <pc:sldChg chg="add del setBg">
        <pc:chgData name="Naman Jain" userId="0fb51c192d82741e" providerId="LiveId" clId="{2A9FEA15-6770-4502-B3CC-9A37A5DA3F3B}" dt="2021-08-09T11:49:38.395" v="303"/>
        <pc:sldMkLst>
          <pc:docMk/>
          <pc:sldMk cId="0" sldId="601"/>
        </pc:sldMkLst>
      </pc:sldChg>
      <pc:sldChg chg="modSp mod">
        <pc:chgData name="Naman Jain" userId="0fb51c192d82741e" providerId="LiveId" clId="{2A9FEA15-6770-4502-B3CC-9A37A5DA3F3B}" dt="2021-08-09T11:57:52.837" v="582" actId="108"/>
        <pc:sldMkLst>
          <pc:docMk/>
          <pc:sldMk cId="0" sldId="603"/>
        </pc:sldMkLst>
        <pc:spChg chg="mod">
          <ac:chgData name="Naman Jain" userId="0fb51c192d82741e" providerId="LiveId" clId="{2A9FEA15-6770-4502-B3CC-9A37A5DA3F3B}" dt="2021-08-09T11:57:52.837" v="582" actId="108"/>
          <ac:spMkLst>
            <pc:docMk/>
            <pc:sldMk cId="0" sldId="603"/>
            <ac:spMk id="68611" creationId="{00000000-0000-0000-0000-000000000000}"/>
          </ac:spMkLst>
        </pc:spChg>
      </pc:sldChg>
      <pc:sldChg chg="setBg">
        <pc:chgData name="Naman Jain" userId="0fb51c192d82741e" providerId="LiveId" clId="{2A9FEA15-6770-4502-B3CC-9A37A5DA3F3B}" dt="2021-08-09T12:00:49.184" v="583"/>
        <pc:sldMkLst>
          <pc:docMk/>
          <pc:sldMk cId="0" sldId="605"/>
        </pc:sldMkLst>
      </pc:sldChg>
      <pc:sldChg chg="modSp mod">
        <pc:chgData name="Naman Jain" userId="0fb51c192d82741e" providerId="LiveId" clId="{2A9FEA15-6770-4502-B3CC-9A37A5DA3F3B}" dt="2021-08-09T10:03:11.964" v="84" actId="403"/>
        <pc:sldMkLst>
          <pc:docMk/>
          <pc:sldMk cId="0" sldId="875"/>
        </pc:sldMkLst>
        <pc:spChg chg="mod">
          <ac:chgData name="Naman Jain" userId="0fb51c192d82741e" providerId="LiveId" clId="{2A9FEA15-6770-4502-B3CC-9A37A5DA3F3B}" dt="2021-08-09T10:02:48.950" v="80" actId="113"/>
          <ac:spMkLst>
            <pc:docMk/>
            <pc:sldMk cId="0" sldId="875"/>
            <ac:spMk id="7" creationId="{00000000-0000-0000-0000-000000000000}"/>
          </ac:spMkLst>
        </pc:spChg>
        <pc:spChg chg="mod">
          <ac:chgData name="Naman Jain" userId="0fb51c192d82741e" providerId="LiveId" clId="{2A9FEA15-6770-4502-B3CC-9A37A5DA3F3B}" dt="2021-08-09T10:03:11.964" v="84" actId="403"/>
          <ac:spMkLst>
            <pc:docMk/>
            <pc:sldMk cId="0" sldId="875"/>
            <ac:spMk id="8" creationId="{00000000-0000-0000-0000-000000000000}"/>
          </ac:spMkLst>
        </pc:spChg>
      </pc:sldChg>
      <pc:sldChg chg="modSp mod">
        <pc:chgData name="Naman Jain" userId="0fb51c192d82741e" providerId="LiveId" clId="{2A9FEA15-6770-4502-B3CC-9A37A5DA3F3B}" dt="2021-08-09T10:02:41.424" v="79" actId="113"/>
        <pc:sldMkLst>
          <pc:docMk/>
          <pc:sldMk cId="0" sldId="1109"/>
        </pc:sldMkLst>
        <pc:spChg chg="mod">
          <ac:chgData name="Naman Jain" userId="0fb51c192d82741e" providerId="LiveId" clId="{2A9FEA15-6770-4502-B3CC-9A37A5DA3F3B}" dt="2021-08-09T10:02:04.403" v="78" actId="20577"/>
          <ac:spMkLst>
            <pc:docMk/>
            <pc:sldMk cId="0" sldId="1109"/>
            <ac:spMk id="47111" creationId="{00000000-0000-0000-0000-000000000000}"/>
          </ac:spMkLst>
        </pc:spChg>
        <pc:spChg chg="mod">
          <ac:chgData name="Naman Jain" userId="0fb51c192d82741e" providerId="LiveId" clId="{2A9FEA15-6770-4502-B3CC-9A37A5DA3F3B}" dt="2021-08-09T10:02:41.424" v="79" actId="113"/>
          <ac:spMkLst>
            <pc:docMk/>
            <pc:sldMk cId="0" sldId="1109"/>
            <ac:spMk id="47112" creationId="{00000000-0000-0000-0000-000000000000}"/>
          </ac:spMkLst>
        </pc:spChg>
      </pc:sldChg>
      <pc:sldChg chg="modSp mod">
        <pc:chgData name="Naman Jain" userId="0fb51c192d82741e" providerId="LiveId" clId="{2A9FEA15-6770-4502-B3CC-9A37A5DA3F3B}" dt="2021-08-09T10:09:02.917" v="85" actId="1038"/>
        <pc:sldMkLst>
          <pc:docMk/>
          <pc:sldMk cId="0" sldId="1117"/>
        </pc:sldMkLst>
        <pc:spChg chg="mod">
          <ac:chgData name="Naman Jain" userId="0fb51c192d82741e" providerId="LiveId" clId="{2A9FEA15-6770-4502-B3CC-9A37A5DA3F3B}" dt="2021-08-09T10:09:02.917" v="85" actId="1038"/>
          <ac:spMkLst>
            <pc:docMk/>
            <pc:sldMk cId="0" sldId="1117"/>
            <ac:spMk id="9" creationId="{00000000-0000-0000-0000-000000000000}"/>
          </ac:spMkLst>
        </pc:spChg>
        <pc:cxnChg chg="mod">
          <ac:chgData name="Naman Jain" userId="0fb51c192d82741e" providerId="LiveId" clId="{2A9FEA15-6770-4502-B3CC-9A37A5DA3F3B}" dt="2021-08-09T10:09:02.917" v="85" actId="1038"/>
          <ac:cxnSpMkLst>
            <pc:docMk/>
            <pc:sldMk cId="0" sldId="1117"/>
            <ac:cxnSpMk id="10" creationId="{00000000-0000-0000-0000-000000000000}"/>
          </ac:cxnSpMkLst>
        </pc:cxnChg>
      </pc:sldChg>
      <pc:sldChg chg="modSp mod">
        <pc:chgData name="Naman Jain" userId="0fb51c192d82741e" providerId="LiveId" clId="{2A9FEA15-6770-4502-B3CC-9A37A5DA3F3B}" dt="2021-08-09T12:39:44.786" v="715" actId="14734"/>
        <pc:sldMkLst>
          <pc:docMk/>
          <pc:sldMk cId="0" sldId="1194"/>
        </pc:sldMkLst>
        <pc:spChg chg="mod">
          <ac:chgData name="Naman Jain" userId="0fb51c192d82741e" providerId="LiveId" clId="{2A9FEA15-6770-4502-B3CC-9A37A5DA3F3B}" dt="2021-08-09T12:37:57.291" v="621" actId="1036"/>
          <ac:spMkLst>
            <pc:docMk/>
            <pc:sldMk cId="0" sldId="1194"/>
            <ac:spMk id="6" creationId="{00000000-0000-0000-0000-000000000000}"/>
          </ac:spMkLst>
        </pc:spChg>
        <pc:spChg chg="mod">
          <ac:chgData name="Naman Jain" userId="0fb51c192d82741e" providerId="LiveId" clId="{2A9FEA15-6770-4502-B3CC-9A37A5DA3F3B}" dt="2021-08-09T12:38:18.194" v="634" actId="20577"/>
          <ac:spMkLst>
            <pc:docMk/>
            <pc:sldMk cId="0" sldId="1194"/>
            <ac:spMk id="11" creationId="{00000000-0000-0000-0000-000000000000}"/>
          </ac:spMkLst>
        </pc:spChg>
        <pc:graphicFrameChg chg="mod modGraphic">
          <ac:chgData name="Naman Jain" userId="0fb51c192d82741e" providerId="LiveId" clId="{2A9FEA15-6770-4502-B3CC-9A37A5DA3F3B}" dt="2021-08-09T12:39:44.786" v="715" actId="14734"/>
          <ac:graphicFrameMkLst>
            <pc:docMk/>
            <pc:sldMk cId="0" sldId="1194"/>
            <ac:graphicFrameMk id="4" creationId="{00000000-0000-0000-0000-000000000000}"/>
          </ac:graphicFrameMkLst>
        </pc:graphicFrameChg>
      </pc:sldChg>
      <pc:sldChg chg="delSp modSp mod">
        <pc:chgData name="Naman Jain" userId="0fb51c192d82741e" providerId="LiveId" clId="{2A9FEA15-6770-4502-B3CC-9A37A5DA3F3B}" dt="2021-08-09T12:49:00.349" v="810" actId="1076"/>
        <pc:sldMkLst>
          <pc:docMk/>
          <pc:sldMk cId="0" sldId="1224"/>
        </pc:sldMkLst>
        <pc:spChg chg="mod">
          <ac:chgData name="Naman Jain" userId="0fb51c192d82741e" providerId="LiveId" clId="{2A9FEA15-6770-4502-B3CC-9A37A5DA3F3B}" dt="2021-08-09T12:49:00.349" v="810" actId="1076"/>
          <ac:spMkLst>
            <pc:docMk/>
            <pc:sldMk cId="0" sldId="1224"/>
            <ac:spMk id="8" creationId="{00000000-0000-0000-0000-000000000000}"/>
          </ac:spMkLst>
        </pc:spChg>
        <pc:spChg chg="del">
          <ac:chgData name="Naman Jain" userId="0fb51c192d82741e" providerId="LiveId" clId="{2A9FEA15-6770-4502-B3CC-9A37A5DA3F3B}" dt="2021-08-09T12:47:24.267" v="717" actId="478"/>
          <ac:spMkLst>
            <pc:docMk/>
            <pc:sldMk cId="0" sldId="1224"/>
            <ac:spMk id="10" creationId="{00000000-0000-0000-0000-000000000000}"/>
          </ac:spMkLst>
        </pc:spChg>
        <pc:spChg chg="del">
          <ac:chgData name="Naman Jain" userId="0fb51c192d82741e" providerId="LiveId" clId="{2A9FEA15-6770-4502-B3CC-9A37A5DA3F3B}" dt="2021-08-09T12:47:46.572" v="719" actId="478"/>
          <ac:spMkLst>
            <pc:docMk/>
            <pc:sldMk cId="0" sldId="1224"/>
            <ac:spMk id="15" creationId="{00000000-0000-0000-0000-000000000000}"/>
          </ac:spMkLst>
        </pc:spChg>
        <pc:graphicFrameChg chg="del">
          <ac:chgData name="Naman Jain" userId="0fb51c192d82741e" providerId="LiveId" clId="{2A9FEA15-6770-4502-B3CC-9A37A5DA3F3B}" dt="2021-08-09T12:47:28.669" v="718" actId="478"/>
          <ac:graphicFrameMkLst>
            <pc:docMk/>
            <pc:sldMk cId="0" sldId="1224"/>
            <ac:graphicFrameMk id="9" creationId="{00000000-0000-0000-0000-000000000000}"/>
          </ac:graphicFrameMkLst>
        </pc:graphicFrameChg>
      </pc:sldChg>
      <pc:sldChg chg="del">
        <pc:chgData name="Naman Jain" userId="0fb51c192d82741e" providerId="LiveId" clId="{2A9FEA15-6770-4502-B3CC-9A37A5DA3F3B}" dt="2021-08-09T12:47:11.859" v="716" actId="2696"/>
        <pc:sldMkLst>
          <pc:docMk/>
          <pc:sldMk cId="1360427153" sldId="1225"/>
        </pc:sldMkLst>
      </pc:sldChg>
      <pc:sldChg chg="del">
        <pc:chgData name="Naman Jain" userId="0fb51c192d82741e" providerId="LiveId" clId="{2A9FEA15-6770-4502-B3CC-9A37A5DA3F3B}" dt="2021-08-09T12:47:11.859" v="716" actId="2696"/>
        <pc:sldMkLst>
          <pc:docMk/>
          <pc:sldMk cId="915979318" sldId="1226"/>
        </pc:sldMkLst>
      </pc:sldChg>
      <pc:sldChg chg="del">
        <pc:chgData name="Naman Jain" userId="0fb51c192d82741e" providerId="LiveId" clId="{2A9FEA15-6770-4502-B3CC-9A37A5DA3F3B}" dt="2021-08-09T12:47:11.859" v="716" actId="2696"/>
        <pc:sldMkLst>
          <pc:docMk/>
          <pc:sldMk cId="0" sldId="1227"/>
        </pc:sldMkLst>
      </pc:sldChg>
      <pc:sldChg chg="addSp delSp modSp mod">
        <pc:chgData name="Naman Jain" userId="0fb51c192d82741e" providerId="LiveId" clId="{2A9FEA15-6770-4502-B3CC-9A37A5DA3F3B}" dt="2021-08-09T10:29:27.859" v="117" actId="1036"/>
        <pc:sldMkLst>
          <pc:docMk/>
          <pc:sldMk cId="4196218315" sldId="1370"/>
        </pc:sldMkLst>
        <pc:spChg chg="mod">
          <ac:chgData name="Naman Jain" userId="0fb51c192d82741e" providerId="LiveId" clId="{2A9FEA15-6770-4502-B3CC-9A37A5DA3F3B}" dt="2021-08-09T10:29:27.859" v="117" actId="1036"/>
          <ac:spMkLst>
            <pc:docMk/>
            <pc:sldMk cId="4196218315" sldId="1370"/>
            <ac:spMk id="13" creationId="{00000000-0000-0000-0000-000000000000}"/>
          </ac:spMkLst>
        </pc:spChg>
        <pc:picChg chg="add mod">
          <ac:chgData name="Naman Jain" userId="0fb51c192d82741e" providerId="LiveId" clId="{2A9FEA15-6770-4502-B3CC-9A37A5DA3F3B}" dt="2021-08-09T10:29:12.761" v="112" actId="962"/>
          <ac:picMkLst>
            <pc:docMk/>
            <pc:sldMk cId="4196218315" sldId="1370"/>
            <ac:picMk id="3" creationId="{514F3B0D-7F19-4A74-9205-0AB1FCCBF2F1}"/>
          </ac:picMkLst>
        </pc:picChg>
        <pc:picChg chg="del">
          <ac:chgData name="Naman Jain" userId="0fb51c192d82741e" providerId="LiveId" clId="{2A9FEA15-6770-4502-B3CC-9A37A5DA3F3B}" dt="2021-08-09T10:27:21.797" v="109" actId="478"/>
          <ac:picMkLst>
            <pc:docMk/>
            <pc:sldMk cId="4196218315" sldId="1370"/>
            <ac:picMk id="7" creationId="{F39622A3-00C5-4FE8-9B8E-A40A965672EA}"/>
          </ac:picMkLst>
        </pc:picChg>
      </pc:sldChg>
    </pc:docChg>
  </pc:docChgLst>
  <pc:docChgLst>
    <pc:chgData name="Garg S" userId="f18b1cc5de51bbe3" providerId="LiveId" clId="{1A70316F-412C-409B-9FB0-BE306EE2389A}"/>
    <pc:docChg chg="custSel">
      <pc:chgData name="Garg S" userId="f18b1cc5de51bbe3" providerId="LiveId" clId="{1A70316F-412C-409B-9FB0-BE306EE2389A}" dt="2021-08-16T12:14:55.534" v="2" actId="1592"/>
      <pc:docMkLst>
        <pc:docMk/>
      </pc:docMkLst>
      <pc:sldChg chg="delCm">
        <pc:chgData name="Garg S" userId="f18b1cc5de51bbe3" providerId="LiveId" clId="{1A70316F-412C-409B-9FB0-BE306EE2389A}" dt="2021-08-16T12:13:47.401" v="0" actId="1592"/>
        <pc:sldMkLst>
          <pc:docMk/>
          <pc:sldMk cId="0" sldId="1120"/>
        </pc:sldMkLst>
      </pc:sldChg>
      <pc:sldChg chg="delCm">
        <pc:chgData name="Garg S" userId="f18b1cc5de51bbe3" providerId="LiveId" clId="{1A70316F-412C-409B-9FB0-BE306EE2389A}" dt="2021-08-16T12:14:13.379" v="1" actId="1592"/>
        <pc:sldMkLst>
          <pc:docMk/>
          <pc:sldMk cId="970659016" sldId="1407"/>
        </pc:sldMkLst>
      </pc:sldChg>
      <pc:sldChg chg="delCm">
        <pc:chgData name="Garg S" userId="f18b1cc5de51bbe3" providerId="LiveId" clId="{1A70316F-412C-409B-9FB0-BE306EE2389A}" dt="2021-08-16T12:14:55.534" v="2" actId="1592"/>
        <pc:sldMkLst>
          <pc:docMk/>
          <pc:sldMk cId="260308079" sldId="1408"/>
        </pc:sldMkLst>
      </pc:sldChg>
    </pc:docChg>
  </pc:docChgLst>
  <pc:docChgLst>
    <pc:chgData name="Garg S" userId="f18b1cc5de51bbe3" providerId="LiveId" clId="{1A72C127-F8FF-4084-AD3D-2E9987C503EE}"/>
    <pc:docChg chg="modSld">
      <pc:chgData name="Garg S" userId="f18b1cc5de51bbe3" providerId="LiveId" clId="{1A72C127-F8FF-4084-AD3D-2E9987C503EE}" dt="2021-08-06T06:20:22.457" v="1" actId="1076"/>
      <pc:docMkLst>
        <pc:docMk/>
      </pc:docMkLst>
      <pc:sldChg chg="modSp mod">
        <pc:chgData name="Garg S" userId="f18b1cc5de51bbe3" providerId="LiveId" clId="{1A72C127-F8FF-4084-AD3D-2E9987C503EE}" dt="2021-08-06T06:20:22.457" v="1" actId="1076"/>
        <pc:sldMkLst>
          <pc:docMk/>
          <pc:sldMk cId="1379167668" sldId="1410"/>
        </pc:sldMkLst>
        <pc:spChg chg="mod">
          <ac:chgData name="Garg S" userId="f18b1cc5de51bbe3" providerId="LiveId" clId="{1A72C127-F8FF-4084-AD3D-2E9987C503EE}" dt="2021-08-06T06:20:22.457" v="1" actId="1076"/>
          <ac:spMkLst>
            <pc:docMk/>
            <pc:sldMk cId="1379167668" sldId="1410"/>
            <ac:spMk id="3" creationId="{A8D573CF-06CF-4B09-812B-6B69F31E897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5D240-9AE8-463D-AD79-F03EB2186C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B829F108-A9AD-49D1-849D-EF2093B91FD4}" type="pres">
      <dgm:prSet presAssocID="{65F5D240-9AE8-463D-AD79-F03EB2186C89}" presName="hierChild1" presStyleCnt="0">
        <dgm:presLayoutVars>
          <dgm:orgChart val="1"/>
          <dgm:chPref val="1"/>
          <dgm:dir/>
          <dgm:animOne val="branch"/>
          <dgm:animLvl val="lvl"/>
          <dgm:resizeHandles/>
        </dgm:presLayoutVars>
      </dgm:prSet>
      <dgm:spPr/>
      <dgm:t>
        <a:bodyPr/>
        <a:lstStyle/>
        <a:p>
          <a:endParaRPr lang="en-IN"/>
        </a:p>
      </dgm:t>
    </dgm:pt>
  </dgm:ptLst>
  <dgm:cxnLst>
    <dgm:cxn modelId="{AD2A4C7E-2F65-485B-8DDC-102B47B6A658}" type="presOf" srcId="{65F5D240-9AE8-463D-AD79-F03EB2186C89}" destId="{B829F108-A9AD-49D1-849D-EF2093B91FD4}"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80B92C-3ECF-48D8-8C35-A8874E2DDACE}"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E760656C-6514-4A73-8A4E-F87065137A5A}">
      <dgm:prSet phldrT="[Text]" custT="1"/>
      <dgm:spPr>
        <a:solidFill>
          <a:schemeClr val="tx2"/>
        </a:solidFill>
      </dgm:spPr>
      <dgm:t>
        <a:bodyPr/>
        <a:lstStyle/>
        <a:p>
          <a:r>
            <a:rPr lang="en-US" sz="3600" b="1" u="sng" dirty="0">
              <a:solidFill>
                <a:schemeClr val="bg1"/>
              </a:solidFill>
              <a:latin typeface="+mj-lt"/>
            </a:rPr>
            <a:t>Procedure</a:t>
          </a:r>
        </a:p>
      </dgm:t>
    </dgm:pt>
    <dgm:pt modelId="{ACA1E0BC-F459-45AB-97A5-17E6288E24FE}" type="parTrans" cxnId="{FED5C171-3628-4CD0-84A2-A23000A30FC2}">
      <dgm:prSet/>
      <dgm:spPr/>
      <dgm:t>
        <a:bodyPr/>
        <a:lstStyle/>
        <a:p>
          <a:endParaRPr lang="en-US" sz="4000">
            <a:latin typeface="+mj-lt"/>
          </a:endParaRPr>
        </a:p>
      </dgm:t>
    </dgm:pt>
    <dgm:pt modelId="{C5F17AA9-8007-4DED-B267-46EA55306417}" type="sibTrans" cxnId="{FED5C171-3628-4CD0-84A2-A23000A30FC2}">
      <dgm:prSet/>
      <dgm:spPr/>
      <dgm:t>
        <a:bodyPr/>
        <a:lstStyle/>
        <a:p>
          <a:endParaRPr lang="en-US" sz="4000">
            <a:latin typeface="+mj-lt"/>
          </a:endParaRPr>
        </a:p>
      </dgm:t>
    </dgm:pt>
    <dgm:pt modelId="{622B271F-E564-4829-8BA2-E162B9C0CAED}">
      <dgm:prSet phldrT="[Text]" custT="1"/>
      <dgm:spPr>
        <a:solidFill>
          <a:schemeClr val="accent2">
            <a:lumMod val="60000"/>
            <a:lumOff val="40000"/>
          </a:schemeClr>
        </a:solidFill>
      </dgm:spPr>
      <dgm:t>
        <a:bodyPr anchor="b"/>
        <a:lstStyle/>
        <a:p>
          <a:r>
            <a:rPr lang="en-US" sz="3600" dirty="0">
              <a:solidFill>
                <a:schemeClr val="tx1"/>
              </a:solidFill>
              <a:latin typeface="+mj-lt"/>
            </a:rPr>
            <a:t>CA to register as Ta</a:t>
          </a:r>
          <a:r>
            <a:rPr lang="en-US" sz="3600" b="1" dirty="0">
              <a:solidFill>
                <a:schemeClr val="tx1"/>
              </a:solidFill>
              <a:latin typeface="+mj-lt"/>
            </a:rPr>
            <a:t>x</a:t>
          </a:r>
          <a:r>
            <a:rPr lang="en-US" sz="3600" dirty="0">
              <a:solidFill>
                <a:schemeClr val="tx1"/>
              </a:solidFill>
              <a:latin typeface="+mj-lt"/>
            </a:rPr>
            <a:t> Professional</a:t>
          </a:r>
          <a:endParaRPr lang="en-US" sz="3600" dirty="0">
            <a:latin typeface="+mj-lt"/>
          </a:endParaRPr>
        </a:p>
      </dgm:t>
    </dgm:pt>
    <dgm:pt modelId="{DE4D003A-3C43-4740-A701-20C900DE0512}" type="parTrans" cxnId="{131E33CF-A8A7-473D-89A9-AB26A53DDCEE}">
      <dgm:prSet/>
      <dgm:spPr/>
      <dgm:t>
        <a:bodyPr/>
        <a:lstStyle/>
        <a:p>
          <a:endParaRPr lang="en-US" sz="4000">
            <a:latin typeface="+mj-lt"/>
          </a:endParaRPr>
        </a:p>
      </dgm:t>
    </dgm:pt>
    <dgm:pt modelId="{3718F597-64A8-49D5-BE67-6B98CED9229F}" type="sibTrans" cxnId="{131E33CF-A8A7-473D-89A9-AB26A53DDCEE}">
      <dgm:prSet/>
      <dgm:spPr/>
      <dgm:t>
        <a:bodyPr/>
        <a:lstStyle/>
        <a:p>
          <a:endParaRPr lang="en-US" sz="4000">
            <a:latin typeface="+mj-lt"/>
          </a:endParaRPr>
        </a:p>
      </dgm:t>
    </dgm:pt>
    <dgm:pt modelId="{A9F03525-E3E6-46A9-9DDB-25A0AF753D77}">
      <dgm:prSet phldrT="[Text]" custT="1"/>
      <dgm:spPr>
        <a:solidFill>
          <a:schemeClr val="accent1"/>
        </a:solidFill>
      </dgm:spPr>
      <dgm:t>
        <a:bodyPr anchor="b"/>
        <a:lstStyle/>
        <a:p>
          <a:r>
            <a:rPr lang="en-US" sz="3600" dirty="0">
              <a:solidFill>
                <a:schemeClr val="bg1"/>
              </a:solidFill>
              <a:latin typeface="+mj-lt"/>
            </a:rPr>
            <a:t>Assessee will Add CA to his profile</a:t>
          </a:r>
        </a:p>
      </dgm:t>
    </dgm:pt>
    <dgm:pt modelId="{9AD7CB46-E067-42B0-85D2-1CFA228DFB00}" type="parTrans" cxnId="{EE4B6A6D-7E45-4282-90C9-C4A81DB23E01}">
      <dgm:prSet/>
      <dgm:spPr/>
      <dgm:t>
        <a:bodyPr/>
        <a:lstStyle/>
        <a:p>
          <a:endParaRPr lang="en-US" sz="4000">
            <a:latin typeface="+mj-lt"/>
          </a:endParaRPr>
        </a:p>
      </dgm:t>
    </dgm:pt>
    <dgm:pt modelId="{88492B5D-9024-482E-BC80-E04201391C8E}" type="sibTrans" cxnId="{EE4B6A6D-7E45-4282-90C9-C4A81DB23E01}">
      <dgm:prSet/>
      <dgm:spPr/>
      <dgm:t>
        <a:bodyPr/>
        <a:lstStyle/>
        <a:p>
          <a:endParaRPr lang="en-US" sz="4000">
            <a:latin typeface="+mj-lt"/>
          </a:endParaRPr>
        </a:p>
      </dgm:t>
    </dgm:pt>
    <dgm:pt modelId="{5CC3DCB5-3872-44EA-8AF6-88DF7930632A}">
      <dgm:prSet phldrT="[Text]" custT="1"/>
      <dgm:spPr>
        <a:solidFill>
          <a:schemeClr val="accent1"/>
        </a:solidFill>
      </dgm:spPr>
      <dgm:t>
        <a:bodyPr anchor="t"/>
        <a:lstStyle/>
        <a:p>
          <a:r>
            <a:rPr lang="en-US" sz="3600" dirty="0">
              <a:solidFill>
                <a:schemeClr val="bg1"/>
              </a:solidFill>
              <a:latin typeface="+mj-lt"/>
            </a:rPr>
            <a:t>Assessee will Approve the Form filed by CA</a:t>
          </a:r>
        </a:p>
        <a:p>
          <a:endParaRPr lang="en-US" sz="3600" dirty="0">
            <a:solidFill>
              <a:schemeClr val="bg1"/>
            </a:solidFill>
            <a:latin typeface="+mj-lt"/>
          </a:endParaRPr>
        </a:p>
      </dgm:t>
    </dgm:pt>
    <dgm:pt modelId="{CD180D2D-D378-4EE8-9FA7-51C80CEE0539}" type="parTrans" cxnId="{F6EB22FA-878D-4BAE-B7D8-652336245F8D}">
      <dgm:prSet/>
      <dgm:spPr/>
      <dgm:t>
        <a:bodyPr/>
        <a:lstStyle/>
        <a:p>
          <a:endParaRPr lang="en-US" sz="4000">
            <a:latin typeface="+mj-lt"/>
          </a:endParaRPr>
        </a:p>
      </dgm:t>
    </dgm:pt>
    <dgm:pt modelId="{1D56B174-3170-439C-8485-D4F59FFF5123}" type="sibTrans" cxnId="{F6EB22FA-878D-4BAE-B7D8-652336245F8D}">
      <dgm:prSet/>
      <dgm:spPr/>
      <dgm:t>
        <a:bodyPr/>
        <a:lstStyle/>
        <a:p>
          <a:endParaRPr lang="en-US" sz="4000">
            <a:latin typeface="+mj-lt"/>
          </a:endParaRPr>
        </a:p>
      </dgm:t>
    </dgm:pt>
    <dgm:pt modelId="{21352CAC-CEC9-4317-A9A7-C1E417197E28}">
      <dgm:prSet phldrT="[Text]" custT="1"/>
      <dgm:spPr>
        <a:solidFill>
          <a:schemeClr val="accent2">
            <a:lumMod val="60000"/>
            <a:lumOff val="40000"/>
          </a:schemeClr>
        </a:solidFill>
      </dgm:spPr>
      <dgm:t>
        <a:bodyPr anchor="t"/>
        <a:lstStyle/>
        <a:p>
          <a:r>
            <a:rPr lang="en-US" sz="3600" dirty="0">
              <a:solidFill>
                <a:schemeClr val="tx1"/>
              </a:solidFill>
              <a:latin typeface="+mj-lt"/>
            </a:rPr>
            <a:t>CA will upload Tax Audit Report</a:t>
          </a:r>
          <a:endParaRPr lang="en-US" sz="3600" dirty="0">
            <a:latin typeface="+mj-lt"/>
          </a:endParaRPr>
        </a:p>
      </dgm:t>
    </dgm:pt>
    <dgm:pt modelId="{EA15D565-03AF-46D7-91CD-27B035712388}" type="parTrans" cxnId="{4494DA7B-828C-4719-8BE2-E92A17771EA4}">
      <dgm:prSet/>
      <dgm:spPr/>
      <dgm:t>
        <a:bodyPr/>
        <a:lstStyle/>
        <a:p>
          <a:endParaRPr lang="en-US" sz="4000">
            <a:latin typeface="+mj-lt"/>
          </a:endParaRPr>
        </a:p>
      </dgm:t>
    </dgm:pt>
    <dgm:pt modelId="{F2B7F92E-4195-4985-A5E8-D6EF4F641AD5}" type="sibTrans" cxnId="{4494DA7B-828C-4719-8BE2-E92A17771EA4}">
      <dgm:prSet/>
      <dgm:spPr/>
      <dgm:t>
        <a:bodyPr/>
        <a:lstStyle/>
        <a:p>
          <a:endParaRPr lang="en-US" sz="4000">
            <a:latin typeface="+mj-lt"/>
          </a:endParaRPr>
        </a:p>
      </dgm:t>
    </dgm:pt>
    <dgm:pt modelId="{52649087-7DF6-42B1-ADA3-0EC9E36AB36E}" type="pres">
      <dgm:prSet presAssocID="{0880B92C-3ECF-48D8-8C35-A8874E2DDACE}" presName="diagram" presStyleCnt="0">
        <dgm:presLayoutVars>
          <dgm:chMax val="1"/>
          <dgm:dir/>
          <dgm:animLvl val="ctr"/>
          <dgm:resizeHandles val="exact"/>
        </dgm:presLayoutVars>
      </dgm:prSet>
      <dgm:spPr/>
      <dgm:t>
        <a:bodyPr/>
        <a:lstStyle/>
        <a:p>
          <a:endParaRPr lang="en-IN"/>
        </a:p>
      </dgm:t>
    </dgm:pt>
    <dgm:pt modelId="{794399FA-A89E-4373-B02D-AB2BDF633934}" type="pres">
      <dgm:prSet presAssocID="{0880B92C-3ECF-48D8-8C35-A8874E2DDACE}" presName="matrix" presStyleCnt="0"/>
      <dgm:spPr/>
    </dgm:pt>
    <dgm:pt modelId="{5A48F704-38B0-430E-A178-F90227BF5790}" type="pres">
      <dgm:prSet presAssocID="{0880B92C-3ECF-48D8-8C35-A8874E2DDACE}" presName="tile1" presStyleLbl="node1" presStyleIdx="0" presStyleCnt="4" custLinFactNeighborY="-2632"/>
      <dgm:spPr/>
      <dgm:t>
        <a:bodyPr/>
        <a:lstStyle/>
        <a:p>
          <a:endParaRPr lang="en-IN"/>
        </a:p>
      </dgm:t>
    </dgm:pt>
    <dgm:pt modelId="{BF3CDD2A-6B8C-4AB5-93DD-E21128812484}" type="pres">
      <dgm:prSet presAssocID="{0880B92C-3ECF-48D8-8C35-A8874E2DDACE}" presName="tile1text" presStyleLbl="node1" presStyleIdx="0" presStyleCnt="4">
        <dgm:presLayoutVars>
          <dgm:chMax val="0"/>
          <dgm:chPref val="0"/>
          <dgm:bulletEnabled val="1"/>
        </dgm:presLayoutVars>
      </dgm:prSet>
      <dgm:spPr/>
      <dgm:t>
        <a:bodyPr/>
        <a:lstStyle/>
        <a:p>
          <a:endParaRPr lang="en-IN"/>
        </a:p>
      </dgm:t>
    </dgm:pt>
    <dgm:pt modelId="{9109D3D3-567E-4FE1-B800-23347D0EF82F}" type="pres">
      <dgm:prSet presAssocID="{0880B92C-3ECF-48D8-8C35-A8874E2DDACE}" presName="tile2" presStyleLbl="node1" presStyleIdx="1" presStyleCnt="4" custLinFactNeighborX="2500"/>
      <dgm:spPr/>
      <dgm:t>
        <a:bodyPr/>
        <a:lstStyle/>
        <a:p>
          <a:endParaRPr lang="en-IN"/>
        </a:p>
      </dgm:t>
    </dgm:pt>
    <dgm:pt modelId="{ECAD271C-D87C-42EA-B465-CCA9017B25ED}" type="pres">
      <dgm:prSet presAssocID="{0880B92C-3ECF-48D8-8C35-A8874E2DDACE}" presName="tile2text" presStyleLbl="node1" presStyleIdx="1" presStyleCnt="4">
        <dgm:presLayoutVars>
          <dgm:chMax val="0"/>
          <dgm:chPref val="0"/>
          <dgm:bulletEnabled val="1"/>
        </dgm:presLayoutVars>
      </dgm:prSet>
      <dgm:spPr/>
      <dgm:t>
        <a:bodyPr/>
        <a:lstStyle/>
        <a:p>
          <a:endParaRPr lang="en-IN"/>
        </a:p>
      </dgm:t>
    </dgm:pt>
    <dgm:pt modelId="{B136247C-8391-49AD-932E-6E2CFBA8EBD2}" type="pres">
      <dgm:prSet presAssocID="{0880B92C-3ECF-48D8-8C35-A8874E2DDACE}" presName="tile3" presStyleLbl="node1" presStyleIdx="2" presStyleCnt="4"/>
      <dgm:spPr/>
      <dgm:t>
        <a:bodyPr/>
        <a:lstStyle/>
        <a:p>
          <a:endParaRPr lang="en-IN"/>
        </a:p>
      </dgm:t>
    </dgm:pt>
    <dgm:pt modelId="{BDF006F2-260A-4DB2-9D68-88A280443662}" type="pres">
      <dgm:prSet presAssocID="{0880B92C-3ECF-48D8-8C35-A8874E2DDACE}" presName="tile3text" presStyleLbl="node1" presStyleIdx="2" presStyleCnt="4">
        <dgm:presLayoutVars>
          <dgm:chMax val="0"/>
          <dgm:chPref val="0"/>
          <dgm:bulletEnabled val="1"/>
        </dgm:presLayoutVars>
      </dgm:prSet>
      <dgm:spPr/>
      <dgm:t>
        <a:bodyPr/>
        <a:lstStyle/>
        <a:p>
          <a:endParaRPr lang="en-IN"/>
        </a:p>
      </dgm:t>
    </dgm:pt>
    <dgm:pt modelId="{ECEE49B0-F21B-4E2A-B2C5-634B43A29DB9}" type="pres">
      <dgm:prSet presAssocID="{0880B92C-3ECF-48D8-8C35-A8874E2DDACE}" presName="tile4" presStyleLbl="node1" presStyleIdx="3" presStyleCnt="4" custLinFactNeighborY="2740"/>
      <dgm:spPr/>
      <dgm:t>
        <a:bodyPr/>
        <a:lstStyle/>
        <a:p>
          <a:endParaRPr lang="en-IN"/>
        </a:p>
      </dgm:t>
    </dgm:pt>
    <dgm:pt modelId="{B1303C06-A88C-4A4D-9C99-2AD2E8C85595}" type="pres">
      <dgm:prSet presAssocID="{0880B92C-3ECF-48D8-8C35-A8874E2DDACE}" presName="tile4text" presStyleLbl="node1" presStyleIdx="3" presStyleCnt="4">
        <dgm:presLayoutVars>
          <dgm:chMax val="0"/>
          <dgm:chPref val="0"/>
          <dgm:bulletEnabled val="1"/>
        </dgm:presLayoutVars>
      </dgm:prSet>
      <dgm:spPr/>
      <dgm:t>
        <a:bodyPr/>
        <a:lstStyle/>
        <a:p>
          <a:endParaRPr lang="en-IN"/>
        </a:p>
      </dgm:t>
    </dgm:pt>
    <dgm:pt modelId="{0398B475-6A5A-41E5-8272-EDC3E3B264D6}" type="pres">
      <dgm:prSet presAssocID="{0880B92C-3ECF-48D8-8C35-A8874E2DDACE}" presName="centerTile" presStyleLbl="fgShp" presStyleIdx="0" presStyleCnt="1">
        <dgm:presLayoutVars>
          <dgm:chMax val="0"/>
          <dgm:chPref val="0"/>
        </dgm:presLayoutVars>
      </dgm:prSet>
      <dgm:spPr/>
      <dgm:t>
        <a:bodyPr/>
        <a:lstStyle/>
        <a:p>
          <a:endParaRPr lang="en-IN"/>
        </a:p>
      </dgm:t>
    </dgm:pt>
  </dgm:ptLst>
  <dgm:cxnLst>
    <dgm:cxn modelId="{543BD834-89AA-455D-9B6D-8FC8B81CC824}" type="presOf" srcId="{E760656C-6514-4A73-8A4E-F87065137A5A}" destId="{0398B475-6A5A-41E5-8272-EDC3E3B264D6}" srcOrd="0" destOrd="0" presId="urn:microsoft.com/office/officeart/2005/8/layout/matrix1"/>
    <dgm:cxn modelId="{3A9126B2-D756-4A1C-92A8-CA9A188F45E4}" type="presOf" srcId="{5CC3DCB5-3872-44EA-8AF6-88DF7930632A}" destId="{BDF006F2-260A-4DB2-9D68-88A280443662}" srcOrd="1" destOrd="0" presId="urn:microsoft.com/office/officeart/2005/8/layout/matrix1"/>
    <dgm:cxn modelId="{26CE2DDC-494E-464E-84DF-28123119F355}" type="presOf" srcId="{0880B92C-3ECF-48D8-8C35-A8874E2DDACE}" destId="{52649087-7DF6-42B1-ADA3-0EC9E36AB36E}" srcOrd="0" destOrd="0" presId="urn:microsoft.com/office/officeart/2005/8/layout/matrix1"/>
    <dgm:cxn modelId="{268322F2-6662-4105-B0B2-D6300290DF21}" type="presOf" srcId="{A9F03525-E3E6-46A9-9DDB-25A0AF753D77}" destId="{ECAD271C-D87C-42EA-B465-CCA9017B25ED}" srcOrd="1" destOrd="0" presId="urn:microsoft.com/office/officeart/2005/8/layout/matrix1"/>
    <dgm:cxn modelId="{FED5C171-3628-4CD0-84A2-A23000A30FC2}" srcId="{0880B92C-3ECF-48D8-8C35-A8874E2DDACE}" destId="{E760656C-6514-4A73-8A4E-F87065137A5A}" srcOrd="0" destOrd="0" parTransId="{ACA1E0BC-F459-45AB-97A5-17E6288E24FE}" sibTransId="{C5F17AA9-8007-4DED-B267-46EA55306417}"/>
    <dgm:cxn modelId="{EE4B6A6D-7E45-4282-90C9-C4A81DB23E01}" srcId="{E760656C-6514-4A73-8A4E-F87065137A5A}" destId="{A9F03525-E3E6-46A9-9DDB-25A0AF753D77}" srcOrd="1" destOrd="0" parTransId="{9AD7CB46-E067-42B0-85D2-1CFA228DFB00}" sibTransId="{88492B5D-9024-482E-BC80-E04201391C8E}"/>
    <dgm:cxn modelId="{F6EB22FA-878D-4BAE-B7D8-652336245F8D}" srcId="{E760656C-6514-4A73-8A4E-F87065137A5A}" destId="{5CC3DCB5-3872-44EA-8AF6-88DF7930632A}" srcOrd="2" destOrd="0" parTransId="{CD180D2D-D378-4EE8-9FA7-51C80CEE0539}" sibTransId="{1D56B174-3170-439C-8485-D4F59FFF5123}"/>
    <dgm:cxn modelId="{0CF73CEE-4E08-49FD-9EF9-C027477CF7C7}" type="presOf" srcId="{622B271F-E564-4829-8BA2-E162B9C0CAED}" destId="{5A48F704-38B0-430E-A178-F90227BF5790}" srcOrd="0" destOrd="0" presId="urn:microsoft.com/office/officeart/2005/8/layout/matrix1"/>
    <dgm:cxn modelId="{D8D4422E-CD37-4960-9CF5-5C0CE4FA5608}" type="presOf" srcId="{622B271F-E564-4829-8BA2-E162B9C0CAED}" destId="{BF3CDD2A-6B8C-4AB5-93DD-E21128812484}" srcOrd="1" destOrd="0" presId="urn:microsoft.com/office/officeart/2005/8/layout/matrix1"/>
    <dgm:cxn modelId="{131E33CF-A8A7-473D-89A9-AB26A53DDCEE}" srcId="{E760656C-6514-4A73-8A4E-F87065137A5A}" destId="{622B271F-E564-4829-8BA2-E162B9C0CAED}" srcOrd="0" destOrd="0" parTransId="{DE4D003A-3C43-4740-A701-20C900DE0512}" sibTransId="{3718F597-64A8-49D5-BE67-6B98CED9229F}"/>
    <dgm:cxn modelId="{E7C6D304-B904-46F7-9731-1B633A14460A}" type="presOf" srcId="{21352CAC-CEC9-4317-A9A7-C1E417197E28}" destId="{B1303C06-A88C-4A4D-9C99-2AD2E8C85595}" srcOrd="1" destOrd="0" presId="urn:microsoft.com/office/officeart/2005/8/layout/matrix1"/>
    <dgm:cxn modelId="{60336B7B-3CB5-4D56-BB86-EE7D57F488EB}" type="presOf" srcId="{21352CAC-CEC9-4317-A9A7-C1E417197E28}" destId="{ECEE49B0-F21B-4E2A-B2C5-634B43A29DB9}" srcOrd="0" destOrd="0" presId="urn:microsoft.com/office/officeart/2005/8/layout/matrix1"/>
    <dgm:cxn modelId="{48772C32-4CB3-4268-927B-88A17DABE419}" type="presOf" srcId="{5CC3DCB5-3872-44EA-8AF6-88DF7930632A}" destId="{B136247C-8391-49AD-932E-6E2CFBA8EBD2}" srcOrd="0" destOrd="0" presId="urn:microsoft.com/office/officeart/2005/8/layout/matrix1"/>
    <dgm:cxn modelId="{4494DA7B-828C-4719-8BE2-E92A17771EA4}" srcId="{E760656C-6514-4A73-8A4E-F87065137A5A}" destId="{21352CAC-CEC9-4317-A9A7-C1E417197E28}" srcOrd="3" destOrd="0" parTransId="{EA15D565-03AF-46D7-91CD-27B035712388}" sibTransId="{F2B7F92E-4195-4985-A5E8-D6EF4F641AD5}"/>
    <dgm:cxn modelId="{CA1C2470-7699-4838-988F-55C4CD202FCD}" type="presOf" srcId="{A9F03525-E3E6-46A9-9DDB-25A0AF753D77}" destId="{9109D3D3-567E-4FE1-B800-23347D0EF82F}" srcOrd="0" destOrd="0" presId="urn:microsoft.com/office/officeart/2005/8/layout/matrix1"/>
    <dgm:cxn modelId="{B255924E-7B96-4E2C-A7BC-2525BE3D2613}" type="presParOf" srcId="{52649087-7DF6-42B1-ADA3-0EC9E36AB36E}" destId="{794399FA-A89E-4373-B02D-AB2BDF633934}" srcOrd="0" destOrd="0" presId="urn:microsoft.com/office/officeart/2005/8/layout/matrix1"/>
    <dgm:cxn modelId="{1C99CF27-F1FC-4509-AA5C-36E07DA7741E}" type="presParOf" srcId="{794399FA-A89E-4373-B02D-AB2BDF633934}" destId="{5A48F704-38B0-430E-A178-F90227BF5790}" srcOrd="0" destOrd="0" presId="urn:microsoft.com/office/officeart/2005/8/layout/matrix1"/>
    <dgm:cxn modelId="{473ABE33-6BC2-426A-8D41-4B8CF4FFBB55}" type="presParOf" srcId="{794399FA-A89E-4373-B02D-AB2BDF633934}" destId="{BF3CDD2A-6B8C-4AB5-93DD-E21128812484}" srcOrd="1" destOrd="0" presId="urn:microsoft.com/office/officeart/2005/8/layout/matrix1"/>
    <dgm:cxn modelId="{65BAD30D-7F83-428B-8F98-FA9A7A651AC1}" type="presParOf" srcId="{794399FA-A89E-4373-B02D-AB2BDF633934}" destId="{9109D3D3-567E-4FE1-B800-23347D0EF82F}" srcOrd="2" destOrd="0" presId="urn:microsoft.com/office/officeart/2005/8/layout/matrix1"/>
    <dgm:cxn modelId="{70D7C2B8-25DB-4AAE-8ACA-5FB7F2C159A1}" type="presParOf" srcId="{794399FA-A89E-4373-B02D-AB2BDF633934}" destId="{ECAD271C-D87C-42EA-B465-CCA9017B25ED}" srcOrd="3" destOrd="0" presId="urn:microsoft.com/office/officeart/2005/8/layout/matrix1"/>
    <dgm:cxn modelId="{050A64B3-8AD8-4686-A6FF-F21A5B7EC904}" type="presParOf" srcId="{794399FA-A89E-4373-B02D-AB2BDF633934}" destId="{B136247C-8391-49AD-932E-6E2CFBA8EBD2}" srcOrd="4" destOrd="0" presId="urn:microsoft.com/office/officeart/2005/8/layout/matrix1"/>
    <dgm:cxn modelId="{6E2AD046-E511-444C-8EE0-D95E5E7E3095}" type="presParOf" srcId="{794399FA-A89E-4373-B02D-AB2BDF633934}" destId="{BDF006F2-260A-4DB2-9D68-88A280443662}" srcOrd="5" destOrd="0" presId="urn:microsoft.com/office/officeart/2005/8/layout/matrix1"/>
    <dgm:cxn modelId="{0D8B5916-53BC-4EDD-95C0-EA68073FB4B6}" type="presParOf" srcId="{794399FA-A89E-4373-B02D-AB2BDF633934}" destId="{ECEE49B0-F21B-4E2A-B2C5-634B43A29DB9}" srcOrd="6" destOrd="0" presId="urn:microsoft.com/office/officeart/2005/8/layout/matrix1"/>
    <dgm:cxn modelId="{4AF61937-4C0D-4B5F-A490-BAE36696D14C}" type="presParOf" srcId="{794399FA-A89E-4373-B02D-AB2BDF633934}" destId="{B1303C06-A88C-4A4D-9C99-2AD2E8C85595}" srcOrd="7" destOrd="0" presId="urn:microsoft.com/office/officeart/2005/8/layout/matrix1"/>
    <dgm:cxn modelId="{49B27CC6-6E17-4378-AB31-B5656F702A83}" type="presParOf" srcId="{52649087-7DF6-42B1-ADA3-0EC9E36AB36E}" destId="{0398B475-6A5A-41E5-8272-EDC3E3B264D6}"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18831" cy="493315"/>
          </a:xfrm>
          <a:prstGeom prst="rect">
            <a:avLst/>
          </a:prstGeom>
        </p:spPr>
        <p:txBody>
          <a:bodyPr vert="horz" lIns="92931" tIns="46466" rIns="92931" bIns="46466" rtlCol="0"/>
          <a:lstStyle>
            <a:lvl1pPr algn="l">
              <a:defRPr sz="1200"/>
            </a:lvl1pPr>
          </a:lstStyle>
          <a:p>
            <a:endParaRPr lang="en-US"/>
          </a:p>
        </p:txBody>
      </p:sp>
      <p:sp>
        <p:nvSpPr>
          <p:cNvPr id="3" name="Date Placeholder 2"/>
          <p:cNvSpPr>
            <a:spLocks noGrp="1"/>
          </p:cNvSpPr>
          <p:nvPr>
            <p:ph type="dt" sz="quarter" idx="1"/>
          </p:nvPr>
        </p:nvSpPr>
        <p:spPr>
          <a:xfrm>
            <a:off x="3815375" y="1"/>
            <a:ext cx="2918831" cy="493315"/>
          </a:xfrm>
          <a:prstGeom prst="rect">
            <a:avLst/>
          </a:prstGeom>
        </p:spPr>
        <p:txBody>
          <a:bodyPr vert="horz" lIns="92931" tIns="46466" rIns="92931" bIns="46466" rtlCol="0"/>
          <a:lstStyle>
            <a:lvl1pPr algn="r">
              <a:defRPr sz="1200"/>
            </a:lvl1pPr>
          </a:lstStyle>
          <a:p>
            <a:endParaRPr lang="en-US"/>
          </a:p>
        </p:txBody>
      </p:sp>
      <p:sp>
        <p:nvSpPr>
          <p:cNvPr id="4" name="Footer Placeholder 3"/>
          <p:cNvSpPr>
            <a:spLocks noGrp="1"/>
          </p:cNvSpPr>
          <p:nvPr>
            <p:ph type="ftr" sz="quarter" idx="2"/>
          </p:nvPr>
        </p:nvSpPr>
        <p:spPr>
          <a:xfrm>
            <a:off x="1" y="9371287"/>
            <a:ext cx="2918831" cy="493315"/>
          </a:xfrm>
          <a:prstGeom prst="rect">
            <a:avLst/>
          </a:prstGeom>
        </p:spPr>
        <p:txBody>
          <a:bodyPr vert="horz" lIns="92931" tIns="46466" rIns="92931" bIns="46466" rtlCol="0" anchor="b"/>
          <a:lstStyle>
            <a:lvl1pPr algn="l">
              <a:defRPr sz="1200"/>
            </a:lvl1pPr>
          </a:lstStyle>
          <a:p>
            <a:endParaRPr lang="en-US"/>
          </a:p>
        </p:txBody>
      </p:sp>
    </p:spTree>
    <p:extLst>
      <p:ext uri="{BB962C8B-B14F-4D97-AF65-F5344CB8AC3E}">
        <p14:creationId xmlns:p14="http://schemas.microsoft.com/office/powerpoint/2010/main" val="28236088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18831" cy="493315"/>
          </a:xfrm>
          <a:prstGeom prst="rect">
            <a:avLst/>
          </a:prstGeom>
        </p:spPr>
        <p:txBody>
          <a:bodyPr vert="horz" lIns="92931" tIns="46466" rIns="92931" bIns="46466" rtlCol="0"/>
          <a:lstStyle>
            <a:lvl1pPr algn="l">
              <a:defRPr sz="1200"/>
            </a:lvl1pPr>
          </a:lstStyle>
          <a:p>
            <a:endParaRPr lang="en-US"/>
          </a:p>
        </p:txBody>
      </p:sp>
      <p:sp>
        <p:nvSpPr>
          <p:cNvPr id="3" name="Date Placeholder 2"/>
          <p:cNvSpPr>
            <a:spLocks noGrp="1"/>
          </p:cNvSpPr>
          <p:nvPr>
            <p:ph type="dt" idx="1"/>
          </p:nvPr>
        </p:nvSpPr>
        <p:spPr>
          <a:xfrm>
            <a:off x="3815375" y="1"/>
            <a:ext cx="2918831" cy="493315"/>
          </a:xfrm>
          <a:prstGeom prst="rect">
            <a:avLst/>
          </a:prstGeom>
        </p:spPr>
        <p:txBody>
          <a:bodyPr vert="horz" lIns="92931" tIns="46466" rIns="92931" bIns="46466" rtlCol="0"/>
          <a:lstStyle>
            <a:lvl1pPr algn="r">
              <a:defRPr sz="1200"/>
            </a:lvl1pPr>
          </a:lstStyle>
          <a:p>
            <a:endParaRPr lang="en-US"/>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2931" tIns="46466" rIns="92931" bIns="46466" rtlCol="0" anchor="ctr"/>
          <a:lstStyle/>
          <a:p>
            <a:endParaRPr lang="en-US"/>
          </a:p>
        </p:txBody>
      </p:sp>
      <p:sp>
        <p:nvSpPr>
          <p:cNvPr id="5" name="Notes Placeholder 4"/>
          <p:cNvSpPr>
            <a:spLocks noGrp="1"/>
          </p:cNvSpPr>
          <p:nvPr>
            <p:ph type="body" sz="quarter" idx="3"/>
          </p:nvPr>
        </p:nvSpPr>
        <p:spPr>
          <a:xfrm>
            <a:off x="673577" y="4686502"/>
            <a:ext cx="5388610" cy="4439841"/>
          </a:xfrm>
          <a:prstGeom prst="rect">
            <a:avLst/>
          </a:prstGeom>
        </p:spPr>
        <p:txBody>
          <a:bodyPr vert="horz" lIns="92931" tIns="46466" rIns="92931" bIns="4646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371287"/>
            <a:ext cx="2918831" cy="493315"/>
          </a:xfrm>
          <a:prstGeom prst="rect">
            <a:avLst/>
          </a:prstGeom>
        </p:spPr>
        <p:txBody>
          <a:bodyPr vert="horz" lIns="92931" tIns="46466" rIns="92931" bIns="46466" rtlCol="0" anchor="b"/>
          <a:lstStyle>
            <a:lvl1pPr algn="l">
              <a:defRPr sz="1200"/>
            </a:lvl1pPr>
          </a:lstStyle>
          <a:p>
            <a:endParaRPr lang="en-US"/>
          </a:p>
        </p:txBody>
      </p:sp>
      <p:sp>
        <p:nvSpPr>
          <p:cNvPr id="7" name="Slide Number Placeholder 6"/>
          <p:cNvSpPr>
            <a:spLocks noGrp="1"/>
          </p:cNvSpPr>
          <p:nvPr>
            <p:ph type="sldNum" sz="quarter" idx="5"/>
          </p:nvPr>
        </p:nvSpPr>
        <p:spPr>
          <a:xfrm>
            <a:off x="3815375" y="9371287"/>
            <a:ext cx="2918831" cy="493315"/>
          </a:xfrm>
          <a:prstGeom prst="rect">
            <a:avLst/>
          </a:prstGeom>
        </p:spPr>
        <p:txBody>
          <a:bodyPr vert="horz" lIns="92931" tIns="46466" rIns="92931" bIns="46466" rtlCol="0" anchor="b"/>
          <a:lstStyle>
            <a:lvl1pPr algn="r">
              <a:defRPr sz="1200"/>
            </a:lvl1pPr>
          </a:lstStyle>
          <a:p>
            <a:fld id="{E039AC43-44D0-44D1-8817-3067AC6752E0}" type="slidenum">
              <a:rPr lang="en-US" smtClean="0"/>
              <a:pPr/>
              <a:t>‹#›</a:t>
            </a:fld>
            <a:endParaRPr lang="en-US"/>
          </a:p>
        </p:txBody>
      </p:sp>
    </p:spTree>
    <p:extLst>
      <p:ext uri="{BB962C8B-B14F-4D97-AF65-F5344CB8AC3E}">
        <p14:creationId xmlns:p14="http://schemas.microsoft.com/office/powerpoint/2010/main" val="94356962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5EE3CBE0-7A2B-4FFF-876A-308C66C58A18}" type="slidenum">
              <a:rPr lang="en-US" smtClean="0"/>
              <a:pPr/>
              <a:t>1</a:t>
            </a:fld>
            <a:endParaRPr lang="en-US" dirty="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1647692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29161">
              <a:defRPr/>
            </a:pPr>
            <a:r>
              <a:rPr lang="en-US" sz="2300" i="1" dirty="0">
                <a:latin typeface="Calibri" pitchFamily="34" charset="0"/>
              </a:rPr>
              <a:t>Sales of scrap</a:t>
            </a:r>
            <a:r>
              <a:rPr lang="en-US" sz="2300" dirty="0">
                <a:latin typeface="Calibri" pitchFamily="34" charset="0"/>
              </a:rPr>
              <a:t> shown under ‘miscellaneous income’ should be included in ‘turnover’. [ICAI’s Guidance Note on Tax Audit].</a:t>
            </a: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68</a:t>
            </a:fld>
            <a:endParaRPr lang="en-US"/>
          </a:p>
        </p:txBody>
      </p:sp>
    </p:spTree>
    <p:extLst>
      <p:ext uri="{BB962C8B-B14F-4D97-AF65-F5344CB8AC3E}">
        <p14:creationId xmlns:p14="http://schemas.microsoft.com/office/powerpoint/2010/main" val="3154326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29161">
              <a:defRPr/>
            </a:pPr>
            <a:r>
              <a:rPr lang="en-US" sz="2300" i="1" dirty="0">
                <a:latin typeface="Calibri" pitchFamily="34" charset="0"/>
              </a:rPr>
              <a:t>Sales of scrap</a:t>
            </a:r>
            <a:r>
              <a:rPr lang="en-US" sz="2300" dirty="0">
                <a:latin typeface="Calibri" pitchFamily="34" charset="0"/>
              </a:rPr>
              <a:t> shown under ‘miscellaneous income’ should be included in ‘turnover’. [ICAI’s Guidance Note on Tax Audit].</a:t>
            </a: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69</a:t>
            </a:fld>
            <a:endParaRPr lang="en-US"/>
          </a:p>
        </p:txBody>
      </p:sp>
    </p:spTree>
    <p:extLst>
      <p:ext uri="{BB962C8B-B14F-4D97-AF65-F5344CB8AC3E}">
        <p14:creationId xmlns:p14="http://schemas.microsoft.com/office/powerpoint/2010/main" val="2605782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EDDED6CF-ED06-43DF-B5B1-02DC0C115516}" type="slidenum">
              <a:rPr lang="en-US" smtClean="0"/>
              <a:pPr/>
              <a:t>109</a:t>
            </a:fld>
            <a:endParaRPr lang="en-US"/>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030638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62FA3E95-01E8-49B8-B707-3FF476E435AB}" type="slidenum">
              <a:rPr lang="en-US" smtClean="0"/>
              <a:pPr/>
              <a:t>111</a:t>
            </a:fld>
            <a:endParaRPr lang="en-US"/>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173547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5C4643F7-97AA-4684-8DB5-14B02EB95849}" type="slidenum">
              <a:rPr lang="en-US" smtClean="0"/>
              <a:pPr/>
              <a:t>112</a:t>
            </a:fld>
            <a:endParaRPr lang="en-US"/>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66801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2A47361D-DEA7-40A2-A674-9B0DACEBAE52}" type="slidenum">
              <a:rPr lang="en-US" smtClean="0"/>
              <a:pPr/>
              <a:t>113</a:t>
            </a:fld>
            <a:endParaRPr lang="en-US"/>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605066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9DCC1F1-3F17-48B3-8879-20B3E348F9EA}" type="slidenum">
              <a:rPr lang="en-US" smtClean="0"/>
              <a:pPr/>
              <a:t>114</a:t>
            </a:fld>
            <a:endParaRPr lang="en-US"/>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70799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14CD6B27-24D8-42D6-9C63-E6286D73AFD9}" type="slidenum">
              <a:rPr lang="en-US" smtClean="0"/>
              <a:pPr/>
              <a:t>120</a:t>
            </a:fld>
            <a:endParaRPr lang="en-US"/>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619172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FD033164-6369-48C4-8E19-A0661414C8EB}" type="slidenum">
              <a:rPr lang="en-US" smtClean="0"/>
              <a:pPr/>
              <a:t>123</a:t>
            </a:fld>
            <a:endParaRPr lang="en-US"/>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5441925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039AC43-44D0-44D1-8817-3067AC6752E0}" type="slidenum">
              <a:rPr lang="en-US" smtClean="0"/>
              <a:pPr/>
              <a:t>126</a:t>
            </a:fld>
            <a:endParaRPr lang="en-US"/>
          </a:p>
        </p:txBody>
      </p:sp>
    </p:spTree>
    <p:extLst>
      <p:ext uri="{BB962C8B-B14F-4D97-AF65-F5344CB8AC3E}">
        <p14:creationId xmlns:p14="http://schemas.microsoft.com/office/powerpoint/2010/main" val="3932241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EF833055-CE16-4578-AF89-5876FD9EF78A}" type="slidenum">
              <a:rPr lang="en-US" smtClean="0"/>
              <a:pPr/>
              <a:t>6</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160099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039AC43-44D0-44D1-8817-3067AC6752E0}" type="slidenum">
              <a:rPr lang="en-US" smtClean="0"/>
              <a:pPr/>
              <a:t>127</a:t>
            </a:fld>
            <a:endParaRPr lang="en-US"/>
          </a:p>
        </p:txBody>
      </p:sp>
    </p:spTree>
    <p:extLst>
      <p:ext uri="{BB962C8B-B14F-4D97-AF65-F5344CB8AC3E}">
        <p14:creationId xmlns:p14="http://schemas.microsoft.com/office/powerpoint/2010/main" val="1196447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DD19348C-D9C4-43AD-92EA-D3C776045A3D}" type="slidenum">
              <a:rPr lang="en-US" smtClean="0"/>
              <a:pPr/>
              <a:t>129</a:t>
            </a:fld>
            <a:endParaRPr lang="en-US"/>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846009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C1409D7-A7D1-4E58-BBE9-60FCF79F36E6}" type="slidenum">
              <a:rPr lang="en-US" smtClean="0"/>
              <a:pPr/>
              <a:t>130</a:t>
            </a:fld>
            <a:endParaRPr lang="en-US"/>
          </a:p>
        </p:txBody>
      </p:sp>
      <p:sp>
        <p:nvSpPr>
          <p:cNvPr id="214019" name="Rectangle 1026"/>
          <p:cNvSpPr>
            <a:spLocks noGrp="1" noRot="1" noChangeAspect="1" noChangeArrowheads="1" noTextEdit="1"/>
          </p:cNvSpPr>
          <p:nvPr>
            <p:ph type="sldImg"/>
          </p:nvPr>
        </p:nvSpPr>
        <p:spPr>
          <a:ln/>
        </p:spPr>
      </p:sp>
      <p:sp>
        <p:nvSpPr>
          <p:cNvPr id="214020" name="Rectangle 1027"/>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789986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C1409D7-A7D1-4E58-BBE9-60FCF79F36E6}" type="slidenum">
              <a:rPr lang="en-US" smtClean="0"/>
              <a:pPr/>
              <a:t>131</a:t>
            </a:fld>
            <a:endParaRPr lang="en-US"/>
          </a:p>
        </p:txBody>
      </p:sp>
      <p:sp>
        <p:nvSpPr>
          <p:cNvPr id="214019" name="Rectangle 1026"/>
          <p:cNvSpPr>
            <a:spLocks noGrp="1" noRot="1" noChangeAspect="1" noChangeArrowheads="1" noTextEdit="1"/>
          </p:cNvSpPr>
          <p:nvPr>
            <p:ph type="sldImg"/>
          </p:nvPr>
        </p:nvSpPr>
        <p:spPr>
          <a:ln/>
        </p:spPr>
      </p:sp>
      <p:sp>
        <p:nvSpPr>
          <p:cNvPr id="214020" name="Rectangle 1027"/>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547050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C1409D7-A7D1-4E58-BBE9-60FCF79F36E6}" type="slidenum">
              <a:rPr lang="en-US" smtClean="0"/>
              <a:pPr/>
              <a:t>132</a:t>
            </a:fld>
            <a:endParaRPr lang="en-US"/>
          </a:p>
        </p:txBody>
      </p:sp>
      <p:sp>
        <p:nvSpPr>
          <p:cNvPr id="214019" name="Rectangle 1026"/>
          <p:cNvSpPr>
            <a:spLocks noGrp="1" noRot="1" noChangeAspect="1" noChangeArrowheads="1" noTextEdit="1"/>
          </p:cNvSpPr>
          <p:nvPr>
            <p:ph type="sldImg"/>
          </p:nvPr>
        </p:nvSpPr>
        <p:spPr>
          <a:ln/>
        </p:spPr>
      </p:sp>
      <p:sp>
        <p:nvSpPr>
          <p:cNvPr id="214020" name="Rectangle 1027"/>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153113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C1409D7-A7D1-4E58-BBE9-60FCF79F36E6}" type="slidenum">
              <a:rPr lang="en-US" smtClean="0"/>
              <a:pPr/>
              <a:t>133</a:t>
            </a:fld>
            <a:endParaRPr lang="en-US"/>
          </a:p>
        </p:txBody>
      </p:sp>
      <p:sp>
        <p:nvSpPr>
          <p:cNvPr id="214019" name="Rectangle 1026"/>
          <p:cNvSpPr>
            <a:spLocks noGrp="1" noRot="1" noChangeAspect="1" noChangeArrowheads="1" noTextEdit="1"/>
          </p:cNvSpPr>
          <p:nvPr>
            <p:ph type="sldImg"/>
          </p:nvPr>
        </p:nvSpPr>
        <p:spPr>
          <a:ln/>
        </p:spPr>
      </p:sp>
      <p:sp>
        <p:nvSpPr>
          <p:cNvPr id="214020" name="Rectangle 1027"/>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476233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95980331-2FB8-4733-A735-83B0FFCB8CC2}" type="slidenum">
              <a:rPr lang="en-US" smtClean="0"/>
              <a:pPr/>
              <a:t>134</a:t>
            </a:fld>
            <a:endParaRPr lang="en-US"/>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795150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dirty="0">
                <a:solidFill>
                  <a:schemeClr val="tx1"/>
                </a:solidFill>
                <a:latin typeface="+mn-lt"/>
                <a:ea typeface="+mn-ea"/>
                <a:cs typeface="+mn-cs"/>
              </a:rPr>
              <a:t>608</a:t>
            </a:r>
            <a:r>
              <a:rPr lang="en-IN" sz="1200" b="1" kern="1200" cap="all" dirty="0">
                <a:solidFill>
                  <a:schemeClr val="tx1"/>
                </a:solidFill>
                <a:latin typeface="+mn-lt"/>
                <a:ea typeface="+mn-ea"/>
                <a:cs typeface="+mn-cs"/>
              </a:rPr>
              <a:t>/Sec</a:t>
            </a:r>
            <a:r>
              <a:rPr lang="en-IN" sz="1200" b="1" kern="1200" dirty="0">
                <a:solidFill>
                  <a:schemeClr val="tx1"/>
                </a:solidFill>
                <a:latin typeface="+mn-lt"/>
                <a:ea typeface="+mn-ea"/>
                <a:cs typeface="+mn-cs"/>
              </a:rPr>
              <a:t>. 620 : Government Companies - Power to modify act </a:t>
            </a:r>
            <a:r>
              <a:rPr lang="en-US" sz="1200" b="1" kern="1200" dirty="0">
                <a:solidFill>
                  <a:schemeClr val="tx1"/>
                </a:solidFill>
                <a:latin typeface="+mn-lt"/>
                <a:ea typeface="+mn-ea"/>
                <a:cs typeface="+mn-cs"/>
              </a:rPr>
              <a:t>‑</a:t>
            </a:r>
            <a:r>
              <a:rPr lang="en-IN" sz="1200" b="1" kern="1200" dirty="0">
                <a:solidFill>
                  <a:schemeClr val="tx1"/>
                </a:solidFill>
                <a:latin typeface="+mn-lt"/>
                <a:ea typeface="+mn-ea"/>
                <a:cs typeface="+mn-cs"/>
              </a:rPr>
              <a:t> Notifications notifying provisions of the act as not applicable or applicable with modification in relation to Government companies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In exercise of the powers conferred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(1) of Section 620 of the Companies act, 1956 (1 of 1956), the Central Government hereby directs that the provisions of Clause </a:t>
            </a:r>
            <a:r>
              <a:rPr lang="en-IN" sz="1200" i="1" kern="1200" dirty="0">
                <a:solidFill>
                  <a:schemeClr val="tx1"/>
                </a:solidFill>
                <a:latin typeface="+mn-lt"/>
                <a:ea typeface="+mn-ea"/>
                <a:cs typeface="+mn-cs"/>
              </a:rPr>
              <a:t>(b) </a:t>
            </a:r>
            <a:r>
              <a:rPr lang="en-IN" sz="1200" kern="1200" dirty="0">
                <a:solidFill>
                  <a:schemeClr val="tx1"/>
                </a:solidFill>
                <a:latin typeface="+mn-lt"/>
                <a:ea typeface="+mn-ea"/>
                <a:cs typeface="+mn-cs"/>
              </a:rPr>
              <a:t>of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(3) of Section 209 of the said act shall not apply to any Government company engaged in the promotion and development of industries, to the extent it relates to income from—</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a</a:t>
            </a:r>
            <a:r>
              <a:rPr lang="en-IN" sz="1200" kern="1200" dirty="0">
                <a:solidFill>
                  <a:schemeClr val="tx1"/>
                </a:solidFill>
                <a:latin typeface="+mn-lt"/>
                <a:ea typeface="+mn-ea"/>
                <a:cs typeface="+mn-cs"/>
              </a:rPr>
              <a:t>)  interest on seed money loans or bridge loans;</a:t>
            </a:r>
            <a:endParaRPr lang="en-US" sz="1200" kern="1200" dirty="0">
              <a:solidFill>
                <a:schemeClr val="tx1"/>
              </a:solidFill>
              <a:latin typeface="+mn-lt"/>
              <a:ea typeface="+mn-ea"/>
              <a:cs typeface="+mn-cs"/>
            </a:endParaRPr>
          </a:p>
          <a:p>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b</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interest on instalments due on the cost of industrial plots or sheds allotted to entrepreneurs;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c</a:t>
            </a:r>
            <a:r>
              <a:rPr lang="en-IN" sz="1200" kern="1200" dirty="0">
                <a:solidFill>
                  <a:schemeClr val="tx1"/>
                </a:solidFill>
                <a:latin typeface="+mn-lt"/>
                <a:ea typeface="+mn-ea"/>
                <a:cs typeface="+mn-cs"/>
              </a:rPr>
              <a:t>)  claims from the Central Government or State Governments in relation to special rebate on the sale of handloom clothes as declared by the Ministry of Textiles (Office of the Development Commissioner for Handlooms) from time to time as a special measure for boosting the sale of handloom clothes produced in different parts of the country:</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Provided </a:t>
            </a:r>
            <a:r>
              <a:rPr lang="en-IN" sz="1200" kern="1200" dirty="0">
                <a:solidFill>
                  <a:schemeClr val="tx1"/>
                </a:solidFill>
                <a:latin typeface="+mn-lt"/>
                <a:ea typeface="+mn-ea"/>
                <a:cs typeface="+mn-cs"/>
              </a:rPr>
              <a:t>that such accrued income, which is not accounted for in the books of account, is disclosed by way of a note in the company’s annual accounts.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A copy of this notification has been laid in draft before both the Houses of Parliament as required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(2) of Section 620 of the said act.</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Notification : </a:t>
            </a:r>
            <a:r>
              <a:rPr lang="en-IN" sz="1200" i="1" kern="1200" dirty="0">
                <a:solidFill>
                  <a:schemeClr val="tx1"/>
                </a:solidFill>
                <a:latin typeface="+mn-lt"/>
                <a:ea typeface="+mn-ea"/>
                <a:cs typeface="+mn-cs"/>
              </a:rPr>
              <a:t>No. GSR 770(E), dated 10</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9</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1990.</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135</a:t>
            </a:fld>
            <a:endParaRPr lang="en-US"/>
          </a:p>
        </p:txBody>
      </p:sp>
    </p:spTree>
    <p:extLst>
      <p:ext uri="{BB962C8B-B14F-4D97-AF65-F5344CB8AC3E}">
        <p14:creationId xmlns:p14="http://schemas.microsoft.com/office/powerpoint/2010/main" val="1240182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dirty="0">
                <a:solidFill>
                  <a:schemeClr val="tx1"/>
                </a:solidFill>
                <a:latin typeface="+mn-lt"/>
                <a:ea typeface="+mn-ea"/>
                <a:cs typeface="+mn-cs"/>
              </a:rPr>
              <a:t>608</a:t>
            </a:r>
            <a:r>
              <a:rPr lang="en-IN" sz="1200" b="1" kern="1200" cap="all" dirty="0">
                <a:solidFill>
                  <a:schemeClr val="tx1"/>
                </a:solidFill>
                <a:latin typeface="+mn-lt"/>
                <a:ea typeface="+mn-ea"/>
                <a:cs typeface="+mn-cs"/>
              </a:rPr>
              <a:t>/Sec</a:t>
            </a:r>
            <a:r>
              <a:rPr lang="en-IN" sz="1200" b="1" kern="1200" dirty="0">
                <a:solidFill>
                  <a:schemeClr val="tx1"/>
                </a:solidFill>
                <a:latin typeface="+mn-lt"/>
                <a:ea typeface="+mn-ea"/>
                <a:cs typeface="+mn-cs"/>
              </a:rPr>
              <a:t>. 620 : Government Companies - Power to modify act </a:t>
            </a:r>
            <a:r>
              <a:rPr lang="en-US" sz="1200" b="1" kern="1200" dirty="0">
                <a:solidFill>
                  <a:schemeClr val="tx1"/>
                </a:solidFill>
                <a:latin typeface="+mn-lt"/>
                <a:ea typeface="+mn-ea"/>
                <a:cs typeface="+mn-cs"/>
              </a:rPr>
              <a:t>‑</a:t>
            </a:r>
            <a:r>
              <a:rPr lang="en-IN" sz="1200" b="1" kern="1200" dirty="0">
                <a:solidFill>
                  <a:schemeClr val="tx1"/>
                </a:solidFill>
                <a:latin typeface="+mn-lt"/>
                <a:ea typeface="+mn-ea"/>
                <a:cs typeface="+mn-cs"/>
              </a:rPr>
              <a:t> Notifications notifying provisions of the act as not applicable or applicable with modification in relation to Government companies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In exercise of the powers conferred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(1) of Section 620 of the Companies act, 1956 (1 of 1956), the Central Government hereby directs that the provisions of Clause </a:t>
            </a:r>
            <a:r>
              <a:rPr lang="en-IN" sz="1200" i="1" kern="1200" dirty="0">
                <a:solidFill>
                  <a:schemeClr val="tx1"/>
                </a:solidFill>
                <a:latin typeface="+mn-lt"/>
                <a:ea typeface="+mn-ea"/>
                <a:cs typeface="+mn-cs"/>
              </a:rPr>
              <a:t>(b) </a:t>
            </a:r>
            <a:r>
              <a:rPr lang="en-IN" sz="1200" kern="1200" dirty="0">
                <a:solidFill>
                  <a:schemeClr val="tx1"/>
                </a:solidFill>
                <a:latin typeface="+mn-lt"/>
                <a:ea typeface="+mn-ea"/>
                <a:cs typeface="+mn-cs"/>
              </a:rPr>
              <a:t>of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(3) of Section 209 of the said act shall not apply to any Government company engaged in the promotion and development of industries, to the extent it relates to income from—</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a</a:t>
            </a:r>
            <a:r>
              <a:rPr lang="en-IN" sz="1200" kern="1200" dirty="0">
                <a:solidFill>
                  <a:schemeClr val="tx1"/>
                </a:solidFill>
                <a:latin typeface="+mn-lt"/>
                <a:ea typeface="+mn-ea"/>
                <a:cs typeface="+mn-cs"/>
              </a:rPr>
              <a:t>)  interest on seed money loans or bridge loans;</a:t>
            </a:r>
            <a:endParaRPr lang="en-US" sz="1200" kern="1200" dirty="0">
              <a:solidFill>
                <a:schemeClr val="tx1"/>
              </a:solidFill>
              <a:latin typeface="+mn-lt"/>
              <a:ea typeface="+mn-ea"/>
              <a:cs typeface="+mn-cs"/>
            </a:endParaRPr>
          </a:p>
          <a:p>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b</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interest on instalments due on the cost of industrial plots or sheds allotted to entrepreneurs;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c</a:t>
            </a:r>
            <a:r>
              <a:rPr lang="en-IN" sz="1200" kern="1200" dirty="0">
                <a:solidFill>
                  <a:schemeClr val="tx1"/>
                </a:solidFill>
                <a:latin typeface="+mn-lt"/>
                <a:ea typeface="+mn-ea"/>
                <a:cs typeface="+mn-cs"/>
              </a:rPr>
              <a:t>)  claims from the Central Government or State Governments in relation to special rebate on the sale of handloom clothes as declared by the Ministry of Textiles (Office of the Development Commissioner for Handlooms) from time to time as a special measure for boosting the sale of handloom clothes produced in different parts of the country:</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Provided </a:t>
            </a:r>
            <a:r>
              <a:rPr lang="en-IN" sz="1200" kern="1200" dirty="0">
                <a:solidFill>
                  <a:schemeClr val="tx1"/>
                </a:solidFill>
                <a:latin typeface="+mn-lt"/>
                <a:ea typeface="+mn-ea"/>
                <a:cs typeface="+mn-cs"/>
              </a:rPr>
              <a:t>that such accrued income, which is not accounted for in the books of account, is disclosed by way of a note in the company’s annual accounts.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A copy of this notification has been laid in draft before both the Houses of Parliament as required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(2) of Section 620 of the said act.</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Notification : </a:t>
            </a:r>
            <a:r>
              <a:rPr lang="en-IN" sz="1200" i="1" kern="1200" dirty="0">
                <a:solidFill>
                  <a:schemeClr val="tx1"/>
                </a:solidFill>
                <a:latin typeface="+mn-lt"/>
                <a:ea typeface="+mn-ea"/>
                <a:cs typeface="+mn-cs"/>
              </a:rPr>
              <a:t>No. GSR 770(E), dated 10</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9</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1990.</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139</a:t>
            </a:fld>
            <a:endParaRPr lang="en-US"/>
          </a:p>
        </p:txBody>
      </p:sp>
    </p:spTree>
    <p:extLst>
      <p:ext uri="{BB962C8B-B14F-4D97-AF65-F5344CB8AC3E}">
        <p14:creationId xmlns:p14="http://schemas.microsoft.com/office/powerpoint/2010/main" val="3526022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dirty="0">
                <a:solidFill>
                  <a:schemeClr val="tx1"/>
                </a:solidFill>
                <a:latin typeface="+mn-lt"/>
                <a:ea typeface="+mn-ea"/>
                <a:cs typeface="+mn-cs"/>
              </a:rPr>
              <a:t>608</a:t>
            </a:r>
            <a:r>
              <a:rPr lang="en-IN" sz="1200" b="1" kern="1200" cap="all" dirty="0">
                <a:solidFill>
                  <a:schemeClr val="tx1"/>
                </a:solidFill>
                <a:latin typeface="+mn-lt"/>
                <a:ea typeface="+mn-ea"/>
                <a:cs typeface="+mn-cs"/>
              </a:rPr>
              <a:t>/Sec</a:t>
            </a:r>
            <a:r>
              <a:rPr lang="en-IN" sz="1200" b="1" kern="1200" dirty="0">
                <a:solidFill>
                  <a:schemeClr val="tx1"/>
                </a:solidFill>
                <a:latin typeface="+mn-lt"/>
                <a:ea typeface="+mn-ea"/>
                <a:cs typeface="+mn-cs"/>
              </a:rPr>
              <a:t>. 620 : Government Companies - Power to modify act </a:t>
            </a:r>
            <a:r>
              <a:rPr lang="en-US" sz="1200" b="1" kern="1200" dirty="0">
                <a:solidFill>
                  <a:schemeClr val="tx1"/>
                </a:solidFill>
                <a:latin typeface="+mn-lt"/>
                <a:ea typeface="+mn-ea"/>
                <a:cs typeface="+mn-cs"/>
              </a:rPr>
              <a:t>‑</a:t>
            </a:r>
            <a:r>
              <a:rPr lang="en-IN" sz="1200" b="1" kern="1200" dirty="0">
                <a:solidFill>
                  <a:schemeClr val="tx1"/>
                </a:solidFill>
                <a:latin typeface="+mn-lt"/>
                <a:ea typeface="+mn-ea"/>
                <a:cs typeface="+mn-cs"/>
              </a:rPr>
              <a:t> Notifications notifying provisions of the act as not applicable or applicable with modification in relation to Government companies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In exercise of the powers conferred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(1) of Section 620 of the Companies act, 1956 (1 of 1956), the Central Government hereby directs that the provisions of Clause </a:t>
            </a:r>
            <a:r>
              <a:rPr lang="en-IN" sz="1200" i="1" kern="1200" dirty="0">
                <a:solidFill>
                  <a:schemeClr val="tx1"/>
                </a:solidFill>
                <a:latin typeface="+mn-lt"/>
                <a:ea typeface="+mn-ea"/>
                <a:cs typeface="+mn-cs"/>
              </a:rPr>
              <a:t>(b) </a:t>
            </a:r>
            <a:r>
              <a:rPr lang="en-IN" sz="1200" kern="1200" dirty="0">
                <a:solidFill>
                  <a:schemeClr val="tx1"/>
                </a:solidFill>
                <a:latin typeface="+mn-lt"/>
                <a:ea typeface="+mn-ea"/>
                <a:cs typeface="+mn-cs"/>
              </a:rPr>
              <a:t>of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(3) of Section 209 of the said act shall not apply to any Government company engaged in the promotion and development of industries, to the extent it relates to income from—</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a</a:t>
            </a:r>
            <a:r>
              <a:rPr lang="en-IN" sz="1200" kern="1200" dirty="0">
                <a:solidFill>
                  <a:schemeClr val="tx1"/>
                </a:solidFill>
                <a:latin typeface="+mn-lt"/>
                <a:ea typeface="+mn-ea"/>
                <a:cs typeface="+mn-cs"/>
              </a:rPr>
              <a:t>)  interest on seed money loans or bridge loans;</a:t>
            </a:r>
            <a:endParaRPr lang="en-US" sz="1200" kern="1200" dirty="0">
              <a:solidFill>
                <a:schemeClr val="tx1"/>
              </a:solidFill>
              <a:latin typeface="+mn-lt"/>
              <a:ea typeface="+mn-ea"/>
              <a:cs typeface="+mn-cs"/>
            </a:endParaRPr>
          </a:p>
          <a:p>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b</a:t>
            </a:r>
            <a:r>
              <a:rPr lang="en-IN" sz="1200" kern="1200" dirty="0">
                <a:solidFill>
                  <a:schemeClr val="tx1"/>
                </a:solidFill>
                <a:latin typeface="+mn-lt"/>
                <a:ea typeface="+mn-ea"/>
                <a:cs typeface="+mn-cs"/>
              </a:rPr>
              <a:t>)</a:t>
            </a:r>
            <a:r>
              <a:rPr lang="en-IN" sz="1200" i="1" kern="1200" dirty="0">
                <a:solidFill>
                  <a:schemeClr val="tx1"/>
                </a:solidFill>
                <a:latin typeface="+mn-lt"/>
                <a:ea typeface="+mn-ea"/>
                <a:cs typeface="+mn-cs"/>
              </a:rPr>
              <a:t>  </a:t>
            </a:r>
            <a:r>
              <a:rPr lang="en-IN" sz="1200" kern="1200" dirty="0">
                <a:solidFill>
                  <a:schemeClr val="tx1"/>
                </a:solidFill>
                <a:latin typeface="+mn-lt"/>
                <a:ea typeface="+mn-ea"/>
                <a:cs typeface="+mn-cs"/>
              </a:rPr>
              <a:t>interest on instalments due on the cost of industrial plots or sheds allotted to entrepreneurs;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  (</a:t>
            </a:r>
            <a:r>
              <a:rPr lang="en-IN" sz="1200" i="1" kern="1200" dirty="0">
                <a:solidFill>
                  <a:schemeClr val="tx1"/>
                </a:solidFill>
                <a:latin typeface="+mn-lt"/>
                <a:ea typeface="+mn-ea"/>
                <a:cs typeface="+mn-cs"/>
              </a:rPr>
              <a:t>c</a:t>
            </a:r>
            <a:r>
              <a:rPr lang="en-IN" sz="1200" kern="1200" dirty="0">
                <a:solidFill>
                  <a:schemeClr val="tx1"/>
                </a:solidFill>
                <a:latin typeface="+mn-lt"/>
                <a:ea typeface="+mn-ea"/>
                <a:cs typeface="+mn-cs"/>
              </a:rPr>
              <a:t>)  claims from the Central Government or State Governments in relation to special rebate on the sale of handloom clothes as declared by the Ministry of Textiles (Office of the Development Commissioner for Handlooms) from time to time as a special measure for boosting the sale of handloom clothes produced in different parts of the country:</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Provided </a:t>
            </a:r>
            <a:r>
              <a:rPr lang="en-IN" sz="1200" kern="1200" dirty="0">
                <a:solidFill>
                  <a:schemeClr val="tx1"/>
                </a:solidFill>
                <a:latin typeface="+mn-lt"/>
                <a:ea typeface="+mn-ea"/>
                <a:cs typeface="+mn-cs"/>
              </a:rPr>
              <a:t>that such accrued income, which is not accounted for in the books of account, is disclosed by way of a note in the company’s annual accounts.</a:t>
            </a:r>
            <a:endParaRPr lang="en-US" sz="1200" kern="1200" dirty="0">
              <a:solidFill>
                <a:schemeClr val="tx1"/>
              </a:solidFill>
              <a:latin typeface="+mn-lt"/>
              <a:ea typeface="+mn-ea"/>
              <a:cs typeface="+mn-cs"/>
            </a:endParaRPr>
          </a:p>
          <a:p>
            <a:r>
              <a:rPr lang="en-IN" sz="1200" kern="1200" dirty="0">
                <a:solidFill>
                  <a:schemeClr val="tx1"/>
                </a:solidFill>
                <a:latin typeface="+mn-lt"/>
                <a:ea typeface="+mn-ea"/>
                <a:cs typeface="+mn-cs"/>
              </a:rPr>
              <a:t>A copy of this notification has been laid in draft before both the Houses of Parliament as required by sub</a:t>
            </a:r>
            <a:r>
              <a:rPr lang="en-US" sz="1200" kern="1200" dirty="0">
                <a:solidFill>
                  <a:schemeClr val="tx1"/>
                </a:solidFill>
                <a:latin typeface="+mn-lt"/>
                <a:ea typeface="+mn-ea"/>
                <a:cs typeface="+mn-cs"/>
              </a:rPr>
              <a:t>‑</a:t>
            </a:r>
            <a:r>
              <a:rPr lang="en-IN" sz="1200" kern="1200" dirty="0">
                <a:solidFill>
                  <a:schemeClr val="tx1"/>
                </a:solidFill>
                <a:latin typeface="+mn-lt"/>
                <a:ea typeface="+mn-ea"/>
                <a:cs typeface="+mn-cs"/>
              </a:rPr>
              <a:t>Section (2) of Section 620 of the said act.</a:t>
            </a:r>
            <a:endParaRPr lang="en-US" sz="1200" kern="1200" dirty="0">
              <a:solidFill>
                <a:schemeClr val="tx1"/>
              </a:solidFill>
              <a:latin typeface="+mn-lt"/>
              <a:ea typeface="+mn-ea"/>
              <a:cs typeface="+mn-cs"/>
            </a:endParaRPr>
          </a:p>
          <a:p>
            <a:r>
              <a:rPr lang="en-IN" sz="1200" b="1" kern="1200" dirty="0">
                <a:solidFill>
                  <a:schemeClr val="tx1"/>
                </a:solidFill>
                <a:latin typeface="+mn-lt"/>
                <a:ea typeface="+mn-ea"/>
                <a:cs typeface="+mn-cs"/>
              </a:rPr>
              <a:t>Notification : </a:t>
            </a:r>
            <a:r>
              <a:rPr lang="en-IN" sz="1200" i="1" kern="1200" dirty="0">
                <a:solidFill>
                  <a:schemeClr val="tx1"/>
                </a:solidFill>
                <a:latin typeface="+mn-lt"/>
                <a:ea typeface="+mn-ea"/>
                <a:cs typeface="+mn-cs"/>
              </a:rPr>
              <a:t>No. GSR 770(E), dated 10</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9</a:t>
            </a:r>
            <a:r>
              <a:rPr lang="en-US" sz="1200" i="1" kern="1200" dirty="0">
                <a:solidFill>
                  <a:schemeClr val="tx1"/>
                </a:solidFill>
                <a:latin typeface="+mn-lt"/>
                <a:ea typeface="+mn-ea"/>
                <a:cs typeface="+mn-cs"/>
              </a:rPr>
              <a:t>‑</a:t>
            </a:r>
            <a:r>
              <a:rPr lang="en-IN" sz="1200" i="1" kern="1200" dirty="0">
                <a:solidFill>
                  <a:schemeClr val="tx1"/>
                </a:solidFill>
                <a:latin typeface="+mn-lt"/>
                <a:ea typeface="+mn-ea"/>
                <a:cs typeface="+mn-cs"/>
              </a:rPr>
              <a:t>1990.</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146</a:t>
            </a:fld>
            <a:endParaRPr lang="en-US"/>
          </a:p>
        </p:txBody>
      </p:sp>
    </p:spTree>
    <p:extLst>
      <p:ext uri="{BB962C8B-B14F-4D97-AF65-F5344CB8AC3E}">
        <p14:creationId xmlns:p14="http://schemas.microsoft.com/office/powerpoint/2010/main" val="2616681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6C8A91CC-F433-4607-8F5E-B7CABD2669E6}" type="slidenum">
              <a:rPr lang="en-US" smtClean="0"/>
              <a:pPr/>
              <a:t>7</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058259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79F1D082-58F3-477F-BEFC-04641F03413C}" type="slidenum">
              <a:rPr lang="en-US" smtClean="0"/>
              <a:pPr/>
              <a:t>147</a:t>
            </a:fld>
            <a:endParaRPr lang="en-US"/>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1826191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14A3099C-7C49-49D7-BDC8-2D3721306543}" type="slidenum">
              <a:rPr lang="en-US" smtClean="0"/>
              <a:pPr/>
              <a:t>148</a:t>
            </a:fld>
            <a:endParaRPr lang="en-US"/>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24012725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DC93829E-FD0A-4B18-A07F-EDD94065541A}" type="slidenum">
              <a:rPr lang="en-US" smtClean="0"/>
              <a:pPr/>
              <a:t>149</a:t>
            </a:fld>
            <a:endParaRPr lang="en-US"/>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218962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2ABB0289-5D55-4733-B606-2F5DB97647E9}" type="slidenum">
              <a:rPr lang="en-US" smtClean="0"/>
              <a:pPr/>
              <a:t>150</a:t>
            </a:fld>
            <a:endParaRPr lang="en-US"/>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838836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99A8FFD2-F9C8-44CC-AB84-5504FC1DADC9}" type="slidenum">
              <a:rPr lang="en-US" smtClean="0"/>
              <a:pPr/>
              <a:t>151</a:t>
            </a:fld>
            <a:endParaRPr lang="en-US"/>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3639814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99A8FFD2-F9C8-44CC-AB84-5504FC1DADC9}" type="slidenum">
              <a:rPr lang="en-US" smtClean="0"/>
              <a:pPr/>
              <a:t>152</a:t>
            </a:fld>
            <a:endParaRPr lang="en-US"/>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363981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1B3819B8-74AC-4B1E-B0E6-6823710B2740}" type="slidenum">
              <a:rPr lang="en-US" smtClean="0"/>
              <a:pPr/>
              <a:t>153</a:t>
            </a:fld>
            <a:endParaRPr lang="en-US"/>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6335022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CF7FBA11-A6B4-4BAA-9093-FF65AB7CF272}" type="slidenum">
              <a:rPr lang="en-US" smtClean="0"/>
              <a:pPr/>
              <a:t>154</a:t>
            </a:fld>
            <a:endParaRPr lang="en-US"/>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0801314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A6726218-5163-4E28-940D-24C2EB3D213E}" type="slidenum">
              <a:rPr lang="en-US" smtClean="0"/>
              <a:pPr/>
              <a:t>161</a:t>
            </a:fld>
            <a:endParaRPr lang="en-US"/>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996111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FE6CA113-DEBF-453B-B1D1-5B67D706E106}" type="slidenum">
              <a:rPr lang="en-US" smtClean="0"/>
              <a:pPr/>
              <a:t>164</a:t>
            </a:fld>
            <a:endParaRPr lang="en-US"/>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defTabSz="929314">
              <a:defRPr/>
            </a:pPr>
            <a:r>
              <a:rPr lang="en-US" b="1" dirty="0">
                <a:latin typeface="Calibri" pitchFamily="34" charset="0"/>
              </a:rPr>
              <a:t>Additional depreciation:</a:t>
            </a:r>
          </a:p>
          <a:p>
            <a:pPr defTabSz="929314">
              <a:defRPr/>
            </a:pPr>
            <a:r>
              <a:rPr lang="en-US" dirty="0">
                <a:latin typeface="Calibri" pitchFamily="34" charset="0"/>
              </a:rPr>
              <a:t>W.e.f 2006-07 additional depreciation allowed to all the assessee engaged in the business of manufacturing or production of any article or thing in respect of New machinery or Plant installed on or after 31</a:t>
            </a:r>
            <a:r>
              <a:rPr lang="en-US" baseline="30000" dirty="0">
                <a:latin typeface="Calibri" pitchFamily="34" charset="0"/>
              </a:rPr>
              <a:t>st</a:t>
            </a:r>
            <a:r>
              <a:rPr lang="en-US" dirty="0">
                <a:latin typeface="Calibri" pitchFamily="34" charset="0"/>
              </a:rPr>
              <a:t> day of March,2005.</a:t>
            </a:r>
          </a:p>
          <a:p>
            <a:endParaRPr lang="en-AU" dirty="0"/>
          </a:p>
        </p:txBody>
      </p:sp>
    </p:spTree>
    <p:extLst>
      <p:ext uri="{BB962C8B-B14F-4D97-AF65-F5344CB8AC3E}">
        <p14:creationId xmlns:p14="http://schemas.microsoft.com/office/powerpoint/2010/main" val="3904710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6C8A91CC-F433-4607-8F5E-B7CABD2669E6}" type="slidenum">
              <a:rPr lang="en-US" smtClean="0"/>
              <a:pPr/>
              <a:t>32</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466888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FE6CA113-DEBF-453B-B1D1-5B67D706E106}" type="slidenum">
              <a:rPr lang="en-US" smtClean="0"/>
              <a:pPr/>
              <a:t>166</a:t>
            </a:fld>
            <a:endParaRPr lang="en-US"/>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defTabSz="929314">
              <a:defRPr/>
            </a:pPr>
            <a:r>
              <a:rPr lang="en-US" b="1" dirty="0">
                <a:latin typeface="Calibri" pitchFamily="34" charset="0"/>
              </a:rPr>
              <a:t>Additional depreciation:</a:t>
            </a:r>
          </a:p>
          <a:p>
            <a:pPr defTabSz="929314">
              <a:defRPr/>
            </a:pPr>
            <a:r>
              <a:rPr lang="en-US" dirty="0">
                <a:latin typeface="Calibri" pitchFamily="34" charset="0"/>
              </a:rPr>
              <a:t>W.e.f 2006-07 additional depreciation allowed to all the assessee engaged in the business of manufacturing or production of any article or thing in respect of New machinery or Plant installed on or after 31</a:t>
            </a:r>
            <a:r>
              <a:rPr lang="en-US" baseline="30000" dirty="0">
                <a:latin typeface="Calibri" pitchFamily="34" charset="0"/>
              </a:rPr>
              <a:t>st</a:t>
            </a:r>
            <a:r>
              <a:rPr lang="en-US" dirty="0">
                <a:latin typeface="Calibri" pitchFamily="34" charset="0"/>
              </a:rPr>
              <a:t> day of March,2005.</a:t>
            </a:r>
          </a:p>
          <a:p>
            <a:endParaRPr lang="en-AU" dirty="0"/>
          </a:p>
        </p:txBody>
      </p:sp>
    </p:spTree>
    <p:extLst>
      <p:ext uri="{BB962C8B-B14F-4D97-AF65-F5344CB8AC3E}">
        <p14:creationId xmlns:p14="http://schemas.microsoft.com/office/powerpoint/2010/main" val="13264705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4581C64B-87EE-44A3-8DB5-7E6D4AF162DB}" type="slidenum">
              <a:rPr lang="en-US" smtClean="0"/>
              <a:pPr/>
              <a:t>169</a:t>
            </a:fld>
            <a:endParaRPr lang="en-US"/>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3049792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692266AC-40D5-4F86-98B2-F4A874505AC1}" type="slidenum">
              <a:rPr lang="en-US" smtClean="0"/>
              <a:pPr/>
              <a:t>173</a:t>
            </a:fld>
            <a:endParaRPr lang="en-US"/>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489705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692266AC-40D5-4F86-98B2-F4A874505AC1}" type="slidenum">
              <a:rPr lang="en-US" smtClean="0"/>
              <a:pPr/>
              <a:t>174</a:t>
            </a:fld>
            <a:endParaRPr lang="en-US"/>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7192182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F6EB40C4-5E67-48D0-8C16-FEF3C33AAB62}" type="slidenum">
              <a:rPr lang="en-US" smtClean="0"/>
              <a:pPr/>
              <a:t>179</a:t>
            </a:fld>
            <a:endParaRPr lang="en-US"/>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24774219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1A7D22BE-0ADB-4351-B065-F668D614F070}" type="slidenum">
              <a:rPr lang="en-US" smtClean="0"/>
              <a:pPr/>
              <a:t>184</a:t>
            </a:fld>
            <a:endParaRPr lang="en-US"/>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148923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1A7D22BE-0ADB-4351-B065-F668D614F070}" type="slidenum">
              <a:rPr lang="en-US" smtClean="0"/>
              <a:pPr/>
              <a:t>185</a:t>
            </a:fld>
            <a:endParaRPr lang="en-US"/>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40363130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u="sng" dirty="0"/>
              <a:t>Sec. 40(a):</a:t>
            </a:r>
          </a:p>
          <a:p>
            <a:pPr marL="278794" indent="-278794" algn="just">
              <a:lnSpc>
                <a:spcPct val="80000"/>
              </a:lnSpc>
              <a:buFont typeface="Wingdings" pitchFamily="2" charset="2"/>
              <a:buChar char="Ø"/>
              <a:defRPr/>
            </a:pPr>
            <a:r>
              <a:rPr lang="en-US" b="1" u="sng" dirty="0">
                <a:solidFill>
                  <a:schemeClr val="tx2"/>
                </a:solidFill>
                <a:latin typeface="Calibri" pitchFamily="34" charset="0"/>
                <a:cs typeface="Times New Roman" pitchFamily="18" charset="0"/>
              </a:rPr>
              <a:t>Amendment to sub Clause(</a:t>
            </a:r>
            <a:r>
              <a:rPr lang="en-US" b="1" u="sng" dirty="0" err="1">
                <a:solidFill>
                  <a:schemeClr val="tx2"/>
                </a:solidFill>
                <a:latin typeface="Calibri" pitchFamily="34" charset="0"/>
                <a:cs typeface="Times New Roman" pitchFamily="18" charset="0"/>
              </a:rPr>
              <a:t>ia</a:t>
            </a:r>
            <a:r>
              <a:rPr lang="en-US" b="1" u="sng" dirty="0">
                <a:solidFill>
                  <a:schemeClr val="tx2"/>
                </a:solidFill>
                <a:latin typeface="Calibri" pitchFamily="34" charset="0"/>
                <a:cs typeface="Times New Roman" pitchFamily="18" charset="0"/>
              </a:rPr>
              <a:t>) by Finance act, 2010 </a:t>
            </a:r>
            <a:r>
              <a:rPr lang="en-US" dirty="0">
                <a:solidFill>
                  <a:schemeClr val="tx2"/>
                </a:solidFill>
                <a:latin typeface="Calibri" pitchFamily="34" charset="0"/>
                <a:cs typeface="Times New Roman" pitchFamily="18" charset="0"/>
              </a:rPr>
              <a:t>provides for disallowance if </a:t>
            </a:r>
            <a:r>
              <a:rPr lang="en-US" dirty="0" err="1">
                <a:solidFill>
                  <a:schemeClr val="tx2"/>
                </a:solidFill>
                <a:latin typeface="Calibri" pitchFamily="34" charset="0"/>
                <a:cs typeface="Times New Roman" pitchFamily="18" charset="0"/>
              </a:rPr>
              <a:t>tds</a:t>
            </a:r>
            <a:r>
              <a:rPr lang="en-US" dirty="0">
                <a:solidFill>
                  <a:schemeClr val="tx2"/>
                </a:solidFill>
                <a:latin typeface="Calibri" pitchFamily="34" charset="0"/>
                <a:cs typeface="Times New Roman" pitchFamily="18" charset="0"/>
              </a:rPr>
              <a:t> deducted </a:t>
            </a:r>
            <a:r>
              <a:rPr lang="en-US" sz="1100" b="1" i="1" u="sng" dirty="0">
                <a:solidFill>
                  <a:srgbClr val="D54F41"/>
                </a:solidFill>
              </a:rPr>
              <a:t>during the previous year</a:t>
            </a:r>
            <a:r>
              <a:rPr lang="en-US" sz="1100" dirty="0"/>
              <a:t> </a:t>
            </a:r>
            <a:r>
              <a:rPr lang="en-US" dirty="0">
                <a:solidFill>
                  <a:schemeClr val="tx2"/>
                </a:solidFill>
                <a:latin typeface="Calibri" pitchFamily="34" charset="0"/>
                <a:cs typeface="Times New Roman" pitchFamily="18" charset="0"/>
              </a:rPr>
              <a:t>is not deposited by the due date of ITR filing in respect of payments being interest, commission, brokerage, rent, royalty  for Professional/Technical fees service, payment to Contractor or Sub contractor</a:t>
            </a:r>
          </a:p>
          <a:p>
            <a:pPr marL="278794" indent="-278794" algn="just">
              <a:lnSpc>
                <a:spcPct val="80000"/>
              </a:lnSpc>
              <a:defRPr/>
            </a:pPr>
            <a:r>
              <a:rPr lang="en-US" b="1" dirty="0">
                <a:solidFill>
                  <a:schemeClr val="tx2"/>
                </a:solidFill>
                <a:latin typeface="Calibri" pitchFamily="34" charset="0"/>
                <a:cs typeface="Times New Roman" pitchFamily="18" charset="0"/>
              </a:rPr>
              <a:t>Sub Clause(</a:t>
            </a:r>
            <a:r>
              <a:rPr lang="en-US" b="1" dirty="0" err="1">
                <a:solidFill>
                  <a:schemeClr val="tx2"/>
                </a:solidFill>
                <a:latin typeface="Calibri" pitchFamily="34" charset="0"/>
                <a:cs typeface="Times New Roman" pitchFamily="18" charset="0"/>
              </a:rPr>
              <a:t>ib</a:t>
            </a:r>
            <a:r>
              <a:rPr lang="en-US" dirty="0">
                <a:solidFill>
                  <a:schemeClr val="tx2"/>
                </a:solidFill>
                <a:latin typeface="Calibri" pitchFamily="34" charset="0"/>
                <a:cs typeface="Times New Roman" pitchFamily="18" charset="0"/>
              </a:rPr>
              <a:t>) providing for disallowance on account of STT –omitted </a:t>
            </a:r>
            <a:r>
              <a:rPr lang="en-US" dirty="0" err="1">
                <a:solidFill>
                  <a:schemeClr val="tx2"/>
                </a:solidFill>
                <a:latin typeface="Calibri" pitchFamily="34" charset="0"/>
                <a:cs typeface="Times New Roman" pitchFamily="18" charset="0"/>
              </a:rPr>
              <a:t>w.e.f</a:t>
            </a:r>
            <a:r>
              <a:rPr lang="en-US" dirty="0">
                <a:solidFill>
                  <a:schemeClr val="tx2"/>
                </a:solidFill>
                <a:latin typeface="Calibri" pitchFamily="34" charset="0"/>
                <a:cs typeface="Times New Roman" pitchFamily="18" charset="0"/>
              </a:rPr>
              <a:t> 1-4-2009 since allowed </a:t>
            </a:r>
            <a:r>
              <a:rPr lang="en-US" dirty="0" err="1">
                <a:solidFill>
                  <a:schemeClr val="tx2"/>
                </a:solidFill>
                <a:latin typeface="Calibri" pitchFamily="34" charset="0"/>
                <a:cs typeface="Times New Roman" pitchFamily="18" charset="0"/>
              </a:rPr>
              <a:t>u.s</a:t>
            </a:r>
            <a:r>
              <a:rPr lang="en-US" dirty="0">
                <a:solidFill>
                  <a:schemeClr val="tx2"/>
                </a:solidFill>
                <a:latin typeface="Calibri" pitchFamily="34" charset="0"/>
                <a:cs typeface="Times New Roman" pitchFamily="18" charset="0"/>
              </a:rPr>
              <a:t> 36(1)(xv).</a:t>
            </a:r>
          </a:p>
          <a:p>
            <a:pPr marL="278794" indent="-278794" algn="just">
              <a:lnSpc>
                <a:spcPct val="80000"/>
              </a:lnSpc>
              <a:defRPr/>
            </a:pPr>
            <a:r>
              <a:rPr lang="en-US" b="1" dirty="0">
                <a:solidFill>
                  <a:schemeClr val="tx2"/>
                </a:solidFill>
                <a:latin typeface="Calibri" pitchFamily="34" charset="0"/>
                <a:cs typeface="Times New Roman" pitchFamily="18" charset="0"/>
              </a:rPr>
              <a:t>Sub Clause (</a:t>
            </a:r>
            <a:r>
              <a:rPr lang="en-US" b="1" dirty="0" err="1">
                <a:solidFill>
                  <a:schemeClr val="tx2"/>
                </a:solidFill>
                <a:latin typeface="Calibri" pitchFamily="34" charset="0"/>
                <a:cs typeface="Times New Roman" pitchFamily="18" charset="0"/>
              </a:rPr>
              <a:t>ic</a:t>
            </a:r>
            <a:r>
              <a:rPr lang="en-US" b="1" dirty="0">
                <a:solidFill>
                  <a:schemeClr val="tx2"/>
                </a:solidFill>
                <a:latin typeface="Calibri" pitchFamily="34" charset="0"/>
                <a:cs typeface="Times New Roman" pitchFamily="18" charset="0"/>
              </a:rPr>
              <a:t>) </a:t>
            </a:r>
            <a:r>
              <a:rPr lang="en-US" dirty="0">
                <a:solidFill>
                  <a:schemeClr val="tx2"/>
                </a:solidFill>
                <a:latin typeface="Calibri" pitchFamily="34" charset="0"/>
                <a:cs typeface="Times New Roman" pitchFamily="18" charset="0"/>
              </a:rPr>
              <a:t>inserted by Finance act, 2005 provides for disallowance of FBT</a:t>
            </a:r>
          </a:p>
          <a:p>
            <a:pPr marL="278794" indent="-278794" algn="just">
              <a:lnSpc>
                <a:spcPct val="80000"/>
              </a:lnSpc>
              <a:defRPr/>
            </a:pPr>
            <a:r>
              <a:rPr lang="en-US" dirty="0">
                <a:solidFill>
                  <a:schemeClr val="tx2"/>
                </a:solidFill>
                <a:latin typeface="Calibri" pitchFamily="34" charset="0"/>
                <a:cs typeface="Times New Roman" pitchFamily="18" charset="0"/>
              </a:rPr>
              <a:t>New Sub Clause (v) of Sec 40(a) tax referred in Sec 10(10ccc) paid by the employer on non- monetary perquisites provided to employees shall not deducted.</a:t>
            </a:r>
            <a:endParaRPr lang="en-AU" dirty="0"/>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193</a:t>
            </a:fld>
            <a:endParaRPr lang="en-US"/>
          </a:p>
        </p:txBody>
      </p:sp>
    </p:spTree>
    <p:extLst>
      <p:ext uri="{BB962C8B-B14F-4D97-AF65-F5344CB8AC3E}">
        <p14:creationId xmlns:p14="http://schemas.microsoft.com/office/powerpoint/2010/main" val="32070721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D1D4C09B-7A53-44F2-A8EC-FD2B25BC8F4A}" type="slidenum">
              <a:rPr lang="en-US" smtClean="0"/>
              <a:pPr/>
              <a:t>214</a:t>
            </a:fld>
            <a:endParaRPr lang="en-US"/>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826720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D1D4C09B-7A53-44F2-A8EC-FD2B25BC8F4A}" type="slidenum">
              <a:rPr lang="en-US" smtClean="0"/>
              <a:pPr/>
              <a:t>215</a:t>
            </a:fld>
            <a:endParaRPr lang="en-US"/>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195468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14C333AD-8735-4689-B1A2-582063A484FA}" type="slidenum">
              <a:rPr lang="en-US" smtClean="0"/>
              <a:pPr/>
              <a:t>45</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622300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89CA72A-F22C-4A5D-9FA6-122B9AD22D52}" type="slidenum">
              <a:rPr lang="en-US" smtClean="0"/>
              <a:pPr/>
              <a:t>217</a:t>
            </a:fld>
            <a:endParaRPr lang="en-US"/>
          </a:p>
        </p:txBody>
      </p:sp>
      <p:sp>
        <p:nvSpPr>
          <p:cNvPr id="241667" name="Rectangle 2"/>
          <p:cNvSpPr>
            <a:spLocks noGrp="1" noRot="1" noChangeAspect="1" noChangeArrowheads="1" noTextEdit="1"/>
          </p:cNvSpPr>
          <p:nvPr>
            <p:ph type="sldImg"/>
          </p:nvPr>
        </p:nvSpPr>
        <p:spPr>
          <a:solidFill>
            <a:srgbClr val="FFFFFF"/>
          </a:solidFill>
          <a:ln/>
        </p:spPr>
      </p:sp>
      <p:sp>
        <p:nvSpPr>
          <p:cNvPr id="241668" name="Rectangle 3"/>
          <p:cNvSpPr>
            <a:spLocks noGrp="1" noChangeArrowheads="1"/>
          </p:cNvSpPr>
          <p:nvPr>
            <p:ph type="body" idx="1"/>
          </p:nvPr>
        </p:nvSpPr>
        <p:spPr>
          <a:solidFill>
            <a:srgbClr val="FFFFFF"/>
          </a:solidFill>
          <a:ln>
            <a:solidFill>
              <a:srgbClr val="000000"/>
            </a:solidFill>
          </a:ln>
        </p:spPr>
        <p:txBody>
          <a:bodyPr lIns="92912" tIns="46456" rIns="92912" bIns="46456"/>
          <a:lstStyle/>
          <a:p>
            <a:endParaRPr lang="en-AU"/>
          </a:p>
        </p:txBody>
      </p:sp>
    </p:spTree>
    <p:extLst>
      <p:ext uri="{BB962C8B-B14F-4D97-AF65-F5344CB8AC3E}">
        <p14:creationId xmlns:p14="http://schemas.microsoft.com/office/powerpoint/2010/main" val="5411543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8CFD1195-6631-48A0-9506-16F89CD8CAB8}" type="slidenum">
              <a:rPr lang="en-US" smtClean="0"/>
              <a:pPr/>
              <a:t>218</a:t>
            </a:fld>
            <a:endParaRPr lang="en-US"/>
          </a:p>
        </p:txBody>
      </p:sp>
      <p:sp>
        <p:nvSpPr>
          <p:cNvPr id="24269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solidFill>
              <a:srgbClr val="000000"/>
            </a:solidFill>
          </a:ln>
        </p:spPr>
        <p:txBody>
          <a:bodyPr lIns="92912" tIns="46456" rIns="92912" bIns="46456"/>
          <a:lstStyle/>
          <a:p>
            <a:endParaRPr lang="en-AU"/>
          </a:p>
        </p:txBody>
      </p:sp>
    </p:spTree>
    <p:extLst>
      <p:ext uri="{BB962C8B-B14F-4D97-AF65-F5344CB8AC3E}">
        <p14:creationId xmlns:p14="http://schemas.microsoft.com/office/powerpoint/2010/main" val="13455785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8CFD1195-6631-48A0-9506-16F89CD8CAB8}" type="slidenum">
              <a:rPr lang="en-US" smtClean="0"/>
              <a:pPr/>
              <a:t>219</a:t>
            </a:fld>
            <a:endParaRPr lang="en-US"/>
          </a:p>
        </p:txBody>
      </p:sp>
      <p:sp>
        <p:nvSpPr>
          <p:cNvPr id="24269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solidFill>
              <a:srgbClr val="000000"/>
            </a:solidFill>
          </a:ln>
        </p:spPr>
        <p:txBody>
          <a:bodyPr lIns="92912" tIns="46456" rIns="92912" bIns="46456"/>
          <a:lstStyle/>
          <a:p>
            <a:endParaRPr lang="en-AU"/>
          </a:p>
        </p:txBody>
      </p:sp>
    </p:spTree>
    <p:extLst>
      <p:ext uri="{BB962C8B-B14F-4D97-AF65-F5344CB8AC3E}">
        <p14:creationId xmlns:p14="http://schemas.microsoft.com/office/powerpoint/2010/main" val="38140507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63DFDF24-52BC-47B4-8FD9-E6AEE96D2778}" type="slidenum">
              <a:rPr lang="en-US" smtClean="0"/>
              <a:pPr/>
              <a:t>235</a:t>
            </a:fld>
            <a:endParaRPr lang="en-US"/>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algn="just" eaLnBrk="1" hangingPunct="1">
              <a:buNone/>
            </a:pPr>
            <a:r>
              <a:rPr lang="en-US" b="1" dirty="0">
                <a:solidFill>
                  <a:srgbClr val="D54F41"/>
                </a:solidFill>
                <a:latin typeface="Calibri" pitchFamily="34" charset="0"/>
              </a:rPr>
              <a:t>Sec 33AB</a:t>
            </a:r>
            <a:r>
              <a:rPr lang="en-US" dirty="0">
                <a:latin typeface="Calibri" pitchFamily="34" charset="0"/>
              </a:rPr>
              <a:t> - 	Tea Development Account.</a:t>
            </a:r>
          </a:p>
          <a:p>
            <a:pPr algn="just" eaLnBrk="1" hangingPunct="1">
              <a:buNone/>
            </a:pPr>
            <a:r>
              <a:rPr lang="en-US" b="1" dirty="0">
                <a:solidFill>
                  <a:srgbClr val="D54F41"/>
                </a:solidFill>
                <a:latin typeface="Calibri" pitchFamily="34" charset="0"/>
              </a:rPr>
              <a:t>Sec 33ABA</a:t>
            </a:r>
            <a:r>
              <a:rPr lang="en-US" dirty="0">
                <a:latin typeface="Calibri" pitchFamily="34" charset="0"/>
              </a:rPr>
              <a:t> - 	Site Restoration Fund</a:t>
            </a:r>
          </a:p>
          <a:p>
            <a:pPr algn="just" eaLnBrk="1" hangingPunct="1">
              <a:buNone/>
            </a:pPr>
            <a:r>
              <a:rPr lang="en-US" b="1" dirty="0">
                <a:solidFill>
                  <a:srgbClr val="D54F41"/>
                </a:solidFill>
                <a:latin typeface="Calibri" pitchFamily="34" charset="0"/>
              </a:rPr>
              <a:t>Sec 33AC</a:t>
            </a:r>
            <a:r>
              <a:rPr lang="en-US" dirty="0">
                <a:latin typeface="Calibri" pitchFamily="34" charset="0"/>
              </a:rPr>
              <a:t> –	 Reserve for Shipping Business.</a:t>
            </a:r>
          </a:p>
          <a:p>
            <a:pPr algn="just" eaLnBrk="1" hangingPunct="1">
              <a:buFont typeface="Wingdings" pitchFamily="2" charset="2"/>
              <a:buNone/>
            </a:pPr>
            <a:r>
              <a:rPr lang="en-US" dirty="0">
                <a:latin typeface="Calibri" pitchFamily="34" charset="0"/>
              </a:rPr>
              <a:t>			</a:t>
            </a:r>
            <a:r>
              <a:rPr lang="en-US" i="1" dirty="0">
                <a:solidFill>
                  <a:srgbClr val="C00000"/>
                </a:solidFill>
                <a:latin typeface="Calibri" pitchFamily="34" charset="0"/>
              </a:rPr>
              <a:t> 	 [No deduction is allowed under this 		   	 	  	Section </a:t>
            </a:r>
            <a:r>
              <a:rPr lang="en-US" i="1" dirty="0" err="1">
                <a:solidFill>
                  <a:srgbClr val="C00000"/>
                </a:solidFill>
                <a:latin typeface="Calibri" pitchFamily="34" charset="0"/>
              </a:rPr>
              <a:t>w.e.f</a:t>
            </a:r>
            <a:r>
              <a:rPr lang="en-US" i="1" dirty="0">
                <a:solidFill>
                  <a:srgbClr val="C00000"/>
                </a:solidFill>
                <a:latin typeface="Calibri" pitchFamily="34" charset="0"/>
              </a:rPr>
              <a:t>. A.Y 2005-06]</a:t>
            </a:r>
          </a:p>
          <a:p>
            <a:pPr algn="just" eaLnBrk="1" hangingPunct="1">
              <a:buFont typeface="Wingdings" pitchFamily="2" charset="2"/>
              <a:buNone/>
            </a:pPr>
            <a:endParaRPr lang="en-US" dirty="0">
              <a:latin typeface="Calibri" pitchFamily="34" charset="0"/>
            </a:endParaRPr>
          </a:p>
          <a:p>
            <a:pPr algn="just" eaLnBrk="1" hangingPunct="1"/>
            <a:r>
              <a:rPr lang="en-US" dirty="0">
                <a:latin typeface="Calibri" pitchFamily="34" charset="0"/>
              </a:rPr>
              <a:t>Amount withdrawn from such deposit account for other than the specified purposes is to be deemed income chargeable to tax.</a:t>
            </a:r>
          </a:p>
          <a:p>
            <a:pPr algn="just" eaLnBrk="1" hangingPunct="1">
              <a:buFont typeface="Wingdings" pitchFamily="2" charset="2"/>
              <a:buNone/>
            </a:pPr>
            <a:endParaRPr lang="en-US" dirty="0">
              <a:latin typeface="Calibri" pitchFamily="34" charset="0"/>
            </a:endParaRPr>
          </a:p>
          <a:p>
            <a:endParaRPr lang="en-AU" dirty="0"/>
          </a:p>
        </p:txBody>
      </p:sp>
    </p:spTree>
    <p:extLst>
      <p:ext uri="{BB962C8B-B14F-4D97-AF65-F5344CB8AC3E}">
        <p14:creationId xmlns:p14="http://schemas.microsoft.com/office/powerpoint/2010/main" val="21143916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E31D8DF2-AE9D-4AC4-B25B-F9C110D8F670}" type="slidenum">
              <a:rPr lang="en-US" smtClean="0"/>
              <a:pPr/>
              <a:t>236</a:t>
            </a:fld>
            <a:endParaRPr lang="en-US"/>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endParaRPr lang="en-AU" b="0" u="sng" dirty="0"/>
          </a:p>
        </p:txBody>
      </p:sp>
    </p:spTree>
    <p:extLst>
      <p:ext uri="{BB962C8B-B14F-4D97-AF65-F5344CB8AC3E}">
        <p14:creationId xmlns:p14="http://schemas.microsoft.com/office/powerpoint/2010/main" val="16765733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00D71F68-A60D-4929-92F8-9153B0687B08}" type="slidenum">
              <a:rPr lang="en-US" smtClean="0"/>
              <a:pPr/>
              <a:t>239</a:t>
            </a:fld>
            <a:endParaRPr lang="en-US"/>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6285051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CAD95255-F91A-4176-BE94-A89318A7F5DC}" type="slidenum">
              <a:rPr lang="en-US" smtClean="0"/>
              <a:pPr/>
              <a:t>243</a:t>
            </a:fld>
            <a:endParaRPr lang="en-US"/>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r>
              <a:rPr lang="en-AU" b="1" u="sng" dirty="0">
                <a:solidFill>
                  <a:srgbClr val="C00000"/>
                </a:solidFill>
              </a:rPr>
              <a:t>Section 41</a:t>
            </a:r>
          </a:p>
          <a:p>
            <a:pPr marL="277503" indent="-277503" algn="just">
              <a:lnSpc>
                <a:spcPct val="90000"/>
              </a:lnSpc>
              <a:buFont typeface="Wingdings 2" pitchFamily="18" charset="2"/>
              <a:buChar char=""/>
            </a:pPr>
            <a:r>
              <a:rPr lang="en-US" dirty="0"/>
              <a:t>Sec 41(1) - Recovery against any deduction.</a:t>
            </a:r>
          </a:p>
          <a:p>
            <a:pPr marL="277503" indent="-277503" algn="just">
              <a:lnSpc>
                <a:spcPct val="90000"/>
              </a:lnSpc>
              <a:buFontTx/>
              <a:buChar char="•"/>
            </a:pPr>
            <a:r>
              <a:rPr lang="en-US" dirty="0"/>
              <a:t>(a)   Recovery by the same Assessee.</a:t>
            </a:r>
          </a:p>
          <a:p>
            <a:pPr marL="277503" indent="-277503" algn="just">
              <a:lnSpc>
                <a:spcPct val="90000"/>
              </a:lnSpc>
              <a:buFontTx/>
              <a:buChar char="•"/>
            </a:pPr>
            <a:r>
              <a:rPr lang="en-US" dirty="0"/>
              <a:t>(b)   Recovery by the successor in Business or Profession. </a:t>
            </a:r>
          </a:p>
          <a:p>
            <a:pPr marL="277503" indent="-277503" algn="just">
              <a:lnSpc>
                <a:spcPct val="90000"/>
              </a:lnSpc>
              <a:buFont typeface="Wingdings 2" pitchFamily="18" charset="2"/>
              <a:buChar char=""/>
            </a:pPr>
            <a:r>
              <a:rPr lang="en-US" dirty="0"/>
              <a:t>Sec 41(2) - Balancing charge in the case of Power units.</a:t>
            </a:r>
          </a:p>
          <a:p>
            <a:pPr marL="277503" indent="-277503" algn="just">
              <a:lnSpc>
                <a:spcPct val="90000"/>
              </a:lnSpc>
              <a:buFont typeface="Wingdings 2" pitchFamily="18" charset="2"/>
              <a:buChar char=""/>
            </a:pPr>
            <a:r>
              <a:rPr lang="en-US" dirty="0"/>
              <a:t>Sec 41(3) - Sale of Capital Asset used for Scientific research </a:t>
            </a:r>
          </a:p>
          <a:p>
            <a:pPr marL="277503" indent="-277503" algn="just">
              <a:lnSpc>
                <a:spcPct val="90000"/>
              </a:lnSpc>
              <a:buFont typeface="Wingdings 2" pitchFamily="18" charset="2"/>
              <a:buChar char=""/>
            </a:pPr>
            <a:r>
              <a:rPr lang="en-US" dirty="0"/>
              <a:t>Sec 41(4) - Recovery of Bad debts allowed as deduction</a:t>
            </a:r>
          </a:p>
          <a:p>
            <a:pPr marL="277503" indent="-277503" algn="just">
              <a:lnSpc>
                <a:spcPct val="90000"/>
              </a:lnSpc>
              <a:buFont typeface="Wingdings 2" pitchFamily="18" charset="2"/>
              <a:buChar char=""/>
            </a:pPr>
            <a:r>
              <a:rPr lang="en-US" dirty="0"/>
              <a:t>Sec 41(4A) - Amount withdrawn from Special Reserve created &amp; maintained u/s 36(1)(viii).</a:t>
            </a:r>
          </a:p>
          <a:p>
            <a:pPr marL="277503" indent="-277503" algn="just">
              <a:lnSpc>
                <a:spcPct val="90000"/>
              </a:lnSpc>
              <a:buFont typeface="Wingdings 2" pitchFamily="18" charset="2"/>
              <a:buChar char=""/>
            </a:pPr>
            <a:r>
              <a:rPr lang="en-US" dirty="0"/>
              <a:t>Sec 41(5) – Adjustment of loss (discontinued business)</a:t>
            </a:r>
          </a:p>
          <a:p>
            <a:pPr marL="277503" indent="-277503" algn="just">
              <a:lnSpc>
                <a:spcPct val="90000"/>
              </a:lnSpc>
              <a:buFont typeface="Wingdings 2" pitchFamily="18" charset="2"/>
              <a:buChar char=""/>
            </a:pPr>
            <a:endParaRPr lang="en-US" dirty="0"/>
          </a:p>
          <a:p>
            <a:pPr marL="277503" indent="-277503" algn="just">
              <a:lnSpc>
                <a:spcPct val="90000"/>
              </a:lnSpc>
            </a:pPr>
            <a:r>
              <a:rPr lang="en-US" dirty="0"/>
              <a:t>	</a:t>
            </a:r>
          </a:p>
          <a:p>
            <a:pPr marL="277503" indent="-277503" algn="just">
              <a:lnSpc>
                <a:spcPct val="90000"/>
              </a:lnSpc>
            </a:pPr>
            <a:r>
              <a:rPr lang="en-US" dirty="0"/>
              <a:t>	</a:t>
            </a:r>
          </a:p>
          <a:p>
            <a:endParaRPr lang="en-AU" b="0" u="sng" dirty="0"/>
          </a:p>
          <a:p>
            <a:endParaRPr lang="en-AU" dirty="0"/>
          </a:p>
        </p:txBody>
      </p:sp>
    </p:spTree>
    <p:extLst>
      <p:ext uri="{BB962C8B-B14F-4D97-AF65-F5344CB8AC3E}">
        <p14:creationId xmlns:p14="http://schemas.microsoft.com/office/powerpoint/2010/main" val="1279196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604B36F2-7389-4E1A-8D1C-A1D1781C3B32}" type="slidenum">
              <a:rPr lang="en-US" smtClean="0"/>
              <a:pPr/>
              <a:t>244</a:t>
            </a:fld>
            <a:endParaRPr lang="en-US"/>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0654938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604B36F2-7389-4E1A-8D1C-A1D1781C3B32}" type="slidenum">
              <a:rPr lang="en-US" smtClean="0"/>
              <a:pPr/>
              <a:t>245</a:t>
            </a:fld>
            <a:endParaRPr lang="en-US"/>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1363449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4FB3A256-F7CC-4C54-8A69-B76884F73C66}" type="slidenum">
              <a:rPr lang="en-US" smtClean="0"/>
              <a:pPr/>
              <a:t>246</a:t>
            </a:fld>
            <a:endParaRPr lang="en-US"/>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58988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7B70CDB5-B005-4F54-8EE9-4FC597ED853E}" type="slidenum">
              <a:rPr lang="en-US" smtClean="0"/>
              <a:pPr/>
              <a:t>50</a:t>
            </a:fld>
            <a:endParaRPr lang="en-US"/>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5414103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6CE3F4E7-DA28-4760-994B-3D7F55FCCF5F}" type="slidenum">
              <a:rPr lang="en-US" smtClean="0"/>
              <a:pPr/>
              <a:t>254</a:t>
            </a:fld>
            <a:endParaRPr lang="en-US"/>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2157658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B54FDCCC-D55F-4737-A71D-672848FA8464}" type="slidenum">
              <a:rPr lang="en-US" smtClean="0"/>
              <a:pPr/>
              <a:t>288</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698899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B54FDCCC-D55F-4737-A71D-672848FA8464}" type="slidenum">
              <a:rPr lang="en-US" smtClean="0"/>
              <a:pPr/>
              <a:t>291</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0611463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B54FDCCC-D55F-4737-A71D-672848FA8464}" type="slidenum">
              <a:rPr lang="en-US" smtClean="0"/>
              <a:pPr/>
              <a:t>306</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5314825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B54FDCCC-D55F-4737-A71D-672848FA8464}" type="slidenum">
              <a:rPr lang="en-US" smtClean="0"/>
              <a:pPr/>
              <a:t>309</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9170504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B54FDCCC-D55F-4737-A71D-672848FA8464}" type="slidenum">
              <a:rPr lang="en-US" smtClean="0"/>
              <a:pPr/>
              <a:t>310</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0154442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D09D15C6-D485-4557-86D7-648A7A9A7BE1}" type="slidenum">
              <a:rPr lang="en-US" smtClean="0"/>
              <a:pPr/>
              <a:t>312</a:t>
            </a:fld>
            <a:endParaRPr lang="en-US"/>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4624050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670045FA-9828-4490-8140-FC6583453F72}" type="slidenum">
              <a:rPr lang="en-US" smtClean="0"/>
              <a:pPr/>
              <a:t>313</a:t>
            </a:fld>
            <a:endParaRPr lang="en-US"/>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2807612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670045FA-9828-4490-8140-FC6583453F72}" type="slidenum">
              <a:rPr lang="en-US" smtClean="0"/>
              <a:pPr/>
              <a:t>314</a:t>
            </a:fld>
            <a:endParaRPr lang="en-US"/>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339453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D7952294-7A6D-495A-BF65-7CBD75345D55}" type="slidenum">
              <a:rPr lang="en-US" smtClean="0"/>
              <a:pPr/>
              <a:t>331</a:t>
            </a:fld>
            <a:endParaRPr lang="en-U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10274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8C855A4A-237A-4BAF-B273-F921EA06EA23}" type="slidenum">
              <a:rPr lang="en-US" smtClean="0"/>
              <a:pPr/>
              <a:t>57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446120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D7952294-7A6D-495A-BF65-7CBD75345D55}" type="slidenum">
              <a:rPr lang="en-US" smtClean="0"/>
              <a:pPr/>
              <a:t>332</a:t>
            </a:fld>
            <a:endParaRPr lang="en-U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2779984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B665AA81-9C83-4B44-8050-A3354B6D2BA7}" type="slidenum">
              <a:rPr lang="en-US" smtClean="0"/>
              <a:pPr/>
              <a:t>340</a:t>
            </a:fld>
            <a:endParaRPr lang="en-US"/>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4664095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B665AA81-9C83-4B44-8050-A3354B6D2BA7}" type="slidenum">
              <a:rPr lang="en-US" smtClean="0"/>
              <a:pPr/>
              <a:t>342</a:t>
            </a:fld>
            <a:endParaRPr lang="en-US"/>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41551800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4201466-EEDC-4F41-AC1B-3612D00ADE66}" type="slidenum">
              <a:rPr lang="en-US" smtClean="0"/>
              <a:pPr/>
              <a:t>343</a:t>
            </a:fld>
            <a:endParaRPr lang="en-US"/>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3672162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503D89-0B43-4E8F-AE96-3079B7D19CC8}" type="slidenum">
              <a:rPr lang="en-US" smtClean="0"/>
              <a:pPr/>
              <a:t>347</a:t>
            </a:fld>
            <a:endParaRPr lang="en-US"/>
          </a:p>
        </p:txBody>
      </p:sp>
    </p:spTree>
    <p:extLst>
      <p:ext uri="{BB962C8B-B14F-4D97-AF65-F5344CB8AC3E}">
        <p14:creationId xmlns:p14="http://schemas.microsoft.com/office/powerpoint/2010/main" val="25298817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F85B025F-D8F2-45DC-BBEA-2C11EC45A0C5}" type="slidenum">
              <a:rPr lang="en-US" smtClean="0"/>
              <a:pPr/>
              <a:t>348</a:t>
            </a:fld>
            <a:endParaRPr lang="en-US"/>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1553499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5EC2FB2D-35D1-40D8-81BB-9C3C0258B11C}" type="slidenum">
              <a:rPr lang="en-US" smtClean="0"/>
              <a:pPr/>
              <a:t>350</a:t>
            </a:fld>
            <a:endParaRPr lang="en-US"/>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45648820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801108D2-2152-4C6D-A1EF-297A3D288F40}" type="slidenum">
              <a:rPr lang="en-US" smtClean="0"/>
              <a:pPr/>
              <a:t>357</a:t>
            </a:fld>
            <a:endParaRPr lang="en-US"/>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8790542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14E3B0BA-C445-4279-A1E3-1A09D5017267}" type="slidenum">
              <a:rPr lang="en-US" smtClean="0"/>
              <a:pPr/>
              <a:t>358</a:t>
            </a:fld>
            <a:endParaRPr lang="en-US"/>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986798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47F80F22-B349-45D4-80ED-AE0223ADE460}" type="slidenum">
              <a:rPr lang="en-US" smtClean="0"/>
              <a:pPr/>
              <a:t>410</a:t>
            </a:fld>
            <a:endParaRPr lang="en-US"/>
          </a:p>
        </p:txBody>
      </p:sp>
      <p:sp>
        <p:nvSpPr>
          <p:cNvPr id="192515" name="Rectangle 2"/>
          <p:cNvSpPr>
            <a:spLocks noGrp="1" noRot="1" noChangeAspect="1" noChangeArrowheads="1" noTextEdit="1"/>
          </p:cNvSpPr>
          <p:nvPr>
            <p:ph type="sldImg"/>
          </p:nvPr>
        </p:nvSpPr>
        <p:spPr>
          <a:solidFill>
            <a:srgbClr val="FFFFFF"/>
          </a:solidFill>
          <a:ln/>
        </p:spPr>
      </p:sp>
      <p:sp>
        <p:nvSpPr>
          <p:cNvPr id="192516" name="Rectangle 3"/>
          <p:cNvSpPr>
            <a:spLocks noGrp="1" noChangeArrowheads="1"/>
          </p:cNvSpPr>
          <p:nvPr>
            <p:ph type="body" idx="1"/>
          </p:nvPr>
        </p:nvSpPr>
        <p:spPr>
          <a:solidFill>
            <a:srgbClr val="FFFFFF"/>
          </a:solidFill>
          <a:ln>
            <a:solidFill>
              <a:srgbClr val="000000"/>
            </a:solidFill>
          </a:ln>
        </p:spPr>
        <p:txBody>
          <a:bodyPr/>
          <a:lstStyle/>
          <a:p>
            <a:endParaRPr lang="en-AU" dirty="0"/>
          </a:p>
        </p:txBody>
      </p:sp>
    </p:spTree>
    <p:extLst>
      <p:ext uri="{BB962C8B-B14F-4D97-AF65-F5344CB8AC3E}">
        <p14:creationId xmlns:p14="http://schemas.microsoft.com/office/powerpoint/2010/main" val="3752627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8C855A4A-237A-4BAF-B273-F921EA06EA23}" type="slidenum">
              <a:rPr lang="en-US" smtClean="0"/>
              <a:pPr/>
              <a:t>58</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4461207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p:spPr>
        <p:txBody>
          <a:bodyPr/>
          <a:lstStyle/>
          <a:p>
            <a:r>
              <a:rPr lang="en-US"/>
              <a:t>The threshold limit</a:t>
            </a:r>
          </a:p>
        </p:txBody>
      </p:sp>
      <p:sp>
        <p:nvSpPr>
          <p:cNvPr id="193540" name="Slide Number Placeholder 3"/>
          <p:cNvSpPr>
            <a:spLocks noGrp="1"/>
          </p:cNvSpPr>
          <p:nvPr>
            <p:ph type="sldNum" sz="quarter" idx="5"/>
          </p:nvPr>
        </p:nvSpPr>
        <p:spPr>
          <a:noFill/>
        </p:spPr>
        <p:txBody>
          <a:bodyPr/>
          <a:lstStyle/>
          <a:p>
            <a:fld id="{6307662A-E188-417D-BA7C-E59D06117436}" type="slidenum">
              <a:rPr lang="en-US" smtClean="0"/>
              <a:pPr/>
              <a:t>411</a:t>
            </a:fld>
            <a:endParaRPr lang="en-US"/>
          </a:p>
        </p:txBody>
      </p:sp>
    </p:spTree>
    <p:extLst>
      <p:ext uri="{BB962C8B-B14F-4D97-AF65-F5344CB8AC3E}">
        <p14:creationId xmlns:p14="http://schemas.microsoft.com/office/powerpoint/2010/main" val="11788356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796F20F1-9106-49B5-9302-891F13B0E1D2}" type="slidenum">
              <a:rPr lang="en-US" smtClean="0"/>
              <a:pPr/>
              <a:t>415</a:t>
            </a:fld>
            <a:endParaRPr lang="en-US"/>
          </a:p>
        </p:txBody>
      </p:sp>
      <p:sp>
        <p:nvSpPr>
          <p:cNvPr id="195587" name="Rectangle 1026"/>
          <p:cNvSpPr>
            <a:spLocks noGrp="1" noRot="1" noChangeAspect="1" noChangeArrowheads="1" noTextEdit="1"/>
          </p:cNvSpPr>
          <p:nvPr>
            <p:ph type="sldImg"/>
          </p:nvPr>
        </p:nvSpPr>
        <p:spPr>
          <a:ln/>
        </p:spPr>
      </p:sp>
      <p:sp>
        <p:nvSpPr>
          <p:cNvPr id="195588" name="Rectangle 1027"/>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1800070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E7C1B1A4-F4F8-4DD9-88D1-7732E298587E}" type="slidenum">
              <a:rPr lang="en-US" smtClean="0"/>
              <a:pPr/>
              <a:t>416</a:t>
            </a:fld>
            <a:endParaRPr 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6961890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29161">
              <a:defRPr/>
            </a:pPr>
            <a:r>
              <a:rPr lang="en-US" sz="2300" i="1" dirty="0">
                <a:latin typeface="Calibri" pitchFamily="34" charset="0"/>
              </a:rPr>
              <a:t>Sales of scrap</a:t>
            </a:r>
            <a:r>
              <a:rPr lang="en-US" sz="2300" dirty="0">
                <a:latin typeface="Calibri" pitchFamily="34" charset="0"/>
              </a:rPr>
              <a:t> shown under ‘miscellaneous income’ should be included in ‘turnover’. [ICAI’s Guidance Note on Tax Audit].</a:t>
            </a: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417</a:t>
            </a:fld>
            <a:endParaRPr lang="en-US"/>
          </a:p>
        </p:txBody>
      </p:sp>
    </p:spTree>
    <p:extLst>
      <p:ext uri="{BB962C8B-B14F-4D97-AF65-F5344CB8AC3E}">
        <p14:creationId xmlns:p14="http://schemas.microsoft.com/office/powerpoint/2010/main" val="31543266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29161">
              <a:defRPr/>
            </a:pPr>
            <a:r>
              <a:rPr lang="en-US" sz="2300" i="1" dirty="0">
                <a:latin typeface="Calibri" pitchFamily="34" charset="0"/>
              </a:rPr>
              <a:t>Sales of scrap</a:t>
            </a:r>
            <a:r>
              <a:rPr lang="en-US" sz="2300" dirty="0">
                <a:latin typeface="Calibri" pitchFamily="34" charset="0"/>
              </a:rPr>
              <a:t> shown under ‘miscellaneous income’ should be included in ‘turnover’. [ICAI’s Guidance Note on Tax Audit].</a:t>
            </a:r>
          </a:p>
          <a:p>
            <a:endParaRPr lang="en-US" dirty="0"/>
          </a:p>
        </p:txBody>
      </p:sp>
      <p:sp>
        <p:nvSpPr>
          <p:cNvPr id="4" name="Slide Number Placeholder 3"/>
          <p:cNvSpPr>
            <a:spLocks noGrp="1"/>
          </p:cNvSpPr>
          <p:nvPr>
            <p:ph type="sldNum" sz="quarter" idx="10"/>
          </p:nvPr>
        </p:nvSpPr>
        <p:spPr/>
        <p:txBody>
          <a:bodyPr/>
          <a:lstStyle/>
          <a:p>
            <a:fld id="{E039AC43-44D0-44D1-8817-3067AC6752E0}" type="slidenum">
              <a:rPr lang="en-US" smtClean="0"/>
              <a:pPr/>
              <a:t>418</a:t>
            </a:fld>
            <a:endParaRPr lang="en-US"/>
          </a:p>
        </p:txBody>
      </p:sp>
    </p:spTree>
    <p:extLst>
      <p:ext uri="{BB962C8B-B14F-4D97-AF65-F5344CB8AC3E}">
        <p14:creationId xmlns:p14="http://schemas.microsoft.com/office/powerpoint/2010/main" val="26057829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6DADD0C2-C44F-4AC7-B14A-DE811C8E17FC}" type="slidenum">
              <a:rPr lang="en-US" smtClean="0"/>
              <a:pPr/>
              <a:t>421</a:t>
            </a:fld>
            <a:endParaRPr lang="en-U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endParaRPr lang="en-AU" dirty="0"/>
          </a:p>
        </p:txBody>
      </p:sp>
    </p:spTree>
    <p:extLst>
      <p:ext uri="{BB962C8B-B14F-4D97-AF65-F5344CB8AC3E}">
        <p14:creationId xmlns:p14="http://schemas.microsoft.com/office/powerpoint/2010/main" val="13913273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796FD1C0-6B71-4EAE-B2F7-EE9FA6C16AEE}" type="slidenum">
              <a:rPr lang="en-US" smtClean="0"/>
              <a:pPr/>
              <a:t>422</a:t>
            </a:fld>
            <a:endParaRPr lang="en-US"/>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7155026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6DADD0C2-C44F-4AC7-B14A-DE811C8E17FC}" type="slidenum">
              <a:rPr lang="en-US" smtClean="0"/>
              <a:pPr/>
              <a:t>423</a:t>
            </a:fld>
            <a:endParaRPr lang="en-U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327962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6DADD0C2-C44F-4AC7-B14A-DE811C8E17FC}" type="slidenum">
              <a:rPr lang="en-US" smtClean="0"/>
              <a:pPr/>
              <a:t>424</a:t>
            </a:fld>
            <a:endParaRPr lang="en-U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3013399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EB9A06B0-B7CE-4143-B9FB-61F76878D64A}" type="slidenum">
              <a:rPr lang="en-US" smtClean="0"/>
              <a:pPr/>
              <a:t>425</a:t>
            </a:fld>
            <a:endParaRPr lang="en-US"/>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3323903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6C8A91CC-F433-4607-8F5E-B7CABD2669E6}" type="slidenum">
              <a:rPr lang="en-US" smtClean="0"/>
              <a:pPr/>
              <a:t>61</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105825943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37CF58B8-23D4-41E7-8816-79BC3665DB55}" type="slidenum">
              <a:rPr lang="en-US" smtClean="0"/>
              <a:pPr/>
              <a:t>435</a:t>
            </a:fld>
            <a:endParaRPr lang="en-US"/>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endParaRPr lang="en-AU"/>
          </a:p>
        </p:txBody>
      </p:sp>
    </p:spTree>
    <p:extLst>
      <p:ext uri="{BB962C8B-B14F-4D97-AF65-F5344CB8AC3E}">
        <p14:creationId xmlns:p14="http://schemas.microsoft.com/office/powerpoint/2010/main" val="2209218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40829BD-C62F-4194-BC26-7E4E86D8A784}" type="datetime1">
              <a:rPr lang="en-US" smtClean="0"/>
              <a:pPr/>
              <a:t>8/19/2022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4153CE1-1A86-4BA5-88BA-4F27021F54CA}" type="datetime1">
              <a:rPr lang="en-US" smtClean="0"/>
              <a:pPr/>
              <a:t>8/19/2022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AC4D29B-3A56-496C-BD36-8E8A3F8D0A6C}" type="datetime1">
              <a:rPr lang="en-US" smtClean="0"/>
              <a:pPr/>
              <a:t>8/19/2022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28650" y="365125"/>
            <a:ext cx="7886700" cy="5811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p>
            <a:fld id="{F631B95B-A697-4BE6-9389-C0421DECBD62}" type="datetime1">
              <a:rPr lang="en-US" smtClean="0"/>
              <a:pPr/>
              <a:t>8/19/2022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pPr/>
              <a:t>‹#›</a:t>
            </a:fld>
            <a:endParaRPr lang="en-US"/>
          </a:p>
        </p:txBody>
      </p:sp>
    </p:spTree>
    <p:extLst>
      <p:ext uri="{BB962C8B-B14F-4D97-AF65-F5344CB8AC3E}">
        <p14:creationId xmlns:p14="http://schemas.microsoft.com/office/powerpoint/2010/main" val="4216110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7B0EF2D6-9653-4AAF-ACEF-BA45418C0F09}" type="datetime1">
              <a:rPr lang="en-US" smtClean="0"/>
              <a:pPr/>
              <a:t>8/19/2022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E303CDB9-842D-41B6-A0AC-F1B542E03709}" type="datetime1">
              <a:rPr lang="en-US" smtClean="0"/>
              <a:pPr/>
              <a:t>8/19/2022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C970E330-4B67-46DE-A1EE-D3DA8E7A989F}" type="datetime1">
              <a:rPr lang="en-US" smtClean="0"/>
              <a:pPr/>
              <a:t>8/19/2022</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8C3EC14A-6A2D-44E5-BAF0-B8DBBC9AC296}" type="datetime1">
              <a:rPr lang="en-US" smtClean="0"/>
              <a:pPr/>
              <a:t>8/19/2022</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FDC4001E-406D-43B1-BCB2-E6BF69EA5A07}" type="datetime1">
              <a:rPr lang="en-US" smtClean="0"/>
              <a:pPr/>
              <a:t>8/19/2022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D286EA-41A5-4CE3-9D3D-BEE5B13C8DB1}" type="datetime1">
              <a:rPr lang="en-US" smtClean="0"/>
              <a:pPr/>
              <a:t>8/19/2022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859B6E2F-9996-4E5D-AF16-81A2CB828F30}" type="datetime1">
              <a:rPr lang="en-US" smtClean="0"/>
              <a:pPr/>
              <a:t>8/19/2022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A463091-56B5-4EA2-8DE0-9EA2B2C35013}" type="datetime1">
              <a:rPr lang="en-US" smtClean="0"/>
              <a:pPr/>
              <a:t>8/19/2022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278D6D4-6205-41A6-AACF-66C1475AB11E}" type="datetime1">
              <a:rPr lang="en-US" smtClean="0"/>
              <a:pPr/>
              <a:t>8/19/2022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hyperlink" Target="https://www.paisabazaar.com/tax/section-80e/" TargetMode="External"/><Relationship Id="rId2" Type="http://schemas.openxmlformats.org/officeDocument/2006/relationships/hyperlink" Target="https://www.paisabazaar.com/tax/section-80c/" TargetMode="External"/><Relationship Id="rId1" Type="http://schemas.openxmlformats.org/officeDocument/2006/relationships/slideLayout" Target="../slideLayouts/slideLayout7.xml"/><Relationship Id="rId5" Type="http://schemas.openxmlformats.org/officeDocument/2006/relationships/hyperlink" Target="https://www.paisabazaar.com/tax/standard-deduction/" TargetMode="External"/><Relationship Id="rId4" Type="http://schemas.openxmlformats.org/officeDocument/2006/relationships/hyperlink" Target="https://www.paisabazaar.com/tax/hra-calculation/" TargetMode="External"/></Relationships>
</file>

<file path=ppt/slides/_rels/slide105.xml.rels><?xml version="1.0" encoding="UTF-8" standalone="yes"?>
<Relationships xmlns="http://schemas.openxmlformats.org/package/2006/relationships"><Relationship Id="rId2" Type="http://schemas.openxmlformats.org/officeDocument/2006/relationships/hyperlink" Target="https://www.paisabazaar.com/tax/section-80ccd/" TargetMode="Externa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1" name="Text Box 7"/>
          <p:cNvSpPr txBox="1">
            <a:spLocks noChangeArrowheads="1"/>
          </p:cNvSpPr>
          <p:nvPr/>
        </p:nvSpPr>
        <p:spPr bwMode="ltGray">
          <a:xfrm>
            <a:off x="258592" y="2765246"/>
            <a:ext cx="8915400" cy="2123658"/>
          </a:xfrm>
          <a:prstGeom prst="rect">
            <a:avLst/>
          </a:prstGeom>
          <a:noFill/>
          <a:ln w="12700">
            <a:noFill/>
            <a:miter lim="800000"/>
            <a:headEnd type="none" w="sm" len="sm"/>
            <a:tailEnd type="none" w="sm" len="sm"/>
          </a:ln>
        </p:spPr>
        <p:txBody>
          <a:bodyPr wrap="square">
            <a:spAutoFit/>
          </a:bodyPr>
          <a:lstStyle/>
          <a:p>
            <a:pPr algn="ctr">
              <a:defRPr/>
            </a:pPr>
            <a:r>
              <a:rPr lang="en-US" sz="3200" b="1" u="sng" dirty="0">
                <a:latin typeface="+mj-lt"/>
              </a:rPr>
              <a:t>U/S </a:t>
            </a:r>
            <a:r>
              <a:rPr lang="en-US" sz="3200" b="1" u="sng" dirty="0"/>
              <a:t>44</a:t>
            </a:r>
            <a:r>
              <a:rPr lang="en-US" sz="3200" b="1" u="sng" dirty="0">
                <a:latin typeface="+mj-lt"/>
              </a:rPr>
              <a:t>AB of Income Tax Act, 1961</a:t>
            </a:r>
            <a:r>
              <a:rPr lang="en-US" sz="2800" b="1" dirty="0">
                <a:latin typeface="+mj-lt"/>
              </a:rPr>
              <a:t> </a:t>
            </a:r>
          </a:p>
          <a:p>
            <a:pPr>
              <a:defRPr/>
            </a:pPr>
            <a:r>
              <a:rPr lang="en-US" sz="2000" b="1" dirty="0">
                <a:latin typeface="+mj-lt"/>
              </a:rPr>
              <a:t>[Including Guidance Note on Tax Audit (Revised 2014) issued by the ICAI; &amp;</a:t>
            </a:r>
          </a:p>
          <a:p>
            <a:pPr marL="862013">
              <a:defRPr/>
            </a:pPr>
            <a:r>
              <a:rPr lang="en-US" sz="2000" b="1" dirty="0">
                <a:latin typeface="+mj-lt"/>
              </a:rPr>
              <a:t>-As amended by Income Tax (22</a:t>
            </a:r>
            <a:r>
              <a:rPr lang="en-US" sz="2000" b="1" baseline="30000" dirty="0">
                <a:latin typeface="+mj-lt"/>
              </a:rPr>
              <a:t>nd</a:t>
            </a:r>
            <a:r>
              <a:rPr lang="en-US" sz="2000" b="1" dirty="0">
                <a:latin typeface="+mj-lt"/>
              </a:rPr>
              <a:t> Amendment) Rules, 2020; &amp;</a:t>
            </a:r>
          </a:p>
          <a:p>
            <a:pPr marL="862013">
              <a:defRPr/>
            </a:pPr>
            <a:r>
              <a:rPr lang="en-US" sz="2000" b="1" dirty="0">
                <a:latin typeface="+mj-lt"/>
              </a:rPr>
              <a:t>-As amended by Income Tax (8</a:t>
            </a:r>
            <a:r>
              <a:rPr lang="en-US" sz="2000" b="1" baseline="30000" dirty="0">
                <a:latin typeface="+mj-lt"/>
              </a:rPr>
              <a:t>th</a:t>
            </a:r>
            <a:r>
              <a:rPr lang="en-US" sz="2000" b="1" dirty="0">
                <a:latin typeface="+mj-lt"/>
              </a:rPr>
              <a:t> Amendment) Rules, 2021; &amp;</a:t>
            </a:r>
          </a:p>
          <a:p>
            <a:pPr marL="862013">
              <a:defRPr/>
            </a:pPr>
            <a:r>
              <a:rPr lang="en-US" sz="2000" b="1" dirty="0">
                <a:latin typeface="+mj-lt"/>
              </a:rPr>
              <a:t>-Insertion of section 139A(5E) by the Finance (No. 2) Act, 2019; &amp;</a:t>
            </a:r>
          </a:p>
          <a:p>
            <a:pPr marL="862013">
              <a:defRPr/>
            </a:pPr>
            <a:r>
              <a:rPr lang="en-US" sz="2000" b="1" i="1" dirty="0">
                <a:latin typeface="+mj-lt"/>
              </a:rPr>
              <a:t>-Form 3CD</a:t>
            </a:r>
            <a:r>
              <a:rPr lang="en-US" sz="2000" b="1" dirty="0">
                <a:latin typeface="+mj-lt"/>
              </a:rPr>
              <a:t> schema changes made on 22</a:t>
            </a:r>
            <a:r>
              <a:rPr lang="en-US" sz="2000" b="1" baseline="30000" dirty="0">
                <a:latin typeface="+mj-lt"/>
              </a:rPr>
              <a:t>nd</a:t>
            </a:r>
            <a:r>
              <a:rPr lang="en-US" sz="2000" b="1" dirty="0">
                <a:latin typeface="+mj-lt"/>
              </a:rPr>
              <a:t> October 2020]</a:t>
            </a:r>
          </a:p>
        </p:txBody>
      </p:sp>
      <p:sp>
        <p:nvSpPr>
          <p:cNvPr id="47110" name="Text Box 6"/>
          <p:cNvSpPr txBox="1">
            <a:spLocks noChangeArrowheads="1"/>
          </p:cNvSpPr>
          <p:nvPr/>
        </p:nvSpPr>
        <p:spPr bwMode="ltGray">
          <a:xfrm>
            <a:off x="1447800" y="228600"/>
            <a:ext cx="6096000" cy="2062103"/>
          </a:xfrm>
          <a:prstGeom prst="rect">
            <a:avLst/>
          </a:prstGeom>
          <a:solidFill>
            <a:schemeClr val="accent1"/>
          </a:solidFill>
          <a:ln w="12700">
            <a:solidFill>
              <a:schemeClr val="accent2"/>
            </a:solidFill>
            <a:miter lim="800000"/>
            <a:headEnd type="none" w="sm" len="sm"/>
            <a:tailEnd type="none" w="sm" len="sm"/>
          </a:ln>
        </p:spPr>
        <p:txBody>
          <a:bodyPr wrap="square">
            <a:spAutoFit/>
          </a:bodyPr>
          <a:lstStyle/>
          <a:p>
            <a:pPr algn="ctr">
              <a:defRPr/>
            </a:pPr>
            <a:r>
              <a:rPr lang="en-US" sz="8800" b="1" i="1" u="sng" dirty="0">
                <a:latin typeface="+mj-lt"/>
              </a:rPr>
              <a:t>Tax Audit</a:t>
            </a:r>
          </a:p>
          <a:p>
            <a:pPr algn="ctr">
              <a:defRPr/>
            </a:pPr>
            <a:r>
              <a:rPr lang="en-US" sz="4000" b="1" u="sng" dirty="0"/>
              <a:t>A.Y. 2021-22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153400" cy="990600"/>
          </a:xfrm>
        </p:spPr>
        <p:txBody>
          <a:bodyPr/>
          <a:lstStyle/>
          <a:p>
            <a:r>
              <a:rPr lang="en-US" dirty="0"/>
              <a:t>Form 3CA…..</a:t>
            </a: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10</a:t>
            </a:fld>
            <a:endParaRPr lang="en-US"/>
          </a:p>
        </p:txBody>
      </p:sp>
      <p:sp>
        <p:nvSpPr>
          <p:cNvPr id="6" name="Content Placeholder 5"/>
          <p:cNvSpPr>
            <a:spLocks noGrp="1"/>
          </p:cNvSpPr>
          <p:nvPr>
            <p:ph sz="quarter" idx="1"/>
          </p:nvPr>
        </p:nvSpPr>
        <p:spPr>
          <a:xfrm>
            <a:off x="304800" y="1752600"/>
            <a:ext cx="8610600" cy="4419600"/>
          </a:xfrm>
          <a:solidFill>
            <a:schemeClr val="bg1">
              <a:lumMod val="85000"/>
            </a:schemeClr>
          </a:solidFill>
          <a:ln>
            <a:solidFill>
              <a:schemeClr val="tx2"/>
            </a:solidFill>
          </a:ln>
        </p:spPr>
        <p:txBody>
          <a:bodyPr anchor="ctr">
            <a:noAutofit/>
          </a:bodyPr>
          <a:lstStyle/>
          <a:p>
            <a:pPr marL="457200" indent="-457200" algn="just">
              <a:buClrTx/>
              <a:buSzPct val="100000"/>
              <a:buFont typeface="+mj-lt"/>
              <a:buAutoNum type="arabicPeriod" startAt="2"/>
            </a:pPr>
            <a:r>
              <a:rPr lang="en-US" sz="2400" dirty="0"/>
              <a:t>The statement of particulars required to be furnished under section 44AB is annexed herewith in Form No. 3CD.</a:t>
            </a:r>
          </a:p>
          <a:p>
            <a:pPr marL="457200" indent="-457200" algn="just">
              <a:buClrTx/>
              <a:buSzPct val="100000"/>
              <a:buFont typeface="+mj-lt"/>
              <a:buAutoNum type="arabicPeriod" startAt="2"/>
            </a:pPr>
            <a:endParaRPr lang="en-US" sz="1100" dirty="0"/>
          </a:p>
          <a:p>
            <a:pPr marL="457200" indent="-457200" algn="just">
              <a:buClrTx/>
              <a:buSzPct val="100000"/>
              <a:buFont typeface="+mj-lt"/>
              <a:buAutoNum type="arabicPeriod" startAt="2"/>
            </a:pPr>
            <a:r>
              <a:rPr lang="en-US" sz="2400" dirty="0"/>
              <a:t>In </a:t>
            </a:r>
            <a:r>
              <a:rPr lang="en-US" sz="2400" b="1" dirty="0"/>
              <a:t>my/our</a:t>
            </a:r>
            <a:r>
              <a:rPr lang="en-US" sz="2400" dirty="0"/>
              <a:t> opinion and to the best of </a:t>
            </a:r>
            <a:r>
              <a:rPr lang="en-US" sz="2400" b="1" dirty="0"/>
              <a:t>my/our</a:t>
            </a:r>
            <a:r>
              <a:rPr lang="en-US" sz="2400" dirty="0"/>
              <a:t> information </a:t>
            </a:r>
            <a:r>
              <a:rPr lang="en-US" sz="2400" u="sng" dirty="0">
                <a:solidFill>
                  <a:schemeClr val="accent1">
                    <a:lumMod val="75000"/>
                  </a:schemeClr>
                </a:solidFill>
              </a:rPr>
              <a:t>and according to examination of books of account including other relevant documents</a:t>
            </a:r>
            <a:r>
              <a:rPr lang="en-US" sz="2400" dirty="0"/>
              <a:t> and explanations given to </a:t>
            </a:r>
            <a:r>
              <a:rPr lang="en-US" sz="2400" b="1" dirty="0"/>
              <a:t>me/us</a:t>
            </a:r>
            <a:r>
              <a:rPr lang="en-US" sz="2400" dirty="0"/>
              <a:t>, the particulars given in the said Form No. 3CD are true and correct subject to the following observations/ qualifications, if any:</a:t>
            </a:r>
          </a:p>
          <a:p>
            <a:pPr marL="892175" indent="-358775" algn="just">
              <a:buNone/>
            </a:pPr>
            <a:r>
              <a:rPr lang="en-US" sz="2400" dirty="0"/>
              <a:t>a. ………</a:t>
            </a:r>
          </a:p>
          <a:p>
            <a:pPr marL="892175" indent="-358775" algn="just">
              <a:buNone/>
            </a:pPr>
            <a:r>
              <a:rPr lang="en-US" sz="2400" dirty="0"/>
              <a:t>b. ………</a:t>
            </a:r>
          </a:p>
          <a:p>
            <a:pPr marL="892175" indent="-358775" algn="just">
              <a:buNone/>
            </a:pPr>
            <a:r>
              <a:rPr lang="en-US" sz="2400" dirty="0"/>
              <a:t>c. ………</a:t>
            </a:r>
            <a:endParaRPr lang="en-US" sz="2100" dirty="0"/>
          </a:p>
        </p:txBody>
      </p:sp>
      <p:sp>
        <p:nvSpPr>
          <p:cNvPr id="7" name="TextBox 6"/>
          <p:cNvSpPr txBox="1"/>
          <p:nvPr/>
        </p:nvSpPr>
        <p:spPr>
          <a:xfrm>
            <a:off x="2514600" y="5181600"/>
            <a:ext cx="2209800" cy="830997"/>
          </a:xfrm>
          <a:prstGeom prst="rect">
            <a:avLst/>
          </a:prstGeom>
          <a:noFill/>
          <a:ln w="19050">
            <a:solidFill>
              <a:srgbClr val="FF0000"/>
            </a:solidFill>
          </a:ln>
        </p:spPr>
        <p:txBody>
          <a:bodyPr wrap="square" rtlCol="0">
            <a:spAutoFit/>
          </a:bodyPr>
          <a:lstStyle/>
          <a:p>
            <a:pPr algn="ctr"/>
            <a:r>
              <a:rPr lang="en-US" sz="2400" dirty="0">
                <a:solidFill>
                  <a:srgbClr val="FF0000"/>
                </a:solidFill>
              </a:rPr>
              <a:t>List provided in e-utility</a:t>
            </a:r>
          </a:p>
        </p:txBody>
      </p:sp>
      <p:sp>
        <p:nvSpPr>
          <p:cNvPr id="8" name="Right Brace 7"/>
          <p:cNvSpPr/>
          <p:nvPr/>
        </p:nvSpPr>
        <p:spPr>
          <a:xfrm>
            <a:off x="1828800" y="5029200"/>
            <a:ext cx="533400" cy="1066800"/>
          </a:xfrm>
          <a:prstGeom prst="rightBrace">
            <a:avLst>
              <a:gd name="adj1" fmla="val 8333"/>
              <a:gd name="adj2" fmla="val 5102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Content Placeholder 4"/>
          <p:cNvSpPr txBox="1">
            <a:spLocks/>
          </p:cNvSpPr>
          <p:nvPr/>
        </p:nvSpPr>
        <p:spPr>
          <a:xfrm>
            <a:off x="76200" y="6324600"/>
            <a:ext cx="8839200" cy="381000"/>
          </a:xfrm>
          <a:prstGeom prst="rect">
            <a:avLst/>
          </a:prstGeom>
        </p:spPr>
        <p:txBody>
          <a:bodyPr vert="horz">
            <a:normAutofit lnSpcReduction="10000"/>
          </a:bodyPr>
          <a:lstStyle/>
          <a:p>
            <a:pPr marL="514350" marR="0" lvl="0" indent="-514350" algn="just" defTabSz="914400" rtl="0" eaLnBrk="1" fontAlgn="auto" latinLnBrk="0" hangingPunct="1">
              <a:lnSpc>
                <a:spcPct val="100000"/>
              </a:lnSpc>
              <a:spcBef>
                <a:spcPts val="700"/>
              </a:spcBef>
              <a:spcAft>
                <a:spcPts val="0"/>
              </a:spcAft>
              <a:buClr>
                <a:schemeClr val="accent2"/>
              </a:buClr>
              <a:buSzPct val="100000"/>
              <a:buFont typeface="Wingdings"/>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Note: Scope of Auditor increased</a:t>
            </a:r>
          </a:p>
        </p:txBody>
      </p:sp>
      <p:sp>
        <p:nvSpPr>
          <p:cNvPr id="11" name="Rectangle 10"/>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928670"/>
          </a:xfrm>
          <a:solidFill>
            <a:schemeClr val="tx2">
              <a:lumMod val="40000"/>
              <a:lumOff val="60000"/>
            </a:schemeClr>
          </a:solidFill>
        </p:spPr>
        <p:txBody>
          <a:bodyPr>
            <a:noAutofit/>
          </a:bodyPr>
          <a:lstStyle/>
          <a:p>
            <a:r>
              <a:rPr lang="en-US" sz="3600" dirty="0"/>
              <a:t>Analysis of Section 115BAA</a:t>
            </a:r>
            <a:endParaRPr lang="en-US" sz="2800" b="1" dirty="0"/>
          </a:p>
        </p:txBody>
      </p:sp>
      <p:sp>
        <p:nvSpPr>
          <p:cNvPr id="4" name="Content Placeholder 3"/>
          <p:cNvSpPr>
            <a:spLocks noGrp="1"/>
          </p:cNvSpPr>
          <p:nvPr>
            <p:ph sz="quarter" idx="4294967295"/>
          </p:nvPr>
        </p:nvSpPr>
        <p:spPr>
          <a:xfrm>
            <a:off x="0" y="928670"/>
            <a:ext cx="9144000" cy="5929330"/>
          </a:xfrm>
        </p:spPr>
        <p:txBody>
          <a:bodyPr>
            <a:normAutofit fontScale="92500" lnSpcReduction="10000"/>
          </a:bodyPr>
          <a:lstStyle/>
          <a:p>
            <a:pPr marL="349250" lvl="1" indent="-349250" algn="just">
              <a:spcBef>
                <a:spcPts val="600"/>
              </a:spcBef>
              <a:buClr>
                <a:schemeClr val="accent2"/>
              </a:buClr>
              <a:buSzPct val="90000"/>
              <a:buFont typeface="Wingdings" panose="05000000000000000000" pitchFamily="2" charset="2"/>
              <a:buChar char="Ø"/>
            </a:pPr>
            <a:r>
              <a:rPr lang="en-GB" sz="2100" dirty="0"/>
              <a:t>This section provides for Tax on Income of certain domestic companies at their option, at the rate of 22% and was inserted vide The Taxation Laws Amendment Act 2019 with effect from Assessment year 2020-2021.</a:t>
            </a:r>
          </a:p>
          <a:p>
            <a:pPr marL="349250" lvl="1" indent="-349250" algn="just">
              <a:spcBef>
                <a:spcPts val="600"/>
              </a:spcBef>
              <a:buClr>
                <a:schemeClr val="accent2"/>
              </a:buClr>
              <a:buSzPct val="90000"/>
              <a:buFont typeface="Wingdings" panose="05000000000000000000" pitchFamily="2" charset="2"/>
              <a:buChar char="Ø"/>
            </a:pPr>
            <a:r>
              <a:rPr lang="en-GB" sz="2100" dirty="0"/>
              <a:t>The loss and depreciation referred to in clause (ii) and clause (iii) of sub-section (2) shall be deemed to have been given full effect to and no further deduction for such loss or depreciation shall be allowed for any subsequent year.</a:t>
            </a:r>
          </a:p>
          <a:p>
            <a:pPr marL="349250" lvl="1" indent="-349250" algn="just">
              <a:spcBef>
                <a:spcPts val="600"/>
              </a:spcBef>
              <a:buClr>
                <a:schemeClr val="accent2"/>
              </a:buClr>
              <a:buSzPct val="90000"/>
              <a:buFont typeface="Wingdings" panose="05000000000000000000" pitchFamily="2" charset="2"/>
              <a:buChar char="Ø"/>
            </a:pPr>
            <a:r>
              <a:rPr lang="en-GB" sz="2100" dirty="0"/>
              <a:t>For the purpose of this section, the income of the company shall be computed as follows :</a:t>
            </a:r>
          </a:p>
          <a:p>
            <a:pPr marL="623570" lvl="2" indent="-349250" algn="just">
              <a:spcBef>
                <a:spcPts val="600"/>
              </a:spcBef>
              <a:buSzPct val="90000"/>
              <a:buFont typeface="Wingdings" panose="05000000000000000000" pitchFamily="2" charset="2"/>
              <a:buChar char="Ø"/>
            </a:pPr>
            <a:r>
              <a:rPr lang="en-GB" sz="1900" dirty="0"/>
              <a:t>Without any deduction under the provisions of section 10AA, 	clause (</a:t>
            </a:r>
            <a:r>
              <a:rPr lang="en-GB" sz="1900" dirty="0" err="1"/>
              <a:t>iia</a:t>
            </a:r>
            <a:r>
              <a:rPr lang="en-GB" sz="1900" dirty="0"/>
              <a:t>) of sub-section (1) of section 32, section 32AD, section 33AB, section 33ABA, sub-clause (ii) or sub-clause (</a:t>
            </a:r>
            <a:r>
              <a:rPr lang="en-GB" sz="1900" dirty="0" err="1"/>
              <a:t>iia</a:t>
            </a:r>
            <a:r>
              <a:rPr lang="en-GB" sz="1900" dirty="0"/>
              <a:t>) or sub-clause (iii) of sub-section (1) or sub-section (2AA) or sub-section (2AB) of section 35, section 35AD, section 35CCC, section 35CCD, under any provisions of section 78[Chapter VI-A under the heading “C.—Deductions in respect of certain incomes” other than the provisions of section 80JJAA]</a:t>
            </a:r>
          </a:p>
          <a:p>
            <a:pPr marL="623570" lvl="2" indent="-349250" algn="just">
              <a:spcBef>
                <a:spcPts val="600"/>
              </a:spcBef>
              <a:buSzPct val="90000"/>
              <a:buFont typeface="Wingdings" panose="05000000000000000000" pitchFamily="2" charset="2"/>
              <a:buChar char="Ø"/>
            </a:pPr>
            <a:r>
              <a:rPr lang="en-GB" sz="1900" dirty="0"/>
              <a:t>without set off of any loss carried forward or depreciation from any earlier assessment year, if such loss or depreciation is attributable to any of the deductions referred above.</a:t>
            </a:r>
          </a:p>
          <a:p>
            <a:pPr marL="623570" lvl="2" indent="-349250" algn="just">
              <a:spcBef>
                <a:spcPts val="600"/>
              </a:spcBef>
              <a:buSzPct val="90000"/>
              <a:buFont typeface="Wingdings" panose="05000000000000000000" pitchFamily="2" charset="2"/>
              <a:buChar char="Ø"/>
            </a:pPr>
            <a:r>
              <a:rPr lang="en-GB" sz="1900" dirty="0"/>
              <a:t>without set off of any loss or allowance for unabsorbed depreciation deemed so under section 72A, if such loss or depreciation is attributable to any of the deductions referred above.</a:t>
            </a:r>
          </a:p>
          <a:p>
            <a:pPr marL="623570" lvl="2" indent="-349250" algn="just">
              <a:spcBef>
                <a:spcPts val="600"/>
              </a:spcBef>
              <a:buSzPct val="90000"/>
              <a:buFont typeface="Wingdings" panose="05000000000000000000" pitchFamily="2" charset="2"/>
              <a:buChar char="Ø"/>
            </a:pPr>
            <a:r>
              <a:rPr lang="en-GB" sz="1900" dirty="0"/>
              <a:t>by claiming the depreciation, if any, under any provision of section 32, except clause (</a:t>
            </a:r>
            <a:r>
              <a:rPr lang="en-GB" sz="1900" dirty="0" err="1"/>
              <a:t>iia</a:t>
            </a:r>
            <a:r>
              <a:rPr lang="en-GB" sz="1900" dirty="0"/>
              <a:t>) of sub-section (1) of the said section, determined in such manner as may be prescribed</a:t>
            </a:r>
            <a:endParaRPr lang="en-US" sz="19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2603864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115BAB</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000" dirty="0"/>
              <a:t>This section provides for Tax on Income of new manufacturing domestic companies at their option, at the rate of 15% and was inserted vide The Taxation Laws Amendment Act 2019 with effect from Assessment year 2020-2021.</a:t>
            </a:r>
          </a:p>
          <a:p>
            <a:pPr marL="349250" lvl="1" indent="-349250" algn="just">
              <a:spcBef>
                <a:spcPts val="600"/>
              </a:spcBef>
              <a:buClr>
                <a:schemeClr val="accent2"/>
              </a:buClr>
              <a:buSzPct val="90000"/>
              <a:buFont typeface="Wingdings" panose="05000000000000000000" pitchFamily="2" charset="2"/>
              <a:buChar char="Ø"/>
            </a:pPr>
            <a:r>
              <a:rPr lang="en-GB" sz="2000" dirty="0"/>
              <a:t>There is no deduction on account of depreciation in respect of such machinery or plant has been allowed or is allowable under the provisions of this Act in computing the total income of any person for any period prior to the date of the installation of machinery or plant by the person.</a:t>
            </a:r>
          </a:p>
          <a:p>
            <a:pPr marL="349250" lvl="1" indent="-349250" algn="just">
              <a:spcBef>
                <a:spcPts val="600"/>
              </a:spcBef>
              <a:buClr>
                <a:schemeClr val="accent2"/>
              </a:buClr>
              <a:buSzPct val="90000"/>
              <a:buFont typeface="Wingdings" panose="05000000000000000000" pitchFamily="2" charset="2"/>
              <a:buChar char="Ø"/>
            </a:pPr>
            <a:r>
              <a:rPr lang="en-GB" sz="2000" dirty="0"/>
              <a:t>As per provisions laid in the act, the option for the tax rate of 15% could be exercised, subject to the conditions as follows:</a:t>
            </a:r>
          </a:p>
          <a:p>
            <a:pPr marL="623570" lvl="2" indent="-349250" algn="just">
              <a:spcBef>
                <a:spcPts val="600"/>
              </a:spcBef>
              <a:buSzPct val="90000"/>
              <a:buFont typeface="Wingdings" panose="05000000000000000000" pitchFamily="2" charset="2"/>
              <a:buChar char="Ø"/>
            </a:pPr>
            <a:r>
              <a:rPr lang="en-GB" sz="1700" dirty="0"/>
              <a:t>The company has been set-up and registered on or after the 1st day of October, 2019, and has commenced manufacturing or production of an article or thing on or before the 31st day of March, 2023.</a:t>
            </a:r>
          </a:p>
          <a:p>
            <a:pPr marL="623570" lvl="2" indent="-349250" algn="just">
              <a:spcBef>
                <a:spcPts val="600"/>
              </a:spcBef>
              <a:buSzPct val="90000"/>
              <a:buFont typeface="Wingdings" panose="05000000000000000000" pitchFamily="2" charset="2"/>
              <a:buChar char="Ø"/>
            </a:pPr>
            <a:r>
              <a:rPr lang="en-GB" sz="1700" dirty="0"/>
              <a:t>The business is not formed by splitting up, or the reconstruction, of a business already in existence: Does not use any machinery or plant previously used for any purpose.(Plant or machinery should be new). Exception: 20% of  total Plant and machinery can be second hand.</a:t>
            </a:r>
          </a:p>
          <a:p>
            <a:pPr marL="623570" lvl="2" indent="-349250" algn="just">
              <a:spcBef>
                <a:spcPts val="600"/>
              </a:spcBef>
              <a:buSzPct val="90000"/>
              <a:buFont typeface="Wingdings" panose="05000000000000000000" pitchFamily="2" charset="2"/>
              <a:buChar char="Ø"/>
            </a:pPr>
            <a:r>
              <a:rPr lang="en-GB" sz="1700" dirty="0"/>
              <a:t>Company does not use any building previously used as a hotel or a convention centre, as the case may be, in respect of which deduction under section 80-ID has been claimed and allowed.</a:t>
            </a:r>
          </a:p>
          <a:p>
            <a:pPr marL="623570" lvl="2" indent="-349250" algn="just">
              <a:spcBef>
                <a:spcPts val="600"/>
              </a:spcBef>
              <a:buSzPct val="90000"/>
              <a:buFont typeface="Wingdings" panose="05000000000000000000" pitchFamily="2" charset="2"/>
              <a:buChar char="Ø"/>
            </a:pPr>
            <a:r>
              <a:rPr lang="en-GB" sz="1700" dirty="0"/>
              <a:t>The company is not engaged in any business other than the business of manufacture or production of any article or thing and research in relation to, or distribution of, such article or thing manufactured or produced by it.</a:t>
            </a:r>
          </a:p>
          <a:p>
            <a:pPr marL="623570" lvl="2" indent="-349250" algn="just">
              <a:spcBef>
                <a:spcPts val="600"/>
              </a:spcBef>
              <a:buSzPct val="90000"/>
              <a:buFont typeface="Wingdings" panose="05000000000000000000" pitchFamily="2" charset="2"/>
              <a:buChar char="Ø"/>
            </a:pPr>
            <a:endParaRPr lang="en-US" sz="17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56019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115BAB</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100" dirty="0"/>
              <a:t>For the purpose of this section, the income of the company shall be computed as follows :</a:t>
            </a:r>
          </a:p>
          <a:p>
            <a:pPr marL="623570" lvl="2" indent="-349250" algn="just">
              <a:spcBef>
                <a:spcPts val="600"/>
              </a:spcBef>
              <a:buSzPct val="90000"/>
              <a:buFont typeface="Wingdings" panose="05000000000000000000" pitchFamily="2" charset="2"/>
              <a:buChar char="Ø"/>
            </a:pPr>
            <a:r>
              <a:rPr lang="en-GB" sz="1900" dirty="0"/>
              <a:t>Without any deduction under the provisions of section 10AA, clause (</a:t>
            </a:r>
            <a:r>
              <a:rPr lang="en-GB" sz="1900" dirty="0" err="1"/>
              <a:t>iia</a:t>
            </a:r>
            <a:r>
              <a:rPr lang="en-GB" sz="1900" dirty="0"/>
              <a:t>) of sub-section (1) of section 32, section 32AD, section 33AB, section 33ABA, sub-clause (ii) or sub-clause (</a:t>
            </a:r>
            <a:r>
              <a:rPr lang="en-GB" sz="1900" dirty="0" err="1"/>
              <a:t>iia</a:t>
            </a:r>
            <a:r>
              <a:rPr lang="en-GB" sz="1900" dirty="0"/>
              <a:t>) or sub-clause (iii) of sub-section (1) or sub-section (2AA) or sub-section (2AB) of section 35, section 35AD, section 35CCC, section 35CCD, under any provisions of section 78[Chapter VI-A under the heading “C.—Deductions in respect of certain incomes” other than the provisions of section 80JJAA]</a:t>
            </a:r>
          </a:p>
          <a:p>
            <a:pPr marL="623570" lvl="2" indent="-349250" algn="just">
              <a:spcBef>
                <a:spcPts val="600"/>
              </a:spcBef>
              <a:buSzPct val="90000"/>
              <a:buFont typeface="Wingdings" panose="05000000000000000000" pitchFamily="2" charset="2"/>
              <a:buChar char="Ø"/>
            </a:pPr>
            <a:r>
              <a:rPr lang="en-GB" sz="1900" dirty="0"/>
              <a:t>without set off of any loss carried forward or depreciation from any earlier assessment year, if such loss or depreciation is attributable to any of the deductions referred above.</a:t>
            </a:r>
          </a:p>
          <a:p>
            <a:pPr marL="623570" lvl="2" indent="-349250" algn="just">
              <a:spcBef>
                <a:spcPts val="600"/>
              </a:spcBef>
              <a:buSzPct val="90000"/>
              <a:buFont typeface="Wingdings" panose="05000000000000000000" pitchFamily="2" charset="2"/>
              <a:buChar char="Ø"/>
            </a:pPr>
            <a:r>
              <a:rPr lang="en-GB" sz="1900" dirty="0"/>
              <a:t>without set off of any loss or allowance for unabsorbed depreciation deemed so under section 72A, if such loss or depreciation is attributable to any of the deductions referred above.</a:t>
            </a:r>
          </a:p>
          <a:p>
            <a:pPr marL="623570" lvl="2" indent="-349250" algn="just">
              <a:spcBef>
                <a:spcPts val="600"/>
              </a:spcBef>
              <a:buSzPct val="90000"/>
              <a:buFont typeface="Wingdings" panose="05000000000000000000" pitchFamily="2" charset="2"/>
              <a:buChar char="Ø"/>
            </a:pPr>
            <a:r>
              <a:rPr lang="en-GB" sz="1900" dirty="0"/>
              <a:t>by claiming the depreciation, if any, under any provision of section 32, except clause (</a:t>
            </a:r>
            <a:r>
              <a:rPr lang="en-GB" sz="1900" dirty="0" err="1"/>
              <a:t>iia</a:t>
            </a:r>
            <a:r>
              <a:rPr lang="en-GB" sz="1900" dirty="0"/>
              <a:t>) of sub-section (1) of the said section, determined in such manner as may be prescribed</a:t>
            </a:r>
            <a:endParaRPr lang="en-US" sz="1900" dirty="0"/>
          </a:p>
          <a:p>
            <a:pPr marL="623570" lvl="2" indent="-349250" algn="just">
              <a:spcBef>
                <a:spcPts val="600"/>
              </a:spcBef>
              <a:buSzPct val="90000"/>
              <a:buFont typeface="Wingdings" panose="05000000000000000000" pitchFamily="2" charset="2"/>
              <a:buChar char="Ø"/>
            </a:pPr>
            <a:endParaRPr lang="en-US" sz="17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2253569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115BAC</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000" dirty="0"/>
              <a:t>The Section 115BAC of the act was inserted vide Finance Act, 2021 and is applicable from the AY 2021-22 onwards, which deals with new income tax regime in the case of individuals and Hindu Undivided Families (HUFs) only. Further, vide the new tax regime income tax slab rates have been significantly reduced, however the new rates come at the cost of various key income tax exemptions and deductions, which are currently available under the old (existing) income tax regime.</a:t>
            </a:r>
          </a:p>
          <a:p>
            <a:pPr marL="349250" lvl="1" indent="-349250" algn="just">
              <a:spcBef>
                <a:spcPts val="600"/>
              </a:spcBef>
              <a:buClr>
                <a:schemeClr val="accent2"/>
              </a:buClr>
              <a:buSzPct val="90000"/>
              <a:buFont typeface="Wingdings" panose="05000000000000000000" pitchFamily="2" charset="2"/>
              <a:buChar char="Ø"/>
            </a:pPr>
            <a:r>
              <a:rPr lang="en-GB" sz="2000" dirty="0"/>
              <a:t>The following table shows the new slab rates as per Section 115BAC:</a:t>
            </a:r>
          </a:p>
          <a:p>
            <a:pPr marL="274320" lvl="2" indent="0" algn="just">
              <a:spcBef>
                <a:spcPts val="600"/>
              </a:spcBef>
              <a:buSzPct val="90000"/>
              <a:buNone/>
            </a:pPr>
            <a:endParaRPr lang="en-GB" sz="17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graphicFrame>
        <p:nvGraphicFramePr>
          <p:cNvPr id="3" name="Table 2">
            <a:extLst>
              <a:ext uri="{FF2B5EF4-FFF2-40B4-BE49-F238E27FC236}">
                <a16:creationId xmlns="" xmlns:a16="http://schemas.microsoft.com/office/drawing/2014/main" id="{3F164DE9-A4FE-43BB-8AEF-47B6209263EB}"/>
              </a:ext>
            </a:extLst>
          </p:cNvPr>
          <p:cNvGraphicFramePr>
            <a:graphicFrameLocks noGrp="1"/>
          </p:cNvGraphicFramePr>
          <p:nvPr/>
        </p:nvGraphicFramePr>
        <p:xfrm>
          <a:off x="539552" y="3212976"/>
          <a:ext cx="8071080" cy="3566160"/>
        </p:xfrm>
        <a:graphic>
          <a:graphicData uri="http://schemas.openxmlformats.org/drawingml/2006/table">
            <a:tbl>
              <a:tblPr firstRow="1" firstCol="1" bandRow="1">
                <a:tableStyleId>{3B4B98B0-60AC-42C2-AFA5-B58CD77FA1E5}</a:tableStyleId>
              </a:tblPr>
              <a:tblGrid>
                <a:gridCol w="5118720">
                  <a:extLst>
                    <a:ext uri="{9D8B030D-6E8A-4147-A177-3AD203B41FA5}">
                      <a16:colId xmlns="" xmlns:a16="http://schemas.microsoft.com/office/drawing/2014/main" val="1550219119"/>
                    </a:ext>
                  </a:extLst>
                </a:gridCol>
                <a:gridCol w="2952360">
                  <a:extLst>
                    <a:ext uri="{9D8B030D-6E8A-4147-A177-3AD203B41FA5}">
                      <a16:colId xmlns="" xmlns:a16="http://schemas.microsoft.com/office/drawing/2014/main" val="619129069"/>
                    </a:ext>
                  </a:extLst>
                </a:gridCol>
              </a:tblGrid>
              <a:tr h="416933">
                <a:tc>
                  <a:txBody>
                    <a:bodyPr/>
                    <a:lstStyle/>
                    <a:p>
                      <a:pPr algn="ctr">
                        <a:lnSpc>
                          <a:spcPct val="115000"/>
                        </a:lnSpc>
                      </a:pPr>
                      <a:r>
                        <a:rPr lang="en-IN" sz="2000" u="none" strike="noStrike" kern="0">
                          <a:effectLst/>
                        </a:rPr>
                        <a:t>Annual Income </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dirty="0">
                          <a:effectLst/>
                        </a:rPr>
                        <a:t>New Income Tax Slab Rate</a:t>
                      </a:r>
                      <a:endParaRPr lang="en-IN" sz="3600" b="1"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313893802"/>
                  </a:ext>
                </a:extLst>
              </a:tr>
              <a:tr h="416933">
                <a:tc>
                  <a:txBody>
                    <a:bodyPr/>
                    <a:lstStyle/>
                    <a:p>
                      <a:pPr algn="l">
                        <a:lnSpc>
                          <a:spcPct val="115000"/>
                        </a:lnSpc>
                      </a:pPr>
                      <a:r>
                        <a:rPr lang="en-IN" sz="2000" b="0" u="none" strike="noStrike" kern="0">
                          <a:effectLst/>
                        </a:rPr>
                        <a:t>Nil to Rs. 2.5 lakh</a:t>
                      </a:r>
                      <a:endParaRPr lang="en-IN" sz="3600" b="0"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Exempt</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1586907154"/>
                  </a:ext>
                </a:extLst>
              </a:tr>
              <a:tr h="416933">
                <a:tc>
                  <a:txBody>
                    <a:bodyPr/>
                    <a:lstStyle/>
                    <a:p>
                      <a:pPr algn="l">
                        <a:lnSpc>
                          <a:spcPct val="115000"/>
                        </a:lnSpc>
                      </a:pPr>
                      <a:r>
                        <a:rPr lang="en-IN" sz="2000" b="0" u="none" strike="noStrike" kern="0">
                          <a:effectLst/>
                        </a:rPr>
                        <a:t>Above Rs. 2.5 lakh to Rs. 5 lakh</a:t>
                      </a:r>
                      <a:endParaRPr lang="en-IN" sz="3600" b="0"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5%</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3353871863"/>
                  </a:ext>
                </a:extLst>
              </a:tr>
              <a:tr h="416933">
                <a:tc>
                  <a:txBody>
                    <a:bodyPr/>
                    <a:lstStyle/>
                    <a:p>
                      <a:pPr algn="l">
                        <a:lnSpc>
                          <a:spcPct val="115000"/>
                        </a:lnSpc>
                      </a:pPr>
                      <a:r>
                        <a:rPr lang="en-IN" sz="2000" b="0" u="none" strike="noStrike" kern="0">
                          <a:effectLst/>
                        </a:rPr>
                        <a:t>Above Rs. 5 lakh to Rs. 7.5 lakh </a:t>
                      </a:r>
                      <a:endParaRPr lang="en-IN" sz="3600" b="0"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10% </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3609895300"/>
                  </a:ext>
                </a:extLst>
              </a:tr>
              <a:tr h="416933">
                <a:tc>
                  <a:txBody>
                    <a:bodyPr/>
                    <a:lstStyle/>
                    <a:p>
                      <a:pPr algn="l">
                        <a:lnSpc>
                          <a:spcPct val="115000"/>
                        </a:lnSpc>
                      </a:pPr>
                      <a:r>
                        <a:rPr lang="en-IN" sz="2000" b="0" u="none" strike="noStrike" kern="0" dirty="0">
                          <a:effectLst/>
                        </a:rPr>
                        <a:t>Above Rs. 7.5 lakh to Rs. 10 lakh</a:t>
                      </a:r>
                      <a:endParaRPr lang="en-IN" sz="3600" b="0"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15% </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3342698440"/>
                  </a:ext>
                </a:extLst>
              </a:tr>
              <a:tr h="416933">
                <a:tc>
                  <a:txBody>
                    <a:bodyPr/>
                    <a:lstStyle/>
                    <a:p>
                      <a:pPr algn="l">
                        <a:lnSpc>
                          <a:spcPct val="115000"/>
                        </a:lnSpc>
                      </a:pPr>
                      <a:r>
                        <a:rPr lang="en-IN" sz="2000" b="0" u="none" strike="noStrike" kern="0">
                          <a:effectLst/>
                        </a:rPr>
                        <a:t>Above Rs. 10 lakh to Rs. 12.5 lakh</a:t>
                      </a:r>
                      <a:endParaRPr lang="en-IN" sz="3600" b="0"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20% </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827657902"/>
                  </a:ext>
                </a:extLst>
              </a:tr>
              <a:tr h="416933">
                <a:tc>
                  <a:txBody>
                    <a:bodyPr/>
                    <a:lstStyle/>
                    <a:p>
                      <a:pPr algn="l">
                        <a:lnSpc>
                          <a:spcPct val="115000"/>
                        </a:lnSpc>
                      </a:pPr>
                      <a:r>
                        <a:rPr lang="en-IN" sz="2000" b="0" u="none" strike="noStrike" kern="0">
                          <a:effectLst/>
                        </a:rPr>
                        <a:t>Above Rs. 12.5 lakh to Rs. 15 lakh</a:t>
                      </a:r>
                      <a:endParaRPr lang="en-IN" sz="3600" b="0"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a:effectLst/>
                        </a:rPr>
                        <a:t>25% </a:t>
                      </a:r>
                      <a:endParaRPr lang="en-IN" sz="36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47555068"/>
                  </a:ext>
                </a:extLst>
              </a:tr>
              <a:tr h="416933">
                <a:tc>
                  <a:txBody>
                    <a:bodyPr/>
                    <a:lstStyle/>
                    <a:p>
                      <a:pPr algn="l">
                        <a:lnSpc>
                          <a:spcPct val="115000"/>
                        </a:lnSpc>
                      </a:pPr>
                      <a:r>
                        <a:rPr lang="en-IN" sz="2000" b="0" u="none" strike="noStrike" kern="0" dirty="0">
                          <a:effectLst/>
                        </a:rPr>
                        <a:t>Above Rs. 15 lakh</a:t>
                      </a:r>
                      <a:endParaRPr lang="en-IN" sz="3600" b="0"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ctr">
                        <a:lnSpc>
                          <a:spcPct val="115000"/>
                        </a:lnSpc>
                      </a:pPr>
                      <a:r>
                        <a:rPr lang="en-IN" sz="2000" u="none" strike="noStrike" kern="0" dirty="0">
                          <a:effectLst/>
                        </a:rPr>
                        <a:t>30%</a:t>
                      </a:r>
                      <a:endParaRPr lang="en-IN" sz="3600" b="1"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1470372030"/>
                  </a:ext>
                </a:extLst>
              </a:tr>
            </a:tbl>
          </a:graphicData>
        </a:graphic>
      </p:graphicFrame>
    </p:spTree>
    <p:extLst>
      <p:ext uri="{BB962C8B-B14F-4D97-AF65-F5344CB8AC3E}">
        <p14:creationId xmlns:p14="http://schemas.microsoft.com/office/powerpoint/2010/main" val="11524799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115BAC</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000" dirty="0"/>
              <a:t>As per provisions laid in this newly inserted section of the act, the option for the lower tax rate could be exercised, subject to the conditions as follows:</a:t>
            </a:r>
            <a:endParaRPr lang="en-GB" sz="1800" dirty="0"/>
          </a:p>
          <a:p>
            <a:pPr marL="623570" lvl="2" indent="-349250" algn="just">
              <a:spcBef>
                <a:spcPts val="600"/>
              </a:spcBef>
              <a:buSzPct val="90000"/>
              <a:buFont typeface="Wingdings" panose="05000000000000000000" pitchFamily="2" charset="2"/>
              <a:buChar char="Ø"/>
            </a:pPr>
            <a:r>
              <a:rPr lang="en-GB" sz="1800" dirty="0"/>
              <a:t>It is calculated without any exemptions or deductions provided under the following</a:t>
            </a:r>
            <a:endParaRPr lang="en-GB" sz="14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104</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graphicFrame>
        <p:nvGraphicFramePr>
          <p:cNvPr id="5" name="Table 4">
            <a:extLst>
              <a:ext uri="{FF2B5EF4-FFF2-40B4-BE49-F238E27FC236}">
                <a16:creationId xmlns="" xmlns:a16="http://schemas.microsoft.com/office/drawing/2014/main" id="{D9EBBB61-07AD-4B6B-B267-D66C8BD157DF}"/>
              </a:ext>
            </a:extLst>
          </p:cNvPr>
          <p:cNvGraphicFramePr>
            <a:graphicFrameLocks noGrp="1"/>
          </p:cNvGraphicFramePr>
          <p:nvPr>
            <p:extLst>
              <p:ext uri="{D42A27DB-BD31-4B8C-83A1-F6EECF244321}">
                <p14:modId xmlns:p14="http://schemas.microsoft.com/office/powerpoint/2010/main" val="1239782894"/>
              </p:ext>
            </p:extLst>
          </p:nvPr>
        </p:nvGraphicFramePr>
        <p:xfrm>
          <a:off x="464452" y="1792058"/>
          <a:ext cx="8215095" cy="4482084"/>
        </p:xfrm>
        <a:graphic>
          <a:graphicData uri="http://schemas.openxmlformats.org/drawingml/2006/table">
            <a:tbl>
              <a:tblPr firstRow="1" firstCol="1" bandRow="1">
                <a:tableStyleId>{5940675A-B579-460E-94D1-54222C63F5DA}</a:tableStyleId>
              </a:tblPr>
              <a:tblGrid>
                <a:gridCol w="2823828">
                  <a:extLst>
                    <a:ext uri="{9D8B030D-6E8A-4147-A177-3AD203B41FA5}">
                      <a16:colId xmlns="" xmlns:a16="http://schemas.microsoft.com/office/drawing/2014/main" val="71476305"/>
                    </a:ext>
                  </a:extLst>
                </a:gridCol>
                <a:gridCol w="3010375">
                  <a:extLst>
                    <a:ext uri="{9D8B030D-6E8A-4147-A177-3AD203B41FA5}">
                      <a16:colId xmlns="" xmlns:a16="http://schemas.microsoft.com/office/drawing/2014/main" val="1871758521"/>
                    </a:ext>
                  </a:extLst>
                </a:gridCol>
                <a:gridCol w="2380892">
                  <a:extLst>
                    <a:ext uri="{9D8B030D-6E8A-4147-A177-3AD203B41FA5}">
                      <a16:colId xmlns="" xmlns:a16="http://schemas.microsoft.com/office/drawing/2014/main" val="3029326776"/>
                    </a:ext>
                  </a:extLst>
                </a:gridCol>
              </a:tblGrid>
              <a:tr h="1019505">
                <a:tc>
                  <a:txBody>
                    <a:bodyPr/>
                    <a:lstStyle/>
                    <a:p>
                      <a:pPr algn="l">
                        <a:lnSpc>
                          <a:spcPct val="115000"/>
                        </a:lnSpc>
                      </a:pPr>
                      <a:r>
                        <a:rPr lang="en-IN" sz="1800" u="none" strike="noStrike" kern="0" dirty="0">
                          <a:solidFill>
                            <a:schemeClr val="tx1"/>
                          </a:solidFill>
                          <a:effectLst/>
                        </a:rPr>
                        <a:t>Major Deductions under Chapter VIA (u/s </a:t>
                      </a:r>
                      <a:r>
                        <a:rPr lang="en-IN" sz="1800" u="sng" kern="0" dirty="0">
                          <a:solidFill>
                            <a:schemeClr val="tx1"/>
                          </a:solidFill>
                          <a:effectLst/>
                          <a:hlinkClick r:id="rId2">
                            <a:extLst>
                              <a:ext uri="{A12FA001-AC4F-418D-AE19-62706E023703}">
                                <ahyp:hlinkClr xmlns="" xmlns:ahyp="http://schemas.microsoft.com/office/drawing/2018/hyperlinkcolor" val="tx"/>
                              </a:ext>
                            </a:extLst>
                          </a:hlinkClick>
                        </a:rPr>
                        <a:t>80C</a:t>
                      </a:r>
                      <a:r>
                        <a:rPr lang="en-IN" sz="1800" u="none" strike="noStrike" kern="0" dirty="0">
                          <a:solidFill>
                            <a:schemeClr val="tx1"/>
                          </a:solidFill>
                          <a:effectLst/>
                        </a:rPr>
                        <a:t>, 80CCC, 80CCD, 80DD, 80DDB, </a:t>
                      </a:r>
                      <a:r>
                        <a:rPr lang="en-IN" sz="1800" u="sng" kern="0" dirty="0">
                          <a:solidFill>
                            <a:schemeClr val="tx1"/>
                          </a:solidFill>
                          <a:effectLst/>
                          <a:hlinkClick r:id="rId3">
                            <a:extLst>
                              <a:ext uri="{A12FA001-AC4F-418D-AE19-62706E023703}">
                                <ahyp:hlinkClr xmlns="" xmlns:ahyp="http://schemas.microsoft.com/office/drawing/2018/hyperlinkcolor" val="tx"/>
                              </a:ext>
                            </a:extLst>
                          </a:hlinkClick>
                        </a:rPr>
                        <a:t>80E</a:t>
                      </a:r>
                      <a:r>
                        <a:rPr lang="en-IN" sz="1800" u="none" strike="noStrike" kern="0" dirty="0">
                          <a:solidFill>
                            <a:schemeClr val="tx1"/>
                          </a:solidFill>
                          <a:effectLst/>
                        </a:rPr>
                        <a:t>, 80EE, 80EEA, 80G, 80IA, etc)</a:t>
                      </a:r>
                      <a:endParaRPr lang="en-IN" sz="3200" b="1" u="sng"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sng" kern="0" dirty="0">
                          <a:solidFill>
                            <a:schemeClr val="tx1"/>
                          </a:solidFill>
                          <a:effectLst/>
                          <a:hlinkClick r:id="rId4">
                            <a:extLst>
                              <a:ext uri="{A12FA001-AC4F-418D-AE19-62706E023703}">
                                <ahyp:hlinkClr xmlns="" xmlns:ahyp="http://schemas.microsoft.com/office/drawing/2018/hyperlinkcolor" val="tx"/>
                              </a:ext>
                            </a:extLst>
                          </a:hlinkClick>
                        </a:rPr>
                        <a:t>House Rent Allowance</a:t>
                      </a:r>
                      <a:r>
                        <a:rPr lang="en-IN" sz="1800" u="none" strike="noStrike" kern="0" dirty="0">
                          <a:solidFill>
                            <a:schemeClr val="tx1"/>
                          </a:solidFill>
                          <a:effectLst/>
                        </a:rPr>
                        <a:t> (HRA) u/s 10(13A)</a:t>
                      </a:r>
                      <a:endParaRPr lang="en-IN" sz="3200" b="1" u="sng"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solidFill>
                            <a:schemeClr val="tx1"/>
                          </a:solidFill>
                          <a:effectLst/>
                        </a:rPr>
                        <a:t>Home Loan Interest u/s 24(b)</a:t>
                      </a:r>
                      <a:endParaRPr lang="en-IN" sz="3200" b="1" u="sng"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4265762483"/>
                  </a:ext>
                </a:extLst>
              </a:tr>
              <a:tr h="789894">
                <a:tc>
                  <a:txBody>
                    <a:bodyPr/>
                    <a:lstStyle/>
                    <a:p>
                      <a:pPr algn="l">
                        <a:lnSpc>
                          <a:spcPct val="115000"/>
                        </a:lnSpc>
                      </a:pPr>
                      <a:r>
                        <a:rPr lang="en-IN" sz="1800" u="none" kern="0" dirty="0">
                          <a:solidFill>
                            <a:schemeClr val="tx1"/>
                          </a:solidFill>
                          <a:effectLst/>
                          <a:hlinkClick r:id="rId5">
                            <a:extLst>
                              <a:ext uri="{A12FA001-AC4F-418D-AE19-62706E023703}">
                                <ahyp:hlinkClr xmlns="" xmlns:ahyp="http://schemas.microsoft.com/office/drawing/2018/hyperlinkcolor" val="tx"/>
                              </a:ext>
                            </a:extLst>
                          </a:hlinkClick>
                        </a:rPr>
                        <a:t>Standard Deduction</a:t>
                      </a:r>
                      <a:r>
                        <a:rPr lang="en-IN" sz="1800" u="none" strike="noStrike" kern="0" dirty="0">
                          <a:solidFill>
                            <a:schemeClr val="tx1"/>
                          </a:solidFill>
                          <a:effectLst/>
                        </a:rPr>
                        <a:t> </a:t>
                      </a:r>
                      <a:endParaRPr lang="en-IN" sz="3200" b="1" u="none"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solidFill>
                            <a:schemeClr val="tx1"/>
                          </a:solidFill>
                          <a:effectLst/>
                        </a:rPr>
                        <a:t>Leave Travel Allowance u/s 10(5)</a:t>
                      </a:r>
                      <a:endParaRPr lang="en-IN" sz="3200" b="1" u="none"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solidFill>
                            <a:schemeClr val="tx1"/>
                          </a:solidFill>
                          <a:effectLst/>
                        </a:rPr>
                        <a:t>Deduction for Donation or Expenditure on Scientific Research</a:t>
                      </a:r>
                      <a:endParaRPr lang="en-IN" sz="3200" b="1" u="none"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2846223710"/>
                  </a:ext>
                </a:extLst>
              </a:tr>
              <a:tr h="560283">
                <a:tc>
                  <a:txBody>
                    <a:bodyPr/>
                    <a:lstStyle/>
                    <a:p>
                      <a:pPr algn="l">
                        <a:lnSpc>
                          <a:spcPct val="115000"/>
                        </a:lnSpc>
                      </a:pPr>
                      <a:r>
                        <a:rPr lang="en-IN" sz="1800" u="none" strike="noStrike" kern="0">
                          <a:solidFill>
                            <a:schemeClr val="tx1"/>
                          </a:solidFill>
                          <a:effectLst/>
                        </a:rPr>
                        <a:t>Allowances u/s 10(14)</a:t>
                      </a:r>
                      <a:endParaRPr lang="en-IN" sz="3200" b="1" u="none" kern="120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a:solidFill>
                            <a:schemeClr val="tx1"/>
                          </a:solidFill>
                          <a:effectLst/>
                        </a:rPr>
                        <a:t>Deduction for Entertainment Allowance and Employment/Professional Tax u/s 16</a:t>
                      </a:r>
                      <a:endParaRPr lang="en-IN" sz="3200" b="1" u="none" kern="120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solidFill>
                            <a:schemeClr val="tx1"/>
                          </a:solidFill>
                          <a:effectLst/>
                        </a:rPr>
                        <a:t>Depreciation u/s 32(</a:t>
                      </a:r>
                      <a:r>
                        <a:rPr lang="en-IN" sz="1800" u="none" strike="noStrike" kern="0" dirty="0" err="1">
                          <a:solidFill>
                            <a:schemeClr val="tx1"/>
                          </a:solidFill>
                          <a:effectLst/>
                        </a:rPr>
                        <a:t>iia</a:t>
                      </a:r>
                      <a:r>
                        <a:rPr lang="en-IN" sz="1800" u="none" strike="noStrike" kern="0" dirty="0">
                          <a:solidFill>
                            <a:schemeClr val="tx1"/>
                          </a:solidFill>
                          <a:effectLst/>
                        </a:rPr>
                        <a:t>)</a:t>
                      </a:r>
                      <a:endParaRPr lang="en-IN" sz="3200" b="1" u="none"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271244363"/>
                  </a:ext>
                </a:extLst>
              </a:tr>
              <a:tr h="560283">
                <a:tc>
                  <a:txBody>
                    <a:bodyPr/>
                    <a:lstStyle/>
                    <a:p>
                      <a:pPr algn="l">
                        <a:lnSpc>
                          <a:spcPct val="115000"/>
                        </a:lnSpc>
                      </a:pPr>
                      <a:r>
                        <a:rPr lang="en-IN" sz="1800" u="none" strike="noStrike" kern="0">
                          <a:solidFill>
                            <a:schemeClr val="tx1"/>
                          </a:solidFill>
                          <a:effectLst/>
                        </a:rPr>
                        <a:t>Deductions u/s 32AD, 33AB, 33ABA, 35AD, 35CCC</a:t>
                      </a:r>
                      <a:endParaRPr lang="en-IN" sz="3200" b="1" u="none" kern="120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a:solidFill>
                            <a:schemeClr val="tx1"/>
                          </a:solidFill>
                          <a:effectLst/>
                        </a:rPr>
                        <a:t>Exemption for SEZ unit u/s 10AA</a:t>
                      </a:r>
                      <a:endParaRPr lang="en-IN" sz="3200" b="1" u="none" kern="120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solidFill>
                            <a:schemeClr val="tx1"/>
                          </a:solidFill>
                          <a:effectLst/>
                        </a:rPr>
                        <a:t>Deduction from Family Pension u/s 57(</a:t>
                      </a:r>
                      <a:r>
                        <a:rPr lang="en-IN" sz="1800" u="none" strike="noStrike" kern="0" dirty="0" err="1">
                          <a:solidFill>
                            <a:schemeClr val="tx1"/>
                          </a:solidFill>
                          <a:effectLst/>
                        </a:rPr>
                        <a:t>iia</a:t>
                      </a:r>
                      <a:r>
                        <a:rPr lang="en-IN" sz="1800" u="none" strike="noStrike" kern="0" dirty="0">
                          <a:solidFill>
                            <a:schemeClr val="tx1"/>
                          </a:solidFill>
                          <a:effectLst/>
                        </a:rPr>
                        <a:t>)</a:t>
                      </a:r>
                      <a:endParaRPr lang="en-IN" sz="3200" b="1" u="none" kern="1200" dirty="0">
                        <a:solidFill>
                          <a:schemeClr val="tx1"/>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680007689"/>
                  </a:ext>
                </a:extLst>
              </a:tr>
            </a:tbl>
          </a:graphicData>
        </a:graphic>
      </p:graphicFrame>
    </p:spTree>
    <p:extLst>
      <p:ext uri="{BB962C8B-B14F-4D97-AF65-F5344CB8AC3E}">
        <p14:creationId xmlns:p14="http://schemas.microsoft.com/office/powerpoint/2010/main" val="11215350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115BAC</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623570" lvl="2" indent="-349250" algn="just">
              <a:spcBef>
                <a:spcPts val="600"/>
              </a:spcBef>
              <a:buSzPct val="90000"/>
              <a:buFont typeface="Wingdings" panose="05000000000000000000" pitchFamily="2" charset="2"/>
              <a:buChar char="Ø"/>
            </a:pPr>
            <a:r>
              <a:rPr lang="en-GB" sz="1800" dirty="0"/>
              <a:t>While most of the income tax deductions have been discontinued under the new income tax regime (as mentioned in the earlier section), the following deductions are allowed:</a:t>
            </a:r>
          </a:p>
          <a:p>
            <a:pPr marL="274320" lvl="2" indent="0" algn="just">
              <a:spcBef>
                <a:spcPts val="600"/>
              </a:spcBef>
              <a:buSzPct val="90000"/>
              <a:buNone/>
            </a:pPr>
            <a:endParaRPr lang="en-GB" sz="1800" dirty="0"/>
          </a:p>
          <a:p>
            <a:pPr marL="623570" lvl="2" indent="-349250" algn="just">
              <a:spcBef>
                <a:spcPts val="600"/>
              </a:spcBef>
              <a:buSzPct val="90000"/>
              <a:buFont typeface="Wingdings" panose="05000000000000000000" pitchFamily="2" charset="2"/>
              <a:buChar char="Ø"/>
            </a:pPr>
            <a:endParaRPr lang="en-GB" sz="14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graphicFrame>
        <p:nvGraphicFramePr>
          <p:cNvPr id="3" name="Table 2">
            <a:extLst>
              <a:ext uri="{FF2B5EF4-FFF2-40B4-BE49-F238E27FC236}">
                <a16:creationId xmlns="" xmlns:a16="http://schemas.microsoft.com/office/drawing/2014/main" id="{F5286243-FA3B-4529-81C6-EF2669C24781}"/>
              </a:ext>
            </a:extLst>
          </p:cNvPr>
          <p:cNvGraphicFramePr>
            <a:graphicFrameLocks noGrp="1"/>
          </p:cNvGraphicFramePr>
          <p:nvPr/>
        </p:nvGraphicFramePr>
        <p:xfrm>
          <a:off x="755576" y="1397900"/>
          <a:ext cx="7855055" cy="2391140"/>
        </p:xfrm>
        <a:graphic>
          <a:graphicData uri="http://schemas.openxmlformats.org/drawingml/2006/table">
            <a:tbl>
              <a:tblPr firstRow="1" firstCol="1" bandRow="1">
                <a:tableStyleId>{BC89EF96-8CEA-46FF-86C4-4CE0E7609802}</a:tableStyleId>
              </a:tblPr>
              <a:tblGrid>
                <a:gridCol w="2794129">
                  <a:extLst>
                    <a:ext uri="{9D8B030D-6E8A-4147-A177-3AD203B41FA5}">
                      <a16:colId xmlns="" xmlns:a16="http://schemas.microsoft.com/office/drawing/2014/main" val="570396610"/>
                    </a:ext>
                  </a:extLst>
                </a:gridCol>
                <a:gridCol w="2465462">
                  <a:extLst>
                    <a:ext uri="{9D8B030D-6E8A-4147-A177-3AD203B41FA5}">
                      <a16:colId xmlns="" xmlns:a16="http://schemas.microsoft.com/office/drawing/2014/main" val="3574605176"/>
                    </a:ext>
                  </a:extLst>
                </a:gridCol>
                <a:gridCol w="2595464">
                  <a:extLst>
                    <a:ext uri="{9D8B030D-6E8A-4147-A177-3AD203B41FA5}">
                      <a16:colId xmlns="" xmlns:a16="http://schemas.microsoft.com/office/drawing/2014/main" val="3941460812"/>
                    </a:ext>
                  </a:extLst>
                </a:gridCol>
              </a:tblGrid>
              <a:tr h="1195570">
                <a:tc>
                  <a:txBody>
                    <a:bodyPr/>
                    <a:lstStyle/>
                    <a:p>
                      <a:pPr algn="l">
                        <a:lnSpc>
                          <a:spcPct val="115000"/>
                        </a:lnSpc>
                      </a:pPr>
                      <a:r>
                        <a:rPr lang="en-IN" sz="1800" u="none" strike="noStrike" kern="0" dirty="0">
                          <a:effectLst/>
                        </a:rPr>
                        <a:t>Deduction u/s </a:t>
                      </a:r>
                      <a:r>
                        <a:rPr lang="en-IN" sz="1800" u="sng" kern="0" dirty="0">
                          <a:effectLst/>
                          <a:hlinkClick r:id="rId2"/>
                        </a:rPr>
                        <a:t>80CCD</a:t>
                      </a:r>
                      <a:r>
                        <a:rPr lang="en-IN" sz="1800" u="none" strike="noStrike" kern="0" dirty="0">
                          <a:effectLst/>
                        </a:rPr>
                        <a:t>(2) (employer’s contribution to your pension account)</a:t>
                      </a:r>
                      <a:endParaRPr lang="en-IN" sz="3200" b="1"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a:effectLst/>
                        </a:rPr>
                        <a:t>Deduction u/s 80JJAA (additional employee cost)</a:t>
                      </a:r>
                      <a:endParaRPr lang="en-IN" sz="32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a:effectLst/>
                        </a:rPr>
                        <a:t>Transport Allowance for Differently Abled Employees (Divyang)</a:t>
                      </a:r>
                      <a:endParaRPr lang="en-IN" sz="32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4083063613"/>
                  </a:ext>
                </a:extLst>
              </a:tr>
              <a:tr h="1195570">
                <a:tc>
                  <a:txBody>
                    <a:bodyPr/>
                    <a:lstStyle/>
                    <a:p>
                      <a:pPr algn="l">
                        <a:lnSpc>
                          <a:spcPct val="115000"/>
                        </a:lnSpc>
                      </a:pPr>
                      <a:r>
                        <a:rPr lang="en-IN" sz="1800" b="0" u="none" strike="noStrike" kern="0" dirty="0">
                          <a:effectLst/>
                        </a:rPr>
                        <a:t>Conveyance Allowance for Performance of Office Duties</a:t>
                      </a:r>
                      <a:endParaRPr lang="en-IN" sz="3200" b="0"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a:effectLst/>
                        </a:rPr>
                        <a:t>Any Allowance for the Cost of Travel/ Tour/ Transfer</a:t>
                      </a:r>
                      <a:endParaRPr lang="en-IN" sz="3200" b="1" u="sng" kern="120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tc>
                  <a:txBody>
                    <a:bodyPr/>
                    <a:lstStyle/>
                    <a:p>
                      <a:pPr algn="l">
                        <a:lnSpc>
                          <a:spcPct val="115000"/>
                        </a:lnSpc>
                      </a:pPr>
                      <a:r>
                        <a:rPr lang="en-IN" sz="1800" u="none" strike="noStrike" kern="0" dirty="0">
                          <a:effectLst/>
                        </a:rPr>
                        <a:t>Daily Allowance given to Employees under Certain Conditions</a:t>
                      </a:r>
                      <a:endParaRPr lang="en-IN" sz="3200" b="1" u="sng" kern="1200" dirty="0">
                        <a:solidFill>
                          <a:srgbClr val="000000"/>
                        </a:solidFill>
                        <a:effectLst/>
                        <a:latin typeface="Perpetua" panose="02020502060401020303" pitchFamily="18" charset="0"/>
                        <a:ea typeface="Calibri" panose="020F0502020204030204" pitchFamily="34" charset="0"/>
                        <a:cs typeface="Perpetua" panose="02020502060401020303" pitchFamily="18" charset="0"/>
                      </a:endParaRPr>
                    </a:p>
                  </a:txBody>
                  <a:tcPr marL="47625" marR="47625" marT="47625" marB="47625" anchor="ctr"/>
                </a:tc>
                <a:extLst>
                  <a:ext uri="{0D108BD9-81ED-4DB2-BD59-A6C34878D82A}">
                    <a16:rowId xmlns="" xmlns:a16="http://schemas.microsoft.com/office/drawing/2014/main" val="247062343"/>
                  </a:ext>
                </a:extLst>
              </a:tr>
            </a:tbl>
          </a:graphicData>
        </a:graphic>
      </p:graphicFrame>
    </p:spTree>
    <p:extLst>
      <p:ext uri="{BB962C8B-B14F-4D97-AF65-F5344CB8AC3E}">
        <p14:creationId xmlns:p14="http://schemas.microsoft.com/office/powerpoint/2010/main" val="34756502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115BAD</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000" dirty="0"/>
              <a:t>The Section 115BAD of the act was inserted vide Finance Act, 2021 and is applicable from the AY 2021-22 onwards, which deals with new income tax regime in the case of CO-OPERATIVE SOCIETIES only. This section provides for Tax on Income of new manufacturing domestic companies at their option, at the rate of 22%, notwithstanding anything contained in this act but subject to the provisions of the Chapter XII.</a:t>
            </a:r>
          </a:p>
          <a:p>
            <a:pPr marL="349250" lvl="1" indent="-349250" algn="just">
              <a:spcBef>
                <a:spcPts val="600"/>
              </a:spcBef>
              <a:buClr>
                <a:schemeClr val="accent2"/>
              </a:buClr>
              <a:buSzPct val="90000"/>
              <a:buFont typeface="Wingdings" panose="05000000000000000000" pitchFamily="2" charset="2"/>
              <a:buChar char="Ø"/>
            </a:pPr>
            <a:r>
              <a:rPr lang="en-GB" sz="2000" dirty="0"/>
              <a:t>As per provisions laid in this newly inserted section of the act, the option for the lower tax rate could be exercised, subject to the conditions as follows—</a:t>
            </a:r>
          </a:p>
          <a:p>
            <a:pPr marL="623570" lvl="2" indent="-349250" algn="just">
              <a:spcBef>
                <a:spcPts val="600"/>
              </a:spcBef>
              <a:buSzPct val="90000"/>
              <a:buFont typeface="Wingdings" panose="05000000000000000000" pitchFamily="2" charset="2"/>
              <a:buChar char="Ø"/>
            </a:pPr>
            <a:r>
              <a:rPr lang="en-GB" sz="1800" dirty="0"/>
              <a:t>There is no time limit to exercise option u/s 115BAD for the benefit of a lower tax rate. However, the option to avail of the benefit of section 115BAD must be exercised on or before the due date specified under Section 139(1) for furnishing of the first return of income in the prescribed manner. </a:t>
            </a:r>
          </a:p>
          <a:p>
            <a:pPr marL="623570" lvl="2" indent="-349250" algn="just">
              <a:spcBef>
                <a:spcPts val="600"/>
              </a:spcBef>
              <a:buSzPct val="90000"/>
              <a:buFont typeface="Wingdings" panose="05000000000000000000" pitchFamily="2" charset="2"/>
              <a:buChar char="Ø"/>
            </a:pPr>
            <a:r>
              <a:rPr lang="en-GB" sz="1800" dirty="0"/>
              <a:t>This option once exercised cannot be withdrawn subsequently. </a:t>
            </a:r>
          </a:p>
          <a:p>
            <a:pPr marL="623570" lvl="2" indent="-349250" algn="just">
              <a:spcBef>
                <a:spcPts val="600"/>
              </a:spcBef>
              <a:buSzPct val="90000"/>
              <a:buFont typeface="Wingdings" panose="05000000000000000000" pitchFamily="2" charset="2"/>
              <a:buChar char="Ø"/>
            </a:pPr>
            <a:r>
              <a:rPr lang="en-GB" sz="1800" dirty="0"/>
              <a:t>The total income of the cooperative society has been computed without claiming a specified deduction, exemption or incentives(the list of the same is given below).</a:t>
            </a:r>
          </a:p>
          <a:p>
            <a:pPr marL="623570" lvl="2" indent="-349250" algn="just">
              <a:spcBef>
                <a:spcPts val="600"/>
              </a:spcBef>
              <a:buSzPct val="90000"/>
              <a:buFont typeface="Wingdings" panose="05000000000000000000" pitchFamily="2" charset="2"/>
              <a:buChar char="Ø"/>
            </a:pPr>
            <a:r>
              <a:rPr lang="en-GB" sz="1800" dirty="0"/>
              <a:t>The Co-operative Societies shall also not be allowed to set off brought forward losses and depreciation from any earlier assessment years if such losses or depreciation is attributable to the deductions mentioned in the list as follows:</a:t>
            </a:r>
          </a:p>
          <a:p>
            <a:pPr marL="349250" lvl="1" indent="-349250" algn="just">
              <a:spcBef>
                <a:spcPts val="600"/>
              </a:spcBef>
              <a:buClr>
                <a:schemeClr val="accent2"/>
              </a:buClr>
              <a:buSzPct val="90000"/>
              <a:buFont typeface="Wingdings" panose="05000000000000000000" pitchFamily="2" charset="2"/>
              <a:buChar char="Ø"/>
            </a:pPr>
            <a:endParaRPr lang="en-GB" sz="17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106</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5873296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294967295"/>
          </p:nvPr>
        </p:nvSpPr>
        <p:spPr>
          <a:xfrm>
            <a:off x="0" y="620688"/>
            <a:ext cx="9144000" cy="6237312"/>
          </a:xfrm>
        </p:spPr>
        <p:txBody>
          <a:bodyPr>
            <a:normAutofit/>
          </a:bodyPr>
          <a:lstStyle/>
          <a:p>
            <a:pPr marL="0" lvl="1" indent="0" algn="just">
              <a:spcBef>
                <a:spcPts val="600"/>
              </a:spcBef>
              <a:buClr>
                <a:schemeClr val="accent2"/>
              </a:buClr>
              <a:buSzPct val="90000"/>
              <a:buNone/>
            </a:pPr>
            <a:endParaRPr lang="en-GB" sz="20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107</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graphicFrame>
        <p:nvGraphicFramePr>
          <p:cNvPr id="3" name="Table 4">
            <a:extLst>
              <a:ext uri="{FF2B5EF4-FFF2-40B4-BE49-F238E27FC236}">
                <a16:creationId xmlns="" xmlns:a16="http://schemas.microsoft.com/office/drawing/2014/main" id="{4C78040A-C6BF-45E4-8A10-AA2DCD201F98}"/>
              </a:ext>
            </a:extLst>
          </p:cNvPr>
          <p:cNvGraphicFramePr>
            <a:graphicFrameLocks noGrp="1"/>
          </p:cNvGraphicFramePr>
          <p:nvPr>
            <p:extLst>
              <p:ext uri="{D42A27DB-BD31-4B8C-83A1-F6EECF244321}">
                <p14:modId xmlns:p14="http://schemas.microsoft.com/office/powerpoint/2010/main" val="4241815065"/>
              </p:ext>
            </p:extLst>
          </p:nvPr>
        </p:nvGraphicFramePr>
        <p:xfrm>
          <a:off x="-36512" y="-27384"/>
          <a:ext cx="9180512" cy="6843815"/>
        </p:xfrm>
        <a:graphic>
          <a:graphicData uri="http://schemas.openxmlformats.org/drawingml/2006/table">
            <a:tbl>
              <a:tblPr firstRow="1" bandRow="1">
                <a:tableStyleId>{5C22544A-7EE6-4342-B048-85BDC9FD1C3A}</a:tableStyleId>
              </a:tblPr>
              <a:tblGrid>
                <a:gridCol w="1994282">
                  <a:extLst>
                    <a:ext uri="{9D8B030D-6E8A-4147-A177-3AD203B41FA5}">
                      <a16:colId xmlns="" xmlns:a16="http://schemas.microsoft.com/office/drawing/2014/main" val="1446784940"/>
                    </a:ext>
                  </a:extLst>
                </a:gridCol>
                <a:gridCol w="7186230">
                  <a:extLst>
                    <a:ext uri="{9D8B030D-6E8A-4147-A177-3AD203B41FA5}">
                      <a16:colId xmlns="" xmlns:a16="http://schemas.microsoft.com/office/drawing/2014/main" val="2649752787"/>
                    </a:ext>
                  </a:extLst>
                </a:gridCol>
              </a:tblGrid>
              <a:tr h="429089">
                <a:tc>
                  <a:txBody>
                    <a:bodyPr/>
                    <a:lstStyle/>
                    <a:p>
                      <a:pPr algn="ctr"/>
                      <a:r>
                        <a:rPr lang="en-GB" sz="1800" dirty="0"/>
                        <a:t>Sections</a:t>
                      </a:r>
                      <a:endParaRPr lang="en-IN" sz="1800" dirty="0"/>
                    </a:p>
                  </a:txBody>
                  <a:tcPr/>
                </a:tc>
                <a:tc>
                  <a:txBody>
                    <a:bodyPr/>
                    <a:lstStyle/>
                    <a:p>
                      <a:pPr algn="ctr"/>
                      <a:r>
                        <a:rPr lang="en-GB" sz="1800" dirty="0"/>
                        <a:t>Deductions</a:t>
                      </a:r>
                      <a:endParaRPr lang="en-IN" sz="1800" dirty="0"/>
                    </a:p>
                  </a:txBody>
                  <a:tcPr/>
                </a:tc>
                <a:extLst>
                  <a:ext uri="{0D108BD9-81ED-4DB2-BD59-A6C34878D82A}">
                    <a16:rowId xmlns="" xmlns:a16="http://schemas.microsoft.com/office/drawing/2014/main" val="748056452"/>
                  </a:ext>
                </a:extLst>
              </a:tr>
              <a:tr h="343271">
                <a:tc>
                  <a:txBody>
                    <a:bodyPr/>
                    <a:lstStyle/>
                    <a:p>
                      <a:pPr algn="ctr"/>
                      <a:r>
                        <a:rPr lang="en-GB" sz="1600" b="1" dirty="0"/>
                        <a:t>Section 10AA</a:t>
                      </a:r>
                      <a:endParaRPr lang="en-IN" sz="1600" b="1" dirty="0"/>
                    </a:p>
                  </a:txBody>
                  <a:tcPr anchor="ctr"/>
                </a:tc>
                <a:tc>
                  <a:txBody>
                    <a:bodyPr/>
                    <a:lstStyle/>
                    <a:p>
                      <a:r>
                        <a:rPr lang="en-GB" sz="1600" dirty="0"/>
                        <a:t>Deduction for units established in Special Economic Zones (SEZ)</a:t>
                      </a:r>
                      <a:endParaRPr lang="en-IN" sz="1600" dirty="0"/>
                    </a:p>
                  </a:txBody>
                  <a:tcPr/>
                </a:tc>
                <a:extLst>
                  <a:ext uri="{0D108BD9-81ED-4DB2-BD59-A6C34878D82A}">
                    <a16:rowId xmlns="" xmlns:a16="http://schemas.microsoft.com/office/drawing/2014/main" val="3899668384"/>
                  </a:ext>
                </a:extLst>
              </a:tr>
              <a:tr h="343271">
                <a:tc>
                  <a:txBody>
                    <a:bodyPr/>
                    <a:lstStyle/>
                    <a:p>
                      <a:pPr algn="ctr"/>
                      <a:r>
                        <a:rPr lang="en-GB" sz="1600" b="1" dirty="0"/>
                        <a:t>Section 32(1)(</a:t>
                      </a:r>
                      <a:r>
                        <a:rPr lang="en-GB" sz="1600" b="1" dirty="0" err="1"/>
                        <a:t>iia</a:t>
                      </a:r>
                      <a:r>
                        <a:rPr lang="en-GB" sz="1600" b="1" dirty="0"/>
                        <a:t>)</a:t>
                      </a:r>
                      <a:endParaRPr lang="en-IN" sz="1600" b="1" dirty="0"/>
                    </a:p>
                  </a:txBody>
                  <a:tcPr anchor="ctr"/>
                </a:tc>
                <a:tc>
                  <a:txBody>
                    <a:bodyPr/>
                    <a:lstStyle/>
                    <a:p>
                      <a:r>
                        <a:rPr lang="en-IN" sz="1600" dirty="0"/>
                        <a:t>Additional Depreciation</a:t>
                      </a:r>
                    </a:p>
                  </a:txBody>
                  <a:tcPr/>
                </a:tc>
                <a:extLst>
                  <a:ext uri="{0D108BD9-81ED-4DB2-BD59-A6C34878D82A}">
                    <a16:rowId xmlns="" xmlns:a16="http://schemas.microsoft.com/office/drawing/2014/main" val="2317623989"/>
                  </a:ext>
                </a:extLst>
              </a:tr>
              <a:tr h="600724">
                <a:tc>
                  <a:txBody>
                    <a:bodyPr/>
                    <a:lstStyle/>
                    <a:p>
                      <a:pPr algn="ctr"/>
                      <a:r>
                        <a:rPr lang="en-GB" sz="1600" b="1" dirty="0"/>
                        <a:t>Section 32AD</a:t>
                      </a:r>
                      <a:endParaRPr lang="en-IN" sz="1600" b="1" dirty="0"/>
                    </a:p>
                  </a:txBody>
                  <a:tcPr anchor="ctr"/>
                </a:tc>
                <a:tc>
                  <a:txBody>
                    <a:bodyPr/>
                    <a:lstStyle/>
                    <a:p>
                      <a:r>
                        <a:rPr lang="en-GB" sz="1600" dirty="0"/>
                        <a:t>Deduction for investment in new plant and machinery in notified backward areas</a:t>
                      </a:r>
                      <a:endParaRPr lang="en-IN" sz="1600" dirty="0"/>
                    </a:p>
                  </a:txBody>
                  <a:tcPr/>
                </a:tc>
                <a:extLst>
                  <a:ext uri="{0D108BD9-81ED-4DB2-BD59-A6C34878D82A}">
                    <a16:rowId xmlns="" xmlns:a16="http://schemas.microsoft.com/office/drawing/2014/main" val="3497972460"/>
                  </a:ext>
                </a:extLst>
              </a:tr>
              <a:tr h="343271">
                <a:tc>
                  <a:txBody>
                    <a:bodyPr/>
                    <a:lstStyle/>
                    <a:p>
                      <a:pPr algn="ctr"/>
                      <a:r>
                        <a:rPr lang="en-GB" sz="1600" b="1" dirty="0"/>
                        <a:t>Section 33AB</a:t>
                      </a:r>
                      <a:endParaRPr lang="en-IN" sz="1600" b="1" dirty="0"/>
                    </a:p>
                  </a:txBody>
                  <a:tcPr anchor="ctr"/>
                </a:tc>
                <a:tc>
                  <a:txBody>
                    <a:bodyPr/>
                    <a:lstStyle/>
                    <a:p>
                      <a:r>
                        <a:rPr lang="en-GB" sz="1600" dirty="0"/>
                        <a:t>Deduction in respect of tea, coffee or rubber business</a:t>
                      </a:r>
                      <a:endParaRPr lang="en-IN" sz="1600" dirty="0"/>
                    </a:p>
                  </a:txBody>
                  <a:tcPr/>
                </a:tc>
                <a:extLst>
                  <a:ext uri="{0D108BD9-81ED-4DB2-BD59-A6C34878D82A}">
                    <a16:rowId xmlns="" xmlns:a16="http://schemas.microsoft.com/office/drawing/2014/main" val="544223426"/>
                  </a:ext>
                </a:extLst>
              </a:tr>
              <a:tr h="600724">
                <a:tc>
                  <a:txBody>
                    <a:bodyPr/>
                    <a:lstStyle/>
                    <a:p>
                      <a:pPr algn="ctr"/>
                      <a:r>
                        <a:rPr lang="en-GB" sz="1600" b="1" dirty="0"/>
                        <a:t>Section 33ABA</a:t>
                      </a:r>
                      <a:endParaRPr lang="en-IN" sz="1600" b="1" dirty="0"/>
                    </a:p>
                  </a:txBody>
                  <a:tcPr anchor="ctr"/>
                </a:tc>
                <a:tc>
                  <a:txBody>
                    <a:bodyPr/>
                    <a:lstStyle/>
                    <a:p>
                      <a:r>
                        <a:rPr lang="en-GB" sz="1600" dirty="0"/>
                        <a:t>Deduction in respect of business consisting of prospecting or extraction or production of petroleum or natural gas in India</a:t>
                      </a:r>
                      <a:endParaRPr lang="en-IN" sz="1600" dirty="0"/>
                    </a:p>
                  </a:txBody>
                  <a:tcPr/>
                </a:tc>
                <a:extLst>
                  <a:ext uri="{0D108BD9-81ED-4DB2-BD59-A6C34878D82A}">
                    <a16:rowId xmlns="" xmlns:a16="http://schemas.microsoft.com/office/drawing/2014/main" val="4109375198"/>
                  </a:ext>
                </a:extLst>
              </a:tr>
              <a:tr h="858178">
                <a:tc>
                  <a:txBody>
                    <a:bodyPr/>
                    <a:lstStyle/>
                    <a:p>
                      <a:pPr algn="ctr"/>
                      <a:r>
                        <a:rPr lang="en-GB" sz="1600" b="1" dirty="0"/>
                        <a:t>Section 35(1)(ii)</a:t>
                      </a:r>
                      <a:endParaRPr lang="en-IN" sz="1600" b="1" dirty="0"/>
                    </a:p>
                  </a:txBody>
                  <a:tcPr anchor="ctr"/>
                </a:tc>
                <a:tc>
                  <a:txBody>
                    <a:bodyPr/>
                    <a:lstStyle/>
                    <a:p>
                      <a:r>
                        <a:rPr lang="en-GB" sz="1600" dirty="0"/>
                        <a:t>Deduction for donation made to approved scientific research association, university college or other institutes for doing scientific research which may or may not be related to business</a:t>
                      </a:r>
                      <a:endParaRPr lang="en-IN" sz="1600" dirty="0"/>
                    </a:p>
                  </a:txBody>
                  <a:tcPr/>
                </a:tc>
                <a:extLst>
                  <a:ext uri="{0D108BD9-81ED-4DB2-BD59-A6C34878D82A}">
                    <a16:rowId xmlns="" xmlns:a16="http://schemas.microsoft.com/office/drawing/2014/main" val="3645864397"/>
                  </a:ext>
                </a:extLst>
              </a:tr>
              <a:tr h="60072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t>Section 35(1)(</a:t>
                      </a:r>
                      <a:r>
                        <a:rPr lang="en-GB" sz="1600" b="1" dirty="0" err="1"/>
                        <a:t>iia</a:t>
                      </a:r>
                      <a:r>
                        <a:rPr lang="en-GB" sz="1600" b="1" dirty="0"/>
                        <a:t>)</a:t>
                      </a:r>
                      <a:endParaRPr lang="en-IN" sz="1600" b="1" dirty="0"/>
                    </a:p>
                  </a:txBody>
                  <a:tcPr anchor="ctr"/>
                </a:tc>
                <a:tc>
                  <a:txBody>
                    <a:bodyPr/>
                    <a:lstStyle/>
                    <a:p>
                      <a:r>
                        <a:rPr lang="en-GB" sz="1600" dirty="0"/>
                        <a:t>Deduction for payment made to an Indian company for doing scientific research which may or may not be related to business</a:t>
                      </a:r>
                      <a:endParaRPr lang="en-IN" sz="1600" dirty="0"/>
                    </a:p>
                  </a:txBody>
                  <a:tcPr/>
                </a:tc>
                <a:extLst>
                  <a:ext uri="{0D108BD9-81ED-4DB2-BD59-A6C34878D82A}">
                    <a16:rowId xmlns="" xmlns:a16="http://schemas.microsoft.com/office/drawing/2014/main" val="3756178550"/>
                  </a:ext>
                </a:extLst>
              </a:tr>
              <a:tr h="60072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t>Section 35(1)(iii)</a:t>
                      </a:r>
                      <a:endParaRPr lang="en-IN" sz="1600" b="1" dirty="0"/>
                    </a:p>
                  </a:txBody>
                  <a:tcPr anchor="ctr"/>
                </a:tc>
                <a:tc>
                  <a:txBody>
                    <a:bodyPr/>
                    <a:lstStyle/>
                    <a:p>
                      <a:r>
                        <a:rPr lang="en-GB" sz="1600" dirty="0"/>
                        <a:t>Deduction for donation made to the university, college, or other institution for doing research in social science or statistical research</a:t>
                      </a:r>
                      <a:endParaRPr lang="en-IN" sz="1600" dirty="0"/>
                    </a:p>
                  </a:txBody>
                  <a:tcPr/>
                </a:tc>
                <a:extLst>
                  <a:ext uri="{0D108BD9-81ED-4DB2-BD59-A6C34878D82A}">
                    <a16:rowId xmlns="" xmlns:a16="http://schemas.microsoft.com/office/drawing/2014/main" val="3503693393"/>
                  </a:ext>
                </a:extLst>
              </a:tr>
              <a:tr h="60072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t>Section 35(2AA)</a:t>
                      </a:r>
                      <a:endParaRPr lang="en-IN" sz="1600" b="1" dirty="0"/>
                    </a:p>
                  </a:txBody>
                  <a:tcPr anchor="ctr"/>
                </a:tc>
                <a:tc>
                  <a:txBody>
                    <a:bodyPr/>
                    <a:lstStyle/>
                    <a:p>
                      <a:r>
                        <a:rPr lang="en-GB" sz="1600" dirty="0"/>
                        <a:t>Deduction for donation made to National Laboratory or IITs, etc. for doing scientific research which may or may not be related to business</a:t>
                      </a:r>
                      <a:endParaRPr lang="en-IN" sz="1600" dirty="0"/>
                    </a:p>
                  </a:txBody>
                  <a:tcPr/>
                </a:tc>
                <a:extLst>
                  <a:ext uri="{0D108BD9-81ED-4DB2-BD59-A6C34878D82A}">
                    <a16:rowId xmlns="" xmlns:a16="http://schemas.microsoft.com/office/drawing/2014/main" val="3060119039"/>
                  </a:ext>
                </a:extLst>
              </a:tr>
              <a:tr h="60072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t>Section 35AD</a:t>
                      </a:r>
                      <a:endParaRPr lang="en-IN" sz="1600" b="1" dirty="0"/>
                    </a:p>
                  </a:txBody>
                  <a:tcPr anchor="ctr"/>
                </a:tc>
                <a:tc>
                  <a:txBody>
                    <a:bodyPr/>
                    <a:lstStyle/>
                    <a:p>
                      <a:r>
                        <a:rPr lang="en-GB" sz="1600" dirty="0"/>
                        <a:t>Deduction in respect of capital expenditure incurred in respect of certain specified businesses, i.e., cold chain facility, warehousing facility, etc.</a:t>
                      </a:r>
                      <a:endParaRPr lang="en-IN" sz="1600" dirty="0"/>
                    </a:p>
                  </a:txBody>
                  <a:tcPr/>
                </a:tc>
                <a:extLst>
                  <a:ext uri="{0D108BD9-81ED-4DB2-BD59-A6C34878D82A}">
                    <a16:rowId xmlns="" xmlns:a16="http://schemas.microsoft.com/office/drawing/2014/main" val="3381903417"/>
                  </a:ext>
                </a:extLst>
              </a:tr>
              <a:tr h="3432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t>Section 35CCC</a:t>
                      </a:r>
                      <a:endParaRPr lang="en-IN" sz="1600" b="1" dirty="0"/>
                    </a:p>
                  </a:txBody>
                  <a:tcPr anchor="ctr"/>
                </a:tc>
                <a:tc>
                  <a:txBody>
                    <a:bodyPr/>
                    <a:lstStyle/>
                    <a:p>
                      <a:r>
                        <a:rPr lang="en-GB" sz="1600" dirty="0"/>
                        <a:t>Deduction for expenditure on the agriculture extension project</a:t>
                      </a:r>
                      <a:endParaRPr lang="en-IN" sz="1600" dirty="0"/>
                    </a:p>
                  </a:txBody>
                  <a:tcPr/>
                </a:tc>
                <a:extLst>
                  <a:ext uri="{0D108BD9-81ED-4DB2-BD59-A6C34878D82A}">
                    <a16:rowId xmlns="" xmlns:a16="http://schemas.microsoft.com/office/drawing/2014/main" val="2622516782"/>
                  </a:ext>
                </a:extLst>
              </a:tr>
              <a:tr h="3432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Chapter VI-A</a:t>
                      </a:r>
                      <a:endParaRPr lang="en-IN" sz="1600" b="1" dirty="0"/>
                    </a:p>
                  </a:txBody>
                  <a:tcPr anchor="ctr"/>
                </a:tc>
                <a:tc>
                  <a:txBody>
                    <a:bodyPr/>
                    <a:lstStyle/>
                    <a:p>
                      <a:r>
                        <a:rPr lang="en-US" sz="1600" dirty="0"/>
                        <a:t>Any Provision of Chapter VI-A Deduction in respect of certain incomes other than specified under Section 80JJAA</a:t>
                      </a:r>
                      <a:endParaRPr lang="en-IN" sz="1600" dirty="0"/>
                    </a:p>
                  </a:txBody>
                  <a:tcPr/>
                </a:tc>
                <a:extLst>
                  <a:ext uri="{0D108BD9-81ED-4DB2-BD59-A6C34878D82A}">
                    <a16:rowId xmlns="" xmlns:a16="http://schemas.microsoft.com/office/drawing/2014/main" val="3636192062"/>
                  </a:ext>
                </a:extLst>
              </a:tr>
            </a:tbl>
          </a:graphicData>
        </a:graphic>
      </p:graphicFrame>
    </p:spTree>
    <p:extLst>
      <p:ext uri="{BB962C8B-B14F-4D97-AF65-F5344CB8AC3E}">
        <p14:creationId xmlns:p14="http://schemas.microsoft.com/office/powerpoint/2010/main" val="207171442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620688"/>
          </a:xfrm>
          <a:solidFill>
            <a:schemeClr val="tx2">
              <a:lumMod val="40000"/>
              <a:lumOff val="60000"/>
            </a:schemeClr>
          </a:solidFill>
        </p:spPr>
        <p:txBody>
          <a:bodyPr>
            <a:noAutofit/>
          </a:bodyPr>
          <a:lstStyle/>
          <a:p>
            <a:r>
              <a:rPr lang="en-US" sz="3600" dirty="0"/>
              <a:t>Analysis of Section 115BAD</a:t>
            </a:r>
            <a:endParaRPr lang="en-US" sz="2800" b="1" dirty="0"/>
          </a:p>
        </p:txBody>
      </p:sp>
      <p:sp>
        <p:nvSpPr>
          <p:cNvPr id="4" name="Content Placeholder 3"/>
          <p:cNvSpPr>
            <a:spLocks noGrp="1"/>
          </p:cNvSpPr>
          <p:nvPr>
            <p:ph sz="quarter" idx="4294967295"/>
          </p:nvPr>
        </p:nvSpPr>
        <p:spPr>
          <a:xfrm>
            <a:off x="0" y="620688"/>
            <a:ext cx="9144000" cy="6237312"/>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000" dirty="0"/>
              <a:t>If the Co-Operative Societies fail to satisfy any of the conditions while computing their income in any of the previous years. The option shall become invalid in respect of the assessment year relevant to the previous year and subsequent assessment years and other provisions of the act shall apply as if the option had not been exercised for the assessment year relevant to that previous year and subsequent assessment years.</a:t>
            </a:r>
          </a:p>
          <a:p>
            <a:pPr marL="349250" lvl="1" indent="-349250" algn="just">
              <a:spcBef>
                <a:spcPts val="600"/>
              </a:spcBef>
              <a:buClr>
                <a:schemeClr val="accent2"/>
              </a:buClr>
              <a:buSzPct val="90000"/>
              <a:buFont typeface="Wingdings" panose="05000000000000000000" pitchFamily="2" charset="2"/>
              <a:buChar char="Ø"/>
            </a:pPr>
            <a:r>
              <a:rPr lang="en-GB" sz="2000" dirty="0"/>
              <a:t>The Resident Co-Operative Society exercising the option to apply section 115BAD in computing its income is required to furnish in Form no. 10-IF. Such form shall be furnished electronically using the digital signature or Electronic Verification Code(EVC).</a:t>
            </a:r>
          </a:p>
          <a:p>
            <a:pPr marL="349250" lvl="1" indent="-349250" algn="just">
              <a:spcBef>
                <a:spcPts val="600"/>
              </a:spcBef>
              <a:buClr>
                <a:schemeClr val="accent2"/>
              </a:buClr>
              <a:buSzPct val="90000"/>
              <a:buFont typeface="Wingdings" panose="05000000000000000000" pitchFamily="2" charset="2"/>
              <a:buChar char="Ø"/>
            </a:pPr>
            <a:endParaRPr lang="en-GB" sz="20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108</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5277164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26"/>
          <p:cNvSpPr>
            <a:spLocks noGrp="1" noChangeArrowheads="1"/>
          </p:cNvSpPr>
          <p:nvPr>
            <p:ph type="title"/>
          </p:nvPr>
        </p:nvSpPr>
        <p:spPr>
          <a:xfrm>
            <a:off x="76200" y="533400"/>
            <a:ext cx="8970963" cy="838200"/>
          </a:xfrm>
        </p:spPr>
        <p:txBody>
          <a:bodyPr>
            <a:noAutofit/>
          </a:bodyPr>
          <a:lstStyle/>
          <a:p>
            <a:pPr algn="just">
              <a:defRPr/>
            </a:pPr>
            <a:r>
              <a:rPr lang="en-US" sz="4800" dirty="0">
                <a:cs typeface="Times New Roman" pitchFamily="18" charset="0"/>
              </a:rPr>
              <a:t>Clause no. 9 				</a:t>
            </a:r>
            <a:endParaRPr lang="en-US" sz="2400" i="1" dirty="0">
              <a:cs typeface="Times New Roman" pitchFamily="18" charset="0"/>
            </a:endParaRPr>
          </a:p>
        </p:txBody>
      </p:sp>
      <p:sp>
        <p:nvSpPr>
          <p:cNvPr id="6" name="Slide Number Placeholder 5"/>
          <p:cNvSpPr>
            <a:spLocks noGrp="1"/>
          </p:cNvSpPr>
          <p:nvPr>
            <p:ph type="sldNum" sz="quarter" idx="12"/>
          </p:nvPr>
        </p:nvSpPr>
        <p:spPr/>
        <p:txBody>
          <a:bodyPr>
            <a:normAutofit fontScale="85000" lnSpcReduction="20000"/>
          </a:bodyPr>
          <a:lstStyle/>
          <a:p>
            <a:pPr>
              <a:defRPr/>
            </a:pPr>
            <a:fld id="{51E85A86-D05A-4FB6-8AF8-C69489933F9A}" type="slidenum">
              <a:rPr lang="en-US"/>
              <a:pPr>
                <a:defRPr/>
              </a:pPr>
              <a:t>109</a:t>
            </a:fld>
            <a:endParaRPr lang="en-US"/>
          </a:p>
        </p:txBody>
      </p:sp>
      <p:sp>
        <p:nvSpPr>
          <p:cNvPr id="35843" name="Rectangle 1027"/>
          <p:cNvSpPr>
            <a:spLocks noGrp="1" noChangeArrowheads="1"/>
          </p:cNvSpPr>
          <p:nvPr>
            <p:ph sz="quarter" idx="1"/>
          </p:nvPr>
        </p:nvSpPr>
        <p:spPr>
          <a:xfrm>
            <a:off x="304800" y="1752600"/>
            <a:ext cx="8534400" cy="3429000"/>
          </a:xfrm>
          <a:ln w="38100">
            <a:solidFill>
              <a:schemeClr val="accent1"/>
            </a:solidFill>
          </a:ln>
        </p:spPr>
        <p:txBody>
          <a:bodyPr>
            <a:normAutofit/>
          </a:bodyPr>
          <a:lstStyle/>
          <a:p>
            <a:pPr marL="0" indent="0" algn="just">
              <a:lnSpc>
                <a:spcPct val="90000"/>
              </a:lnSpc>
              <a:buSzPct val="100000"/>
              <a:buNone/>
            </a:pPr>
            <a:r>
              <a:rPr lang="en-US" sz="2400" b="1" dirty="0"/>
              <a:t>Clause 9(a)</a:t>
            </a:r>
          </a:p>
          <a:p>
            <a:pPr marL="0" indent="0" algn="just">
              <a:lnSpc>
                <a:spcPct val="90000"/>
              </a:lnSpc>
              <a:buSzPct val="100000"/>
              <a:buNone/>
              <a:tabLst>
                <a:tab pos="0" algn="l"/>
                <a:tab pos="174625" algn="l"/>
              </a:tabLst>
            </a:pPr>
            <a:r>
              <a:rPr lang="en-US" sz="1800" dirty="0">
                <a:latin typeface="Calibri" pitchFamily="34" charset="0"/>
              </a:rPr>
              <a:t>If firm or Association of Persons, indicate names of partners/members and their profit sharing ratios.</a:t>
            </a:r>
            <a:endParaRPr lang="en-US" sz="2400" dirty="0">
              <a:latin typeface="Calibri" pitchFamily="34" charset="0"/>
            </a:endParaRPr>
          </a:p>
          <a:p>
            <a:pPr marL="0" indent="0" algn="just">
              <a:lnSpc>
                <a:spcPct val="90000"/>
              </a:lnSpc>
              <a:buSzPct val="100000"/>
              <a:buNone/>
              <a:tabLst>
                <a:tab pos="0" algn="l"/>
                <a:tab pos="174625" algn="l"/>
              </a:tabLst>
            </a:pPr>
            <a:r>
              <a:rPr lang="en-US" sz="2400" b="1" dirty="0">
                <a:solidFill>
                  <a:schemeClr val="accent2"/>
                </a:solidFill>
              </a:rPr>
              <a:t>Format in e-utility</a:t>
            </a:r>
            <a:endParaRPr lang="en-US" sz="2800" b="1" dirty="0">
              <a:solidFill>
                <a:schemeClr val="accent2"/>
              </a:solidFill>
            </a:endParaRPr>
          </a:p>
          <a:p>
            <a:pPr marL="636588" indent="-457200" algn="just">
              <a:lnSpc>
                <a:spcPct val="90000"/>
              </a:lnSpc>
              <a:buSzPct val="100000"/>
              <a:buNone/>
            </a:pPr>
            <a:endParaRPr lang="en-US" sz="2400" dirty="0">
              <a:latin typeface="Calibri" pitchFamily="34" charset="0"/>
            </a:endParaRPr>
          </a:p>
          <a:p>
            <a:pPr marL="855663" indent="-855663" algn="just">
              <a:lnSpc>
                <a:spcPct val="90000"/>
              </a:lnSpc>
              <a:buNone/>
            </a:pPr>
            <a:endParaRPr lang="en-US" sz="2400" dirty="0">
              <a:latin typeface="Calibri" pitchFamily="34" charset="0"/>
            </a:endParaRPr>
          </a:p>
          <a:p>
            <a:pPr marL="0" indent="0" algn="just">
              <a:lnSpc>
                <a:spcPct val="90000"/>
              </a:lnSpc>
              <a:buSzPct val="100000"/>
              <a:buNone/>
            </a:pPr>
            <a:r>
              <a:rPr lang="en-US" sz="2400" b="1" dirty="0"/>
              <a:t>Clause 9(b)			</a:t>
            </a:r>
          </a:p>
          <a:p>
            <a:pPr marL="0" indent="0" algn="just">
              <a:lnSpc>
                <a:spcPct val="90000"/>
              </a:lnSpc>
              <a:buSzPct val="100000"/>
              <a:buNone/>
              <a:tabLst>
                <a:tab pos="0" algn="l"/>
                <a:tab pos="174625" algn="l"/>
              </a:tabLst>
            </a:pPr>
            <a:r>
              <a:rPr lang="en-US" sz="1800" dirty="0">
                <a:latin typeface="Calibri" pitchFamily="34" charset="0"/>
              </a:rPr>
              <a:t>If there is any change in the partners or members or in their profit sharing ratio since the last date of the preceding year, the particulars of such change.</a:t>
            </a:r>
          </a:p>
          <a:p>
            <a:pPr marL="855663" indent="-855663" algn="just">
              <a:lnSpc>
                <a:spcPct val="90000"/>
              </a:lnSpc>
              <a:buNone/>
            </a:pPr>
            <a:endParaRPr lang="en-US" sz="2400" dirty="0">
              <a:latin typeface="Calibri" pitchFamily="34" charset="0"/>
            </a:endParaRPr>
          </a:p>
          <a:p>
            <a:pPr marL="855663" indent="-855663" algn="just">
              <a:lnSpc>
                <a:spcPct val="90000"/>
              </a:lnSpc>
              <a:buNone/>
            </a:pPr>
            <a:endParaRPr lang="en-US" sz="2400" dirty="0">
              <a:latin typeface="Calibri" pitchFamily="34" charset="0"/>
            </a:endParaRPr>
          </a:p>
        </p:txBody>
      </p:sp>
      <p:graphicFrame>
        <p:nvGraphicFramePr>
          <p:cNvPr id="5" name="Table 4"/>
          <p:cNvGraphicFramePr>
            <a:graphicFrameLocks noGrp="1"/>
          </p:cNvGraphicFramePr>
          <p:nvPr/>
        </p:nvGraphicFramePr>
        <p:xfrm>
          <a:off x="381000" y="3154680"/>
          <a:ext cx="5943600" cy="731520"/>
        </p:xfrm>
        <a:graphic>
          <a:graphicData uri="http://schemas.openxmlformats.org/drawingml/2006/table">
            <a:tbl>
              <a:tblPr firstRow="1" bandRow="1">
                <a:tableStyleId>{5C22544A-7EE6-4342-B048-85BDC9FD1C3A}</a:tableStyleId>
              </a:tblPr>
              <a:tblGrid>
                <a:gridCol w="2667000">
                  <a:extLst>
                    <a:ext uri="{9D8B030D-6E8A-4147-A177-3AD203B41FA5}">
                      <a16:colId xmlns="" xmlns:a16="http://schemas.microsoft.com/office/drawing/2014/main" val="20000"/>
                    </a:ext>
                  </a:extLst>
                </a:gridCol>
                <a:gridCol w="3276600">
                  <a:extLst>
                    <a:ext uri="{9D8B030D-6E8A-4147-A177-3AD203B41FA5}">
                      <a16:colId xmlns="" xmlns:a16="http://schemas.microsoft.com/office/drawing/2014/main" val="20001"/>
                    </a:ext>
                  </a:extLst>
                </a:gridCol>
              </a:tblGrid>
              <a:tr h="355600">
                <a:tc>
                  <a:txBody>
                    <a:bodyPr/>
                    <a:lstStyle/>
                    <a:p>
                      <a:pPr algn="ctr"/>
                      <a:r>
                        <a:rPr lang="en-US" dirty="0"/>
                        <a:t>Name</a:t>
                      </a:r>
                    </a:p>
                  </a:txBody>
                  <a:tcPr/>
                </a:tc>
                <a:tc>
                  <a:txBody>
                    <a:bodyPr/>
                    <a:lstStyle/>
                    <a:p>
                      <a:pPr algn="ctr"/>
                      <a:r>
                        <a:rPr lang="en-US" dirty="0"/>
                        <a:t>Profit  sharing ratio (%)</a:t>
                      </a:r>
                    </a:p>
                  </a:txBody>
                  <a:tcPr/>
                </a:tc>
                <a:extLst>
                  <a:ext uri="{0D108BD9-81ED-4DB2-BD59-A6C34878D82A}">
                    <a16:rowId xmlns="" xmlns:a16="http://schemas.microsoft.com/office/drawing/2014/main" val="10000"/>
                  </a:ext>
                </a:extLst>
              </a:tr>
              <a:tr h="355600">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8" name="TextBox 7"/>
          <p:cNvSpPr txBox="1"/>
          <p:nvPr/>
        </p:nvSpPr>
        <p:spPr>
          <a:xfrm>
            <a:off x="304800" y="5638800"/>
            <a:ext cx="8458200" cy="923330"/>
          </a:xfrm>
          <a:prstGeom prst="rect">
            <a:avLst/>
          </a:prstGeom>
          <a:noFill/>
        </p:spPr>
        <p:txBody>
          <a:bodyPr wrap="square" rtlCol="0">
            <a:spAutoFit/>
          </a:bodyPr>
          <a:lstStyle/>
          <a:p>
            <a:pPr algn="just"/>
            <a:r>
              <a:rPr lang="en-US" b="1" dirty="0"/>
              <a:t>Note: </a:t>
            </a:r>
            <a:r>
              <a:rPr lang="en-US" dirty="0"/>
              <a:t>The e-utility requires additional information not notified in Notification dated 25-07-2014,</a:t>
            </a:r>
          </a:p>
          <a:p>
            <a:pPr algn="just"/>
            <a:r>
              <a:rPr lang="en-US" b="1" dirty="0">
                <a:solidFill>
                  <a:schemeClr val="accent2"/>
                </a:solidFill>
              </a:rPr>
              <a:t>“In case of AOP, whether the shares of members are indeterminate or unknown”</a:t>
            </a:r>
            <a:endParaRPr lang="en-US" dirty="0">
              <a:solidFill>
                <a:schemeClr val="accent2"/>
              </a:solidFill>
            </a:endParaRPr>
          </a:p>
        </p:txBody>
      </p:sp>
      <p:sp>
        <p:nvSpPr>
          <p:cNvPr id="9" name="TextBox 8"/>
          <p:cNvSpPr txBox="1"/>
          <p:nvPr/>
        </p:nvSpPr>
        <p:spPr>
          <a:xfrm>
            <a:off x="76200" y="0"/>
            <a:ext cx="2209800" cy="646331"/>
          </a:xfrm>
          <a:prstGeom prst="rect">
            <a:avLst/>
          </a:prstGeom>
          <a:noFill/>
        </p:spPr>
        <p:txBody>
          <a:bodyPr wrap="square" rtlCol="0">
            <a:spAutoFit/>
          </a:bodyPr>
          <a:lstStyle/>
          <a:p>
            <a:r>
              <a:rPr lang="en-US" sz="3600" b="1" u="sng" dirty="0">
                <a:cs typeface="Times New Roman" pitchFamily="18" charset="0"/>
              </a:rPr>
              <a:t>PART B</a:t>
            </a:r>
            <a:endParaRPr lang="en-US" sz="3600" b="1" u="sng"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
        <p:nvSpPr>
          <p:cNvPr id="5" name="Title 4"/>
          <p:cNvSpPr txBox="1">
            <a:spLocks/>
          </p:cNvSpPr>
          <p:nvPr/>
        </p:nvSpPr>
        <p:spPr>
          <a:xfrm>
            <a:off x="457200" y="1524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schemeClr val="tx2"/>
                </a:solidFill>
                <a:effectLst/>
                <a:uLnTx/>
                <a:uFillTx/>
                <a:latin typeface="+mj-lt"/>
                <a:ea typeface="+mj-ea"/>
                <a:cs typeface="+mj-cs"/>
              </a:rPr>
              <a:t>Form 3CA…..</a:t>
            </a: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
        <p:nvSpPr>
          <p:cNvPr id="6" name="Rectangle 5"/>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8" name="TextBox 7"/>
          <p:cNvSpPr txBox="1"/>
          <p:nvPr/>
        </p:nvSpPr>
        <p:spPr>
          <a:xfrm>
            <a:off x="5334000" y="4648200"/>
            <a:ext cx="1524000" cy="307777"/>
          </a:xfrm>
          <a:prstGeom prst="rect">
            <a:avLst/>
          </a:prstGeom>
          <a:solidFill>
            <a:schemeClr val="bg1">
              <a:alpha val="91000"/>
            </a:schemeClr>
          </a:solidFill>
        </p:spPr>
        <p:txBody>
          <a:bodyPr wrap="square" rtlCol="0">
            <a:spAutoFit/>
          </a:bodyPr>
          <a:lstStyle/>
          <a:p>
            <a:r>
              <a:rPr lang="en-US" sz="1400" dirty="0"/>
              <a:t>Select State</a:t>
            </a:r>
          </a:p>
        </p:txBody>
      </p:sp>
      <p:sp>
        <p:nvSpPr>
          <p:cNvPr id="9" name="Rectangle 8"/>
          <p:cNvSpPr/>
          <p:nvPr/>
        </p:nvSpPr>
        <p:spPr>
          <a:xfrm>
            <a:off x="152400" y="5581471"/>
            <a:ext cx="8839200" cy="1200329"/>
          </a:xfrm>
          <a:prstGeom prst="rect">
            <a:avLst/>
          </a:prstGeom>
          <a:ln>
            <a:solidFill>
              <a:schemeClr val="tx2"/>
            </a:solidFill>
          </a:ln>
        </p:spPr>
        <p:txBody>
          <a:bodyPr wrap="square">
            <a:spAutoFit/>
          </a:bodyPr>
          <a:lstStyle/>
          <a:p>
            <a:pPr marL="631825" indent="-631825" algn="just"/>
            <a:r>
              <a:rPr lang="en-US" b="1" dirty="0"/>
              <a:t>Note: </a:t>
            </a:r>
          </a:p>
          <a:p>
            <a:pPr marL="266700" indent="-266700" algn="just"/>
            <a:r>
              <a:rPr lang="en-US" b="1" dirty="0"/>
              <a:t>1. This report has to be signed by person eligible to sign the report as per the provisions of section 44AB of the Income-tax Act, 1961</a:t>
            </a:r>
          </a:p>
          <a:p>
            <a:pPr marL="631825" indent="-631825" algn="just"/>
            <a:r>
              <a:rPr lang="en-US" b="1" dirty="0"/>
              <a:t>2. Stamp/ Seal of Signatory to Tax Audit Report required on physical copy of report.</a:t>
            </a:r>
          </a:p>
        </p:txBody>
      </p:sp>
      <p:pic>
        <p:nvPicPr>
          <p:cNvPr id="10" name="Picture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1640434"/>
            <a:ext cx="8991600" cy="3817301"/>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110</a:t>
            </a:fld>
            <a:endParaRPr lang="en-US"/>
          </a:p>
        </p:txBody>
      </p:sp>
      <p:sp>
        <p:nvSpPr>
          <p:cNvPr id="6" name="TextBox 5"/>
          <p:cNvSpPr txBox="1"/>
          <p:nvPr/>
        </p:nvSpPr>
        <p:spPr>
          <a:xfrm>
            <a:off x="304800" y="2057400"/>
            <a:ext cx="8305800" cy="523220"/>
          </a:xfrm>
          <a:prstGeom prst="rect">
            <a:avLst/>
          </a:prstGeom>
          <a:noFill/>
        </p:spPr>
        <p:txBody>
          <a:bodyPr wrap="square" rtlCol="0">
            <a:spAutoFit/>
          </a:bodyPr>
          <a:lstStyle/>
          <a:p>
            <a:pPr marL="725488" indent="-725488" algn="just"/>
            <a:r>
              <a:rPr lang="en-US" sz="2800" b="1" dirty="0">
                <a:solidFill>
                  <a:schemeClr val="accent2"/>
                </a:solidFill>
              </a:rPr>
              <a:t>Format in e-utility Clause 9(b)</a:t>
            </a:r>
            <a:endParaRPr lang="en-US" sz="3200" b="1" dirty="0">
              <a:solidFill>
                <a:schemeClr val="accent2"/>
              </a:solidFill>
            </a:endParaRPr>
          </a:p>
        </p:txBody>
      </p:sp>
      <p:pic>
        <p:nvPicPr>
          <p:cNvPr id="81925" name="Picture 5" descr="C:\Users\apoorva\Desktop\clause 9b.JPG"/>
          <p:cNvPicPr>
            <a:picLocks noChangeAspect="1" noChangeArrowheads="1"/>
          </p:cNvPicPr>
          <p:nvPr/>
        </p:nvPicPr>
        <p:blipFill>
          <a:blip r:embed="rId2" cstate="print"/>
          <a:srcRect/>
          <a:stretch>
            <a:fillRect/>
          </a:stretch>
        </p:blipFill>
        <p:spPr bwMode="auto">
          <a:xfrm>
            <a:off x="381000" y="2819400"/>
            <a:ext cx="8366125" cy="1463675"/>
          </a:xfrm>
          <a:prstGeom prst="rect">
            <a:avLst/>
          </a:prstGeom>
          <a:noFill/>
          <a:ln w="38100">
            <a:solidFill>
              <a:schemeClr val="accent1"/>
            </a:solidFill>
          </a:ln>
        </p:spPr>
      </p:pic>
      <p:pic>
        <p:nvPicPr>
          <p:cNvPr id="81923" name="Picture 3"/>
          <p:cNvPicPr>
            <a:picLocks noChangeAspect="1" noChangeArrowheads="1"/>
          </p:cNvPicPr>
          <p:nvPr/>
        </p:nvPicPr>
        <p:blipFill>
          <a:blip r:embed="rId3" cstate="print"/>
          <a:srcRect l="32430" t="35938" r="50879" b="45312"/>
          <a:stretch>
            <a:fillRect/>
          </a:stretch>
        </p:blipFill>
        <p:spPr bwMode="auto">
          <a:xfrm>
            <a:off x="3581400" y="4572000"/>
            <a:ext cx="1809750" cy="1524000"/>
          </a:xfrm>
          <a:prstGeom prst="rect">
            <a:avLst/>
          </a:prstGeom>
          <a:noFill/>
          <a:ln w="9525">
            <a:solidFill>
              <a:srgbClr val="FF0000"/>
            </a:solidFill>
            <a:miter lim="800000"/>
            <a:headEnd/>
            <a:tailEnd/>
          </a:ln>
        </p:spPr>
      </p:pic>
      <p:cxnSp>
        <p:nvCxnSpPr>
          <p:cNvPr id="11" name="Straight Arrow Connector 10"/>
          <p:cNvCxnSpPr/>
          <p:nvPr/>
        </p:nvCxnSpPr>
        <p:spPr>
          <a:xfrm>
            <a:off x="4495800" y="3886200"/>
            <a:ext cx="0" cy="609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itle 6"/>
          <p:cNvSpPr>
            <a:spLocks noGrp="1"/>
          </p:cNvSpPr>
          <p:nvPr>
            <p:ph type="title"/>
          </p:nvPr>
        </p:nvSpPr>
        <p:spPr>
          <a:xfrm>
            <a:off x="76200" y="152400"/>
            <a:ext cx="7924800" cy="914400"/>
          </a:xfrm>
        </p:spPr>
        <p:txBody>
          <a:bodyPr>
            <a:normAutofit fontScale="90000"/>
          </a:bodyPr>
          <a:lstStyle/>
          <a:p>
            <a:pPr algn="just"/>
            <a:r>
              <a:rPr lang="en-US" sz="4900" dirty="0"/>
              <a:t>Clause no. 9…..</a:t>
            </a:r>
            <a:r>
              <a:rPr lang="en-US" dirty="0"/>
              <a:t> 	 	</a:t>
            </a:r>
            <a:r>
              <a:rPr lang="en-US" sz="4000" dirty="0"/>
              <a:t>   </a:t>
            </a:r>
            <a:r>
              <a:rPr lang="en-US" sz="2700" dirty="0"/>
              <a:t>				</a:t>
            </a:r>
            <a:endParaRPr lang="en-US" sz="2700" i="1" dirty="0">
              <a:solidFill>
                <a:srgbClr val="FF0000"/>
              </a:solidFill>
            </a:endParaRPr>
          </a:p>
        </p:txBody>
      </p:sp>
      <p:sp>
        <p:nvSpPr>
          <p:cNvPr id="13" name="Rectangle 12"/>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228600"/>
            <a:ext cx="7543800" cy="1143000"/>
          </a:xfrm>
        </p:spPr>
        <p:txBody>
          <a:bodyPr>
            <a:normAutofit/>
          </a:bodyPr>
          <a:lstStyle/>
          <a:p>
            <a:pPr>
              <a:defRPr/>
            </a:pPr>
            <a:r>
              <a:rPr lang="en-US" sz="4000" dirty="0">
                <a:cs typeface="Times New Roman" pitchFamily="18" charset="0"/>
              </a:rPr>
              <a:t>Issues on Clause no. 9     </a:t>
            </a:r>
            <a:r>
              <a:rPr lang="en-US" sz="4000" i="1" dirty="0">
                <a:solidFill>
                  <a:srgbClr val="FF0000"/>
                </a:solidFill>
              </a:rPr>
              <a:t>   </a:t>
            </a:r>
            <a:r>
              <a:rPr lang="en-US" sz="2200" i="1" dirty="0">
                <a:solidFill>
                  <a:srgbClr val="FF0000"/>
                </a:solidFill>
              </a:rPr>
              <a:t>						</a:t>
            </a:r>
          </a:p>
        </p:txBody>
      </p:sp>
      <p:sp>
        <p:nvSpPr>
          <p:cNvPr id="6" name="Slide Number Placeholder 5"/>
          <p:cNvSpPr>
            <a:spLocks noGrp="1"/>
          </p:cNvSpPr>
          <p:nvPr>
            <p:ph type="sldNum" sz="quarter" idx="12"/>
          </p:nvPr>
        </p:nvSpPr>
        <p:spPr/>
        <p:txBody>
          <a:bodyPr>
            <a:normAutofit fontScale="85000" lnSpcReduction="20000"/>
          </a:bodyPr>
          <a:lstStyle/>
          <a:p>
            <a:pPr>
              <a:defRPr/>
            </a:pPr>
            <a:fld id="{617D6662-7BB7-49C8-99C2-83D3ABFDF92C}" type="slidenum">
              <a:rPr lang="en-US"/>
              <a:pPr>
                <a:defRPr/>
              </a:pPr>
              <a:t>111</a:t>
            </a:fld>
            <a:endParaRPr lang="en-US"/>
          </a:p>
        </p:txBody>
      </p:sp>
      <p:sp>
        <p:nvSpPr>
          <p:cNvPr id="36867" name="Rectangle 3"/>
          <p:cNvSpPr>
            <a:spLocks noGrp="1" noChangeArrowheads="1"/>
          </p:cNvSpPr>
          <p:nvPr>
            <p:ph sz="quarter" idx="1"/>
          </p:nvPr>
        </p:nvSpPr>
        <p:spPr>
          <a:xfrm>
            <a:off x="304800" y="1752600"/>
            <a:ext cx="8534400" cy="4724400"/>
          </a:xfrm>
          <a:ln w="38100">
            <a:solidFill>
              <a:schemeClr val="accent1"/>
            </a:solidFill>
          </a:ln>
        </p:spPr>
        <p:txBody>
          <a:bodyPr>
            <a:normAutofit fontScale="92500"/>
          </a:bodyPr>
          <a:lstStyle/>
          <a:p>
            <a:pPr algn="just" eaLnBrk="1" hangingPunct="1">
              <a:lnSpc>
                <a:spcPct val="150000"/>
              </a:lnSpc>
              <a:buSzPct val="90000"/>
              <a:buFont typeface="Wingdings" pitchFamily="2" charset="2"/>
              <a:buChar char="Ø"/>
            </a:pPr>
            <a:r>
              <a:rPr lang="en-US" sz="2400" dirty="0">
                <a:latin typeface="Calibri" pitchFamily="34" charset="0"/>
              </a:rPr>
              <a:t>This applies to </a:t>
            </a:r>
            <a:r>
              <a:rPr lang="en-US" sz="2400" b="1" u="sng" dirty="0">
                <a:latin typeface="Calibri" pitchFamily="34" charset="0"/>
              </a:rPr>
              <a:t>Firm, Association of Persons (AOPs) and LLPs</a:t>
            </a:r>
            <a:endParaRPr lang="en-US" sz="2400" i="1" u="sng" dirty="0">
              <a:latin typeface="Calibri" pitchFamily="34" charset="0"/>
            </a:endParaRPr>
          </a:p>
          <a:p>
            <a:pPr algn="just" eaLnBrk="1" hangingPunct="1">
              <a:lnSpc>
                <a:spcPct val="150000"/>
              </a:lnSpc>
              <a:buSzPct val="90000"/>
              <a:buFont typeface="Wingdings" pitchFamily="2" charset="2"/>
              <a:buChar char="Ø"/>
            </a:pPr>
            <a:r>
              <a:rPr lang="en-US" sz="2400" b="1" i="1" dirty="0">
                <a:solidFill>
                  <a:srgbClr val="D54F41"/>
                </a:solidFill>
                <a:latin typeface="Calibri" pitchFamily="34" charset="0"/>
              </a:rPr>
              <a:t>“</a:t>
            </a:r>
            <a:r>
              <a:rPr lang="en-US" sz="2400" b="1" i="1" u="sng" dirty="0">
                <a:solidFill>
                  <a:srgbClr val="D54F41"/>
                </a:solidFill>
                <a:latin typeface="Calibri" pitchFamily="34" charset="0"/>
              </a:rPr>
              <a:t>Profit Sharing Ratio</a:t>
            </a:r>
            <a:r>
              <a:rPr lang="en-US" sz="2400" b="1" i="1" dirty="0">
                <a:solidFill>
                  <a:srgbClr val="D54F41"/>
                </a:solidFill>
                <a:latin typeface="Calibri" pitchFamily="34" charset="0"/>
              </a:rPr>
              <a:t>”</a:t>
            </a:r>
            <a:r>
              <a:rPr lang="en-US" sz="2400" i="1" dirty="0">
                <a:latin typeface="Calibri" pitchFamily="34" charset="0"/>
              </a:rPr>
              <a:t> </a:t>
            </a:r>
            <a:r>
              <a:rPr lang="en-US" sz="2400" dirty="0">
                <a:latin typeface="Calibri" pitchFamily="34" charset="0"/>
              </a:rPr>
              <a:t>would include Loss sharing ratio also as “Loss” is nothing but negative profit. </a:t>
            </a:r>
          </a:p>
          <a:p>
            <a:pPr algn="just" eaLnBrk="1" hangingPunct="1">
              <a:lnSpc>
                <a:spcPct val="150000"/>
              </a:lnSpc>
              <a:buSzPct val="90000"/>
              <a:buFont typeface="Wingdings" pitchFamily="2" charset="2"/>
              <a:buChar char="Ø"/>
            </a:pPr>
            <a:r>
              <a:rPr lang="en-US" sz="2400" dirty="0">
                <a:latin typeface="Calibri" pitchFamily="34" charset="0"/>
              </a:rPr>
              <a:t>All the changes occurring during the entire previous year must be stated.</a:t>
            </a:r>
          </a:p>
          <a:p>
            <a:pPr algn="just" eaLnBrk="1" hangingPunct="1">
              <a:lnSpc>
                <a:spcPct val="150000"/>
              </a:lnSpc>
              <a:buSzPct val="90000"/>
              <a:buFont typeface="Wingdings" pitchFamily="2" charset="2"/>
              <a:buChar char="Ø"/>
            </a:pPr>
            <a:r>
              <a:rPr lang="en-US" sz="2400" b="1" i="1" u="sng" dirty="0">
                <a:solidFill>
                  <a:srgbClr val="D54F41"/>
                </a:solidFill>
                <a:latin typeface="Calibri" pitchFamily="34" charset="0"/>
              </a:rPr>
              <a:t>Change in remuneration not to be reported</a:t>
            </a:r>
            <a:r>
              <a:rPr lang="en-US" sz="2400" i="1" dirty="0">
                <a:latin typeface="Calibri" pitchFamily="34" charset="0"/>
              </a:rPr>
              <a:t>- </a:t>
            </a:r>
            <a:r>
              <a:rPr lang="en-US" sz="2400" dirty="0">
                <a:latin typeface="Calibri" pitchFamily="34" charset="0"/>
              </a:rPr>
              <a:t>The Clause would not cover any change in relation to payment of remuneration or interest to partners or members without change in Profit/ Loss Sharing ratio .  </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0" y="381000"/>
            <a:ext cx="9144000" cy="457200"/>
          </a:xfrm>
        </p:spPr>
        <p:txBody>
          <a:bodyPr>
            <a:noAutofit/>
          </a:bodyPr>
          <a:lstStyle/>
          <a:p>
            <a:pPr algn="just">
              <a:defRPr/>
            </a:pPr>
            <a:r>
              <a:rPr lang="en-US" sz="4800" dirty="0"/>
              <a:t>Clause no. 10				</a:t>
            </a:r>
            <a:endParaRPr lang="en-US" sz="2500" i="1" dirty="0">
              <a:solidFill>
                <a:srgbClr val="FF0000"/>
              </a:solidFill>
            </a:endParaRPr>
          </a:p>
        </p:txBody>
      </p:sp>
      <p:sp>
        <p:nvSpPr>
          <p:cNvPr id="6" name="Slide Number Placeholder 5"/>
          <p:cNvSpPr>
            <a:spLocks noGrp="1"/>
          </p:cNvSpPr>
          <p:nvPr>
            <p:ph type="sldNum" sz="quarter" idx="12"/>
          </p:nvPr>
        </p:nvSpPr>
        <p:spPr/>
        <p:txBody>
          <a:bodyPr>
            <a:normAutofit fontScale="85000" lnSpcReduction="20000"/>
          </a:bodyPr>
          <a:lstStyle/>
          <a:p>
            <a:pPr>
              <a:defRPr/>
            </a:pPr>
            <a:fld id="{1C1A6657-D6AF-4783-B343-5B45CFE0C862}" type="slidenum">
              <a:rPr lang="en-US"/>
              <a:pPr>
                <a:defRPr/>
              </a:pPr>
              <a:t>112</a:t>
            </a:fld>
            <a:endParaRPr lang="en-US"/>
          </a:p>
        </p:txBody>
      </p:sp>
      <p:sp>
        <p:nvSpPr>
          <p:cNvPr id="37891" name="Rectangle 3"/>
          <p:cNvSpPr>
            <a:spLocks noGrp="1" noChangeArrowheads="1"/>
          </p:cNvSpPr>
          <p:nvPr>
            <p:ph sz="quarter" idx="1"/>
          </p:nvPr>
        </p:nvSpPr>
        <p:spPr>
          <a:xfrm>
            <a:off x="228600" y="1600200"/>
            <a:ext cx="8610600" cy="5105400"/>
          </a:xfrm>
          <a:ln w="38100">
            <a:solidFill>
              <a:schemeClr val="accent1"/>
            </a:solidFill>
          </a:ln>
        </p:spPr>
        <p:txBody>
          <a:bodyPr>
            <a:normAutofit/>
          </a:bodyPr>
          <a:lstStyle/>
          <a:p>
            <a:pPr marL="609600" indent="-609600" algn="just" eaLnBrk="1" hangingPunct="1">
              <a:buSzPct val="100000"/>
              <a:buFont typeface="+mj-lt"/>
              <a:buAutoNum type="alphaLcParenR"/>
            </a:pPr>
            <a:r>
              <a:rPr lang="en-US" sz="2600" dirty="0">
                <a:latin typeface="Calibri" pitchFamily="34" charset="0"/>
                <a:cs typeface="Times New Roman" pitchFamily="18" charset="0"/>
              </a:rPr>
              <a:t>Nature of business or profession. (if more than 1 business/ profession is carried on during the P.Y, nature of every business/ profession)</a:t>
            </a:r>
          </a:p>
          <a:p>
            <a:pPr marL="609600" indent="-609600" algn="just" eaLnBrk="1" hangingPunct="1">
              <a:buSzPct val="100000"/>
              <a:buFont typeface="+mj-lt"/>
              <a:buAutoNum type="alphaLcParenR"/>
            </a:pPr>
            <a:endParaRPr lang="en-US" sz="2600" dirty="0">
              <a:latin typeface="Calibri" pitchFamily="34" charset="0"/>
              <a:cs typeface="Times New Roman" pitchFamily="18" charset="0"/>
            </a:endParaRPr>
          </a:p>
          <a:p>
            <a:pPr marL="609600" indent="-609600" algn="just" eaLnBrk="1" hangingPunct="1">
              <a:buSzPct val="100000"/>
              <a:buFont typeface="+mj-lt"/>
              <a:buAutoNum type="alphaLcParenR"/>
            </a:pPr>
            <a:endParaRPr lang="en-US" sz="2600" dirty="0">
              <a:latin typeface="Calibri" pitchFamily="34" charset="0"/>
              <a:cs typeface="Times New Roman" pitchFamily="18" charset="0"/>
            </a:endParaRPr>
          </a:p>
          <a:p>
            <a:pPr marL="609600" indent="-609600" algn="just" eaLnBrk="1" hangingPunct="1">
              <a:buSzPct val="100000"/>
              <a:buFont typeface="+mj-lt"/>
              <a:buAutoNum type="alphaLcParenR"/>
            </a:pPr>
            <a:r>
              <a:rPr lang="en-US" sz="2600" dirty="0">
                <a:latin typeface="Calibri" pitchFamily="34" charset="0"/>
                <a:cs typeface="Times New Roman" pitchFamily="18" charset="0"/>
              </a:rPr>
              <a:t>If there is any change in the nature of business or profession, the particulars of such change.</a:t>
            </a:r>
            <a:endParaRPr lang="en-US" sz="2600" dirty="0">
              <a:latin typeface="Calibri" pitchFamily="34" charset="0"/>
            </a:endParaRPr>
          </a:p>
        </p:txBody>
      </p:sp>
      <p:graphicFrame>
        <p:nvGraphicFramePr>
          <p:cNvPr id="5" name="Table 4"/>
          <p:cNvGraphicFramePr>
            <a:graphicFrameLocks noGrp="1"/>
          </p:cNvGraphicFramePr>
          <p:nvPr/>
        </p:nvGraphicFramePr>
        <p:xfrm>
          <a:off x="838200" y="2819400"/>
          <a:ext cx="7848601" cy="1054510"/>
        </p:xfrm>
        <a:graphic>
          <a:graphicData uri="http://schemas.openxmlformats.org/drawingml/2006/table">
            <a:tbl>
              <a:tblPr firstRow="1" bandRow="1">
                <a:tableStyleId>{5C22544A-7EE6-4342-B048-85BDC9FD1C3A}</a:tableStyleId>
              </a:tblPr>
              <a:tblGrid>
                <a:gridCol w="4417758">
                  <a:extLst>
                    <a:ext uri="{9D8B030D-6E8A-4147-A177-3AD203B41FA5}">
                      <a16:colId xmlns="" xmlns:a16="http://schemas.microsoft.com/office/drawing/2014/main" val="20000"/>
                    </a:ext>
                  </a:extLst>
                </a:gridCol>
                <a:gridCol w="2299307">
                  <a:extLst>
                    <a:ext uri="{9D8B030D-6E8A-4147-A177-3AD203B41FA5}">
                      <a16:colId xmlns="" xmlns:a16="http://schemas.microsoft.com/office/drawing/2014/main" val="20001"/>
                    </a:ext>
                  </a:extLst>
                </a:gridCol>
                <a:gridCol w="1131536">
                  <a:extLst>
                    <a:ext uri="{9D8B030D-6E8A-4147-A177-3AD203B41FA5}">
                      <a16:colId xmlns="" xmlns:a16="http://schemas.microsoft.com/office/drawing/2014/main" val="20002"/>
                    </a:ext>
                  </a:extLst>
                </a:gridCol>
              </a:tblGrid>
              <a:tr h="504423">
                <a:tc>
                  <a:txBody>
                    <a:bodyPr/>
                    <a:lstStyle/>
                    <a:p>
                      <a:pPr algn="ctr"/>
                      <a:r>
                        <a:rPr lang="en-US" sz="2000" dirty="0"/>
                        <a:t>Sector</a:t>
                      </a:r>
                      <a:r>
                        <a:rPr lang="en-US" sz="2000" baseline="0" dirty="0"/>
                        <a:t> </a:t>
                      </a:r>
                      <a:endParaRPr lang="en-US" sz="2000" dirty="0"/>
                    </a:p>
                  </a:txBody>
                  <a:tcPr/>
                </a:tc>
                <a:tc>
                  <a:txBody>
                    <a:bodyPr/>
                    <a:lstStyle/>
                    <a:p>
                      <a:pPr algn="ctr"/>
                      <a:r>
                        <a:rPr lang="en-US" sz="2000" dirty="0"/>
                        <a:t>Subsector </a:t>
                      </a:r>
                    </a:p>
                  </a:txBody>
                  <a:tcPr/>
                </a:tc>
                <a:tc>
                  <a:txBody>
                    <a:bodyPr/>
                    <a:lstStyle/>
                    <a:p>
                      <a:pPr algn="ctr"/>
                      <a:r>
                        <a:rPr lang="en-US" sz="2000" dirty="0"/>
                        <a:t>code</a:t>
                      </a:r>
                    </a:p>
                  </a:txBody>
                  <a:tcPr/>
                </a:tc>
                <a:extLst>
                  <a:ext uri="{0D108BD9-81ED-4DB2-BD59-A6C34878D82A}">
                    <a16:rowId xmlns="" xmlns:a16="http://schemas.microsoft.com/office/drawing/2014/main" val="10000"/>
                  </a:ext>
                </a:extLst>
              </a:tr>
              <a:tr h="550087">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graphicFrame>
        <p:nvGraphicFramePr>
          <p:cNvPr id="7" name="Table 6"/>
          <p:cNvGraphicFramePr>
            <a:graphicFrameLocks noGrp="1"/>
          </p:cNvGraphicFramePr>
          <p:nvPr/>
        </p:nvGraphicFramePr>
        <p:xfrm>
          <a:off x="838200" y="4800600"/>
          <a:ext cx="7772400" cy="1143000"/>
        </p:xfrm>
        <a:graphic>
          <a:graphicData uri="http://schemas.openxmlformats.org/drawingml/2006/table">
            <a:tbl>
              <a:tblPr firstRow="1" bandRow="1">
                <a:tableStyleId>{5C22544A-7EE6-4342-B048-85BDC9FD1C3A}</a:tableStyleId>
              </a:tblPr>
              <a:tblGrid>
                <a:gridCol w="1943100">
                  <a:extLst>
                    <a:ext uri="{9D8B030D-6E8A-4147-A177-3AD203B41FA5}">
                      <a16:colId xmlns="" xmlns:a16="http://schemas.microsoft.com/office/drawing/2014/main" val="20000"/>
                    </a:ext>
                  </a:extLst>
                </a:gridCol>
                <a:gridCol w="1943100">
                  <a:extLst>
                    <a:ext uri="{9D8B030D-6E8A-4147-A177-3AD203B41FA5}">
                      <a16:colId xmlns="" xmlns:a16="http://schemas.microsoft.com/office/drawing/2014/main" val="20001"/>
                    </a:ext>
                  </a:extLst>
                </a:gridCol>
                <a:gridCol w="1943100">
                  <a:extLst>
                    <a:ext uri="{9D8B030D-6E8A-4147-A177-3AD203B41FA5}">
                      <a16:colId xmlns="" xmlns:a16="http://schemas.microsoft.com/office/drawing/2014/main" val="20002"/>
                    </a:ext>
                  </a:extLst>
                </a:gridCol>
                <a:gridCol w="1943100">
                  <a:extLst>
                    <a:ext uri="{9D8B030D-6E8A-4147-A177-3AD203B41FA5}">
                      <a16:colId xmlns="" xmlns:a16="http://schemas.microsoft.com/office/drawing/2014/main" val="20003"/>
                    </a:ext>
                  </a:extLst>
                </a:gridCol>
              </a:tblGrid>
              <a:tr h="571500">
                <a:tc>
                  <a:txBody>
                    <a:bodyPr/>
                    <a:lstStyle/>
                    <a:p>
                      <a:pPr algn="ctr"/>
                      <a:r>
                        <a:rPr lang="en-US" sz="2000" dirty="0"/>
                        <a:t>Business </a:t>
                      </a:r>
                    </a:p>
                  </a:txBody>
                  <a:tcPr/>
                </a:tc>
                <a:tc>
                  <a:txBody>
                    <a:bodyPr/>
                    <a:lstStyle/>
                    <a:p>
                      <a:pPr algn="ctr"/>
                      <a:r>
                        <a:rPr lang="en-US" sz="2000" dirty="0"/>
                        <a:t>Sector</a:t>
                      </a:r>
                    </a:p>
                  </a:txBody>
                  <a:tcPr/>
                </a:tc>
                <a:tc>
                  <a:txBody>
                    <a:bodyPr/>
                    <a:lstStyle/>
                    <a:p>
                      <a:pPr algn="ctr"/>
                      <a:r>
                        <a:rPr lang="en-US" sz="2000" dirty="0"/>
                        <a:t>Subsector</a:t>
                      </a:r>
                    </a:p>
                  </a:txBody>
                  <a:tcPr/>
                </a:tc>
                <a:tc>
                  <a:txBody>
                    <a:bodyPr/>
                    <a:lstStyle/>
                    <a:p>
                      <a:pPr algn="ctr"/>
                      <a:r>
                        <a:rPr lang="en-US" sz="2000" dirty="0"/>
                        <a:t>code</a:t>
                      </a:r>
                    </a:p>
                  </a:txBody>
                  <a:tcPr/>
                </a:tc>
                <a:extLst>
                  <a:ext uri="{0D108BD9-81ED-4DB2-BD59-A6C34878D82A}">
                    <a16:rowId xmlns="" xmlns:a16="http://schemas.microsoft.com/office/drawing/2014/main" val="10000"/>
                  </a:ext>
                </a:extLst>
              </a:tr>
              <a:tr h="571500">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pic>
        <p:nvPicPr>
          <p:cNvPr id="82946" name="Picture 2"/>
          <p:cNvPicPr>
            <a:picLocks noChangeAspect="1" noChangeArrowheads="1"/>
          </p:cNvPicPr>
          <p:nvPr/>
        </p:nvPicPr>
        <p:blipFill>
          <a:blip r:embed="rId3" cstate="print"/>
          <a:srcRect l="11835" t="35938" r="79868" b="50000"/>
          <a:stretch>
            <a:fillRect/>
          </a:stretch>
        </p:blipFill>
        <p:spPr bwMode="auto">
          <a:xfrm>
            <a:off x="1371600" y="5638800"/>
            <a:ext cx="1295400" cy="990600"/>
          </a:xfrm>
          <a:prstGeom prst="rect">
            <a:avLst/>
          </a:prstGeom>
          <a:noFill/>
          <a:ln w="9525">
            <a:solidFill>
              <a:srgbClr val="FF0000"/>
            </a:solidFill>
            <a:miter lim="800000"/>
            <a:headEnd/>
            <a:tailEnd/>
          </a:ln>
        </p:spPr>
      </p:pic>
      <p:cxnSp>
        <p:nvCxnSpPr>
          <p:cNvPr id="9" name="Straight Arrow Connector 8"/>
          <p:cNvCxnSpPr>
            <a:endCxn id="82946" idx="0"/>
          </p:cNvCxnSpPr>
          <p:nvPr/>
        </p:nvCxnSpPr>
        <p:spPr>
          <a:xfrm rot="16200000" flipH="1">
            <a:off x="1771650" y="5391150"/>
            <a:ext cx="457200" cy="381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115E9E8A-CCF7-470C-AA23-B01CB2E4A811}" type="slidenum">
              <a:rPr lang="en-US"/>
              <a:pPr>
                <a:defRPr/>
              </a:pPr>
              <a:t>113</a:t>
            </a:fld>
            <a:endParaRPr lang="en-US"/>
          </a:p>
        </p:txBody>
      </p:sp>
      <p:sp>
        <p:nvSpPr>
          <p:cNvPr id="38915" name="Rectangle 3"/>
          <p:cNvSpPr>
            <a:spLocks noGrp="1" noChangeArrowheads="1"/>
          </p:cNvSpPr>
          <p:nvPr>
            <p:ph sz="quarter" idx="1"/>
          </p:nvPr>
        </p:nvSpPr>
        <p:spPr>
          <a:xfrm>
            <a:off x="280987" y="2286000"/>
            <a:ext cx="8558213" cy="2971800"/>
          </a:xfrm>
          <a:ln w="38100">
            <a:solidFill>
              <a:schemeClr val="accent1"/>
            </a:solidFill>
          </a:ln>
        </p:spPr>
        <p:txBody>
          <a:bodyPr>
            <a:normAutofit/>
          </a:bodyPr>
          <a:lstStyle/>
          <a:p>
            <a:pPr algn="just" eaLnBrk="1" hangingPunct="1">
              <a:lnSpc>
                <a:spcPct val="150000"/>
              </a:lnSpc>
              <a:buSzPct val="90000"/>
              <a:buFont typeface="Wingdings" pitchFamily="2" charset="2"/>
              <a:buChar char="Ø"/>
            </a:pPr>
            <a:r>
              <a:rPr lang="en-US" sz="2400" b="1" u="sng" dirty="0">
                <a:solidFill>
                  <a:srgbClr val="D54F41"/>
                </a:solidFill>
                <a:latin typeface="Calibri" pitchFamily="34" charset="0"/>
              </a:rPr>
              <a:t>Permanent discontinuance</a:t>
            </a:r>
            <a:r>
              <a:rPr lang="en-US" sz="2400" dirty="0">
                <a:solidFill>
                  <a:srgbClr val="FFCC66"/>
                </a:solidFill>
                <a:latin typeface="Calibri" pitchFamily="34" charset="0"/>
              </a:rPr>
              <a:t> </a:t>
            </a:r>
            <a:r>
              <a:rPr lang="en-US" sz="2400" dirty="0">
                <a:latin typeface="Calibri" pitchFamily="34" charset="0"/>
              </a:rPr>
              <a:t>of a particular product line of business need to be reported, </a:t>
            </a:r>
            <a:r>
              <a:rPr lang="en-US" sz="2400" b="1" u="sng" dirty="0">
                <a:latin typeface="Calibri" pitchFamily="34" charset="0"/>
              </a:rPr>
              <a:t>not temporary suspension</a:t>
            </a:r>
            <a:r>
              <a:rPr lang="en-US" sz="2400" dirty="0">
                <a:latin typeface="Calibri" pitchFamily="34" charset="0"/>
              </a:rPr>
              <a:t>. </a:t>
            </a:r>
          </a:p>
          <a:p>
            <a:pPr algn="just" eaLnBrk="1" hangingPunct="1">
              <a:lnSpc>
                <a:spcPct val="150000"/>
              </a:lnSpc>
              <a:buSzPct val="90000"/>
              <a:buFont typeface="Wingdings" pitchFamily="2" charset="2"/>
              <a:buChar char="Ø"/>
            </a:pPr>
            <a:r>
              <a:rPr lang="en-US" sz="2400" dirty="0">
                <a:latin typeface="Calibri" pitchFamily="34" charset="0"/>
              </a:rPr>
              <a:t>Effect on Carry forward of losses :-  From A.Y. 2000-01 losses will be carried forward, even if the Business or Profession is discontinued </a:t>
            </a:r>
            <a:r>
              <a:rPr lang="en-US" sz="2400" b="1" i="1" dirty="0">
                <a:latin typeface="Calibri" pitchFamily="34" charset="0"/>
              </a:rPr>
              <a:t>(Sec 72(1)(</a:t>
            </a:r>
            <a:r>
              <a:rPr lang="en-US" sz="2400" b="1" i="1" dirty="0" err="1">
                <a:latin typeface="Calibri" pitchFamily="34" charset="0"/>
              </a:rPr>
              <a:t>i</a:t>
            </a:r>
            <a:r>
              <a:rPr lang="en-US" sz="2400" b="1" i="1" dirty="0">
                <a:latin typeface="Calibri" pitchFamily="34" charset="0"/>
              </a:rPr>
              <a:t>))</a:t>
            </a:r>
          </a:p>
        </p:txBody>
      </p:sp>
      <p:sp>
        <p:nvSpPr>
          <p:cNvPr id="7" name="Rectangle 2"/>
          <p:cNvSpPr>
            <a:spLocks noGrp="1" noChangeArrowheads="1"/>
          </p:cNvSpPr>
          <p:nvPr>
            <p:ph type="title"/>
          </p:nvPr>
        </p:nvSpPr>
        <p:spPr>
          <a:xfrm>
            <a:off x="76200" y="228600"/>
            <a:ext cx="8991600" cy="838200"/>
          </a:xfrm>
        </p:spPr>
        <p:txBody>
          <a:bodyPr>
            <a:noAutofit/>
          </a:bodyPr>
          <a:lstStyle/>
          <a:p>
            <a:pPr algn="just">
              <a:defRPr/>
            </a:pPr>
            <a:r>
              <a:rPr lang="en-US" sz="3600" dirty="0"/>
              <a:t>Issues on Clause no. 10		</a:t>
            </a:r>
            <a:r>
              <a:rPr lang="en-US" sz="4000" i="1" dirty="0">
                <a:solidFill>
                  <a:srgbClr val="FF0000"/>
                </a:solidFill>
              </a:rPr>
              <a:t> 	</a:t>
            </a:r>
            <a:endParaRPr lang="en-US" sz="2200" i="1" dirty="0">
              <a:solidFill>
                <a:srgbClr val="FF0000"/>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FE665E2B-D304-4B15-9524-5A1C904C269E}" type="slidenum">
              <a:rPr lang="en-US"/>
              <a:pPr>
                <a:defRPr/>
              </a:pPr>
              <a:t>114</a:t>
            </a:fld>
            <a:endParaRPr lang="en-US"/>
          </a:p>
        </p:txBody>
      </p:sp>
      <p:sp>
        <p:nvSpPr>
          <p:cNvPr id="7" name="Rectangle 2"/>
          <p:cNvSpPr>
            <a:spLocks noGrp="1" noChangeArrowheads="1"/>
          </p:cNvSpPr>
          <p:nvPr>
            <p:ph type="title"/>
          </p:nvPr>
        </p:nvSpPr>
        <p:spPr>
          <a:xfrm>
            <a:off x="228600" y="228600"/>
            <a:ext cx="8763000" cy="838200"/>
          </a:xfrm>
        </p:spPr>
        <p:txBody>
          <a:bodyPr>
            <a:noAutofit/>
          </a:bodyPr>
          <a:lstStyle/>
          <a:p>
            <a:pPr algn="just">
              <a:defRPr/>
            </a:pPr>
            <a:r>
              <a:rPr lang="en-US" sz="4800" dirty="0"/>
              <a:t>Clause no. </a:t>
            </a:r>
            <a:r>
              <a:rPr lang="en-US" sz="4000" dirty="0">
                <a:latin typeface="+mn-lt"/>
              </a:rPr>
              <a:t>11</a:t>
            </a:r>
            <a:r>
              <a:rPr lang="en-US" sz="4800" dirty="0"/>
              <a:t> 			</a:t>
            </a:r>
            <a:r>
              <a:rPr lang="en-US" sz="4800" i="1" dirty="0">
                <a:solidFill>
                  <a:srgbClr val="FF0000"/>
                </a:solidFill>
              </a:rPr>
              <a:t> </a:t>
            </a:r>
            <a:r>
              <a:rPr lang="en-US" sz="4800" dirty="0"/>
              <a:t>	</a:t>
            </a:r>
            <a:endParaRPr lang="en-US" sz="2200" i="1" dirty="0">
              <a:solidFill>
                <a:srgbClr val="FF0000"/>
              </a:solidFill>
            </a:endParaRPr>
          </a:p>
        </p:txBody>
      </p:sp>
      <p:sp>
        <p:nvSpPr>
          <p:cNvPr id="5" name="Rectangle 1027"/>
          <p:cNvSpPr txBox="1">
            <a:spLocks noChangeArrowheads="1"/>
          </p:cNvSpPr>
          <p:nvPr/>
        </p:nvSpPr>
        <p:spPr>
          <a:xfrm>
            <a:off x="152400" y="1600200"/>
            <a:ext cx="8839200" cy="3733800"/>
          </a:xfrm>
          <a:prstGeom prst="rect">
            <a:avLst/>
          </a:prstGeom>
          <a:ln w="38100">
            <a:solidFill>
              <a:schemeClr val="accent1"/>
            </a:solidFill>
          </a:ln>
        </p:spPr>
        <p:txBody>
          <a:bodyPr vert="horz">
            <a:normAutofit fontScale="92500" lnSpcReduction="20000"/>
          </a:bodyPr>
          <a:lstStyle/>
          <a:p>
            <a:pPr marL="457200" indent="-457200" algn="just">
              <a:buClr>
                <a:schemeClr val="accent2"/>
              </a:buClr>
              <a:defRPr/>
            </a:pPr>
            <a:r>
              <a:rPr lang="en-US" sz="2000" b="1" dirty="0">
                <a:latin typeface="Calibri" pitchFamily="34" charset="0"/>
                <a:cs typeface="Times New Roman" pitchFamily="18" charset="0"/>
              </a:rPr>
              <a:t>Clause 11(a)</a:t>
            </a:r>
          </a:p>
          <a:p>
            <a:pPr algn="just">
              <a:buClr>
                <a:schemeClr val="accent2"/>
              </a:buClr>
              <a:defRPr/>
            </a:pPr>
            <a:r>
              <a:rPr lang="en-US" sz="2000" dirty="0">
                <a:latin typeface="Calibri" pitchFamily="34" charset="0"/>
                <a:cs typeface="Times New Roman" pitchFamily="18" charset="0"/>
              </a:rPr>
              <a:t>Whether books of account are prescribed under Section 44AA, </a:t>
            </a:r>
            <a:r>
              <a:rPr lang="en-US" sz="2000" b="1" dirty="0">
                <a:solidFill>
                  <a:srgbClr val="C00000"/>
                </a:solidFill>
                <a:latin typeface="Calibri" pitchFamily="34" charset="0"/>
                <a:cs typeface="Times New Roman" pitchFamily="18" charset="0"/>
              </a:rPr>
              <a:t>if yes</a:t>
            </a:r>
            <a:r>
              <a:rPr lang="en-US" sz="2000" dirty="0">
                <a:latin typeface="Calibri" pitchFamily="34" charset="0"/>
                <a:cs typeface="Times New Roman" pitchFamily="18" charset="0"/>
              </a:rPr>
              <a:t>, list of books so prescribed.</a:t>
            </a:r>
          </a:p>
          <a:p>
            <a:pPr algn="just">
              <a:buClr>
                <a:schemeClr val="accent2"/>
              </a:buClr>
              <a:defRPr/>
            </a:pPr>
            <a:endParaRPr lang="en-US" sz="2000" dirty="0">
              <a:latin typeface="Calibri" pitchFamily="34" charset="0"/>
              <a:cs typeface="Times New Roman" pitchFamily="18" charset="0"/>
            </a:endParaRPr>
          </a:p>
          <a:p>
            <a:pPr marL="457200" indent="-457200" algn="just">
              <a:buClr>
                <a:schemeClr val="accent2"/>
              </a:buClr>
              <a:buSzPct val="100000"/>
              <a:buNone/>
              <a:tabLst>
                <a:tab pos="173038" algn="l"/>
              </a:tabLst>
              <a:defRPr/>
            </a:pPr>
            <a:r>
              <a:rPr lang="en-US" sz="2000" b="1" dirty="0">
                <a:latin typeface="Calibri" pitchFamily="34" charset="0"/>
                <a:cs typeface="Times New Roman" pitchFamily="18" charset="0"/>
              </a:rPr>
              <a:t>Clause 11 (b)</a:t>
            </a:r>
          </a:p>
          <a:p>
            <a:pPr algn="just">
              <a:buNone/>
              <a:tabLst>
                <a:tab pos="271463" algn="l"/>
              </a:tabLst>
            </a:pPr>
            <a:r>
              <a:rPr lang="en-US" sz="2000" u="sng" dirty="0"/>
              <a:t>List of books of account maintained</a:t>
            </a:r>
            <a:r>
              <a:rPr lang="en-US" sz="2000" dirty="0"/>
              <a:t> and </a:t>
            </a:r>
            <a:r>
              <a:rPr lang="en-US" sz="2000" u="sng" dirty="0"/>
              <a:t>the address at which the books of accounts are kept.</a:t>
            </a:r>
          </a:p>
          <a:p>
            <a:pPr algn="just">
              <a:buNone/>
              <a:tabLst>
                <a:tab pos="173038" algn="l"/>
              </a:tabLst>
            </a:pPr>
            <a:r>
              <a:rPr lang="en-US" sz="2000" i="1" dirty="0"/>
              <a:t>(In case books of account are maintained in a computer system, mention the books of account generated by such computer system. </a:t>
            </a:r>
            <a:r>
              <a:rPr lang="en-US" sz="2000" b="1" i="1" u="sng" dirty="0"/>
              <a:t>If the books of accounts are not kept at one location, please furnish the addresses of locations along with the details of books of accounts maintained at each location. )</a:t>
            </a:r>
          </a:p>
          <a:p>
            <a:pPr algn="just">
              <a:buNone/>
              <a:tabLst>
                <a:tab pos="173038" algn="l"/>
              </a:tabLst>
            </a:pPr>
            <a:endParaRPr lang="en-US" sz="2000" b="1" dirty="0">
              <a:latin typeface="Calibri" pitchFamily="34" charset="0"/>
              <a:cs typeface="Times New Roman" pitchFamily="18" charset="0"/>
            </a:endParaRPr>
          </a:p>
          <a:p>
            <a:pPr algn="just">
              <a:buClr>
                <a:schemeClr val="accent2"/>
              </a:buClr>
              <a:buSzPct val="100000"/>
              <a:tabLst>
                <a:tab pos="173038" algn="l"/>
              </a:tabLst>
              <a:defRPr/>
            </a:pPr>
            <a:r>
              <a:rPr lang="en-US" sz="2000" b="1" dirty="0">
                <a:latin typeface="Calibri" pitchFamily="34" charset="0"/>
                <a:cs typeface="Times New Roman" pitchFamily="18" charset="0"/>
              </a:rPr>
              <a:t>Clause 11 (c)</a:t>
            </a:r>
          </a:p>
          <a:p>
            <a:pPr algn="just">
              <a:buNone/>
            </a:pPr>
            <a:r>
              <a:rPr lang="en-US" sz="2000" dirty="0"/>
              <a:t>List of books of account and </a:t>
            </a:r>
            <a:r>
              <a:rPr lang="en-US" sz="2000" b="1" u="sng" dirty="0"/>
              <a:t>nature of relevant documents </a:t>
            </a:r>
            <a:r>
              <a:rPr lang="en-US" sz="2000" dirty="0"/>
              <a:t>examined.</a:t>
            </a:r>
          </a:p>
          <a:p>
            <a:pPr marL="457200" indent="-457200" algn="just">
              <a:lnSpc>
                <a:spcPct val="150000"/>
              </a:lnSpc>
              <a:buClr>
                <a:schemeClr val="accent2"/>
              </a:buClr>
              <a:buFont typeface="+mj-lt"/>
              <a:buAutoNum type="alphaLcParenR"/>
              <a:defRPr/>
            </a:pPr>
            <a:endParaRPr lang="en-US" sz="2400" dirty="0">
              <a:latin typeface="Calibri" pitchFamily="34" charset="0"/>
              <a:cs typeface="Times New Roman" pitchFamily="18" charset="0"/>
            </a:endParaRPr>
          </a:p>
        </p:txBody>
      </p:sp>
      <p:sp>
        <p:nvSpPr>
          <p:cNvPr id="9" name="TextBox 8"/>
          <p:cNvSpPr txBox="1"/>
          <p:nvPr/>
        </p:nvSpPr>
        <p:spPr>
          <a:xfrm>
            <a:off x="76200" y="5334000"/>
            <a:ext cx="9067800" cy="1754326"/>
          </a:xfrm>
          <a:prstGeom prst="rect">
            <a:avLst/>
          </a:prstGeom>
          <a:noFill/>
        </p:spPr>
        <p:txBody>
          <a:bodyPr wrap="square" rtlCol="0">
            <a:spAutoFit/>
          </a:bodyPr>
          <a:lstStyle/>
          <a:p>
            <a:pPr algn="just"/>
            <a:r>
              <a:rPr lang="en-US" b="1" dirty="0"/>
              <a:t>Brief: </a:t>
            </a:r>
          </a:p>
          <a:p>
            <a:pPr algn="just"/>
            <a:r>
              <a:rPr lang="en-US" dirty="0"/>
              <a:t>To specify List of books of account maintained along with Detail of Address of all locations where books of account are kept.</a:t>
            </a:r>
          </a:p>
          <a:p>
            <a:pPr algn="just"/>
            <a:r>
              <a:rPr lang="en-US" dirty="0"/>
              <a:t>Scope of Auditor widened by including requirement to specify nature of all the documents examined.</a:t>
            </a:r>
          </a:p>
          <a:p>
            <a:pPr marL="725488" indent="-725488" algn="just"/>
            <a:endParaRPr 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115</a:t>
            </a:fld>
            <a:endParaRPr lang="en-US"/>
          </a:p>
        </p:txBody>
      </p:sp>
      <p:sp>
        <p:nvSpPr>
          <p:cNvPr id="11" name="Rectangle 10"/>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2" name="Rectangle 2"/>
          <p:cNvSpPr txBox="1">
            <a:spLocks noChangeArrowheads="1"/>
          </p:cNvSpPr>
          <p:nvPr/>
        </p:nvSpPr>
        <p:spPr>
          <a:xfrm>
            <a:off x="76200" y="152400"/>
            <a:ext cx="7772400" cy="990600"/>
          </a:xfrm>
          <a:prstGeom prst="rect">
            <a:avLst/>
          </a:prstGeom>
        </p:spPr>
        <p:txBody>
          <a:bodyPr vert="horz" anchor="t">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mj-lt"/>
                <a:ea typeface="+mj-ea"/>
                <a:cs typeface="Times New Roman" pitchFamily="18" charset="0"/>
              </a:rPr>
              <a:t>Issues on Clause no. </a:t>
            </a:r>
            <a:r>
              <a:rPr kumimoji="0" lang="en-US" sz="3600" b="1" i="0" u="none" strike="noStrike" kern="1200" cap="none" spc="0" normalizeH="0" baseline="0" noProof="0" dirty="0">
                <a:ln>
                  <a:noFill/>
                </a:ln>
                <a:solidFill>
                  <a:schemeClr val="tx2"/>
                </a:solidFill>
                <a:effectLst/>
                <a:uLnTx/>
                <a:uFillTx/>
                <a:ea typeface="+mj-ea"/>
                <a:cs typeface="Times New Roman" pitchFamily="18" charset="0"/>
              </a:rPr>
              <a:t>11…..</a:t>
            </a:r>
            <a:r>
              <a:rPr kumimoji="0" lang="en-US" sz="2800" b="0" i="1" u="none" strike="noStrike" kern="1200" cap="none" spc="0" normalizeH="0" baseline="0" noProof="0" dirty="0">
                <a:ln>
                  <a:noFill/>
                </a:ln>
                <a:solidFill>
                  <a:srgbClr val="FF0000"/>
                </a:solidFill>
                <a:effectLst/>
                <a:uLnTx/>
                <a:uFillTx/>
                <a:latin typeface="+mj-lt"/>
                <a:ea typeface="+mj-ea"/>
                <a:cs typeface="+mj-cs"/>
              </a:rPr>
              <a:t>	</a:t>
            </a:r>
            <a:r>
              <a:rPr kumimoji="0" lang="en-US" sz="2400" b="0" i="1" u="none" strike="noStrike" kern="1200" cap="none" spc="0" normalizeH="0" baseline="0" noProof="0" dirty="0">
                <a:ln>
                  <a:noFill/>
                </a:ln>
                <a:solidFill>
                  <a:srgbClr val="FF0000"/>
                </a:solidFill>
                <a:effectLst/>
                <a:uLnTx/>
                <a:uFillTx/>
                <a:latin typeface="+mj-lt"/>
                <a:ea typeface="+mj-ea"/>
                <a:cs typeface="+mj-cs"/>
              </a:rPr>
              <a:t>						</a:t>
            </a:r>
            <a:endParaRPr kumimoji="0" lang="en-US" b="0" i="1" u="none" strike="noStrike" kern="1200" cap="none" spc="0" normalizeH="0" baseline="0" noProof="0" dirty="0">
              <a:ln>
                <a:noFill/>
              </a:ln>
              <a:solidFill>
                <a:srgbClr val="FF0000"/>
              </a:solidFill>
              <a:effectLst/>
              <a:uLnTx/>
              <a:uFillTx/>
              <a:latin typeface="+mj-lt"/>
              <a:ea typeface="+mj-ea"/>
              <a:cs typeface="+mj-cs"/>
            </a:endParaRPr>
          </a:p>
        </p:txBody>
      </p:sp>
      <p:sp>
        <p:nvSpPr>
          <p:cNvPr id="13" name="Content Placeholder 12"/>
          <p:cNvSpPr>
            <a:spLocks noGrp="1"/>
          </p:cNvSpPr>
          <p:nvPr>
            <p:ph sz="quarter" idx="1"/>
          </p:nvPr>
        </p:nvSpPr>
        <p:spPr>
          <a:xfrm>
            <a:off x="76200" y="1600200"/>
            <a:ext cx="8915400" cy="5181600"/>
          </a:xfrm>
          <a:ln w="38100">
            <a:solidFill>
              <a:schemeClr val="accent1"/>
            </a:solidFill>
          </a:ln>
        </p:spPr>
        <p:txBody>
          <a:bodyPr>
            <a:normAutofit lnSpcReduction="10000"/>
          </a:bodyPr>
          <a:lstStyle/>
          <a:p>
            <a:pPr algn="just">
              <a:spcBef>
                <a:spcPts val="1800"/>
              </a:spcBef>
              <a:buNone/>
            </a:pPr>
            <a:r>
              <a:rPr lang="en-US" sz="2800" b="1" dirty="0">
                <a:solidFill>
                  <a:schemeClr val="accent2"/>
                </a:solidFill>
              </a:rPr>
              <a:t>Format in e-utility</a:t>
            </a:r>
          </a:p>
          <a:p>
            <a:pPr algn="just">
              <a:spcBef>
                <a:spcPts val="1800"/>
              </a:spcBef>
              <a:buNone/>
            </a:pPr>
            <a:endParaRPr lang="en-US" sz="2800" b="1" dirty="0">
              <a:solidFill>
                <a:schemeClr val="accent2"/>
              </a:solidFill>
            </a:endParaRPr>
          </a:p>
          <a:p>
            <a:pPr algn="just">
              <a:spcBef>
                <a:spcPts val="1800"/>
              </a:spcBef>
              <a:buNone/>
            </a:pPr>
            <a:endParaRPr lang="en-US" sz="2800" b="1" dirty="0">
              <a:solidFill>
                <a:schemeClr val="accent2"/>
              </a:solidFill>
            </a:endParaRPr>
          </a:p>
          <a:p>
            <a:pPr algn="just">
              <a:spcBef>
                <a:spcPts val="1800"/>
              </a:spcBef>
              <a:buNone/>
            </a:pPr>
            <a:endParaRPr lang="en-US" sz="4000" b="1" dirty="0">
              <a:solidFill>
                <a:schemeClr val="accent2"/>
              </a:solidFill>
            </a:endParaRPr>
          </a:p>
          <a:p>
            <a:pPr algn="just">
              <a:spcBef>
                <a:spcPts val="1200"/>
              </a:spcBef>
            </a:pPr>
            <a:r>
              <a:rPr lang="en-US" sz="2300" dirty="0"/>
              <a:t>Whether the tax auditor is required to mention the address where books of account were kept during the year or at the time of tax audit?</a:t>
            </a:r>
          </a:p>
          <a:p>
            <a:pPr algn="just">
              <a:spcBef>
                <a:spcPts val="1200"/>
              </a:spcBef>
            </a:pPr>
            <a:r>
              <a:rPr lang="en-US" sz="2300" dirty="0"/>
              <a:t>Whether the tax auditor is required to visit all the premises wherever books of account are kept by the assessee? Even where the books of account are maintained in computerized system.</a:t>
            </a:r>
          </a:p>
          <a:p>
            <a:pPr algn="just">
              <a:spcBef>
                <a:spcPts val="1200"/>
              </a:spcBef>
            </a:pPr>
            <a:r>
              <a:rPr lang="en-US" sz="2300" dirty="0"/>
              <a:t>Whether the tax auditor should maintain documentary evidences to substantiate his visit to all the premises?</a:t>
            </a:r>
          </a:p>
        </p:txBody>
      </p:sp>
      <p:pic>
        <p:nvPicPr>
          <p:cNvPr id="4097" name="Picture 1" descr="C:\Users\apoorva\Desktop\clause 11(b).JPG"/>
          <p:cNvPicPr>
            <a:picLocks noChangeAspect="1" noChangeArrowheads="1"/>
          </p:cNvPicPr>
          <p:nvPr/>
        </p:nvPicPr>
        <p:blipFill>
          <a:blip r:embed="rId2" cstate="print"/>
          <a:srcRect/>
          <a:stretch>
            <a:fillRect/>
          </a:stretch>
        </p:blipFill>
        <p:spPr bwMode="auto">
          <a:xfrm>
            <a:off x="152400" y="1970087"/>
            <a:ext cx="8827404" cy="1535113"/>
          </a:xfrm>
          <a:prstGeom prst="rect">
            <a:avLst/>
          </a:prstGeom>
          <a:noFill/>
        </p:spPr>
      </p:pic>
      <p:sp>
        <p:nvSpPr>
          <p:cNvPr id="7" name="TextBox 6"/>
          <p:cNvSpPr txBox="1"/>
          <p:nvPr/>
        </p:nvSpPr>
        <p:spPr>
          <a:xfrm>
            <a:off x="5257800" y="3409890"/>
            <a:ext cx="3505200" cy="400110"/>
          </a:xfrm>
          <a:prstGeom prst="rect">
            <a:avLst/>
          </a:prstGeom>
          <a:noFill/>
          <a:ln w="31750">
            <a:solidFill>
              <a:srgbClr val="FF0000"/>
            </a:solidFill>
          </a:ln>
        </p:spPr>
        <p:txBody>
          <a:bodyPr wrap="square" rtlCol="0">
            <a:spAutoFit/>
          </a:bodyPr>
          <a:lstStyle/>
          <a:p>
            <a:pPr algn="ctr"/>
            <a:r>
              <a:rPr lang="en-US" sz="2000" dirty="0"/>
              <a:t>State outside India also covered</a:t>
            </a:r>
          </a:p>
        </p:txBody>
      </p:sp>
      <p:cxnSp>
        <p:nvCxnSpPr>
          <p:cNvPr id="8" name="Straight Arrow Connector 7"/>
          <p:cNvCxnSpPr/>
          <p:nvPr/>
        </p:nvCxnSpPr>
        <p:spPr>
          <a:xfrm>
            <a:off x="6781800" y="2819400"/>
            <a:ext cx="0" cy="5334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116</a:t>
            </a:fld>
            <a:endParaRPr lang="en-US"/>
          </a:p>
        </p:txBody>
      </p:sp>
      <p:sp>
        <p:nvSpPr>
          <p:cNvPr id="11" name="Rectangle 10"/>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2" name="Rectangle 2"/>
          <p:cNvSpPr txBox="1">
            <a:spLocks noChangeArrowheads="1"/>
          </p:cNvSpPr>
          <p:nvPr/>
        </p:nvSpPr>
        <p:spPr>
          <a:xfrm>
            <a:off x="76200" y="152400"/>
            <a:ext cx="7772400" cy="990600"/>
          </a:xfrm>
          <a:prstGeom prst="rect">
            <a:avLst/>
          </a:prstGeom>
        </p:spPr>
        <p:txBody>
          <a:bodyPr vert="horz" anchor="t">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mj-lt"/>
                <a:ea typeface="+mj-ea"/>
                <a:cs typeface="Times New Roman" pitchFamily="18" charset="0"/>
              </a:rPr>
              <a:t>Issues on Clause no. </a:t>
            </a:r>
            <a:r>
              <a:rPr kumimoji="0" lang="en-US" sz="3600" b="1" i="0" u="none" strike="noStrike" kern="1200" cap="none" spc="0" normalizeH="0" baseline="0" noProof="0" dirty="0">
                <a:ln>
                  <a:noFill/>
                </a:ln>
                <a:solidFill>
                  <a:schemeClr val="tx2"/>
                </a:solidFill>
                <a:effectLst/>
                <a:uLnTx/>
                <a:uFillTx/>
                <a:ea typeface="+mj-ea"/>
                <a:cs typeface="Times New Roman" pitchFamily="18" charset="0"/>
              </a:rPr>
              <a:t>11…..</a:t>
            </a:r>
            <a:r>
              <a:rPr kumimoji="0" lang="en-US" sz="3600" b="1" i="0" u="none" strike="noStrike" kern="1200" cap="none" spc="0" normalizeH="0" baseline="0" noProof="0" dirty="0">
                <a:ln>
                  <a:noFill/>
                </a:ln>
                <a:solidFill>
                  <a:schemeClr val="tx2"/>
                </a:solidFill>
                <a:effectLst/>
                <a:uLnTx/>
                <a:uFillTx/>
                <a:latin typeface="+mj-lt"/>
                <a:ea typeface="+mj-ea"/>
                <a:cs typeface="Times New Roman" pitchFamily="18" charset="0"/>
              </a:rPr>
              <a:t> </a:t>
            </a:r>
            <a:r>
              <a:rPr kumimoji="0" lang="en-US" sz="2800" b="0" i="1" u="none" strike="noStrike" kern="1200" cap="none" spc="0" normalizeH="0" baseline="0" noProof="0" dirty="0">
                <a:ln>
                  <a:noFill/>
                </a:ln>
                <a:solidFill>
                  <a:srgbClr val="FF0000"/>
                </a:solidFill>
                <a:effectLst/>
                <a:uLnTx/>
                <a:uFillTx/>
                <a:latin typeface="+mj-lt"/>
                <a:ea typeface="+mj-ea"/>
                <a:cs typeface="+mj-cs"/>
              </a:rPr>
              <a:t>	</a:t>
            </a:r>
            <a:r>
              <a:rPr kumimoji="0" lang="en-US" sz="2400" b="0" i="1" u="none" strike="noStrike" kern="1200" cap="none" spc="0" normalizeH="0" baseline="0" noProof="0" dirty="0">
                <a:ln>
                  <a:noFill/>
                </a:ln>
                <a:solidFill>
                  <a:srgbClr val="FF0000"/>
                </a:solidFill>
                <a:effectLst/>
                <a:uLnTx/>
                <a:uFillTx/>
                <a:latin typeface="+mj-lt"/>
                <a:ea typeface="+mj-ea"/>
                <a:cs typeface="+mj-cs"/>
              </a:rPr>
              <a:t>						</a:t>
            </a:r>
            <a:endParaRPr kumimoji="0" lang="en-US" b="0" i="1" u="none" strike="noStrike" kern="1200" cap="none" spc="0" normalizeH="0" baseline="0" noProof="0" dirty="0">
              <a:ln>
                <a:noFill/>
              </a:ln>
              <a:solidFill>
                <a:srgbClr val="FF0000"/>
              </a:solidFill>
              <a:effectLst/>
              <a:uLnTx/>
              <a:uFillTx/>
              <a:latin typeface="+mj-lt"/>
              <a:ea typeface="+mj-ea"/>
              <a:cs typeface="+mj-cs"/>
            </a:endParaRPr>
          </a:p>
        </p:txBody>
      </p:sp>
      <p:sp>
        <p:nvSpPr>
          <p:cNvPr id="13" name="Content Placeholder 12"/>
          <p:cNvSpPr>
            <a:spLocks noGrp="1"/>
          </p:cNvSpPr>
          <p:nvPr>
            <p:ph sz="quarter" idx="1"/>
          </p:nvPr>
        </p:nvSpPr>
        <p:spPr>
          <a:xfrm>
            <a:off x="-32" y="1571612"/>
            <a:ext cx="9144032" cy="2786082"/>
          </a:xfrm>
          <a:noFill/>
          <a:ln w="38100">
            <a:solidFill>
              <a:schemeClr val="accent1"/>
            </a:solidFill>
          </a:ln>
        </p:spPr>
        <p:txBody>
          <a:bodyPr anchor="ctr">
            <a:noAutofit/>
          </a:bodyPr>
          <a:lstStyle/>
          <a:p>
            <a:pPr algn="just">
              <a:spcBef>
                <a:spcPts val="0"/>
              </a:spcBef>
            </a:pPr>
            <a:r>
              <a:rPr lang="en-US" sz="2300" dirty="0"/>
              <a:t>The tax auditor is also required to </a:t>
            </a:r>
            <a:r>
              <a:rPr lang="en-US" sz="2300" b="1" dirty="0"/>
              <a:t>specify nature of all the relevant documents on basis of which the tax audit has been conducted</a:t>
            </a:r>
            <a:r>
              <a:rPr lang="en-US" sz="2300" dirty="0"/>
              <a:t> along with list of books  of account examined, consequently increasing the scope of Tax Audit. </a:t>
            </a:r>
          </a:p>
          <a:p>
            <a:pPr algn="just">
              <a:spcBef>
                <a:spcPts val="0"/>
              </a:spcBef>
            </a:pPr>
            <a:r>
              <a:rPr lang="en-US" sz="2300" dirty="0"/>
              <a:t>Similar amendment has been made in Form No. 3CA by including </a:t>
            </a:r>
            <a:r>
              <a:rPr lang="en-US" sz="2300" b="1" i="1" dirty="0"/>
              <a:t>“examination of books of account including other relevant documents”</a:t>
            </a:r>
            <a:r>
              <a:rPr lang="en-US" sz="2300" dirty="0"/>
              <a:t>.</a:t>
            </a:r>
          </a:p>
          <a:p>
            <a:pPr algn="just">
              <a:spcBef>
                <a:spcPts val="0"/>
              </a:spcBef>
            </a:pPr>
            <a:r>
              <a:rPr lang="en-US" sz="2300" dirty="0"/>
              <a:t>The tax auditor should maintain working papers accordingly.</a:t>
            </a:r>
          </a:p>
        </p:txBody>
      </p:sp>
      <p:sp>
        <p:nvSpPr>
          <p:cNvPr id="6" name="TextBox 5"/>
          <p:cNvSpPr txBox="1"/>
          <p:nvPr/>
        </p:nvSpPr>
        <p:spPr>
          <a:xfrm>
            <a:off x="0" y="4601372"/>
            <a:ext cx="9144000" cy="2185214"/>
          </a:xfrm>
          <a:prstGeom prst="rect">
            <a:avLst/>
          </a:prstGeom>
          <a:solidFill>
            <a:schemeClr val="tx2">
              <a:lumMod val="60000"/>
              <a:lumOff val="40000"/>
            </a:schemeClr>
          </a:solidFill>
        </p:spPr>
        <p:txBody>
          <a:bodyPr wrap="square" rtlCol="0">
            <a:spAutoFit/>
          </a:bodyPr>
          <a:lstStyle/>
          <a:p>
            <a:r>
              <a:rPr lang="en-US" sz="2800" b="1" u="sng" dirty="0">
                <a:solidFill>
                  <a:schemeClr val="bg1"/>
                </a:solidFill>
              </a:rPr>
              <a:t>ICAI’s Comment</a:t>
            </a:r>
          </a:p>
          <a:p>
            <a:pPr marL="273050" indent="-273050" algn="just">
              <a:buFont typeface="Arial" pitchFamily="34" charset="0"/>
              <a:buChar char="•"/>
            </a:pPr>
            <a:r>
              <a:rPr lang="en-US" dirty="0">
                <a:solidFill>
                  <a:schemeClr val="bg1"/>
                </a:solidFill>
              </a:rPr>
              <a:t>Under section 44AA NO Books of accounts are prescribed for business.</a:t>
            </a:r>
          </a:p>
          <a:p>
            <a:pPr marL="273050" indent="-273050" algn="just">
              <a:buFont typeface="Arial" pitchFamily="34" charset="0"/>
              <a:buChar char="•"/>
            </a:pPr>
            <a:r>
              <a:rPr lang="en-US" dirty="0">
                <a:solidFill>
                  <a:schemeClr val="bg1"/>
                </a:solidFill>
              </a:rPr>
              <a:t>Also, the Companies Act, 2013 does not specifically prescribes books of accounts for a Company.</a:t>
            </a:r>
          </a:p>
          <a:p>
            <a:pPr marL="273050" indent="-273050" algn="just">
              <a:buFont typeface="Arial" pitchFamily="34" charset="0"/>
              <a:buChar char="•"/>
            </a:pPr>
            <a:r>
              <a:rPr lang="en-US" dirty="0">
                <a:solidFill>
                  <a:schemeClr val="bg1"/>
                </a:solidFill>
              </a:rPr>
              <a:t>Thus, in respect of a businesses, the tax audit report should report “No” under this sub-clause. However, reporting of “Yes” has been noticed in some tax audit reports which should not be there.</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117</a:t>
            </a:fld>
            <a:endParaRPr lang="en-US"/>
          </a:p>
        </p:txBody>
      </p:sp>
      <p:sp>
        <p:nvSpPr>
          <p:cNvPr id="11" name="Rectangle 10"/>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2" name="Rectangle 2"/>
          <p:cNvSpPr txBox="1">
            <a:spLocks noChangeArrowheads="1"/>
          </p:cNvSpPr>
          <p:nvPr/>
        </p:nvSpPr>
        <p:spPr>
          <a:xfrm>
            <a:off x="76200" y="152400"/>
            <a:ext cx="7772400" cy="990600"/>
          </a:xfrm>
          <a:prstGeom prst="rect">
            <a:avLst/>
          </a:prstGeom>
        </p:spPr>
        <p:txBody>
          <a:bodyPr vert="horz" anchor="t">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mj-lt"/>
                <a:ea typeface="+mj-ea"/>
                <a:cs typeface="Times New Roman" pitchFamily="18" charset="0"/>
              </a:rPr>
              <a:t>Issues on Clause no. </a:t>
            </a:r>
            <a:r>
              <a:rPr kumimoji="0" lang="en-US" sz="3600" b="1" i="0" u="none" strike="noStrike" kern="1200" cap="none" spc="0" normalizeH="0" baseline="0" noProof="0" dirty="0">
                <a:ln>
                  <a:noFill/>
                </a:ln>
                <a:solidFill>
                  <a:schemeClr val="tx2"/>
                </a:solidFill>
                <a:effectLst/>
                <a:uLnTx/>
                <a:uFillTx/>
                <a:ea typeface="+mj-ea"/>
                <a:cs typeface="Times New Roman" pitchFamily="18" charset="0"/>
              </a:rPr>
              <a:t>11…..</a:t>
            </a:r>
            <a:r>
              <a:rPr kumimoji="0" lang="en-US" sz="2800" b="0" i="1" u="none" strike="noStrike" kern="1200" cap="none" spc="0" normalizeH="0" baseline="0" noProof="0" dirty="0">
                <a:ln>
                  <a:noFill/>
                </a:ln>
                <a:solidFill>
                  <a:srgbClr val="FF0000"/>
                </a:solidFill>
                <a:effectLst/>
                <a:uLnTx/>
                <a:uFillTx/>
                <a:latin typeface="+mj-lt"/>
                <a:ea typeface="+mj-ea"/>
                <a:cs typeface="+mj-cs"/>
              </a:rPr>
              <a:t>	</a:t>
            </a:r>
            <a:r>
              <a:rPr kumimoji="0" lang="en-US" sz="2400" b="0" i="1" u="none" strike="noStrike" kern="1200" cap="none" spc="0" normalizeH="0" baseline="0" noProof="0" dirty="0">
                <a:ln>
                  <a:noFill/>
                </a:ln>
                <a:solidFill>
                  <a:srgbClr val="FF0000"/>
                </a:solidFill>
                <a:effectLst/>
                <a:uLnTx/>
                <a:uFillTx/>
                <a:latin typeface="+mj-lt"/>
                <a:ea typeface="+mj-ea"/>
                <a:cs typeface="+mj-cs"/>
              </a:rPr>
              <a:t>						</a:t>
            </a:r>
            <a:endParaRPr kumimoji="0" lang="en-US" b="0" i="1" u="none" strike="noStrike" kern="1200" cap="none" spc="0" normalizeH="0" baseline="0" noProof="0" dirty="0">
              <a:ln>
                <a:noFill/>
              </a:ln>
              <a:solidFill>
                <a:srgbClr val="FF0000"/>
              </a:solidFill>
              <a:effectLst/>
              <a:uLnTx/>
              <a:uFillTx/>
              <a:latin typeface="+mj-lt"/>
              <a:ea typeface="+mj-ea"/>
              <a:cs typeface="+mj-cs"/>
            </a:endParaRPr>
          </a:p>
        </p:txBody>
      </p:sp>
      <p:sp>
        <p:nvSpPr>
          <p:cNvPr id="13" name="Content Placeholder 12"/>
          <p:cNvSpPr>
            <a:spLocks noGrp="1"/>
          </p:cNvSpPr>
          <p:nvPr>
            <p:ph sz="quarter" idx="1"/>
          </p:nvPr>
        </p:nvSpPr>
        <p:spPr>
          <a:xfrm>
            <a:off x="304800" y="1828800"/>
            <a:ext cx="8610600" cy="4724400"/>
          </a:xfrm>
          <a:noFill/>
          <a:ln w="38100">
            <a:solidFill>
              <a:schemeClr val="accent1"/>
            </a:solidFill>
          </a:ln>
        </p:spPr>
        <p:txBody>
          <a:bodyPr anchor="ctr">
            <a:noAutofit/>
          </a:bodyPr>
          <a:lstStyle/>
          <a:p>
            <a:pPr algn="just">
              <a:spcBef>
                <a:spcPts val="1800"/>
              </a:spcBef>
            </a:pPr>
            <a:r>
              <a:rPr lang="en-US" sz="2300" dirty="0"/>
              <a:t>As per the provisions of Section 128 of the </a:t>
            </a:r>
            <a:r>
              <a:rPr lang="en-US" sz="2300" b="1" dirty="0"/>
              <a:t>Companies Act, 2013</a:t>
            </a:r>
            <a:r>
              <a:rPr lang="en-US" sz="2300" dirty="0"/>
              <a:t>, the </a:t>
            </a:r>
            <a:r>
              <a:rPr lang="en-US" sz="2300" b="1" dirty="0"/>
              <a:t>books of account are mandatorily required to be kept at the Registered Office of the company</a:t>
            </a:r>
            <a:r>
              <a:rPr lang="en-US" sz="2300" dirty="0"/>
              <a:t>.</a:t>
            </a:r>
          </a:p>
          <a:p>
            <a:pPr algn="just"/>
            <a:r>
              <a:rPr lang="en-US" sz="2300" dirty="0"/>
              <a:t>However, in case of Books of accounts being maintained at any other place other than registered office in India, resolution of Board of Directors required to be passed and company shall be required to intimate full address of such place to ROC within 7 days. </a:t>
            </a:r>
          </a:p>
          <a:p>
            <a:pPr algn="just"/>
            <a:r>
              <a:rPr lang="en-US" sz="2300" dirty="0"/>
              <a:t>In respect of Branches (in or outside India), books relating to the transactions effected at the branch office, can be kept at branch office, provided  proper </a:t>
            </a:r>
            <a:r>
              <a:rPr lang="en-US" sz="2300" dirty="0" err="1"/>
              <a:t>summarised</a:t>
            </a:r>
            <a:r>
              <a:rPr lang="en-US" sz="2300" dirty="0"/>
              <a:t> returns are sent to the registered office or the other place as intimated to ROC at regular intervals.</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7"/>
            <a:ext cx="9144000" cy="5286413"/>
          </a:xfrm>
          <a:ln w="38100">
            <a:solidFill>
              <a:schemeClr val="accent1"/>
            </a:solidFill>
          </a:ln>
        </p:spPr>
        <p:txBody>
          <a:bodyPr rtlCol="0">
            <a:noAutofit/>
          </a:bodyPr>
          <a:lstStyle/>
          <a:p>
            <a:pPr marL="342900" indent="-342900" algn="just">
              <a:spcBef>
                <a:spcPts val="0"/>
              </a:spcBef>
              <a:buSzPct val="100000"/>
              <a:buFont typeface="+mj-lt"/>
              <a:buAutoNum type="arabicPeriod"/>
            </a:pPr>
            <a:r>
              <a:rPr lang="en-US" sz="1780" dirty="0"/>
              <a:t>Every person </a:t>
            </a:r>
            <a:r>
              <a:rPr lang="en-US" sz="1780" b="1" dirty="0">
                <a:solidFill>
                  <a:schemeClr val="accent2"/>
                </a:solidFill>
              </a:rPr>
              <a:t>carrying on legal, medical, engineering or architectural profession or the profession of accountancy or technical consultancy or interior decoration or any other profession</a:t>
            </a:r>
            <a:r>
              <a:rPr lang="en-US" sz="1780" dirty="0"/>
              <a:t> as is </a:t>
            </a:r>
            <a:r>
              <a:rPr lang="en-US" sz="1780" b="1" dirty="0"/>
              <a:t>notified by the Board in the Official Gazette*</a:t>
            </a:r>
            <a:r>
              <a:rPr lang="en-US" sz="1780" dirty="0"/>
              <a:t> shall keep and maintain such books of account and other documents as may enable the Assessing Officer to compute his total income in accordance with the provisions of this Act.</a:t>
            </a:r>
          </a:p>
          <a:p>
            <a:pPr marL="342900" indent="-342900" algn="just">
              <a:spcBef>
                <a:spcPts val="0"/>
              </a:spcBef>
              <a:buSzPct val="100000"/>
              <a:buFont typeface="+mj-lt"/>
              <a:buAutoNum type="arabicPeriod"/>
            </a:pPr>
            <a:r>
              <a:rPr lang="en-US" sz="1780" dirty="0"/>
              <a:t>Every person </a:t>
            </a:r>
            <a:r>
              <a:rPr lang="en-US" sz="1780" b="1" dirty="0">
                <a:solidFill>
                  <a:schemeClr val="accent2"/>
                </a:solidFill>
              </a:rPr>
              <a:t>carrying on business or profession [not being a profession referred to in sub-section (1)]</a:t>
            </a:r>
            <a:r>
              <a:rPr lang="en-US" sz="1780" dirty="0"/>
              <a:t> shall,—</a:t>
            </a:r>
          </a:p>
          <a:p>
            <a:pPr marL="542925" indent="-228600" algn="just">
              <a:spcBef>
                <a:spcPts val="0"/>
              </a:spcBef>
              <a:buSzPct val="100000"/>
              <a:buFont typeface="+mj-lt"/>
              <a:buAutoNum type="romanLcPeriod"/>
            </a:pPr>
            <a:r>
              <a:rPr lang="en-US" sz="1780" dirty="0"/>
              <a:t>if his </a:t>
            </a:r>
            <a:r>
              <a:rPr lang="en-US" sz="1780" b="1" u="sng" dirty="0"/>
              <a:t>income</a:t>
            </a:r>
            <a:r>
              <a:rPr lang="en-US" sz="1780" dirty="0"/>
              <a:t> from business or profession </a:t>
            </a:r>
            <a:r>
              <a:rPr lang="en-US" sz="1780" b="1" u="sng" dirty="0"/>
              <a:t>exceeds one lakh twenty thousand rupees</a:t>
            </a:r>
            <a:r>
              <a:rPr lang="en-US" sz="1780" dirty="0"/>
              <a:t> or his </a:t>
            </a:r>
            <a:r>
              <a:rPr lang="en-US" sz="1780" b="1" u="sng" dirty="0"/>
              <a:t>total sales, turnover or gross receipts</a:t>
            </a:r>
            <a:r>
              <a:rPr lang="en-US" sz="1780" dirty="0"/>
              <a:t>, as the case may be, in business or profession </a:t>
            </a:r>
            <a:r>
              <a:rPr lang="en-US" sz="1780" b="1" u="sng" dirty="0"/>
              <a:t>exceed or exceeds ten lakh rupees in any one of the three years immediately preceding the previous year</a:t>
            </a:r>
            <a:r>
              <a:rPr lang="en-US" sz="1780" dirty="0"/>
              <a:t>; or</a:t>
            </a:r>
          </a:p>
          <a:p>
            <a:pPr marL="542925" indent="-228600" algn="just">
              <a:spcBef>
                <a:spcPts val="0"/>
              </a:spcBef>
              <a:buSzPct val="100000"/>
              <a:buFont typeface="+mj-lt"/>
              <a:buAutoNum type="romanLcPeriod"/>
            </a:pPr>
            <a:r>
              <a:rPr lang="en-US" sz="1780" dirty="0"/>
              <a:t>where the </a:t>
            </a:r>
            <a:r>
              <a:rPr lang="en-US" sz="1780" b="1" u="sng" dirty="0"/>
              <a:t>business or profession is newly set up</a:t>
            </a:r>
            <a:r>
              <a:rPr lang="en-US" sz="1780" dirty="0"/>
              <a:t> in any previous year, if his </a:t>
            </a:r>
            <a:r>
              <a:rPr lang="en-US" sz="1780" b="1" u="sng" dirty="0"/>
              <a:t>income</a:t>
            </a:r>
            <a:r>
              <a:rPr lang="en-US" sz="1780" dirty="0"/>
              <a:t> from business or profession is </a:t>
            </a:r>
            <a:r>
              <a:rPr lang="en-US" sz="1780" b="1" u="sng" dirty="0"/>
              <a:t>likely to exceed one lakh twenty thousand rupees</a:t>
            </a:r>
            <a:r>
              <a:rPr lang="en-US" sz="1780" dirty="0"/>
              <a:t> or his </a:t>
            </a:r>
            <a:r>
              <a:rPr lang="en-US" sz="1780" b="1" u="sng" dirty="0"/>
              <a:t>total sales, turnover or gross receipts</a:t>
            </a:r>
            <a:r>
              <a:rPr lang="en-US" sz="1780" dirty="0"/>
              <a:t>, as the case may be, in business or profession are or is </a:t>
            </a:r>
            <a:r>
              <a:rPr lang="en-US" sz="1780" b="1" u="sng" dirty="0"/>
              <a:t>likely to exceed ten lakh rupees</a:t>
            </a:r>
            <a:r>
              <a:rPr lang="en-US" sz="1780" dirty="0"/>
              <a:t>, during such previous year; or</a:t>
            </a:r>
          </a:p>
          <a:p>
            <a:pPr marL="542925" indent="-228600" algn="just">
              <a:spcBef>
                <a:spcPts val="0"/>
              </a:spcBef>
              <a:buSzPct val="100000"/>
              <a:buFont typeface="+mj-lt"/>
              <a:buAutoNum type="romanLcPeriod"/>
            </a:pPr>
            <a:r>
              <a:rPr lang="en-US" sz="1780" dirty="0"/>
              <a:t>where the profits and gains from the business are deemed to be the profits and gains of the assessee under section 44AE or section 44BB or section 44BBB, as the case may be, and the assessee has claimed his income to be lower than the profits or gains so deemed to be the profits and gains of his business, as the case may be, during such previous year; or</a:t>
            </a:r>
          </a:p>
        </p:txBody>
      </p:sp>
      <p:sp>
        <p:nvSpPr>
          <p:cNvPr id="5" name="Title 1"/>
          <p:cNvSpPr txBox="1">
            <a:spLocks/>
          </p:cNvSpPr>
          <p:nvPr/>
        </p:nvSpPr>
        <p:spPr>
          <a:xfrm>
            <a:off x="0" y="-27384"/>
            <a:ext cx="9144000" cy="990600"/>
          </a:xfrm>
          <a:prstGeom prst="rect">
            <a:avLst/>
          </a:prstGeom>
          <a:solidFill>
            <a:schemeClr val="tx2">
              <a:lumMod val="40000"/>
              <a:lumOff val="60000"/>
            </a:schemeClr>
          </a:solidFill>
        </p:spPr>
        <p:txBody>
          <a:bodyPr vert="horz" anchor="ctr">
            <a:noAutofit/>
          </a:bodyPr>
          <a:lstStyle/>
          <a:p>
            <a:r>
              <a:rPr lang="en-US" sz="3200" b="1" dirty="0">
                <a:solidFill>
                  <a:schemeClr val="bg1"/>
                </a:solidFill>
                <a:latin typeface="+mj-lt"/>
              </a:rPr>
              <a:t>Maintenance of accounts by certain persons carrying on profession or business.</a:t>
            </a:r>
            <a:r>
              <a:rPr lang="en-IN" sz="3200" b="1" dirty="0">
                <a:solidFill>
                  <a:schemeClr val="bg1"/>
                </a:solidFill>
                <a:latin typeface="+mj-lt"/>
              </a:rPr>
              <a:t> – Section 44AA</a:t>
            </a:r>
          </a:p>
        </p:txBody>
      </p:sp>
      <p:sp>
        <p:nvSpPr>
          <p:cNvPr id="6" name="Slide Number Placeholder 3"/>
          <p:cNvSpPr>
            <a:spLocks noGrp="1"/>
          </p:cNvSpPr>
          <p:nvPr>
            <p:ph type="sldNum" sz="quarter" idx="12"/>
          </p:nvPr>
        </p:nvSpPr>
        <p:spPr>
          <a:xfrm>
            <a:off x="8610600" y="6477000"/>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118</a:t>
            </a:fld>
            <a:endParaRPr lang="en-US" dirty="0">
              <a:solidFill>
                <a:schemeClr val="bg1"/>
              </a:solidFill>
            </a:endParaRPr>
          </a:p>
        </p:txBody>
      </p:sp>
      <p:sp>
        <p:nvSpPr>
          <p:cNvPr id="7" name="TextBox 6"/>
          <p:cNvSpPr txBox="1"/>
          <p:nvPr/>
        </p:nvSpPr>
        <p:spPr>
          <a:xfrm>
            <a:off x="0" y="6357958"/>
            <a:ext cx="8501090" cy="369332"/>
          </a:xfrm>
          <a:prstGeom prst="rect">
            <a:avLst/>
          </a:prstGeom>
          <a:noFill/>
        </p:spPr>
        <p:txBody>
          <a:bodyPr wrap="square" rtlCol="0">
            <a:spAutoFit/>
          </a:bodyPr>
          <a:lstStyle/>
          <a:p>
            <a:r>
              <a:rPr lang="en-US" b="1" dirty="0"/>
              <a:t>*For Notified Persons refer Slide No. 4 </a:t>
            </a:r>
          </a:p>
        </p:txBody>
      </p:sp>
    </p:spTree>
    <p:extLst>
      <p:ext uri="{BB962C8B-B14F-4D97-AF65-F5344CB8AC3E}">
        <p14:creationId xmlns:p14="http://schemas.microsoft.com/office/powerpoint/2010/main" val="225582965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10600" y="647702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119</a:t>
            </a:fld>
            <a:endParaRPr lang="en-US" dirty="0">
              <a:solidFill>
                <a:schemeClr val="bg1"/>
              </a:solidFill>
            </a:endParaRPr>
          </a:p>
        </p:txBody>
      </p:sp>
      <p:sp>
        <p:nvSpPr>
          <p:cNvPr id="19459" name="Content Placeholder 2"/>
          <p:cNvSpPr>
            <a:spLocks noGrp="1"/>
          </p:cNvSpPr>
          <p:nvPr>
            <p:ph sz="quarter" idx="4294967295"/>
          </p:nvPr>
        </p:nvSpPr>
        <p:spPr>
          <a:xfrm>
            <a:off x="0" y="571481"/>
            <a:ext cx="9144000" cy="5715040"/>
          </a:xfrm>
          <a:ln w="38100">
            <a:solidFill>
              <a:schemeClr val="accent1"/>
            </a:solidFill>
          </a:ln>
        </p:spPr>
        <p:txBody>
          <a:bodyPr rtlCol="0">
            <a:noAutofit/>
          </a:bodyPr>
          <a:lstStyle/>
          <a:p>
            <a:pPr marL="628650" indent="-314325" algn="just">
              <a:lnSpc>
                <a:spcPct val="95000"/>
              </a:lnSpc>
              <a:spcBef>
                <a:spcPts val="0"/>
              </a:spcBef>
              <a:buSzPct val="100000"/>
              <a:buFont typeface="+mj-lt"/>
              <a:buAutoNum type="romanLcPeriod" startAt="4"/>
            </a:pPr>
            <a:r>
              <a:rPr lang="en-US" sz="1720" dirty="0"/>
              <a:t>where the </a:t>
            </a:r>
            <a:r>
              <a:rPr lang="en-US" sz="1720" b="1" u="sng" dirty="0"/>
              <a:t>provisions of sub-section (4) of section 44AD are applicable</a:t>
            </a:r>
            <a:r>
              <a:rPr lang="en-US" sz="1720" dirty="0"/>
              <a:t> in his case and his </a:t>
            </a:r>
            <a:r>
              <a:rPr lang="en-US" sz="1720" b="1" u="sng" dirty="0"/>
              <a:t>income exceeds the maximum amount which is not chargeable to income-tax</a:t>
            </a:r>
            <a:r>
              <a:rPr lang="en-US" sz="1720" dirty="0"/>
              <a:t> in any previous year, keep and maintain such books of account and other documents as may enable the Assessing Officer to compute his total income in accordance with the provisions of this Act:</a:t>
            </a:r>
          </a:p>
          <a:p>
            <a:pPr marL="0" indent="0" algn="just">
              <a:lnSpc>
                <a:spcPct val="95000"/>
              </a:lnSpc>
              <a:spcBef>
                <a:spcPts val="0"/>
              </a:spcBef>
              <a:buNone/>
            </a:pPr>
            <a:r>
              <a:rPr lang="en-US" sz="1720" dirty="0"/>
              <a:t>Provided that in the case of a </a:t>
            </a:r>
            <a:r>
              <a:rPr lang="en-US" sz="1720" b="1" u="sng" dirty="0"/>
              <a:t>person being an individual or a Hindu undivided family</a:t>
            </a:r>
            <a:r>
              <a:rPr lang="en-US" sz="1720" dirty="0"/>
              <a:t>, the provisions of clause (i) and clause (ii) shall have effect, as if for </a:t>
            </a:r>
            <a:r>
              <a:rPr lang="en-US" sz="1720" b="1" u="sng" dirty="0"/>
              <a:t>the words "one lakh twenty thousand rupees", the words "two lakh fifty thousand rupees" had been substituted</a:t>
            </a:r>
            <a:r>
              <a:rPr lang="en-US" sz="1720" b="1" dirty="0"/>
              <a:t> [Inserted by the Finance Act, 2017, </a:t>
            </a:r>
            <a:r>
              <a:rPr lang="en-US" sz="1720" b="1" dirty="0" err="1"/>
              <a:t>w.e.f</a:t>
            </a:r>
            <a:r>
              <a:rPr lang="en-US" sz="1720" b="1" dirty="0"/>
              <a:t>. 1</a:t>
            </a:r>
            <a:r>
              <a:rPr lang="en-US" sz="1720" b="1" baseline="30000" dirty="0"/>
              <a:t>st</a:t>
            </a:r>
            <a:r>
              <a:rPr lang="en-US" sz="1720" b="1" dirty="0"/>
              <a:t> April 2018]</a:t>
            </a:r>
            <a:endParaRPr lang="en-US" sz="1720" dirty="0"/>
          </a:p>
          <a:p>
            <a:pPr marL="0" indent="0" algn="just">
              <a:lnSpc>
                <a:spcPct val="95000"/>
              </a:lnSpc>
              <a:spcBef>
                <a:spcPts val="0"/>
              </a:spcBef>
              <a:buNone/>
            </a:pPr>
            <a:r>
              <a:rPr lang="en-US" sz="1720" dirty="0"/>
              <a:t>Provided further that in the case of a </a:t>
            </a:r>
            <a:r>
              <a:rPr lang="en-US" sz="1720" b="1" u="sng" dirty="0"/>
              <a:t>person being an individual or a Hindu undivided family</a:t>
            </a:r>
            <a:r>
              <a:rPr lang="en-US" sz="1720" dirty="0"/>
              <a:t>, the provisions of clause (i) and clause (ii) shall have effect, as if for </a:t>
            </a:r>
            <a:r>
              <a:rPr lang="en-US" sz="1720" b="1" u="sng" dirty="0"/>
              <a:t>the words "ten lakh rupees", the words "twenty-five lakh rupees" had been substituted</a:t>
            </a:r>
            <a:r>
              <a:rPr lang="en-US" sz="1720" dirty="0"/>
              <a:t>. </a:t>
            </a:r>
            <a:r>
              <a:rPr lang="en-US" sz="1720" b="1" dirty="0"/>
              <a:t>[Inserted by the Finance Act, 2017, </a:t>
            </a:r>
            <a:r>
              <a:rPr lang="en-US" sz="1720" b="1" dirty="0" err="1"/>
              <a:t>w.e.f</a:t>
            </a:r>
            <a:r>
              <a:rPr lang="en-US" sz="1720" b="1" dirty="0"/>
              <a:t>. 1</a:t>
            </a:r>
            <a:r>
              <a:rPr lang="en-US" sz="1720" b="1" baseline="30000" dirty="0"/>
              <a:t>st</a:t>
            </a:r>
            <a:r>
              <a:rPr lang="en-US" sz="1720" b="1" dirty="0"/>
              <a:t> April 2018]</a:t>
            </a:r>
            <a:endParaRPr lang="en-US" sz="1720" dirty="0"/>
          </a:p>
          <a:p>
            <a:pPr marL="342900" indent="-342900" algn="just">
              <a:lnSpc>
                <a:spcPct val="95000"/>
              </a:lnSpc>
              <a:spcBef>
                <a:spcPts val="0"/>
              </a:spcBef>
              <a:buSzPct val="100000"/>
              <a:buFont typeface="+mj-lt"/>
              <a:buAutoNum type="arabicPeriod" startAt="3"/>
            </a:pPr>
            <a:r>
              <a:rPr lang="en-US" sz="1720" dirty="0"/>
              <a:t>The Board may, having regard to the nature of the business or profession carried on by any class of persons, prescribe, by rules, the books of account and other documents (including inventories, wherever necessary) to be kept and maintained under sub-section (1) or sub-section (2), the particulars to be contained therein and the form and the manner in which and the place at which they shall be kept and maintained.</a:t>
            </a:r>
          </a:p>
          <a:p>
            <a:pPr marL="342900" indent="-342900" algn="just">
              <a:lnSpc>
                <a:spcPct val="95000"/>
              </a:lnSpc>
              <a:spcBef>
                <a:spcPts val="0"/>
              </a:spcBef>
              <a:buSzPct val="100000"/>
              <a:buFont typeface="+mj-lt"/>
              <a:buAutoNum type="arabicPeriod" startAt="3"/>
            </a:pPr>
            <a:r>
              <a:rPr lang="en-US" sz="1720" dirty="0"/>
              <a:t>Without prejudice to the provisions of sub-section (3), the Board may prescribe, by rules, the period for which the books of account and other documents to be kept and maintained under sub-section (1) or subsection (2) shall be retained.</a:t>
            </a:r>
            <a:endParaRPr lang="en-IN" sz="1720" dirty="0"/>
          </a:p>
        </p:txBody>
      </p:sp>
      <p:sp>
        <p:nvSpPr>
          <p:cNvPr id="6" name="Rectangle 5"/>
          <p:cNvSpPr/>
          <p:nvPr/>
        </p:nvSpPr>
        <p:spPr>
          <a:xfrm>
            <a:off x="7736904" y="-24"/>
            <a:ext cx="1371600" cy="4572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bg1"/>
                </a:solidFill>
                <a:latin typeface="+mj-lt"/>
              </a:rPr>
              <a:t>Contd</a:t>
            </a:r>
            <a:r>
              <a:rPr lang="en-US" sz="2400" b="1" dirty="0">
                <a:solidFill>
                  <a:schemeClr val="bg1"/>
                </a:solidFill>
                <a:latin typeface="+mj-lt"/>
              </a:rPr>
              <a:t>….</a:t>
            </a:r>
          </a:p>
        </p:txBody>
      </p:sp>
    </p:spTree>
    <p:extLst>
      <p:ext uri="{BB962C8B-B14F-4D97-AF65-F5344CB8AC3E}">
        <p14:creationId xmlns:p14="http://schemas.microsoft.com/office/powerpoint/2010/main" val="2103973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Form </a:t>
            </a:r>
            <a:r>
              <a:rPr lang="en-US" dirty="0">
                <a:latin typeface="Georgia" pitchFamily="18" charset="0"/>
              </a:rPr>
              <a:t>3</a:t>
            </a:r>
            <a:r>
              <a:rPr lang="en-US" dirty="0"/>
              <a:t>CB</a:t>
            </a:r>
          </a:p>
        </p:txBody>
      </p:sp>
      <p:sp>
        <p:nvSpPr>
          <p:cNvPr id="8" name="Text Placeholder 6"/>
          <p:cNvSpPr txBox="1">
            <a:spLocks/>
          </p:cNvSpPr>
          <p:nvPr/>
        </p:nvSpPr>
        <p:spPr>
          <a:xfrm>
            <a:off x="1447800" y="2743200"/>
            <a:ext cx="7391400" cy="3733800"/>
          </a:xfrm>
          <a:prstGeom prst="rect">
            <a:avLst/>
          </a:prstGeom>
        </p:spPr>
        <p:txBody>
          <a:bodyPr vert="horz" anchor="t">
            <a:normAutofit lnSpcReduction="10000"/>
          </a:bodyPr>
          <a:lstStyle/>
          <a:p>
            <a:pPr algn="just">
              <a:lnSpc>
                <a:spcPct val="150000"/>
              </a:lnSpc>
              <a:buClr>
                <a:schemeClr val="accent2"/>
              </a:buClr>
              <a:buSzPct val="100000"/>
              <a:defRPr/>
            </a:pPr>
            <a:r>
              <a:rPr lang="en-US" sz="2400" b="1" dirty="0"/>
              <a:t>Audit Report under section 44AB of the Income Tax Act, 1961 in a case of a person referred to in clause (b) of sub-rule (1) of Rule 6G.</a:t>
            </a:r>
          </a:p>
          <a:p>
            <a:pPr marR="0" lvl="0" algn="just" defTabSz="914400" rtl="0" eaLnBrk="1" fontAlgn="auto" latinLnBrk="0" hangingPunct="1">
              <a:lnSpc>
                <a:spcPct val="150000"/>
              </a:lnSpc>
              <a:spcBef>
                <a:spcPts val="0"/>
              </a:spcBef>
              <a:spcAft>
                <a:spcPts val="0"/>
              </a:spcAft>
              <a:buClr>
                <a:schemeClr val="accent2"/>
              </a:buClr>
              <a:buSzPct val="100000"/>
              <a:tabLst/>
              <a:defRPr/>
            </a:pPr>
            <a:endParaRPr kumimoji="0" lang="en-US" sz="2400" i="0" u="none" strike="noStrike" kern="1200" cap="none" spc="0" normalizeH="0" baseline="0" noProof="0" dirty="0">
              <a:ln>
                <a:noFill/>
              </a:ln>
              <a:solidFill>
                <a:schemeClr val="tx1"/>
              </a:solidFill>
              <a:effectLst/>
              <a:uLnTx/>
              <a:uFillTx/>
              <a:latin typeface="+mn-lt"/>
              <a:ea typeface="+mn-ea"/>
              <a:cs typeface="+mn-cs"/>
            </a:endParaRPr>
          </a:p>
          <a:p>
            <a:pPr marR="0" lvl="0" algn="just" defTabSz="914400" rtl="0" eaLnBrk="1" fontAlgn="auto" latinLnBrk="0" hangingPunct="1">
              <a:lnSpc>
                <a:spcPct val="150000"/>
              </a:lnSpc>
              <a:spcBef>
                <a:spcPts val="0"/>
              </a:spcBef>
              <a:spcAft>
                <a:spcPts val="0"/>
              </a:spcAft>
              <a:buClr>
                <a:schemeClr val="accent2"/>
              </a:buClr>
              <a:buSzPct val="100000"/>
              <a:tabLst/>
              <a:defRPr/>
            </a:pPr>
            <a:r>
              <a:rPr kumimoji="0" lang="en-US" sz="2400" i="0" u="none" strike="noStrike" kern="1200" cap="none" spc="0" normalizeH="0" baseline="0" noProof="0" dirty="0">
                <a:ln>
                  <a:noFill/>
                </a:ln>
                <a:solidFill>
                  <a:schemeClr val="tx1"/>
                </a:solidFill>
                <a:effectLst/>
                <a:uLnTx/>
                <a:uFillTx/>
                <a:latin typeface="+mn-lt"/>
                <a:ea typeface="+mn-ea"/>
                <a:cs typeface="+mn-cs"/>
              </a:rPr>
              <a:t>{As amended by </a:t>
            </a:r>
            <a:r>
              <a:rPr kumimoji="0" lang="en-US" sz="2400" b="0" u="none" strike="noStrike" kern="1200" cap="none" spc="0" normalizeH="0" baseline="0" noProof="0" dirty="0">
                <a:ln>
                  <a:noFill/>
                </a:ln>
                <a:solidFill>
                  <a:schemeClr val="tx1"/>
                </a:solidFill>
                <a:effectLst/>
                <a:uLnTx/>
                <a:uFillTx/>
                <a:latin typeface="+mn-lt"/>
                <a:ea typeface="+mn-ea"/>
                <a:cs typeface="+mn-cs"/>
              </a:rPr>
              <a:t>Notification No. 33/2014, F.No.133/1/2014-TPL dated 25th July, 2014</a:t>
            </a:r>
            <a:r>
              <a:rPr kumimoji="0" lang="en-US" sz="2400" b="0" u="none" strike="noStrike" kern="1200" cap="none" spc="0" normalizeH="0" noProof="0" dirty="0">
                <a:ln>
                  <a:noFill/>
                </a:ln>
                <a:solidFill>
                  <a:schemeClr val="tx1"/>
                </a:solidFill>
                <a:effectLst/>
                <a:uLnTx/>
                <a:uFillTx/>
                <a:latin typeface="+mn-lt"/>
                <a:ea typeface="+mn-ea"/>
                <a:cs typeface="+mn-cs"/>
              </a:rPr>
              <a:t> </a:t>
            </a:r>
            <a:r>
              <a:rPr kumimoji="0" lang="en-US" sz="2400" b="0" i="1" u="none" strike="noStrike" kern="1200" cap="none" spc="0" normalizeH="0" baseline="0" noProof="0" dirty="0">
                <a:ln>
                  <a:noFill/>
                </a:ln>
                <a:solidFill>
                  <a:schemeClr val="accent2"/>
                </a:solidFill>
                <a:effectLst/>
                <a:uLnTx/>
                <a:uFillTx/>
                <a:latin typeface="+mn-lt"/>
                <a:ea typeface="+mn-ea"/>
                <a:cs typeface="Times New Roman" pitchFamily="18" charset="0"/>
              </a:rPr>
              <a:t>[Inserted by </a:t>
            </a:r>
            <a:r>
              <a:rPr kumimoji="0" lang="en-US" sz="2400" b="0" i="1" u="none" strike="noStrike" kern="1200" cap="none" spc="0" normalizeH="0" baseline="0" noProof="0" dirty="0">
                <a:ln>
                  <a:noFill/>
                </a:ln>
                <a:solidFill>
                  <a:schemeClr val="accent2"/>
                </a:solidFill>
                <a:effectLst/>
                <a:uLnTx/>
                <a:uFillTx/>
                <a:latin typeface="+mn-lt"/>
                <a:ea typeface="+mn-ea"/>
                <a:cs typeface="+mn-cs"/>
              </a:rPr>
              <a:t>Income-tax </a:t>
            </a:r>
            <a:r>
              <a:rPr kumimoji="0" lang="en-US" sz="2400" b="1" i="1" u="none" strike="noStrike" kern="1200" cap="none" spc="0" normalizeH="0" baseline="0" noProof="0" dirty="0">
                <a:ln>
                  <a:noFill/>
                </a:ln>
                <a:solidFill>
                  <a:schemeClr val="accent2"/>
                </a:solidFill>
                <a:effectLst/>
                <a:uLnTx/>
                <a:uFillTx/>
                <a:latin typeface="+mn-lt"/>
                <a:ea typeface="+mn-ea"/>
                <a:cs typeface="+mn-cs"/>
              </a:rPr>
              <a:t>(7</a:t>
            </a:r>
            <a:r>
              <a:rPr kumimoji="0" lang="en-US" sz="2400" b="1" i="1" u="none" strike="noStrike" kern="1200" cap="none" spc="0" normalizeH="0" baseline="30000" noProof="0" dirty="0">
                <a:ln>
                  <a:noFill/>
                </a:ln>
                <a:solidFill>
                  <a:schemeClr val="accent2"/>
                </a:solidFill>
                <a:effectLst/>
                <a:uLnTx/>
                <a:uFillTx/>
                <a:latin typeface="+mn-lt"/>
                <a:ea typeface="+mn-ea"/>
                <a:cs typeface="+mn-cs"/>
              </a:rPr>
              <a:t>th</a:t>
            </a:r>
            <a:r>
              <a:rPr kumimoji="0" lang="en-US" sz="2400" b="1" i="1" u="none" strike="noStrike" kern="1200" cap="none" spc="0" normalizeH="0" baseline="0" noProof="0" dirty="0">
                <a:ln>
                  <a:noFill/>
                </a:ln>
                <a:solidFill>
                  <a:schemeClr val="accent2"/>
                </a:solidFill>
                <a:effectLst/>
                <a:uLnTx/>
                <a:uFillTx/>
                <a:latin typeface="+mn-lt"/>
                <a:ea typeface="+mn-ea"/>
                <a:cs typeface="+mn-cs"/>
              </a:rPr>
              <a:t> Amendment) Rules, 2014]</a:t>
            </a:r>
            <a:r>
              <a:rPr kumimoji="0" lang="en-US" sz="2400" b="0" i="0" u="none" strike="noStrike" kern="1200" cap="none" spc="0" normalizeH="0" baseline="0" noProof="0" dirty="0">
                <a:ln>
                  <a:noFill/>
                </a:ln>
                <a:solidFill>
                  <a:schemeClr val="tx2"/>
                </a:solidFill>
                <a:effectLst/>
                <a:uLnTx/>
                <a:uFillTx/>
                <a:latin typeface="+mn-lt"/>
                <a:ea typeface="+mn-ea"/>
                <a:cs typeface="+mn-cs"/>
              </a:rPr>
              <a:t> }</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sz="quarter" idx="4294967295"/>
          </p:nvPr>
        </p:nvSpPr>
        <p:spPr>
          <a:xfrm>
            <a:off x="0" y="428604"/>
            <a:ext cx="9144000" cy="2571767"/>
          </a:xfrm>
          <a:ln w="38100">
            <a:solidFill>
              <a:schemeClr val="accent1"/>
            </a:solidFill>
          </a:ln>
        </p:spPr>
        <p:txBody>
          <a:bodyPr rtlCol="0">
            <a:noAutofit/>
          </a:bodyPr>
          <a:lstStyle/>
          <a:p>
            <a:pPr marL="271463" indent="-271463" algn="just" eaLnBrk="1" fontAlgn="auto" hangingPunct="1">
              <a:spcBef>
                <a:spcPts val="0"/>
              </a:spcBef>
              <a:buFont typeface="Wingdings" pitchFamily="2" charset="2"/>
              <a:buChar char="Ø"/>
              <a:defRPr/>
            </a:pPr>
            <a:r>
              <a:rPr lang="en-US" sz="2000" b="1" u="sng" dirty="0">
                <a:solidFill>
                  <a:srgbClr val="D54F41"/>
                </a:solidFill>
              </a:rPr>
              <a:t>Notified Specified Profession</a:t>
            </a:r>
            <a:r>
              <a:rPr lang="en-US" sz="2000" b="1" dirty="0">
                <a:solidFill>
                  <a:srgbClr val="D54F41"/>
                </a:solidFill>
              </a:rPr>
              <a:t> </a:t>
            </a:r>
          </a:p>
          <a:p>
            <a:pPr marL="271463" indent="-271463" algn="just">
              <a:spcBef>
                <a:spcPts val="0"/>
              </a:spcBef>
              <a:buNone/>
              <a:defRPr/>
            </a:pPr>
            <a:r>
              <a:rPr lang="en-US" sz="2000" b="1" dirty="0"/>
              <a:t>	</a:t>
            </a:r>
            <a:r>
              <a:rPr lang="en-US" sz="2000" b="1" u="sng" dirty="0"/>
              <a:t>Authorized representative</a:t>
            </a:r>
            <a:r>
              <a:rPr lang="en-US" sz="2000" b="1" dirty="0"/>
              <a:t> </a:t>
            </a:r>
            <a:r>
              <a:rPr lang="en-US" sz="2000" dirty="0"/>
              <a:t>and </a:t>
            </a:r>
            <a:r>
              <a:rPr lang="en-US" sz="2000" b="1" u="sng" dirty="0"/>
              <a:t>film artist</a:t>
            </a:r>
            <a:r>
              <a:rPr lang="en-US" sz="2000" b="1" dirty="0"/>
              <a:t> </a:t>
            </a:r>
            <a:r>
              <a:rPr lang="en-US" sz="2000" dirty="0"/>
              <a:t>- vide notification : No. SO 17(E), dated 12-1-1977.</a:t>
            </a:r>
          </a:p>
          <a:p>
            <a:pPr marL="271463" indent="-271463" algn="just">
              <a:spcBef>
                <a:spcPts val="0"/>
              </a:spcBef>
              <a:buNone/>
              <a:defRPr/>
            </a:pPr>
            <a:r>
              <a:rPr lang="en-US" sz="2000" dirty="0"/>
              <a:t>	</a:t>
            </a:r>
            <a:r>
              <a:rPr lang="en-US" sz="2000" b="1" u="sng" dirty="0"/>
              <a:t>Company Secretary </a:t>
            </a:r>
            <a:r>
              <a:rPr lang="en-US" sz="2000" dirty="0"/>
              <a:t>– vide Notification : No. SO 2675, dated 25-9-1992</a:t>
            </a:r>
          </a:p>
          <a:p>
            <a:pPr marL="271463" indent="-271463" algn="just">
              <a:spcBef>
                <a:spcPts val="0"/>
              </a:spcBef>
              <a:buNone/>
              <a:defRPr/>
            </a:pPr>
            <a:r>
              <a:rPr lang="en-US" sz="2000" dirty="0"/>
              <a:t>	</a:t>
            </a:r>
            <a:r>
              <a:rPr lang="en-US" sz="2000" b="1" u="sng" dirty="0"/>
              <a:t>Profession of information technolog</a:t>
            </a:r>
            <a:r>
              <a:rPr lang="en-US" sz="2000" b="1" i="1" dirty="0"/>
              <a:t>y</a:t>
            </a:r>
            <a:r>
              <a:rPr lang="en-US" sz="2000" dirty="0"/>
              <a:t> – vide Notification : No. SO 385(E), dated 4-5-2001</a:t>
            </a:r>
          </a:p>
          <a:p>
            <a:pPr marL="319088" lvl="1" indent="-319088" algn="just">
              <a:spcBef>
                <a:spcPts val="0"/>
              </a:spcBef>
              <a:buClr>
                <a:schemeClr val="accent2"/>
              </a:buClr>
              <a:buNone/>
              <a:defRPr/>
            </a:pPr>
            <a:endParaRPr lang="en-US" sz="500" b="1" i="1" u="sng" dirty="0">
              <a:solidFill>
                <a:srgbClr val="C00000"/>
              </a:solidFill>
            </a:endParaRPr>
          </a:p>
          <a:p>
            <a:pPr marL="271463" lvl="1" indent="-271463" algn="just">
              <a:spcBef>
                <a:spcPts val="0"/>
              </a:spcBef>
              <a:buClr>
                <a:schemeClr val="accent2"/>
              </a:buClr>
              <a:buFont typeface="Wingdings" pitchFamily="2" charset="2"/>
              <a:buChar char="Ø"/>
              <a:defRPr/>
            </a:pPr>
            <a:r>
              <a:rPr lang="en-US" sz="2000" b="1" u="sng" dirty="0">
                <a:solidFill>
                  <a:schemeClr val="accent2"/>
                </a:solidFill>
              </a:rPr>
              <a:t>Books or Books of account defined in Sec 2(12A) to include:-</a:t>
            </a:r>
          </a:p>
          <a:p>
            <a:pPr marL="271463" lvl="2" indent="-271463" algn="just">
              <a:spcBef>
                <a:spcPts val="0"/>
              </a:spcBef>
              <a:buNone/>
              <a:defRPr/>
            </a:pPr>
            <a:r>
              <a:rPr lang="en-US" sz="2000" dirty="0"/>
              <a:t>	Ledgers, Day Books, Cash books, Account books, Others</a:t>
            </a:r>
          </a:p>
        </p:txBody>
      </p:sp>
      <p:sp>
        <p:nvSpPr>
          <p:cNvPr id="3" name="Rectangle 2"/>
          <p:cNvSpPr/>
          <p:nvPr/>
        </p:nvSpPr>
        <p:spPr>
          <a:xfrm>
            <a:off x="-32" y="5434628"/>
            <a:ext cx="9144032" cy="923330"/>
          </a:xfrm>
          <a:prstGeom prst="rect">
            <a:avLst/>
          </a:prstGeom>
          <a:ln w="38100">
            <a:solidFill>
              <a:schemeClr val="accent1"/>
            </a:solidFill>
          </a:ln>
        </p:spPr>
        <p:txBody>
          <a:bodyPr wrap="square">
            <a:spAutoFit/>
          </a:bodyPr>
          <a:lstStyle/>
          <a:p>
            <a:r>
              <a:rPr lang="en-US" b="1" u="sng" dirty="0">
                <a:solidFill>
                  <a:schemeClr val="accent2"/>
                </a:solidFill>
              </a:rPr>
              <a:t>S.J </a:t>
            </a:r>
            <a:r>
              <a:rPr lang="en-US" b="1" u="sng" dirty="0" err="1">
                <a:solidFill>
                  <a:schemeClr val="accent2"/>
                </a:solidFill>
              </a:rPr>
              <a:t>Agarwal</a:t>
            </a:r>
            <a:r>
              <a:rPr lang="en-US" b="1" u="sng" dirty="0">
                <a:solidFill>
                  <a:schemeClr val="accent2"/>
                </a:solidFill>
              </a:rPr>
              <a:t> and Co. v. ITO [2008] 114 ITD 27(Pune) (SMC) :</a:t>
            </a:r>
          </a:p>
          <a:p>
            <a:r>
              <a:rPr lang="en-US" dirty="0"/>
              <a:t>Whether the books of account  as prescribed u/s 44AA are maintained or not, other books of account are subject to audit u/s 44AB. </a:t>
            </a:r>
            <a:endParaRPr lang="en-IN" dirty="0"/>
          </a:p>
        </p:txBody>
      </p:sp>
      <p:sp>
        <p:nvSpPr>
          <p:cNvPr id="5" name="Rectangle 4"/>
          <p:cNvSpPr/>
          <p:nvPr/>
        </p:nvSpPr>
        <p:spPr>
          <a:xfrm>
            <a:off x="7736904" y="-24"/>
            <a:ext cx="1371600" cy="4572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bg1"/>
                </a:solidFill>
                <a:latin typeface="+mj-lt"/>
              </a:rPr>
              <a:t>Contd</a:t>
            </a:r>
            <a:r>
              <a:rPr lang="en-US" sz="2400" b="1" dirty="0">
                <a:solidFill>
                  <a:schemeClr val="bg1"/>
                </a:solidFill>
                <a:latin typeface="+mj-lt"/>
              </a:rPr>
              <a:t>….</a:t>
            </a:r>
          </a:p>
        </p:txBody>
      </p:sp>
      <p:sp>
        <p:nvSpPr>
          <p:cNvPr id="7" name="Rectangle 2"/>
          <p:cNvSpPr txBox="1">
            <a:spLocks noChangeArrowheads="1"/>
          </p:cNvSpPr>
          <p:nvPr/>
        </p:nvSpPr>
        <p:spPr>
          <a:xfrm>
            <a:off x="-32" y="3000372"/>
            <a:ext cx="9144000" cy="2428892"/>
          </a:xfrm>
          <a:prstGeom prst="rect">
            <a:avLst/>
          </a:prstGeom>
          <a:ln w="38100">
            <a:solidFill>
              <a:schemeClr val="accent1"/>
            </a:solidFill>
          </a:ln>
        </p:spPr>
        <p:txBody>
          <a:bodyPr vert="horz" rtlCol="0">
            <a:noAutofit/>
          </a:bodyPr>
          <a:lstStyle/>
          <a:p>
            <a:pPr marR="0" lvl="0" algn="just" defTabSz="914400" rtl="0" eaLnBrk="1" fontAlgn="auto" latinLnBrk="0" hangingPunct="1">
              <a:lnSpc>
                <a:spcPct val="100000"/>
              </a:lnSpc>
              <a:spcBef>
                <a:spcPts val="0"/>
              </a:spcBef>
              <a:spcAft>
                <a:spcPts val="0"/>
              </a:spcAft>
              <a:buClr>
                <a:schemeClr val="accent2"/>
              </a:buClr>
              <a:buSzPct val="60000"/>
              <a:tabLst/>
              <a:defRPr/>
            </a:pPr>
            <a:r>
              <a:rPr lang="en-US" sz="2000" b="1" dirty="0"/>
              <a:t>As per Section 44AA(1) and notification issued u/s 44AA, exhaustive list of professions covered there under is as follows:-</a:t>
            </a:r>
          </a:p>
          <a:p>
            <a:pPr marL="360363" marR="0" lvl="0" indent="-360363" algn="just" defTabSz="914400" rtl="0" eaLnBrk="1" fontAlgn="auto" latinLnBrk="0" hangingPunct="1">
              <a:lnSpc>
                <a:spcPct val="100000"/>
              </a:lnSpc>
              <a:spcBef>
                <a:spcPts val="0"/>
              </a:spcBef>
              <a:spcAft>
                <a:spcPts val="0"/>
              </a:spcAft>
              <a:buClr>
                <a:schemeClr val="accent2"/>
              </a:buClr>
              <a:buSzPct val="100000"/>
              <a:tabLst/>
              <a:defRPr/>
            </a:pPr>
            <a:endParaRPr kumimoji="0" lang="en-US" sz="2000" b="1"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8" name="Table 7"/>
          <p:cNvGraphicFramePr>
            <a:graphicFrameLocks noGrp="1"/>
          </p:cNvGraphicFramePr>
          <p:nvPr/>
        </p:nvGraphicFramePr>
        <p:xfrm>
          <a:off x="571472" y="3620466"/>
          <a:ext cx="8215338" cy="1737360"/>
        </p:xfrm>
        <a:graphic>
          <a:graphicData uri="http://schemas.openxmlformats.org/drawingml/2006/table">
            <a:tbl>
              <a:tblPr firstRow="1" bandRow="1">
                <a:tableStyleId>{2D5ABB26-0587-4C30-8999-92F81FD0307C}</a:tableStyleId>
              </a:tblPr>
              <a:tblGrid>
                <a:gridCol w="4107669">
                  <a:extLst>
                    <a:ext uri="{9D8B030D-6E8A-4147-A177-3AD203B41FA5}">
                      <a16:colId xmlns="" xmlns:a16="http://schemas.microsoft.com/office/drawing/2014/main" val="20000"/>
                    </a:ext>
                  </a:extLst>
                </a:gridCol>
                <a:gridCol w="4107669">
                  <a:extLst>
                    <a:ext uri="{9D8B030D-6E8A-4147-A177-3AD203B41FA5}">
                      <a16:colId xmlns="" xmlns:a16="http://schemas.microsoft.com/office/drawing/2014/main" val="20001"/>
                    </a:ext>
                  </a:extLst>
                </a:gridCol>
              </a:tblGrid>
              <a:tr h="953997">
                <a:tc>
                  <a:txBody>
                    <a:bodyPr/>
                    <a:lstStyle/>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Legal</a:t>
                      </a:r>
                    </a:p>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lang="en-US" sz="1800" b="1" dirty="0"/>
                        <a:t>Medical</a:t>
                      </a:r>
                    </a:p>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Engineering</a:t>
                      </a:r>
                    </a:p>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lang="en-US" sz="1800" b="1" dirty="0"/>
                        <a:t>Architectural</a:t>
                      </a:r>
                    </a:p>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lang="en-US" sz="1800" b="1" dirty="0"/>
                        <a:t>Accountancy</a:t>
                      </a:r>
                    </a:p>
                    <a:p>
                      <a:pPr marL="360363" marR="0" lvl="0" indent="-360363" algn="just" defTabSz="914400" rtl="0" eaLnBrk="1" fontAlgn="auto" latinLnBrk="0" hangingPunct="1">
                        <a:lnSpc>
                          <a:spcPct val="100000"/>
                        </a:lnSpc>
                        <a:spcBef>
                          <a:spcPts val="0"/>
                        </a:spcBef>
                        <a:spcAft>
                          <a:spcPts val="0"/>
                        </a:spcAft>
                        <a:buClr>
                          <a:schemeClr val="accent2"/>
                        </a:buClr>
                        <a:buSzPct val="100000"/>
                        <a:buFont typeface="Arial" pitchFamily="34" charset="0"/>
                        <a:buChar char="•"/>
                        <a:tabLst/>
                        <a:defRPr/>
                      </a:pPr>
                      <a:r>
                        <a:rPr lang="en-US" b="1" dirty="0"/>
                        <a:t>Technical Consultancy</a:t>
                      </a:r>
                    </a:p>
                  </a:txBody>
                  <a:tcPr/>
                </a:tc>
                <a:tc>
                  <a:txBody>
                    <a:bodyPr/>
                    <a:lstStyle/>
                    <a:p>
                      <a:pPr marL="360363" indent="-180975">
                        <a:buClr>
                          <a:srgbClr val="C00000"/>
                        </a:buClr>
                        <a:buFont typeface="Arial" pitchFamily="34" charset="0"/>
                        <a:buChar char="•"/>
                      </a:pPr>
                      <a:r>
                        <a:rPr lang="en-US" b="1" dirty="0"/>
                        <a:t>Interior Decoration</a:t>
                      </a:r>
                    </a:p>
                    <a:p>
                      <a:pPr marL="360363" indent="-180975">
                        <a:buClr>
                          <a:srgbClr val="C00000"/>
                        </a:buClr>
                        <a:buFont typeface="Arial" pitchFamily="34" charset="0"/>
                        <a:buChar char="•"/>
                      </a:pPr>
                      <a:r>
                        <a:rPr lang="en-US" b="1" dirty="0"/>
                        <a:t>Authorized Representative</a:t>
                      </a:r>
                    </a:p>
                    <a:p>
                      <a:pPr marL="360363" indent="-180975">
                        <a:buClr>
                          <a:srgbClr val="C00000"/>
                        </a:buClr>
                        <a:buFont typeface="Arial" pitchFamily="34" charset="0"/>
                        <a:buChar char="•"/>
                      </a:pPr>
                      <a:r>
                        <a:rPr lang="en-US" b="1" dirty="0"/>
                        <a:t>Film Artist</a:t>
                      </a:r>
                    </a:p>
                    <a:p>
                      <a:pPr marL="360363" indent="-180975">
                        <a:buClr>
                          <a:srgbClr val="C00000"/>
                        </a:buClr>
                        <a:buFont typeface="Arial" pitchFamily="34" charset="0"/>
                        <a:buChar char="•"/>
                      </a:pPr>
                      <a:r>
                        <a:rPr lang="en-US" b="1" dirty="0"/>
                        <a:t>Company Secretary</a:t>
                      </a:r>
                    </a:p>
                    <a:p>
                      <a:pPr marL="360363" indent="-180975">
                        <a:buClr>
                          <a:srgbClr val="C00000"/>
                        </a:buClr>
                        <a:buFont typeface="Arial" pitchFamily="34" charset="0"/>
                        <a:buChar char="•"/>
                      </a:pPr>
                      <a:r>
                        <a:rPr lang="en-US" b="1" dirty="0"/>
                        <a:t>Professional of Information Technology</a:t>
                      </a:r>
                    </a:p>
                  </a:txBody>
                  <a:tcPr/>
                </a:tc>
                <a:extLst>
                  <a:ext uri="{0D108BD9-81ED-4DB2-BD59-A6C34878D82A}">
                    <a16:rowId xmlns="" xmlns:a16="http://schemas.microsoft.com/office/drawing/2014/main" val="10000"/>
                  </a:ext>
                </a:extLst>
              </a:tr>
            </a:tbl>
          </a:graphicData>
        </a:graphic>
      </p:graphicFrame>
      <p:sp>
        <p:nvSpPr>
          <p:cNvPr id="9" name="Slide Number Placeholder 3"/>
          <p:cNvSpPr>
            <a:spLocks noGrp="1"/>
          </p:cNvSpPr>
          <p:nvPr>
            <p:ph type="sldNum" sz="quarter" idx="12"/>
          </p:nvPr>
        </p:nvSpPr>
        <p:spPr>
          <a:xfrm>
            <a:off x="8610600" y="647702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120</a:t>
            </a:fld>
            <a:endParaRPr lang="en-US" dirty="0">
              <a:solidFill>
                <a:schemeClr val="bg1"/>
              </a:solidFill>
            </a:endParaRPr>
          </a:p>
        </p:txBody>
      </p:sp>
    </p:spTree>
    <p:extLst>
      <p:ext uri="{BB962C8B-B14F-4D97-AF65-F5344CB8AC3E}">
        <p14:creationId xmlns:p14="http://schemas.microsoft.com/office/powerpoint/2010/main" val="266060081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262383798"/>
              </p:ext>
            </p:extLst>
          </p:nvPr>
        </p:nvGraphicFramePr>
        <p:xfrm>
          <a:off x="-32" y="-24"/>
          <a:ext cx="9067800" cy="685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le 1"/>
          <p:cNvSpPr txBox="1">
            <a:spLocks/>
          </p:cNvSpPr>
          <p:nvPr/>
        </p:nvSpPr>
        <p:spPr>
          <a:xfrm>
            <a:off x="0" y="0"/>
            <a:ext cx="9144000" cy="505742"/>
          </a:xfrm>
          <a:prstGeom prst="rect">
            <a:avLst/>
          </a:prstGeom>
        </p:spPr>
        <p:txBody>
          <a:bodyPr vert="horz" anchor="ctr">
            <a:noAutofit/>
          </a:bodyPr>
          <a:lstStyle/>
          <a:p>
            <a:r>
              <a:rPr lang="en-IN" sz="3200" b="1" dirty="0">
                <a:solidFill>
                  <a:schemeClr val="tx2"/>
                </a:solidFill>
                <a:latin typeface="+mj-lt"/>
              </a:rPr>
              <a:t>Analysis of Section 44AA …..</a:t>
            </a:r>
          </a:p>
        </p:txBody>
      </p:sp>
      <p:sp>
        <p:nvSpPr>
          <p:cNvPr id="6" name="Rounded Rectangle 5"/>
          <p:cNvSpPr/>
          <p:nvPr/>
        </p:nvSpPr>
        <p:spPr>
          <a:xfrm>
            <a:off x="2786050" y="500042"/>
            <a:ext cx="2571768" cy="35719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b="1" dirty="0"/>
              <a:t>Section - 44AA</a:t>
            </a:r>
          </a:p>
        </p:txBody>
      </p:sp>
      <p:cxnSp>
        <p:nvCxnSpPr>
          <p:cNvPr id="11" name="Elbow Connector 10"/>
          <p:cNvCxnSpPr>
            <a:stCxn id="6" idx="2"/>
          </p:cNvCxnSpPr>
          <p:nvPr/>
        </p:nvCxnSpPr>
        <p:spPr>
          <a:xfrm rot="5400000">
            <a:off x="2500298" y="-500090"/>
            <a:ext cx="214314" cy="2928958"/>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1" name="Shape 20"/>
          <p:cNvCxnSpPr/>
          <p:nvPr/>
        </p:nvCxnSpPr>
        <p:spPr>
          <a:xfrm rot="16200000" flipH="1">
            <a:off x="5786446" y="-785842"/>
            <a:ext cx="142876" cy="357190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1000497" y="1186665"/>
            <a:ext cx="285752"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0" y="1357298"/>
            <a:ext cx="3286116" cy="107157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t>Specified profession referred u/s 44AA(1) </a:t>
            </a:r>
          </a:p>
        </p:txBody>
      </p:sp>
      <p:sp>
        <p:nvSpPr>
          <p:cNvPr id="26" name="Rounded Rectangle 25"/>
          <p:cNvSpPr/>
          <p:nvPr/>
        </p:nvSpPr>
        <p:spPr>
          <a:xfrm>
            <a:off x="4572000" y="1357298"/>
            <a:ext cx="4357686" cy="78581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t>Persons other than referred in Section 44AA(1)</a:t>
            </a:r>
          </a:p>
        </p:txBody>
      </p:sp>
      <p:cxnSp>
        <p:nvCxnSpPr>
          <p:cNvPr id="32" name="Straight Connector 31"/>
          <p:cNvCxnSpPr/>
          <p:nvPr/>
        </p:nvCxnSpPr>
        <p:spPr>
          <a:xfrm rot="5400000">
            <a:off x="1500563" y="2571347"/>
            <a:ext cx="285752"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57158" y="2714620"/>
            <a:ext cx="271464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177372" y="2892024"/>
            <a:ext cx="35798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0" y="3071810"/>
            <a:ext cx="1714480" cy="92869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600" dirty="0"/>
              <a:t>If  Gross Receipt exceeds 1.5 Lakh [Rule 6F(1)]</a:t>
            </a:r>
          </a:p>
        </p:txBody>
      </p:sp>
      <p:sp>
        <p:nvSpPr>
          <p:cNvPr id="41" name="Rounded Rectangle 40"/>
          <p:cNvSpPr/>
          <p:nvPr/>
        </p:nvSpPr>
        <p:spPr>
          <a:xfrm>
            <a:off x="1857356" y="3071810"/>
            <a:ext cx="1714512" cy="857256"/>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600" dirty="0"/>
              <a:t>If Gross Receipt does not exceeds 1.5 Lakh</a:t>
            </a:r>
          </a:p>
        </p:txBody>
      </p:sp>
      <p:cxnSp>
        <p:nvCxnSpPr>
          <p:cNvPr id="42" name="Straight Arrow Connector 41"/>
          <p:cNvCxnSpPr/>
          <p:nvPr/>
        </p:nvCxnSpPr>
        <p:spPr>
          <a:xfrm rot="5400000">
            <a:off x="714761" y="4142967"/>
            <a:ext cx="286546"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2572546" y="4071132"/>
            <a:ext cx="285752"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32" y="4286256"/>
            <a:ext cx="1857388" cy="107157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Books prescribed in rule 6F(2) &amp; 6F(3)</a:t>
            </a:r>
          </a:p>
        </p:txBody>
      </p:sp>
      <p:sp>
        <p:nvSpPr>
          <p:cNvPr id="45" name="Rounded Rectangle 44"/>
          <p:cNvSpPr/>
          <p:nvPr/>
        </p:nvSpPr>
        <p:spPr>
          <a:xfrm>
            <a:off x="2071670" y="4214818"/>
            <a:ext cx="1357322" cy="857256"/>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No Books Mandatory</a:t>
            </a:r>
          </a:p>
        </p:txBody>
      </p:sp>
      <p:cxnSp>
        <p:nvCxnSpPr>
          <p:cNvPr id="52" name="Straight Arrow Connector 51"/>
          <p:cNvCxnSpPr/>
          <p:nvPr/>
        </p:nvCxnSpPr>
        <p:spPr>
          <a:xfrm rot="5400000">
            <a:off x="2892016" y="2892818"/>
            <a:ext cx="35798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6465504" y="2249876"/>
            <a:ext cx="214314"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286348" y="2357430"/>
            <a:ext cx="271464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5178016" y="2464174"/>
            <a:ext cx="215108"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4286248" y="2571744"/>
            <a:ext cx="2214578" cy="71438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If Assessee is Individual or HUF</a:t>
            </a:r>
            <a:r>
              <a:rPr lang="en-US" sz="3200" baseline="30000" dirty="0"/>
              <a:t>#</a:t>
            </a:r>
            <a:endParaRPr lang="en-US" baseline="30000" dirty="0"/>
          </a:p>
        </p:txBody>
      </p:sp>
      <p:sp>
        <p:nvSpPr>
          <p:cNvPr id="57" name="Rounded Rectangle 56"/>
          <p:cNvSpPr/>
          <p:nvPr/>
        </p:nvSpPr>
        <p:spPr>
          <a:xfrm>
            <a:off x="6572264" y="2571744"/>
            <a:ext cx="2571736" cy="64294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If Assessee is other than Individual or HUF</a:t>
            </a:r>
            <a:r>
              <a:rPr lang="en-US" baseline="30000" dirty="0"/>
              <a:t> </a:t>
            </a:r>
            <a:r>
              <a:rPr lang="en-US" sz="2400" baseline="30000" dirty="0"/>
              <a:t>#</a:t>
            </a:r>
            <a:endParaRPr lang="en-US" dirty="0"/>
          </a:p>
        </p:txBody>
      </p:sp>
      <p:cxnSp>
        <p:nvCxnSpPr>
          <p:cNvPr id="59" name="Straight Connector 58"/>
          <p:cNvCxnSpPr/>
          <p:nvPr/>
        </p:nvCxnSpPr>
        <p:spPr>
          <a:xfrm rot="5400000">
            <a:off x="5358215" y="3357165"/>
            <a:ext cx="142876"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643438" y="3429000"/>
            <a:ext cx="121444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4535884" y="3535760"/>
            <a:ext cx="2151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9" name="Rounded Rectangle 68"/>
          <p:cNvSpPr/>
          <p:nvPr/>
        </p:nvSpPr>
        <p:spPr>
          <a:xfrm>
            <a:off x="3643306" y="3643314"/>
            <a:ext cx="1214446" cy="178595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80000"/>
              </a:lnSpc>
            </a:pPr>
            <a:r>
              <a:rPr lang="en-US" sz="1500" dirty="0"/>
              <a:t>If T/O or Gross Receipts exceeds Rs. 25 Lakh or Income exceeds Rs. 2.50 Lakh*</a:t>
            </a:r>
          </a:p>
        </p:txBody>
      </p:sp>
      <p:cxnSp>
        <p:nvCxnSpPr>
          <p:cNvPr id="72" name="Straight Arrow Connector 71"/>
          <p:cNvCxnSpPr/>
          <p:nvPr/>
        </p:nvCxnSpPr>
        <p:spPr>
          <a:xfrm rot="5400000">
            <a:off x="7892660" y="2464174"/>
            <a:ext cx="215108"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5751124" y="3535760"/>
            <a:ext cx="2151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7" name="Rounded Rectangle 76"/>
          <p:cNvSpPr/>
          <p:nvPr/>
        </p:nvSpPr>
        <p:spPr>
          <a:xfrm>
            <a:off x="5000628" y="3643314"/>
            <a:ext cx="1285884" cy="178595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80000"/>
              </a:lnSpc>
            </a:pPr>
            <a:r>
              <a:rPr lang="en-US" sz="1500" dirty="0"/>
              <a:t>If T/O or Gross Receipts is </a:t>
            </a:r>
            <a:r>
              <a:rPr lang="en-US" sz="1500" dirty="0" err="1"/>
              <a:t>upto</a:t>
            </a:r>
            <a:r>
              <a:rPr lang="en-US" sz="1500" dirty="0"/>
              <a:t> Rs. 25 Lakh or Income is </a:t>
            </a:r>
            <a:r>
              <a:rPr lang="en-US" sz="1500" dirty="0" err="1"/>
              <a:t>upto</a:t>
            </a:r>
            <a:r>
              <a:rPr lang="en-US" sz="1500" dirty="0"/>
              <a:t> Rs. 2.50 Lakh*</a:t>
            </a:r>
          </a:p>
        </p:txBody>
      </p:sp>
      <p:cxnSp>
        <p:nvCxnSpPr>
          <p:cNvPr id="79" name="Straight Arrow Connector 78"/>
          <p:cNvCxnSpPr/>
          <p:nvPr/>
        </p:nvCxnSpPr>
        <p:spPr>
          <a:xfrm rot="5400000">
            <a:off x="7501355" y="1186665"/>
            <a:ext cx="285752"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rot="5400000">
            <a:off x="4072347" y="5571727"/>
            <a:ext cx="286546"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4" name="Rounded Rectangle 83"/>
          <p:cNvSpPr/>
          <p:nvPr/>
        </p:nvSpPr>
        <p:spPr>
          <a:xfrm>
            <a:off x="2857488" y="5715016"/>
            <a:ext cx="1857388" cy="64294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Any Books</a:t>
            </a:r>
            <a:r>
              <a:rPr lang="en-US" sz="3600" baseline="30000" dirty="0"/>
              <a:t>$</a:t>
            </a:r>
            <a:endParaRPr lang="en-US" baseline="30000" dirty="0"/>
          </a:p>
        </p:txBody>
      </p:sp>
      <p:cxnSp>
        <p:nvCxnSpPr>
          <p:cNvPr id="85" name="Straight Arrow Connector 84"/>
          <p:cNvCxnSpPr/>
          <p:nvPr/>
        </p:nvCxnSpPr>
        <p:spPr>
          <a:xfrm rot="5400000">
            <a:off x="5430066" y="5571330"/>
            <a:ext cx="285752"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6" name="Rounded Rectangle 85"/>
          <p:cNvSpPr/>
          <p:nvPr/>
        </p:nvSpPr>
        <p:spPr>
          <a:xfrm>
            <a:off x="4786314" y="5715016"/>
            <a:ext cx="1500198" cy="64294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No Books Mandatory</a:t>
            </a:r>
          </a:p>
        </p:txBody>
      </p:sp>
      <p:cxnSp>
        <p:nvCxnSpPr>
          <p:cNvPr id="88" name="Straight Connector 87"/>
          <p:cNvCxnSpPr/>
          <p:nvPr/>
        </p:nvCxnSpPr>
        <p:spPr>
          <a:xfrm rot="5400000">
            <a:off x="8144297" y="3357165"/>
            <a:ext cx="142876"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429520" y="3429000"/>
            <a:ext cx="121444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7321966" y="3535760"/>
            <a:ext cx="2151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1" name="Rounded Rectangle 90"/>
          <p:cNvSpPr/>
          <p:nvPr/>
        </p:nvSpPr>
        <p:spPr>
          <a:xfrm>
            <a:off x="6429388" y="3643314"/>
            <a:ext cx="1214446" cy="178595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80000"/>
              </a:lnSpc>
            </a:pPr>
            <a:r>
              <a:rPr lang="en-US" sz="1500" dirty="0"/>
              <a:t>If T/O or Gross Receipts exceeds Rs. 10 Lakh or Income exceeds Rs. 1.20 Lakh</a:t>
            </a:r>
          </a:p>
        </p:txBody>
      </p:sp>
      <p:cxnSp>
        <p:nvCxnSpPr>
          <p:cNvPr id="92" name="Straight Arrow Connector 91"/>
          <p:cNvCxnSpPr/>
          <p:nvPr/>
        </p:nvCxnSpPr>
        <p:spPr>
          <a:xfrm rot="5400000">
            <a:off x="8537206" y="3535760"/>
            <a:ext cx="2151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3" name="Rounded Rectangle 92"/>
          <p:cNvSpPr/>
          <p:nvPr/>
        </p:nvSpPr>
        <p:spPr>
          <a:xfrm>
            <a:off x="7786710" y="3643314"/>
            <a:ext cx="1285884" cy="178595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80000"/>
              </a:lnSpc>
            </a:pPr>
            <a:r>
              <a:rPr lang="en-US" sz="1500" dirty="0"/>
              <a:t>If T/O or Gross Receipts is </a:t>
            </a:r>
            <a:r>
              <a:rPr lang="en-US" sz="1500" dirty="0" err="1"/>
              <a:t>upto</a:t>
            </a:r>
            <a:r>
              <a:rPr lang="en-US" sz="1500" dirty="0"/>
              <a:t> Rs. 10 Lakh or Income is </a:t>
            </a:r>
            <a:r>
              <a:rPr lang="en-US" sz="1500" dirty="0" err="1"/>
              <a:t>upto</a:t>
            </a:r>
            <a:r>
              <a:rPr lang="en-US" sz="1500" dirty="0"/>
              <a:t> Rs. 1.20 Lakh</a:t>
            </a:r>
          </a:p>
        </p:txBody>
      </p:sp>
      <p:cxnSp>
        <p:nvCxnSpPr>
          <p:cNvPr id="94" name="Straight Arrow Connector 93"/>
          <p:cNvCxnSpPr/>
          <p:nvPr/>
        </p:nvCxnSpPr>
        <p:spPr>
          <a:xfrm rot="5400000">
            <a:off x="6894545" y="5535611"/>
            <a:ext cx="214314"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6357950" y="5715016"/>
            <a:ext cx="1285884" cy="92869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80000"/>
              </a:lnSpc>
            </a:pPr>
            <a:r>
              <a:rPr lang="en-US" sz="1600" dirty="0"/>
              <a:t>Any Books</a:t>
            </a:r>
            <a:r>
              <a:rPr lang="en-US" sz="1600" baseline="30000" dirty="0"/>
              <a:t> </a:t>
            </a:r>
            <a:r>
              <a:rPr lang="en-US" sz="2800" baseline="30000" dirty="0"/>
              <a:t>$</a:t>
            </a:r>
            <a:endParaRPr lang="en-US" sz="1600" dirty="0"/>
          </a:p>
        </p:txBody>
      </p:sp>
      <p:cxnSp>
        <p:nvCxnSpPr>
          <p:cNvPr id="96" name="Straight Arrow Connector 95"/>
          <p:cNvCxnSpPr/>
          <p:nvPr/>
        </p:nvCxnSpPr>
        <p:spPr>
          <a:xfrm rot="5400000">
            <a:off x="8216148" y="5571330"/>
            <a:ext cx="285752" cy="1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7" name="Rounded Rectangle 96"/>
          <p:cNvSpPr/>
          <p:nvPr/>
        </p:nvSpPr>
        <p:spPr>
          <a:xfrm>
            <a:off x="7715272" y="5715016"/>
            <a:ext cx="1357322" cy="92869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t>No Books Mandatory</a:t>
            </a:r>
          </a:p>
        </p:txBody>
      </p:sp>
      <p:sp>
        <p:nvSpPr>
          <p:cNvPr id="101"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121</a:t>
            </a:fld>
            <a:endParaRPr lang="en-US" dirty="0">
              <a:solidFill>
                <a:schemeClr val="bg1"/>
              </a:solidFill>
            </a:endParaRPr>
          </a:p>
        </p:txBody>
      </p:sp>
    </p:spTree>
    <p:extLst>
      <p:ext uri="{BB962C8B-B14F-4D97-AF65-F5344CB8AC3E}">
        <p14:creationId xmlns:p14="http://schemas.microsoft.com/office/powerpoint/2010/main" val="122282736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Grp="1" noChangeArrowheads="1"/>
          </p:cNvSpPr>
          <p:nvPr>
            <p:ph sz="quarter" idx="4294967295"/>
          </p:nvPr>
        </p:nvSpPr>
        <p:spPr bwMode="auto">
          <a:xfrm>
            <a:off x="0" y="785794"/>
            <a:ext cx="8915400" cy="3231654"/>
          </a:xfrm>
          <a:prstGeom prst="rect">
            <a:avLst/>
          </a:prstGeom>
          <a:noFill/>
          <a:ln w="38100" cap="sq">
            <a:solidFill>
              <a:schemeClr val="accent1"/>
            </a:solidFill>
            <a:miter lim="800000"/>
            <a:headEnd type="none" w="sm" len="sm"/>
            <a:tailEnd type="none" w="sm" len="sm"/>
          </a:ln>
        </p:spPr>
        <p:txBody>
          <a:bodyPr wrap="square">
            <a:spAutoFit/>
          </a:bodyPr>
          <a:lstStyle/>
          <a:p>
            <a:pPr algn="just">
              <a:spcBef>
                <a:spcPts val="0"/>
              </a:spcBef>
              <a:buNone/>
            </a:pPr>
            <a:r>
              <a:rPr lang="en-US" sz="1800" b="1" u="sng" dirty="0"/>
              <a:t>Note: </a:t>
            </a:r>
          </a:p>
          <a:p>
            <a:pPr algn="just">
              <a:spcBef>
                <a:spcPts val="0"/>
              </a:spcBef>
              <a:buNone/>
            </a:pPr>
            <a:r>
              <a:rPr lang="en-US" sz="1800" b="1" dirty="0"/>
              <a:t>*For Individual &amp; HUF - Limit for total Income was Rs.1,20,000/- &amp; for T/O or Gross Receipt was Rs.10,00,000/- </a:t>
            </a:r>
            <a:r>
              <a:rPr lang="en-US" sz="1800" b="1" dirty="0">
                <a:solidFill>
                  <a:srgbClr val="C00000"/>
                </a:solidFill>
              </a:rPr>
              <a:t>[prior to Finance Act, 2017 (</a:t>
            </a:r>
            <a:r>
              <a:rPr lang="en-US" sz="1800" b="1" dirty="0" err="1">
                <a:solidFill>
                  <a:srgbClr val="C00000"/>
                </a:solidFill>
              </a:rPr>
              <a:t>w.e.f</a:t>
            </a:r>
            <a:r>
              <a:rPr lang="en-US" sz="1800" b="1" dirty="0">
                <a:solidFill>
                  <a:srgbClr val="C00000"/>
                </a:solidFill>
              </a:rPr>
              <a:t> . 01-04-2018]</a:t>
            </a:r>
            <a:endParaRPr lang="en-US" sz="1800" b="1" u="sng" dirty="0"/>
          </a:p>
          <a:p>
            <a:pPr marL="268288" indent="-268288" algn="just">
              <a:spcBef>
                <a:spcPts val="0"/>
              </a:spcBef>
              <a:buNone/>
            </a:pPr>
            <a:r>
              <a:rPr lang="en-US" sz="1800" b="1" dirty="0"/>
              <a:t># For limits in relation to Gross Receipts or Turnover – </a:t>
            </a:r>
          </a:p>
          <a:p>
            <a:pPr marL="268288" indent="-268288" algn="just">
              <a:spcBef>
                <a:spcPts val="0"/>
              </a:spcBef>
              <a:buNone/>
            </a:pPr>
            <a:r>
              <a:rPr lang="en-US" sz="1800" b="1" dirty="0"/>
              <a:t>	(A) For Newly Setup Business – </a:t>
            </a:r>
            <a:r>
              <a:rPr lang="en-US" sz="1800" dirty="0"/>
              <a:t>For computing threshold limits</a:t>
            </a:r>
            <a:r>
              <a:rPr lang="en-US" sz="1800" b="1" dirty="0"/>
              <a:t> </a:t>
            </a:r>
            <a:r>
              <a:rPr lang="en-US" sz="1800" dirty="0"/>
              <a:t>the Turnover or Gross Receipts shall be considered for that year only. </a:t>
            </a:r>
            <a:r>
              <a:rPr lang="en-US" sz="1800" b="1" dirty="0"/>
              <a:t>	</a:t>
            </a:r>
          </a:p>
          <a:p>
            <a:pPr marL="268288" indent="-268288" algn="just">
              <a:spcBef>
                <a:spcPts val="0"/>
              </a:spcBef>
              <a:buNone/>
            </a:pPr>
            <a:r>
              <a:rPr lang="en-US" sz="1800" b="1" dirty="0"/>
              <a:t>	(B) For Other Business – </a:t>
            </a:r>
            <a:r>
              <a:rPr lang="en-US" sz="1800" dirty="0"/>
              <a:t>For computing threshold limits</a:t>
            </a:r>
            <a:r>
              <a:rPr lang="en-US" sz="1800" b="1" dirty="0"/>
              <a:t> </a:t>
            </a:r>
            <a:r>
              <a:rPr lang="en-US" sz="1800" dirty="0"/>
              <a:t>the Turnover or Gross Receipts shall be Limits Shall be considered</a:t>
            </a:r>
            <a:r>
              <a:rPr lang="en-US" sz="1800" b="1" dirty="0"/>
              <a:t> </a:t>
            </a:r>
            <a:r>
              <a:rPr lang="en-US" sz="1800" dirty="0"/>
              <a:t>for three years immediately preceding the P.Y. and books will be required to maintain if such threshold is fulfilled in any one of three years. </a:t>
            </a:r>
          </a:p>
          <a:p>
            <a:pPr marL="268288" indent="-268288" algn="just">
              <a:spcBef>
                <a:spcPts val="0"/>
              </a:spcBef>
              <a:buNone/>
            </a:pPr>
            <a:r>
              <a:rPr lang="en-US" sz="1800" dirty="0"/>
              <a:t>$</a:t>
            </a:r>
            <a:r>
              <a:rPr lang="en-US" sz="2400" dirty="0"/>
              <a:t> </a:t>
            </a:r>
            <a:r>
              <a:rPr lang="en-US" sz="1800" b="1" u="sng" dirty="0"/>
              <a:t>Any books</a:t>
            </a:r>
            <a:r>
              <a:rPr lang="en-US" sz="1800" dirty="0"/>
              <a:t>: means the books so as to enable the AO to compute his total income in accordance with the provisions of this Act.</a:t>
            </a:r>
          </a:p>
        </p:txBody>
      </p:sp>
      <p:sp>
        <p:nvSpPr>
          <p:cNvPr id="6" name="Rectangle 5"/>
          <p:cNvSpPr/>
          <p:nvPr/>
        </p:nvSpPr>
        <p:spPr>
          <a:xfrm>
            <a:off x="-32" y="4643446"/>
            <a:ext cx="8915400" cy="1631216"/>
          </a:xfrm>
          <a:prstGeom prst="rect">
            <a:avLst/>
          </a:prstGeom>
          <a:ln>
            <a:solidFill>
              <a:srgbClr val="C00000"/>
            </a:solidFill>
          </a:ln>
        </p:spPr>
        <p:txBody>
          <a:bodyPr wrap="square">
            <a:spAutoFit/>
          </a:bodyPr>
          <a:lstStyle/>
          <a:p>
            <a:pPr algn="just"/>
            <a:r>
              <a:rPr lang="en-US" sz="2000" dirty="0">
                <a:solidFill>
                  <a:srgbClr val="C00000"/>
                </a:solidFill>
              </a:rPr>
              <a:t>Where gross professional receipts in 1 of 3 years preceding the previous year in question have not exceeded Rs.1,50,000, assessee is not required to maintain books of account for that previous year even though such gross receipts have exceeded Rs.1,50,000 in the other 2 preceding years. </a:t>
            </a:r>
            <a:r>
              <a:rPr lang="en-US" sz="2000" b="1" dirty="0">
                <a:solidFill>
                  <a:srgbClr val="C00000"/>
                </a:solidFill>
              </a:rPr>
              <a:t>A. </a:t>
            </a:r>
            <a:r>
              <a:rPr lang="en-US" sz="2000" b="1" dirty="0" err="1">
                <a:solidFill>
                  <a:srgbClr val="C00000"/>
                </a:solidFill>
              </a:rPr>
              <a:t>Keshava</a:t>
            </a:r>
            <a:r>
              <a:rPr lang="en-US" sz="2000" b="1" dirty="0">
                <a:solidFill>
                  <a:srgbClr val="C00000"/>
                </a:solidFill>
              </a:rPr>
              <a:t> </a:t>
            </a:r>
            <a:r>
              <a:rPr lang="en-US" sz="2000" b="1" dirty="0" err="1">
                <a:solidFill>
                  <a:srgbClr val="C00000"/>
                </a:solidFill>
              </a:rPr>
              <a:t>Bhat</a:t>
            </a:r>
            <a:r>
              <a:rPr lang="en-US" sz="2000" b="1" dirty="0">
                <a:solidFill>
                  <a:srgbClr val="C00000"/>
                </a:solidFill>
              </a:rPr>
              <a:t> v. ITO [2001] 237 ITR 83 (</a:t>
            </a:r>
            <a:r>
              <a:rPr lang="en-US" sz="2000" b="1" dirty="0" err="1">
                <a:solidFill>
                  <a:srgbClr val="C00000"/>
                </a:solidFill>
              </a:rPr>
              <a:t>Kar</a:t>
            </a:r>
            <a:r>
              <a:rPr lang="en-US" sz="2000" b="1" dirty="0">
                <a:solidFill>
                  <a:srgbClr val="C00000"/>
                </a:solidFill>
              </a:rPr>
              <a:t>.)</a:t>
            </a:r>
          </a:p>
        </p:txBody>
      </p:sp>
      <p:sp>
        <p:nvSpPr>
          <p:cNvPr id="10" name="Title 1"/>
          <p:cNvSpPr txBox="1">
            <a:spLocks/>
          </p:cNvSpPr>
          <p:nvPr/>
        </p:nvSpPr>
        <p:spPr>
          <a:xfrm>
            <a:off x="0" y="44624"/>
            <a:ext cx="9144000" cy="720080"/>
          </a:xfrm>
          <a:prstGeom prst="rect">
            <a:avLst/>
          </a:prstGeom>
          <a:solidFill>
            <a:schemeClr val="tx2">
              <a:lumMod val="40000"/>
              <a:lumOff val="60000"/>
            </a:schemeClr>
          </a:solidFill>
        </p:spPr>
        <p:txBody>
          <a:bodyPr vert="horz" anchor="ctr">
            <a:noAutofit/>
          </a:bodyPr>
          <a:lstStyle/>
          <a:p>
            <a:r>
              <a:rPr lang="en-IN" sz="3200" b="1" dirty="0">
                <a:solidFill>
                  <a:schemeClr val="bg1"/>
                </a:solidFill>
                <a:latin typeface="+mj-lt"/>
              </a:rPr>
              <a:t>Analysis of Section 44AA …..</a:t>
            </a:r>
          </a:p>
        </p:txBody>
      </p:sp>
      <p:sp>
        <p:nvSpPr>
          <p:cNvPr id="7" name="Rectangle 6"/>
          <p:cNvSpPr/>
          <p:nvPr/>
        </p:nvSpPr>
        <p:spPr>
          <a:xfrm>
            <a:off x="7572396" y="285728"/>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bg1"/>
                </a:solidFill>
                <a:latin typeface="+mj-lt"/>
              </a:rPr>
              <a:t>Contd</a:t>
            </a:r>
            <a:r>
              <a:rPr lang="en-US" sz="2400" b="1" dirty="0">
                <a:solidFill>
                  <a:schemeClr val="bg1"/>
                </a:solidFill>
                <a:latin typeface="+mj-lt"/>
              </a:rPr>
              <a:t>….</a:t>
            </a:r>
          </a:p>
        </p:txBody>
      </p:sp>
      <p:sp>
        <p:nvSpPr>
          <p:cNvPr id="8" name="Slide Number Placeholder 3"/>
          <p:cNvSpPr txBox="1">
            <a:spLocks/>
          </p:cNvSpPr>
          <p:nvPr/>
        </p:nvSpPr>
        <p:spPr>
          <a:xfrm>
            <a:off x="8610600" y="6500834"/>
            <a:ext cx="533400" cy="381000"/>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0416221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normAutofit/>
          </a:bodyPr>
          <a:lstStyle/>
          <a:p>
            <a:fld id="{B6F15528-21DE-4FAA-801E-634DDDAF4B2B}" type="slidenum">
              <a:rPr lang="en-US" smtClean="0"/>
              <a:pPr/>
              <a:t>123</a:t>
            </a:fld>
            <a:endParaRPr lang="en-US"/>
          </a:p>
        </p:txBody>
      </p:sp>
      <p:sp>
        <p:nvSpPr>
          <p:cNvPr id="6" name="Title 5"/>
          <p:cNvSpPr>
            <a:spLocks noGrp="1"/>
          </p:cNvSpPr>
          <p:nvPr>
            <p:ph type="title" idx="4294967295"/>
          </p:nvPr>
        </p:nvSpPr>
        <p:spPr>
          <a:xfrm>
            <a:off x="0" y="500042"/>
            <a:ext cx="8537575" cy="381000"/>
          </a:xfrm>
        </p:spPr>
        <p:txBody>
          <a:bodyPr>
            <a:noAutofit/>
          </a:bodyPr>
          <a:lstStyle/>
          <a:p>
            <a:r>
              <a:rPr lang="en-US" sz="3200" u="sng" dirty="0"/>
              <a:t>Prescribed Books Under Rule 6F</a:t>
            </a:r>
          </a:p>
        </p:txBody>
      </p:sp>
      <p:sp>
        <p:nvSpPr>
          <p:cNvPr id="40962" name="Rectangle 3"/>
          <p:cNvSpPr>
            <a:spLocks noGrp="1" noChangeArrowheads="1"/>
          </p:cNvSpPr>
          <p:nvPr>
            <p:ph sz="quarter" idx="4294967295"/>
          </p:nvPr>
        </p:nvSpPr>
        <p:spPr>
          <a:xfrm>
            <a:off x="0" y="857232"/>
            <a:ext cx="8839200" cy="3643323"/>
          </a:xfrm>
        </p:spPr>
        <p:txBody>
          <a:bodyPr>
            <a:noAutofit/>
          </a:bodyPr>
          <a:lstStyle/>
          <a:p>
            <a:pPr algn="just" eaLnBrk="1" hangingPunct="1">
              <a:buNone/>
            </a:pPr>
            <a:r>
              <a:rPr lang="en-US" sz="2000" b="1" u="sng" dirty="0"/>
              <a:t>Books to be maintained by persons </a:t>
            </a:r>
            <a:r>
              <a:rPr lang="en-US" sz="2000" b="1" u="sng" dirty="0" err="1"/>
              <a:t>refered</a:t>
            </a:r>
            <a:r>
              <a:rPr lang="en-US" sz="2000" b="1" u="sng" dirty="0"/>
              <a:t> in Section 44AA(1) [Rule 6F(2)]</a:t>
            </a:r>
          </a:p>
          <a:p>
            <a:pPr algn="just" eaLnBrk="1" hangingPunct="1">
              <a:spcBef>
                <a:spcPts val="0"/>
              </a:spcBef>
              <a:buFont typeface="Wingdings" pitchFamily="2" charset="2"/>
              <a:buChar char="Ø"/>
            </a:pPr>
            <a:r>
              <a:rPr lang="en-US" sz="1900" dirty="0"/>
              <a:t>Cash book</a:t>
            </a:r>
          </a:p>
          <a:p>
            <a:pPr algn="just" eaLnBrk="1" hangingPunct="1">
              <a:spcBef>
                <a:spcPts val="0"/>
              </a:spcBef>
              <a:buFont typeface="Wingdings" pitchFamily="2" charset="2"/>
              <a:buChar char="Ø"/>
            </a:pPr>
            <a:r>
              <a:rPr lang="en-US" sz="1900" dirty="0"/>
              <a:t>Journal (if the accounts are kept on mercantile basis) </a:t>
            </a:r>
          </a:p>
          <a:p>
            <a:pPr algn="just" eaLnBrk="1" hangingPunct="1">
              <a:spcBef>
                <a:spcPts val="0"/>
              </a:spcBef>
              <a:buFont typeface="Wingdings" pitchFamily="2" charset="2"/>
              <a:buChar char="Ø"/>
            </a:pPr>
            <a:r>
              <a:rPr lang="en-US" sz="1900" dirty="0"/>
              <a:t>Ledger</a:t>
            </a:r>
          </a:p>
          <a:p>
            <a:pPr algn="just" eaLnBrk="1" hangingPunct="1">
              <a:spcBef>
                <a:spcPts val="0"/>
              </a:spcBef>
              <a:buFont typeface="Wingdings" pitchFamily="2" charset="2"/>
              <a:buChar char="Ø"/>
            </a:pPr>
            <a:r>
              <a:rPr lang="en-US" sz="1900" dirty="0"/>
              <a:t>Serial numbered carbon copies of the bills and receipts issued</a:t>
            </a:r>
          </a:p>
          <a:p>
            <a:pPr algn="just" eaLnBrk="1" hangingPunct="1">
              <a:spcBef>
                <a:spcPts val="0"/>
              </a:spcBef>
              <a:buFont typeface="Wingdings" pitchFamily="2" charset="2"/>
              <a:buChar char="Ø"/>
            </a:pPr>
            <a:r>
              <a:rPr lang="en-US" sz="1900" dirty="0"/>
              <a:t>Original purchase bills/ payment vouchers. </a:t>
            </a:r>
          </a:p>
          <a:p>
            <a:pPr algn="just" eaLnBrk="1" hangingPunct="1">
              <a:spcBef>
                <a:spcPts val="0"/>
              </a:spcBef>
              <a:buFont typeface="Wingdings" pitchFamily="2" charset="2"/>
              <a:buChar char="Ø"/>
            </a:pPr>
            <a:r>
              <a:rPr lang="en-US" sz="1900" b="1" dirty="0">
                <a:solidFill>
                  <a:srgbClr val="C00000"/>
                </a:solidFill>
              </a:rPr>
              <a:t>For a person carrying on </a:t>
            </a:r>
            <a:r>
              <a:rPr lang="en-US" sz="1900" b="1" u="sng" dirty="0">
                <a:solidFill>
                  <a:srgbClr val="C00000"/>
                </a:solidFill>
              </a:rPr>
              <a:t>medical profession</a:t>
            </a:r>
            <a:r>
              <a:rPr lang="en-US" sz="1900" b="1" dirty="0">
                <a:solidFill>
                  <a:srgbClr val="C00000"/>
                </a:solidFill>
              </a:rPr>
              <a:t> is required to keep the following apart from the aforesaid books of accounts :</a:t>
            </a:r>
            <a:r>
              <a:rPr lang="en-US" sz="1900" b="1" i="1" dirty="0">
                <a:solidFill>
                  <a:srgbClr val="C00000"/>
                </a:solidFill>
              </a:rPr>
              <a:t> </a:t>
            </a:r>
            <a:r>
              <a:rPr lang="en-US" sz="1900" u="sng" dirty="0"/>
              <a:t>A daily case register</a:t>
            </a:r>
            <a:r>
              <a:rPr lang="en-US" sz="1900" dirty="0"/>
              <a:t> in </a:t>
            </a:r>
            <a:r>
              <a:rPr lang="en-US" sz="1900" u="sng" dirty="0"/>
              <a:t>Form No. 3C</a:t>
            </a:r>
            <a:r>
              <a:rPr lang="en-US" sz="1900" dirty="0"/>
              <a:t> and an </a:t>
            </a:r>
            <a:r>
              <a:rPr lang="en-US" sz="1900" u="sng" dirty="0"/>
              <a:t>inventory of stock</a:t>
            </a:r>
            <a:r>
              <a:rPr lang="en-US" sz="1900" dirty="0"/>
              <a:t> of drugs, medicines &amp; other consumable accessories used for his profession as on the 1</a:t>
            </a:r>
            <a:r>
              <a:rPr lang="en-US" sz="1900" baseline="30000" dirty="0"/>
              <a:t>st</a:t>
            </a:r>
            <a:r>
              <a:rPr lang="en-US" sz="1900" dirty="0"/>
              <a:t> &amp; last day of the P.Y. For clarification, these do not constitute books of accounts &amp; thus, same need not be mentioned under Clause 11(a).  </a:t>
            </a:r>
            <a:r>
              <a:rPr lang="en-US" sz="1900" b="1" u="sng" dirty="0"/>
              <a:t>[Rule 6f(3)]</a:t>
            </a:r>
          </a:p>
        </p:txBody>
      </p:sp>
      <p:sp>
        <p:nvSpPr>
          <p:cNvPr id="40965" name="Text Box 5"/>
          <p:cNvSpPr txBox="1">
            <a:spLocks noChangeArrowheads="1"/>
          </p:cNvSpPr>
          <p:nvPr/>
        </p:nvSpPr>
        <p:spPr bwMode="auto">
          <a:xfrm>
            <a:off x="0" y="5457617"/>
            <a:ext cx="9144000" cy="1400383"/>
          </a:xfrm>
          <a:prstGeom prst="rect">
            <a:avLst/>
          </a:prstGeom>
          <a:solidFill>
            <a:schemeClr val="accent1"/>
          </a:solidFill>
          <a:ln w="12700" cap="sq">
            <a:noFill/>
            <a:miter lim="800000"/>
            <a:headEnd type="none" w="sm" len="sm"/>
            <a:tailEnd type="none" w="sm" len="sm"/>
          </a:ln>
        </p:spPr>
        <p:txBody>
          <a:bodyPr wrap="square" anchor="t">
            <a:spAutoFit/>
          </a:bodyPr>
          <a:lstStyle/>
          <a:p>
            <a:pPr marL="360363" indent="-360363" algn="just">
              <a:spcBef>
                <a:spcPts val="600"/>
              </a:spcBef>
              <a:buFont typeface="Arial" pitchFamily="34" charset="0"/>
              <a:buChar char="•"/>
            </a:pPr>
            <a:r>
              <a:rPr lang="en-US" sz="2000" dirty="0">
                <a:solidFill>
                  <a:schemeClr val="bg1"/>
                </a:solidFill>
                <a:latin typeface="Calibri" pitchFamily="34" charset="0"/>
              </a:rPr>
              <a:t>Prescribed books of account are to be kept at the place of profession or principal place of profession, if carried at more than one place </a:t>
            </a:r>
            <a:r>
              <a:rPr lang="en-US" sz="2000" b="1" u="sng" dirty="0">
                <a:solidFill>
                  <a:srgbClr val="FFC000"/>
                </a:solidFill>
                <a:latin typeface="Calibri" pitchFamily="34" charset="0"/>
              </a:rPr>
              <a:t>[sub-rule (4)] </a:t>
            </a:r>
          </a:p>
          <a:p>
            <a:pPr marL="360363" indent="-360363" algn="just">
              <a:spcBef>
                <a:spcPts val="600"/>
              </a:spcBef>
              <a:buFont typeface="Arial" pitchFamily="34" charset="0"/>
              <a:buChar char="•"/>
            </a:pPr>
            <a:r>
              <a:rPr lang="en-US" sz="2000" dirty="0">
                <a:solidFill>
                  <a:schemeClr val="bg1"/>
                </a:solidFill>
                <a:latin typeface="Calibri" pitchFamily="34" charset="0"/>
              </a:rPr>
              <a:t>To be maintained for a period of </a:t>
            </a:r>
            <a:r>
              <a:rPr lang="en-US" sz="2000" b="1" u="sng" dirty="0">
                <a:solidFill>
                  <a:srgbClr val="FFC000"/>
                </a:solidFill>
                <a:latin typeface="Calibri" pitchFamily="34" charset="0"/>
              </a:rPr>
              <a:t>6 years</a:t>
            </a:r>
            <a:r>
              <a:rPr lang="en-US" sz="2000" dirty="0">
                <a:solidFill>
                  <a:srgbClr val="FFC000"/>
                </a:solidFill>
                <a:latin typeface="Calibri" pitchFamily="34" charset="0"/>
              </a:rPr>
              <a:t> </a:t>
            </a:r>
            <a:r>
              <a:rPr lang="en-US" sz="2000" dirty="0">
                <a:solidFill>
                  <a:schemeClr val="bg1"/>
                </a:solidFill>
                <a:latin typeface="Calibri" pitchFamily="34" charset="0"/>
              </a:rPr>
              <a:t>from the end of the relevant assessment year. </a:t>
            </a:r>
            <a:r>
              <a:rPr lang="en-US" sz="2000" b="1" u="sng" dirty="0">
                <a:solidFill>
                  <a:srgbClr val="FFC000"/>
                </a:solidFill>
                <a:latin typeface="Calibri" pitchFamily="34" charset="0"/>
              </a:rPr>
              <a:t>[Sub-rule (5)]</a:t>
            </a:r>
          </a:p>
        </p:txBody>
      </p:sp>
      <p:sp>
        <p:nvSpPr>
          <p:cNvPr id="8" name="Rectangle 7"/>
          <p:cNvSpPr/>
          <p:nvPr/>
        </p:nvSpPr>
        <p:spPr>
          <a:xfrm>
            <a:off x="7664896" y="42842"/>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Title 1"/>
          <p:cNvSpPr txBox="1">
            <a:spLocks/>
          </p:cNvSpPr>
          <p:nvPr/>
        </p:nvSpPr>
        <p:spPr>
          <a:xfrm>
            <a:off x="0" y="-27384"/>
            <a:ext cx="9144000" cy="527426"/>
          </a:xfrm>
          <a:prstGeom prst="rect">
            <a:avLst/>
          </a:prstGeom>
          <a:solidFill>
            <a:schemeClr val="tx2">
              <a:lumMod val="40000"/>
              <a:lumOff val="60000"/>
            </a:schemeClr>
          </a:solidFill>
        </p:spPr>
        <p:txBody>
          <a:bodyPr vert="horz" anchor="ctr">
            <a:noAutofit/>
          </a:bodyPr>
          <a:lstStyle/>
          <a:p>
            <a:pPr algn="ctr"/>
            <a:r>
              <a:rPr lang="en-IN" sz="3200" b="1" dirty="0">
                <a:solidFill>
                  <a:schemeClr val="bg1"/>
                </a:solidFill>
                <a:latin typeface="+mj-lt"/>
              </a:rPr>
              <a:t>Analysis of Section 44AA …..</a:t>
            </a:r>
          </a:p>
        </p:txBody>
      </p:sp>
      <p:sp>
        <p:nvSpPr>
          <p:cNvPr id="10" name="TextBox 9"/>
          <p:cNvSpPr txBox="1"/>
          <p:nvPr/>
        </p:nvSpPr>
        <p:spPr>
          <a:xfrm>
            <a:off x="0" y="4429132"/>
            <a:ext cx="9144000" cy="923330"/>
          </a:xfrm>
          <a:prstGeom prst="rect">
            <a:avLst/>
          </a:prstGeom>
          <a:solidFill>
            <a:schemeClr val="tx2">
              <a:lumMod val="40000"/>
              <a:lumOff val="60000"/>
            </a:schemeClr>
          </a:solidFill>
        </p:spPr>
        <p:txBody>
          <a:bodyPr wrap="square" rtlCol="0">
            <a:spAutoFit/>
          </a:bodyPr>
          <a:lstStyle/>
          <a:p>
            <a:pPr algn="just"/>
            <a:r>
              <a:rPr lang="en-US" b="1" u="sng" dirty="0">
                <a:solidFill>
                  <a:schemeClr val="bg1"/>
                </a:solidFill>
              </a:rPr>
              <a:t>Issue:</a:t>
            </a:r>
            <a:r>
              <a:rPr lang="en-US" b="1" dirty="0">
                <a:solidFill>
                  <a:schemeClr val="bg1"/>
                </a:solidFill>
              </a:rPr>
              <a:t> Profession of CS &amp; IT are not covered under rule 6F(1), therefore they are not requiered to maintain books of account as prescribed under rule 6F(2). However, they have to maintain books of Account as prescribed under the definition of “Books or Books of Account u/s 2(12A).</a:t>
            </a:r>
            <a:endParaRPr lang="en-US" b="1" u="sng" dirty="0">
              <a:solidFill>
                <a:schemeClr val="bg1"/>
              </a:solidFill>
            </a:endParaRPr>
          </a:p>
        </p:txBody>
      </p:sp>
      <p:sp>
        <p:nvSpPr>
          <p:cNvPr id="11" name="Slide Number Placeholder 3"/>
          <p:cNvSpPr txBox="1">
            <a:spLocks/>
          </p:cNvSpPr>
          <p:nvPr/>
        </p:nvSpPr>
        <p:spPr>
          <a:xfrm>
            <a:off x="8610600" y="6500834"/>
            <a:ext cx="533400" cy="381000"/>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123</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16721632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4294967295"/>
          </p:nvPr>
        </p:nvSpPr>
        <p:spPr>
          <a:xfrm>
            <a:off x="0" y="857232"/>
            <a:ext cx="8763000" cy="3505200"/>
          </a:xfrm>
        </p:spPr>
        <p:txBody>
          <a:bodyPr>
            <a:noAutofit/>
          </a:bodyPr>
          <a:lstStyle/>
          <a:p>
            <a:pPr marL="0" indent="0" algn="just">
              <a:buNone/>
            </a:pPr>
            <a:r>
              <a:rPr lang="en-US" sz="2400" dirty="0"/>
              <a:t>Assessee shall also keep and maintain such books of account &amp; other documents as may enable the AO to compute his total income in accordance with the provisions of this Act </a:t>
            </a:r>
            <a:r>
              <a:rPr lang="en-US" sz="2400" b="1" u="sng" dirty="0"/>
              <a:t>where</a:t>
            </a:r>
            <a:r>
              <a:rPr lang="en-US" sz="2400" dirty="0"/>
              <a:t>:</a:t>
            </a:r>
          </a:p>
          <a:p>
            <a:pPr marL="271463" indent="-271463" algn="just">
              <a:buSzPct val="100000"/>
              <a:buFont typeface="+mj-lt"/>
              <a:buAutoNum type="arabicPeriod"/>
            </a:pPr>
            <a:r>
              <a:rPr lang="en-US" sz="2400" dirty="0"/>
              <a:t>Profits and gains from business are deemed to be profits and gains of assessee u/s  44AE, 44BB, 44BBB </a:t>
            </a:r>
            <a:r>
              <a:rPr lang="en-US" sz="2400" b="1" u="sng" dirty="0"/>
              <a:t>and</a:t>
            </a:r>
            <a:r>
              <a:rPr lang="en-US" sz="2400" dirty="0"/>
              <a:t> the assessee has claimed his income to be lower than the profits or gains so deemed, </a:t>
            </a:r>
            <a:r>
              <a:rPr lang="en-US" sz="2400" b="1" u="sng" dirty="0"/>
              <a:t>or</a:t>
            </a:r>
          </a:p>
          <a:p>
            <a:pPr marL="271463" indent="-271463" algn="just">
              <a:buSzPct val="100000"/>
              <a:buFont typeface="+mj-lt"/>
              <a:buAutoNum type="arabicPeriod"/>
            </a:pPr>
            <a:r>
              <a:rPr lang="en-US" sz="2400" dirty="0"/>
              <a:t>Profits and gains from the business are deemed to be the profits and gains of assessee u/s 44AD </a:t>
            </a:r>
            <a:r>
              <a:rPr lang="en-US" sz="2400" b="1" u="sng" dirty="0"/>
              <a:t>and</a:t>
            </a:r>
            <a:r>
              <a:rPr lang="en-US" sz="2400" dirty="0"/>
              <a:t> he has claimed such income to be lower than the profits and gains so deemed </a:t>
            </a:r>
            <a:r>
              <a:rPr lang="en-US" sz="2400" b="1" u="sng" dirty="0"/>
              <a:t>and</a:t>
            </a:r>
            <a:r>
              <a:rPr lang="en-US" sz="2400" dirty="0"/>
              <a:t> his income exceeds the maximum amount which is not chargeable to income-tax.</a:t>
            </a:r>
          </a:p>
        </p:txBody>
      </p:sp>
      <p:sp>
        <p:nvSpPr>
          <p:cNvPr id="10" name="Rounded Rectangle 9"/>
          <p:cNvSpPr/>
          <p:nvPr/>
        </p:nvSpPr>
        <p:spPr>
          <a:xfrm>
            <a:off x="52414" y="5105400"/>
            <a:ext cx="8305800" cy="1600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solidFill>
                  <a:schemeClr val="tx1"/>
                </a:solidFill>
              </a:rPr>
              <a:t>However, </a:t>
            </a:r>
            <a:r>
              <a:rPr lang="en-US" sz="2000" b="1" dirty="0">
                <a:solidFill>
                  <a:schemeClr val="accent2"/>
                </a:solidFill>
              </a:rPr>
              <a:t>in respect point 2 above</a:t>
            </a:r>
            <a:r>
              <a:rPr lang="en-US" sz="2000" dirty="0">
                <a:solidFill>
                  <a:schemeClr val="tx1"/>
                </a:solidFill>
              </a:rPr>
              <a:t>, </a:t>
            </a:r>
            <a:r>
              <a:rPr lang="en-US" sz="2000" b="1" dirty="0" err="1">
                <a:solidFill>
                  <a:schemeClr val="tx1"/>
                </a:solidFill>
              </a:rPr>
              <a:t>w.e.f</a:t>
            </a:r>
            <a:r>
              <a:rPr lang="en-US" sz="2000" b="1" dirty="0">
                <a:solidFill>
                  <a:schemeClr val="tx1"/>
                </a:solidFill>
              </a:rPr>
              <a:t>. AY 2017-18</a:t>
            </a:r>
            <a:r>
              <a:rPr lang="en-US" sz="2000" dirty="0">
                <a:solidFill>
                  <a:schemeClr val="tx1"/>
                </a:solidFill>
              </a:rPr>
              <a:t>, the assessee shall keep/maintain such books of account &amp; other documents, if the provisions of Sec. 44AD(4) are applicable  {</a:t>
            </a:r>
            <a:r>
              <a:rPr lang="en-US" sz="2000" i="1" dirty="0">
                <a:solidFill>
                  <a:schemeClr val="tx1"/>
                </a:solidFill>
              </a:rPr>
              <a:t>i.e. withdrawal of benefit u/s 44AD for next 5 A.Y.(s)}</a:t>
            </a:r>
            <a:r>
              <a:rPr lang="en-US" sz="2000" dirty="0">
                <a:solidFill>
                  <a:schemeClr val="tx1"/>
                </a:solidFill>
              </a:rPr>
              <a:t> and his income exceeds the maximum amount which is not chargeable to income-tax. </a:t>
            </a:r>
            <a:r>
              <a:rPr lang="en-US" sz="2000" b="1" dirty="0">
                <a:solidFill>
                  <a:schemeClr val="tx1"/>
                </a:solidFill>
              </a:rPr>
              <a:t>[as amended by Finance Act, 2016]</a:t>
            </a:r>
          </a:p>
        </p:txBody>
      </p:sp>
      <p:sp>
        <p:nvSpPr>
          <p:cNvPr id="11" name="Title 1"/>
          <p:cNvSpPr txBox="1">
            <a:spLocks/>
          </p:cNvSpPr>
          <p:nvPr/>
        </p:nvSpPr>
        <p:spPr>
          <a:xfrm>
            <a:off x="0" y="44624"/>
            <a:ext cx="9144000" cy="720080"/>
          </a:xfrm>
          <a:prstGeom prst="rect">
            <a:avLst/>
          </a:prstGeom>
          <a:solidFill>
            <a:schemeClr val="tx2">
              <a:lumMod val="40000"/>
              <a:lumOff val="60000"/>
            </a:schemeClr>
          </a:solidFill>
        </p:spPr>
        <p:txBody>
          <a:bodyPr vert="horz" anchor="ctr">
            <a:noAutofit/>
          </a:bodyPr>
          <a:lstStyle/>
          <a:p>
            <a:r>
              <a:rPr lang="en-IN" sz="3200" b="1" dirty="0">
                <a:solidFill>
                  <a:schemeClr val="bg1"/>
                </a:solidFill>
                <a:latin typeface="+mj-lt"/>
              </a:rPr>
              <a:t>Analysis of Section 44AA …..</a:t>
            </a:r>
          </a:p>
        </p:txBody>
      </p:sp>
      <p:sp>
        <p:nvSpPr>
          <p:cNvPr id="7"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124</a:t>
            </a:fld>
            <a:endParaRPr lang="en-US" dirty="0">
              <a:solidFill>
                <a:schemeClr val="bg1"/>
              </a:solidFill>
            </a:endParaRPr>
          </a:p>
        </p:txBody>
      </p:sp>
    </p:spTree>
    <p:extLst>
      <p:ext uri="{BB962C8B-B14F-4D97-AF65-F5344CB8AC3E}">
        <p14:creationId xmlns:p14="http://schemas.microsoft.com/office/powerpoint/2010/main" val="360682912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61913"/>
            <a:ext cx="8153400" cy="990600"/>
          </a:xfrm>
        </p:spPr>
        <p:txBody>
          <a:bodyPr/>
          <a:lstStyle/>
          <a:p>
            <a:r>
              <a:rPr lang="en-US" dirty="0"/>
              <a:t> Issues/Case laws….</a:t>
            </a:r>
          </a:p>
        </p:txBody>
      </p:sp>
      <p:sp>
        <p:nvSpPr>
          <p:cNvPr id="4" name="Content Placeholder 3"/>
          <p:cNvSpPr>
            <a:spLocks noGrp="1"/>
          </p:cNvSpPr>
          <p:nvPr>
            <p:ph sz="quarter" idx="4294967295"/>
          </p:nvPr>
        </p:nvSpPr>
        <p:spPr>
          <a:xfrm>
            <a:off x="0" y="1142984"/>
            <a:ext cx="9144000" cy="4968875"/>
          </a:xfrm>
          <a:solidFill>
            <a:schemeClr val="tx2">
              <a:lumMod val="20000"/>
              <a:lumOff val="80000"/>
            </a:schemeClr>
          </a:solidFill>
          <a:ln w="38100">
            <a:solidFill>
              <a:schemeClr val="accent1"/>
            </a:solidFill>
          </a:ln>
        </p:spPr>
        <p:txBody>
          <a:bodyPr>
            <a:noAutofit/>
          </a:bodyPr>
          <a:lstStyle/>
          <a:p>
            <a:pPr algn="just">
              <a:buFont typeface="Wingdings" pitchFamily="2" charset="2"/>
              <a:buChar char="q"/>
            </a:pPr>
            <a:r>
              <a:rPr lang="en-IN" sz="1700" b="1" u="sng" dirty="0">
                <a:solidFill>
                  <a:schemeClr val="accent2"/>
                </a:solidFill>
              </a:rPr>
              <a:t>CIT v S.C. </a:t>
            </a:r>
            <a:r>
              <a:rPr lang="en-IN" sz="1700" b="1" u="sng" dirty="0" err="1">
                <a:solidFill>
                  <a:schemeClr val="accent2"/>
                </a:solidFill>
              </a:rPr>
              <a:t>Naregal</a:t>
            </a:r>
            <a:r>
              <a:rPr lang="en-IN" sz="1700" b="1" u="sng" dirty="0">
                <a:solidFill>
                  <a:schemeClr val="accent2"/>
                </a:solidFill>
              </a:rPr>
              <a:t> [2011] 16 taxmann.com 420 (Karnataka)</a:t>
            </a:r>
            <a:endParaRPr lang="en-IN" sz="1700" dirty="0"/>
          </a:p>
          <a:p>
            <a:pPr algn="just">
              <a:buNone/>
            </a:pPr>
            <a:r>
              <a:rPr lang="en-IN" sz="1700" dirty="0"/>
              <a:t>	</a:t>
            </a:r>
            <a:r>
              <a:rPr lang="en-IN" sz="1700" dirty="0" err="1"/>
              <a:t>Pacca</a:t>
            </a:r>
            <a:r>
              <a:rPr lang="en-IN" sz="1700" dirty="0"/>
              <a:t> book of cash sales and purchase register are to be considered as account books defined u/s 2(12A). Thus, the contention cant be taken that books were not maintained. Thus, the </a:t>
            </a:r>
            <a:r>
              <a:rPr lang="en-IN" sz="1700" dirty="0" err="1"/>
              <a:t>assessee</a:t>
            </a:r>
            <a:r>
              <a:rPr lang="en-IN" sz="1700" dirty="0"/>
              <a:t> is required to get its accounts audited u/s 44AB whenever turnover exceeds the prescribed limit. Hence, the assessee would be liable to penalty u/s 271B in this case.</a:t>
            </a:r>
          </a:p>
          <a:p>
            <a:r>
              <a:rPr lang="en-US" sz="1700" b="1" u="sng" dirty="0">
                <a:solidFill>
                  <a:schemeClr val="accent2"/>
                </a:solidFill>
              </a:rPr>
              <a:t>Blue Heaven Construction v. ITO [</a:t>
            </a:r>
            <a:r>
              <a:rPr lang="fi-FI" sz="1700" b="1" u="sng" dirty="0">
                <a:solidFill>
                  <a:schemeClr val="accent2"/>
                </a:solidFill>
              </a:rPr>
              <a:t>2010] 39 SOT 39 (ITAT - KOLKATA)</a:t>
            </a:r>
            <a:endParaRPr lang="en-US" sz="1700" b="1" u="sng" dirty="0">
              <a:solidFill>
                <a:schemeClr val="accent2"/>
              </a:solidFill>
            </a:endParaRPr>
          </a:p>
          <a:p>
            <a:pPr algn="just">
              <a:buNone/>
            </a:pPr>
            <a:r>
              <a:rPr lang="en-US" sz="1700" dirty="0"/>
              <a:t>	Maintenance of books of account and documents as required u/s 44AA means books which are true and correct and are accepted under commercial parlance and which would enable AO to compute total income of the </a:t>
            </a:r>
            <a:r>
              <a:rPr lang="en-US" sz="1700" dirty="0" err="1"/>
              <a:t>assessee</a:t>
            </a:r>
            <a:r>
              <a:rPr lang="en-US" sz="1700" dirty="0"/>
              <a:t>. Since AO did not doubt the correctness of the books and he didn’t’ record any grievance that he was unable to compute income of </a:t>
            </a:r>
            <a:r>
              <a:rPr lang="en-US" sz="1700" dirty="0" err="1"/>
              <a:t>assessee</a:t>
            </a:r>
            <a:r>
              <a:rPr lang="en-US" sz="1700" dirty="0"/>
              <a:t> from such books. It was held that requirements of Section 44AA were duly satisfied. Therefore, penalty u/s 271A was unjust. </a:t>
            </a:r>
          </a:p>
          <a:p>
            <a:pPr algn="just">
              <a:buFont typeface="Wingdings" pitchFamily="2" charset="2"/>
              <a:buChar char="q"/>
            </a:pPr>
            <a:r>
              <a:rPr lang="en-US" sz="1700" b="1" u="sng" dirty="0">
                <a:solidFill>
                  <a:schemeClr val="accent2"/>
                </a:solidFill>
              </a:rPr>
              <a:t>CIT v. </a:t>
            </a:r>
            <a:r>
              <a:rPr lang="en-IN" sz="1700" b="1" u="sng" dirty="0" err="1">
                <a:solidFill>
                  <a:schemeClr val="accent2"/>
                </a:solidFill>
              </a:rPr>
              <a:t>Rajni</a:t>
            </a:r>
            <a:r>
              <a:rPr lang="en-IN" sz="1700" b="1" u="sng" dirty="0">
                <a:solidFill>
                  <a:schemeClr val="accent2"/>
                </a:solidFill>
              </a:rPr>
              <a:t> Kant Dave </a:t>
            </a:r>
            <a:r>
              <a:rPr lang="sv-SE" sz="1700" b="1" u="sng" dirty="0">
                <a:solidFill>
                  <a:schemeClr val="accent2"/>
                </a:solidFill>
              </a:rPr>
              <a:t>[2006] 281 ITR 6 (Allahabad)</a:t>
            </a:r>
            <a:endParaRPr lang="en-US" sz="1700" b="1" u="sng" dirty="0">
              <a:solidFill>
                <a:schemeClr val="accent2"/>
              </a:solidFill>
            </a:endParaRPr>
          </a:p>
          <a:p>
            <a:pPr algn="just">
              <a:buNone/>
            </a:pPr>
            <a:r>
              <a:rPr lang="en-IN" sz="1700" dirty="0"/>
              <a:t>	Where CBDT, in respect of medical profession, by rule 6F prescribed maintenance of certain books of account, it was not open to assessing authority to desire some books of account to be maintained over and above books of account required by rule 6F and on that ground reject books of account of </a:t>
            </a:r>
            <a:r>
              <a:rPr lang="en-IN" sz="1700" dirty="0" err="1"/>
              <a:t>assessee</a:t>
            </a:r>
            <a:r>
              <a:rPr lang="en-IN" sz="1700" dirty="0"/>
              <a:t> under proviso to section 145.</a:t>
            </a:r>
            <a:endParaRPr lang="en-US" sz="1700" dirty="0"/>
          </a:p>
        </p:txBody>
      </p:sp>
      <p:sp>
        <p:nvSpPr>
          <p:cNvPr id="5"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125</a:t>
            </a:fld>
            <a:endParaRPr lang="en-US" dirty="0">
              <a:solidFill>
                <a:schemeClr val="bg1"/>
              </a:solidFill>
            </a:endParaRPr>
          </a:p>
        </p:txBody>
      </p:sp>
    </p:spTree>
    <p:extLst>
      <p:ext uri="{BB962C8B-B14F-4D97-AF65-F5344CB8AC3E}">
        <p14:creationId xmlns:p14="http://schemas.microsoft.com/office/powerpoint/2010/main" val="253370779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rmAutofit/>
          </a:bodyPr>
          <a:lstStyle/>
          <a:p>
            <a:pPr algn="just"/>
            <a:r>
              <a:rPr lang="en-US" sz="4900" dirty="0"/>
              <a:t>Clause no. 12			 </a:t>
            </a:r>
            <a:r>
              <a:rPr lang="en-US" sz="4000" dirty="0"/>
              <a:t>	</a:t>
            </a:r>
            <a:endParaRPr lang="en-US" sz="3100" i="1" dirty="0">
              <a:solidFill>
                <a:srgbClr val="FF0000"/>
              </a:solidFill>
            </a:endParaRPr>
          </a:p>
        </p:txBody>
      </p:sp>
      <p:sp>
        <p:nvSpPr>
          <p:cNvPr id="8" name="Content Placeholder 7"/>
          <p:cNvSpPr>
            <a:spLocks noGrp="1"/>
          </p:cNvSpPr>
          <p:nvPr>
            <p:ph sz="quarter" idx="1"/>
          </p:nvPr>
        </p:nvSpPr>
        <p:spPr>
          <a:xfrm>
            <a:off x="304800" y="2425824"/>
            <a:ext cx="8458200" cy="1579240"/>
          </a:xfrm>
          <a:ln w="38100"/>
        </p:spPr>
        <p:style>
          <a:lnRef idx="2">
            <a:schemeClr val="accent1"/>
          </a:lnRef>
          <a:fillRef idx="1">
            <a:schemeClr val="lt1"/>
          </a:fillRef>
          <a:effectRef idx="0">
            <a:schemeClr val="accent1"/>
          </a:effectRef>
          <a:fontRef idx="minor">
            <a:schemeClr val="dk1"/>
          </a:fontRef>
        </p:style>
        <p:txBody>
          <a:bodyPr>
            <a:noAutofit/>
          </a:bodyPr>
          <a:lstStyle/>
          <a:p>
            <a:pPr marL="0" indent="0" algn="just">
              <a:spcBef>
                <a:spcPts val="0"/>
              </a:spcBef>
              <a:buNone/>
            </a:pPr>
            <a:r>
              <a:rPr lang="en-US" sz="2400" dirty="0"/>
              <a:t>Whether the profit and loss account includes any profits and gains assessable on presumptive basis, if yes, indicate the amount and the relevant Section (44AD, 44AE, 44AF, 44B, 44BB, 44BBA, 44BBB, </a:t>
            </a:r>
            <a:r>
              <a:rPr lang="en-US" sz="2400" b="1" u="sng" dirty="0"/>
              <a:t>Chapter XII-G, First Schedule </a:t>
            </a:r>
            <a:r>
              <a:rPr lang="en-US" sz="2400" dirty="0"/>
              <a:t>or any other relevant Section.)</a:t>
            </a:r>
          </a:p>
        </p:txBody>
      </p:sp>
      <p:sp>
        <p:nvSpPr>
          <p:cNvPr id="9" name="TextBox 8"/>
          <p:cNvSpPr txBox="1"/>
          <p:nvPr/>
        </p:nvSpPr>
        <p:spPr>
          <a:xfrm>
            <a:off x="152400" y="4564559"/>
            <a:ext cx="8610600" cy="769441"/>
          </a:xfrm>
          <a:prstGeom prst="rect">
            <a:avLst/>
          </a:prstGeom>
          <a:noFill/>
        </p:spPr>
        <p:txBody>
          <a:bodyPr wrap="square" rtlCol="0">
            <a:spAutoFit/>
          </a:bodyPr>
          <a:lstStyle/>
          <a:p>
            <a:pPr marL="725488" indent="-725488" algn="just"/>
            <a:r>
              <a:rPr lang="en-US" sz="2200" b="1" dirty="0"/>
              <a:t>Brief: Chapter XII-G </a:t>
            </a:r>
            <a:r>
              <a:rPr lang="en-US" sz="2200" dirty="0"/>
              <a:t>(Special provisions relating to income of Shipping companies) and </a:t>
            </a:r>
            <a:r>
              <a:rPr lang="en-US" sz="2200" b="1" dirty="0"/>
              <a:t>First Schedule </a:t>
            </a:r>
            <a:r>
              <a:rPr lang="en-US" sz="2200" dirty="0"/>
              <a:t>(Insurance Business) also covered.</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126</a:t>
            </a:fld>
            <a:endParaRPr 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552" y="76200"/>
            <a:ext cx="8461248" cy="990600"/>
          </a:xfrm>
        </p:spPr>
        <p:txBody>
          <a:bodyPr anchor="t">
            <a:normAutofit/>
          </a:bodyPr>
          <a:lstStyle/>
          <a:p>
            <a:r>
              <a:rPr lang="en-US" u="sng" dirty="0"/>
              <a:t>List of Sections……….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808926152"/>
              </p:ext>
            </p:extLst>
          </p:nvPr>
        </p:nvGraphicFramePr>
        <p:xfrm>
          <a:off x="152400" y="1600200"/>
          <a:ext cx="8839200" cy="4965102"/>
        </p:xfrm>
        <a:graphic>
          <a:graphicData uri="http://schemas.openxmlformats.org/drawingml/2006/table">
            <a:tbl>
              <a:tblPr firstRow="1" bandRow="1">
                <a:tableStyleId>{5C22544A-7EE6-4342-B048-85BDC9FD1C3A}</a:tableStyleId>
              </a:tblPr>
              <a:tblGrid>
                <a:gridCol w="755488">
                  <a:extLst>
                    <a:ext uri="{9D8B030D-6E8A-4147-A177-3AD203B41FA5}">
                      <a16:colId xmlns="" xmlns:a16="http://schemas.microsoft.com/office/drawing/2014/main" val="20000"/>
                    </a:ext>
                  </a:extLst>
                </a:gridCol>
                <a:gridCol w="1200088">
                  <a:extLst>
                    <a:ext uri="{9D8B030D-6E8A-4147-A177-3AD203B41FA5}">
                      <a16:colId xmlns="" xmlns:a16="http://schemas.microsoft.com/office/drawing/2014/main" val="20001"/>
                    </a:ext>
                  </a:extLst>
                </a:gridCol>
                <a:gridCol w="6883624">
                  <a:extLst>
                    <a:ext uri="{9D8B030D-6E8A-4147-A177-3AD203B41FA5}">
                      <a16:colId xmlns="" xmlns:a16="http://schemas.microsoft.com/office/drawing/2014/main" val="20002"/>
                    </a:ext>
                  </a:extLst>
                </a:gridCol>
              </a:tblGrid>
              <a:tr h="603294">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S. 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Section / Chapter/ Schedule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Business Covered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674176">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Special provision for computing profits/gains of business on presumptive basis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674176">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44ADA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kern="1200" cap="none" normalizeH="0" baseline="0" dirty="0">
                          <a:ln>
                            <a:noFill/>
                          </a:ln>
                          <a:solidFill>
                            <a:schemeClr val="tx1"/>
                          </a:solidFill>
                          <a:effectLst/>
                          <a:latin typeface="+mn-lt"/>
                          <a:ea typeface="+mn-ea"/>
                          <a:cs typeface="+mn-cs"/>
                        </a:rPr>
                        <a:t>Special provision for computing profits and gains of profession on presumptive basis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800136420"/>
                  </a:ext>
                </a:extLst>
              </a:tr>
              <a:tr h="42515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44AE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Transport business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674176">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44AF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Retail Business </a:t>
                      </a:r>
                      <a:r>
                        <a:rPr kumimoji="0" lang="en-US" sz="2000" b="0" i="1" u="none" strike="noStrike" cap="none" normalizeH="0" baseline="0" dirty="0">
                          <a:ln>
                            <a:noFill/>
                          </a:ln>
                          <a:solidFill>
                            <a:srgbClr val="C00000"/>
                          </a:solidFill>
                          <a:effectLst/>
                          <a:latin typeface="+mn-lt"/>
                        </a:rPr>
                        <a:t>(This Section is inoperative </a:t>
                      </a:r>
                      <a:r>
                        <a:rPr kumimoji="0" lang="en-US" sz="2000" b="0" i="1" u="none" strike="noStrike" cap="none" normalizeH="0" baseline="0" dirty="0" err="1">
                          <a:ln>
                            <a:noFill/>
                          </a:ln>
                          <a:solidFill>
                            <a:srgbClr val="C00000"/>
                          </a:solidFill>
                          <a:effectLst/>
                          <a:latin typeface="+mn-lt"/>
                        </a:rPr>
                        <a:t>w.e.f</a:t>
                      </a:r>
                      <a:r>
                        <a:rPr kumimoji="0" lang="en-US" sz="2000" b="0" i="1" u="none" strike="noStrike" cap="none" normalizeH="0" baseline="0" dirty="0">
                          <a:ln>
                            <a:noFill/>
                          </a:ln>
                          <a:solidFill>
                            <a:srgbClr val="C00000"/>
                          </a:solidFill>
                          <a:effectLst/>
                          <a:latin typeface="+mn-lt"/>
                        </a:rPr>
                        <a:t>. A.Y 2011-2012 and covered in s.44AD itself)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515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Shipping business of a non-resident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963110">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44BB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Providing service/ facilities in connection with, or supplying plant and machinery on hire used, or to be used, in the prospecting for, or extraction or production of, mineral oils.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5"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127</a:t>
            </a:fld>
            <a:endParaRPr 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552" y="152400"/>
            <a:ext cx="8461248" cy="990600"/>
          </a:xfrm>
        </p:spPr>
        <p:txBody>
          <a:bodyPr anchor="t">
            <a:normAutofit/>
          </a:bodyPr>
          <a:lstStyle/>
          <a:p>
            <a:r>
              <a:rPr lang="en-US" u="sng" dirty="0"/>
              <a:t>List of Sections……….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33531745"/>
              </p:ext>
            </p:extLst>
          </p:nvPr>
        </p:nvGraphicFramePr>
        <p:xfrm>
          <a:off x="225552" y="1617846"/>
          <a:ext cx="8763000" cy="4844751"/>
        </p:xfrm>
        <a:graphic>
          <a:graphicData uri="http://schemas.openxmlformats.org/drawingml/2006/table">
            <a:tbl>
              <a:tblPr firstRow="1" bandRow="1">
                <a:tableStyleId>{5C22544A-7EE6-4342-B048-85BDC9FD1C3A}</a:tableStyleId>
              </a:tblPr>
              <a:tblGrid>
                <a:gridCol w="609600">
                  <a:extLst>
                    <a:ext uri="{9D8B030D-6E8A-4147-A177-3AD203B41FA5}">
                      <a16:colId xmlns="" xmlns:a16="http://schemas.microsoft.com/office/drawing/2014/main" val="20000"/>
                    </a:ext>
                  </a:extLst>
                </a:gridCol>
                <a:gridCol w="1295400">
                  <a:extLst>
                    <a:ext uri="{9D8B030D-6E8A-4147-A177-3AD203B41FA5}">
                      <a16:colId xmlns="" xmlns:a16="http://schemas.microsoft.com/office/drawing/2014/main" val="20001"/>
                    </a:ext>
                  </a:extLst>
                </a:gridCol>
                <a:gridCol w="6858000">
                  <a:extLst>
                    <a:ext uri="{9D8B030D-6E8A-4147-A177-3AD203B41FA5}">
                      <a16:colId xmlns="" xmlns:a16="http://schemas.microsoft.com/office/drawing/2014/main" val="20002"/>
                    </a:ext>
                  </a:extLst>
                </a:gridCol>
              </a:tblGrid>
              <a:tr h="603294">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S. 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Section / Chapter/ Schedule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bg1"/>
                          </a:solidFill>
                          <a:effectLst/>
                          <a:latin typeface="+mn-lt"/>
                        </a:rPr>
                        <a:t>Business Covered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25151">
                <a:tc>
                  <a:txBody>
                    <a:bodyPr/>
                    <a:lstStyle/>
                    <a:p>
                      <a:pPr algn="ctr"/>
                      <a:r>
                        <a:rPr lang="en-US" dirty="0"/>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44BBA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Operation of aircraft by non-resident.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15535846"/>
                  </a:ext>
                </a:extLst>
              </a:tr>
              <a:tr h="42515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44BBB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Civil construction etc. in certain turnkey power project by non-residents.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3183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tx1"/>
                          </a:solidFill>
                          <a:effectLst/>
                          <a:latin typeface="+mn-lt"/>
                        </a:rPr>
                        <a:t>Chapter XII-G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lang="en-US" sz="2000" b="1" dirty="0">
                          <a:latin typeface="+mn-lt"/>
                        </a:rPr>
                        <a:t>Special provisions relating to income of shipping companies</a:t>
                      </a:r>
                      <a:endParaRPr kumimoji="0" lang="en-US"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2515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tx1"/>
                          </a:solidFill>
                          <a:effectLst/>
                          <a:latin typeface="+mn-lt"/>
                        </a:rPr>
                        <a:t>First Schedule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dirty="0">
                          <a:ln>
                            <a:noFill/>
                          </a:ln>
                          <a:solidFill>
                            <a:schemeClr val="tx1"/>
                          </a:solidFill>
                          <a:effectLst/>
                          <a:latin typeface="+mn-lt"/>
                        </a:rPr>
                        <a:t>Rules for Section 44- Insurance Business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1252042">
                <a:tc>
                  <a:txBody>
                    <a:bodyPr/>
                    <a:lstStyle/>
                    <a:p>
                      <a:r>
                        <a:rPr lang="en-US" dirty="0"/>
                        <a:t>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Any other relevant Section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mn-lt"/>
                        </a:rPr>
                        <a:t>This refers to the Sections not listed above under which income may be assessable on presumption basis like Section 44D and sec 115A(1)(b) and will include any other Section that may be enacted in future for presumptive taxation. </a:t>
                      </a:r>
                      <a:endParaRPr kumimoji="0" lang="en-US" sz="2000" b="1" i="0" u="none" strike="noStrike" cap="none" normalizeH="0" baseline="0" dirty="0">
                        <a:ln>
                          <a:noFill/>
                        </a:ln>
                        <a:solidFill>
                          <a:schemeClr val="accent2"/>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128</a:t>
            </a:fld>
            <a:endParaRPr lang="en-US"/>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0" y="0"/>
            <a:ext cx="8686800" cy="1219200"/>
          </a:xfrm>
        </p:spPr>
        <p:txBody>
          <a:bodyPr>
            <a:noAutofit/>
          </a:bodyPr>
          <a:lstStyle/>
          <a:p>
            <a:pPr>
              <a:defRPr/>
            </a:pPr>
            <a:r>
              <a:rPr lang="en-US" u="sng" dirty="0"/>
              <a:t/>
            </a:r>
            <a:br>
              <a:rPr lang="en-US" u="sng" dirty="0"/>
            </a:br>
            <a:r>
              <a:rPr lang="en-US" sz="3600" b="1" u="sng" dirty="0"/>
              <a:t>Issues on Clause no. 12</a:t>
            </a:r>
            <a:r>
              <a:rPr lang="en-US" sz="3600" b="1" u="sng" dirty="0">
                <a:latin typeface="+mn-lt"/>
              </a:rPr>
              <a:t/>
            </a:r>
            <a:br>
              <a:rPr lang="en-US" sz="3600" b="1" u="sng" dirty="0">
                <a:latin typeface="+mn-lt"/>
              </a:rPr>
            </a:br>
            <a:r>
              <a:rPr lang="en-US" sz="2200" b="1" dirty="0">
                <a:latin typeface="+mn-lt"/>
              </a:rPr>
              <a:t>						</a:t>
            </a:r>
            <a:r>
              <a:rPr lang="en-US" sz="2200" dirty="0"/>
              <a:t> </a:t>
            </a:r>
            <a:r>
              <a:rPr lang="en-US" sz="2200" i="1" dirty="0"/>
              <a:t>					</a:t>
            </a:r>
            <a:endParaRPr lang="en-US" sz="2300" i="1" dirty="0">
              <a:solidFill>
                <a:srgbClr val="FF0000"/>
              </a:solidFill>
            </a:endParaRPr>
          </a:p>
        </p:txBody>
      </p:sp>
      <p:sp>
        <p:nvSpPr>
          <p:cNvPr id="6" name="Slide Number Placeholder 5"/>
          <p:cNvSpPr>
            <a:spLocks noGrp="1"/>
          </p:cNvSpPr>
          <p:nvPr>
            <p:ph type="sldNum" sz="quarter" idx="12"/>
          </p:nvPr>
        </p:nvSpPr>
        <p:spPr/>
        <p:txBody>
          <a:bodyPr>
            <a:normAutofit fontScale="85000" lnSpcReduction="20000"/>
          </a:bodyPr>
          <a:lstStyle/>
          <a:p>
            <a:pPr>
              <a:defRPr/>
            </a:pPr>
            <a:fld id="{2563443F-0546-4F2E-9A81-6074B0286DC3}" type="slidenum">
              <a:rPr lang="en-US"/>
              <a:pPr>
                <a:defRPr/>
              </a:pPr>
              <a:t>129</a:t>
            </a:fld>
            <a:endParaRPr lang="en-US"/>
          </a:p>
        </p:txBody>
      </p:sp>
      <p:sp>
        <p:nvSpPr>
          <p:cNvPr id="49155" name="Rectangle 3"/>
          <p:cNvSpPr>
            <a:spLocks noGrp="1" noChangeArrowheads="1"/>
          </p:cNvSpPr>
          <p:nvPr>
            <p:ph sz="quarter" idx="1"/>
          </p:nvPr>
        </p:nvSpPr>
        <p:spPr>
          <a:xfrm>
            <a:off x="224408" y="4191000"/>
            <a:ext cx="8740080" cy="2514600"/>
          </a:xfrm>
          <a:ln w="38100">
            <a:solidFill>
              <a:schemeClr val="accent1"/>
            </a:solidFill>
          </a:ln>
        </p:spPr>
        <p:txBody>
          <a:bodyPr>
            <a:normAutofit/>
          </a:bodyPr>
          <a:lstStyle/>
          <a:p>
            <a:pPr algn="just" eaLnBrk="1" hangingPunct="1">
              <a:spcBef>
                <a:spcPts val="1200"/>
              </a:spcBef>
              <a:buFont typeface="Wingdings" pitchFamily="2" charset="2"/>
              <a:buChar char="Ø"/>
            </a:pPr>
            <a:r>
              <a:rPr lang="en-US" sz="2200" dirty="0">
                <a:latin typeface="Calibri" pitchFamily="34" charset="0"/>
              </a:rPr>
              <a:t>The value of material supplied by the client is not included in Gross receipt and value of work in progress would not constitute turnover. </a:t>
            </a:r>
            <a:r>
              <a:rPr lang="en-US" sz="2200" i="1" u="sng" dirty="0">
                <a:latin typeface="Calibri" pitchFamily="34" charset="0"/>
              </a:rPr>
              <a:t> </a:t>
            </a:r>
          </a:p>
          <a:p>
            <a:pPr algn="just" eaLnBrk="1" hangingPunct="1">
              <a:spcBef>
                <a:spcPts val="1200"/>
              </a:spcBef>
              <a:buFont typeface="Wingdings" pitchFamily="2" charset="2"/>
              <a:buChar char="Ø"/>
            </a:pPr>
            <a:r>
              <a:rPr lang="en-US" sz="2200" dirty="0">
                <a:latin typeface="Calibri" pitchFamily="34" charset="0"/>
              </a:rPr>
              <a:t>In case of </a:t>
            </a:r>
            <a:r>
              <a:rPr lang="en-US" sz="2200" b="1" u="sng" dirty="0">
                <a:solidFill>
                  <a:schemeClr val="accent2"/>
                </a:solidFill>
                <a:latin typeface="Calibri" pitchFamily="34" charset="0"/>
              </a:rPr>
              <a:t>composite business</a:t>
            </a:r>
            <a:r>
              <a:rPr lang="en-US" sz="2200" dirty="0">
                <a:latin typeface="Calibri" pitchFamily="34" charset="0"/>
              </a:rPr>
              <a:t>, if the books of accounts are commonly maintained, apportionment of the common expenses is on reasonable estimate.</a:t>
            </a:r>
          </a:p>
          <a:p>
            <a:pPr algn="just" eaLnBrk="1" hangingPunct="1">
              <a:spcBef>
                <a:spcPts val="1200"/>
              </a:spcBef>
              <a:buFont typeface="Wingdings" pitchFamily="2" charset="2"/>
              <a:buChar char="Ø"/>
            </a:pPr>
            <a:r>
              <a:rPr lang="en-US" sz="2200" dirty="0">
                <a:latin typeface="Calibri" pitchFamily="34" charset="0"/>
              </a:rPr>
              <a:t>Turnover basis is mostly accepted by I-Tax Dept.</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2" name="Picture 1"/>
          <p:cNvPicPr>
            <a:picLocks noChangeAspect="1"/>
          </p:cNvPicPr>
          <p:nvPr/>
        </p:nvPicPr>
        <p:blipFill>
          <a:blip r:embed="rId3" cstate="print"/>
          <a:stretch>
            <a:fillRect/>
          </a:stretch>
        </p:blipFill>
        <p:spPr>
          <a:xfrm>
            <a:off x="152400" y="1569720"/>
            <a:ext cx="8839200" cy="232378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153400" cy="990600"/>
          </a:xfrm>
        </p:spPr>
        <p:txBody>
          <a:bodyPr/>
          <a:lstStyle/>
          <a:p>
            <a:r>
              <a:rPr lang="en-US" dirty="0"/>
              <a:t>Form 3CB…..</a:t>
            </a: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
        <p:nvSpPr>
          <p:cNvPr id="6" name="Content Placeholder 5"/>
          <p:cNvSpPr>
            <a:spLocks noGrp="1"/>
          </p:cNvSpPr>
          <p:nvPr>
            <p:ph sz="quarter" idx="1"/>
          </p:nvPr>
        </p:nvSpPr>
        <p:spPr>
          <a:xfrm>
            <a:off x="152400" y="1676400"/>
            <a:ext cx="8839200" cy="4191000"/>
          </a:xfrm>
          <a:solidFill>
            <a:schemeClr val="bg1">
              <a:lumMod val="85000"/>
            </a:schemeClr>
          </a:solidFill>
          <a:ln>
            <a:solidFill>
              <a:schemeClr val="tx2"/>
            </a:solidFill>
          </a:ln>
        </p:spPr>
        <p:txBody>
          <a:bodyPr anchor="ctr">
            <a:noAutofit/>
          </a:bodyPr>
          <a:lstStyle/>
          <a:p>
            <a:pPr marL="358775" indent="-358775" algn="just">
              <a:lnSpc>
                <a:spcPct val="150000"/>
              </a:lnSpc>
              <a:spcBef>
                <a:spcPts val="1800"/>
              </a:spcBef>
              <a:buClrTx/>
              <a:buSzPct val="100000"/>
              <a:buFont typeface="+mj-lt"/>
              <a:buAutoNum type="arabicPeriod"/>
            </a:pPr>
            <a:r>
              <a:rPr lang="en-US" sz="2300" b="1" dirty="0"/>
              <a:t>I/we</a:t>
            </a:r>
            <a:r>
              <a:rPr lang="en-US" sz="2300" dirty="0"/>
              <a:t> have examined the </a:t>
            </a:r>
            <a:r>
              <a:rPr lang="en-US" sz="2300" b="1" dirty="0">
                <a:solidFill>
                  <a:schemeClr val="accent6">
                    <a:lumMod val="75000"/>
                  </a:schemeClr>
                </a:solidFill>
              </a:rPr>
              <a:t>balance sheet as on, …………,</a:t>
            </a:r>
            <a:r>
              <a:rPr lang="en-US" sz="2300" dirty="0"/>
              <a:t> and the </a:t>
            </a:r>
            <a:r>
              <a:rPr lang="en-US" sz="2300" b="1" dirty="0"/>
              <a:t>profit &amp; loss account/ income &amp; expenditure account </a:t>
            </a:r>
            <a:r>
              <a:rPr lang="en-US" sz="2300" b="1" dirty="0">
                <a:solidFill>
                  <a:schemeClr val="accent6">
                    <a:lumMod val="75000"/>
                  </a:schemeClr>
                </a:solidFill>
              </a:rPr>
              <a:t>for the period beginning from ……………..… to ending on ………….</a:t>
            </a:r>
            <a:r>
              <a:rPr lang="en-US" sz="2300" dirty="0"/>
              <a:t>, attached herewith, of </a:t>
            </a:r>
            <a:r>
              <a:rPr lang="en-US" sz="2300" b="1" dirty="0"/>
              <a:t>_(Name)_, _(Address)_, _(PAN)_</a:t>
            </a:r>
            <a:r>
              <a:rPr lang="en-US" sz="2300" dirty="0"/>
              <a:t>.</a:t>
            </a:r>
            <a:endParaRPr lang="en-US" sz="2300" b="1" dirty="0"/>
          </a:p>
          <a:p>
            <a:pPr marL="358775" indent="-358775" algn="just">
              <a:lnSpc>
                <a:spcPct val="150000"/>
              </a:lnSpc>
              <a:spcBef>
                <a:spcPts val="1800"/>
              </a:spcBef>
              <a:buClrTx/>
              <a:buSzPct val="100000"/>
              <a:buFont typeface="+mj-lt"/>
              <a:buAutoNum type="arabicPeriod"/>
            </a:pPr>
            <a:r>
              <a:rPr lang="en-US" sz="2300" b="1" dirty="0"/>
              <a:t>I/we</a:t>
            </a:r>
            <a:r>
              <a:rPr lang="en-US" sz="2300" dirty="0"/>
              <a:t> certify that the balance sheet and the </a:t>
            </a:r>
            <a:r>
              <a:rPr lang="en-US" sz="2300" b="1" dirty="0"/>
              <a:t>profit &amp; loss/ income &amp; expenditure account </a:t>
            </a:r>
            <a:r>
              <a:rPr lang="en-US" sz="2300" dirty="0"/>
              <a:t>are in agreement with the books of account maintained at the head office at ………… and …… branches.</a:t>
            </a:r>
          </a:p>
        </p:txBody>
      </p:sp>
      <p:sp>
        <p:nvSpPr>
          <p:cNvPr id="7" name="Rectangle 6"/>
          <p:cNvSpPr/>
          <p:nvPr/>
        </p:nvSpPr>
        <p:spPr>
          <a:xfrm>
            <a:off x="-228600" y="6488668"/>
            <a:ext cx="184731" cy="369332"/>
          </a:xfrm>
          <a:prstGeom prst="rect">
            <a:avLst/>
          </a:prstGeom>
        </p:spPr>
        <p:txBody>
          <a:bodyPr wrap="none">
            <a:spAutoFit/>
          </a:bodyPr>
          <a:lstStyle/>
          <a:p>
            <a:endParaRPr lang="en-US" dirty="0"/>
          </a:p>
        </p:txBody>
      </p:sp>
      <p:sp>
        <p:nvSpPr>
          <p:cNvPr id="8" name="TextBox 7"/>
          <p:cNvSpPr txBox="1"/>
          <p:nvPr/>
        </p:nvSpPr>
        <p:spPr>
          <a:xfrm>
            <a:off x="4495800" y="6019800"/>
            <a:ext cx="3048000" cy="707886"/>
          </a:xfrm>
          <a:prstGeom prst="rect">
            <a:avLst/>
          </a:prstGeom>
          <a:noFill/>
          <a:ln w="31750">
            <a:solidFill>
              <a:srgbClr val="FF0000"/>
            </a:solidFill>
          </a:ln>
        </p:spPr>
        <p:txBody>
          <a:bodyPr wrap="square" rtlCol="0">
            <a:spAutoFit/>
          </a:bodyPr>
          <a:lstStyle/>
          <a:p>
            <a:pPr algn="ctr"/>
            <a:r>
              <a:rPr lang="en-US" sz="2000" dirty="0"/>
              <a:t>Mention the total number of branches</a:t>
            </a:r>
          </a:p>
        </p:txBody>
      </p:sp>
      <p:sp>
        <p:nvSpPr>
          <p:cNvPr id="9" name="TextBox 8"/>
          <p:cNvSpPr txBox="1"/>
          <p:nvPr/>
        </p:nvSpPr>
        <p:spPr>
          <a:xfrm>
            <a:off x="5842992" y="5391090"/>
            <a:ext cx="457200" cy="400110"/>
          </a:xfrm>
          <a:prstGeom prst="rect">
            <a:avLst/>
          </a:prstGeom>
          <a:noFill/>
          <a:ln w="31750">
            <a:solidFill>
              <a:srgbClr val="FF0000"/>
            </a:solidFill>
          </a:ln>
        </p:spPr>
        <p:txBody>
          <a:bodyPr wrap="square" rtlCol="0">
            <a:spAutoFit/>
          </a:bodyPr>
          <a:lstStyle/>
          <a:p>
            <a:r>
              <a:rPr lang="en-US" sz="2000" dirty="0"/>
              <a:t> </a:t>
            </a:r>
          </a:p>
        </p:txBody>
      </p:sp>
      <p:cxnSp>
        <p:nvCxnSpPr>
          <p:cNvPr id="10" name="Straight Arrow Connector 9"/>
          <p:cNvCxnSpPr>
            <a:stCxn id="9" idx="2"/>
            <a:endCxn id="8" idx="0"/>
          </p:cNvCxnSpPr>
          <p:nvPr/>
        </p:nvCxnSpPr>
        <p:spPr>
          <a:xfrm flipH="1">
            <a:off x="6019800" y="5791200"/>
            <a:ext cx="51792" cy="228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29146BB-98C3-4880-A4E6-0D42735B07BD}" type="slidenum">
              <a:rPr lang="en-US"/>
              <a:pPr>
                <a:defRPr/>
              </a:pPr>
              <a:t>130</a:t>
            </a:fld>
            <a:endParaRPr lang="en-US"/>
          </a:p>
        </p:txBody>
      </p:sp>
      <p:sp>
        <p:nvSpPr>
          <p:cNvPr id="50179" name="Rectangle 3"/>
          <p:cNvSpPr>
            <a:spLocks noGrp="1" noChangeArrowheads="1"/>
          </p:cNvSpPr>
          <p:nvPr>
            <p:ph sz="quarter" idx="1"/>
          </p:nvPr>
        </p:nvSpPr>
        <p:spPr>
          <a:xfrm>
            <a:off x="152400" y="1600200"/>
            <a:ext cx="8839200" cy="4191000"/>
          </a:xfrm>
          <a:ln w="38100"/>
        </p:spPr>
        <p:style>
          <a:lnRef idx="2">
            <a:schemeClr val="accent1"/>
          </a:lnRef>
          <a:fillRef idx="1">
            <a:schemeClr val="lt1"/>
          </a:fillRef>
          <a:effectRef idx="0">
            <a:schemeClr val="accent1"/>
          </a:effectRef>
          <a:fontRef idx="minor">
            <a:schemeClr val="dk1"/>
          </a:fontRef>
        </p:style>
        <p:txBody>
          <a:bodyPr>
            <a:normAutofit/>
          </a:bodyPr>
          <a:lstStyle/>
          <a:p>
            <a:pPr marL="719138" indent="-358775" algn="just" eaLnBrk="1" hangingPunct="1">
              <a:lnSpc>
                <a:spcPct val="90000"/>
              </a:lnSpc>
              <a:spcBef>
                <a:spcPts val="2400"/>
              </a:spcBef>
              <a:buSzPct val="100000"/>
              <a:buFontTx/>
              <a:buAutoNum type="alphaLcParenR"/>
            </a:pPr>
            <a:r>
              <a:rPr lang="en-US" sz="2100" dirty="0">
                <a:latin typeface="Calibri" pitchFamily="34" charset="0"/>
                <a:cs typeface="Times New Roman" pitchFamily="18" charset="0"/>
              </a:rPr>
              <a:t>Method of accounting employed in the previous year.</a:t>
            </a:r>
          </a:p>
          <a:p>
            <a:pPr marL="719138" indent="-358775" algn="just" eaLnBrk="1" hangingPunct="1">
              <a:lnSpc>
                <a:spcPct val="90000"/>
              </a:lnSpc>
              <a:spcBef>
                <a:spcPts val="2400"/>
              </a:spcBef>
              <a:buSzPct val="100000"/>
              <a:buFontTx/>
              <a:buAutoNum type="alphaLcParenR"/>
            </a:pPr>
            <a:r>
              <a:rPr lang="en-US" sz="2100" dirty="0">
                <a:latin typeface="Calibri" pitchFamily="34" charset="0"/>
                <a:cs typeface="Times New Roman" pitchFamily="18" charset="0"/>
              </a:rPr>
              <a:t>Whether there had been any change in the method of accounting employed vis-a-vis the method employed in the immediately preceding previous year.</a:t>
            </a:r>
          </a:p>
          <a:p>
            <a:pPr marL="817563" indent="-457200" algn="just" eaLnBrk="1" hangingPunct="1">
              <a:lnSpc>
                <a:spcPct val="90000"/>
              </a:lnSpc>
              <a:spcBef>
                <a:spcPts val="2400"/>
              </a:spcBef>
              <a:buSzPct val="100000"/>
              <a:buFont typeface="+mj-lt"/>
              <a:buAutoNum type="alphaLcParenR" startAt="4"/>
            </a:pPr>
            <a:endParaRPr lang="en-US" sz="2100" dirty="0">
              <a:latin typeface="Calibri" pitchFamily="34" charset="0"/>
              <a:cs typeface="Times New Roman" pitchFamily="18" charset="0"/>
            </a:endParaRPr>
          </a:p>
          <a:p>
            <a:pPr marL="817563" indent="-457200" algn="just" eaLnBrk="1" hangingPunct="1">
              <a:lnSpc>
                <a:spcPct val="90000"/>
              </a:lnSpc>
              <a:spcBef>
                <a:spcPts val="2400"/>
              </a:spcBef>
              <a:buSzPct val="100000"/>
              <a:buFont typeface="+mj-lt"/>
              <a:buAutoNum type="alphaLcParenR" startAt="4"/>
            </a:pPr>
            <a:endParaRPr lang="en-US" sz="2100" dirty="0">
              <a:latin typeface="Calibri" pitchFamily="34" charset="0"/>
              <a:cs typeface="Times New Roman" pitchFamily="18" charset="0"/>
            </a:endParaRPr>
          </a:p>
          <a:p>
            <a:pPr marL="817563" indent="-457200" algn="just" eaLnBrk="1" hangingPunct="1">
              <a:lnSpc>
                <a:spcPct val="90000"/>
              </a:lnSpc>
              <a:spcBef>
                <a:spcPts val="2400"/>
              </a:spcBef>
              <a:buSzPct val="100000"/>
              <a:buFont typeface="+mj-lt"/>
              <a:buAutoNum type="alphaLcParenR" startAt="4"/>
            </a:pPr>
            <a:endParaRPr lang="en-US" sz="2100" dirty="0">
              <a:latin typeface="Calibri" pitchFamily="34" charset="0"/>
              <a:cs typeface="Times New Roman" pitchFamily="18" charset="0"/>
            </a:endParaRPr>
          </a:p>
          <a:p>
            <a:pPr marL="817563" indent="-457200" algn="just" eaLnBrk="1" hangingPunct="1">
              <a:lnSpc>
                <a:spcPct val="90000"/>
              </a:lnSpc>
              <a:spcBef>
                <a:spcPts val="2400"/>
              </a:spcBef>
              <a:buSzPct val="100000"/>
              <a:buFont typeface="+mj-lt"/>
              <a:buAutoNum type="alphaLcParenR" startAt="4"/>
            </a:pPr>
            <a:endParaRPr lang="en-US" sz="700" dirty="0">
              <a:latin typeface="Calibri" pitchFamily="34" charset="0"/>
              <a:cs typeface="Times New Roman" pitchFamily="18" charset="0"/>
            </a:endParaRPr>
          </a:p>
        </p:txBody>
      </p:sp>
      <p:sp>
        <p:nvSpPr>
          <p:cNvPr id="7" name="Rectangle 2"/>
          <p:cNvSpPr>
            <a:spLocks noGrp="1" noChangeArrowheads="1"/>
          </p:cNvSpPr>
          <p:nvPr>
            <p:ph type="title"/>
          </p:nvPr>
        </p:nvSpPr>
        <p:spPr>
          <a:xfrm>
            <a:off x="228600" y="228600"/>
            <a:ext cx="8763000" cy="838200"/>
          </a:xfrm>
        </p:spPr>
        <p:txBody>
          <a:bodyPr>
            <a:noAutofit/>
          </a:bodyPr>
          <a:lstStyle/>
          <a:p>
            <a:pPr algn="just">
              <a:defRPr/>
            </a:pPr>
            <a:r>
              <a:rPr lang="en-US" dirty="0"/>
              <a:t>Clause no. </a:t>
            </a:r>
            <a:r>
              <a:rPr lang="en-US" sz="3200" dirty="0">
                <a:latin typeface="+mn-lt"/>
              </a:rPr>
              <a:t>1</a:t>
            </a:r>
            <a:r>
              <a:rPr lang="en-US" sz="3600" dirty="0">
                <a:latin typeface="+mn-lt"/>
              </a:rPr>
              <a:t>3			</a:t>
            </a:r>
            <a:endParaRPr lang="en-US" sz="2200" i="1" dirty="0">
              <a:solidFill>
                <a:srgbClr val="FF000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550814017"/>
              </p:ext>
            </p:extLst>
          </p:nvPr>
        </p:nvGraphicFramePr>
        <p:xfrm>
          <a:off x="685800" y="4022090"/>
          <a:ext cx="6112379" cy="741680"/>
        </p:xfrm>
        <a:graphic>
          <a:graphicData uri="http://schemas.openxmlformats.org/drawingml/2006/table">
            <a:tbl>
              <a:tblPr firstRow="1" bandRow="1">
                <a:tableStyleId>{5C22544A-7EE6-4342-B048-85BDC9FD1C3A}</a:tableStyleId>
              </a:tblPr>
              <a:tblGrid>
                <a:gridCol w="1283293">
                  <a:extLst>
                    <a:ext uri="{9D8B030D-6E8A-4147-A177-3AD203B41FA5}">
                      <a16:colId xmlns="" xmlns:a16="http://schemas.microsoft.com/office/drawing/2014/main" val="20001"/>
                    </a:ext>
                  </a:extLst>
                </a:gridCol>
                <a:gridCol w="2396952">
                  <a:extLst>
                    <a:ext uri="{9D8B030D-6E8A-4147-A177-3AD203B41FA5}">
                      <a16:colId xmlns="" xmlns:a16="http://schemas.microsoft.com/office/drawing/2014/main" val="20002"/>
                    </a:ext>
                  </a:extLst>
                </a:gridCol>
                <a:gridCol w="2432134">
                  <a:extLst>
                    <a:ext uri="{9D8B030D-6E8A-4147-A177-3AD203B41FA5}">
                      <a16:colId xmlns="" xmlns:a16="http://schemas.microsoft.com/office/drawing/2014/main" val="20003"/>
                    </a:ext>
                  </a:extLst>
                </a:gridCol>
              </a:tblGrid>
              <a:tr h="370840">
                <a:tc>
                  <a:txBody>
                    <a:bodyPr/>
                    <a:lstStyle/>
                    <a:p>
                      <a:pPr marL="0" marR="0" algn="ctr">
                        <a:lnSpc>
                          <a:spcPct val="100000"/>
                        </a:lnSpc>
                        <a:spcBef>
                          <a:spcPts val="0"/>
                        </a:spcBef>
                        <a:spcAft>
                          <a:spcPts val="0"/>
                        </a:spcAft>
                      </a:pPr>
                      <a:r>
                        <a:rPr lang="en-US" sz="1800" dirty="0">
                          <a:solidFill>
                            <a:schemeClr val="bg1"/>
                          </a:solidFill>
                          <a:latin typeface="+mn-lt"/>
                          <a:ea typeface="Times New Roman"/>
                          <a:cs typeface="Times New Roman"/>
                        </a:rPr>
                        <a:t>Particulars</a:t>
                      </a:r>
                      <a:endParaRPr lang="en-US" sz="1800" dirty="0">
                        <a:solidFill>
                          <a:schemeClr val="bg1"/>
                        </a:solidFill>
                        <a:latin typeface="+mn-lt"/>
                        <a:ea typeface="Calibri"/>
                        <a:cs typeface="Arial"/>
                      </a:endParaRPr>
                    </a:p>
                  </a:txBody>
                  <a:tcPr marL="28575" marR="28575" marT="28575" marB="28575"/>
                </a:tc>
                <a:tc>
                  <a:txBody>
                    <a:bodyPr/>
                    <a:lstStyle/>
                    <a:p>
                      <a:pPr marL="0" marR="0" algn="ctr">
                        <a:lnSpc>
                          <a:spcPct val="100000"/>
                        </a:lnSpc>
                        <a:spcBef>
                          <a:spcPts val="0"/>
                        </a:spcBef>
                        <a:spcAft>
                          <a:spcPts val="0"/>
                        </a:spcAft>
                      </a:pPr>
                      <a:r>
                        <a:rPr lang="en-US" sz="1800" dirty="0">
                          <a:solidFill>
                            <a:schemeClr val="bg1"/>
                          </a:solidFill>
                          <a:latin typeface="+mn-lt"/>
                          <a:ea typeface="Times New Roman"/>
                          <a:cs typeface="Times New Roman"/>
                        </a:rPr>
                        <a:t>Increase in profit (Rs.)</a:t>
                      </a:r>
                      <a:endParaRPr lang="en-US" sz="1800" dirty="0">
                        <a:solidFill>
                          <a:schemeClr val="bg1"/>
                        </a:solidFill>
                        <a:latin typeface="+mn-lt"/>
                        <a:ea typeface="Calibri"/>
                        <a:cs typeface="Arial"/>
                      </a:endParaRPr>
                    </a:p>
                  </a:txBody>
                  <a:tcPr marL="28575" marR="28575" marT="28575" marB="28575"/>
                </a:tc>
                <a:tc>
                  <a:txBody>
                    <a:bodyPr/>
                    <a:lstStyle/>
                    <a:p>
                      <a:pPr marL="0" marR="0" algn="ctr">
                        <a:lnSpc>
                          <a:spcPct val="100000"/>
                        </a:lnSpc>
                        <a:spcBef>
                          <a:spcPts val="0"/>
                        </a:spcBef>
                        <a:spcAft>
                          <a:spcPts val="0"/>
                        </a:spcAft>
                      </a:pPr>
                      <a:r>
                        <a:rPr lang="en-US" sz="1800" dirty="0">
                          <a:solidFill>
                            <a:schemeClr val="bg1"/>
                          </a:solidFill>
                          <a:latin typeface="+mn-lt"/>
                          <a:ea typeface="Times New Roman"/>
                          <a:cs typeface="Times New Roman"/>
                        </a:rPr>
                        <a:t>Decrease in profit (Rs.)</a:t>
                      </a:r>
                      <a:endParaRPr lang="en-US" sz="1800" dirty="0">
                        <a:solidFill>
                          <a:schemeClr val="bg1"/>
                        </a:solidFill>
                        <a:latin typeface="+mn-lt"/>
                        <a:ea typeface="Calibri"/>
                        <a:cs typeface="Arial"/>
                      </a:endParaRPr>
                    </a:p>
                  </a:txBody>
                  <a:tcPr marL="28575" marR="28575" marT="28575" marB="28575"/>
                </a:tc>
                <a:extLst>
                  <a:ext uri="{0D108BD9-81ED-4DB2-BD59-A6C34878D82A}">
                    <a16:rowId xmlns="" xmlns:a16="http://schemas.microsoft.com/office/drawing/2014/main" val="10000"/>
                  </a:ext>
                </a:extLst>
              </a:tr>
              <a:tr h="370840">
                <a:tc>
                  <a:txBody>
                    <a:bodyPr/>
                    <a:lstStyle/>
                    <a:p>
                      <a:pPr algn="ctr">
                        <a:lnSpc>
                          <a:spcPct val="100000"/>
                        </a:lnSpc>
                      </a:pPr>
                      <a:endParaRPr lang="en-US" sz="1800" dirty="0">
                        <a:solidFill>
                          <a:schemeClr val="bg1"/>
                        </a:solidFill>
                      </a:endParaRPr>
                    </a:p>
                  </a:txBody>
                  <a:tcPr/>
                </a:tc>
                <a:tc>
                  <a:txBody>
                    <a:bodyPr/>
                    <a:lstStyle/>
                    <a:p>
                      <a:pPr algn="ctr">
                        <a:lnSpc>
                          <a:spcPct val="100000"/>
                        </a:lnSpc>
                      </a:pPr>
                      <a:endParaRPr lang="en-US" sz="1800" dirty="0">
                        <a:solidFill>
                          <a:schemeClr val="bg1"/>
                        </a:solidFill>
                      </a:endParaRPr>
                    </a:p>
                  </a:txBody>
                  <a:tcPr/>
                </a:tc>
                <a:tc>
                  <a:txBody>
                    <a:bodyPr/>
                    <a:lstStyle/>
                    <a:p>
                      <a:pPr algn="ctr">
                        <a:lnSpc>
                          <a:spcPct val="100000"/>
                        </a:lnSpc>
                      </a:pPr>
                      <a:endParaRPr lang="en-US" sz="1800" dirty="0">
                        <a:solidFill>
                          <a:schemeClr val="bg1"/>
                        </a:solidFill>
                      </a:endParaRPr>
                    </a:p>
                  </a:txBody>
                  <a:tcPr/>
                </a:tc>
                <a:extLst>
                  <a:ext uri="{0D108BD9-81ED-4DB2-BD59-A6C34878D82A}">
                    <a16:rowId xmlns="" xmlns:a16="http://schemas.microsoft.com/office/drawing/2014/main" val="10001"/>
                  </a:ext>
                </a:extLst>
              </a:tr>
            </a:tbl>
          </a:graphicData>
        </a:graphic>
      </p:graphicFrame>
      <p:sp>
        <p:nvSpPr>
          <p:cNvPr id="9" name="Rectangle 8"/>
          <p:cNvSpPr/>
          <p:nvPr/>
        </p:nvSpPr>
        <p:spPr>
          <a:xfrm>
            <a:off x="381000" y="3365725"/>
            <a:ext cx="8382000" cy="2054409"/>
          </a:xfrm>
          <a:prstGeom prst="rect">
            <a:avLst/>
          </a:prstGeom>
          <a:noFill/>
          <a:ln w="38100"/>
        </p:spPr>
        <p:style>
          <a:lnRef idx="2">
            <a:schemeClr val="accent2"/>
          </a:lnRef>
          <a:fillRef idx="1">
            <a:schemeClr val="lt1"/>
          </a:fillRef>
          <a:effectRef idx="0">
            <a:schemeClr val="accent2"/>
          </a:effectRef>
          <a:fontRef idx="minor">
            <a:schemeClr val="dk1"/>
          </a:fontRef>
        </p:style>
        <p:txBody>
          <a:bodyPr wrap="square">
            <a:spAutoFit/>
          </a:bodyPr>
          <a:lstStyle/>
          <a:p>
            <a:pPr marL="449263" indent="-358775" algn="just">
              <a:lnSpc>
                <a:spcPct val="90000"/>
              </a:lnSpc>
              <a:spcBef>
                <a:spcPts val="2400"/>
              </a:spcBef>
              <a:buClr>
                <a:schemeClr val="accent2"/>
              </a:buClr>
              <a:buSzPct val="100000"/>
              <a:buFont typeface="+mj-lt"/>
              <a:buAutoNum type="alphaLcParenR" startAt="3"/>
              <a:tabLst>
                <a:tab pos="7629525" algn="l"/>
              </a:tabLst>
            </a:pPr>
            <a:r>
              <a:rPr lang="en-US" sz="2100" dirty="0">
                <a:latin typeface="Calibri" pitchFamily="34" charset="0"/>
                <a:cs typeface="Times New Roman" pitchFamily="18" charset="0"/>
              </a:rPr>
              <a:t>If answer to (b) above is affirmative, give details of such change, and the effect thereof on the profit or loss.</a:t>
            </a:r>
          </a:p>
          <a:p>
            <a:pPr marL="539750" indent="-360363" algn="just">
              <a:lnSpc>
                <a:spcPct val="90000"/>
              </a:lnSpc>
              <a:spcBef>
                <a:spcPts val="2400"/>
              </a:spcBef>
              <a:buSzPct val="100000"/>
              <a:buFontTx/>
              <a:buAutoNum type="alphaLcParenR" startAt="3"/>
              <a:tabLst>
                <a:tab pos="7629525" algn="l"/>
              </a:tabLst>
            </a:pPr>
            <a:endParaRPr lang="en-US" sz="1100" dirty="0">
              <a:latin typeface="Calibri" pitchFamily="34" charset="0"/>
              <a:cs typeface="Times New Roman" pitchFamily="18" charset="0"/>
            </a:endParaRPr>
          </a:p>
          <a:p>
            <a:pPr marL="719138" indent="-358775" algn="just">
              <a:lnSpc>
                <a:spcPct val="90000"/>
              </a:lnSpc>
              <a:spcBef>
                <a:spcPts val="2400"/>
              </a:spcBef>
              <a:buSzPct val="100000"/>
            </a:pPr>
            <a:endParaRPr lang="en-US" sz="100" dirty="0">
              <a:latin typeface="Calibri" pitchFamily="34" charset="0"/>
              <a:cs typeface="Times New Roman" pitchFamily="18" charset="0"/>
            </a:endParaRPr>
          </a:p>
          <a:p>
            <a:pPr marL="719138" indent="-358775" algn="just">
              <a:lnSpc>
                <a:spcPct val="90000"/>
              </a:lnSpc>
              <a:spcBef>
                <a:spcPts val="2400"/>
              </a:spcBef>
              <a:buSzPct val="100000"/>
            </a:pPr>
            <a:endParaRPr lang="en-US" sz="2100" dirty="0">
              <a:latin typeface="Calibri" pitchFamily="34" charset="0"/>
              <a:cs typeface="Times New Roman" pitchFamily="18" charset="0"/>
            </a:endParaRPr>
          </a:p>
        </p:txBody>
      </p:sp>
      <p:sp>
        <p:nvSpPr>
          <p:cNvPr id="10" name="TextBox 9"/>
          <p:cNvSpPr txBox="1"/>
          <p:nvPr/>
        </p:nvSpPr>
        <p:spPr>
          <a:xfrm>
            <a:off x="4648200" y="4800600"/>
            <a:ext cx="3962400" cy="400110"/>
          </a:xfrm>
          <a:prstGeom prst="rect">
            <a:avLst/>
          </a:prstGeom>
          <a:noFill/>
        </p:spPr>
        <p:txBody>
          <a:bodyPr wrap="square" rtlCol="0">
            <a:spAutoFit/>
          </a:bodyPr>
          <a:lstStyle/>
          <a:p>
            <a:pPr algn="r"/>
            <a:r>
              <a:rPr lang="en-US" sz="2000" b="1" i="1" dirty="0">
                <a:solidFill>
                  <a:schemeClr val="accent2"/>
                </a:solidFill>
              </a:rPr>
              <a:t>Specific Format provided</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29146BB-98C3-4880-A4E6-0D42735B07BD}" type="slidenum">
              <a:rPr lang="en-US"/>
              <a:pPr>
                <a:defRPr/>
              </a:pPr>
              <a:t>131</a:t>
            </a:fld>
            <a:endParaRPr lang="en-US"/>
          </a:p>
        </p:txBody>
      </p:sp>
      <p:sp>
        <p:nvSpPr>
          <p:cNvPr id="50179" name="Rectangle 3"/>
          <p:cNvSpPr>
            <a:spLocks noGrp="1" noChangeArrowheads="1"/>
          </p:cNvSpPr>
          <p:nvPr>
            <p:ph sz="quarter" idx="1"/>
          </p:nvPr>
        </p:nvSpPr>
        <p:spPr>
          <a:xfrm>
            <a:off x="152400" y="1600200"/>
            <a:ext cx="8839200" cy="5105400"/>
          </a:xfrm>
          <a:ln w="38100"/>
        </p:spPr>
        <p:style>
          <a:lnRef idx="2">
            <a:schemeClr val="accent1"/>
          </a:lnRef>
          <a:fillRef idx="1">
            <a:schemeClr val="lt1"/>
          </a:fillRef>
          <a:effectRef idx="0">
            <a:schemeClr val="accent1"/>
          </a:effectRef>
          <a:fontRef idx="minor">
            <a:schemeClr val="dk1"/>
          </a:fontRef>
        </p:style>
        <p:txBody>
          <a:bodyPr>
            <a:normAutofit/>
          </a:bodyPr>
          <a:lstStyle/>
          <a:p>
            <a:pPr marL="60325" indent="0" algn="just">
              <a:spcBef>
                <a:spcPts val="600"/>
              </a:spcBef>
              <a:buSzPct val="100000"/>
              <a:buNone/>
            </a:pPr>
            <a:r>
              <a:rPr lang="en-US" sz="2400" b="1" dirty="0">
                <a:solidFill>
                  <a:schemeClr val="accent2"/>
                </a:solidFill>
              </a:rPr>
              <a:t>(Vide </a:t>
            </a:r>
            <a:r>
              <a:rPr lang="en-GB" sz="2400" b="1" dirty="0">
                <a:solidFill>
                  <a:schemeClr val="accent2"/>
                </a:solidFill>
              </a:rPr>
              <a:t>Notification 88/2016 dated 29-09-2016 </a:t>
            </a:r>
            <a:r>
              <a:rPr lang="en-GB" sz="2400" b="1" dirty="0" err="1">
                <a:solidFill>
                  <a:schemeClr val="accent2"/>
                </a:solidFill>
              </a:rPr>
              <a:t>w.e.f</a:t>
            </a:r>
            <a:r>
              <a:rPr lang="en-GB" sz="2400" b="1" dirty="0">
                <a:solidFill>
                  <a:schemeClr val="accent2"/>
                </a:solidFill>
              </a:rPr>
              <a:t> 01-04-2017)</a:t>
            </a:r>
          </a:p>
          <a:p>
            <a:pPr marL="60325" indent="0" algn="just">
              <a:spcBef>
                <a:spcPts val="600"/>
              </a:spcBef>
              <a:buSzPct val="100000"/>
              <a:buNone/>
            </a:pPr>
            <a:r>
              <a:rPr lang="en-GB" sz="2400" i="1" dirty="0"/>
              <a:t>(d) Whether any adjustment is required to be made to the profits or loss for complying with the provisions of income computation and disclosure standards notified under section 145(2)</a:t>
            </a:r>
          </a:p>
          <a:p>
            <a:pPr marL="60325" indent="0" algn="just">
              <a:spcBef>
                <a:spcPts val="600"/>
              </a:spcBef>
              <a:buSzPct val="100000"/>
              <a:buNone/>
            </a:pPr>
            <a:endParaRPr lang="en-GB" sz="2400" i="1" dirty="0"/>
          </a:p>
          <a:p>
            <a:pPr algn="just">
              <a:spcBef>
                <a:spcPts val="600"/>
              </a:spcBef>
              <a:buNone/>
            </a:pPr>
            <a:r>
              <a:rPr lang="en-GB" sz="2400" i="1" dirty="0"/>
              <a:t>(e) If answer to (d) above is in the affirmative, give details of such adjustments: </a:t>
            </a:r>
          </a:p>
          <a:p>
            <a:pPr>
              <a:spcBef>
                <a:spcPts val="600"/>
              </a:spcBef>
              <a:buNone/>
            </a:pPr>
            <a:endParaRPr lang="en-GB" sz="2400" i="1" dirty="0"/>
          </a:p>
          <a:p>
            <a:pPr>
              <a:spcBef>
                <a:spcPts val="600"/>
              </a:spcBef>
              <a:buNone/>
            </a:pPr>
            <a:endParaRPr lang="en-GB" sz="2400" i="1" dirty="0"/>
          </a:p>
          <a:p>
            <a:pPr marL="60325" indent="0" algn="just">
              <a:spcBef>
                <a:spcPts val="600"/>
              </a:spcBef>
              <a:buSzPct val="100000"/>
              <a:buNone/>
            </a:pPr>
            <a:endParaRPr lang="en-GB" sz="2400" i="1" dirty="0"/>
          </a:p>
          <a:p>
            <a:pPr marL="60325" indent="0" algn="just">
              <a:spcBef>
                <a:spcPts val="600"/>
              </a:spcBef>
              <a:buSzPct val="100000"/>
              <a:buNone/>
            </a:pPr>
            <a:endParaRPr lang="en-GB" sz="2400" dirty="0"/>
          </a:p>
          <a:p>
            <a:pPr marL="60325" indent="0" algn="just">
              <a:spcBef>
                <a:spcPts val="600"/>
              </a:spcBef>
              <a:buSzPct val="100000"/>
              <a:buNone/>
            </a:pPr>
            <a:endParaRPr lang="en-US" sz="2100" dirty="0">
              <a:latin typeface="Calibri" pitchFamily="34" charset="0"/>
              <a:cs typeface="Times New Roman" pitchFamily="18" charset="0"/>
            </a:endParaRPr>
          </a:p>
        </p:txBody>
      </p:sp>
      <p:sp>
        <p:nvSpPr>
          <p:cNvPr id="7" name="Rectangle 2"/>
          <p:cNvSpPr>
            <a:spLocks noGrp="1" noChangeArrowheads="1"/>
          </p:cNvSpPr>
          <p:nvPr>
            <p:ph type="title"/>
          </p:nvPr>
        </p:nvSpPr>
        <p:spPr>
          <a:xfrm>
            <a:off x="0" y="152400"/>
            <a:ext cx="9144000" cy="1188720"/>
          </a:xfrm>
        </p:spPr>
        <p:txBody>
          <a:bodyPr>
            <a:noAutofit/>
          </a:bodyPr>
          <a:lstStyle/>
          <a:p>
            <a:pPr>
              <a:defRPr/>
            </a:pPr>
            <a:r>
              <a:rPr lang="en-US" sz="3600" dirty="0"/>
              <a:t>Amendment in Clause no. </a:t>
            </a:r>
            <a:r>
              <a:rPr lang="en-US" sz="3600" dirty="0">
                <a:latin typeface="+mn-lt"/>
              </a:rPr>
              <a:t>13</a:t>
            </a:r>
            <a:r>
              <a:rPr lang="en-US" sz="3600" i="1" dirty="0">
                <a:solidFill>
                  <a:srgbClr val="FF0000"/>
                </a:solidFill>
              </a:rPr>
              <a:t> </a:t>
            </a:r>
            <a:r>
              <a:rPr lang="en-GB" sz="3000" dirty="0"/>
              <a:t>		</a:t>
            </a:r>
            <a:r>
              <a:rPr lang="en-US" sz="2000" i="1" dirty="0">
                <a:solidFill>
                  <a:srgbClr val="FF0000"/>
                </a:solidFill>
              </a:rPr>
              <a:t/>
            </a:r>
            <a:br>
              <a:rPr lang="en-US" sz="2000" i="1" dirty="0">
                <a:solidFill>
                  <a:srgbClr val="FF0000"/>
                </a:solidFill>
              </a:rPr>
            </a:br>
            <a:endParaRPr lang="en-US" sz="2000" dirty="0"/>
          </a:p>
        </p:txBody>
      </p:sp>
      <p:sp>
        <p:nvSpPr>
          <p:cNvPr id="11" name="Rectangle 10">
            <a:extLst>
              <a:ext uri="{FF2B5EF4-FFF2-40B4-BE49-F238E27FC236}">
                <a16:creationId xmlns="" xmlns:a16="http://schemas.microsoft.com/office/drawing/2014/main" id="{EE137CB9-B6D3-4FC4-8FA2-C2F114529729}"/>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graphicFrame>
        <p:nvGraphicFramePr>
          <p:cNvPr id="12" name="Table 11">
            <a:extLst>
              <a:ext uri="{FF2B5EF4-FFF2-40B4-BE49-F238E27FC236}">
                <a16:creationId xmlns="" xmlns:a16="http://schemas.microsoft.com/office/drawing/2014/main" id="{BD89E206-123E-4117-A425-01FDC9445B99}"/>
              </a:ext>
            </a:extLst>
          </p:cNvPr>
          <p:cNvGraphicFramePr>
            <a:graphicFrameLocks noGrp="1"/>
          </p:cNvGraphicFramePr>
          <p:nvPr>
            <p:extLst>
              <p:ext uri="{D42A27DB-BD31-4B8C-83A1-F6EECF244321}">
                <p14:modId xmlns:p14="http://schemas.microsoft.com/office/powerpoint/2010/main" val="2830390637"/>
              </p:ext>
            </p:extLst>
          </p:nvPr>
        </p:nvGraphicFramePr>
        <p:xfrm>
          <a:off x="609600" y="4495800"/>
          <a:ext cx="8077200" cy="1813560"/>
        </p:xfrm>
        <a:graphic>
          <a:graphicData uri="http://schemas.openxmlformats.org/drawingml/2006/table">
            <a:tbl>
              <a:tblPr firstRow="1" bandRow="1">
                <a:tableStyleId>{5C22544A-7EE6-4342-B048-85BDC9FD1C3A}</a:tableStyleId>
              </a:tblPr>
              <a:tblGrid>
                <a:gridCol w="1071508">
                  <a:extLst>
                    <a:ext uri="{9D8B030D-6E8A-4147-A177-3AD203B41FA5}">
                      <a16:colId xmlns="" xmlns:a16="http://schemas.microsoft.com/office/drawing/2014/main" val="20000"/>
                    </a:ext>
                  </a:extLst>
                </a:gridCol>
                <a:gridCol w="2890892">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gridCol w="1524000">
                  <a:extLst>
                    <a:ext uri="{9D8B030D-6E8A-4147-A177-3AD203B41FA5}">
                      <a16:colId xmlns="" xmlns:a16="http://schemas.microsoft.com/office/drawing/2014/main" val="20003"/>
                    </a:ext>
                  </a:extLst>
                </a:gridCol>
                <a:gridCol w="1219200">
                  <a:extLst>
                    <a:ext uri="{9D8B030D-6E8A-4147-A177-3AD203B41FA5}">
                      <a16:colId xmlns="" xmlns:a16="http://schemas.microsoft.com/office/drawing/2014/main" val="20004"/>
                    </a:ext>
                  </a:extLst>
                </a:gridCol>
              </a:tblGrid>
              <a:tr h="609095">
                <a:tc>
                  <a:txBody>
                    <a:bodyPr/>
                    <a:lstStyle/>
                    <a:p>
                      <a:pPr algn="ctr"/>
                      <a:endParaRPr lang="en-GB" sz="1900" b="1" i="1" dirty="0"/>
                    </a:p>
                  </a:txBody>
                  <a:tcPr/>
                </a:tc>
                <a:tc>
                  <a:txBody>
                    <a:bodyPr/>
                    <a:lstStyle/>
                    <a:p>
                      <a:pPr algn="ctr"/>
                      <a:r>
                        <a:rPr lang="en-GB" sz="1900" b="1" i="1" dirty="0"/>
                        <a:t>ICDS</a:t>
                      </a:r>
                    </a:p>
                  </a:txBody>
                  <a:tcPr/>
                </a:tc>
                <a:tc>
                  <a:txBody>
                    <a:bodyPr/>
                    <a:lstStyle/>
                    <a:p>
                      <a:pPr algn="ctr"/>
                      <a:r>
                        <a:rPr lang="en-US" sz="1900" b="1" i="1" dirty="0"/>
                        <a:t>Increase in Profit (</a:t>
                      </a:r>
                      <a:r>
                        <a:rPr lang="en-US" sz="1900" b="1" i="1" dirty="0" err="1"/>
                        <a:t>Rs</a:t>
                      </a:r>
                      <a:r>
                        <a:rPr lang="en-US" sz="1900" b="1" i="1" dirty="0"/>
                        <a:t>.)</a:t>
                      </a:r>
                      <a:endParaRPr lang="en-GB" sz="1900" b="1" i="1" dirty="0"/>
                    </a:p>
                  </a:txBody>
                  <a:tcPr/>
                </a:tc>
                <a:tc>
                  <a:txBody>
                    <a:bodyPr/>
                    <a:lstStyle/>
                    <a:p>
                      <a:pPr algn="ctr"/>
                      <a:r>
                        <a:rPr lang="en-US" sz="1900" b="1" i="1" dirty="0"/>
                        <a:t>Decrease</a:t>
                      </a:r>
                      <a:r>
                        <a:rPr lang="en-US" sz="1900" b="1" i="1" baseline="0" dirty="0"/>
                        <a:t> in Profit (</a:t>
                      </a:r>
                      <a:r>
                        <a:rPr lang="en-US" sz="1900" b="1" i="1" baseline="0" dirty="0" err="1"/>
                        <a:t>Rs</a:t>
                      </a:r>
                      <a:r>
                        <a:rPr lang="en-US" sz="1900" b="1" i="1" baseline="0" dirty="0"/>
                        <a:t>.)</a:t>
                      </a:r>
                      <a:endParaRPr lang="en-GB" sz="1900" b="1" i="1" dirty="0"/>
                    </a:p>
                  </a:txBody>
                  <a:tcPr/>
                </a:tc>
                <a:tc>
                  <a:txBody>
                    <a:bodyPr/>
                    <a:lstStyle/>
                    <a:p>
                      <a:pPr algn="ctr"/>
                      <a:r>
                        <a:rPr lang="en-US" sz="1900" b="1" i="1" dirty="0"/>
                        <a:t>Net Effect (</a:t>
                      </a:r>
                      <a:r>
                        <a:rPr lang="en-US" sz="1900" b="1" i="1" dirty="0" err="1"/>
                        <a:t>Rs</a:t>
                      </a:r>
                      <a:r>
                        <a:rPr lang="en-US" sz="1900" b="1" i="1" dirty="0"/>
                        <a:t>.)</a:t>
                      </a:r>
                      <a:endParaRPr lang="en-GB" sz="1900" b="1" i="1" dirty="0"/>
                    </a:p>
                  </a:txBody>
                  <a:tcPr/>
                </a:tc>
                <a:extLst>
                  <a:ext uri="{0D108BD9-81ED-4DB2-BD59-A6C34878D82A}">
                    <a16:rowId xmlns="" xmlns:a16="http://schemas.microsoft.com/office/drawing/2014/main" val="10000"/>
                  </a:ext>
                </a:extLst>
              </a:tr>
              <a:tr h="365956">
                <a:tc>
                  <a:txBody>
                    <a:bodyPr/>
                    <a:lstStyle/>
                    <a:p>
                      <a:r>
                        <a:rPr lang="en-US" sz="1900" i="1" dirty="0"/>
                        <a:t>ICDS</a:t>
                      </a:r>
                      <a:r>
                        <a:rPr lang="en-US" sz="1900" i="1" baseline="0" dirty="0"/>
                        <a:t> I</a:t>
                      </a:r>
                      <a:endParaRPr lang="en-GB" sz="1900" i="1" dirty="0"/>
                    </a:p>
                  </a:txBody>
                  <a:tcPr/>
                </a:tc>
                <a:tc>
                  <a:txBody>
                    <a:bodyPr/>
                    <a:lstStyle/>
                    <a:p>
                      <a:r>
                        <a:rPr lang="en-US" sz="1900" i="1" dirty="0"/>
                        <a:t>Accounting Policies</a:t>
                      </a:r>
                      <a:endParaRPr lang="en-GB" sz="1900" i="1" dirty="0"/>
                    </a:p>
                  </a:txBody>
                  <a:tcPr/>
                </a:tc>
                <a:tc>
                  <a:txBody>
                    <a:bodyPr/>
                    <a:lstStyle/>
                    <a:p>
                      <a:endParaRPr lang="en-GB" sz="1900" i="1"/>
                    </a:p>
                  </a:txBody>
                  <a:tcPr/>
                </a:tc>
                <a:tc>
                  <a:txBody>
                    <a:bodyPr/>
                    <a:lstStyle/>
                    <a:p>
                      <a:endParaRPr lang="en-GB" sz="1900" i="1" dirty="0"/>
                    </a:p>
                  </a:txBody>
                  <a:tcPr/>
                </a:tc>
                <a:tc>
                  <a:txBody>
                    <a:bodyPr/>
                    <a:lstStyle/>
                    <a:p>
                      <a:endParaRPr lang="en-GB" sz="1900" i="1"/>
                    </a:p>
                  </a:txBody>
                  <a:tcPr/>
                </a:tc>
                <a:extLst>
                  <a:ext uri="{0D108BD9-81ED-4DB2-BD59-A6C34878D82A}">
                    <a16:rowId xmlns="" xmlns:a16="http://schemas.microsoft.com/office/drawing/2014/main" val="10001"/>
                  </a:ext>
                </a:extLst>
              </a:tr>
              <a:tr h="0">
                <a:tc>
                  <a:txBody>
                    <a:bodyPr/>
                    <a:lstStyle/>
                    <a:p>
                      <a:r>
                        <a:rPr lang="en-US" sz="1900" i="1" dirty="0"/>
                        <a:t>ICDS II</a:t>
                      </a:r>
                      <a:endParaRPr lang="en-GB" sz="1900" i="1" dirty="0"/>
                    </a:p>
                  </a:txBody>
                  <a:tcPr/>
                </a:tc>
                <a:tc>
                  <a:txBody>
                    <a:bodyPr/>
                    <a:lstStyle/>
                    <a:p>
                      <a:r>
                        <a:rPr lang="en-US" sz="1900" i="1" dirty="0"/>
                        <a:t>Valuation of</a:t>
                      </a:r>
                      <a:r>
                        <a:rPr lang="en-US" sz="1900" i="1" baseline="0" dirty="0"/>
                        <a:t> Inventories</a:t>
                      </a:r>
                      <a:endParaRPr lang="en-GB" sz="1900" i="1" dirty="0"/>
                    </a:p>
                  </a:txBody>
                  <a:tcPr/>
                </a:tc>
                <a:tc>
                  <a:txBody>
                    <a:bodyPr/>
                    <a:lstStyle/>
                    <a:p>
                      <a:endParaRPr lang="en-GB" sz="1900" i="1" dirty="0"/>
                    </a:p>
                  </a:txBody>
                  <a:tcPr/>
                </a:tc>
                <a:tc>
                  <a:txBody>
                    <a:bodyPr/>
                    <a:lstStyle/>
                    <a:p>
                      <a:endParaRPr lang="en-GB" sz="1900" i="1" dirty="0"/>
                    </a:p>
                  </a:txBody>
                  <a:tcPr/>
                </a:tc>
                <a:tc>
                  <a:txBody>
                    <a:bodyPr/>
                    <a:lstStyle/>
                    <a:p>
                      <a:endParaRPr lang="en-GB" sz="1900" i="1"/>
                    </a:p>
                  </a:txBody>
                  <a:tcPr/>
                </a:tc>
                <a:extLst>
                  <a:ext uri="{0D108BD9-81ED-4DB2-BD59-A6C34878D82A}">
                    <a16:rowId xmlns="" xmlns:a16="http://schemas.microsoft.com/office/drawing/2014/main" val="10002"/>
                  </a:ext>
                </a:extLst>
              </a:tr>
              <a:tr h="365956">
                <a:tc>
                  <a:txBody>
                    <a:bodyPr/>
                    <a:lstStyle/>
                    <a:p>
                      <a:r>
                        <a:rPr lang="en-US" sz="1900" i="1" dirty="0"/>
                        <a:t>ICDS III</a:t>
                      </a:r>
                      <a:endParaRPr lang="en-GB" sz="1900" i="1" dirty="0"/>
                    </a:p>
                  </a:txBody>
                  <a:tcPr/>
                </a:tc>
                <a:tc>
                  <a:txBody>
                    <a:bodyPr/>
                    <a:lstStyle/>
                    <a:p>
                      <a:r>
                        <a:rPr lang="en-US" sz="1900" i="1" dirty="0"/>
                        <a:t>Construction Contracts</a:t>
                      </a:r>
                      <a:endParaRPr lang="en-GB" sz="1900" i="1" dirty="0"/>
                    </a:p>
                  </a:txBody>
                  <a:tcPr/>
                </a:tc>
                <a:tc>
                  <a:txBody>
                    <a:bodyPr/>
                    <a:lstStyle/>
                    <a:p>
                      <a:endParaRPr lang="en-GB" sz="1900" i="1"/>
                    </a:p>
                  </a:txBody>
                  <a:tcPr/>
                </a:tc>
                <a:tc>
                  <a:txBody>
                    <a:bodyPr/>
                    <a:lstStyle/>
                    <a:p>
                      <a:endParaRPr lang="en-GB" sz="1900" i="1" dirty="0"/>
                    </a:p>
                  </a:txBody>
                  <a:tcPr/>
                </a:tc>
                <a:tc>
                  <a:txBody>
                    <a:bodyPr/>
                    <a:lstStyle/>
                    <a:p>
                      <a:endParaRPr lang="en-GB" sz="1900" i="1" dirty="0"/>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1840394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a:bodyPr>
          <a:lstStyle/>
          <a:p>
            <a:pPr>
              <a:defRPr/>
            </a:pPr>
            <a:fld id="{429146BB-98C3-4880-A4E6-0D42735B07BD}" type="slidenum">
              <a:rPr lang="en-US"/>
              <a:pPr>
                <a:defRPr/>
              </a:pPr>
              <a:t>132</a:t>
            </a:fld>
            <a:endParaRPr lang="en-US"/>
          </a:p>
        </p:txBody>
      </p:sp>
      <p:sp>
        <p:nvSpPr>
          <p:cNvPr id="50179" name="Rectangle 3"/>
          <p:cNvSpPr>
            <a:spLocks noGrp="1" noChangeArrowheads="1"/>
          </p:cNvSpPr>
          <p:nvPr>
            <p:ph sz="quarter" idx="4294967295"/>
          </p:nvPr>
        </p:nvSpPr>
        <p:spPr>
          <a:xfrm>
            <a:off x="142844" y="500042"/>
            <a:ext cx="8839200" cy="5105400"/>
          </a:xfrm>
          <a:ln w="38100"/>
        </p:spPr>
        <p:style>
          <a:lnRef idx="2">
            <a:schemeClr val="accent1"/>
          </a:lnRef>
          <a:fillRef idx="1">
            <a:schemeClr val="lt1"/>
          </a:fillRef>
          <a:effectRef idx="0">
            <a:schemeClr val="accent1"/>
          </a:effectRef>
          <a:fontRef idx="minor">
            <a:schemeClr val="dk1"/>
          </a:fontRef>
        </p:style>
        <p:txBody>
          <a:bodyPr>
            <a:normAutofit/>
          </a:bodyPr>
          <a:lstStyle/>
          <a:p>
            <a:pPr>
              <a:spcBef>
                <a:spcPts val="600"/>
              </a:spcBef>
              <a:buNone/>
            </a:pPr>
            <a:endParaRPr lang="en-GB" sz="2400" i="1" dirty="0"/>
          </a:p>
          <a:p>
            <a:pPr>
              <a:spcBef>
                <a:spcPts val="600"/>
              </a:spcBef>
              <a:buNone/>
            </a:pPr>
            <a:endParaRPr lang="en-GB" sz="2400" i="1" dirty="0"/>
          </a:p>
          <a:p>
            <a:pPr marL="60325" indent="0" algn="just">
              <a:spcBef>
                <a:spcPts val="600"/>
              </a:spcBef>
              <a:buSzPct val="100000"/>
              <a:buNone/>
            </a:pPr>
            <a:endParaRPr lang="en-GB" sz="2400" i="1" dirty="0"/>
          </a:p>
          <a:p>
            <a:pPr marL="60325" indent="0" algn="just">
              <a:spcBef>
                <a:spcPts val="600"/>
              </a:spcBef>
              <a:buSzPct val="100000"/>
              <a:buNone/>
            </a:pPr>
            <a:endParaRPr lang="en-GB" sz="2400" dirty="0"/>
          </a:p>
          <a:p>
            <a:pPr marL="60325" indent="0" algn="just">
              <a:spcBef>
                <a:spcPts val="600"/>
              </a:spcBef>
              <a:buSzPct val="100000"/>
              <a:buNone/>
            </a:pPr>
            <a:endParaRPr lang="en-US" sz="2100" dirty="0">
              <a:latin typeface="Calibri" pitchFamily="34" charset="0"/>
              <a:cs typeface="Times New Roman" pitchFamily="18" charset="0"/>
            </a:endParaRPr>
          </a:p>
        </p:txBody>
      </p:sp>
      <p:sp>
        <p:nvSpPr>
          <p:cNvPr id="7" name="Rectangle 2"/>
          <p:cNvSpPr>
            <a:spLocks noGrp="1" noChangeArrowheads="1"/>
          </p:cNvSpPr>
          <p:nvPr>
            <p:ph type="title" idx="4294967295"/>
          </p:nvPr>
        </p:nvSpPr>
        <p:spPr>
          <a:xfrm>
            <a:off x="0" y="-24"/>
            <a:ext cx="9144000" cy="633394"/>
          </a:xfrm>
        </p:spPr>
        <p:txBody>
          <a:bodyPr>
            <a:noAutofit/>
          </a:bodyPr>
          <a:lstStyle/>
          <a:p>
            <a:pPr>
              <a:defRPr/>
            </a:pPr>
            <a:r>
              <a:rPr lang="en-US" sz="3600" dirty="0"/>
              <a:t>Amendment in Clause no. </a:t>
            </a:r>
            <a:r>
              <a:rPr lang="en-US" sz="3600" dirty="0">
                <a:latin typeface="+mn-lt"/>
              </a:rPr>
              <a:t>13</a:t>
            </a:r>
            <a:r>
              <a:rPr lang="en-US" sz="3600" i="1" dirty="0">
                <a:solidFill>
                  <a:srgbClr val="FF0000"/>
                </a:solidFill>
              </a:rPr>
              <a:t> </a:t>
            </a:r>
            <a:r>
              <a:rPr lang="en-GB" sz="3000" dirty="0"/>
              <a:t>		</a:t>
            </a:r>
            <a:r>
              <a:rPr lang="en-US" sz="2000" i="1" dirty="0">
                <a:solidFill>
                  <a:srgbClr val="FF0000"/>
                </a:solidFill>
              </a:rPr>
              <a:t/>
            </a:r>
            <a:br>
              <a:rPr lang="en-US" sz="2000" i="1" dirty="0">
                <a:solidFill>
                  <a:srgbClr val="FF0000"/>
                </a:solidFill>
              </a:rPr>
            </a:br>
            <a:endParaRPr lang="en-US" sz="2000" dirty="0"/>
          </a:p>
        </p:txBody>
      </p:sp>
      <p:graphicFrame>
        <p:nvGraphicFramePr>
          <p:cNvPr id="8" name="Table 7">
            <a:extLst>
              <a:ext uri="{FF2B5EF4-FFF2-40B4-BE49-F238E27FC236}">
                <a16:creationId xmlns="" xmlns:a16="http://schemas.microsoft.com/office/drawing/2014/main" id="{A286F58E-0FE1-465B-8359-B93623A4D130}"/>
              </a:ext>
            </a:extLst>
          </p:cNvPr>
          <p:cNvGraphicFramePr>
            <a:graphicFrameLocks noGrp="1"/>
          </p:cNvGraphicFramePr>
          <p:nvPr>
            <p:extLst>
              <p:ext uri="{D42A27DB-BD31-4B8C-83A1-F6EECF244321}">
                <p14:modId xmlns:p14="http://schemas.microsoft.com/office/powerpoint/2010/main" val="1442659082"/>
              </p:ext>
            </p:extLst>
          </p:nvPr>
        </p:nvGraphicFramePr>
        <p:xfrm>
          <a:off x="457200" y="785794"/>
          <a:ext cx="8287753" cy="4495800"/>
        </p:xfrm>
        <a:graphic>
          <a:graphicData uri="http://schemas.openxmlformats.org/drawingml/2006/table">
            <a:tbl>
              <a:tblPr firstRow="1" bandRow="1">
                <a:tableStyleId>{5C22544A-7EE6-4342-B048-85BDC9FD1C3A}</a:tableStyleId>
              </a:tblPr>
              <a:tblGrid>
                <a:gridCol w="1071508">
                  <a:extLst>
                    <a:ext uri="{9D8B030D-6E8A-4147-A177-3AD203B41FA5}">
                      <a16:colId xmlns="" xmlns:a16="http://schemas.microsoft.com/office/drawing/2014/main" val="20000"/>
                    </a:ext>
                  </a:extLst>
                </a:gridCol>
                <a:gridCol w="3195692">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gridCol w="1295400">
                  <a:extLst>
                    <a:ext uri="{9D8B030D-6E8A-4147-A177-3AD203B41FA5}">
                      <a16:colId xmlns="" xmlns:a16="http://schemas.microsoft.com/office/drawing/2014/main" val="20003"/>
                    </a:ext>
                  </a:extLst>
                </a:gridCol>
                <a:gridCol w="1277353">
                  <a:extLst>
                    <a:ext uri="{9D8B030D-6E8A-4147-A177-3AD203B41FA5}">
                      <a16:colId xmlns="" xmlns:a16="http://schemas.microsoft.com/office/drawing/2014/main" val="20004"/>
                    </a:ext>
                  </a:extLst>
                </a:gridCol>
              </a:tblGrid>
              <a:tr h="609095">
                <a:tc>
                  <a:txBody>
                    <a:bodyPr/>
                    <a:lstStyle/>
                    <a:p>
                      <a:pPr algn="ctr"/>
                      <a:endParaRPr lang="en-GB" sz="1900" b="1" i="1" dirty="0"/>
                    </a:p>
                  </a:txBody>
                  <a:tcPr/>
                </a:tc>
                <a:tc>
                  <a:txBody>
                    <a:bodyPr/>
                    <a:lstStyle/>
                    <a:p>
                      <a:pPr algn="ctr"/>
                      <a:endParaRPr lang="en-GB" sz="1900" b="1" i="1" dirty="0"/>
                    </a:p>
                  </a:txBody>
                  <a:tcPr/>
                </a:tc>
                <a:tc>
                  <a:txBody>
                    <a:bodyPr/>
                    <a:lstStyle/>
                    <a:p>
                      <a:pPr algn="ctr"/>
                      <a:r>
                        <a:rPr lang="en-US" sz="1900" b="1" i="1" dirty="0"/>
                        <a:t>Increase in Profit (</a:t>
                      </a:r>
                      <a:r>
                        <a:rPr lang="en-US" sz="1900" b="1" i="1" dirty="0" err="1"/>
                        <a:t>Rs</a:t>
                      </a:r>
                      <a:r>
                        <a:rPr lang="en-US" sz="1900" b="1" i="1" dirty="0"/>
                        <a:t>.)</a:t>
                      </a:r>
                      <a:endParaRPr lang="en-GB" sz="1900" b="1" i="1" dirty="0"/>
                    </a:p>
                  </a:txBody>
                  <a:tcPr/>
                </a:tc>
                <a:tc>
                  <a:txBody>
                    <a:bodyPr/>
                    <a:lstStyle/>
                    <a:p>
                      <a:pPr algn="ctr"/>
                      <a:r>
                        <a:rPr lang="en-US" sz="1900" b="1" i="1" dirty="0"/>
                        <a:t>Decrease</a:t>
                      </a:r>
                      <a:r>
                        <a:rPr lang="en-US" sz="1900" b="1" i="1" baseline="0" dirty="0"/>
                        <a:t> in Profit (</a:t>
                      </a:r>
                      <a:r>
                        <a:rPr lang="en-US" sz="1900" b="1" i="1" baseline="0" dirty="0" err="1"/>
                        <a:t>Rs</a:t>
                      </a:r>
                      <a:r>
                        <a:rPr lang="en-US" sz="1900" b="1" i="1" baseline="0" dirty="0"/>
                        <a:t>.)</a:t>
                      </a:r>
                      <a:endParaRPr lang="en-GB" sz="1900" b="1" i="1" dirty="0"/>
                    </a:p>
                  </a:txBody>
                  <a:tcPr/>
                </a:tc>
                <a:tc>
                  <a:txBody>
                    <a:bodyPr/>
                    <a:lstStyle/>
                    <a:p>
                      <a:pPr algn="ctr"/>
                      <a:r>
                        <a:rPr lang="en-US" sz="1900" b="1" i="1" dirty="0"/>
                        <a:t>Net Effect (</a:t>
                      </a:r>
                      <a:r>
                        <a:rPr lang="en-US" sz="1900" b="1" i="1" dirty="0" err="1"/>
                        <a:t>Rs</a:t>
                      </a:r>
                      <a:r>
                        <a:rPr lang="en-US" sz="1900" b="1" i="1" dirty="0"/>
                        <a:t>.)</a:t>
                      </a:r>
                      <a:endParaRPr lang="en-GB" sz="1900" b="1" i="1" dirty="0"/>
                    </a:p>
                  </a:txBody>
                  <a:tcPr/>
                </a:tc>
                <a:extLst>
                  <a:ext uri="{0D108BD9-81ED-4DB2-BD59-A6C34878D82A}">
                    <a16:rowId xmlns="" xmlns:a16="http://schemas.microsoft.com/office/drawing/2014/main" val="10000"/>
                  </a:ext>
                </a:extLst>
              </a:tr>
              <a:tr h="365956">
                <a:tc>
                  <a:txBody>
                    <a:bodyPr/>
                    <a:lstStyle/>
                    <a:p>
                      <a:r>
                        <a:rPr lang="en-US" sz="1900" i="1" dirty="0"/>
                        <a:t>ICDS IV</a:t>
                      </a:r>
                      <a:endParaRPr lang="en-GB" sz="1900" i="1" dirty="0"/>
                    </a:p>
                  </a:txBody>
                  <a:tcPr/>
                </a:tc>
                <a:tc>
                  <a:txBody>
                    <a:bodyPr/>
                    <a:lstStyle/>
                    <a:p>
                      <a:r>
                        <a:rPr lang="en-US" sz="1900" i="1" dirty="0"/>
                        <a:t>Revenue Recognition</a:t>
                      </a:r>
                      <a:endParaRPr lang="en-GB" sz="1900" i="1" dirty="0"/>
                    </a:p>
                  </a:txBody>
                  <a:tcPr/>
                </a:tc>
                <a:tc>
                  <a:txBody>
                    <a:bodyPr/>
                    <a:lstStyle/>
                    <a:p>
                      <a:endParaRPr lang="en-GB" sz="1900" i="1" dirty="0"/>
                    </a:p>
                  </a:txBody>
                  <a:tcPr/>
                </a:tc>
                <a:tc>
                  <a:txBody>
                    <a:bodyPr/>
                    <a:lstStyle/>
                    <a:p>
                      <a:endParaRPr lang="en-GB" sz="1900" i="1"/>
                    </a:p>
                  </a:txBody>
                  <a:tcPr/>
                </a:tc>
                <a:tc>
                  <a:txBody>
                    <a:bodyPr/>
                    <a:lstStyle/>
                    <a:p>
                      <a:endParaRPr lang="en-GB" sz="1900" i="1" dirty="0"/>
                    </a:p>
                  </a:txBody>
                  <a:tcPr/>
                </a:tc>
                <a:extLst>
                  <a:ext uri="{0D108BD9-81ED-4DB2-BD59-A6C34878D82A}">
                    <a16:rowId xmlns="" xmlns:a16="http://schemas.microsoft.com/office/drawing/2014/main" val="10004"/>
                  </a:ext>
                </a:extLst>
              </a:tr>
              <a:tr h="365956">
                <a:tc>
                  <a:txBody>
                    <a:bodyPr/>
                    <a:lstStyle/>
                    <a:p>
                      <a:r>
                        <a:rPr lang="en-US" sz="1900" i="1" dirty="0"/>
                        <a:t>ICDS V</a:t>
                      </a:r>
                    </a:p>
                  </a:txBody>
                  <a:tcPr/>
                </a:tc>
                <a:tc>
                  <a:txBody>
                    <a:bodyPr/>
                    <a:lstStyle/>
                    <a:p>
                      <a:r>
                        <a:rPr lang="en-US" sz="1900" i="1" dirty="0"/>
                        <a:t>Tangible</a:t>
                      </a:r>
                      <a:r>
                        <a:rPr lang="en-US" sz="1900" i="1" baseline="0" dirty="0"/>
                        <a:t> Fixed Assets</a:t>
                      </a:r>
                      <a:endParaRPr lang="en-GB" sz="1900" i="1" dirty="0"/>
                    </a:p>
                  </a:txBody>
                  <a:tcPr/>
                </a:tc>
                <a:tc>
                  <a:txBody>
                    <a:bodyPr/>
                    <a:lstStyle/>
                    <a:p>
                      <a:endParaRPr lang="en-GB" sz="1900" i="1" dirty="0"/>
                    </a:p>
                  </a:txBody>
                  <a:tcPr/>
                </a:tc>
                <a:tc>
                  <a:txBody>
                    <a:bodyPr/>
                    <a:lstStyle/>
                    <a:p>
                      <a:endParaRPr lang="en-GB" sz="1900" i="1"/>
                    </a:p>
                  </a:txBody>
                  <a:tcPr/>
                </a:tc>
                <a:tc>
                  <a:txBody>
                    <a:bodyPr/>
                    <a:lstStyle/>
                    <a:p>
                      <a:endParaRPr lang="en-GB" sz="1900" i="1"/>
                    </a:p>
                  </a:txBody>
                  <a:tcPr/>
                </a:tc>
                <a:extLst>
                  <a:ext uri="{0D108BD9-81ED-4DB2-BD59-A6C34878D82A}">
                    <a16:rowId xmlns="" xmlns:a16="http://schemas.microsoft.com/office/drawing/2014/main" val="10005"/>
                  </a:ext>
                </a:extLst>
              </a:tr>
              <a:tr h="120648">
                <a:tc>
                  <a:txBody>
                    <a:bodyPr/>
                    <a:lstStyle/>
                    <a:p>
                      <a:r>
                        <a:rPr lang="en-US" sz="1900" i="1" dirty="0"/>
                        <a:t>ICDS VI</a:t>
                      </a:r>
                      <a:endParaRPr lang="en-GB" sz="1900" i="1" dirty="0"/>
                    </a:p>
                  </a:txBody>
                  <a:tcPr/>
                </a:tc>
                <a:tc>
                  <a:txBody>
                    <a:bodyPr/>
                    <a:lstStyle/>
                    <a:p>
                      <a:r>
                        <a:rPr lang="en-US" sz="1900" i="1" dirty="0"/>
                        <a:t>Changes</a:t>
                      </a:r>
                      <a:r>
                        <a:rPr lang="en-US" sz="1900" i="1" baseline="0" dirty="0"/>
                        <a:t> in Foreign Exchange Rates</a:t>
                      </a:r>
                      <a:endParaRPr lang="en-GB" sz="1900" i="1" dirty="0"/>
                    </a:p>
                  </a:txBody>
                  <a:tcPr/>
                </a:tc>
                <a:tc>
                  <a:txBody>
                    <a:bodyPr/>
                    <a:lstStyle/>
                    <a:p>
                      <a:endParaRPr lang="en-GB" sz="1900" i="1" dirty="0"/>
                    </a:p>
                  </a:txBody>
                  <a:tcPr/>
                </a:tc>
                <a:tc>
                  <a:txBody>
                    <a:bodyPr/>
                    <a:lstStyle/>
                    <a:p>
                      <a:endParaRPr lang="en-GB" sz="1900" i="1"/>
                    </a:p>
                  </a:txBody>
                  <a:tcPr/>
                </a:tc>
                <a:tc>
                  <a:txBody>
                    <a:bodyPr/>
                    <a:lstStyle/>
                    <a:p>
                      <a:endParaRPr lang="en-GB" sz="1900" i="1" dirty="0"/>
                    </a:p>
                  </a:txBody>
                  <a:tcPr/>
                </a:tc>
                <a:extLst>
                  <a:ext uri="{0D108BD9-81ED-4DB2-BD59-A6C34878D82A}">
                    <a16:rowId xmlns="" xmlns:a16="http://schemas.microsoft.com/office/drawing/2014/main" val="10006"/>
                  </a:ext>
                </a:extLst>
              </a:tr>
              <a:tr h="135888">
                <a:tc>
                  <a:txBody>
                    <a:bodyPr/>
                    <a:lstStyle/>
                    <a:p>
                      <a:r>
                        <a:rPr lang="en-US" sz="1900" i="1" dirty="0"/>
                        <a:t>ICDS</a:t>
                      </a:r>
                      <a:r>
                        <a:rPr lang="en-US" sz="1900" i="1" baseline="0" dirty="0"/>
                        <a:t> VII</a:t>
                      </a:r>
                      <a:endParaRPr lang="en-GB" sz="1900" i="1" dirty="0"/>
                    </a:p>
                  </a:txBody>
                  <a:tcPr/>
                </a:tc>
                <a:tc>
                  <a:txBody>
                    <a:bodyPr/>
                    <a:lstStyle/>
                    <a:p>
                      <a:r>
                        <a:rPr lang="en-GB" sz="1900" i="1" dirty="0"/>
                        <a:t>Governments Grants</a:t>
                      </a:r>
                    </a:p>
                  </a:txBody>
                  <a:tcPr/>
                </a:tc>
                <a:tc>
                  <a:txBody>
                    <a:bodyPr/>
                    <a:lstStyle/>
                    <a:p>
                      <a:endParaRPr lang="en-GB" sz="1900" i="1" dirty="0"/>
                    </a:p>
                  </a:txBody>
                  <a:tcPr/>
                </a:tc>
                <a:tc>
                  <a:txBody>
                    <a:bodyPr/>
                    <a:lstStyle/>
                    <a:p>
                      <a:endParaRPr lang="en-GB" sz="1900" i="1" dirty="0"/>
                    </a:p>
                  </a:txBody>
                  <a:tcPr/>
                </a:tc>
                <a:tc>
                  <a:txBody>
                    <a:bodyPr/>
                    <a:lstStyle/>
                    <a:p>
                      <a:endParaRPr lang="en-GB" sz="1900" i="1"/>
                    </a:p>
                  </a:txBody>
                  <a:tcPr/>
                </a:tc>
                <a:extLst>
                  <a:ext uri="{0D108BD9-81ED-4DB2-BD59-A6C34878D82A}">
                    <a16:rowId xmlns="" xmlns:a16="http://schemas.microsoft.com/office/drawing/2014/main" val="3807122739"/>
                  </a:ext>
                </a:extLst>
              </a:tr>
              <a:tr h="151128">
                <a:tc>
                  <a:txBody>
                    <a:bodyPr/>
                    <a:lstStyle/>
                    <a:p>
                      <a:r>
                        <a:rPr lang="en-US" sz="1900" i="1" dirty="0"/>
                        <a:t>ICDS VIII</a:t>
                      </a:r>
                      <a:endParaRPr lang="en-GB" sz="1900" i="1" dirty="0"/>
                    </a:p>
                  </a:txBody>
                  <a:tcPr/>
                </a:tc>
                <a:tc>
                  <a:txBody>
                    <a:bodyPr/>
                    <a:lstStyle/>
                    <a:p>
                      <a:r>
                        <a:rPr lang="en-GB" sz="1900" i="1" dirty="0"/>
                        <a:t>Securities </a:t>
                      </a:r>
                    </a:p>
                  </a:txBody>
                  <a:tcPr/>
                </a:tc>
                <a:tc>
                  <a:txBody>
                    <a:bodyPr/>
                    <a:lstStyle/>
                    <a:p>
                      <a:endParaRPr lang="en-GB" sz="1900" i="1" dirty="0"/>
                    </a:p>
                  </a:txBody>
                  <a:tcPr/>
                </a:tc>
                <a:tc>
                  <a:txBody>
                    <a:bodyPr/>
                    <a:lstStyle/>
                    <a:p>
                      <a:endParaRPr lang="en-GB" sz="1900" i="1" dirty="0"/>
                    </a:p>
                  </a:txBody>
                  <a:tcPr/>
                </a:tc>
                <a:tc>
                  <a:txBody>
                    <a:bodyPr/>
                    <a:lstStyle/>
                    <a:p>
                      <a:endParaRPr lang="en-GB" sz="1900" i="1" dirty="0"/>
                    </a:p>
                  </a:txBody>
                  <a:tcPr/>
                </a:tc>
                <a:extLst>
                  <a:ext uri="{0D108BD9-81ED-4DB2-BD59-A6C34878D82A}">
                    <a16:rowId xmlns="" xmlns:a16="http://schemas.microsoft.com/office/drawing/2014/main" val="1754450602"/>
                  </a:ext>
                </a:extLst>
              </a:tr>
              <a:tr h="0">
                <a:tc>
                  <a:txBody>
                    <a:bodyPr/>
                    <a:lstStyle/>
                    <a:p>
                      <a:r>
                        <a:rPr lang="en-US" sz="1900" i="1" dirty="0"/>
                        <a:t>ICDS IX</a:t>
                      </a:r>
                      <a:endParaRPr lang="en-GB" sz="1900" i="1" dirty="0"/>
                    </a:p>
                  </a:txBody>
                  <a:tcPr/>
                </a:tc>
                <a:tc>
                  <a:txBody>
                    <a:bodyPr/>
                    <a:lstStyle/>
                    <a:p>
                      <a:r>
                        <a:rPr lang="en-GB" sz="1900" i="1" dirty="0"/>
                        <a:t>Borrowing Costs </a:t>
                      </a:r>
                    </a:p>
                  </a:txBody>
                  <a:tcPr/>
                </a:tc>
                <a:tc>
                  <a:txBody>
                    <a:bodyPr/>
                    <a:lstStyle/>
                    <a:p>
                      <a:endParaRPr lang="en-GB" sz="1900" i="1" dirty="0"/>
                    </a:p>
                  </a:txBody>
                  <a:tcPr/>
                </a:tc>
                <a:tc>
                  <a:txBody>
                    <a:bodyPr/>
                    <a:lstStyle/>
                    <a:p>
                      <a:endParaRPr lang="en-GB" sz="1900" i="1" dirty="0"/>
                    </a:p>
                  </a:txBody>
                  <a:tcPr/>
                </a:tc>
                <a:tc>
                  <a:txBody>
                    <a:bodyPr/>
                    <a:lstStyle/>
                    <a:p>
                      <a:endParaRPr lang="en-GB" sz="1900" i="1" dirty="0"/>
                    </a:p>
                  </a:txBody>
                  <a:tcPr/>
                </a:tc>
                <a:extLst>
                  <a:ext uri="{0D108BD9-81ED-4DB2-BD59-A6C34878D82A}">
                    <a16:rowId xmlns="" xmlns:a16="http://schemas.microsoft.com/office/drawing/2014/main" val="2044927803"/>
                  </a:ext>
                </a:extLst>
              </a:tr>
              <a:tr h="0">
                <a:tc>
                  <a:txBody>
                    <a:bodyPr/>
                    <a:lstStyle/>
                    <a:p>
                      <a:r>
                        <a:rPr lang="en-US" sz="1900" i="1" dirty="0"/>
                        <a:t>ICDS X</a:t>
                      </a:r>
                      <a:endParaRPr lang="en-GB" sz="1900" i="1" dirty="0"/>
                    </a:p>
                  </a:txBody>
                  <a:tcPr/>
                </a:tc>
                <a:tc>
                  <a:txBody>
                    <a:bodyPr/>
                    <a:lstStyle/>
                    <a:p>
                      <a:r>
                        <a:rPr lang="en-GB" sz="1900" i="1" dirty="0"/>
                        <a:t>Provisions, Contingent Liabilities and Contingent Assets</a:t>
                      </a:r>
                    </a:p>
                  </a:txBody>
                  <a:tcPr/>
                </a:tc>
                <a:tc>
                  <a:txBody>
                    <a:bodyPr/>
                    <a:lstStyle/>
                    <a:p>
                      <a:endParaRPr lang="en-GB" sz="1900" i="1" dirty="0"/>
                    </a:p>
                  </a:txBody>
                  <a:tcPr/>
                </a:tc>
                <a:tc>
                  <a:txBody>
                    <a:bodyPr/>
                    <a:lstStyle/>
                    <a:p>
                      <a:endParaRPr lang="en-GB" sz="1900" i="1"/>
                    </a:p>
                  </a:txBody>
                  <a:tcPr/>
                </a:tc>
                <a:tc>
                  <a:txBody>
                    <a:bodyPr/>
                    <a:lstStyle/>
                    <a:p>
                      <a:endParaRPr lang="en-GB" sz="1900" i="1" dirty="0"/>
                    </a:p>
                  </a:txBody>
                  <a:tcPr/>
                </a:tc>
                <a:extLst>
                  <a:ext uri="{0D108BD9-81ED-4DB2-BD59-A6C34878D82A}">
                    <a16:rowId xmlns="" xmlns:a16="http://schemas.microsoft.com/office/drawing/2014/main" val="261349462"/>
                  </a:ext>
                </a:extLst>
              </a:tr>
            </a:tbl>
          </a:graphicData>
        </a:graphic>
      </p:graphicFrame>
      <p:sp>
        <p:nvSpPr>
          <p:cNvPr id="9" name="TextBox 8"/>
          <p:cNvSpPr txBox="1"/>
          <p:nvPr/>
        </p:nvSpPr>
        <p:spPr>
          <a:xfrm>
            <a:off x="0" y="5429264"/>
            <a:ext cx="9144000" cy="1231106"/>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p>
          <a:p>
            <a:pPr algn="just"/>
            <a:r>
              <a:rPr lang="en-US" dirty="0">
                <a:solidFill>
                  <a:schemeClr val="bg1"/>
                </a:solidFill>
              </a:rPr>
              <a:t>It has been observed that the details required under this sub-clause are not fully disclosed. While reporting is done in respect of some of ICDS, others are just left blank. In order to ensure clarity, if no adjustments are there to be reported, “0” or “Nil” should be mentioned.</a:t>
            </a:r>
          </a:p>
        </p:txBody>
      </p:sp>
    </p:spTree>
    <p:extLst>
      <p:ext uri="{BB962C8B-B14F-4D97-AF65-F5344CB8AC3E}">
        <p14:creationId xmlns:p14="http://schemas.microsoft.com/office/powerpoint/2010/main" val="15881724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29146BB-98C3-4880-A4E6-0D42735B07BD}" type="slidenum">
              <a:rPr lang="en-US"/>
              <a:pPr>
                <a:defRPr/>
              </a:pPr>
              <a:t>133</a:t>
            </a:fld>
            <a:endParaRPr lang="en-US"/>
          </a:p>
        </p:txBody>
      </p:sp>
      <p:sp>
        <p:nvSpPr>
          <p:cNvPr id="50179" name="Rectangle 3"/>
          <p:cNvSpPr>
            <a:spLocks noGrp="1" noChangeArrowheads="1"/>
          </p:cNvSpPr>
          <p:nvPr>
            <p:ph sz="quarter" idx="1"/>
          </p:nvPr>
        </p:nvSpPr>
        <p:spPr>
          <a:xfrm>
            <a:off x="0" y="1600200"/>
            <a:ext cx="8991600" cy="4400568"/>
          </a:xfrm>
          <a:ln w="38100"/>
        </p:spPr>
        <p:style>
          <a:lnRef idx="2">
            <a:schemeClr val="accent1"/>
          </a:lnRef>
          <a:fillRef idx="1">
            <a:schemeClr val="lt1"/>
          </a:fillRef>
          <a:effectRef idx="0">
            <a:schemeClr val="accent1"/>
          </a:effectRef>
          <a:fontRef idx="minor">
            <a:schemeClr val="dk1"/>
          </a:fontRef>
        </p:style>
        <p:txBody>
          <a:bodyPr>
            <a:normAutofit/>
          </a:bodyPr>
          <a:lstStyle/>
          <a:p>
            <a:pPr algn="just">
              <a:buNone/>
            </a:pPr>
            <a:r>
              <a:rPr lang="en-GB" sz="2400" i="1" dirty="0"/>
              <a:t>(f) Disclosure as per ICDS:</a:t>
            </a:r>
          </a:p>
          <a:p>
            <a:pPr marL="806450" indent="-577850" algn="just">
              <a:buClr>
                <a:schemeClr val="tx1"/>
              </a:buClr>
              <a:buSzPct val="100000"/>
              <a:buFont typeface="+mj-lt"/>
              <a:buAutoNum type="romanLcPeriod"/>
              <a:tabLst>
                <a:tab pos="746125" algn="l"/>
                <a:tab pos="1433513" algn="l"/>
              </a:tabLst>
            </a:pPr>
            <a:r>
              <a:rPr lang="en-GB" sz="2400" i="1" dirty="0"/>
              <a:t>ICDS I-Accounting Policies </a:t>
            </a:r>
          </a:p>
          <a:p>
            <a:pPr marL="806450" indent="-577850" algn="just">
              <a:buClr>
                <a:schemeClr val="tx1"/>
              </a:buClr>
              <a:buSzPct val="100000"/>
              <a:buFont typeface="+mj-lt"/>
              <a:buAutoNum type="romanLcPeriod"/>
              <a:tabLst>
                <a:tab pos="746125" algn="l"/>
                <a:tab pos="1433513" algn="l"/>
              </a:tabLst>
            </a:pPr>
            <a:r>
              <a:rPr lang="en-GB" sz="2400" i="1" dirty="0"/>
              <a:t>ICDS II-Valuation of Inventories </a:t>
            </a:r>
          </a:p>
          <a:p>
            <a:pPr marL="806450" indent="-577850" algn="just">
              <a:buClr>
                <a:schemeClr val="tx1"/>
              </a:buClr>
              <a:buSzPct val="100000"/>
              <a:buFont typeface="+mj-lt"/>
              <a:buAutoNum type="romanLcPeriod"/>
              <a:tabLst>
                <a:tab pos="746125" algn="l"/>
                <a:tab pos="1433513" algn="l"/>
              </a:tabLst>
            </a:pPr>
            <a:r>
              <a:rPr lang="en-GB" sz="2400" i="1" dirty="0"/>
              <a:t>ICDS III-Construction Contracts </a:t>
            </a:r>
          </a:p>
          <a:p>
            <a:pPr marL="806450" indent="-577850" algn="just">
              <a:buClr>
                <a:schemeClr val="tx1"/>
              </a:buClr>
              <a:buSzPct val="100000"/>
              <a:buFont typeface="+mj-lt"/>
              <a:buAutoNum type="romanLcPeriod"/>
              <a:tabLst>
                <a:tab pos="746125" algn="l"/>
                <a:tab pos="1433513" algn="l"/>
              </a:tabLst>
            </a:pPr>
            <a:r>
              <a:rPr lang="en-GB" sz="2400" i="1" dirty="0"/>
              <a:t>ICDS IV-Revenue Recognition </a:t>
            </a:r>
          </a:p>
          <a:p>
            <a:pPr marL="806450" indent="-577850" algn="just">
              <a:buClr>
                <a:schemeClr val="tx1"/>
              </a:buClr>
              <a:buSzPct val="100000"/>
              <a:buFont typeface="+mj-lt"/>
              <a:buAutoNum type="romanLcPeriod"/>
              <a:tabLst>
                <a:tab pos="746125" algn="l"/>
                <a:tab pos="1433513" algn="l"/>
              </a:tabLst>
            </a:pPr>
            <a:r>
              <a:rPr lang="en-GB" sz="2400" i="1" dirty="0"/>
              <a:t>ICDS V-Tangible Fixed Assets </a:t>
            </a:r>
          </a:p>
          <a:p>
            <a:pPr marL="806450" indent="-577850" algn="just">
              <a:buClr>
                <a:schemeClr val="tx1"/>
              </a:buClr>
              <a:buSzPct val="100000"/>
              <a:buFont typeface="+mj-lt"/>
              <a:buAutoNum type="romanLcPeriod"/>
              <a:tabLst>
                <a:tab pos="746125" algn="l"/>
                <a:tab pos="1433513" algn="l"/>
              </a:tabLst>
            </a:pPr>
            <a:r>
              <a:rPr lang="en-GB" sz="2400" i="1" dirty="0"/>
              <a:t>ICDS VII-Governments Grants </a:t>
            </a:r>
          </a:p>
          <a:p>
            <a:pPr marL="806450" indent="-577850" algn="just">
              <a:buClr>
                <a:schemeClr val="tx1"/>
              </a:buClr>
              <a:buSzPct val="100000"/>
              <a:buFont typeface="+mj-lt"/>
              <a:buAutoNum type="romanLcPeriod"/>
              <a:tabLst>
                <a:tab pos="746125" algn="l"/>
                <a:tab pos="1433513" algn="l"/>
              </a:tabLst>
            </a:pPr>
            <a:r>
              <a:rPr lang="en-GB" sz="2400" i="1" dirty="0"/>
              <a:t>ICDS IX Borrowing Costs </a:t>
            </a:r>
          </a:p>
          <a:p>
            <a:pPr marL="806450" indent="-577850" algn="just">
              <a:buClr>
                <a:schemeClr val="tx1"/>
              </a:buClr>
              <a:buSzPct val="100000"/>
              <a:buFont typeface="+mj-lt"/>
              <a:buAutoNum type="romanLcPeriod"/>
              <a:tabLst>
                <a:tab pos="746125" algn="l"/>
                <a:tab pos="1433513" algn="l"/>
              </a:tabLst>
            </a:pPr>
            <a:r>
              <a:rPr lang="en-GB" sz="2400" i="1" dirty="0"/>
              <a:t>ICDS X-Provisions, Contingent Liabilities and Contingent Assets” </a:t>
            </a:r>
          </a:p>
        </p:txBody>
      </p:sp>
      <p:sp>
        <p:nvSpPr>
          <p:cNvPr id="7" name="Rectangle 2"/>
          <p:cNvSpPr>
            <a:spLocks noGrp="1" noChangeArrowheads="1"/>
          </p:cNvSpPr>
          <p:nvPr>
            <p:ph type="title"/>
          </p:nvPr>
        </p:nvSpPr>
        <p:spPr>
          <a:xfrm>
            <a:off x="0" y="152400"/>
            <a:ext cx="9144000" cy="1188720"/>
          </a:xfrm>
        </p:spPr>
        <p:txBody>
          <a:bodyPr>
            <a:noAutofit/>
          </a:bodyPr>
          <a:lstStyle/>
          <a:p>
            <a:pPr>
              <a:defRPr/>
            </a:pPr>
            <a:r>
              <a:rPr lang="en-US" sz="3600" dirty="0"/>
              <a:t>Amendment in Clause no. </a:t>
            </a:r>
            <a:r>
              <a:rPr lang="en-US" sz="3600" dirty="0">
                <a:latin typeface="+mn-lt"/>
              </a:rPr>
              <a:t>13</a:t>
            </a:r>
            <a:r>
              <a:rPr lang="en-US" sz="3600" i="1" dirty="0">
                <a:solidFill>
                  <a:srgbClr val="FF0000"/>
                </a:solidFill>
              </a:rPr>
              <a:t> </a:t>
            </a:r>
            <a:r>
              <a:rPr lang="en-GB" sz="3000" dirty="0"/>
              <a:t>		</a:t>
            </a:r>
            <a:endParaRPr lang="en-US" sz="2000" dirty="0"/>
          </a:p>
        </p:txBody>
      </p:sp>
      <p:sp>
        <p:nvSpPr>
          <p:cNvPr id="11" name="Rectangle 10">
            <a:extLst>
              <a:ext uri="{FF2B5EF4-FFF2-40B4-BE49-F238E27FC236}">
                <a16:creationId xmlns="" xmlns:a16="http://schemas.microsoft.com/office/drawing/2014/main" id="{EE137CB9-B6D3-4FC4-8FA2-C2F114529729}"/>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spTree>
    <p:extLst>
      <p:ext uri="{BB962C8B-B14F-4D97-AF65-F5344CB8AC3E}">
        <p14:creationId xmlns:p14="http://schemas.microsoft.com/office/powerpoint/2010/main" val="414417493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0925E66E-4E3D-4D13-A524-F84650436E1B}" type="slidenum">
              <a:rPr lang="en-US"/>
              <a:pPr>
                <a:defRPr/>
              </a:pPr>
              <a:t>134</a:t>
            </a:fld>
            <a:endParaRPr lang="en-US"/>
          </a:p>
        </p:txBody>
      </p:sp>
      <p:sp>
        <p:nvSpPr>
          <p:cNvPr id="51203" name="Rectangle 3"/>
          <p:cNvSpPr>
            <a:spLocks noGrp="1" noChangeArrowheads="1"/>
          </p:cNvSpPr>
          <p:nvPr>
            <p:ph sz="quarter" idx="1"/>
          </p:nvPr>
        </p:nvSpPr>
        <p:spPr>
          <a:xfrm>
            <a:off x="76200" y="1556792"/>
            <a:ext cx="8915400" cy="3548608"/>
          </a:xfrm>
          <a:ln w="38100">
            <a:solidFill>
              <a:schemeClr val="accent1"/>
            </a:solidFill>
          </a:ln>
        </p:spPr>
        <p:txBody>
          <a:bodyPr>
            <a:noAutofit/>
          </a:bodyPr>
          <a:lstStyle/>
          <a:p>
            <a:pPr algn="just" eaLnBrk="1" hangingPunct="1">
              <a:buFont typeface="Wingdings" pitchFamily="2" charset="2"/>
              <a:buChar char="Ø"/>
            </a:pPr>
            <a:r>
              <a:rPr lang="en-US" sz="1800" b="1" dirty="0"/>
              <a:t>U/s 145 </a:t>
            </a:r>
            <a:r>
              <a:rPr lang="en-US" sz="1800" dirty="0"/>
              <a:t>- The income chargeable under the head “PGBP” or “Income from other source” must be computed in accordance with either </a:t>
            </a:r>
            <a:r>
              <a:rPr lang="en-US" sz="1800" u="sng" dirty="0"/>
              <a:t>cash</a:t>
            </a:r>
            <a:r>
              <a:rPr lang="en-US" sz="1800" dirty="0"/>
              <a:t> or </a:t>
            </a:r>
            <a:r>
              <a:rPr lang="en-US" sz="1800" u="sng" dirty="0"/>
              <a:t>mercantile</a:t>
            </a:r>
            <a:r>
              <a:rPr lang="en-US" sz="1800" dirty="0"/>
              <a:t> system of accounting </a:t>
            </a:r>
            <a:r>
              <a:rPr lang="en-US" sz="1800" b="1" i="1" dirty="0">
                <a:solidFill>
                  <a:srgbClr val="D54F41"/>
                </a:solidFill>
              </a:rPr>
              <a:t>regularly employed</a:t>
            </a:r>
            <a:r>
              <a:rPr lang="en-US" sz="1800" dirty="0"/>
              <a:t> by the assessee.</a:t>
            </a:r>
          </a:p>
          <a:p>
            <a:pPr algn="just" eaLnBrk="1" hangingPunct="1">
              <a:buFont typeface="Wingdings" pitchFamily="2" charset="2"/>
              <a:buChar char="Ø"/>
            </a:pPr>
            <a:r>
              <a:rPr lang="en-US" sz="1800" dirty="0"/>
              <a:t>The hybrid system of accounting (i.e. mixture of cash and mercantile) is not  permitted.</a:t>
            </a:r>
          </a:p>
          <a:p>
            <a:pPr algn="just">
              <a:buFont typeface="Wingdings" pitchFamily="2" charset="2"/>
              <a:buChar char="Ø"/>
            </a:pPr>
            <a:r>
              <a:rPr lang="en-US" sz="1800" b="1" dirty="0"/>
              <a:t>U/s 145(2)- </a:t>
            </a:r>
            <a:r>
              <a:rPr lang="en-US" sz="1800" dirty="0"/>
              <a:t>Accounting Standard to be followed by all assessees following mercantile system of accounting .</a:t>
            </a:r>
          </a:p>
          <a:p>
            <a:pPr algn="just">
              <a:buFont typeface="Wingdings" pitchFamily="2" charset="2"/>
              <a:buChar char="Ø"/>
            </a:pPr>
            <a:r>
              <a:rPr lang="en-US" sz="1800" dirty="0"/>
              <a:t>The Central Government has notified two Accounting Standards </a:t>
            </a:r>
            <a:r>
              <a:rPr lang="en-US" sz="1800" b="1" dirty="0"/>
              <a:t>[CBDT C. No. 9949 dated July 25, 1996]</a:t>
            </a:r>
          </a:p>
          <a:p>
            <a:pPr marL="1087438" indent="-746125" algn="just">
              <a:buNone/>
            </a:pPr>
            <a:r>
              <a:rPr lang="en-US" sz="1800" b="1" i="1" u="sng" dirty="0">
                <a:solidFill>
                  <a:srgbClr val="D54F41"/>
                </a:solidFill>
              </a:rPr>
              <a:t>Accounting Standard– I</a:t>
            </a:r>
            <a:r>
              <a:rPr lang="en-US" sz="1800" i="1" dirty="0"/>
              <a:t>   “</a:t>
            </a:r>
            <a:r>
              <a:rPr lang="en-US" sz="1800" dirty="0"/>
              <a:t>Disclosure of Accounting Policies</a:t>
            </a:r>
            <a:r>
              <a:rPr lang="en-US" sz="1800" dirty="0">
                <a:solidFill>
                  <a:srgbClr val="FFCC66"/>
                </a:solidFill>
              </a:rPr>
              <a:t>”</a:t>
            </a:r>
          </a:p>
          <a:p>
            <a:pPr marL="2743200" indent="-2401888" algn="just">
              <a:buNone/>
            </a:pPr>
            <a:r>
              <a:rPr lang="en-US" sz="1800" b="1" i="1" u="sng" dirty="0">
                <a:solidFill>
                  <a:srgbClr val="D54F41"/>
                </a:solidFill>
              </a:rPr>
              <a:t>Accounting Standard– II</a:t>
            </a:r>
            <a:r>
              <a:rPr lang="en-US" sz="1800" i="1" dirty="0"/>
              <a:t> </a:t>
            </a:r>
            <a:r>
              <a:rPr lang="en-US" sz="1800" dirty="0"/>
              <a:t>Disclosure of “Prior Period and Extraordinary Items and changes in Accounting Policies”</a:t>
            </a:r>
          </a:p>
        </p:txBody>
      </p:sp>
      <p:sp>
        <p:nvSpPr>
          <p:cNvPr id="8" name="Rectangle 2"/>
          <p:cNvSpPr>
            <a:spLocks noGrp="1" noChangeArrowheads="1"/>
          </p:cNvSpPr>
          <p:nvPr>
            <p:ph type="title"/>
          </p:nvPr>
        </p:nvSpPr>
        <p:spPr>
          <a:xfrm>
            <a:off x="76200" y="76200"/>
            <a:ext cx="7848600" cy="1196022"/>
          </a:xfrm>
        </p:spPr>
        <p:txBody>
          <a:bodyPr anchor="t">
            <a:noAutofit/>
          </a:bodyPr>
          <a:lstStyle/>
          <a:p>
            <a:pPr>
              <a:defRPr/>
            </a:pPr>
            <a:r>
              <a:rPr lang="en-US" sz="4000" dirty="0"/>
              <a:t>Issues on Clause no. </a:t>
            </a:r>
            <a:r>
              <a:rPr lang="en-US" sz="2800" dirty="0">
                <a:latin typeface="+mn-lt"/>
              </a:rPr>
              <a:t>1</a:t>
            </a:r>
            <a:r>
              <a:rPr lang="en-US" sz="3200" dirty="0">
                <a:latin typeface="+mn-lt"/>
              </a:rPr>
              <a:t>3</a:t>
            </a:r>
            <a:endParaRPr lang="en-US" sz="2200" i="1" dirty="0">
              <a:solidFill>
                <a:srgbClr val="FF0000"/>
              </a:solidFill>
            </a:endParaRPr>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sp>
        <p:nvSpPr>
          <p:cNvPr id="7" name="Content Placeholder 2"/>
          <p:cNvSpPr txBox="1">
            <a:spLocks/>
          </p:cNvSpPr>
          <p:nvPr/>
        </p:nvSpPr>
        <p:spPr>
          <a:xfrm>
            <a:off x="0" y="5229200"/>
            <a:ext cx="9144000"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Font typeface="Wingdings"/>
              <a:buNone/>
            </a:pPr>
            <a:r>
              <a:rPr lang="en-US" sz="1800" b="1" u="sng" dirty="0">
                <a:solidFill>
                  <a:srgbClr val="FFC000"/>
                </a:solidFill>
              </a:rPr>
              <a:t>Amendment in Section 145 by Finance Act, 2014 </a:t>
            </a:r>
            <a:r>
              <a:rPr lang="en-US" sz="1800" b="1" dirty="0">
                <a:solidFill>
                  <a:srgbClr val="FFC000"/>
                </a:solidFill>
              </a:rPr>
              <a:t>[</a:t>
            </a:r>
            <a:r>
              <a:rPr lang="en-US" sz="1800" b="1" dirty="0" err="1">
                <a:solidFill>
                  <a:srgbClr val="FFC000"/>
                </a:solidFill>
              </a:rPr>
              <a:t>w.e.f</a:t>
            </a:r>
            <a:r>
              <a:rPr lang="en-US" sz="1800" b="1" dirty="0">
                <a:solidFill>
                  <a:srgbClr val="FFC000"/>
                </a:solidFill>
              </a:rPr>
              <a:t>. 01.04.2015]</a:t>
            </a:r>
            <a:endParaRPr lang="en-US" sz="1800" b="1" u="sng" dirty="0">
              <a:solidFill>
                <a:srgbClr val="FFC000"/>
              </a:solidFill>
            </a:endParaRPr>
          </a:p>
          <a:p>
            <a:pPr algn="just">
              <a:buClr>
                <a:srgbClr val="FFC000"/>
              </a:buClr>
              <a:buFont typeface="Wingdings" pitchFamily="2" charset="2"/>
              <a:buChar char="Ø"/>
            </a:pPr>
            <a:r>
              <a:rPr lang="en-US" sz="1800" dirty="0">
                <a:solidFill>
                  <a:schemeClr val="bg1"/>
                </a:solidFill>
              </a:rPr>
              <a:t>U/s 145(2) reference to ‘Accounting Standards’ is changed with</a:t>
            </a:r>
            <a:r>
              <a:rPr lang="en-US" sz="1800" b="1" u="sng" dirty="0">
                <a:solidFill>
                  <a:schemeClr val="bg1"/>
                </a:solidFill>
              </a:rPr>
              <a:t> Income Computation and Disclosure Standards</a:t>
            </a:r>
            <a:r>
              <a:rPr lang="en-US" sz="1800" dirty="0">
                <a:solidFill>
                  <a:schemeClr val="bg1"/>
                </a:solidFill>
              </a:rPr>
              <a:t>. </a:t>
            </a:r>
          </a:p>
          <a:p>
            <a:pPr algn="just">
              <a:buClr>
                <a:srgbClr val="FFC000"/>
              </a:buClr>
              <a:buFont typeface="Wingdings" pitchFamily="2" charset="2"/>
              <a:buChar char="Ø"/>
            </a:pPr>
            <a:r>
              <a:rPr lang="en-US" sz="1800" dirty="0">
                <a:solidFill>
                  <a:schemeClr val="bg1"/>
                </a:solidFill>
              </a:rPr>
              <a:t>U/s 145(3) it is provided to </a:t>
            </a:r>
            <a:r>
              <a:rPr lang="en-US" sz="1800" u="sng" dirty="0">
                <a:solidFill>
                  <a:schemeClr val="bg1"/>
                </a:solidFill>
              </a:rPr>
              <a:t>reject the books of accounts for not regularly following the income computation and disclosure standards</a:t>
            </a:r>
            <a:r>
              <a:rPr lang="en-US" sz="1800" dirty="0">
                <a:solidFill>
                  <a:schemeClr val="bg1"/>
                </a:solidFill>
              </a:rPr>
              <a:t>.</a:t>
            </a:r>
          </a:p>
          <a:p>
            <a:pPr algn="just">
              <a:buFont typeface="Wingdings"/>
              <a:buNone/>
            </a:pPr>
            <a:r>
              <a:rPr lang="en-US" sz="1800" dirty="0">
                <a:solidFill>
                  <a:schemeClr val="bg1"/>
                </a:solidFill>
              </a:rPr>
              <a:t>							</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14DA20E-5344-4E6C-A2C7-FFD84BDA43FF}" type="slidenum">
              <a:rPr lang="en-US"/>
              <a:pPr>
                <a:defRPr/>
              </a:pPr>
              <a:t>135</a:t>
            </a:fld>
            <a:endParaRPr lang="en-US"/>
          </a:p>
        </p:txBody>
      </p:sp>
      <p:sp>
        <p:nvSpPr>
          <p:cNvPr id="53251" name="Rectangle 3"/>
          <p:cNvSpPr>
            <a:spLocks noGrp="1" noChangeArrowheads="1"/>
          </p:cNvSpPr>
          <p:nvPr>
            <p:ph sz="quarter" idx="1"/>
          </p:nvPr>
        </p:nvSpPr>
        <p:spPr>
          <a:xfrm>
            <a:off x="152400" y="1600200"/>
            <a:ext cx="8686800" cy="3810000"/>
          </a:xfrm>
          <a:ln w="38100">
            <a:solidFill>
              <a:schemeClr val="accent1"/>
            </a:solidFill>
          </a:ln>
        </p:spPr>
        <p:txBody>
          <a:bodyPr>
            <a:noAutofit/>
          </a:bodyPr>
          <a:lstStyle/>
          <a:p>
            <a:pPr marL="273050" indent="-273050" algn="just" eaLnBrk="1" hangingPunct="1">
              <a:spcBef>
                <a:spcPts val="1800"/>
              </a:spcBef>
              <a:buFont typeface="Wingdings" pitchFamily="2" charset="2"/>
              <a:buChar char="Ø"/>
            </a:pPr>
            <a:r>
              <a:rPr lang="en-US" sz="2000" dirty="0">
                <a:latin typeface="Calibri" pitchFamily="34" charset="0"/>
              </a:rPr>
              <a:t>Change in accounting policy does not amount to change in method of accounting and thus need not be reported. </a:t>
            </a:r>
          </a:p>
          <a:p>
            <a:pPr marL="273050" indent="-273050" algn="just" eaLnBrk="1" hangingPunct="1">
              <a:spcBef>
                <a:spcPts val="1800"/>
              </a:spcBef>
              <a:buFont typeface="Wingdings" pitchFamily="2" charset="2"/>
              <a:buChar char="Ø"/>
            </a:pPr>
            <a:r>
              <a:rPr lang="en-US" sz="2000" dirty="0">
                <a:latin typeface="Calibri" pitchFamily="34" charset="0"/>
              </a:rPr>
              <a:t>Change in method of valuation of stock is not a matter of change in method of accounting but only a change in accounting policy.</a:t>
            </a:r>
          </a:p>
          <a:p>
            <a:pPr marL="273050" indent="-273050" algn="just" eaLnBrk="1" hangingPunct="1">
              <a:spcBef>
                <a:spcPts val="1800"/>
              </a:spcBef>
              <a:buFont typeface="Wingdings" pitchFamily="2" charset="2"/>
              <a:buChar char="Ø"/>
            </a:pPr>
            <a:r>
              <a:rPr lang="en-US" sz="2000" dirty="0">
                <a:latin typeface="Calibri" pitchFamily="34" charset="0"/>
              </a:rPr>
              <a:t>If there has been any change in the method of accounting employed, the method employed in the immediately preceding P.Y. Is to be stated  &amp; the effect i.e. Increase or decrease in profits has to be stated. </a:t>
            </a:r>
          </a:p>
          <a:p>
            <a:pPr marL="273050" indent="-273050" algn="just" eaLnBrk="1" hangingPunct="1">
              <a:spcBef>
                <a:spcPts val="1800"/>
              </a:spcBef>
              <a:buFont typeface="Wingdings" pitchFamily="2" charset="2"/>
              <a:buChar char="Ø"/>
            </a:pPr>
            <a:r>
              <a:rPr lang="en-US" sz="2000" b="1" dirty="0">
                <a:latin typeface="Calibri" pitchFamily="34" charset="0"/>
              </a:rPr>
              <a:t>Books maintained in respect of </a:t>
            </a:r>
            <a:r>
              <a:rPr lang="en-US" sz="2000" dirty="0">
                <a:latin typeface="Calibri" pitchFamily="34" charset="0"/>
              </a:rPr>
              <a:t>all items of income on accrual basis and interest income on seed money </a:t>
            </a:r>
            <a:r>
              <a:rPr lang="en-US" sz="2000" b="1" dirty="0">
                <a:latin typeface="Calibri" pitchFamily="34" charset="0"/>
              </a:rPr>
              <a:t>loan is accounted </a:t>
            </a:r>
            <a:r>
              <a:rPr lang="en-US" sz="2000" dirty="0">
                <a:latin typeface="Calibri" pitchFamily="34" charset="0"/>
              </a:rPr>
              <a:t>on cash basis-</a:t>
            </a:r>
            <a:r>
              <a:rPr lang="en-US" sz="2000" b="1" dirty="0">
                <a:latin typeface="Calibri" pitchFamily="34" charset="0"/>
              </a:rPr>
              <a:t> permitted vide N. No. GSR 770(E) dated 10-9-1990. </a:t>
            </a: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10" name="Rectangle 2"/>
          <p:cNvSpPr>
            <a:spLocks noGrp="1" noChangeArrowheads="1"/>
          </p:cNvSpPr>
          <p:nvPr>
            <p:ph type="title"/>
          </p:nvPr>
        </p:nvSpPr>
        <p:spPr>
          <a:xfrm>
            <a:off x="76200" y="152400"/>
            <a:ext cx="7391400" cy="990600"/>
          </a:xfrm>
        </p:spPr>
        <p:txBody>
          <a:bodyPr>
            <a:noAutofit/>
          </a:bodyPr>
          <a:lstStyle/>
          <a:p>
            <a:pPr>
              <a:defRPr/>
            </a:pPr>
            <a:r>
              <a:rPr lang="en-US" sz="3600" b="1" dirty="0"/>
              <a:t/>
            </a:r>
            <a:br>
              <a:rPr lang="en-US" sz="3600" b="1" dirty="0"/>
            </a:br>
            <a:r>
              <a:rPr lang="en-US" sz="3600" b="1" dirty="0"/>
              <a:t>Issues on Clause no. 13 </a:t>
            </a:r>
            <a:br>
              <a:rPr lang="en-US" sz="3600" b="1" dirty="0"/>
            </a:br>
            <a:r>
              <a:rPr lang="en-US" sz="3600" b="1" dirty="0"/>
              <a:t>					  					</a:t>
            </a:r>
            <a:endParaRPr lang="en-US" sz="2200" i="1" dirty="0">
              <a:solidFill>
                <a:srgbClr val="FF0000"/>
              </a:solidFill>
            </a:endParaRPr>
          </a:p>
        </p:txBody>
      </p:sp>
      <p:sp>
        <p:nvSpPr>
          <p:cNvPr id="7" name="Rectangle 6"/>
          <p:cNvSpPr/>
          <p:nvPr/>
        </p:nvSpPr>
        <p:spPr>
          <a:xfrm>
            <a:off x="0" y="5638800"/>
            <a:ext cx="9144000" cy="12192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defTabSz="177800" fontAlgn="base">
              <a:spcBef>
                <a:spcPct val="20000"/>
              </a:spcBef>
              <a:spcAft>
                <a:spcPct val="0"/>
              </a:spcAft>
              <a:buClr>
                <a:schemeClr val="tx2"/>
              </a:buClr>
            </a:pPr>
            <a:r>
              <a:rPr lang="en-US" sz="2000" dirty="0">
                <a:solidFill>
                  <a:srgbClr val="FFFFFF"/>
                </a:solidFill>
                <a:latin typeface="Times New Roman" pitchFamily="18" charset="0"/>
              </a:rPr>
              <a:t>Note: Clause (b) refer sec 145A in which  the term “inventory” is used and according to AS-2 </a:t>
            </a:r>
            <a:r>
              <a:rPr lang="en-US" sz="2000" u="sng" dirty="0">
                <a:solidFill>
                  <a:srgbClr val="FF9900"/>
                </a:solidFill>
                <a:latin typeface="Times New Roman" pitchFamily="18" charset="0"/>
              </a:rPr>
              <a:t>“inventory”</a:t>
            </a:r>
            <a:r>
              <a:rPr lang="en-US" sz="2000" dirty="0">
                <a:solidFill>
                  <a:srgbClr val="FFFFFF"/>
                </a:solidFill>
                <a:latin typeface="Times New Roman" pitchFamily="18" charset="0"/>
              </a:rPr>
              <a:t> includes finished goods, raw material, work-in-progress, maintenance supplies, consumables and loose tools.</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136</a:t>
            </a:fld>
            <a:endParaRPr lang="en-US"/>
          </a:p>
        </p:txBody>
      </p:sp>
      <p:sp>
        <p:nvSpPr>
          <p:cNvPr id="4" name="Content Placeholder 3"/>
          <p:cNvSpPr>
            <a:spLocks noGrp="1"/>
          </p:cNvSpPr>
          <p:nvPr>
            <p:ph sz="quarter" idx="1"/>
          </p:nvPr>
        </p:nvSpPr>
        <p:spPr>
          <a:xfrm>
            <a:off x="238124" y="1628800"/>
            <a:ext cx="8677275" cy="5040560"/>
          </a:xfrm>
          <a:solidFill>
            <a:schemeClr val="tx2">
              <a:lumMod val="20000"/>
              <a:lumOff val="80000"/>
            </a:schemeClr>
          </a:solidFill>
          <a:ln w="38100">
            <a:solidFill>
              <a:schemeClr val="accent1"/>
            </a:solidFill>
          </a:ln>
        </p:spPr>
        <p:txBody>
          <a:bodyPr>
            <a:noAutofit/>
          </a:bodyPr>
          <a:lstStyle/>
          <a:p>
            <a:pPr algn="just"/>
            <a:r>
              <a:rPr lang="en-US" sz="1800" b="1" dirty="0">
                <a:solidFill>
                  <a:srgbClr val="C00000"/>
                </a:solidFill>
              </a:rPr>
              <a:t>ITO v. </a:t>
            </a:r>
            <a:r>
              <a:rPr lang="en-US" sz="1800" b="1" dirty="0" err="1">
                <a:solidFill>
                  <a:srgbClr val="C00000"/>
                </a:solidFill>
              </a:rPr>
              <a:t>Wasan</a:t>
            </a:r>
            <a:r>
              <a:rPr lang="en-US" sz="1800" b="1" dirty="0">
                <a:solidFill>
                  <a:srgbClr val="C00000"/>
                </a:solidFill>
              </a:rPr>
              <a:t> Exports (P.) Ltd. [2019] 106 taxmann.com 21 (Delhi - Trib.)</a:t>
            </a:r>
          </a:p>
          <a:p>
            <a:pPr marL="355600" indent="0">
              <a:buNone/>
            </a:pPr>
            <a:r>
              <a:rPr lang="en-US" sz="1800" dirty="0" err="1"/>
              <a:t>Assessee</a:t>
            </a:r>
            <a:r>
              <a:rPr lang="en-US" sz="1800" dirty="0"/>
              <a:t>-company had shown value of goods in closing stock at nil, following the method of cost or market value which it followed year after year and the same was accepted in earlier years by revenue. Also, the nature of the items was to reduce each day in value. Thus, such valuation of closing stock should be accepted.</a:t>
            </a:r>
          </a:p>
          <a:p>
            <a:r>
              <a:rPr lang="en-US" sz="1800" b="1" dirty="0">
                <a:solidFill>
                  <a:srgbClr val="C00000"/>
                </a:solidFill>
              </a:rPr>
              <a:t>ACIT v. U.P. Asbestos Ltd. [2019] 105 taxmann.com 102 (Lucknow - Trib.)</a:t>
            </a:r>
          </a:p>
          <a:p>
            <a:pPr marL="355600" indent="0">
              <a:buNone/>
            </a:pPr>
            <a:r>
              <a:rPr lang="en-US" sz="1800" dirty="0"/>
              <a:t>The </a:t>
            </a:r>
            <a:r>
              <a:rPr lang="en-US" sz="1800" dirty="0" err="1"/>
              <a:t>assessee</a:t>
            </a:r>
            <a:r>
              <a:rPr lang="en-US" sz="1800" dirty="0"/>
              <a:t> followed net method of valuation of closing stock,  where excise duty, etc., were not added to purchases, sales or valuation of inventories and no excisable item of closing stock was removed from factory premises till the end of accounting year. Such excise duty was rightly excluded.</a:t>
            </a:r>
          </a:p>
          <a:p>
            <a:r>
              <a:rPr lang="en-US" sz="1800" b="1" dirty="0" err="1">
                <a:solidFill>
                  <a:srgbClr val="C00000"/>
                </a:solidFill>
              </a:rPr>
              <a:t>Zuberi</a:t>
            </a:r>
            <a:r>
              <a:rPr lang="en-US" sz="1800" b="1" dirty="0">
                <a:solidFill>
                  <a:srgbClr val="C00000"/>
                </a:solidFill>
              </a:rPr>
              <a:t> Engineering Company v. DCIT [2019] 103 taxmann.com 196 (Jaipur - Trib.)</a:t>
            </a:r>
          </a:p>
          <a:p>
            <a:pPr marL="355600" indent="0">
              <a:buNone/>
            </a:pPr>
            <a:r>
              <a:rPr lang="en-US" sz="1800" dirty="0"/>
              <a:t>Rejection of books of account in preceding year could not be a reason for rejection of books of account in the current year. Also, there were no material defect found in the books then the same could not have been rejected on the reason that </a:t>
            </a:r>
            <a:r>
              <a:rPr lang="en-US" sz="1800" dirty="0" err="1"/>
              <a:t>assessee</a:t>
            </a:r>
            <a:r>
              <a:rPr lang="en-US" sz="1800" dirty="0"/>
              <a:t> had declared less gross profit for year under consideration or day-to-day moment of material was not reflected in stock register. (Sec 145)</a:t>
            </a:r>
          </a:p>
        </p:txBody>
      </p:sp>
      <p:sp>
        <p:nvSpPr>
          <p:cNvPr id="5" name="Rectangle 2"/>
          <p:cNvSpPr>
            <a:spLocks noGrp="1" noChangeArrowheads="1"/>
          </p:cNvSpPr>
          <p:nvPr>
            <p:ph type="title"/>
          </p:nvPr>
        </p:nvSpPr>
        <p:spPr/>
        <p:txBody>
          <a:bodyPr>
            <a:noAutofit/>
          </a:bodyPr>
          <a:lstStyle/>
          <a:p>
            <a:pPr>
              <a:defRPr/>
            </a:pPr>
            <a:r>
              <a:rPr lang="en-US" sz="3600" b="1" dirty="0"/>
              <a:t/>
            </a:r>
            <a:br>
              <a:rPr lang="en-US" sz="3600" b="1" dirty="0"/>
            </a:br>
            <a:r>
              <a:rPr lang="en-US" sz="3600" b="1" dirty="0"/>
              <a:t>Issues on Clause no. 13 </a:t>
            </a:r>
            <a:br>
              <a:rPr lang="en-US" sz="3600" b="1" dirty="0"/>
            </a:br>
            <a:r>
              <a:rPr lang="en-US" sz="3600" b="1" dirty="0"/>
              <a:t>					  					</a:t>
            </a:r>
            <a:endParaRPr lang="en-US" sz="2200" i="1" dirty="0">
              <a:solidFill>
                <a:srgbClr val="FF0000"/>
              </a:solidFill>
            </a:endParaRPr>
          </a:p>
        </p:txBody>
      </p:sp>
      <p:sp>
        <p:nvSpPr>
          <p:cNvPr id="6" name="Rectangle 5"/>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extLst>
      <p:ext uri="{BB962C8B-B14F-4D97-AF65-F5344CB8AC3E}">
        <p14:creationId xmlns:p14="http://schemas.microsoft.com/office/powerpoint/2010/main" val="63824337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137</a:t>
            </a:fld>
            <a:endParaRPr lang="en-US"/>
          </a:p>
        </p:txBody>
      </p:sp>
      <p:sp>
        <p:nvSpPr>
          <p:cNvPr id="4" name="Content Placeholder 3"/>
          <p:cNvSpPr>
            <a:spLocks noGrp="1"/>
          </p:cNvSpPr>
          <p:nvPr>
            <p:ph sz="quarter" idx="1"/>
          </p:nvPr>
        </p:nvSpPr>
        <p:spPr>
          <a:xfrm>
            <a:off x="238124" y="1916832"/>
            <a:ext cx="8677275" cy="4176464"/>
          </a:xfrm>
          <a:solidFill>
            <a:schemeClr val="tx2">
              <a:lumMod val="20000"/>
              <a:lumOff val="80000"/>
            </a:schemeClr>
          </a:solidFill>
          <a:ln w="38100">
            <a:solidFill>
              <a:schemeClr val="accent1"/>
            </a:solidFill>
          </a:ln>
        </p:spPr>
        <p:txBody>
          <a:bodyPr>
            <a:noAutofit/>
          </a:bodyPr>
          <a:lstStyle/>
          <a:p>
            <a:pPr marL="266700" indent="-266700">
              <a:buFont typeface="Wingdings" pitchFamily="2" charset="2"/>
              <a:buChar char="q"/>
            </a:pPr>
            <a:r>
              <a:rPr lang="en-US" sz="1800" b="1" dirty="0">
                <a:solidFill>
                  <a:srgbClr val="C00000"/>
                </a:solidFill>
              </a:rPr>
              <a:t>PCIT v. </a:t>
            </a:r>
            <a:r>
              <a:rPr lang="en-IN" sz="1800" b="1" dirty="0" err="1">
                <a:solidFill>
                  <a:srgbClr val="C00000"/>
                </a:solidFill>
              </a:rPr>
              <a:t>Swananda</a:t>
            </a:r>
            <a:r>
              <a:rPr lang="en-IN" sz="1800" b="1" dirty="0">
                <a:solidFill>
                  <a:srgbClr val="C00000"/>
                </a:solidFill>
              </a:rPr>
              <a:t> Properties (P.) Ltd. </a:t>
            </a:r>
            <a:r>
              <a:rPr lang="pt-BR" sz="1800" b="1" dirty="0">
                <a:solidFill>
                  <a:srgbClr val="C00000"/>
                </a:solidFill>
              </a:rPr>
              <a:t>[2019] 111 taxmann.com 94 (Bombay)</a:t>
            </a:r>
          </a:p>
          <a:p>
            <a:pPr marL="266700" indent="0">
              <a:buNone/>
            </a:pPr>
            <a:r>
              <a:rPr lang="en-IN" sz="1800" dirty="0"/>
              <a:t>If the revenue was not able to show any defect in </a:t>
            </a:r>
            <a:r>
              <a:rPr lang="en-IN" sz="1800" dirty="0" err="1"/>
              <a:t>assessee's</a:t>
            </a:r>
            <a:r>
              <a:rPr lang="en-IN" sz="1800" dirty="0"/>
              <a:t> records or in the books of account then section 145 could not be invoked for rejecting books of accounts of the </a:t>
            </a:r>
            <a:r>
              <a:rPr lang="en-IN" sz="1800" dirty="0" err="1"/>
              <a:t>assessee</a:t>
            </a:r>
            <a:r>
              <a:rPr lang="en-IN" sz="1800" dirty="0"/>
              <a:t>.</a:t>
            </a:r>
          </a:p>
          <a:p>
            <a:pPr marL="266700" indent="-266700">
              <a:buFont typeface="Wingdings" pitchFamily="2" charset="2"/>
              <a:buChar char="q"/>
            </a:pPr>
            <a:r>
              <a:rPr lang="en-US" sz="1800" b="1" dirty="0">
                <a:solidFill>
                  <a:srgbClr val="C00000"/>
                </a:solidFill>
              </a:rPr>
              <a:t>Pr. CIT v. Deccan Mining Syndicate (P.) Ltd. [2019] 105 taxmann.com 278 (SC)</a:t>
            </a:r>
          </a:p>
          <a:p>
            <a:pPr marL="263525" indent="0">
              <a:buNone/>
            </a:pPr>
            <a:r>
              <a:rPr lang="en-US" sz="1800" dirty="0"/>
              <a:t>SC dismissed the SLP filed against High Court where HC upheld Tribunal's order deleting addition as well as penalty on ground that excess stock existed only on account of wrong entries in </a:t>
            </a:r>
            <a:r>
              <a:rPr lang="en-US" sz="1800" dirty="0" err="1"/>
              <a:t>assessee's</a:t>
            </a:r>
            <a:r>
              <a:rPr lang="en-US" sz="1800" dirty="0"/>
              <a:t> books of account and not due to purchases made outside books of account. </a:t>
            </a:r>
          </a:p>
          <a:p>
            <a:pPr marL="269875" indent="-269875">
              <a:buFont typeface="Wingdings" pitchFamily="2" charset="2"/>
              <a:buChar char="q"/>
            </a:pPr>
            <a:r>
              <a:rPr lang="en-US" sz="1800" b="1" dirty="0">
                <a:solidFill>
                  <a:srgbClr val="C00000"/>
                </a:solidFill>
              </a:rPr>
              <a:t>DCIT v. </a:t>
            </a:r>
            <a:r>
              <a:rPr lang="en-IN" sz="1800" b="1" dirty="0">
                <a:solidFill>
                  <a:srgbClr val="C00000"/>
                </a:solidFill>
              </a:rPr>
              <a:t>AGC Network Ltd. </a:t>
            </a:r>
            <a:r>
              <a:rPr lang="pt-BR" sz="1800" b="1" dirty="0">
                <a:solidFill>
                  <a:srgbClr val="C00000"/>
                </a:solidFill>
              </a:rPr>
              <a:t>[2019] 111 taxmann.com 61 (Mumbai - Trib.)</a:t>
            </a:r>
          </a:p>
          <a:p>
            <a:pPr marL="263525" indent="0">
              <a:buNone/>
            </a:pPr>
            <a:r>
              <a:rPr lang="en-IN" sz="1800" dirty="0"/>
              <a:t>If the </a:t>
            </a:r>
            <a:r>
              <a:rPr lang="en-IN" sz="1800" dirty="0" err="1"/>
              <a:t>assessee</a:t>
            </a:r>
            <a:r>
              <a:rPr lang="en-IN" sz="1800" dirty="0"/>
              <a:t> had been consistently following a method of revenue recognition over years, </a:t>
            </a:r>
            <a:r>
              <a:rPr lang="en-IN" sz="1800" dirty="0" err="1"/>
              <a:t>assessee</a:t>
            </a:r>
            <a:r>
              <a:rPr lang="en-IN" sz="1800" dirty="0"/>
              <a:t> had to demonstrate compelling circumstances which necessitated change in revenue recognition policy from invoice based to project completion method.</a:t>
            </a:r>
            <a:endParaRPr lang="en-US" sz="1800" dirty="0"/>
          </a:p>
          <a:p>
            <a:pPr marL="355600" indent="0">
              <a:buNone/>
            </a:pPr>
            <a:endParaRPr lang="en-US" sz="1800" dirty="0"/>
          </a:p>
        </p:txBody>
      </p:sp>
      <p:sp>
        <p:nvSpPr>
          <p:cNvPr id="5" name="Rectangle 2"/>
          <p:cNvSpPr>
            <a:spLocks noGrp="1" noChangeArrowheads="1"/>
          </p:cNvSpPr>
          <p:nvPr>
            <p:ph type="title"/>
          </p:nvPr>
        </p:nvSpPr>
        <p:spPr/>
        <p:txBody>
          <a:bodyPr>
            <a:noAutofit/>
          </a:bodyPr>
          <a:lstStyle/>
          <a:p>
            <a:pPr>
              <a:defRPr/>
            </a:pPr>
            <a:r>
              <a:rPr lang="en-US" sz="3600" b="1" dirty="0"/>
              <a:t/>
            </a:r>
            <a:br>
              <a:rPr lang="en-US" sz="3600" b="1" dirty="0"/>
            </a:br>
            <a:r>
              <a:rPr lang="en-US" sz="3600" b="1" dirty="0"/>
              <a:t>Issues on Clause no. 13 </a:t>
            </a:r>
            <a:br>
              <a:rPr lang="en-US" sz="3600" b="1" dirty="0"/>
            </a:br>
            <a:r>
              <a:rPr lang="en-US" sz="3600" b="1" dirty="0"/>
              <a:t>					  					</a:t>
            </a:r>
            <a:endParaRPr lang="en-US" sz="2200" i="1" dirty="0">
              <a:solidFill>
                <a:srgbClr val="FF0000"/>
              </a:solidFill>
            </a:endParaRPr>
          </a:p>
        </p:txBody>
      </p:sp>
      <p:sp>
        <p:nvSpPr>
          <p:cNvPr id="6" name="Rectangle 5"/>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extLst>
      <p:ext uri="{BB962C8B-B14F-4D97-AF65-F5344CB8AC3E}">
        <p14:creationId xmlns:p14="http://schemas.microsoft.com/office/powerpoint/2010/main" val="245117184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138</a:t>
            </a:fld>
            <a:endParaRPr lang="en-US"/>
          </a:p>
        </p:txBody>
      </p:sp>
      <p:sp>
        <p:nvSpPr>
          <p:cNvPr id="6" name="Rectangle 2"/>
          <p:cNvSpPr>
            <a:spLocks noGrp="1" noChangeArrowheads="1"/>
          </p:cNvSpPr>
          <p:nvPr>
            <p:ph type="title"/>
          </p:nvPr>
        </p:nvSpPr>
        <p:spPr>
          <a:xfrm>
            <a:off x="76200" y="228600"/>
            <a:ext cx="9067800" cy="838200"/>
          </a:xfrm>
        </p:spPr>
        <p:txBody>
          <a:bodyPr anchor="t">
            <a:noAutofit/>
          </a:bodyPr>
          <a:lstStyle/>
          <a:p>
            <a:pPr>
              <a:defRPr/>
            </a:pPr>
            <a:r>
              <a:rPr lang="en-US" sz="4000" dirty="0"/>
              <a:t>Issues on Clause no. </a:t>
            </a:r>
            <a:r>
              <a:rPr lang="en-US" sz="2800" dirty="0">
                <a:latin typeface="+mn-lt"/>
              </a:rPr>
              <a:t>1</a:t>
            </a:r>
            <a:r>
              <a:rPr lang="en-US" sz="3200" dirty="0">
                <a:latin typeface="+mn-lt"/>
              </a:rPr>
              <a:t>3</a:t>
            </a:r>
            <a:br>
              <a:rPr lang="en-US" sz="3200" dirty="0">
                <a:latin typeface="+mn-lt"/>
              </a:rPr>
            </a:br>
            <a:r>
              <a:rPr lang="en-US" sz="2200" i="1" dirty="0">
                <a:solidFill>
                  <a:srgbClr val="FF0000"/>
                </a:solidFill>
              </a:rPr>
              <a:t> 							</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sp>
        <p:nvSpPr>
          <p:cNvPr id="2" name="TextBox 1"/>
          <p:cNvSpPr txBox="1"/>
          <p:nvPr/>
        </p:nvSpPr>
        <p:spPr>
          <a:xfrm>
            <a:off x="107504" y="1628800"/>
            <a:ext cx="8915400" cy="5078313"/>
          </a:xfrm>
          <a:prstGeom prst="rect">
            <a:avLst/>
          </a:prstGeom>
          <a:solidFill>
            <a:schemeClr val="tx2">
              <a:lumMod val="20000"/>
              <a:lumOff val="80000"/>
            </a:schemeClr>
          </a:solidFill>
          <a:ln w="38100">
            <a:solidFill>
              <a:schemeClr val="accent1"/>
            </a:solidFill>
          </a:ln>
        </p:spPr>
        <p:txBody>
          <a:bodyPr wrap="square" rtlCol="0">
            <a:spAutoFit/>
          </a:bodyPr>
          <a:lstStyle/>
          <a:p>
            <a:pPr marL="342900" indent="-342900">
              <a:buFont typeface="Wingdings" panose="05000000000000000000" pitchFamily="2" charset="2"/>
              <a:buChar char="q"/>
            </a:pPr>
            <a:r>
              <a:rPr lang="en-US" b="1" dirty="0">
                <a:solidFill>
                  <a:srgbClr val="C00000"/>
                </a:solidFill>
              </a:rPr>
              <a:t>CIT v. Happy Home Corporation [2019] 103 taxmann.com 22 (SC)</a:t>
            </a:r>
          </a:p>
          <a:p>
            <a:pPr marL="355600"/>
            <a:r>
              <a:rPr lang="en-US" dirty="0"/>
              <a:t>SC dismissed the SLP against High court where it was held that </a:t>
            </a:r>
            <a:r>
              <a:rPr lang="en-US" dirty="0" err="1"/>
              <a:t>assessee</a:t>
            </a:r>
            <a:r>
              <a:rPr lang="en-US" dirty="0"/>
              <a:t>, engaged in construction business, was following project completion method, its income could be brought to tax only in year when sale deeds of units sold were registered even though sale consideration might have been received earlier from buyer.</a:t>
            </a:r>
          </a:p>
          <a:p>
            <a:pPr marL="368300" indent="-368300">
              <a:buFont typeface="Wingdings" pitchFamily="2" charset="2"/>
              <a:buChar char="q"/>
            </a:pPr>
            <a:r>
              <a:rPr lang="en-IN" b="1" dirty="0">
                <a:solidFill>
                  <a:srgbClr val="C00000"/>
                </a:solidFill>
              </a:rPr>
              <a:t>Housing &amp; Urban Development Corporation Ltd. V. Addnl. CIT </a:t>
            </a:r>
            <a:r>
              <a:rPr lang="pt-BR" b="1" dirty="0">
                <a:solidFill>
                  <a:srgbClr val="C00000"/>
                </a:solidFill>
              </a:rPr>
              <a:t>[2020] 115 taxmann.com 166 (Delhi)</a:t>
            </a:r>
          </a:p>
          <a:p>
            <a:pPr marL="355600">
              <a:buNone/>
            </a:pPr>
            <a:r>
              <a:rPr lang="en-IN" dirty="0" err="1"/>
              <a:t>Assessee</a:t>
            </a:r>
            <a:r>
              <a:rPr lang="en-IN" dirty="0"/>
              <a:t> was following mercantile system for revenue recognition of application fees, front end fees, administrative fees and processing fees for loans from date of signing of loan agreement till date of realisation. However, it changed the accounting policy as per the observation of CAG and began to recognize fees as on the date of its realization since no income accrued at point of mere execution of agreement and financial impact was factored in subsequent year. As it was revenue neutral thus, no addition was to be made on account of such change in accounting policy. (Sec 145)</a:t>
            </a:r>
            <a:endParaRPr lang="en-US" dirty="0">
              <a:solidFill>
                <a:srgbClr val="C00000"/>
              </a:solidFill>
            </a:endParaRPr>
          </a:p>
          <a:p>
            <a:pPr marL="355600" indent="-355600">
              <a:buFont typeface="Wingdings" pitchFamily="2" charset="2"/>
              <a:buChar char="q"/>
            </a:pPr>
            <a:r>
              <a:rPr lang="en-US" b="1" dirty="0">
                <a:solidFill>
                  <a:srgbClr val="C00000"/>
                </a:solidFill>
              </a:rPr>
              <a:t>DCIT v. </a:t>
            </a:r>
            <a:r>
              <a:rPr lang="en-IN" b="1" dirty="0">
                <a:solidFill>
                  <a:srgbClr val="C00000"/>
                </a:solidFill>
              </a:rPr>
              <a:t>Asian </a:t>
            </a:r>
            <a:r>
              <a:rPr lang="en-IN" b="1" dirty="0" err="1">
                <a:solidFill>
                  <a:srgbClr val="C00000"/>
                </a:solidFill>
              </a:rPr>
              <a:t>Grantio</a:t>
            </a:r>
            <a:r>
              <a:rPr lang="en-IN" b="1" dirty="0">
                <a:solidFill>
                  <a:srgbClr val="C00000"/>
                </a:solidFill>
              </a:rPr>
              <a:t> India Ltd [2020] 113 taxmann.com 445 (Ahmedabad - Trib.)</a:t>
            </a:r>
            <a:r>
              <a:rPr lang="en-IN" dirty="0"/>
              <a:t/>
            </a:r>
            <a:br>
              <a:rPr lang="en-IN" dirty="0"/>
            </a:br>
            <a:r>
              <a:rPr lang="en-IN" dirty="0"/>
              <a:t>No specific defect/infirmity signifying that </a:t>
            </a:r>
            <a:r>
              <a:rPr lang="en-IN" dirty="0" err="1"/>
              <a:t>assessee</a:t>
            </a:r>
            <a:r>
              <a:rPr lang="en-IN" dirty="0"/>
              <a:t> had suppressed production which was sold outside books of account. Thus, AO cant make addition to </a:t>
            </a:r>
            <a:r>
              <a:rPr lang="en-IN" dirty="0" err="1"/>
              <a:t>assessee's</a:t>
            </a:r>
            <a:r>
              <a:rPr lang="en-IN" dirty="0"/>
              <a:t> income on the basis of estimates.</a:t>
            </a:r>
            <a:endParaRPr lang="en-US" dirty="0"/>
          </a:p>
        </p:txBody>
      </p:sp>
    </p:spTree>
    <p:extLst>
      <p:ext uri="{BB962C8B-B14F-4D97-AF65-F5344CB8AC3E}">
        <p14:creationId xmlns:p14="http://schemas.microsoft.com/office/powerpoint/2010/main" val="301433528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14DA20E-5344-4E6C-A2C7-FFD84BDA43FF}" type="slidenum">
              <a:rPr lang="en-US"/>
              <a:pPr>
                <a:defRPr/>
              </a:pPr>
              <a:t>139</a:t>
            </a:fld>
            <a:endParaRPr lang="en-US"/>
          </a:p>
        </p:txBody>
      </p:sp>
      <p:sp>
        <p:nvSpPr>
          <p:cNvPr id="53251" name="Rectangle 3"/>
          <p:cNvSpPr>
            <a:spLocks noGrp="1" noChangeArrowheads="1"/>
          </p:cNvSpPr>
          <p:nvPr>
            <p:ph sz="quarter" idx="1"/>
          </p:nvPr>
        </p:nvSpPr>
        <p:spPr>
          <a:xfrm>
            <a:off x="76200" y="1628800"/>
            <a:ext cx="8991600" cy="5040560"/>
          </a:xfrm>
          <a:ln w="38100">
            <a:solidFill>
              <a:schemeClr val="accent1"/>
            </a:solidFill>
          </a:ln>
        </p:spPr>
        <p:txBody>
          <a:bodyPr>
            <a:noAutofit/>
          </a:bodyPr>
          <a:lstStyle/>
          <a:p>
            <a:pPr marL="0" indent="0" algn="just">
              <a:buNone/>
            </a:pPr>
            <a:r>
              <a:rPr lang="en-US" sz="1800" b="1" dirty="0">
                <a:cs typeface="Calibri" pitchFamily="34" charset="0"/>
              </a:rPr>
              <a:t>Section 145A is substituted (</a:t>
            </a:r>
            <a:r>
              <a:rPr lang="en-US" sz="1800" b="1" dirty="0" err="1">
                <a:cs typeface="Calibri" pitchFamily="34" charset="0"/>
              </a:rPr>
              <a:t>w.r.e.f</a:t>
            </a:r>
            <a:r>
              <a:rPr lang="en-US" sz="1800" b="1" dirty="0">
                <a:cs typeface="Calibri" pitchFamily="34" charset="0"/>
              </a:rPr>
              <a:t>. 01/04/2017) to provide that, for the purpose of determining the income chargeable under the head “Profits and gains of business or profession,— </a:t>
            </a:r>
          </a:p>
          <a:p>
            <a:pPr marL="0" indent="0" algn="just">
              <a:buClrTx/>
              <a:buNone/>
            </a:pPr>
            <a:r>
              <a:rPr lang="en-US" sz="1800" b="1" dirty="0">
                <a:cs typeface="Calibri" pitchFamily="34" charset="0"/>
              </a:rPr>
              <a:t>(</a:t>
            </a:r>
            <a:r>
              <a:rPr lang="en-US" sz="1800" b="1" dirty="0" err="1">
                <a:cs typeface="Calibri" pitchFamily="34" charset="0"/>
              </a:rPr>
              <a:t>i</a:t>
            </a:r>
            <a:r>
              <a:rPr lang="en-US" sz="1800" b="1" dirty="0">
                <a:cs typeface="Calibri" pitchFamily="34" charset="0"/>
              </a:rPr>
              <a:t>)</a:t>
            </a:r>
            <a:r>
              <a:rPr lang="en-US" sz="1800" dirty="0">
                <a:cs typeface="Calibri" pitchFamily="34" charset="0"/>
              </a:rPr>
              <a:t> the valuation of inventory shall be made at lower of actual cost or net realizable value computed in the manner provided in ICDS notified under section 145(2). [Valuation of Inventory as per ICDS -2] </a:t>
            </a:r>
          </a:p>
          <a:p>
            <a:pPr marL="0" indent="0" algn="just">
              <a:buClrTx/>
              <a:buNone/>
            </a:pPr>
            <a:r>
              <a:rPr lang="en-US" sz="1800" b="1" dirty="0">
                <a:cs typeface="Calibri" pitchFamily="34" charset="0"/>
              </a:rPr>
              <a:t>(ii)</a:t>
            </a:r>
            <a:r>
              <a:rPr lang="en-US" sz="1800" dirty="0">
                <a:cs typeface="Calibri" pitchFamily="34" charset="0"/>
              </a:rPr>
              <a:t> the valuation of purchase and sale of goods or services and of inventory shall be adjusted to include the amount of any tax, duty, </a:t>
            </a:r>
            <a:r>
              <a:rPr lang="en-US" sz="1800" dirty="0" err="1">
                <a:cs typeface="Calibri" pitchFamily="34" charset="0"/>
              </a:rPr>
              <a:t>cess</a:t>
            </a:r>
            <a:r>
              <a:rPr lang="en-US" sz="1800" dirty="0">
                <a:cs typeface="Calibri" pitchFamily="34" charset="0"/>
              </a:rPr>
              <a:t> or fee actually paid or incurred by the assessee to bring the goods or services to the place of its location and condition as on the date of valuation. [same as old proviso of section 145A].</a:t>
            </a:r>
          </a:p>
          <a:p>
            <a:pPr marL="0" indent="0" algn="just">
              <a:buNone/>
            </a:pPr>
            <a:r>
              <a:rPr lang="en-US" sz="1800" b="1" dirty="0">
                <a:cs typeface="Calibri" pitchFamily="34" charset="0"/>
              </a:rPr>
              <a:t>(iii)</a:t>
            </a:r>
            <a:r>
              <a:rPr lang="en-US" sz="1800" dirty="0">
                <a:cs typeface="Calibri" pitchFamily="34" charset="0"/>
              </a:rPr>
              <a:t> inventory being securities not listed on a recognized stock exchange, or listed but not quoted, shall be valued at actual cost initially recognized in the manner provided in ICDS notified under section 145(2). [Para 12 of ICDS-8, Securities] </a:t>
            </a:r>
          </a:p>
          <a:p>
            <a:pPr marL="0" indent="0" algn="just">
              <a:buClrTx/>
              <a:buNone/>
            </a:pPr>
            <a:r>
              <a:rPr lang="en-US" sz="1800" b="1" dirty="0">
                <a:cs typeface="Calibri" pitchFamily="34" charset="0"/>
              </a:rPr>
              <a:t>(iv)</a:t>
            </a:r>
            <a:r>
              <a:rPr lang="en-US" sz="1800" dirty="0">
                <a:cs typeface="Calibri" pitchFamily="34" charset="0"/>
              </a:rPr>
              <a:t> inventory being listed securities, shall be valued at lower of actual cost or net realizable value in the manner provided in ICDS notified under section 145(2) and for this purpose the comparison of actual cost and net realizable value shall be done category-wise. [Para 9, 10, 11 of ICDS-8, Securities]</a:t>
            </a:r>
            <a:endParaRPr lang="en-US" sz="1800" dirty="0"/>
          </a:p>
          <a:p>
            <a:pPr marL="0" indent="0" algn="just">
              <a:buClrTx/>
              <a:buNone/>
            </a:pPr>
            <a:endParaRPr lang="en-US" sz="1800" b="1" dirty="0"/>
          </a:p>
        </p:txBody>
      </p:sp>
      <p:sp>
        <p:nvSpPr>
          <p:cNvPr id="10" name="Rectangle 2"/>
          <p:cNvSpPr>
            <a:spLocks noGrp="1" noChangeArrowheads="1"/>
          </p:cNvSpPr>
          <p:nvPr>
            <p:ph type="title"/>
          </p:nvPr>
        </p:nvSpPr>
        <p:spPr>
          <a:xfrm>
            <a:off x="76200" y="152400"/>
            <a:ext cx="9067800" cy="990600"/>
          </a:xfrm>
        </p:spPr>
        <p:txBody>
          <a:bodyPr>
            <a:noAutofit/>
          </a:bodyPr>
          <a:lstStyle/>
          <a:p>
            <a:pPr>
              <a:defRPr/>
            </a:pPr>
            <a:r>
              <a:rPr lang="en-US" sz="2800" b="1" dirty="0"/>
              <a:t/>
            </a:r>
            <a:br>
              <a:rPr lang="en-US" sz="2800" b="1" dirty="0"/>
            </a:br>
            <a:r>
              <a:rPr lang="en-US" sz="2800" b="1" u="sng" dirty="0">
                <a:solidFill>
                  <a:schemeClr val="accent2"/>
                </a:solidFill>
              </a:rPr>
              <a:t>Section 145A – Method of accounting in certain cases</a:t>
            </a:r>
            <a:br>
              <a:rPr lang="en-US" sz="2800" b="1" u="sng" dirty="0">
                <a:solidFill>
                  <a:schemeClr val="accent2"/>
                </a:solidFill>
              </a:rPr>
            </a:br>
            <a:r>
              <a:rPr lang="en-US" sz="2800" b="1" u="sng" dirty="0"/>
              <a:t>substituted by FA, 2018 </a:t>
            </a:r>
            <a:r>
              <a:rPr lang="en-US" sz="2800" b="1" u="sng" dirty="0" err="1"/>
              <a:t>w.r.e.f</a:t>
            </a:r>
            <a:r>
              <a:rPr lang="en-US" sz="2800" b="1" u="sng" dirty="0"/>
              <a:t>. 01/04/2017</a:t>
            </a:r>
            <a:r>
              <a:rPr lang="en-US" sz="2800" b="1" dirty="0"/>
              <a:t>					  					</a:t>
            </a:r>
            <a:endParaRPr lang="en-US" sz="2800" i="1" dirty="0"/>
          </a:p>
        </p:txBody>
      </p:sp>
    </p:spTree>
    <p:extLst>
      <p:ext uri="{BB962C8B-B14F-4D97-AF65-F5344CB8AC3E}">
        <p14:creationId xmlns:p14="http://schemas.microsoft.com/office/powerpoint/2010/main" val="1418577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153400" cy="990600"/>
          </a:xfrm>
        </p:spPr>
        <p:txBody>
          <a:bodyPr/>
          <a:lstStyle/>
          <a:p>
            <a:r>
              <a:rPr lang="en-US" dirty="0"/>
              <a:t>Form 3CB…..</a:t>
            </a:r>
          </a:p>
        </p:txBody>
      </p:sp>
      <p:sp>
        <p:nvSpPr>
          <p:cNvPr id="4" name="Slide Number Placeholder 3"/>
          <p:cNvSpPr>
            <a:spLocks noGrp="1"/>
          </p:cNvSpPr>
          <p:nvPr>
            <p:ph type="sldNum" sz="quarter" idx="12"/>
          </p:nvPr>
        </p:nvSpPr>
        <p:spPr>
          <a:xfrm>
            <a:off x="0" y="1295400"/>
            <a:ext cx="533400" cy="244476"/>
          </a:xfrm>
        </p:spPr>
        <p:txBody>
          <a:bodyPr>
            <a:normAutofit fontScale="85000" lnSpcReduction="20000"/>
          </a:bodyPr>
          <a:lstStyle/>
          <a:p>
            <a:fld id="{B6F15528-21DE-4FAA-801E-634DDDAF4B2B}" type="slidenum">
              <a:rPr lang="en-US" smtClean="0"/>
              <a:pPr/>
              <a:t>14</a:t>
            </a:fld>
            <a:endParaRPr lang="en-US" dirty="0"/>
          </a:p>
        </p:txBody>
      </p:sp>
      <p:sp>
        <p:nvSpPr>
          <p:cNvPr id="6" name="Content Placeholder 5"/>
          <p:cNvSpPr>
            <a:spLocks noGrp="1"/>
          </p:cNvSpPr>
          <p:nvPr>
            <p:ph sz="quarter" idx="1"/>
          </p:nvPr>
        </p:nvSpPr>
        <p:spPr>
          <a:xfrm>
            <a:off x="152400" y="1752600"/>
            <a:ext cx="8763000" cy="4572000"/>
          </a:xfrm>
          <a:solidFill>
            <a:schemeClr val="bg1">
              <a:lumMod val="85000"/>
            </a:schemeClr>
          </a:solidFill>
          <a:ln>
            <a:solidFill>
              <a:schemeClr val="tx2"/>
            </a:solidFill>
          </a:ln>
        </p:spPr>
        <p:txBody>
          <a:bodyPr anchor="t">
            <a:noAutofit/>
          </a:bodyPr>
          <a:lstStyle/>
          <a:p>
            <a:pPr marL="271463" indent="-271463" algn="just">
              <a:spcBef>
                <a:spcPts val="300"/>
              </a:spcBef>
              <a:buClrTx/>
              <a:buSzPct val="100000"/>
              <a:buFont typeface="+mj-lt"/>
              <a:buAutoNum type="arabicPeriod" startAt="3"/>
            </a:pPr>
            <a:r>
              <a:rPr lang="en-US" sz="1800" dirty="0"/>
              <a:t>(a) </a:t>
            </a:r>
            <a:r>
              <a:rPr lang="en-US" sz="1800" b="1" dirty="0"/>
              <a:t>I/we</a:t>
            </a:r>
            <a:r>
              <a:rPr lang="en-US" sz="1800" dirty="0"/>
              <a:t> report the following observations/ comments/ discrepancies/ inconsistencies; if any:</a:t>
            </a:r>
          </a:p>
          <a:p>
            <a:pPr marL="271463" indent="-271463" algn="just">
              <a:spcBef>
                <a:spcPts val="300"/>
              </a:spcBef>
              <a:buClrTx/>
              <a:buSzPct val="100000"/>
              <a:buNone/>
            </a:pPr>
            <a:r>
              <a:rPr lang="en-US" sz="1800" dirty="0"/>
              <a:t>	</a:t>
            </a:r>
            <a:r>
              <a:rPr lang="en-US" sz="1800" b="1" dirty="0"/>
              <a:t>(b) Subject to above, -</a:t>
            </a:r>
          </a:p>
          <a:p>
            <a:pPr marL="271463" indent="-271463" algn="just">
              <a:spcBef>
                <a:spcPts val="300"/>
              </a:spcBef>
              <a:buClrTx/>
              <a:buSzPct val="100000"/>
              <a:buNone/>
            </a:pPr>
            <a:endParaRPr lang="en-US" sz="1000" dirty="0"/>
          </a:p>
          <a:p>
            <a:pPr marL="719138" indent="-434975" algn="just">
              <a:spcBef>
                <a:spcPts val="300"/>
              </a:spcBef>
              <a:buClrTx/>
              <a:buSzPct val="100000"/>
              <a:buAutoNum type="alphaUcParenBoth"/>
            </a:pPr>
            <a:r>
              <a:rPr lang="en-US" sz="1800" b="1" dirty="0"/>
              <a:t>I/we</a:t>
            </a:r>
            <a:r>
              <a:rPr lang="en-US" sz="1800" dirty="0"/>
              <a:t> have obtained all the information and explanations which, to the best of my/our knowledge and belief, were necessary for the purpose of the audit. </a:t>
            </a:r>
          </a:p>
          <a:p>
            <a:pPr marL="719138" indent="-434975" algn="just">
              <a:spcBef>
                <a:spcPts val="300"/>
              </a:spcBef>
              <a:buClrTx/>
              <a:buSzPct val="100000"/>
              <a:buAutoNum type="alphaUcParenBoth"/>
            </a:pPr>
            <a:r>
              <a:rPr lang="en-US" sz="1800" dirty="0"/>
              <a:t>In </a:t>
            </a:r>
            <a:r>
              <a:rPr lang="en-US" sz="1800" b="1" dirty="0"/>
              <a:t>my/our </a:t>
            </a:r>
            <a:r>
              <a:rPr lang="en-US" sz="1800" dirty="0"/>
              <a:t>opinion, proper books of account have been kept by the head office and branches of the assessee so far as appears from </a:t>
            </a:r>
            <a:r>
              <a:rPr lang="en-US" sz="1800" b="1" dirty="0"/>
              <a:t>my/ our</a:t>
            </a:r>
            <a:r>
              <a:rPr lang="en-US" sz="1800" dirty="0"/>
              <a:t> examination of the books.</a:t>
            </a:r>
          </a:p>
          <a:p>
            <a:pPr marL="719138" indent="-434975" algn="just">
              <a:spcBef>
                <a:spcPts val="300"/>
              </a:spcBef>
              <a:buClrTx/>
              <a:buSzPct val="100000"/>
              <a:buAutoNum type="alphaUcParenBoth"/>
            </a:pPr>
            <a:r>
              <a:rPr lang="en-US" sz="1800" dirty="0"/>
              <a:t>In </a:t>
            </a:r>
            <a:r>
              <a:rPr lang="en-US" sz="1800" b="1" dirty="0"/>
              <a:t>my/our</a:t>
            </a:r>
            <a:r>
              <a:rPr lang="en-US" sz="1800" dirty="0"/>
              <a:t> opinion and to the best of </a:t>
            </a:r>
            <a:r>
              <a:rPr lang="en-US" sz="1800" b="1" dirty="0"/>
              <a:t>my/our</a:t>
            </a:r>
            <a:r>
              <a:rPr lang="en-US" sz="1800" dirty="0"/>
              <a:t> information and according to the explanations given to </a:t>
            </a:r>
            <a:r>
              <a:rPr lang="en-US" sz="1800" b="1" dirty="0"/>
              <a:t>me/us</a:t>
            </a:r>
            <a:r>
              <a:rPr lang="en-US" sz="1800" dirty="0"/>
              <a:t>, the said accounts, read with notes thereon, if any, give a true and fair view :-</a:t>
            </a:r>
          </a:p>
          <a:p>
            <a:pPr marL="1074738" indent="-400050" algn="just">
              <a:spcBef>
                <a:spcPts val="300"/>
              </a:spcBef>
              <a:buClrTx/>
              <a:buSzPct val="100000"/>
              <a:buAutoNum type="romanLcParenBoth"/>
            </a:pPr>
            <a:r>
              <a:rPr lang="en-US" sz="1800" dirty="0"/>
              <a:t>in the case of the balance sheet, of the state of the affairs of the assessee as at 31st March ______; and </a:t>
            </a:r>
          </a:p>
          <a:p>
            <a:pPr marL="1074738" indent="-400050" algn="just">
              <a:spcBef>
                <a:spcPts val="300"/>
              </a:spcBef>
              <a:buClrTx/>
              <a:buSzPct val="100000"/>
              <a:buAutoNum type="romanLcParenBoth"/>
            </a:pPr>
            <a:r>
              <a:rPr lang="en-US" sz="1800" dirty="0"/>
              <a:t>in the case of the </a:t>
            </a:r>
            <a:r>
              <a:rPr lang="en-US" sz="1800" b="1" dirty="0"/>
              <a:t>profit &amp; loss account/ income &amp; expenditure account</a:t>
            </a:r>
            <a:r>
              <a:rPr lang="en-US" sz="1800" dirty="0"/>
              <a:t> of the </a:t>
            </a:r>
            <a:r>
              <a:rPr lang="en-US" sz="1800" b="1" dirty="0"/>
              <a:t>profit/loss</a:t>
            </a:r>
            <a:r>
              <a:rPr lang="en-US" sz="1800" dirty="0"/>
              <a:t> or </a:t>
            </a:r>
            <a:r>
              <a:rPr lang="en-US" sz="1800" b="1" dirty="0"/>
              <a:t>surplus/deficit</a:t>
            </a:r>
            <a:r>
              <a:rPr lang="en-US" sz="1800" dirty="0"/>
              <a:t> of the assessee for the year ended on that date.</a:t>
            </a:r>
          </a:p>
        </p:txBody>
      </p:sp>
      <p:sp>
        <p:nvSpPr>
          <p:cNvPr id="7" name="Rectangle 6"/>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79512" y="1556792"/>
            <a:ext cx="8820471" cy="5256584"/>
          </a:xfrm>
        </p:spPr>
        <p:txBody>
          <a:bodyPr>
            <a:noAutofit/>
          </a:bodyPr>
          <a:lstStyle/>
          <a:p>
            <a:pPr algn="just"/>
            <a:r>
              <a:rPr lang="en-US" sz="2600" dirty="0">
                <a:latin typeface="Perpetua (Body)"/>
              </a:rPr>
              <a:t>Section 145A, of the Income Tax Act, inter alia, provides that the valuation of purchase and sale of goods and inventory for the purposes of determining the income chargeable under the head "Profits and gains of business or profession" shall be adjusted to include the amount of any tax, duty, </a:t>
            </a:r>
            <a:r>
              <a:rPr lang="en-US" sz="2600" dirty="0" err="1">
                <a:latin typeface="Perpetua (Body)"/>
              </a:rPr>
              <a:t>cess</a:t>
            </a:r>
            <a:r>
              <a:rPr lang="en-US" sz="2600" dirty="0">
                <a:latin typeface="Perpetua (Body)"/>
              </a:rPr>
              <a:t> or fee (by whatever name called) actually paid or incurred by the assessee to bring the goods to the place of its location and condition as on the date of valuation.</a:t>
            </a:r>
          </a:p>
          <a:p>
            <a:pPr algn="just"/>
            <a:r>
              <a:rPr lang="en-US" sz="2600" dirty="0">
                <a:latin typeface="Perpetua (Body)"/>
              </a:rPr>
              <a:t>The Accounting Standard 2 (Revised) on “Valuation of Inventories” issued by ICAI does not permit the recording of inventory valuation inclusive of taxes for the purpose of accounting.</a:t>
            </a:r>
          </a:p>
          <a:p>
            <a:pPr algn="just"/>
            <a:r>
              <a:rPr lang="en-US" sz="2600" dirty="0">
                <a:latin typeface="Perpetua (Body)"/>
              </a:rPr>
              <a:t>Hence, an </a:t>
            </a:r>
            <a:r>
              <a:rPr lang="en-US" sz="2600" b="1" dirty="0">
                <a:latin typeface="Perpetua (Body)"/>
              </a:rPr>
              <a:t>adjustment</a:t>
            </a:r>
            <a:r>
              <a:rPr lang="en-US" sz="2600" dirty="0">
                <a:latin typeface="Perpetua (Body)"/>
              </a:rPr>
              <a:t> in this regard is required for taxation purposes.</a:t>
            </a:r>
          </a:p>
        </p:txBody>
      </p:sp>
      <p:sp>
        <p:nvSpPr>
          <p:cNvPr id="6" name="Title 2">
            <a:extLst>
              <a:ext uri="{FF2B5EF4-FFF2-40B4-BE49-F238E27FC236}">
                <a16:creationId xmlns="" xmlns:a16="http://schemas.microsoft.com/office/drawing/2014/main" id="{70B6C247-3B8F-491D-BFA8-13A200CB96EC}"/>
              </a:ext>
            </a:extLst>
          </p:cNvPr>
          <p:cNvSpPr txBox="1">
            <a:spLocks/>
          </p:cNvSpPr>
          <p:nvPr/>
        </p:nvSpPr>
        <p:spPr>
          <a:xfrm>
            <a:off x="179512" y="116632"/>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sp>
        <p:nvSpPr>
          <p:cNvPr id="2" name="Slide Number Placeholder 1">
            <a:extLst>
              <a:ext uri="{FF2B5EF4-FFF2-40B4-BE49-F238E27FC236}">
                <a16:creationId xmlns="" xmlns:a16="http://schemas.microsoft.com/office/drawing/2014/main" id="{18F92D63-C2F7-461C-B62D-9194C89F0E99}"/>
              </a:ext>
            </a:extLst>
          </p:cNvPr>
          <p:cNvSpPr>
            <a:spLocks noGrp="1"/>
          </p:cNvSpPr>
          <p:nvPr>
            <p:ph type="sldNum" sz="quarter" idx="12"/>
          </p:nvPr>
        </p:nvSpPr>
        <p:spPr/>
        <p:txBody>
          <a:bodyPr>
            <a:normAutofit fontScale="85000" lnSpcReduction="20000"/>
          </a:bodyPr>
          <a:lstStyle/>
          <a:p>
            <a:pPr>
              <a:defRPr/>
            </a:pPr>
            <a:fld id="{1DE97F3A-CAFA-4AA3-BB24-8DC4E9DA3CFF}" type="slidenum">
              <a:rPr lang="en-US" smtClean="0"/>
              <a:pPr>
                <a:defRPr/>
              </a:pPr>
              <a:t>140</a:t>
            </a:fld>
            <a:endParaRPr lang="en-US"/>
          </a:p>
        </p:txBody>
      </p:sp>
    </p:spTree>
    <p:extLst>
      <p:ext uri="{BB962C8B-B14F-4D97-AF65-F5344CB8AC3E}">
        <p14:creationId xmlns:p14="http://schemas.microsoft.com/office/powerpoint/2010/main" val="163006933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512168"/>
            <a:ext cx="9143999" cy="5373216"/>
          </a:xfrm>
        </p:spPr>
        <p:txBody>
          <a:bodyPr>
            <a:noAutofit/>
          </a:bodyPr>
          <a:lstStyle/>
          <a:p>
            <a:pPr marL="719138" indent="-358775"/>
            <a:r>
              <a:rPr lang="en-US" sz="2000" dirty="0"/>
              <a:t>However, the net effect of such an adjustment, made for the purpose of taxation, on the profit as shown in the accounts is NIL.</a:t>
            </a:r>
          </a:p>
          <a:p>
            <a:pPr marL="719138" indent="-358775"/>
            <a:r>
              <a:rPr lang="en-US" sz="2000" dirty="0"/>
              <a:t>The statutory adjustments required under section 145A can be better understood with the use of the following example:</a:t>
            </a:r>
          </a:p>
          <a:p>
            <a:pPr marL="719138" indent="-358775"/>
            <a:endParaRPr lang="en-US" sz="900" dirty="0"/>
          </a:p>
          <a:p>
            <a:pPr marL="719138" indent="-358775"/>
            <a:endParaRPr lang="en-US" sz="2000" dirty="0"/>
          </a:p>
          <a:p>
            <a:pPr marL="719138" indent="-358775"/>
            <a:endParaRPr lang="en-US" sz="2000" dirty="0"/>
          </a:p>
          <a:p>
            <a:pPr marL="719138" indent="-358775"/>
            <a:endParaRPr lang="en-US" sz="2000" dirty="0"/>
          </a:p>
          <a:p>
            <a:pPr marL="719138" indent="-358775"/>
            <a:endParaRPr lang="en-US" sz="2000" dirty="0"/>
          </a:p>
          <a:p>
            <a:pPr marL="719138" indent="-358775"/>
            <a:endParaRPr lang="en-US" sz="2000" dirty="0"/>
          </a:p>
          <a:p>
            <a:pPr marL="719138" indent="-358775"/>
            <a:endParaRPr lang="en-US" sz="2000" dirty="0"/>
          </a:p>
          <a:p>
            <a:pPr marL="719138" indent="-358775"/>
            <a:endParaRPr lang="en-US" sz="2000" dirty="0"/>
          </a:p>
          <a:p>
            <a:pPr marL="719138" indent="-358775"/>
            <a:r>
              <a:rPr lang="en-US" sz="2000" dirty="0"/>
              <a:t>Input output ratio of raw material to finished goods is 1:1</a:t>
            </a:r>
          </a:p>
          <a:p>
            <a:pPr marL="92075" indent="0">
              <a:buNone/>
            </a:pPr>
            <a:r>
              <a:rPr lang="en-US" sz="1800" i="1" dirty="0">
                <a:solidFill>
                  <a:srgbClr val="FF0000"/>
                </a:solidFill>
              </a:rPr>
              <a:t>(Reference: Guidance Note on Tax Audit u/s 44AB of the Income Tax Act, 1961 issued by the ICAI, Relevant Para 23 on page 83-99)</a:t>
            </a:r>
          </a:p>
        </p:txBody>
      </p:sp>
      <p:graphicFrame>
        <p:nvGraphicFramePr>
          <p:cNvPr id="6" name="Table 5"/>
          <p:cNvGraphicFramePr/>
          <p:nvPr>
            <p:extLst>
              <p:ext uri="{D42A27DB-BD31-4B8C-83A1-F6EECF244321}">
                <p14:modId xmlns:p14="http://schemas.microsoft.com/office/powerpoint/2010/main" val="655323960"/>
              </p:ext>
            </p:extLst>
          </p:nvPr>
        </p:nvGraphicFramePr>
        <p:xfrm>
          <a:off x="251520" y="2926639"/>
          <a:ext cx="8739941" cy="2950633"/>
        </p:xfrm>
        <a:graphic>
          <a:graphicData uri="http://schemas.openxmlformats.org/drawingml/2006/table">
            <a:tbl>
              <a:tblPr firstRow="1" bandRow="1">
                <a:tableStyleId>{5C22544A-7EE6-4342-B048-85BDC9FD1C3A}</a:tableStyleId>
              </a:tblPr>
              <a:tblGrid>
                <a:gridCol w="3312369">
                  <a:extLst>
                    <a:ext uri="{9D8B030D-6E8A-4147-A177-3AD203B41FA5}">
                      <a16:colId xmlns="" xmlns:a16="http://schemas.microsoft.com/office/drawing/2014/main" val="20000"/>
                    </a:ext>
                  </a:extLst>
                </a:gridCol>
                <a:gridCol w="864096">
                  <a:extLst>
                    <a:ext uri="{9D8B030D-6E8A-4147-A177-3AD203B41FA5}">
                      <a16:colId xmlns="" xmlns:a16="http://schemas.microsoft.com/office/drawing/2014/main" val="20001"/>
                    </a:ext>
                  </a:extLst>
                </a:gridCol>
                <a:gridCol w="2592288">
                  <a:extLst>
                    <a:ext uri="{9D8B030D-6E8A-4147-A177-3AD203B41FA5}">
                      <a16:colId xmlns="" xmlns:a16="http://schemas.microsoft.com/office/drawing/2014/main" val="20002"/>
                    </a:ext>
                  </a:extLst>
                </a:gridCol>
                <a:gridCol w="1971188">
                  <a:extLst>
                    <a:ext uri="{9D8B030D-6E8A-4147-A177-3AD203B41FA5}">
                      <a16:colId xmlns="" xmlns:a16="http://schemas.microsoft.com/office/drawing/2014/main" val="20003"/>
                    </a:ext>
                  </a:extLst>
                </a:gridCol>
              </a:tblGrid>
              <a:tr h="515270">
                <a:tc>
                  <a:txBody>
                    <a:bodyPr/>
                    <a:lstStyle/>
                    <a:p>
                      <a:pPr algn="ctr">
                        <a:buNone/>
                      </a:pPr>
                      <a:r>
                        <a:rPr lang="en-US" sz="1800" dirty="0"/>
                        <a:t>Particulars</a:t>
                      </a:r>
                    </a:p>
                  </a:txBody>
                  <a:tcPr marL="68580" marR="68580" marT="34290" marB="34290"/>
                </a:tc>
                <a:tc>
                  <a:txBody>
                    <a:bodyPr/>
                    <a:lstStyle/>
                    <a:p>
                      <a:pPr algn="ctr">
                        <a:buNone/>
                      </a:pPr>
                      <a:r>
                        <a:rPr lang="en-US" sz="1800" dirty="0"/>
                        <a:t>Qty</a:t>
                      </a:r>
                    </a:p>
                  </a:txBody>
                  <a:tcPr marL="68580" marR="68580" marT="34290" marB="34290"/>
                </a:tc>
                <a:tc>
                  <a:txBody>
                    <a:bodyPr/>
                    <a:lstStyle/>
                    <a:p>
                      <a:pPr algn="ctr">
                        <a:buNone/>
                      </a:pPr>
                      <a:r>
                        <a:rPr lang="en-US" sz="1800" dirty="0"/>
                        <a:t>Rate excluding GST</a:t>
                      </a:r>
                    </a:p>
                  </a:txBody>
                  <a:tcPr marL="68580" marR="68580" marT="34290" marB="34290"/>
                </a:tc>
                <a:tc>
                  <a:txBody>
                    <a:bodyPr/>
                    <a:lstStyle/>
                    <a:p>
                      <a:pPr algn="ctr">
                        <a:buNone/>
                      </a:pPr>
                      <a:r>
                        <a:rPr lang="en-US" sz="1800" dirty="0"/>
                        <a:t>Rate of GST</a:t>
                      </a:r>
                    </a:p>
                  </a:txBody>
                  <a:tcPr marL="68580" marR="68580" marT="34290" marB="34290"/>
                </a:tc>
                <a:extLst>
                  <a:ext uri="{0D108BD9-81ED-4DB2-BD59-A6C34878D82A}">
                    <a16:rowId xmlns="" xmlns:a16="http://schemas.microsoft.com/office/drawing/2014/main" val="10000"/>
                  </a:ext>
                </a:extLst>
              </a:tr>
              <a:tr h="347909">
                <a:tc>
                  <a:txBody>
                    <a:bodyPr/>
                    <a:lstStyle/>
                    <a:p>
                      <a:pPr>
                        <a:buNone/>
                      </a:pPr>
                      <a:r>
                        <a:rPr lang="en-US" sz="1800" dirty="0"/>
                        <a:t>Opening Stock</a:t>
                      </a:r>
                    </a:p>
                  </a:txBody>
                  <a:tcPr marL="68580" marR="68580" marT="34290" marB="34290"/>
                </a:tc>
                <a:tc>
                  <a:txBody>
                    <a:bodyPr/>
                    <a:lstStyle/>
                    <a:p>
                      <a:pPr algn="ctr">
                        <a:buNone/>
                      </a:pPr>
                      <a:r>
                        <a:rPr lang="en-US" sz="1800"/>
                        <a:t>10</a:t>
                      </a:r>
                    </a:p>
                  </a:txBody>
                  <a:tcPr marL="68580" marR="68580" marT="34290" marB="34290"/>
                </a:tc>
                <a:tc>
                  <a:txBody>
                    <a:bodyPr/>
                    <a:lstStyle/>
                    <a:p>
                      <a:pPr algn="ctr">
                        <a:buNone/>
                      </a:pPr>
                      <a:r>
                        <a:rPr lang="en-US" sz="1800" dirty="0"/>
                        <a:t>100</a:t>
                      </a:r>
                    </a:p>
                  </a:txBody>
                  <a:tcPr marL="68580" marR="68580" marT="34290" marB="34290"/>
                </a:tc>
                <a:tc>
                  <a:txBody>
                    <a:bodyPr/>
                    <a:lstStyle/>
                    <a:p>
                      <a:pPr algn="ctr">
                        <a:buNone/>
                      </a:pPr>
                      <a:r>
                        <a:rPr lang="en-US" sz="1800" dirty="0"/>
                        <a:t>Rs.5(i.e. 5%)</a:t>
                      </a:r>
                    </a:p>
                  </a:txBody>
                  <a:tcPr marL="68580" marR="68580" marT="34290" marB="34290"/>
                </a:tc>
                <a:extLst>
                  <a:ext uri="{0D108BD9-81ED-4DB2-BD59-A6C34878D82A}">
                    <a16:rowId xmlns="" xmlns:a16="http://schemas.microsoft.com/office/drawing/2014/main" val="10001"/>
                  </a:ext>
                </a:extLst>
              </a:tr>
              <a:tr h="347909">
                <a:tc>
                  <a:txBody>
                    <a:bodyPr/>
                    <a:lstStyle/>
                    <a:p>
                      <a:pPr>
                        <a:buNone/>
                      </a:pPr>
                      <a:r>
                        <a:rPr lang="en-US" sz="1800" dirty="0"/>
                        <a:t>Raw material purchased</a:t>
                      </a:r>
                    </a:p>
                  </a:txBody>
                  <a:tcPr marL="68580" marR="68580" marT="34290" marB="34290"/>
                </a:tc>
                <a:tc>
                  <a:txBody>
                    <a:bodyPr/>
                    <a:lstStyle/>
                    <a:p>
                      <a:pPr algn="ctr">
                        <a:buNone/>
                      </a:pPr>
                      <a:r>
                        <a:rPr lang="en-US" sz="1800"/>
                        <a:t>90</a:t>
                      </a:r>
                    </a:p>
                  </a:txBody>
                  <a:tcPr marL="68580" marR="68580" marT="34290" marB="34290"/>
                </a:tc>
                <a:tc>
                  <a:txBody>
                    <a:bodyPr/>
                    <a:lstStyle/>
                    <a:p>
                      <a:pPr algn="ctr">
                        <a:buNone/>
                      </a:pPr>
                      <a:r>
                        <a:rPr lang="en-US" sz="1800" dirty="0"/>
                        <a:t>100</a:t>
                      </a:r>
                    </a:p>
                  </a:txBody>
                  <a:tcPr marL="68580" marR="68580" marT="34290" marB="34290"/>
                </a:tc>
                <a:tc>
                  <a:txBody>
                    <a:bodyPr/>
                    <a:lstStyle/>
                    <a:p>
                      <a:pPr algn="ctr">
                        <a:buNone/>
                      </a:pPr>
                      <a:r>
                        <a:rPr lang="en-US" sz="1800" dirty="0"/>
                        <a:t>Rs.5(i.e. 5%)</a:t>
                      </a:r>
                    </a:p>
                  </a:txBody>
                  <a:tcPr marL="68580" marR="68580" marT="34290" marB="34290"/>
                </a:tc>
                <a:extLst>
                  <a:ext uri="{0D108BD9-81ED-4DB2-BD59-A6C34878D82A}">
                    <a16:rowId xmlns="" xmlns:a16="http://schemas.microsoft.com/office/drawing/2014/main" val="10002"/>
                  </a:ext>
                </a:extLst>
              </a:tr>
              <a:tr h="347909">
                <a:tc>
                  <a:txBody>
                    <a:bodyPr/>
                    <a:lstStyle/>
                    <a:p>
                      <a:pPr>
                        <a:buNone/>
                      </a:pPr>
                      <a:r>
                        <a:rPr lang="en-US" sz="1800" dirty="0"/>
                        <a:t>Other manufacturing cost</a:t>
                      </a:r>
                    </a:p>
                  </a:txBody>
                  <a:tcPr marL="68580" marR="68580" marT="34290" marB="34290"/>
                </a:tc>
                <a:tc>
                  <a:txBody>
                    <a:bodyPr/>
                    <a:lstStyle/>
                    <a:p>
                      <a:pPr algn="ctr">
                        <a:buNone/>
                      </a:pPr>
                      <a:r>
                        <a:rPr lang="en-US" sz="1800"/>
                        <a:t>80</a:t>
                      </a:r>
                    </a:p>
                  </a:txBody>
                  <a:tcPr marL="68580" marR="68580" marT="34290" marB="34290"/>
                </a:tc>
                <a:tc>
                  <a:txBody>
                    <a:bodyPr/>
                    <a:lstStyle/>
                    <a:p>
                      <a:pPr algn="ctr">
                        <a:buNone/>
                      </a:pPr>
                      <a:r>
                        <a:rPr lang="en-US" sz="1800" dirty="0"/>
                        <a:t>100</a:t>
                      </a:r>
                    </a:p>
                  </a:txBody>
                  <a:tcPr marL="68580" marR="68580" marT="34290" marB="34290"/>
                </a:tc>
                <a:tc>
                  <a:txBody>
                    <a:bodyPr/>
                    <a:lstStyle/>
                    <a:p>
                      <a:pPr algn="ctr">
                        <a:buNone/>
                      </a:pPr>
                      <a:r>
                        <a:rPr lang="en-US" sz="1800" dirty="0"/>
                        <a:t>-</a:t>
                      </a:r>
                    </a:p>
                  </a:txBody>
                  <a:tcPr marL="68580" marR="68580" marT="34290" marB="34290"/>
                </a:tc>
                <a:extLst>
                  <a:ext uri="{0D108BD9-81ED-4DB2-BD59-A6C34878D82A}">
                    <a16:rowId xmlns="" xmlns:a16="http://schemas.microsoft.com/office/drawing/2014/main" val="10003"/>
                  </a:ext>
                </a:extLst>
              </a:tr>
              <a:tr h="347909">
                <a:tc>
                  <a:txBody>
                    <a:bodyPr/>
                    <a:lstStyle/>
                    <a:p>
                      <a:pPr>
                        <a:buNone/>
                      </a:pPr>
                      <a:r>
                        <a:rPr lang="en-US" sz="1800" dirty="0"/>
                        <a:t>Finished goods manufactured</a:t>
                      </a:r>
                    </a:p>
                  </a:txBody>
                  <a:tcPr marL="68580" marR="68580" marT="34290" marB="34290"/>
                </a:tc>
                <a:tc>
                  <a:txBody>
                    <a:bodyPr/>
                    <a:lstStyle/>
                    <a:p>
                      <a:pPr algn="ctr">
                        <a:buNone/>
                      </a:pPr>
                      <a:r>
                        <a:rPr lang="en-US" sz="1800"/>
                        <a:t>80</a:t>
                      </a:r>
                    </a:p>
                  </a:txBody>
                  <a:tcPr marL="68580" marR="68580" marT="34290" marB="34290"/>
                </a:tc>
                <a:tc>
                  <a:txBody>
                    <a:bodyPr/>
                    <a:lstStyle/>
                    <a:p>
                      <a:pPr algn="ctr">
                        <a:buNone/>
                      </a:pPr>
                      <a:r>
                        <a:rPr lang="en-US" sz="1800"/>
                        <a:t>-</a:t>
                      </a:r>
                    </a:p>
                  </a:txBody>
                  <a:tcPr marL="68580" marR="68580" marT="34290" marB="34290"/>
                </a:tc>
                <a:tc>
                  <a:txBody>
                    <a:bodyPr/>
                    <a:lstStyle/>
                    <a:p>
                      <a:pPr algn="ctr">
                        <a:buNone/>
                      </a:pPr>
                      <a:r>
                        <a:rPr lang="en-US" sz="1800" dirty="0"/>
                        <a:t>-</a:t>
                      </a:r>
                    </a:p>
                  </a:txBody>
                  <a:tcPr marL="68580" marR="68580" marT="34290" marB="34290"/>
                </a:tc>
                <a:extLst>
                  <a:ext uri="{0D108BD9-81ED-4DB2-BD59-A6C34878D82A}">
                    <a16:rowId xmlns="" xmlns:a16="http://schemas.microsoft.com/office/drawing/2014/main" val="10004"/>
                  </a:ext>
                </a:extLst>
              </a:tr>
              <a:tr h="347909">
                <a:tc>
                  <a:txBody>
                    <a:bodyPr/>
                    <a:lstStyle/>
                    <a:p>
                      <a:pPr>
                        <a:buNone/>
                      </a:pPr>
                      <a:r>
                        <a:rPr lang="en-US" sz="1800" dirty="0"/>
                        <a:t>Sales of finished goods</a:t>
                      </a:r>
                    </a:p>
                  </a:txBody>
                  <a:tcPr marL="68580" marR="68580" marT="34290" marB="34290"/>
                </a:tc>
                <a:tc>
                  <a:txBody>
                    <a:bodyPr/>
                    <a:lstStyle/>
                    <a:p>
                      <a:pPr algn="ctr">
                        <a:buNone/>
                      </a:pPr>
                      <a:r>
                        <a:rPr lang="en-US" sz="1800" dirty="0"/>
                        <a:t>60</a:t>
                      </a:r>
                    </a:p>
                  </a:txBody>
                  <a:tcPr marL="68580" marR="68580" marT="34290" marB="34290"/>
                </a:tc>
                <a:tc>
                  <a:txBody>
                    <a:bodyPr/>
                    <a:lstStyle/>
                    <a:p>
                      <a:pPr algn="ctr">
                        <a:buNone/>
                      </a:pPr>
                      <a:r>
                        <a:rPr lang="en-US" sz="1800" dirty="0"/>
                        <a:t>250</a:t>
                      </a:r>
                    </a:p>
                  </a:txBody>
                  <a:tcPr marL="68580" marR="68580" marT="34290" marB="34290"/>
                </a:tc>
                <a:tc>
                  <a:txBody>
                    <a:bodyPr/>
                    <a:lstStyle/>
                    <a:p>
                      <a:pPr algn="ctr">
                        <a:buNone/>
                      </a:pPr>
                      <a:r>
                        <a:rPr lang="en-US" sz="1800" dirty="0"/>
                        <a:t>Rs.30(i.e. 12%)</a:t>
                      </a:r>
                    </a:p>
                  </a:txBody>
                  <a:tcPr marL="68580" marR="68580" marT="34290" marB="34290"/>
                </a:tc>
                <a:extLst>
                  <a:ext uri="{0D108BD9-81ED-4DB2-BD59-A6C34878D82A}">
                    <a16:rowId xmlns="" xmlns:a16="http://schemas.microsoft.com/office/drawing/2014/main" val="10005"/>
                  </a:ext>
                </a:extLst>
              </a:tr>
              <a:tr h="347909">
                <a:tc>
                  <a:txBody>
                    <a:bodyPr/>
                    <a:lstStyle/>
                    <a:p>
                      <a:pPr>
                        <a:buNone/>
                      </a:pPr>
                      <a:r>
                        <a:rPr lang="en-US" sz="1800" dirty="0"/>
                        <a:t>Closing stock of raw material</a:t>
                      </a:r>
                    </a:p>
                  </a:txBody>
                  <a:tcPr marL="68580" marR="68580" marT="34290" marB="34290"/>
                </a:tc>
                <a:tc>
                  <a:txBody>
                    <a:bodyPr/>
                    <a:lstStyle/>
                    <a:p>
                      <a:pPr algn="ctr">
                        <a:buNone/>
                      </a:pPr>
                      <a:r>
                        <a:rPr lang="en-US" sz="1800" dirty="0"/>
                        <a:t>20</a:t>
                      </a:r>
                    </a:p>
                  </a:txBody>
                  <a:tcPr marL="68580" marR="68580" marT="34290" marB="34290"/>
                </a:tc>
                <a:tc>
                  <a:txBody>
                    <a:bodyPr/>
                    <a:lstStyle/>
                    <a:p>
                      <a:pPr algn="ctr">
                        <a:buNone/>
                      </a:pPr>
                      <a:r>
                        <a:rPr lang="en-US" sz="1800"/>
                        <a:t>100</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Rs.5(i.e. 5%)</a:t>
                      </a:r>
                    </a:p>
                  </a:txBody>
                  <a:tcPr marL="68580" marR="68580" marT="34290" marB="34290"/>
                </a:tc>
                <a:extLst>
                  <a:ext uri="{0D108BD9-81ED-4DB2-BD59-A6C34878D82A}">
                    <a16:rowId xmlns="" xmlns:a16="http://schemas.microsoft.com/office/drawing/2014/main" val="10006"/>
                  </a:ext>
                </a:extLst>
              </a:tr>
              <a:tr h="347909">
                <a:tc>
                  <a:txBody>
                    <a:bodyPr/>
                    <a:lstStyle/>
                    <a:p>
                      <a:pPr>
                        <a:buNone/>
                      </a:pPr>
                      <a:r>
                        <a:rPr lang="en-US" sz="1800" dirty="0"/>
                        <a:t>Closing stock of finished goods</a:t>
                      </a:r>
                    </a:p>
                  </a:txBody>
                  <a:tcPr marL="68580" marR="68580" marT="34290" marB="34290"/>
                </a:tc>
                <a:tc>
                  <a:txBody>
                    <a:bodyPr/>
                    <a:lstStyle/>
                    <a:p>
                      <a:pPr algn="ctr">
                        <a:buNone/>
                      </a:pPr>
                      <a:r>
                        <a:rPr lang="en-US" sz="1800" dirty="0"/>
                        <a:t>20</a:t>
                      </a:r>
                    </a:p>
                  </a:txBody>
                  <a:tcPr marL="68580" marR="68580" marT="34290" marB="34290"/>
                </a:tc>
                <a:tc>
                  <a:txBody>
                    <a:bodyPr/>
                    <a:lstStyle/>
                    <a:p>
                      <a:pPr algn="ctr">
                        <a:buNone/>
                      </a:pPr>
                      <a:r>
                        <a:rPr lang="en-US" sz="1800" dirty="0"/>
                        <a:t>200</a:t>
                      </a:r>
                    </a:p>
                  </a:txBody>
                  <a:tcPr marL="68580" marR="68580" marT="34290" marB="34290"/>
                </a:tc>
                <a:tc>
                  <a:txBody>
                    <a:bodyPr/>
                    <a:lstStyle/>
                    <a:p>
                      <a:pPr algn="ctr">
                        <a:buNone/>
                      </a:pPr>
                      <a:r>
                        <a:rPr lang="en-US" sz="1800" dirty="0"/>
                        <a:t>Rs.30(i.e. 12%)</a:t>
                      </a:r>
                    </a:p>
                  </a:txBody>
                  <a:tcPr marL="68580" marR="68580" marT="34290" marB="34290"/>
                </a:tc>
                <a:extLst>
                  <a:ext uri="{0D108BD9-81ED-4DB2-BD59-A6C34878D82A}">
                    <a16:rowId xmlns="" xmlns:a16="http://schemas.microsoft.com/office/drawing/2014/main" val="10007"/>
                  </a:ext>
                </a:extLst>
              </a:tr>
            </a:tbl>
          </a:graphicData>
        </a:graphic>
      </p:graphicFrame>
      <p:sp>
        <p:nvSpPr>
          <p:cNvPr id="8" name="Title 2">
            <a:extLst>
              <a:ext uri="{FF2B5EF4-FFF2-40B4-BE49-F238E27FC236}">
                <a16:creationId xmlns="" xmlns:a16="http://schemas.microsoft.com/office/drawing/2014/main" id="{53E3BFD0-2BE4-4B89-AF74-D6A524DBD96E}"/>
              </a:ext>
            </a:extLst>
          </p:cNvPr>
          <p:cNvSpPr txBox="1">
            <a:spLocks/>
          </p:cNvSpPr>
          <p:nvPr/>
        </p:nvSpPr>
        <p:spPr>
          <a:xfrm>
            <a:off x="179512" y="116632"/>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sp>
        <p:nvSpPr>
          <p:cNvPr id="10" name="Slide Number Placeholder 9">
            <a:extLst>
              <a:ext uri="{FF2B5EF4-FFF2-40B4-BE49-F238E27FC236}">
                <a16:creationId xmlns="" xmlns:a16="http://schemas.microsoft.com/office/drawing/2014/main" id="{936A990C-15E3-41DF-88AB-96E56C15315D}"/>
              </a:ext>
            </a:extLst>
          </p:cNvPr>
          <p:cNvSpPr>
            <a:spLocks noGrp="1"/>
          </p:cNvSpPr>
          <p:nvPr>
            <p:ph type="sldNum" sz="quarter" idx="12"/>
          </p:nvPr>
        </p:nvSpPr>
        <p:spPr/>
        <p:txBody>
          <a:bodyPr>
            <a:normAutofit fontScale="85000" lnSpcReduction="20000"/>
          </a:bodyPr>
          <a:lstStyle/>
          <a:p>
            <a:pPr>
              <a:defRPr/>
            </a:pPr>
            <a:fld id="{1DE97F3A-CAFA-4AA3-BB24-8DC4E9DA3CFF}" type="slidenum">
              <a:rPr lang="en-US" smtClean="0"/>
              <a:pPr>
                <a:defRPr/>
              </a:pPr>
              <a:t>141</a:t>
            </a:fld>
            <a:endParaRPr lang="en-US"/>
          </a:p>
        </p:txBody>
      </p:sp>
    </p:spTree>
    <p:extLst>
      <p:ext uri="{BB962C8B-B14F-4D97-AF65-F5344CB8AC3E}">
        <p14:creationId xmlns:p14="http://schemas.microsoft.com/office/powerpoint/2010/main" val="232068988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6024" y="1455470"/>
            <a:ext cx="8820472" cy="821402"/>
          </a:xfrm>
        </p:spPr>
        <p:txBody>
          <a:bodyPr>
            <a:noAutofit/>
          </a:bodyPr>
          <a:lstStyle/>
          <a:p>
            <a:pPr marL="0" indent="0">
              <a:buNone/>
            </a:pPr>
            <a:r>
              <a:rPr lang="en-US" sz="2200" b="1" u="sng" dirty="0">
                <a:solidFill>
                  <a:schemeClr val="accent2"/>
                </a:solidFill>
              </a:rPr>
              <a:t>Exclusive Method</a:t>
            </a:r>
            <a:r>
              <a:rPr lang="en-US" sz="2200" b="1" dirty="0">
                <a:solidFill>
                  <a:schemeClr val="accent2"/>
                </a:solidFill>
              </a:rPr>
              <a:t>:</a:t>
            </a:r>
            <a:r>
              <a:rPr lang="en-US" sz="2200" b="1" dirty="0"/>
              <a:t> </a:t>
            </a:r>
            <a:r>
              <a:rPr lang="en-US" sz="2200" dirty="0"/>
              <a:t>The Profit and Loss Account taking valuations net of tax will be:</a:t>
            </a:r>
          </a:p>
          <a:p>
            <a:pPr marL="0" indent="0">
              <a:buNone/>
            </a:pPr>
            <a:endParaRPr lang="en-US" sz="2200" dirty="0"/>
          </a:p>
        </p:txBody>
      </p:sp>
      <p:sp>
        <p:nvSpPr>
          <p:cNvPr id="9" name="Title 2">
            <a:extLst>
              <a:ext uri="{FF2B5EF4-FFF2-40B4-BE49-F238E27FC236}">
                <a16:creationId xmlns="" xmlns:a16="http://schemas.microsoft.com/office/drawing/2014/main" id="{C5DDCA6A-8351-4B44-B472-CF43075AAFDE}"/>
              </a:ext>
            </a:extLst>
          </p:cNvPr>
          <p:cNvSpPr txBox="1">
            <a:spLocks/>
          </p:cNvSpPr>
          <p:nvPr/>
        </p:nvSpPr>
        <p:spPr>
          <a:xfrm>
            <a:off x="179512" y="44624"/>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sp>
        <p:nvSpPr>
          <p:cNvPr id="11" name="Text Box 6">
            <a:extLst>
              <a:ext uri="{FF2B5EF4-FFF2-40B4-BE49-F238E27FC236}">
                <a16:creationId xmlns="" xmlns:a16="http://schemas.microsoft.com/office/drawing/2014/main" id="{944B4DFD-4084-47A5-A1DB-57E81C22CEF8}"/>
              </a:ext>
            </a:extLst>
          </p:cNvPr>
          <p:cNvSpPr txBox="1"/>
          <p:nvPr/>
        </p:nvSpPr>
        <p:spPr>
          <a:xfrm>
            <a:off x="7857395" y="6381328"/>
            <a:ext cx="1251109" cy="369332"/>
          </a:xfrm>
          <a:prstGeom prst="rect">
            <a:avLst/>
          </a:prstGeom>
          <a:noFill/>
        </p:spPr>
        <p:txBody>
          <a:bodyPr wrap="square" rtlCol="0">
            <a:spAutoFit/>
          </a:bodyPr>
          <a:lstStyle/>
          <a:p>
            <a:r>
              <a:rPr lang="en-US" b="1" dirty="0"/>
              <a:t>Contd...</a:t>
            </a:r>
          </a:p>
        </p:txBody>
      </p:sp>
      <p:sp>
        <p:nvSpPr>
          <p:cNvPr id="12" name="Slide Number Placeholder 9">
            <a:extLst>
              <a:ext uri="{FF2B5EF4-FFF2-40B4-BE49-F238E27FC236}">
                <a16:creationId xmlns="" xmlns:a16="http://schemas.microsoft.com/office/drawing/2014/main" id="{2621206C-74D1-459D-AA34-35701A9AE1BE}"/>
              </a:ext>
            </a:extLst>
          </p:cNvPr>
          <p:cNvSpPr>
            <a:spLocks noGrp="1"/>
          </p:cNvSpPr>
          <p:nvPr>
            <p:ph type="sldNum" sz="quarter" idx="12"/>
          </p:nvPr>
        </p:nvSpPr>
        <p:spPr>
          <a:xfrm>
            <a:off x="298376" y="6309320"/>
            <a:ext cx="385192" cy="369332"/>
          </a:xfrm>
        </p:spPr>
        <p:txBody>
          <a:bodyPr>
            <a:normAutofit fontScale="77500" lnSpcReduction="20000"/>
          </a:bodyPr>
          <a:lstStyle/>
          <a:p>
            <a:pPr>
              <a:defRPr/>
            </a:pPr>
            <a:fld id="{1DE97F3A-CAFA-4AA3-BB24-8DC4E9DA3CFF}" type="slidenum">
              <a:rPr lang="en-US" smtClean="0"/>
              <a:pPr>
                <a:defRPr/>
              </a:pPr>
              <a:t>142</a:t>
            </a:fld>
            <a:endParaRPr lang="en-US"/>
          </a:p>
        </p:txBody>
      </p:sp>
      <p:graphicFrame>
        <p:nvGraphicFramePr>
          <p:cNvPr id="8" name="Table 7"/>
          <p:cNvGraphicFramePr/>
          <p:nvPr>
            <p:extLst>
              <p:ext uri="{D42A27DB-BD31-4B8C-83A1-F6EECF244321}">
                <p14:modId xmlns:p14="http://schemas.microsoft.com/office/powerpoint/2010/main" val="3458708612"/>
              </p:ext>
            </p:extLst>
          </p:nvPr>
        </p:nvGraphicFramePr>
        <p:xfrm>
          <a:off x="107503" y="2179845"/>
          <a:ext cx="9001001" cy="4561523"/>
        </p:xfrm>
        <a:graphic>
          <a:graphicData uri="http://schemas.openxmlformats.org/drawingml/2006/table">
            <a:tbl>
              <a:tblPr firstRow="1" bandRow="1">
                <a:tableStyleId>{5C22544A-7EE6-4342-B048-85BDC9FD1C3A}</a:tableStyleId>
              </a:tblPr>
              <a:tblGrid>
                <a:gridCol w="502407">
                  <a:extLst>
                    <a:ext uri="{9D8B030D-6E8A-4147-A177-3AD203B41FA5}">
                      <a16:colId xmlns="" xmlns:a16="http://schemas.microsoft.com/office/drawing/2014/main" val="20000"/>
                    </a:ext>
                  </a:extLst>
                </a:gridCol>
                <a:gridCol w="1508715">
                  <a:extLst>
                    <a:ext uri="{9D8B030D-6E8A-4147-A177-3AD203B41FA5}">
                      <a16:colId xmlns="" xmlns:a16="http://schemas.microsoft.com/office/drawing/2014/main" val="20001"/>
                    </a:ext>
                  </a:extLst>
                </a:gridCol>
                <a:gridCol w="584066">
                  <a:extLst>
                    <a:ext uri="{9D8B030D-6E8A-4147-A177-3AD203B41FA5}">
                      <a16:colId xmlns="" xmlns:a16="http://schemas.microsoft.com/office/drawing/2014/main" val="20002"/>
                    </a:ext>
                  </a:extLst>
                </a:gridCol>
                <a:gridCol w="617926">
                  <a:extLst>
                    <a:ext uri="{9D8B030D-6E8A-4147-A177-3AD203B41FA5}">
                      <a16:colId xmlns="" xmlns:a16="http://schemas.microsoft.com/office/drawing/2014/main" val="20003"/>
                    </a:ext>
                  </a:extLst>
                </a:gridCol>
                <a:gridCol w="827054">
                  <a:extLst>
                    <a:ext uri="{9D8B030D-6E8A-4147-A177-3AD203B41FA5}">
                      <a16:colId xmlns="" xmlns:a16="http://schemas.microsoft.com/office/drawing/2014/main" val="20004"/>
                    </a:ext>
                  </a:extLst>
                </a:gridCol>
                <a:gridCol w="827054">
                  <a:extLst>
                    <a:ext uri="{9D8B030D-6E8A-4147-A177-3AD203B41FA5}">
                      <a16:colId xmlns="" xmlns:a16="http://schemas.microsoft.com/office/drawing/2014/main" val="20005"/>
                    </a:ext>
                  </a:extLst>
                </a:gridCol>
                <a:gridCol w="513859">
                  <a:extLst>
                    <a:ext uri="{9D8B030D-6E8A-4147-A177-3AD203B41FA5}">
                      <a16:colId xmlns="" xmlns:a16="http://schemas.microsoft.com/office/drawing/2014/main" val="20006"/>
                    </a:ext>
                  </a:extLst>
                </a:gridCol>
                <a:gridCol w="1649627">
                  <a:extLst>
                    <a:ext uri="{9D8B030D-6E8A-4147-A177-3AD203B41FA5}">
                      <a16:colId xmlns="" xmlns:a16="http://schemas.microsoft.com/office/drawing/2014/main" val="20007"/>
                    </a:ext>
                  </a:extLst>
                </a:gridCol>
                <a:gridCol w="605478">
                  <a:extLst>
                    <a:ext uri="{9D8B030D-6E8A-4147-A177-3AD203B41FA5}">
                      <a16:colId xmlns="" xmlns:a16="http://schemas.microsoft.com/office/drawing/2014/main" val="20008"/>
                    </a:ext>
                  </a:extLst>
                </a:gridCol>
                <a:gridCol w="573113">
                  <a:extLst>
                    <a:ext uri="{9D8B030D-6E8A-4147-A177-3AD203B41FA5}">
                      <a16:colId xmlns="" xmlns:a16="http://schemas.microsoft.com/office/drawing/2014/main" val="20009"/>
                    </a:ext>
                  </a:extLst>
                </a:gridCol>
                <a:gridCol w="791702">
                  <a:extLst>
                    <a:ext uri="{9D8B030D-6E8A-4147-A177-3AD203B41FA5}">
                      <a16:colId xmlns="" xmlns:a16="http://schemas.microsoft.com/office/drawing/2014/main" val="20010"/>
                    </a:ext>
                  </a:extLst>
                </a:gridCol>
              </a:tblGrid>
              <a:tr h="286703">
                <a:tc>
                  <a:txBody>
                    <a:bodyPr/>
                    <a:lstStyle/>
                    <a:p>
                      <a:pPr algn="ctr">
                        <a:buNone/>
                      </a:pPr>
                      <a:r>
                        <a:rPr lang="en-US" sz="1400" dirty="0"/>
                        <a:t>Item</a:t>
                      </a:r>
                    </a:p>
                  </a:txBody>
                  <a:tcPr marL="68580" marR="68580" marT="34290" marB="34290"/>
                </a:tc>
                <a:tc>
                  <a:txBody>
                    <a:bodyPr/>
                    <a:lstStyle/>
                    <a:p>
                      <a:pPr algn="ctr">
                        <a:buNone/>
                      </a:pPr>
                      <a:r>
                        <a:rPr lang="en-US" sz="1400" dirty="0"/>
                        <a:t>Particulars</a:t>
                      </a:r>
                    </a:p>
                  </a:txBody>
                  <a:tcPr marL="68580" marR="68580" marT="34290" marB="34290"/>
                </a:tc>
                <a:tc>
                  <a:txBody>
                    <a:bodyPr/>
                    <a:lstStyle/>
                    <a:p>
                      <a:pPr algn="ctr">
                        <a:buNone/>
                      </a:pPr>
                      <a:r>
                        <a:rPr lang="en-US" sz="1400" dirty="0"/>
                        <a:t>Unit</a:t>
                      </a:r>
                    </a:p>
                  </a:txBody>
                  <a:tcPr marL="68580" marR="68580" marT="34290" marB="34290"/>
                </a:tc>
                <a:tc>
                  <a:txBody>
                    <a:bodyPr/>
                    <a:lstStyle/>
                    <a:p>
                      <a:pPr algn="ctr">
                        <a:buNone/>
                      </a:pPr>
                      <a:r>
                        <a:rPr lang="en-US" sz="1400" dirty="0"/>
                        <a:t>Rate</a:t>
                      </a:r>
                    </a:p>
                  </a:txBody>
                  <a:tcPr marL="68580" marR="68580" marT="34290" marB="34290"/>
                </a:tc>
                <a:tc>
                  <a:txBody>
                    <a:bodyPr/>
                    <a:lstStyle/>
                    <a:p>
                      <a:pPr algn="ctr">
                        <a:buNone/>
                      </a:pPr>
                      <a:r>
                        <a:rPr lang="en-US" sz="1400" dirty="0"/>
                        <a:t>Amount</a:t>
                      </a:r>
                    </a:p>
                  </a:txBody>
                  <a:tcPr marL="68580" marR="68580" marT="34290" marB="34290"/>
                </a:tc>
                <a:tc>
                  <a:txBody>
                    <a:bodyPr/>
                    <a:lstStyle/>
                    <a:p>
                      <a:pPr algn="ctr">
                        <a:buNone/>
                      </a:pPr>
                      <a:r>
                        <a:rPr lang="en-US" sz="1400" dirty="0"/>
                        <a:t>Amount</a:t>
                      </a:r>
                    </a:p>
                  </a:txBody>
                  <a:tcPr marL="68580" marR="68580" marT="34290" marB="34290"/>
                </a:tc>
                <a:tc>
                  <a:txBody>
                    <a:bodyPr/>
                    <a:lstStyle/>
                    <a:p>
                      <a:pPr algn="ctr">
                        <a:buNone/>
                      </a:pPr>
                      <a:r>
                        <a:rPr lang="en-US" sz="1400" dirty="0"/>
                        <a:t>Item</a:t>
                      </a:r>
                    </a:p>
                  </a:txBody>
                  <a:tcPr marL="68580" marR="68580" marT="34290" marB="34290"/>
                </a:tc>
                <a:tc>
                  <a:txBody>
                    <a:bodyPr/>
                    <a:lstStyle/>
                    <a:p>
                      <a:pPr algn="ctr">
                        <a:buNone/>
                      </a:pPr>
                      <a:r>
                        <a:rPr lang="en-US" sz="1400" dirty="0"/>
                        <a:t>Particulars</a:t>
                      </a:r>
                    </a:p>
                  </a:txBody>
                  <a:tcPr marL="68580" marR="68580" marT="34290" marB="34290"/>
                </a:tc>
                <a:tc>
                  <a:txBody>
                    <a:bodyPr/>
                    <a:lstStyle/>
                    <a:p>
                      <a:pPr algn="ctr">
                        <a:buNone/>
                      </a:pPr>
                      <a:r>
                        <a:rPr lang="en-US" sz="1400" dirty="0"/>
                        <a:t>Unit</a:t>
                      </a:r>
                    </a:p>
                  </a:txBody>
                  <a:tcPr marL="68580" marR="68580" marT="34290" marB="34290"/>
                </a:tc>
                <a:tc>
                  <a:txBody>
                    <a:bodyPr/>
                    <a:lstStyle/>
                    <a:p>
                      <a:pPr algn="ctr">
                        <a:buNone/>
                      </a:pPr>
                      <a:r>
                        <a:rPr lang="en-US" sz="1400" dirty="0"/>
                        <a:t>Rate</a:t>
                      </a:r>
                    </a:p>
                  </a:txBody>
                  <a:tcPr marL="68580" marR="68580" marT="34290" marB="34290"/>
                </a:tc>
                <a:tc>
                  <a:txBody>
                    <a:bodyPr/>
                    <a:lstStyle/>
                    <a:p>
                      <a:pPr algn="ctr">
                        <a:buNone/>
                      </a:pPr>
                      <a:r>
                        <a:rPr lang="en-US" sz="1400" dirty="0"/>
                        <a:t>Amount</a:t>
                      </a:r>
                    </a:p>
                  </a:txBody>
                  <a:tcPr marL="68580" marR="68580" marT="34290" marB="34290"/>
                </a:tc>
                <a:extLst>
                  <a:ext uri="{0D108BD9-81ED-4DB2-BD59-A6C34878D82A}">
                    <a16:rowId xmlns="" xmlns:a16="http://schemas.microsoft.com/office/drawing/2014/main" val="10000"/>
                  </a:ext>
                </a:extLst>
              </a:tr>
              <a:tr h="274320">
                <a:tc>
                  <a:txBody>
                    <a:bodyPr/>
                    <a:lstStyle/>
                    <a:p>
                      <a:pPr>
                        <a:buNone/>
                      </a:pPr>
                      <a:r>
                        <a:rPr lang="en-US" sz="1600" dirty="0"/>
                        <a:t>a.</a:t>
                      </a:r>
                    </a:p>
                  </a:txBody>
                  <a:tcPr marL="68580" marR="68580" marT="34290" marB="34290"/>
                </a:tc>
                <a:tc>
                  <a:txBody>
                    <a:bodyPr/>
                    <a:lstStyle/>
                    <a:p>
                      <a:pPr>
                        <a:buNone/>
                      </a:pPr>
                      <a:r>
                        <a:rPr lang="en-US" sz="1600" dirty="0"/>
                        <a:t>Opening Stock</a:t>
                      </a:r>
                    </a:p>
                  </a:txBody>
                  <a:tcPr marL="68580" marR="68580" marT="34290" marB="34290"/>
                </a:tc>
                <a:tc>
                  <a:txBody>
                    <a:bodyPr/>
                    <a:lstStyle/>
                    <a:p>
                      <a:pPr algn="ctr">
                        <a:buNone/>
                      </a:pPr>
                      <a:r>
                        <a:rPr lang="en-US" sz="1600"/>
                        <a:t>10</a:t>
                      </a:r>
                    </a:p>
                  </a:txBody>
                  <a:tcPr marL="68580" marR="68580" marT="34290" marB="34290"/>
                </a:tc>
                <a:tc>
                  <a:txBody>
                    <a:bodyPr/>
                    <a:lstStyle/>
                    <a:p>
                      <a:pPr algn="ctr">
                        <a:buNone/>
                      </a:pPr>
                      <a:r>
                        <a:rPr lang="en-US" sz="1600"/>
                        <a:t>100</a:t>
                      </a:r>
                    </a:p>
                  </a:txBody>
                  <a:tcPr marL="68580" marR="68580" marT="34290" marB="34290"/>
                </a:tc>
                <a:tc>
                  <a:txBody>
                    <a:bodyPr/>
                    <a:lstStyle/>
                    <a:p>
                      <a:pPr algn="ctr">
                        <a:buNone/>
                      </a:pPr>
                      <a:r>
                        <a:rPr lang="en-US" sz="1600" dirty="0"/>
                        <a:t>1000</a:t>
                      </a:r>
                    </a:p>
                  </a:txBody>
                  <a:tcPr marL="68580" marR="68580" marT="34290" marB="34290"/>
                </a:tc>
                <a:tc rowSpan="5">
                  <a:txBody>
                    <a:bodyPr/>
                    <a:lstStyle/>
                    <a:p>
                      <a:pPr algn="ctr">
                        <a:buNone/>
                      </a:pPr>
                      <a:endParaRPr lang="en-US" sz="1600" dirty="0"/>
                    </a:p>
                    <a:p>
                      <a:pPr algn="ctr">
                        <a:buNone/>
                      </a:pPr>
                      <a:endParaRPr lang="en-US" sz="1600" dirty="0"/>
                    </a:p>
                    <a:p>
                      <a:pPr algn="ctr">
                        <a:buNone/>
                      </a:pPr>
                      <a:endParaRPr lang="en-US" sz="1600" dirty="0"/>
                    </a:p>
                    <a:p>
                      <a:pPr algn="ctr">
                        <a:buNone/>
                      </a:pPr>
                      <a:endParaRPr lang="en-US" sz="1600" dirty="0"/>
                    </a:p>
                    <a:p>
                      <a:pPr algn="ctr">
                        <a:buNone/>
                      </a:pPr>
                      <a:endParaRPr lang="en-US" sz="1600" dirty="0"/>
                    </a:p>
                    <a:p>
                      <a:pPr algn="ctr">
                        <a:buNone/>
                      </a:pPr>
                      <a:endParaRPr lang="en-US" sz="1600" dirty="0"/>
                    </a:p>
                    <a:p>
                      <a:pPr algn="ctr">
                        <a:buNone/>
                      </a:pPr>
                      <a:endParaRPr lang="en-US" sz="1600" dirty="0"/>
                    </a:p>
                    <a:p>
                      <a:pPr algn="ctr">
                        <a:buNone/>
                      </a:pPr>
                      <a:endParaRPr lang="en-US" sz="1600" dirty="0"/>
                    </a:p>
                    <a:p>
                      <a:pPr algn="ctr">
                        <a:buNone/>
                      </a:pPr>
                      <a:r>
                        <a:rPr lang="en-US" sz="1600" dirty="0"/>
                        <a:t>8000</a:t>
                      </a:r>
                    </a:p>
                  </a:txBody>
                  <a:tcPr marL="68580" marR="68580" marT="34290" marB="34290"/>
                </a:tc>
                <a:tc>
                  <a:txBody>
                    <a:bodyPr/>
                    <a:lstStyle/>
                    <a:p>
                      <a:pPr>
                        <a:buNone/>
                      </a:pPr>
                      <a:r>
                        <a:rPr lang="en-US" sz="1600"/>
                        <a:t>h.</a:t>
                      </a:r>
                    </a:p>
                  </a:txBody>
                  <a:tcPr marL="68580" marR="68580" marT="34290" marB="34290"/>
                </a:tc>
                <a:tc>
                  <a:txBody>
                    <a:bodyPr/>
                    <a:lstStyle/>
                    <a:p>
                      <a:pPr>
                        <a:buNone/>
                      </a:pPr>
                      <a:r>
                        <a:rPr lang="en-US" sz="1600" dirty="0"/>
                        <a:t>Sales</a:t>
                      </a:r>
                    </a:p>
                  </a:txBody>
                  <a:tcPr marL="68580" marR="68580" marT="34290" marB="34290"/>
                </a:tc>
                <a:tc>
                  <a:txBody>
                    <a:bodyPr/>
                    <a:lstStyle/>
                    <a:p>
                      <a:pPr algn="ctr">
                        <a:buNone/>
                      </a:pPr>
                      <a:r>
                        <a:rPr lang="en-US" sz="1600"/>
                        <a:t>60</a:t>
                      </a:r>
                    </a:p>
                  </a:txBody>
                  <a:tcPr marL="68580" marR="68580" marT="34290" marB="34290"/>
                </a:tc>
                <a:tc>
                  <a:txBody>
                    <a:bodyPr/>
                    <a:lstStyle/>
                    <a:p>
                      <a:pPr algn="ctr">
                        <a:buNone/>
                      </a:pPr>
                      <a:r>
                        <a:rPr lang="en-US" sz="1600"/>
                        <a:t>250</a:t>
                      </a:r>
                    </a:p>
                  </a:txBody>
                  <a:tcPr marL="68580" marR="68580" marT="34290" marB="34290"/>
                </a:tc>
                <a:tc>
                  <a:txBody>
                    <a:bodyPr/>
                    <a:lstStyle/>
                    <a:p>
                      <a:pPr algn="ctr">
                        <a:buNone/>
                      </a:pPr>
                      <a:r>
                        <a:rPr lang="en-US" sz="1600"/>
                        <a:t>15000</a:t>
                      </a:r>
                    </a:p>
                  </a:txBody>
                  <a:tcPr marL="68580" marR="68580" marT="34290" marB="34290"/>
                </a:tc>
                <a:extLst>
                  <a:ext uri="{0D108BD9-81ED-4DB2-BD59-A6C34878D82A}">
                    <a16:rowId xmlns="" xmlns:a16="http://schemas.microsoft.com/office/drawing/2014/main" val="10001"/>
                  </a:ext>
                </a:extLst>
              </a:tr>
              <a:tr h="480060">
                <a:tc>
                  <a:txBody>
                    <a:bodyPr/>
                    <a:lstStyle/>
                    <a:p>
                      <a:pPr>
                        <a:buNone/>
                      </a:pPr>
                      <a:r>
                        <a:rPr lang="en-US" sz="1600" dirty="0"/>
                        <a:t>b.</a:t>
                      </a:r>
                    </a:p>
                  </a:txBody>
                  <a:tcPr marL="68580" marR="68580" marT="34290" marB="34290"/>
                </a:tc>
                <a:tc>
                  <a:txBody>
                    <a:bodyPr/>
                    <a:lstStyle/>
                    <a:p>
                      <a:pPr>
                        <a:buNone/>
                      </a:pPr>
                      <a:r>
                        <a:rPr lang="en-US" sz="1600"/>
                        <a:t>Purchase of raw material</a:t>
                      </a:r>
                    </a:p>
                  </a:txBody>
                  <a:tcPr marL="68580" marR="68580" marT="34290" marB="34290"/>
                </a:tc>
                <a:tc>
                  <a:txBody>
                    <a:bodyPr/>
                    <a:lstStyle/>
                    <a:p>
                      <a:pPr algn="ctr">
                        <a:buNone/>
                      </a:pPr>
                      <a:r>
                        <a:rPr lang="en-US" sz="1600" dirty="0"/>
                        <a:t>90</a:t>
                      </a:r>
                    </a:p>
                  </a:txBody>
                  <a:tcPr marL="68580" marR="68580" marT="34290" marB="34290"/>
                </a:tc>
                <a:tc>
                  <a:txBody>
                    <a:bodyPr/>
                    <a:lstStyle/>
                    <a:p>
                      <a:pPr algn="ctr">
                        <a:buNone/>
                      </a:pPr>
                      <a:r>
                        <a:rPr lang="en-US" sz="1600" dirty="0"/>
                        <a:t>100</a:t>
                      </a:r>
                    </a:p>
                  </a:txBody>
                  <a:tcPr marL="68580" marR="68580" marT="34290" marB="34290"/>
                </a:tc>
                <a:tc>
                  <a:txBody>
                    <a:bodyPr/>
                    <a:lstStyle/>
                    <a:p>
                      <a:pPr algn="ctr">
                        <a:buNone/>
                      </a:pPr>
                      <a:r>
                        <a:rPr lang="en-US" sz="1600"/>
                        <a:t>9000</a:t>
                      </a:r>
                    </a:p>
                  </a:txBody>
                  <a:tcPr marL="68580" marR="68580" marT="34290" marB="34290"/>
                </a:tc>
                <a:tc vMerge="1">
                  <a:txBody>
                    <a:bodyPr/>
                    <a:lstStyle/>
                    <a:p>
                      <a:endParaRPr lang="en-US"/>
                    </a:p>
                  </a:txBody>
                  <a:tcPr/>
                </a:tc>
                <a:tc>
                  <a:txBody>
                    <a:bodyPr/>
                    <a:lstStyle/>
                    <a:p>
                      <a:pPr>
                        <a:buNone/>
                      </a:pPr>
                      <a:r>
                        <a:rPr lang="en-US" sz="1600"/>
                        <a:t>i.</a:t>
                      </a:r>
                    </a:p>
                  </a:txBody>
                  <a:tcPr marL="68580" marR="68580" marT="34290" marB="34290"/>
                </a:tc>
                <a:tc>
                  <a:txBody>
                    <a:bodyPr/>
                    <a:lstStyle/>
                    <a:p>
                      <a:pPr>
                        <a:buNone/>
                      </a:pPr>
                      <a:r>
                        <a:rPr lang="en-US" sz="1600"/>
                        <a:t>Closing stock of finished goods</a:t>
                      </a:r>
                    </a:p>
                  </a:txBody>
                  <a:tcPr marL="68580" marR="68580" marT="34290" marB="34290"/>
                </a:tc>
                <a:tc>
                  <a:txBody>
                    <a:bodyPr/>
                    <a:lstStyle/>
                    <a:p>
                      <a:pPr algn="ctr">
                        <a:buNone/>
                      </a:pPr>
                      <a:r>
                        <a:rPr lang="en-US" sz="1600"/>
                        <a:t>20</a:t>
                      </a:r>
                    </a:p>
                  </a:txBody>
                  <a:tcPr marL="68580" marR="68580" marT="34290" marB="34290"/>
                </a:tc>
                <a:tc>
                  <a:txBody>
                    <a:bodyPr/>
                    <a:lstStyle/>
                    <a:p>
                      <a:pPr algn="ctr">
                        <a:buNone/>
                      </a:pPr>
                      <a:r>
                        <a:rPr lang="en-US" sz="1600"/>
                        <a:t>200</a:t>
                      </a:r>
                    </a:p>
                  </a:txBody>
                  <a:tcPr marL="68580" marR="68580" marT="34290" marB="34290"/>
                </a:tc>
                <a:tc>
                  <a:txBody>
                    <a:bodyPr/>
                    <a:lstStyle/>
                    <a:p>
                      <a:pPr algn="ctr">
                        <a:buNone/>
                      </a:pPr>
                      <a:r>
                        <a:rPr lang="en-US" sz="1600"/>
                        <a:t>4000</a:t>
                      </a:r>
                    </a:p>
                  </a:txBody>
                  <a:tcPr marL="68580" marR="68580" marT="34290" marB="34290"/>
                </a:tc>
                <a:extLst>
                  <a:ext uri="{0D108BD9-81ED-4DB2-BD59-A6C34878D82A}">
                    <a16:rowId xmlns="" xmlns:a16="http://schemas.microsoft.com/office/drawing/2014/main" val="10002"/>
                  </a:ext>
                </a:extLst>
              </a:tr>
              <a:tr h="274320">
                <a:tc>
                  <a:txBody>
                    <a:bodyPr/>
                    <a:lstStyle/>
                    <a:p>
                      <a:pPr>
                        <a:buNone/>
                      </a:pPr>
                      <a:endParaRPr lang="en-US" sz="1600" dirty="0"/>
                    </a:p>
                  </a:txBody>
                  <a:tcPr marL="68580" marR="68580" marT="34290" marB="34290"/>
                </a:tc>
                <a:tc>
                  <a:txBody>
                    <a:bodyPr/>
                    <a:lstStyle/>
                    <a:p>
                      <a:pPr>
                        <a:buNone/>
                      </a:pPr>
                      <a:r>
                        <a:rPr lang="en-US" sz="1600" dirty="0"/>
                        <a:t>Total</a:t>
                      </a:r>
                    </a:p>
                  </a:txBody>
                  <a:tcPr marL="68580" marR="68580" marT="34290" marB="34290"/>
                </a:tc>
                <a:tc>
                  <a:txBody>
                    <a:bodyPr/>
                    <a:lstStyle/>
                    <a:p>
                      <a:pPr algn="ctr">
                        <a:buNone/>
                      </a:pPr>
                      <a:r>
                        <a:rPr lang="en-US" sz="1600"/>
                        <a:t>100</a:t>
                      </a:r>
                    </a:p>
                  </a:txBody>
                  <a:tcPr marL="68580" marR="68580" marT="34290" marB="34290"/>
                </a:tc>
                <a:tc>
                  <a:txBody>
                    <a:bodyPr/>
                    <a:lstStyle/>
                    <a:p>
                      <a:pPr algn="ctr">
                        <a:buNone/>
                      </a:pPr>
                      <a:r>
                        <a:rPr lang="en-US" sz="1600"/>
                        <a:t>100</a:t>
                      </a:r>
                    </a:p>
                  </a:txBody>
                  <a:tcPr marL="68580" marR="68580" marT="34290" marB="34290"/>
                </a:tc>
                <a:tc>
                  <a:txBody>
                    <a:bodyPr/>
                    <a:lstStyle/>
                    <a:p>
                      <a:pPr algn="ctr">
                        <a:buNone/>
                      </a:pPr>
                      <a:r>
                        <a:rPr lang="en-US" sz="1600"/>
                        <a:t>10000</a:t>
                      </a:r>
                    </a:p>
                  </a:txBody>
                  <a:tcPr marL="68580" marR="68580" marT="34290" marB="34290"/>
                </a:tc>
                <a:tc vMerge="1">
                  <a:txBody>
                    <a:bodyPr/>
                    <a:lstStyle/>
                    <a:p>
                      <a:endParaRPr lang="en-US"/>
                    </a:p>
                  </a:txBody>
                  <a:tcPr/>
                </a:tc>
                <a:tc>
                  <a:txBody>
                    <a:bodyPr/>
                    <a:lstStyle/>
                    <a:p>
                      <a:pPr>
                        <a:buNone/>
                      </a:pPr>
                      <a:endParaRPr lang="en-US" sz="1600"/>
                    </a:p>
                  </a:txBody>
                  <a:tcPr marL="68580" marR="68580" marT="34290" marB="34290"/>
                </a:tc>
                <a:tc>
                  <a:txBody>
                    <a:bodyPr/>
                    <a:lstStyle/>
                    <a:p>
                      <a:pP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3"/>
                  </a:ext>
                </a:extLst>
              </a:tr>
              <a:tr h="480060">
                <a:tc>
                  <a:txBody>
                    <a:bodyPr/>
                    <a:lstStyle/>
                    <a:p>
                      <a:pPr>
                        <a:buNone/>
                      </a:pPr>
                      <a:r>
                        <a:rPr lang="en-US" sz="1600" dirty="0"/>
                        <a:t>c.</a:t>
                      </a:r>
                    </a:p>
                  </a:txBody>
                  <a:tcPr marL="68580" marR="68580" marT="34290" marB="34290"/>
                </a:tc>
                <a:tc>
                  <a:txBody>
                    <a:bodyPr/>
                    <a:lstStyle/>
                    <a:p>
                      <a:pPr>
                        <a:buNone/>
                      </a:pPr>
                      <a:r>
                        <a:rPr lang="en-US" sz="1600"/>
                        <a:t>Less closing stock of raw material</a:t>
                      </a:r>
                    </a:p>
                  </a:txBody>
                  <a:tcPr marL="68580" marR="68580" marT="34290" marB="34290"/>
                </a:tc>
                <a:tc>
                  <a:txBody>
                    <a:bodyPr/>
                    <a:lstStyle/>
                    <a:p>
                      <a:pPr algn="ctr">
                        <a:buNone/>
                      </a:pPr>
                      <a:r>
                        <a:rPr lang="en-US" sz="1600"/>
                        <a:t>20</a:t>
                      </a:r>
                    </a:p>
                  </a:txBody>
                  <a:tcPr marL="68580" marR="68580" marT="34290" marB="34290"/>
                </a:tc>
                <a:tc>
                  <a:txBody>
                    <a:bodyPr/>
                    <a:lstStyle/>
                    <a:p>
                      <a:pPr algn="ctr">
                        <a:buNone/>
                      </a:pPr>
                      <a:r>
                        <a:rPr lang="en-US" sz="1600"/>
                        <a:t>100</a:t>
                      </a:r>
                    </a:p>
                  </a:txBody>
                  <a:tcPr marL="68580" marR="68580" marT="34290" marB="34290"/>
                </a:tc>
                <a:tc>
                  <a:txBody>
                    <a:bodyPr/>
                    <a:lstStyle/>
                    <a:p>
                      <a:pPr algn="ctr">
                        <a:buNone/>
                      </a:pPr>
                      <a:r>
                        <a:rPr lang="en-US" sz="1600" dirty="0"/>
                        <a:t>2000</a:t>
                      </a:r>
                    </a:p>
                  </a:txBody>
                  <a:tcPr marL="68580" marR="68580" marT="34290" marB="34290"/>
                </a:tc>
                <a:tc vMerge="1">
                  <a:txBody>
                    <a:bodyPr/>
                    <a:lstStyle/>
                    <a:p>
                      <a:endParaRPr lang="en-US"/>
                    </a:p>
                  </a:txBody>
                  <a:tcPr/>
                </a:tc>
                <a:tc>
                  <a:txBody>
                    <a:bodyPr/>
                    <a:lstStyle/>
                    <a:p>
                      <a:pPr>
                        <a:buNone/>
                      </a:pPr>
                      <a:endParaRPr lang="en-US" sz="1600"/>
                    </a:p>
                  </a:txBody>
                  <a:tcPr marL="68580" marR="68580" marT="34290" marB="34290"/>
                </a:tc>
                <a:tc>
                  <a:txBody>
                    <a:bodyPr/>
                    <a:lstStyle/>
                    <a:p>
                      <a:pPr>
                        <a:buNone/>
                      </a:pPr>
                      <a:endParaRPr lang="en-US" sz="1600" dirty="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dirty="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4"/>
                  </a:ext>
                </a:extLst>
              </a:tr>
              <a:tr h="480060">
                <a:tc>
                  <a:txBody>
                    <a:bodyPr/>
                    <a:lstStyle/>
                    <a:p>
                      <a:pPr>
                        <a:buNone/>
                      </a:pPr>
                      <a:r>
                        <a:rPr lang="en-US" sz="1600" dirty="0"/>
                        <a:t>d.</a:t>
                      </a:r>
                    </a:p>
                  </a:txBody>
                  <a:tcPr marL="68580" marR="68580" marT="34290" marB="34290"/>
                </a:tc>
                <a:tc>
                  <a:txBody>
                    <a:bodyPr/>
                    <a:lstStyle/>
                    <a:p>
                      <a:pPr>
                        <a:buNone/>
                      </a:pPr>
                      <a:r>
                        <a:rPr lang="en-US" sz="1600"/>
                        <a:t>Raw material consumed</a:t>
                      </a:r>
                    </a:p>
                  </a:txBody>
                  <a:tcPr marL="68580" marR="68580" marT="34290" marB="34290"/>
                </a:tc>
                <a:tc>
                  <a:txBody>
                    <a:bodyPr/>
                    <a:lstStyle/>
                    <a:p>
                      <a:pPr algn="ctr">
                        <a:buNone/>
                      </a:pPr>
                      <a:r>
                        <a:rPr lang="en-US" sz="1600"/>
                        <a:t>80</a:t>
                      </a:r>
                    </a:p>
                  </a:txBody>
                  <a:tcPr marL="68580" marR="68580" marT="34290" marB="34290"/>
                </a:tc>
                <a:tc>
                  <a:txBody>
                    <a:bodyPr/>
                    <a:lstStyle/>
                    <a:p>
                      <a:pPr algn="ctr">
                        <a:buNone/>
                      </a:pPr>
                      <a:r>
                        <a:rPr lang="en-US" sz="1600" dirty="0"/>
                        <a:t>100</a:t>
                      </a:r>
                    </a:p>
                  </a:txBody>
                  <a:tcPr marL="68580" marR="68580" marT="34290" marB="34290"/>
                </a:tc>
                <a:tc>
                  <a:txBody>
                    <a:bodyPr/>
                    <a:lstStyle/>
                    <a:p>
                      <a:pPr algn="ctr">
                        <a:buNone/>
                      </a:pPr>
                      <a:endParaRPr lang="en-US" sz="1600"/>
                    </a:p>
                  </a:txBody>
                  <a:tcPr marL="68580" marR="68580" marT="34290" marB="34290"/>
                </a:tc>
                <a:tc vMerge="1">
                  <a:txBody>
                    <a:bodyPr/>
                    <a:lstStyle/>
                    <a:p>
                      <a:endParaRPr lang="en-US"/>
                    </a:p>
                  </a:txBody>
                  <a:tcPr/>
                </a:tc>
                <a:tc>
                  <a:txBody>
                    <a:bodyPr/>
                    <a:lstStyle/>
                    <a:p>
                      <a:pPr>
                        <a:buNone/>
                      </a:pPr>
                      <a:endParaRPr lang="en-US" sz="1600"/>
                    </a:p>
                  </a:txBody>
                  <a:tcPr marL="68580" marR="68580" marT="34290" marB="34290"/>
                </a:tc>
                <a:tc>
                  <a:txBody>
                    <a:bodyPr/>
                    <a:lstStyle/>
                    <a:p>
                      <a:pP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5"/>
                  </a:ext>
                </a:extLst>
              </a:tr>
              <a:tr h="480060">
                <a:tc>
                  <a:txBody>
                    <a:bodyPr/>
                    <a:lstStyle/>
                    <a:p>
                      <a:pPr>
                        <a:buNone/>
                      </a:pPr>
                      <a:r>
                        <a:rPr lang="en-US" sz="1600" dirty="0"/>
                        <a:t>e.</a:t>
                      </a:r>
                    </a:p>
                  </a:txBody>
                  <a:tcPr marL="68580" marR="68580" marT="34290" marB="34290"/>
                </a:tc>
                <a:tc>
                  <a:txBody>
                    <a:bodyPr/>
                    <a:lstStyle/>
                    <a:p>
                      <a:pPr>
                        <a:buNone/>
                      </a:pPr>
                      <a:r>
                        <a:rPr lang="en-US" sz="1600"/>
                        <a:t>Manufacturing cost</a:t>
                      </a:r>
                    </a:p>
                  </a:txBody>
                  <a:tcPr marL="68580" marR="68580" marT="34290" marB="34290"/>
                </a:tc>
                <a:tc>
                  <a:txBody>
                    <a:bodyPr/>
                    <a:lstStyle/>
                    <a:p>
                      <a:pPr algn="ctr">
                        <a:buNone/>
                      </a:pPr>
                      <a:r>
                        <a:rPr lang="en-US" sz="1600"/>
                        <a:t>80</a:t>
                      </a:r>
                    </a:p>
                  </a:txBody>
                  <a:tcPr marL="68580" marR="68580" marT="34290" marB="34290"/>
                </a:tc>
                <a:tc>
                  <a:txBody>
                    <a:bodyPr/>
                    <a:lstStyle/>
                    <a:p>
                      <a:pPr algn="ctr">
                        <a:buNone/>
                      </a:pPr>
                      <a:r>
                        <a:rPr lang="en-US" sz="1600" dirty="0"/>
                        <a:t>100</a:t>
                      </a:r>
                    </a:p>
                  </a:txBody>
                  <a:tcPr marL="68580" marR="68580" marT="34290" marB="34290"/>
                </a:tc>
                <a:tc>
                  <a:txBody>
                    <a:bodyPr/>
                    <a:lstStyle/>
                    <a:p>
                      <a:pPr algn="ctr">
                        <a:buNone/>
                      </a:pPr>
                      <a:endParaRPr lang="en-US" sz="1600" dirty="0"/>
                    </a:p>
                  </a:txBody>
                  <a:tcPr marL="68580" marR="68580" marT="34290" marB="34290"/>
                </a:tc>
                <a:tc>
                  <a:txBody>
                    <a:bodyPr/>
                    <a:lstStyle/>
                    <a:p>
                      <a:pPr algn="ctr">
                        <a:buNone/>
                      </a:pPr>
                      <a:r>
                        <a:rPr lang="en-US" sz="1600"/>
                        <a:t>8000</a:t>
                      </a:r>
                    </a:p>
                  </a:txBody>
                  <a:tcPr marL="68580" marR="68580" marT="34290" marB="34290"/>
                </a:tc>
                <a:tc>
                  <a:txBody>
                    <a:bodyPr/>
                    <a:lstStyle/>
                    <a:p>
                      <a:pPr>
                        <a:buNone/>
                      </a:pPr>
                      <a:endParaRPr lang="en-US" sz="1600"/>
                    </a:p>
                  </a:txBody>
                  <a:tcPr marL="68580" marR="68580" marT="34290" marB="34290"/>
                </a:tc>
                <a:tc>
                  <a:txBody>
                    <a:bodyPr/>
                    <a:lstStyle/>
                    <a:p>
                      <a:pPr>
                        <a:buNone/>
                      </a:pPr>
                      <a:endParaRPr lang="en-US" sz="1600" dirty="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6"/>
                  </a:ext>
                </a:extLst>
              </a:tr>
              <a:tr h="480060">
                <a:tc>
                  <a:txBody>
                    <a:bodyPr/>
                    <a:lstStyle/>
                    <a:p>
                      <a:pPr>
                        <a:buNone/>
                      </a:pPr>
                      <a:r>
                        <a:rPr lang="en-US" sz="1600" dirty="0"/>
                        <a:t>f.</a:t>
                      </a:r>
                    </a:p>
                  </a:txBody>
                  <a:tcPr marL="68580" marR="68580" marT="34290" marB="34290"/>
                </a:tc>
                <a:tc>
                  <a:txBody>
                    <a:bodyPr/>
                    <a:lstStyle/>
                    <a:p>
                      <a:pPr>
                        <a:buNone/>
                      </a:pPr>
                      <a:r>
                        <a:rPr lang="en-US" sz="1600" dirty="0"/>
                        <a:t>GST on finished goods</a:t>
                      </a:r>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r>
                        <a:rPr lang="en-US" sz="1600"/>
                        <a:t>0</a:t>
                      </a:r>
                    </a:p>
                  </a:txBody>
                  <a:tcPr marL="68580" marR="68580" marT="34290" marB="34290"/>
                </a:tc>
                <a:tc>
                  <a:txBody>
                    <a:bodyPr/>
                    <a:lstStyle/>
                    <a:p>
                      <a:pPr>
                        <a:buNone/>
                      </a:pPr>
                      <a:endParaRPr lang="en-US" sz="1600"/>
                    </a:p>
                  </a:txBody>
                  <a:tcPr marL="68580" marR="68580" marT="34290" marB="34290"/>
                </a:tc>
                <a:tc>
                  <a:txBody>
                    <a:bodyPr/>
                    <a:lstStyle/>
                    <a:p>
                      <a:pP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7"/>
                  </a:ext>
                </a:extLst>
              </a:tr>
              <a:tr h="274320">
                <a:tc>
                  <a:txBody>
                    <a:bodyPr/>
                    <a:lstStyle/>
                    <a:p>
                      <a:pPr>
                        <a:buNone/>
                      </a:pPr>
                      <a:r>
                        <a:rPr lang="en-US" sz="1600" dirty="0"/>
                        <a:t>g.</a:t>
                      </a:r>
                    </a:p>
                  </a:txBody>
                  <a:tcPr marL="68580" marR="68580" marT="34290" marB="34290"/>
                </a:tc>
                <a:tc>
                  <a:txBody>
                    <a:bodyPr/>
                    <a:lstStyle/>
                    <a:p>
                      <a:pPr>
                        <a:buNone/>
                      </a:pPr>
                      <a:r>
                        <a:rPr lang="en-US" sz="1600"/>
                        <a:t>Gross profit</a:t>
                      </a:r>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r>
                        <a:rPr lang="en-US" sz="1600"/>
                        <a:t>3000</a:t>
                      </a:r>
                    </a:p>
                  </a:txBody>
                  <a:tcPr marL="68580" marR="68580" marT="34290" marB="34290"/>
                </a:tc>
                <a:tc>
                  <a:txBody>
                    <a:bodyPr/>
                    <a:lstStyle/>
                    <a:p>
                      <a:pPr>
                        <a:buNone/>
                      </a:pPr>
                      <a:endParaRPr lang="en-US" sz="1600"/>
                    </a:p>
                  </a:txBody>
                  <a:tcPr marL="68580" marR="68580" marT="34290" marB="34290"/>
                </a:tc>
                <a:tc>
                  <a:txBody>
                    <a:bodyPr/>
                    <a:lstStyle/>
                    <a:p>
                      <a:pP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tc>
                  <a:txBody>
                    <a:bodyPr/>
                    <a:lstStyle/>
                    <a:p>
                      <a:pPr algn="ctr">
                        <a:buNone/>
                      </a:pPr>
                      <a:endParaRPr lang="en-US" sz="1600"/>
                    </a:p>
                  </a:txBody>
                  <a:tcPr marL="68580" marR="68580" marT="34290" marB="34290"/>
                </a:tc>
                <a:extLst>
                  <a:ext uri="{0D108BD9-81ED-4DB2-BD59-A6C34878D82A}">
                    <a16:rowId xmlns="" xmlns:a16="http://schemas.microsoft.com/office/drawing/2014/main" val="10008"/>
                  </a:ext>
                </a:extLst>
              </a:tr>
              <a:tr h="274320">
                <a:tc>
                  <a:txBody>
                    <a:bodyPr/>
                    <a:lstStyle/>
                    <a:p>
                      <a:pPr>
                        <a:buNone/>
                      </a:pPr>
                      <a:endParaRPr lang="en-US" sz="1600" dirty="0"/>
                    </a:p>
                  </a:txBody>
                  <a:tcPr marL="68580" marR="68580" marT="34290" marB="34290"/>
                </a:tc>
                <a:tc>
                  <a:txBody>
                    <a:bodyPr/>
                    <a:lstStyle/>
                    <a:p>
                      <a:pPr>
                        <a:buNone/>
                      </a:pPr>
                      <a:r>
                        <a:rPr lang="en-US" sz="1600" b="1" dirty="0"/>
                        <a:t>TOTAL</a:t>
                      </a:r>
                    </a:p>
                  </a:txBody>
                  <a:tcPr marL="68580" marR="68580" marT="34290" marB="34290"/>
                </a:tc>
                <a:tc>
                  <a:txBody>
                    <a:bodyPr/>
                    <a:lstStyle/>
                    <a:p>
                      <a:pPr algn="ctr">
                        <a:buNone/>
                      </a:pPr>
                      <a:endParaRPr lang="en-US" sz="1600" dirty="0"/>
                    </a:p>
                  </a:txBody>
                  <a:tcPr marL="68580" marR="68580" marT="34290" marB="34290"/>
                </a:tc>
                <a:tc>
                  <a:txBody>
                    <a:bodyPr/>
                    <a:lstStyle/>
                    <a:p>
                      <a:pPr algn="ctr">
                        <a:buNone/>
                      </a:pPr>
                      <a:endParaRPr lang="en-US" sz="1600" dirty="0"/>
                    </a:p>
                  </a:txBody>
                  <a:tcPr marL="68580" marR="68580" marT="34290" marB="34290"/>
                </a:tc>
                <a:tc>
                  <a:txBody>
                    <a:bodyPr/>
                    <a:lstStyle/>
                    <a:p>
                      <a:pPr algn="ctr">
                        <a:buNone/>
                      </a:pPr>
                      <a:endParaRPr lang="en-US" sz="1600" dirty="0"/>
                    </a:p>
                  </a:txBody>
                  <a:tcPr marL="68580" marR="68580" marT="34290" marB="34290"/>
                </a:tc>
                <a:tc>
                  <a:txBody>
                    <a:bodyPr/>
                    <a:lstStyle/>
                    <a:p>
                      <a:pPr algn="ctr">
                        <a:buNone/>
                      </a:pPr>
                      <a:r>
                        <a:rPr lang="en-US" sz="1600" b="1" dirty="0"/>
                        <a:t>19000</a:t>
                      </a:r>
                    </a:p>
                  </a:txBody>
                  <a:tcPr marL="68580" marR="68580" marT="34290" marB="34290"/>
                </a:tc>
                <a:tc>
                  <a:txBody>
                    <a:bodyPr/>
                    <a:lstStyle/>
                    <a:p>
                      <a:pPr>
                        <a:buNone/>
                      </a:pPr>
                      <a:endParaRPr lang="en-US" sz="1600" dirty="0"/>
                    </a:p>
                  </a:txBody>
                  <a:tcPr marL="68580" marR="68580" marT="34290" marB="34290"/>
                </a:tc>
                <a:tc>
                  <a:txBody>
                    <a:bodyPr/>
                    <a:lstStyle/>
                    <a:p>
                      <a:pPr>
                        <a:buNone/>
                      </a:pPr>
                      <a:r>
                        <a:rPr lang="en-US" sz="1600" b="1" dirty="0">
                          <a:sym typeface="+mn-ea"/>
                        </a:rPr>
                        <a:t>TOTAL</a:t>
                      </a:r>
                      <a:endParaRPr lang="en-US" sz="1600" dirty="0"/>
                    </a:p>
                  </a:txBody>
                  <a:tcPr marL="68580" marR="68580" marT="34290" marB="34290"/>
                </a:tc>
                <a:tc>
                  <a:txBody>
                    <a:bodyPr/>
                    <a:lstStyle/>
                    <a:p>
                      <a:pPr algn="ctr">
                        <a:buNone/>
                      </a:pPr>
                      <a:endParaRPr lang="en-US" sz="1600" dirty="0"/>
                    </a:p>
                  </a:txBody>
                  <a:tcPr marL="68580" marR="68580" marT="34290" marB="34290"/>
                </a:tc>
                <a:tc>
                  <a:txBody>
                    <a:bodyPr/>
                    <a:lstStyle/>
                    <a:p>
                      <a:pPr algn="ctr">
                        <a:buNone/>
                      </a:pPr>
                      <a:endParaRPr lang="en-US" sz="1600" dirty="0"/>
                    </a:p>
                  </a:txBody>
                  <a:tcPr marL="68580" marR="68580" marT="34290" marB="34290"/>
                </a:tc>
                <a:tc>
                  <a:txBody>
                    <a:bodyPr/>
                    <a:lstStyle/>
                    <a:p>
                      <a:pPr algn="ctr">
                        <a:buNone/>
                      </a:pPr>
                      <a:r>
                        <a:rPr lang="en-US" sz="1600" b="1" dirty="0"/>
                        <a:t>19000</a:t>
                      </a:r>
                    </a:p>
                  </a:txBody>
                  <a:tcPr marL="68580" marR="68580" marT="34290" marB="34290"/>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24708305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p:extLst>
              <p:ext uri="{D42A27DB-BD31-4B8C-83A1-F6EECF244321}">
                <p14:modId xmlns:p14="http://schemas.microsoft.com/office/powerpoint/2010/main" val="1137758941"/>
              </p:ext>
            </p:extLst>
          </p:nvPr>
        </p:nvGraphicFramePr>
        <p:xfrm>
          <a:off x="136270" y="2204864"/>
          <a:ext cx="8900226" cy="4220999"/>
        </p:xfrm>
        <a:graphic>
          <a:graphicData uri="http://schemas.openxmlformats.org/drawingml/2006/table">
            <a:tbl>
              <a:tblPr firstRow="1" bandRow="1">
                <a:tableStyleId>{5C22544A-7EE6-4342-B048-85BDC9FD1C3A}</a:tableStyleId>
              </a:tblPr>
              <a:tblGrid>
                <a:gridCol w="519225">
                  <a:extLst>
                    <a:ext uri="{9D8B030D-6E8A-4147-A177-3AD203B41FA5}">
                      <a16:colId xmlns="" xmlns:a16="http://schemas.microsoft.com/office/drawing/2014/main" val="20000"/>
                    </a:ext>
                  </a:extLst>
                </a:gridCol>
                <a:gridCol w="1929050">
                  <a:extLst>
                    <a:ext uri="{9D8B030D-6E8A-4147-A177-3AD203B41FA5}">
                      <a16:colId xmlns="" xmlns:a16="http://schemas.microsoft.com/office/drawing/2014/main" val="20001"/>
                    </a:ext>
                  </a:extLst>
                </a:gridCol>
                <a:gridCol w="504056">
                  <a:extLst>
                    <a:ext uri="{9D8B030D-6E8A-4147-A177-3AD203B41FA5}">
                      <a16:colId xmlns="" xmlns:a16="http://schemas.microsoft.com/office/drawing/2014/main" val="20002"/>
                    </a:ext>
                  </a:extLst>
                </a:gridCol>
                <a:gridCol w="504056">
                  <a:extLst>
                    <a:ext uri="{9D8B030D-6E8A-4147-A177-3AD203B41FA5}">
                      <a16:colId xmlns="" xmlns:a16="http://schemas.microsoft.com/office/drawing/2014/main" val="20003"/>
                    </a:ext>
                  </a:extLst>
                </a:gridCol>
                <a:gridCol w="792088">
                  <a:extLst>
                    <a:ext uri="{9D8B030D-6E8A-4147-A177-3AD203B41FA5}">
                      <a16:colId xmlns="" xmlns:a16="http://schemas.microsoft.com/office/drawing/2014/main" val="20004"/>
                    </a:ext>
                  </a:extLst>
                </a:gridCol>
                <a:gridCol w="797560">
                  <a:extLst>
                    <a:ext uri="{9D8B030D-6E8A-4147-A177-3AD203B41FA5}">
                      <a16:colId xmlns="" xmlns:a16="http://schemas.microsoft.com/office/drawing/2014/main" val="20005"/>
                    </a:ext>
                  </a:extLst>
                </a:gridCol>
                <a:gridCol w="498584">
                  <a:extLst>
                    <a:ext uri="{9D8B030D-6E8A-4147-A177-3AD203B41FA5}">
                      <a16:colId xmlns="" xmlns:a16="http://schemas.microsoft.com/office/drawing/2014/main" val="20006"/>
                    </a:ext>
                  </a:extLst>
                </a:gridCol>
                <a:gridCol w="1368152">
                  <a:extLst>
                    <a:ext uri="{9D8B030D-6E8A-4147-A177-3AD203B41FA5}">
                      <a16:colId xmlns="" xmlns:a16="http://schemas.microsoft.com/office/drawing/2014/main" val="20007"/>
                    </a:ext>
                  </a:extLst>
                </a:gridCol>
                <a:gridCol w="576064">
                  <a:extLst>
                    <a:ext uri="{9D8B030D-6E8A-4147-A177-3AD203B41FA5}">
                      <a16:colId xmlns="" xmlns:a16="http://schemas.microsoft.com/office/drawing/2014/main" val="20008"/>
                    </a:ext>
                  </a:extLst>
                </a:gridCol>
                <a:gridCol w="576064">
                  <a:extLst>
                    <a:ext uri="{9D8B030D-6E8A-4147-A177-3AD203B41FA5}">
                      <a16:colId xmlns="" xmlns:a16="http://schemas.microsoft.com/office/drawing/2014/main" val="20009"/>
                    </a:ext>
                  </a:extLst>
                </a:gridCol>
                <a:gridCol w="835327">
                  <a:extLst>
                    <a:ext uri="{9D8B030D-6E8A-4147-A177-3AD203B41FA5}">
                      <a16:colId xmlns="" xmlns:a16="http://schemas.microsoft.com/office/drawing/2014/main" val="20010"/>
                    </a:ext>
                  </a:extLst>
                </a:gridCol>
              </a:tblGrid>
              <a:tr h="360040">
                <a:tc>
                  <a:txBody>
                    <a:bodyPr/>
                    <a:lstStyle/>
                    <a:p>
                      <a:pPr algn="ctr">
                        <a:buNone/>
                      </a:pPr>
                      <a:r>
                        <a:rPr lang="en-US" sz="1400" dirty="0"/>
                        <a:t>Item</a:t>
                      </a:r>
                    </a:p>
                  </a:txBody>
                  <a:tcPr marL="68580" marR="68580" marT="34290" marB="34290"/>
                </a:tc>
                <a:tc>
                  <a:txBody>
                    <a:bodyPr/>
                    <a:lstStyle/>
                    <a:p>
                      <a:pPr algn="ctr">
                        <a:buNone/>
                      </a:pPr>
                      <a:r>
                        <a:rPr lang="en-US" sz="1400" dirty="0"/>
                        <a:t>Particulars</a:t>
                      </a:r>
                    </a:p>
                  </a:txBody>
                  <a:tcPr marL="68580" marR="68580" marT="34290" marB="34290"/>
                </a:tc>
                <a:tc>
                  <a:txBody>
                    <a:bodyPr/>
                    <a:lstStyle/>
                    <a:p>
                      <a:pPr algn="ctr">
                        <a:buNone/>
                      </a:pPr>
                      <a:r>
                        <a:rPr lang="en-US" sz="1400" dirty="0"/>
                        <a:t>Unit</a:t>
                      </a:r>
                    </a:p>
                  </a:txBody>
                  <a:tcPr marL="68580" marR="68580" marT="34290" marB="34290"/>
                </a:tc>
                <a:tc>
                  <a:txBody>
                    <a:bodyPr/>
                    <a:lstStyle/>
                    <a:p>
                      <a:pPr algn="ctr">
                        <a:buNone/>
                      </a:pPr>
                      <a:r>
                        <a:rPr lang="en-US" sz="1400" dirty="0"/>
                        <a:t>Rate</a:t>
                      </a:r>
                    </a:p>
                  </a:txBody>
                  <a:tcPr marL="68580" marR="68580" marT="34290" marB="34290"/>
                </a:tc>
                <a:tc>
                  <a:txBody>
                    <a:bodyPr/>
                    <a:lstStyle/>
                    <a:p>
                      <a:pPr algn="ctr">
                        <a:buNone/>
                      </a:pPr>
                      <a:r>
                        <a:rPr lang="en-US" sz="1400" dirty="0"/>
                        <a:t>Amount</a:t>
                      </a:r>
                    </a:p>
                  </a:txBody>
                  <a:tcPr marL="68580" marR="68580" marT="34290" marB="34290"/>
                </a:tc>
                <a:tc>
                  <a:txBody>
                    <a:bodyPr/>
                    <a:lstStyle/>
                    <a:p>
                      <a:pPr algn="ctr">
                        <a:buNone/>
                      </a:pPr>
                      <a:r>
                        <a:rPr lang="en-US" sz="1400" dirty="0"/>
                        <a:t>Amount</a:t>
                      </a:r>
                    </a:p>
                  </a:txBody>
                  <a:tcPr marL="68580" marR="68580" marT="34290" marB="34290"/>
                </a:tc>
                <a:tc>
                  <a:txBody>
                    <a:bodyPr/>
                    <a:lstStyle/>
                    <a:p>
                      <a:pPr algn="ctr">
                        <a:buNone/>
                      </a:pPr>
                      <a:r>
                        <a:rPr lang="en-US" sz="1400" dirty="0"/>
                        <a:t>Item</a:t>
                      </a:r>
                    </a:p>
                  </a:txBody>
                  <a:tcPr marL="68580" marR="68580" marT="34290" marB="34290"/>
                </a:tc>
                <a:tc>
                  <a:txBody>
                    <a:bodyPr/>
                    <a:lstStyle/>
                    <a:p>
                      <a:pPr algn="ctr">
                        <a:buNone/>
                      </a:pPr>
                      <a:r>
                        <a:rPr lang="en-US" sz="1400" dirty="0"/>
                        <a:t>Particulars</a:t>
                      </a:r>
                    </a:p>
                  </a:txBody>
                  <a:tcPr marL="68580" marR="68580" marT="34290" marB="34290"/>
                </a:tc>
                <a:tc>
                  <a:txBody>
                    <a:bodyPr/>
                    <a:lstStyle/>
                    <a:p>
                      <a:pPr algn="ctr">
                        <a:buNone/>
                      </a:pPr>
                      <a:r>
                        <a:rPr lang="en-US" sz="1400" dirty="0"/>
                        <a:t>Unit</a:t>
                      </a:r>
                    </a:p>
                  </a:txBody>
                  <a:tcPr marL="68580" marR="68580" marT="34290" marB="34290"/>
                </a:tc>
                <a:tc>
                  <a:txBody>
                    <a:bodyPr/>
                    <a:lstStyle/>
                    <a:p>
                      <a:pPr algn="ctr">
                        <a:buNone/>
                      </a:pPr>
                      <a:r>
                        <a:rPr lang="en-US" sz="1400" dirty="0"/>
                        <a:t>Rate</a:t>
                      </a:r>
                    </a:p>
                  </a:txBody>
                  <a:tcPr marL="68580" marR="68580" marT="34290" marB="34290"/>
                </a:tc>
                <a:tc>
                  <a:txBody>
                    <a:bodyPr/>
                    <a:lstStyle/>
                    <a:p>
                      <a:pPr algn="ctr">
                        <a:buNone/>
                      </a:pPr>
                      <a:r>
                        <a:rPr lang="en-US" sz="1400" dirty="0"/>
                        <a:t>Amount</a:t>
                      </a:r>
                    </a:p>
                  </a:txBody>
                  <a:tcPr marL="68580" marR="68580" marT="34290" marB="34290"/>
                </a:tc>
                <a:extLst>
                  <a:ext uri="{0D108BD9-81ED-4DB2-BD59-A6C34878D82A}">
                    <a16:rowId xmlns="" xmlns:a16="http://schemas.microsoft.com/office/drawing/2014/main" val="10000"/>
                  </a:ext>
                </a:extLst>
              </a:tr>
              <a:tr h="274320">
                <a:tc>
                  <a:txBody>
                    <a:bodyPr/>
                    <a:lstStyle/>
                    <a:p>
                      <a:pPr>
                        <a:buNone/>
                      </a:pPr>
                      <a:r>
                        <a:rPr lang="en-US" sz="1400" dirty="0"/>
                        <a:t>j.</a:t>
                      </a:r>
                    </a:p>
                  </a:txBody>
                  <a:tcPr marL="68580" marR="68580" marT="34290" marB="34290"/>
                </a:tc>
                <a:tc>
                  <a:txBody>
                    <a:bodyPr/>
                    <a:lstStyle/>
                    <a:p>
                      <a:pPr>
                        <a:buNone/>
                      </a:pPr>
                      <a:r>
                        <a:rPr lang="en-US" sz="1400" dirty="0"/>
                        <a:t>Opening Stock</a:t>
                      </a:r>
                    </a:p>
                  </a:txBody>
                  <a:tcPr marL="68580" marR="68580" marT="34290" marB="34290"/>
                </a:tc>
                <a:tc>
                  <a:txBody>
                    <a:bodyPr/>
                    <a:lstStyle/>
                    <a:p>
                      <a:pPr algn="ctr">
                        <a:buNone/>
                      </a:pPr>
                      <a:r>
                        <a:rPr lang="en-US" sz="1400"/>
                        <a:t>10</a:t>
                      </a:r>
                    </a:p>
                  </a:txBody>
                  <a:tcPr marL="68580" marR="68580" marT="34290" marB="34290"/>
                </a:tc>
                <a:tc>
                  <a:txBody>
                    <a:bodyPr/>
                    <a:lstStyle/>
                    <a:p>
                      <a:pPr algn="ctr">
                        <a:buNone/>
                      </a:pPr>
                      <a:r>
                        <a:rPr lang="en-US" sz="1400" dirty="0"/>
                        <a:t>105</a:t>
                      </a:r>
                    </a:p>
                  </a:txBody>
                  <a:tcPr marL="68580" marR="68580" marT="34290" marB="34290"/>
                </a:tc>
                <a:tc>
                  <a:txBody>
                    <a:bodyPr/>
                    <a:lstStyle/>
                    <a:p>
                      <a:pPr algn="ctr">
                        <a:buNone/>
                      </a:pPr>
                      <a:r>
                        <a:rPr lang="en-US" sz="1400" dirty="0"/>
                        <a:t>1050</a:t>
                      </a:r>
                    </a:p>
                  </a:txBody>
                  <a:tcPr marL="68580" marR="68580" marT="34290" marB="34290"/>
                </a:tc>
                <a:tc rowSpan="6">
                  <a:txBody>
                    <a:bodyPr/>
                    <a:lstStyle/>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endParaRPr lang="en-US" sz="1400" dirty="0"/>
                    </a:p>
                    <a:p>
                      <a:pPr algn="ctr">
                        <a:buNone/>
                      </a:pPr>
                      <a:r>
                        <a:rPr lang="en-US" sz="1400" dirty="0"/>
                        <a:t>8000</a:t>
                      </a:r>
                    </a:p>
                  </a:txBody>
                  <a:tcPr marL="68580" marR="68580" marT="34290" marB="34290"/>
                </a:tc>
                <a:tc>
                  <a:txBody>
                    <a:bodyPr/>
                    <a:lstStyle/>
                    <a:p>
                      <a:pPr>
                        <a:buNone/>
                      </a:pPr>
                      <a:r>
                        <a:rPr lang="en-US" sz="1400"/>
                        <a:t>s.</a:t>
                      </a:r>
                    </a:p>
                  </a:txBody>
                  <a:tcPr marL="68580" marR="68580" marT="34290" marB="34290"/>
                </a:tc>
                <a:tc>
                  <a:txBody>
                    <a:bodyPr/>
                    <a:lstStyle/>
                    <a:p>
                      <a:pPr>
                        <a:buNone/>
                      </a:pPr>
                      <a:r>
                        <a:rPr lang="en-US" sz="1400"/>
                        <a:t>Sales</a:t>
                      </a:r>
                    </a:p>
                  </a:txBody>
                  <a:tcPr marL="68580" marR="68580" marT="34290" marB="34290"/>
                </a:tc>
                <a:tc>
                  <a:txBody>
                    <a:bodyPr/>
                    <a:lstStyle/>
                    <a:p>
                      <a:pPr algn="ctr">
                        <a:buNone/>
                      </a:pPr>
                      <a:r>
                        <a:rPr lang="en-US" sz="1400"/>
                        <a:t>60</a:t>
                      </a:r>
                    </a:p>
                  </a:txBody>
                  <a:tcPr marL="68580" marR="68580" marT="34290" marB="34290"/>
                </a:tc>
                <a:tc>
                  <a:txBody>
                    <a:bodyPr/>
                    <a:lstStyle/>
                    <a:p>
                      <a:pPr algn="ctr">
                        <a:buNone/>
                      </a:pPr>
                      <a:r>
                        <a:rPr lang="en-US" sz="1400" dirty="0"/>
                        <a:t>280</a:t>
                      </a:r>
                    </a:p>
                  </a:txBody>
                  <a:tcPr marL="68580" marR="68580" marT="34290" marB="34290"/>
                </a:tc>
                <a:tc>
                  <a:txBody>
                    <a:bodyPr/>
                    <a:lstStyle/>
                    <a:p>
                      <a:pPr algn="ctr">
                        <a:buNone/>
                      </a:pPr>
                      <a:r>
                        <a:rPr lang="en-US" sz="1400" dirty="0"/>
                        <a:t>16800</a:t>
                      </a:r>
                    </a:p>
                  </a:txBody>
                  <a:tcPr marL="68580" marR="68580" marT="34290" marB="34290"/>
                </a:tc>
                <a:extLst>
                  <a:ext uri="{0D108BD9-81ED-4DB2-BD59-A6C34878D82A}">
                    <a16:rowId xmlns="" xmlns:a16="http://schemas.microsoft.com/office/drawing/2014/main" val="10001"/>
                  </a:ext>
                </a:extLst>
              </a:tr>
              <a:tr h="480060">
                <a:tc>
                  <a:txBody>
                    <a:bodyPr/>
                    <a:lstStyle/>
                    <a:p>
                      <a:pPr>
                        <a:buNone/>
                      </a:pPr>
                      <a:r>
                        <a:rPr lang="en-US" sz="1400" dirty="0"/>
                        <a:t>k.</a:t>
                      </a:r>
                    </a:p>
                  </a:txBody>
                  <a:tcPr marL="68580" marR="68580" marT="34290" marB="34290"/>
                </a:tc>
                <a:tc>
                  <a:txBody>
                    <a:bodyPr/>
                    <a:lstStyle/>
                    <a:p>
                      <a:pPr>
                        <a:buNone/>
                      </a:pPr>
                      <a:r>
                        <a:rPr lang="en-US" sz="1400" dirty="0"/>
                        <a:t>Purchase of raw material</a:t>
                      </a:r>
                    </a:p>
                  </a:txBody>
                  <a:tcPr marL="68580" marR="68580" marT="34290" marB="34290"/>
                </a:tc>
                <a:tc>
                  <a:txBody>
                    <a:bodyPr/>
                    <a:lstStyle/>
                    <a:p>
                      <a:pPr algn="ctr">
                        <a:buNone/>
                      </a:pPr>
                      <a:r>
                        <a:rPr lang="en-US" sz="1400" dirty="0"/>
                        <a:t>90</a:t>
                      </a:r>
                    </a:p>
                  </a:txBody>
                  <a:tcPr marL="68580" marR="68580" marT="34290" marB="34290"/>
                </a:tc>
                <a:tc>
                  <a:txBody>
                    <a:bodyPr/>
                    <a:lstStyle/>
                    <a:p>
                      <a:pPr algn="ctr">
                        <a:buNone/>
                      </a:pPr>
                      <a:r>
                        <a:rPr lang="en-US" sz="1400" dirty="0"/>
                        <a:t>105</a:t>
                      </a:r>
                    </a:p>
                  </a:txBody>
                  <a:tcPr marL="68580" marR="68580" marT="34290" marB="34290"/>
                </a:tc>
                <a:tc>
                  <a:txBody>
                    <a:bodyPr/>
                    <a:lstStyle/>
                    <a:p>
                      <a:pPr algn="ctr">
                        <a:buNone/>
                      </a:pPr>
                      <a:r>
                        <a:rPr lang="en-US" sz="1400" dirty="0"/>
                        <a:t>9450</a:t>
                      </a:r>
                    </a:p>
                  </a:txBody>
                  <a:tcPr marL="68580" marR="68580" marT="34290" marB="34290"/>
                </a:tc>
                <a:tc vMerge="1">
                  <a:txBody>
                    <a:bodyPr/>
                    <a:lstStyle/>
                    <a:p>
                      <a:endParaRPr lang="en-US"/>
                    </a:p>
                  </a:txBody>
                  <a:tcPr/>
                </a:tc>
                <a:tc>
                  <a:txBody>
                    <a:bodyPr/>
                    <a:lstStyle/>
                    <a:p>
                      <a:pPr>
                        <a:buNone/>
                      </a:pPr>
                      <a:r>
                        <a:rPr lang="en-US" sz="1400"/>
                        <a:t>t.</a:t>
                      </a:r>
                    </a:p>
                  </a:txBody>
                  <a:tcPr marL="68580" marR="68580" marT="34290" marB="34290"/>
                </a:tc>
                <a:tc>
                  <a:txBody>
                    <a:bodyPr/>
                    <a:lstStyle/>
                    <a:p>
                      <a:pPr>
                        <a:buNone/>
                      </a:pPr>
                      <a:r>
                        <a:rPr lang="en-US" sz="1400" dirty="0"/>
                        <a:t>Closing stock of finished goods</a:t>
                      </a:r>
                    </a:p>
                  </a:txBody>
                  <a:tcPr marL="68580" marR="68580" marT="34290" marB="34290"/>
                </a:tc>
                <a:tc>
                  <a:txBody>
                    <a:bodyPr/>
                    <a:lstStyle/>
                    <a:p>
                      <a:pPr algn="ctr">
                        <a:buNone/>
                      </a:pPr>
                      <a:r>
                        <a:rPr lang="en-US" sz="1400"/>
                        <a:t>20</a:t>
                      </a:r>
                    </a:p>
                  </a:txBody>
                  <a:tcPr marL="68580" marR="68580" marT="34290" marB="34290"/>
                </a:tc>
                <a:tc>
                  <a:txBody>
                    <a:bodyPr/>
                    <a:lstStyle/>
                    <a:p>
                      <a:pPr algn="ctr">
                        <a:buNone/>
                      </a:pPr>
                      <a:r>
                        <a:rPr lang="en-US" sz="1400" dirty="0"/>
                        <a:t>230</a:t>
                      </a:r>
                    </a:p>
                  </a:txBody>
                  <a:tcPr marL="68580" marR="68580" marT="34290" marB="34290"/>
                </a:tc>
                <a:tc>
                  <a:txBody>
                    <a:bodyPr/>
                    <a:lstStyle/>
                    <a:p>
                      <a:pPr algn="ctr">
                        <a:buNone/>
                      </a:pPr>
                      <a:r>
                        <a:rPr lang="en-US" sz="1400"/>
                        <a:t>4600</a:t>
                      </a:r>
                    </a:p>
                  </a:txBody>
                  <a:tcPr marL="68580" marR="68580" marT="34290" marB="34290"/>
                </a:tc>
                <a:extLst>
                  <a:ext uri="{0D108BD9-81ED-4DB2-BD59-A6C34878D82A}">
                    <a16:rowId xmlns="" xmlns:a16="http://schemas.microsoft.com/office/drawing/2014/main" val="10002"/>
                  </a:ext>
                </a:extLst>
              </a:tr>
              <a:tr h="274320">
                <a:tc>
                  <a:txBody>
                    <a:bodyPr/>
                    <a:lstStyle/>
                    <a:p>
                      <a:pPr>
                        <a:buNone/>
                      </a:pPr>
                      <a:endParaRPr lang="en-US" sz="1400" dirty="0"/>
                    </a:p>
                  </a:txBody>
                  <a:tcPr marL="68580" marR="68580" marT="34290" marB="34290"/>
                </a:tc>
                <a:tc>
                  <a:txBody>
                    <a:bodyPr/>
                    <a:lstStyle/>
                    <a:p>
                      <a:pPr>
                        <a:buNone/>
                      </a:pPr>
                      <a:r>
                        <a:rPr lang="en-US" sz="1400" dirty="0"/>
                        <a:t>Total</a:t>
                      </a:r>
                    </a:p>
                  </a:txBody>
                  <a:tcPr marL="68580" marR="68580" marT="34290" marB="34290"/>
                </a:tc>
                <a:tc>
                  <a:txBody>
                    <a:bodyPr/>
                    <a:lstStyle/>
                    <a:p>
                      <a:pPr algn="ctr">
                        <a:buNone/>
                      </a:pPr>
                      <a:r>
                        <a:rPr lang="en-US" sz="1400" dirty="0"/>
                        <a:t>100</a:t>
                      </a:r>
                    </a:p>
                  </a:txBody>
                  <a:tcPr marL="68580" marR="68580" marT="34290" marB="34290"/>
                </a:tc>
                <a:tc>
                  <a:txBody>
                    <a:bodyPr/>
                    <a:lstStyle/>
                    <a:p>
                      <a:pPr algn="ctr">
                        <a:buNone/>
                      </a:pPr>
                      <a:r>
                        <a:rPr lang="en-US" sz="1400" dirty="0"/>
                        <a:t>105</a:t>
                      </a:r>
                    </a:p>
                  </a:txBody>
                  <a:tcPr marL="68580" marR="68580" marT="34290" marB="34290"/>
                </a:tc>
                <a:tc>
                  <a:txBody>
                    <a:bodyPr/>
                    <a:lstStyle/>
                    <a:p>
                      <a:pPr algn="ctr">
                        <a:buNone/>
                      </a:pPr>
                      <a:r>
                        <a:rPr lang="en-US" sz="1400" dirty="0"/>
                        <a:t>10500</a:t>
                      </a:r>
                    </a:p>
                  </a:txBody>
                  <a:tcPr marL="68580" marR="68580" marT="34290" marB="34290"/>
                </a:tc>
                <a:tc vMerge="1">
                  <a:txBody>
                    <a:bodyPr/>
                    <a:lstStyle/>
                    <a:p>
                      <a:endParaRPr lang="en-US"/>
                    </a:p>
                  </a:txBody>
                  <a:tcPr/>
                </a:tc>
                <a:tc>
                  <a:txBody>
                    <a:bodyPr/>
                    <a:lstStyle/>
                    <a:p>
                      <a:pPr>
                        <a:buNone/>
                      </a:pPr>
                      <a:endParaRPr lang="en-US" sz="1400" dirty="0"/>
                    </a:p>
                  </a:txBody>
                  <a:tcPr marL="68580" marR="68580" marT="34290" marB="34290"/>
                </a:tc>
                <a:tc>
                  <a:txBody>
                    <a:bodyPr/>
                    <a:lstStyle/>
                    <a:p>
                      <a:pPr>
                        <a:buNone/>
                      </a:pPr>
                      <a:endParaRPr lang="en-US" sz="1400" dirty="0"/>
                    </a:p>
                  </a:txBody>
                  <a:tcPr marL="68580" marR="68580" marT="34290" marB="34290"/>
                </a:tc>
                <a:tc>
                  <a:txBody>
                    <a:bodyPr/>
                    <a:lstStyle/>
                    <a:p>
                      <a:pPr algn="ctr">
                        <a:buNone/>
                      </a:pPr>
                      <a:endParaRPr lang="en-US" sz="1400" dirty="0"/>
                    </a:p>
                  </a:txBody>
                  <a:tcPr marL="68580" marR="68580" marT="34290" marB="34290"/>
                </a:tc>
                <a:tc>
                  <a:txBody>
                    <a:bodyPr/>
                    <a:lstStyle/>
                    <a:p>
                      <a:pPr algn="ctr">
                        <a:buNone/>
                      </a:pPr>
                      <a:endParaRPr lang="en-US" sz="1400" dirty="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3"/>
                  </a:ext>
                </a:extLst>
              </a:tr>
              <a:tr h="480060">
                <a:tc>
                  <a:txBody>
                    <a:bodyPr/>
                    <a:lstStyle/>
                    <a:p>
                      <a:pPr>
                        <a:buNone/>
                      </a:pPr>
                      <a:r>
                        <a:rPr lang="en-US" sz="1400"/>
                        <a:t>l.</a:t>
                      </a:r>
                    </a:p>
                  </a:txBody>
                  <a:tcPr marL="68580" marR="68580" marT="34290" marB="34290"/>
                </a:tc>
                <a:tc>
                  <a:txBody>
                    <a:bodyPr/>
                    <a:lstStyle/>
                    <a:p>
                      <a:pPr>
                        <a:buNone/>
                      </a:pPr>
                      <a:r>
                        <a:rPr lang="en-US" sz="1400" dirty="0"/>
                        <a:t>Less closing stock of raw material</a:t>
                      </a:r>
                    </a:p>
                  </a:txBody>
                  <a:tcPr marL="68580" marR="68580" marT="34290" marB="34290"/>
                </a:tc>
                <a:tc>
                  <a:txBody>
                    <a:bodyPr/>
                    <a:lstStyle/>
                    <a:p>
                      <a:pPr algn="ctr">
                        <a:buNone/>
                      </a:pPr>
                      <a:r>
                        <a:rPr lang="en-US" sz="1400" dirty="0"/>
                        <a:t>20</a:t>
                      </a:r>
                    </a:p>
                  </a:txBody>
                  <a:tcPr marL="68580" marR="68580" marT="34290" marB="34290"/>
                </a:tc>
                <a:tc>
                  <a:txBody>
                    <a:bodyPr/>
                    <a:lstStyle/>
                    <a:p>
                      <a:pPr algn="ctr">
                        <a:buNone/>
                      </a:pPr>
                      <a:r>
                        <a:rPr lang="en-US" sz="1400" dirty="0"/>
                        <a:t>105</a:t>
                      </a:r>
                    </a:p>
                  </a:txBody>
                  <a:tcPr marL="68580" marR="68580" marT="34290" marB="34290"/>
                </a:tc>
                <a:tc>
                  <a:txBody>
                    <a:bodyPr/>
                    <a:lstStyle/>
                    <a:p>
                      <a:pPr algn="ctr">
                        <a:buNone/>
                      </a:pPr>
                      <a:r>
                        <a:rPr lang="en-US" sz="1400" dirty="0"/>
                        <a:t>2100</a:t>
                      </a:r>
                    </a:p>
                  </a:txBody>
                  <a:tcPr marL="68580" marR="68580" marT="34290" marB="34290"/>
                </a:tc>
                <a:tc vMerge="1">
                  <a:txBody>
                    <a:bodyPr/>
                    <a:lstStyle/>
                    <a:p>
                      <a:endParaRPr lang="en-US"/>
                    </a:p>
                  </a:txBody>
                  <a:tcPr/>
                </a:tc>
                <a:tc>
                  <a:txBody>
                    <a:bodyPr/>
                    <a:lstStyle/>
                    <a:p>
                      <a:pPr>
                        <a:buNone/>
                      </a:pPr>
                      <a:endParaRPr lang="en-US" sz="1400"/>
                    </a:p>
                  </a:txBody>
                  <a:tcPr marL="68580" marR="68580" marT="34290" marB="34290"/>
                </a:tc>
                <a:tc>
                  <a:txBody>
                    <a:bodyPr/>
                    <a:lstStyle/>
                    <a:p>
                      <a:pPr>
                        <a:buNone/>
                      </a:pPr>
                      <a:endParaRPr lang="en-US" sz="1400" dirty="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4"/>
                  </a:ext>
                </a:extLst>
              </a:tr>
              <a:tr h="310991">
                <a:tc>
                  <a:txBody>
                    <a:bodyPr/>
                    <a:lstStyle/>
                    <a:p>
                      <a:pPr>
                        <a:buNone/>
                      </a:pPr>
                      <a:r>
                        <a:rPr lang="en-US" sz="1400" dirty="0"/>
                        <a:t>m.</a:t>
                      </a:r>
                    </a:p>
                  </a:txBody>
                  <a:tcPr marL="68580" marR="68580" marT="34290" marB="34290"/>
                </a:tc>
                <a:tc>
                  <a:txBody>
                    <a:bodyPr/>
                    <a:lstStyle/>
                    <a:p>
                      <a:pPr>
                        <a:buNone/>
                      </a:pPr>
                      <a:r>
                        <a:rPr lang="en-US" sz="1400" dirty="0"/>
                        <a:t>Less GST credit</a:t>
                      </a:r>
                    </a:p>
                  </a:txBody>
                  <a:tcPr marL="68580" marR="68580" marT="34290" marB="34290"/>
                </a:tc>
                <a:tc>
                  <a:txBody>
                    <a:bodyPr/>
                    <a:lstStyle/>
                    <a:p>
                      <a:pPr algn="ctr">
                        <a:buNone/>
                      </a:pPr>
                      <a:r>
                        <a:rPr lang="en-US" sz="1400" dirty="0"/>
                        <a:t>80</a:t>
                      </a:r>
                    </a:p>
                  </a:txBody>
                  <a:tcPr marL="68580" marR="68580" marT="34290" marB="34290"/>
                </a:tc>
                <a:tc>
                  <a:txBody>
                    <a:bodyPr/>
                    <a:lstStyle/>
                    <a:p>
                      <a:pPr algn="ctr">
                        <a:buNone/>
                      </a:pPr>
                      <a:r>
                        <a:rPr lang="en-US" sz="1400" dirty="0"/>
                        <a:t>5</a:t>
                      </a:r>
                    </a:p>
                  </a:txBody>
                  <a:tcPr marL="68580" marR="68580" marT="34290" marB="34290"/>
                </a:tc>
                <a:tc>
                  <a:txBody>
                    <a:bodyPr/>
                    <a:lstStyle/>
                    <a:p>
                      <a:pPr algn="ctr">
                        <a:buNone/>
                      </a:pPr>
                      <a:r>
                        <a:rPr lang="en-US" sz="1400" dirty="0"/>
                        <a:t>400</a:t>
                      </a:r>
                    </a:p>
                  </a:txBody>
                  <a:tcPr marL="68580" marR="68580" marT="34290" marB="34290"/>
                </a:tc>
                <a:tc vMerge="1">
                  <a:txBody>
                    <a:bodyPr/>
                    <a:lstStyle/>
                    <a:p>
                      <a:endParaRPr lang="en-US"/>
                    </a:p>
                  </a:txBody>
                  <a:tcPr/>
                </a:tc>
                <a:tc>
                  <a:txBody>
                    <a:bodyPr/>
                    <a:lstStyle/>
                    <a:p>
                      <a:pPr>
                        <a:buNone/>
                      </a:pPr>
                      <a:endParaRPr lang="en-US" sz="1400"/>
                    </a:p>
                  </a:txBody>
                  <a:tcPr marL="68580" marR="68580" marT="34290" marB="34290"/>
                </a:tc>
                <a:tc>
                  <a:txBody>
                    <a:bodyPr/>
                    <a:lstStyle/>
                    <a:p>
                      <a:pP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5"/>
                  </a:ext>
                </a:extLst>
              </a:tr>
              <a:tr h="306229">
                <a:tc>
                  <a:txBody>
                    <a:bodyPr/>
                    <a:lstStyle/>
                    <a:p>
                      <a:pPr>
                        <a:buNone/>
                      </a:pPr>
                      <a:r>
                        <a:rPr lang="en-US" sz="1400"/>
                        <a:t>n.</a:t>
                      </a:r>
                    </a:p>
                  </a:txBody>
                  <a:tcPr marL="68580" marR="68580" marT="34290" marB="34290"/>
                </a:tc>
                <a:tc>
                  <a:txBody>
                    <a:bodyPr/>
                    <a:lstStyle/>
                    <a:p>
                      <a:pPr>
                        <a:buNone/>
                      </a:pPr>
                      <a:r>
                        <a:rPr lang="en-US" sz="1400"/>
                        <a:t>Raw material consumed</a:t>
                      </a:r>
                    </a:p>
                  </a:txBody>
                  <a:tcPr marL="68580" marR="68580" marT="34290" marB="34290"/>
                </a:tc>
                <a:tc>
                  <a:txBody>
                    <a:bodyPr/>
                    <a:lstStyle/>
                    <a:p>
                      <a:pPr algn="ctr">
                        <a:buNone/>
                      </a:pPr>
                      <a:r>
                        <a:rPr lang="en-US" sz="1400" dirty="0"/>
                        <a:t>80</a:t>
                      </a:r>
                    </a:p>
                  </a:txBody>
                  <a:tcPr marL="68580" marR="68580" marT="34290" marB="34290"/>
                </a:tc>
                <a:tc>
                  <a:txBody>
                    <a:bodyPr/>
                    <a:lstStyle/>
                    <a:p>
                      <a:pPr algn="ctr">
                        <a:buNone/>
                      </a:pPr>
                      <a:r>
                        <a:rPr lang="en-US" sz="1400" dirty="0"/>
                        <a:t>100</a:t>
                      </a:r>
                    </a:p>
                  </a:txBody>
                  <a:tcPr marL="68580" marR="68580" marT="34290" marB="34290"/>
                </a:tc>
                <a:tc>
                  <a:txBody>
                    <a:bodyPr/>
                    <a:lstStyle/>
                    <a:p>
                      <a:pPr algn="ctr">
                        <a:buNone/>
                      </a:pPr>
                      <a:endParaRPr lang="en-US" sz="1400" dirty="0"/>
                    </a:p>
                  </a:txBody>
                  <a:tcPr marL="68580" marR="68580" marT="34290" marB="34290"/>
                </a:tc>
                <a:tc vMerge="1">
                  <a:txBody>
                    <a:bodyPr/>
                    <a:lstStyle/>
                    <a:p>
                      <a:endParaRPr lang="en-US"/>
                    </a:p>
                  </a:txBody>
                  <a:tcPr/>
                </a:tc>
                <a:tc>
                  <a:txBody>
                    <a:bodyPr/>
                    <a:lstStyle/>
                    <a:p>
                      <a:pPr>
                        <a:buNone/>
                      </a:pPr>
                      <a:endParaRPr lang="en-US" sz="1400"/>
                    </a:p>
                  </a:txBody>
                  <a:tcPr marL="68580" marR="68580" marT="34290" marB="34290"/>
                </a:tc>
                <a:tc>
                  <a:txBody>
                    <a:bodyPr/>
                    <a:lstStyle/>
                    <a:p>
                      <a:pP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6"/>
                  </a:ext>
                </a:extLst>
              </a:tr>
              <a:tr h="317659">
                <a:tc>
                  <a:txBody>
                    <a:bodyPr/>
                    <a:lstStyle/>
                    <a:p>
                      <a:pPr>
                        <a:buNone/>
                      </a:pPr>
                      <a:r>
                        <a:rPr lang="en-US" sz="1400"/>
                        <a:t>o.</a:t>
                      </a:r>
                    </a:p>
                  </a:txBody>
                  <a:tcPr marL="68580" marR="68580" marT="34290" marB="34290"/>
                </a:tc>
                <a:tc>
                  <a:txBody>
                    <a:bodyPr/>
                    <a:lstStyle/>
                    <a:p>
                      <a:pPr>
                        <a:buNone/>
                      </a:pPr>
                      <a:r>
                        <a:rPr lang="en-US" sz="1400"/>
                        <a:t>Manufacturing cost</a:t>
                      </a:r>
                    </a:p>
                  </a:txBody>
                  <a:tcPr marL="68580" marR="68580" marT="34290" marB="34290"/>
                </a:tc>
                <a:tc>
                  <a:txBody>
                    <a:bodyPr/>
                    <a:lstStyle/>
                    <a:p>
                      <a:pPr algn="ctr">
                        <a:buNone/>
                      </a:pPr>
                      <a:r>
                        <a:rPr lang="en-US" sz="1400" dirty="0"/>
                        <a:t>80</a:t>
                      </a:r>
                    </a:p>
                  </a:txBody>
                  <a:tcPr marL="68580" marR="68580" marT="34290" marB="34290"/>
                </a:tc>
                <a:tc>
                  <a:txBody>
                    <a:bodyPr/>
                    <a:lstStyle/>
                    <a:p>
                      <a:pPr algn="ctr">
                        <a:buNone/>
                      </a:pPr>
                      <a:r>
                        <a:rPr lang="en-US" sz="1400" dirty="0"/>
                        <a:t>100</a:t>
                      </a:r>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dirty="0"/>
                        <a:t>8000</a:t>
                      </a:r>
                    </a:p>
                  </a:txBody>
                  <a:tcPr marL="68580" marR="68580" marT="34290" marB="34290"/>
                </a:tc>
                <a:tc>
                  <a:txBody>
                    <a:bodyPr/>
                    <a:lstStyle/>
                    <a:p>
                      <a:pPr>
                        <a:buNone/>
                      </a:pPr>
                      <a:endParaRPr lang="en-US" sz="1400" dirty="0"/>
                    </a:p>
                  </a:txBody>
                  <a:tcPr marL="68580" marR="68580" marT="34290" marB="34290"/>
                </a:tc>
                <a:tc>
                  <a:txBody>
                    <a:bodyPr/>
                    <a:lstStyle/>
                    <a:p>
                      <a:pP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7"/>
                  </a:ext>
                </a:extLst>
              </a:tr>
              <a:tr h="274320">
                <a:tc>
                  <a:txBody>
                    <a:bodyPr/>
                    <a:lstStyle/>
                    <a:p>
                      <a:pPr>
                        <a:buNone/>
                      </a:pPr>
                      <a:r>
                        <a:rPr lang="en-US" sz="1400"/>
                        <a:t>p.</a:t>
                      </a:r>
                    </a:p>
                  </a:txBody>
                  <a:tcPr marL="68580" marR="68580" marT="34290" marB="34290"/>
                </a:tc>
                <a:tc>
                  <a:txBody>
                    <a:bodyPr/>
                    <a:lstStyle/>
                    <a:p>
                      <a:pPr>
                        <a:buNone/>
                      </a:pPr>
                      <a:r>
                        <a:rPr lang="en-US" sz="1400"/>
                        <a:t>GST on finished goods</a:t>
                      </a:r>
                    </a:p>
                  </a:txBody>
                  <a:tcPr marL="68580" marR="68580" marT="34290" marB="34290"/>
                </a:tc>
                <a:tc>
                  <a:txBody>
                    <a:bodyPr/>
                    <a:lstStyle/>
                    <a:p>
                      <a:pPr algn="ctr">
                        <a:buNone/>
                      </a:pPr>
                      <a:r>
                        <a:rPr lang="en-US" sz="1400" dirty="0"/>
                        <a:t>60</a:t>
                      </a:r>
                    </a:p>
                  </a:txBody>
                  <a:tcPr marL="68580" marR="68580" marT="34290" marB="34290"/>
                </a:tc>
                <a:tc>
                  <a:txBody>
                    <a:bodyPr/>
                    <a:lstStyle/>
                    <a:p>
                      <a:pPr algn="ctr">
                        <a:buNone/>
                      </a:pPr>
                      <a:r>
                        <a:rPr lang="en-US" sz="1400" dirty="0"/>
                        <a:t>30</a:t>
                      </a:r>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dirty="0"/>
                        <a:t>1800</a:t>
                      </a:r>
                    </a:p>
                  </a:txBody>
                  <a:tcPr marL="68580" marR="68580" marT="34290" marB="34290"/>
                </a:tc>
                <a:tc>
                  <a:txBody>
                    <a:bodyPr/>
                    <a:lstStyle/>
                    <a:p>
                      <a:pPr>
                        <a:buNone/>
                      </a:pPr>
                      <a:endParaRPr lang="en-US" sz="1400"/>
                    </a:p>
                  </a:txBody>
                  <a:tcPr marL="68580" marR="68580" marT="34290" marB="34290"/>
                </a:tc>
                <a:tc>
                  <a:txBody>
                    <a:bodyPr/>
                    <a:lstStyle/>
                    <a:p>
                      <a:pP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8"/>
                  </a:ext>
                </a:extLst>
              </a:tr>
              <a:tr h="480060">
                <a:tc>
                  <a:txBody>
                    <a:bodyPr/>
                    <a:lstStyle/>
                    <a:p>
                      <a:pPr>
                        <a:buNone/>
                      </a:pPr>
                      <a:r>
                        <a:rPr lang="en-US" sz="1400"/>
                        <a:t>q.</a:t>
                      </a:r>
                    </a:p>
                  </a:txBody>
                  <a:tcPr marL="68580" marR="68580" marT="34290" marB="34290"/>
                </a:tc>
                <a:tc>
                  <a:txBody>
                    <a:bodyPr/>
                    <a:lstStyle/>
                    <a:p>
                      <a:pPr>
                        <a:buNone/>
                      </a:pPr>
                      <a:r>
                        <a:rPr lang="en-US" sz="1400" dirty="0"/>
                        <a:t>GST on closing stock of finished goods</a:t>
                      </a:r>
                    </a:p>
                  </a:txBody>
                  <a:tcPr marL="68580" marR="68580" marT="34290" marB="34290"/>
                </a:tc>
                <a:tc>
                  <a:txBody>
                    <a:bodyPr/>
                    <a:lstStyle/>
                    <a:p>
                      <a:pPr algn="ctr">
                        <a:buNone/>
                      </a:pPr>
                      <a:r>
                        <a:rPr lang="en-US" sz="1400"/>
                        <a:t>20</a:t>
                      </a:r>
                    </a:p>
                  </a:txBody>
                  <a:tcPr marL="68580" marR="68580" marT="34290" marB="34290"/>
                </a:tc>
                <a:tc>
                  <a:txBody>
                    <a:bodyPr/>
                    <a:lstStyle/>
                    <a:p>
                      <a:pPr algn="ctr">
                        <a:buNone/>
                      </a:pPr>
                      <a:r>
                        <a:rPr lang="en-US" sz="1400" dirty="0"/>
                        <a:t>30</a:t>
                      </a:r>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dirty="0"/>
                        <a:t>600</a:t>
                      </a:r>
                    </a:p>
                  </a:txBody>
                  <a:tcPr marL="68580" marR="68580" marT="34290" marB="34290"/>
                </a:tc>
                <a:tc>
                  <a:txBody>
                    <a:bodyPr/>
                    <a:lstStyle/>
                    <a:p>
                      <a:pPr>
                        <a:buNone/>
                      </a:pPr>
                      <a:endParaRPr lang="en-US" sz="1400" dirty="0"/>
                    </a:p>
                  </a:txBody>
                  <a:tcPr marL="68580" marR="68580" marT="34290" marB="34290"/>
                </a:tc>
                <a:tc>
                  <a:txBody>
                    <a:bodyPr/>
                    <a:lstStyle/>
                    <a:p>
                      <a:pPr>
                        <a:buNone/>
                      </a:pPr>
                      <a:endParaRPr lang="en-US" sz="1400" dirty="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09"/>
                  </a:ext>
                </a:extLst>
              </a:tr>
              <a:tr h="274320">
                <a:tc>
                  <a:txBody>
                    <a:bodyPr/>
                    <a:lstStyle/>
                    <a:p>
                      <a:pPr>
                        <a:buNone/>
                      </a:pPr>
                      <a:r>
                        <a:rPr lang="en-US" sz="1400"/>
                        <a:t>r.</a:t>
                      </a:r>
                    </a:p>
                  </a:txBody>
                  <a:tcPr marL="68580" marR="68580" marT="34290" marB="34290"/>
                </a:tc>
                <a:tc>
                  <a:txBody>
                    <a:bodyPr/>
                    <a:lstStyle/>
                    <a:p>
                      <a:pPr>
                        <a:buNone/>
                      </a:pPr>
                      <a:r>
                        <a:rPr lang="en-US" sz="1400"/>
                        <a:t>Gross profit</a:t>
                      </a:r>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dirty="0"/>
                        <a:t>3000</a:t>
                      </a:r>
                    </a:p>
                  </a:txBody>
                  <a:tcPr marL="68580" marR="68580" marT="34290" marB="34290"/>
                </a:tc>
                <a:tc>
                  <a:txBody>
                    <a:bodyPr/>
                    <a:lstStyle/>
                    <a:p>
                      <a:pPr>
                        <a:buNone/>
                      </a:pPr>
                      <a:endParaRPr lang="en-US" sz="1400"/>
                    </a:p>
                  </a:txBody>
                  <a:tcPr marL="68580" marR="68580" marT="34290" marB="34290"/>
                </a:tc>
                <a:tc>
                  <a:txBody>
                    <a:bodyPr/>
                    <a:lstStyle/>
                    <a:p>
                      <a:pP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dirty="0"/>
                    </a:p>
                  </a:txBody>
                  <a:tcPr marL="68580" marR="68580" marT="34290" marB="34290"/>
                </a:tc>
                <a:extLst>
                  <a:ext uri="{0D108BD9-81ED-4DB2-BD59-A6C34878D82A}">
                    <a16:rowId xmlns="" xmlns:a16="http://schemas.microsoft.com/office/drawing/2014/main" val="10010"/>
                  </a:ext>
                </a:extLst>
              </a:tr>
              <a:tr h="274320">
                <a:tc>
                  <a:txBody>
                    <a:bodyPr/>
                    <a:lstStyle/>
                    <a:p>
                      <a:pPr>
                        <a:buNone/>
                      </a:pPr>
                      <a:endParaRPr lang="en-US" sz="1400"/>
                    </a:p>
                  </a:txBody>
                  <a:tcPr marL="68580" marR="68580" marT="34290" marB="34290"/>
                </a:tc>
                <a:tc>
                  <a:txBody>
                    <a:bodyPr/>
                    <a:lstStyle/>
                    <a:p>
                      <a:pPr>
                        <a:buNone/>
                      </a:pPr>
                      <a:r>
                        <a:rPr lang="en-US" sz="1400" b="1"/>
                        <a:t>TOTAL</a:t>
                      </a:r>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b="1"/>
                        <a:t>21400</a:t>
                      </a:r>
                    </a:p>
                  </a:txBody>
                  <a:tcPr marL="68580" marR="68580" marT="34290" marB="34290"/>
                </a:tc>
                <a:tc>
                  <a:txBody>
                    <a:bodyPr/>
                    <a:lstStyle/>
                    <a:p>
                      <a:pPr>
                        <a:buNone/>
                      </a:pPr>
                      <a:endParaRPr lang="en-US" sz="1400"/>
                    </a:p>
                  </a:txBody>
                  <a:tcPr marL="68580" marR="68580" marT="34290" marB="34290"/>
                </a:tc>
                <a:tc>
                  <a:txBody>
                    <a:bodyPr/>
                    <a:lstStyle/>
                    <a:p>
                      <a:pPr>
                        <a:buNone/>
                      </a:pPr>
                      <a:r>
                        <a:rPr lang="en-US" sz="1400" b="1">
                          <a:sym typeface="+mn-ea"/>
                        </a:rPr>
                        <a:t>TOTAL</a:t>
                      </a: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endParaRPr lang="en-US" sz="1400"/>
                    </a:p>
                  </a:txBody>
                  <a:tcPr marL="68580" marR="68580" marT="34290" marB="34290"/>
                </a:tc>
                <a:tc>
                  <a:txBody>
                    <a:bodyPr/>
                    <a:lstStyle/>
                    <a:p>
                      <a:pPr algn="ctr">
                        <a:buNone/>
                      </a:pPr>
                      <a:r>
                        <a:rPr lang="en-US" sz="1400" b="1" dirty="0"/>
                        <a:t>21400</a:t>
                      </a:r>
                    </a:p>
                  </a:txBody>
                  <a:tcPr marL="68580" marR="68580" marT="34290" marB="34290"/>
                </a:tc>
                <a:extLst>
                  <a:ext uri="{0D108BD9-81ED-4DB2-BD59-A6C34878D82A}">
                    <a16:rowId xmlns="" xmlns:a16="http://schemas.microsoft.com/office/drawing/2014/main" val="10011"/>
                  </a:ext>
                </a:extLst>
              </a:tr>
            </a:tbl>
          </a:graphicData>
        </a:graphic>
      </p:graphicFrame>
      <p:sp>
        <p:nvSpPr>
          <p:cNvPr id="7" name="Text Box 6"/>
          <p:cNvSpPr txBox="1"/>
          <p:nvPr/>
        </p:nvSpPr>
        <p:spPr>
          <a:xfrm>
            <a:off x="7815263" y="6372036"/>
            <a:ext cx="1251109" cy="369332"/>
          </a:xfrm>
          <a:prstGeom prst="rect">
            <a:avLst/>
          </a:prstGeom>
          <a:noFill/>
        </p:spPr>
        <p:txBody>
          <a:bodyPr wrap="square" rtlCol="0">
            <a:spAutoFit/>
          </a:bodyPr>
          <a:lstStyle/>
          <a:p>
            <a:r>
              <a:rPr lang="en-US" b="1" dirty="0"/>
              <a:t>Contd...</a:t>
            </a:r>
          </a:p>
        </p:txBody>
      </p:sp>
      <p:sp>
        <p:nvSpPr>
          <p:cNvPr id="4" name="Content Placeholder 3"/>
          <p:cNvSpPr>
            <a:spLocks noGrp="1"/>
          </p:cNvSpPr>
          <p:nvPr>
            <p:ph idx="1"/>
          </p:nvPr>
        </p:nvSpPr>
        <p:spPr>
          <a:xfrm>
            <a:off x="77628" y="1556792"/>
            <a:ext cx="9030876" cy="769963"/>
          </a:xfrm>
        </p:spPr>
        <p:txBody>
          <a:bodyPr>
            <a:normAutofit/>
          </a:bodyPr>
          <a:lstStyle/>
          <a:p>
            <a:pPr marL="0" indent="0" algn="just">
              <a:buNone/>
            </a:pPr>
            <a:r>
              <a:rPr lang="en-US" sz="2000" b="1" u="sng" dirty="0">
                <a:solidFill>
                  <a:schemeClr val="accent2"/>
                </a:solidFill>
              </a:rPr>
              <a:t>Inclusive Method</a:t>
            </a:r>
            <a:r>
              <a:rPr lang="en-US" sz="2000" b="1" dirty="0">
                <a:solidFill>
                  <a:schemeClr val="accent2"/>
                </a:solidFill>
              </a:rPr>
              <a:t>:</a:t>
            </a:r>
            <a:r>
              <a:rPr lang="en-US" sz="2000" b="1" dirty="0"/>
              <a:t> </a:t>
            </a:r>
            <a:r>
              <a:rPr lang="en-US" sz="2000" dirty="0"/>
              <a:t>The Profit and Loss Account taking valuations inclusive of tax will be:</a:t>
            </a:r>
          </a:p>
        </p:txBody>
      </p:sp>
      <p:sp>
        <p:nvSpPr>
          <p:cNvPr id="2" name="Slide Number Placeholder 1">
            <a:extLst>
              <a:ext uri="{FF2B5EF4-FFF2-40B4-BE49-F238E27FC236}">
                <a16:creationId xmlns="" xmlns:a16="http://schemas.microsoft.com/office/drawing/2014/main" id="{91D7FD8E-689D-4ACF-9360-65E0868E2C05}"/>
              </a:ext>
            </a:extLst>
          </p:cNvPr>
          <p:cNvSpPr>
            <a:spLocks noGrp="1"/>
          </p:cNvSpPr>
          <p:nvPr>
            <p:ph type="sldNum" sz="quarter" idx="12"/>
          </p:nvPr>
        </p:nvSpPr>
        <p:spPr>
          <a:xfrm>
            <a:off x="298376" y="6381328"/>
            <a:ext cx="385192" cy="369332"/>
          </a:xfrm>
        </p:spPr>
        <p:txBody>
          <a:bodyPr>
            <a:normAutofit fontScale="77500" lnSpcReduction="20000"/>
          </a:bodyPr>
          <a:lstStyle/>
          <a:p>
            <a:fld id="{B3561BA9-CDCF-4958-B8AB-66F3BF063E13}" type="slidenum">
              <a:rPr lang="en-US" smtClean="0"/>
              <a:pPr/>
              <a:t>143</a:t>
            </a:fld>
            <a:endParaRPr lang="en-US" dirty="0"/>
          </a:p>
        </p:txBody>
      </p:sp>
      <p:sp>
        <p:nvSpPr>
          <p:cNvPr id="9" name="Title 2">
            <a:extLst>
              <a:ext uri="{FF2B5EF4-FFF2-40B4-BE49-F238E27FC236}">
                <a16:creationId xmlns="" xmlns:a16="http://schemas.microsoft.com/office/drawing/2014/main" id="{9798FFEC-4EB9-4F31-A1A4-9EE1E0E307A6}"/>
              </a:ext>
            </a:extLst>
          </p:cNvPr>
          <p:cNvSpPr txBox="1">
            <a:spLocks/>
          </p:cNvSpPr>
          <p:nvPr/>
        </p:nvSpPr>
        <p:spPr>
          <a:xfrm>
            <a:off x="179512" y="44624"/>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spTree>
    <p:extLst>
      <p:ext uri="{BB962C8B-B14F-4D97-AF65-F5344CB8AC3E}">
        <p14:creationId xmlns:p14="http://schemas.microsoft.com/office/powerpoint/2010/main" val="303980542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p:nvPr/>
        </p:nvSpPr>
        <p:spPr>
          <a:xfrm>
            <a:off x="7815263" y="6300028"/>
            <a:ext cx="1251109" cy="369332"/>
          </a:xfrm>
          <a:prstGeom prst="rect">
            <a:avLst/>
          </a:prstGeom>
          <a:noFill/>
        </p:spPr>
        <p:txBody>
          <a:bodyPr wrap="square" rtlCol="0">
            <a:spAutoFit/>
          </a:bodyPr>
          <a:lstStyle/>
          <a:p>
            <a:r>
              <a:rPr lang="en-US" b="1" dirty="0"/>
              <a:t>Contd...</a:t>
            </a:r>
          </a:p>
        </p:txBody>
      </p:sp>
      <p:sp>
        <p:nvSpPr>
          <p:cNvPr id="4" name="Content Placeholder 3"/>
          <p:cNvSpPr>
            <a:spLocks noGrp="1"/>
          </p:cNvSpPr>
          <p:nvPr>
            <p:ph idx="1"/>
          </p:nvPr>
        </p:nvSpPr>
        <p:spPr>
          <a:xfrm>
            <a:off x="179512" y="1628800"/>
            <a:ext cx="8820472" cy="5145272"/>
          </a:xfrm>
        </p:spPr>
        <p:txBody>
          <a:bodyPr>
            <a:noAutofit/>
          </a:bodyPr>
          <a:lstStyle/>
          <a:p>
            <a:pPr algn="just"/>
            <a:r>
              <a:rPr lang="en-US" sz="2200" dirty="0"/>
              <a:t>From the above example, it is clearly seen that the profit remained </a:t>
            </a:r>
            <a:r>
              <a:rPr lang="en-US" sz="2200" b="1" dirty="0"/>
              <a:t>unchanged</a:t>
            </a:r>
            <a:r>
              <a:rPr lang="en-US" sz="2200" dirty="0"/>
              <a:t> on account of valuation of inventory </a:t>
            </a:r>
            <a:r>
              <a:rPr lang="en-US" sz="2200" b="1" dirty="0"/>
              <a:t>taken inclusive or exclusive of tax</a:t>
            </a:r>
            <a:r>
              <a:rPr lang="en-US" sz="2200" dirty="0"/>
              <a:t>.</a:t>
            </a:r>
          </a:p>
          <a:p>
            <a:pPr algn="just"/>
            <a:r>
              <a:rPr lang="en-US" sz="2200" dirty="0"/>
              <a:t>Following </a:t>
            </a:r>
            <a:r>
              <a:rPr lang="en-US" sz="2200" b="1" dirty="0"/>
              <a:t>other observations </a:t>
            </a:r>
            <a:r>
              <a:rPr lang="en-US" sz="2200" dirty="0"/>
              <a:t>can be made in this regard:</a:t>
            </a:r>
          </a:p>
          <a:p>
            <a:pPr marL="602456" lvl="1" indent="-301229" algn="just">
              <a:buFont typeface="Wingdings" panose="05000000000000000000" pitchFamily="2" charset="2"/>
              <a:buChar char="Ø"/>
            </a:pPr>
            <a:r>
              <a:rPr lang="en-US" sz="2200" dirty="0"/>
              <a:t>The profit and loss account showing valuations inclusive of tax consists of a debit for the amount of tax that has to be ultimately paid to the government, since it showed the sales and closing stock valuations inclusive of tax on the credit side this debit was necessary to give a clear picture of the </a:t>
            </a:r>
            <a:r>
              <a:rPr lang="en-US" sz="2200" b="1" dirty="0"/>
              <a:t>income</a:t>
            </a:r>
            <a:r>
              <a:rPr lang="en-US" sz="2200" dirty="0"/>
              <a:t> of the entity.</a:t>
            </a:r>
          </a:p>
          <a:p>
            <a:pPr marL="602456" lvl="1" indent="-301229" algn="just">
              <a:buFont typeface="Wingdings" panose="05000000000000000000" pitchFamily="2" charset="2"/>
              <a:buChar char="Ø"/>
            </a:pPr>
            <a:r>
              <a:rPr lang="en-US" sz="2200" dirty="0"/>
              <a:t>The GST credit availed on the raw materials have been recorded by deducting the same from the valuation of raw material consumed giving the correct picture of the </a:t>
            </a:r>
            <a:r>
              <a:rPr lang="en-US" sz="2200" b="1" dirty="0"/>
              <a:t>expense</a:t>
            </a:r>
            <a:r>
              <a:rPr lang="en-US" sz="2200" dirty="0"/>
              <a:t>.</a:t>
            </a:r>
          </a:p>
        </p:txBody>
      </p:sp>
      <p:sp>
        <p:nvSpPr>
          <p:cNvPr id="2" name="Slide Number Placeholder 1">
            <a:extLst>
              <a:ext uri="{FF2B5EF4-FFF2-40B4-BE49-F238E27FC236}">
                <a16:creationId xmlns="" xmlns:a16="http://schemas.microsoft.com/office/drawing/2014/main" id="{D77E5F9E-F407-457E-87E3-FA8293FC97B6}"/>
              </a:ext>
            </a:extLst>
          </p:cNvPr>
          <p:cNvSpPr>
            <a:spLocks noGrp="1"/>
          </p:cNvSpPr>
          <p:nvPr>
            <p:ph type="sldNum" sz="quarter" idx="12"/>
          </p:nvPr>
        </p:nvSpPr>
        <p:spPr/>
        <p:txBody>
          <a:bodyPr>
            <a:normAutofit fontScale="85000" lnSpcReduction="20000"/>
          </a:bodyPr>
          <a:lstStyle/>
          <a:p>
            <a:fld id="{B3561BA9-CDCF-4958-B8AB-66F3BF063E13}" type="slidenum">
              <a:rPr lang="en-US" smtClean="0"/>
              <a:pPr/>
              <a:t>144</a:t>
            </a:fld>
            <a:endParaRPr lang="en-US"/>
          </a:p>
        </p:txBody>
      </p:sp>
      <p:sp>
        <p:nvSpPr>
          <p:cNvPr id="8" name="Title 2">
            <a:extLst>
              <a:ext uri="{FF2B5EF4-FFF2-40B4-BE49-F238E27FC236}">
                <a16:creationId xmlns="" xmlns:a16="http://schemas.microsoft.com/office/drawing/2014/main" id="{B739317A-9DE2-4801-9A18-B903A7D75E0D}"/>
              </a:ext>
            </a:extLst>
          </p:cNvPr>
          <p:cNvSpPr txBox="1">
            <a:spLocks/>
          </p:cNvSpPr>
          <p:nvPr/>
        </p:nvSpPr>
        <p:spPr>
          <a:xfrm>
            <a:off x="179512" y="188640"/>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spTree>
    <p:extLst>
      <p:ext uri="{BB962C8B-B14F-4D97-AF65-F5344CB8AC3E}">
        <p14:creationId xmlns:p14="http://schemas.microsoft.com/office/powerpoint/2010/main" val="4016347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128587" y="1579197"/>
            <a:ext cx="8886824" cy="841691"/>
          </a:xfrm>
        </p:spPr>
        <p:txBody>
          <a:bodyPr>
            <a:normAutofit/>
          </a:bodyPr>
          <a:lstStyle/>
          <a:p>
            <a:pPr marL="0" indent="0" algn="just">
              <a:buNone/>
            </a:pPr>
            <a:r>
              <a:rPr lang="en-US" sz="2200" dirty="0"/>
              <a:t>The adjustments to be made in accordance with Section 145A in the above example are clearly illustrated as under:</a:t>
            </a:r>
          </a:p>
          <a:p>
            <a:endParaRPr lang="en-US" sz="2200" dirty="0"/>
          </a:p>
        </p:txBody>
      </p:sp>
      <p:sp>
        <p:nvSpPr>
          <p:cNvPr id="7" name="Text Box 6"/>
          <p:cNvSpPr txBox="1"/>
          <p:nvPr/>
        </p:nvSpPr>
        <p:spPr>
          <a:xfrm>
            <a:off x="7785387" y="6444044"/>
            <a:ext cx="1251109" cy="369332"/>
          </a:xfrm>
          <a:prstGeom prst="rect">
            <a:avLst/>
          </a:prstGeom>
          <a:noFill/>
        </p:spPr>
        <p:txBody>
          <a:bodyPr wrap="square" rtlCol="0">
            <a:spAutoFit/>
          </a:bodyPr>
          <a:lstStyle/>
          <a:p>
            <a:r>
              <a:rPr lang="en-US" b="1" dirty="0"/>
              <a:t>Contd...</a:t>
            </a:r>
          </a:p>
        </p:txBody>
      </p:sp>
      <p:sp>
        <p:nvSpPr>
          <p:cNvPr id="4" name="Slide Number Placeholder 3">
            <a:extLst>
              <a:ext uri="{FF2B5EF4-FFF2-40B4-BE49-F238E27FC236}">
                <a16:creationId xmlns="" xmlns:a16="http://schemas.microsoft.com/office/drawing/2014/main" id="{170EF3D1-1ED0-46FF-8E6B-B70CFB4CD6EE}"/>
              </a:ext>
            </a:extLst>
          </p:cNvPr>
          <p:cNvSpPr>
            <a:spLocks noGrp="1"/>
          </p:cNvSpPr>
          <p:nvPr>
            <p:ph type="sldNum" sz="quarter" idx="12"/>
          </p:nvPr>
        </p:nvSpPr>
        <p:spPr>
          <a:xfrm>
            <a:off x="146050" y="6381328"/>
            <a:ext cx="457200" cy="457200"/>
          </a:xfrm>
        </p:spPr>
        <p:txBody>
          <a:bodyPr>
            <a:normAutofit/>
          </a:bodyPr>
          <a:lstStyle/>
          <a:p>
            <a:fld id="{B3561BA9-CDCF-4958-B8AB-66F3BF063E13}" type="slidenum">
              <a:rPr lang="en-US" smtClean="0"/>
              <a:pPr/>
              <a:t>145</a:t>
            </a:fld>
            <a:endParaRPr lang="en-US"/>
          </a:p>
        </p:txBody>
      </p:sp>
      <p:sp>
        <p:nvSpPr>
          <p:cNvPr id="9" name="Title 2">
            <a:extLst>
              <a:ext uri="{FF2B5EF4-FFF2-40B4-BE49-F238E27FC236}">
                <a16:creationId xmlns="" xmlns:a16="http://schemas.microsoft.com/office/drawing/2014/main" id="{ED8A2A0B-57B3-4150-914C-D79975E8D76B}"/>
              </a:ext>
            </a:extLst>
          </p:cNvPr>
          <p:cNvSpPr txBox="1">
            <a:spLocks/>
          </p:cNvSpPr>
          <p:nvPr/>
        </p:nvSpPr>
        <p:spPr>
          <a:xfrm>
            <a:off x="179512" y="44624"/>
            <a:ext cx="8820472" cy="936104"/>
          </a:xfrm>
          <a:prstGeom prst="rect">
            <a:avLst/>
          </a:prstGeom>
          <a:solidFill>
            <a:schemeClr val="accent1"/>
          </a:solidFill>
        </p:spPr>
        <p:txBody>
          <a:bodyPr bIns="91440" anchor="ctr"/>
          <a:lstStyle/>
          <a:p>
            <a:pPr marL="0" lvl="1" indent="0" algn="ctr">
              <a:spcBef>
                <a:spcPts val="0"/>
              </a:spcBef>
              <a:buNone/>
            </a:pPr>
            <a:r>
              <a:rPr lang="en-US" sz="3600" u="sng" dirty="0">
                <a:solidFill>
                  <a:schemeClr val="bg1"/>
                </a:solidFill>
                <a:latin typeface="+mj-lt"/>
              </a:rPr>
              <a:t>Effect of Tax on Valuation of inventories</a:t>
            </a:r>
            <a:endParaRPr lang="en-US" sz="3600" b="1" u="sng" dirty="0">
              <a:solidFill>
                <a:schemeClr val="bg1"/>
              </a:solidFill>
              <a:latin typeface="+mj-lt"/>
            </a:endParaRPr>
          </a:p>
        </p:txBody>
      </p:sp>
      <p:graphicFrame>
        <p:nvGraphicFramePr>
          <p:cNvPr id="3" name="Table 2"/>
          <p:cNvGraphicFramePr/>
          <p:nvPr>
            <p:extLst>
              <p:ext uri="{D42A27DB-BD31-4B8C-83A1-F6EECF244321}">
                <p14:modId xmlns:p14="http://schemas.microsoft.com/office/powerpoint/2010/main" val="3310936462"/>
              </p:ext>
            </p:extLst>
          </p:nvPr>
        </p:nvGraphicFramePr>
        <p:xfrm>
          <a:off x="77627" y="2420888"/>
          <a:ext cx="9030877" cy="4312920"/>
        </p:xfrm>
        <a:graphic>
          <a:graphicData uri="http://schemas.openxmlformats.org/drawingml/2006/table">
            <a:tbl>
              <a:tblPr firstRow="1" bandRow="1">
                <a:tableStyleId>{5C22544A-7EE6-4342-B048-85BDC9FD1C3A}</a:tableStyleId>
              </a:tblPr>
              <a:tblGrid>
                <a:gridCol w="563976">
                  <a:extLst>
                    <a:ext uri="{9D8B030D-6E8A-4147-A177-3AD203B41FA5}">
                      <a16:colId xmlns="" xmlns:a16="http://schemas.microsoft.com/office/drawing/2014/main" val="20000"/>
                    </a:ext>
                  </a:extLst>
                </a:gridCol>
                <a:gridCol w="5959937">
                  <a:extLst>
                    <a:ext uri="{9D8B030D-6E8A-4147-A177-3AD203B41FA5}">
                      <a16:colId xmlns="" xmlns:a16="http://schemas.microsoft.com/office/drawing/2014/main" val="20001"/>
                    </a:ext>
                  </a:extLst>
                </a:gridCol>
                <a:gridCol w="1240899">
                  <a:extLst>
                    <a:ext uri="{9D8B030D-6E8A-4147-A177-3AD203B41FA5}">
                      <a16:colId xmlns="" xmlns:a16="http://schemas.microsoft.com/office/drawing/2014/main" val="20002"/>
                    </a:ext>
                  </a:extLst>
                </a:gridCol>
                <a:gridCol w="1266065">
                  <a:extLst>
                    <a:ext uri="{9D8B030D-6E8A-4147-A177-3AD203B41FA5}">
                      <a16:colId xmlns="" xmlns:a16="http://schemas.microsoft.com/office/drawing/2014/main" val="20003"/>
                    </a:ext>
                  </a:extLst>
                </a:gridCol>
              </a:tblGrid>
              <a:tr h="685800">
                <a:tc>
                  <a:txBody>
                    <a:bodyPr/>
                    <a:lstStyle/>
                    <a:p>
                      <a:pPr algn="ctr">
                        <a:buNone/>
                      </a:pPr>
                      <a:r>
                        <a:rPr lang="en-US" sz="1400"/>
                        <a:t>Sl. No.</a:t>
                      </a:r>
                    </a:p>
                  </a:txBody>
                  <a:tcPr marL="68580" marR="68580" marT="34290" marB="34290"/>
                </a:tc>
                <a:tc>
                  <a:txBody>
                    <a:bodyPr/>
                    <a:lstStyle/>
                    <a:p>
                      <a:pPr algn="ctr">
                        <a:buNone/>
                      </a:pPr>
                      <a:r>
                        <a:rPr lang="en-US" sz="1400" dirty="0"/>
                        <a:t>Particulars</a:t>
                      </a:r>
                    </a:p>
                  </a:txBody>
                  <a:tcPr marL="68580" marR="68580" marT="34290" marB="34290"/>
                </a:tc>
                <a:tc>
                  <a:txBody>
                    <a:bodyPr/>
                    <a:lstStyle/>
                    <a:p>
                      <a:pPr algn="ctr">
                        <a:buNone/>
                      </a:pPr>
                      <a:r>
                        <a:rPr lang="en-US" sz="1400"/>
                        <a:t>Increase in profit (Rupees)</a:t>
                      </a:r>
                    </a:p>
                  </a:txBody>
                  <a:tcPr marL="68580" marR="68580" marT="34290" marB="34290"/>
                </a:tc>
                <a:tc>
                  <a:txBody>
                    <a:bodyPr/>
                    <a:lstStyle/>
                    <a:p>
                      <a:pPr algn="ctr">
                        <a:buNone/>
                      </a:pPr>
                      <a:r>
                        <a:rPr lang="en-US" sz="1400"/>
                        <a:t>Decrease in profit (Rupees)</a:t>
                      </a:r>
                    </a:p>
                  </a:txBody>
                  <a:tcPr marL="68580" marR="68580" marT="34290" marB="34290"/>
                </a:tc>
                <a:extLst>
                  <a:ext uri="{0D108BD9-81ED-4DB2-BD59-A6C34878D82A}">
                    <a16:rowId xmlns="" xmlns:a16="http://schemas.microsoft.com/office/drawing/2014/main" val="10000"/>
                  </a:ext>
                </a:extLst>
              </a:tr>
              <a:tr h="480060">
                <a:tc>
                  <a:txBody>
                    <a:bodyPr/>
                    <a:lstStyle/>
                    <a:p>
                      <a:pPr algn="ctr">
                        <a:buNone/>
                      </a:pPr>
                      <a:r>
                        <a:rPr lang="en-US" sz="1400" dirty="0"/>
                        <a:t>1</a:t>
                      </a:r>
                    </a:p>
                  </a:txBody>
                  <a:tcPr marL="68580" marR="68580" marT="34290" marB="34290"/>
                </a:tc>
                <a:tc>
                  <a:txBody>
                    <a:bodyPr/>
                    <a:lstStyle/>
                    <a:p>
                      <a:pPr>
                        <a:buNone/>
                      </a:pPr>
                      <a:r>
                        <a:rPr lang="en-US" sz="1400" dirty="0"/>
                        <a:t>Increase in cost of opening stock on inclusion of GST on which input credit is available/ availed (j-a)</a:t>
                      </a:r>
                    </a:p>
                  </a:txBody>
                  <a:tcPr marL="68580" marR="68580" marT="34290" marB="34290"/>
                </a:tc>
                <a:tc>
                  <a:txBody>
                    <a:bodyPr/>
                    <a:lstStyle/>
                    <a:p>
                      <a:pPr algn="ctr">
                        <a:buNone/>
                      </a:pPr>
                      <a:r>
                        <a:rPr lang="en-US" sz="1400"/>
                        <a:t>-</a:t>
                      </a:r>
                    </a:p>
                  </a:txBody>
                  <a:tcPr marL="68580" marR="68580" marT="34290" marB="34290"/>
                </a:tc>
                <a:tc>
                  <a:txBody>
                    <a:bodyPr/>
                    <a:lstStyle/>
                    <a:p>
                      <a:pPr algn="ctr">
                        <a:buNone/>
                      </a:pPr>
                      <a:r>
                        <a:rPr lang="en-US" sz="1400" dirty="0"/>
                        <a:t>50</a:t>
                      </a:r>
                    </a:p>
                  </a:txBody>
                  <a:tcPr marL="68580" marR="68580" marT="34290" marB="34290"/>
                </a:tc>
                <a:extLst>
                  <a:ext uri="{0D108BD9-81ED-4DB2-BD59-A6C34878D82A}">
                    <a16:rowId xmlns="" xmlns:a16="http://schemas.microsoft.com/office/drawing/2014/main" val="10001"/>
                  </a:ext>
                </a:extLst>
              </a:tr>
              <a:tr h="480060">
                <a:tc>
                  <a:txBody>
                    <a:bodyPr/>
                    <a:lstStyle/>
                    <a:p>
                      <a:pPr algn="ctr">
                        <a:buNone/>
                      </a:pPr>
                      <a:r>
                        <a:rPr lang="en-US" sz="1400" dirty="0"/>
                        <a:t>2</a:t>
                      </a:r>
                    </a:p>
                  </a:txBody>
                  <a:tcPr marL="68580" marR="68580" marT="34290" marB="34290"/>
                </a:tc>
                <a:tc>
                  <a:txBody>
                    <a:bodyPr/>
                    <a:lstStyle/>
                    <a:p>
                      <a:pPr>
                        <a:buNone/>
                      </a:pPr>
                      <a:r>
                        <a:rPr lang="en-US" sz="1400" dirty="0"/>
                        <a:t>Increase in purchase cost of raw material on inclusion of GST on which input credit is available/ availed (k-b)</a:t>
                      </a:r>
                    </a:p>
                  </a:txBody>
                  <a:tcPr marL="68580" marR="68580" marT="34290" marB="34290"/>
                </a:tc>
                <a:tc>
                  <a:txBody>
                    <a:bodyPr/>
                    <a:lstStyle/>
                    <a:p>
                      <a:pPr algn="ctr">
                        <a:buNone/>
                      </a:pPr>
                      <a:r>
                        <a:rPr lang="en-US" sz="1400"/>
                        <a:t>-</a:t>
                      </a:r>
                    </a:p>
                  </a:txBody>
                  <a:tcPr marL="68580" marR="68580" marT="34290" marB="34290"/>
                </a:tc>
                <a:tc>
                  <a:txBody>
                    <a:bodyPr/>
                    <a:lstStyle/>
                    <a:p>
                      <a:pPr algn="ctr">
                        <a:buNone/>
                      </a:pPr>
                      <a:r>
                        <a:rPr lang="en-US" sz="1400" dirty="0"/>
                        <a:t>450</a:t>
                      </a:r>
                    </a:p>
                  </a:txBody>
                  <a:tcPr marL="68580" marR="68580" marT="34290" marB="34290"/>
                </a:tc>
                <a:extLst>
                  <a:ext uri="{0D108BD9-81ED-4DB2-BD59-A6C34878D82A}">
                    <a16:rowId xmlns="" xmlns:a16="http://schemas.microsoft.com/office/drawing/2014/main" val="10002"/>
                  </a:ext>
                </a:extLst>
              </a:tr>
              <a:tr h="274320">
                <a:tc>
                  <a:txBody>
                    <a:bodyPr/>
                    <a:lstStyle/>
                    <a:p>
                      <a:pPr algn="ctr">
                        <a:buNone/>
                      </a:pPr>
                      <a:r>
                        <a:rPr lang="en-US" sz="1400" dirty="0"/>
                        <a:t>3</a:t>
                      </a:r>
                    </a:p>
                  </a:txBody>
                  <a:tcPr marL="68580" marR="68580" marT="34290" marB="34290"/>
                </a:tc>
                <a:tc>
                  <a:txBody>
                    <a:bodyPr/>
                    <a:lstStyle/>
                    <a:p>
                      <a:pPr>
                        <a:buNone/>
                      </a:pPr>
                      <a:r>
                        <a:rPr lang="en-US" sz="1400" dirty="0"/>
                        <a:t>Increase in sale of finished goods on inclusion of GST (s-h)</a:t>
                      </a:r>
                    </a:p>
                  </a:txBody>
                  <a:tcPr marL="68580" marR="68580" marT="34290" marB="34290"/>
                </a:tc>
                <a:tc>
                  <a:txBody>
                    <a:bodyPr/>
                    <a:lstStyle/>
                    <a:p>
                      <a:pPr algn="ctr">
                        <a:buNone/>
                      </a:pPr>
                      <a:r>
                        <a:rPr lang="en-US" sz="1400"/>
                        <a:t>1800</a:t>
                      </a:r>
                    </a:p>
                  </a:txBody>
                  <a:tcPr marL="68580" marR="68580" marT="34290" marB="34290"/>
                </a:tc>
                <a:tc>
                  <a:txBody>
                    <a:bodyPr/>
                    <a:lstStyle/>
                    <a:p>
                      <a:pPr algn="ctr">
                        <a:buNone/>
                      </a:pPr>
                      <a:r>
                        <a:rPr lang="en-US" sz="1400"/>
                        <a:t>-</a:t>
                      </a:r>
                    </a:p>
                  </a:txBody>
                  <a:tcPr marL="68580" marR="68580" marT="34290" marB="34290"/>
                </a:tc>
                <a:extLst>
                  <a:ext uri="{0D108BD9-81ED-4DB2-BD59-A6C34878D82A}">
                    <a16:rowId xmlns="" xmlns:a16="http://schemas.microsoft.com/office/drawing/2014/main" val="10003"/>
                  </a:ext>
                </a:extLst>
              </a:tr>
              <a:tr h="274320">
                <a:tc>
                  <a:txBody>
                    <a:bodyPr/>
                    <a:lstStyle/>
                    <a:p>
                      <a:pPr algn="ctr">
                        <a:buNone/>
                      </a:pPr>
                      <a:r>
                        <a:rPr lang="en-US" sz="1400" dirty="0"/>
                        <a:t>4</a:t>
                      </a:r>
                    </a:p>
                  </a:txBody>
                  <a:tcPr marL="68580" marR="68580" marT="34290" marB="34290"/>
                </a:tc>
                <a:tc>
                  <a:txBody>
                    <a:bodyPr/>
                    <a:lstStyle/>
                    <a:p>
                      <a:pPr>
                        <a:buNone/>
                      </a:pPr>
                      <a:r>
                        <a:rPr lang="en-US" sz="1400" dirty="0"/>
                        <a:t>GST paid on sale of finished goods as a result of its inclusion in sales (p-f)</a:t>
                      </a:r>
                    </a:p>
                  </a:txBody>
                  <a:tcPr marL="68580" marR="68580" marT="34290" marB="34290"/>
                </a:tc>
                <a:tc>
                  <a:txBody>
                    <a:bodyPr/>
                    <a:lstStyle/>
                    <a:p>
                      <a:pPr algn="ctr">
                        <a:buNone/>
                      </a:pPr>
                      <a:r>
                        <a:rPr lang="en-US" sz="1400"/>
                        <a:t>-</a:t>
                      </a:r>
                    </a:p>
                  </a:txBody>
                  <a:tcPr marL="68580" marR="68580" marT="34290" marB="34290"/>
                </a:tc>
                <a:tc>
                  <a:txBody>
                    <a:bodyPr/>
                    <a:lstStyle/>
                    <a:p>
                      <a:pPr algn="ctr">
                        <a:buNone/>
                      </a:pPr>
                      <a:r>
                        <a:rPr lang="en-US" sz="1400"/>
                        <a:t>1800</a:t>
                      </a:r>
                    </a:p>
                  </a:txBody>
                  <a:tcPr marL="68580" marR="68580" marT="34290" marB="34290"/>
                </a:tc>
                <a:extLst>
                  <a:ext uri="{0D108BD9-81ED-4DB2-BD59-A6C34878D82A}">
                    <a16:rowId xmlns="" xmlns:a16="http://schemas.microsoft.com/office/drawing/2014/main" val="10004"/>
                  </a:ext>
                </a:extLst>
              </a:tr>
              <a:tr h="274320">
                <a:tc>
                  <a:txBody>
                    <a:bodyPr/>
                    <a:lstStyle/>
                    <a:p>
                      <a:pPr algn="ctr">
                        <a:buNone/>
                      </a:pPr>
                      <a:r>
                        <a:rPr lang="en-US" sz="1400" dirty="0"/>
                        <a:t>5</a:t>
                      </a:r>
                    </a:p>
                  </a:txBody>
                  <a:tcPr marL="68580" marR="68580" marT="34290" marB="34290"/>
                </a:tc>
                <a:tc>
                  <a:txBody>
                    <a:bodyPr/>
                    <a:lstStyle/>
                    <a:p>
                      <a:pPr>
                        <a:buNone/>
                      </a:pPr>
                      <a:r>
                        <a:rPr lang="en-US" sz="1400" dirty="0"/>
                        <a:t>Increase in closing stock of raw material on inclusion of GST (l-c)</a:t>
                      </a:r>
                    </a:p>
                  </a:txBody>
                  <a:tcPr marL="68580" marR="68580" marT="34290" marB="34290"/>
                </a:tc>
                <a:tc>
                  <a:txBody>
                    <a:bodyPr/>
                    <a:lstStyle/>
                    <a:p>
                      <a:pPr algn="ctr">
                        <a:buNone/>
                      </a:pPr>
                      <a:r>
                        <a:rPr lang="en-US" sz="1400" dirty="0"/>
                        <a:t>100</a:t>
                      </a:r>
                    </a:p>
                  </a:txBody>
                  <a:tcPr marL="68580" marR="68580" marT="34290" marB="34290"/>
                </a:tc>
                <a:tc>
                  <a:txBody>
                    <a:bodyPr/>
                    <a:lstStyle/>
                    <a:p>
                      <a:pPr algn="ctr">
                        <a:buNone/>
                      </a:pPr>
                      <a:r>
                        <a:rPr lang="en-US" sz="1400"/>
                        <a:t>-</a:t>
                      </a:r>
                    </a:p>
                  </a:txBody>
                  <a:tcPr marL="68580" marR="68580" marT="34290" marB="34290"/>
                </a:tc>
                <a:extLst>
                  <a:ext uri="{0D108BD9-81ED-4DB2-BD59-A6C34878D82A}">
                    <a16:rowId xmlns="" xmlns:a16="http://schemas.microsoft.com/office/drawing/2014/main" val="10005"/>
                  </a:ext>
                </a:extLst>
              </a:tr>
              <a:tr h="274320">
                <a:tc>
                  <a:txBody>
                    <a:bodyPr/>
                    <a:lstStyle/>
                    <a:p>
                      <a:pPr algn="ctr">
                        <a:buNone/>
                      </a:pPr>
                      <a:r>
                        <a:rPr lang="en-US" sz="1400" dirty="0"/>
                        <a:t>6</a:t>
                      </a:r>
                    </a:p>
                  </a:txBody>
                  <a:tcPr marL="68580" marR="68580" marT="34290" marB="34290"/>
                </a:tc>
                <a:tc>
                  <a:txBody>
                    <a:bodyPr/>
                    <a:lstStyle/>
                    <a:p>
                      <a:pPr>
                        <a:buNone/>
                      </a:pPr>
                      <a:r>
                        <a:rPr lang="en-US" sz="1400" dirty="0"/>
                        <a:t>Increase in closing stock of finished goods on inclusion of GST (t-</a:t>
                      </a:r>
                      <a:r>
                        <a:rPr lang="en-US" sz="1400" dirty="0" err="1"/>
                        <a:t>i</a:t>
                      </a:r>
                      <a:r>
                        <a:rPr lang="en-US" sz="1400" dirty="0"/>
                        <a:t>)</a:t>
                      </a:r>
                    </a:p>
                  </a:txBody>
                  <a:tcPr marL="68580" marR="68580" marT="34290" marB="34290"/>
                </a:tc>
                <a:tc>
                  <a:txBody>
                    <a:bodyPr/>
                    <a:lstStyle/>
                    <a:p>
                      <a:pPr algn="ctr">
                        <a:buNone/>
                      </a:pPr>
                      <a:r>
                        <a:rPr lang="en-US" sz="1400"/>
                        <a:t>600</a:t>
                      </a:r>
                    </a:p>
                  </a:txBody>
                  <a:tcPr marL="68580" marR="68580" marT="34290" marB="34290"/>
                </a:tc>
                <a:tc>
                  <a:txBody>
                    <a:bodyPr/>
                    <a:lstStyle/>
                    <a:p>
                      <a:pPr algn="ctr">
                        <a:buNone/>
                      </a:pPr>
                      <a:r>
                        <a:rPr lang="en-US" sz="1400"/>
                        <a:t>-</a:t>
                      </a:r>
                    </a:p>
                  </a:txBody>
                  <a:tcPr marL="68580" marR="68580" marT="34290" marB="34290"/>
                </a:tc>
                <a:extLst>
                  <a:ext uri="{0D108BD9-81ED-4DB2-BD59-A6C34878D82A}">
                    <a16:rowId xmlns="" xmlns:a16="http://schemas.microsoft.com/office/drawing/2014/main" val="10006"/>
                  </a:ext>
                </a:extLst>
              </a:tr>
              <a:tr h="480060">
                <a:tc>
                  <a:txBody>
                    <a:bodyPr/>
                    <a:lstStyle/>
                    <a:p>
                      <a:pPr algn="ctr">
                        <a:buNone/>
                      </a:pPr>
                      <a:r>
                        <a:rPr lang="en-US" sz="1400" dirty="0"/>
                        <a:t>7</a:t>
                      </a:r>
                    </a:p>
                  </a:txBody>
                  <a:tcPr marL="68580" marR="68580" marT="34290" marB="34290"/>
                </a:tc>
                <a:tc>
                  <a:txBody>
                    <a:bodyPr/>
                    <a:lstStyle/>
                    <a:p>
                      <a:pPr>
                        <a:buNone/>
                      </a:pPr>
                      <a:r>
                        <a:rPr lang="en-US" sz="1400" dirty="0">
                          <a:sym typeface="+mn-ea"/>
                        </a:rPr>
                        <a:t>Increase in GST on closing stock of finished goods as a result of its inclusion in closing stock of finished goods (q)</a:t>
                      </a:r>
                      <a:endParaRPr lang="en-US" sz="1400" dirty="0"/>
                    </a:p>
                  </a:txBody>
                  <a:tcPr marL="68580" marR="68580" marT="34290" marB="34290"/>
                </a:tc>
                <a:tc>
                  <a:txBody>
                    <a:bodyPr/>
                    <a:lstStyle/>
                    <a:p>
                      <a:pPr algn="ctr">
                        <a:buNone/>
                      </a:pPr>
                      <a:r>
                        <a:rPr lang="en-US" sz="1400"/>
                        <a:t>-</a:t>
                      </a:r>
                    </a:p>
                  </a:txBody>
                  <a:tcPr marL="68580" marR="68580" marT="34290" marB="34290"/>
                </a:tc>
                <a:tc>
                  <a:txBody>
                    <a:bodyPr/>
                    <a:lstStyle/>
                    <a:p>
                      <a:pPr algn="ctr">
                        <a:buNone/>
                      </a:pPr>
                      <a:r>
                        <a:rPr lang="en-US" sz="1400"/>
                        <a:t>600</a:t>
                      </a:r>
                    </a:p>
                  </a:txBody>
                  <a:tcPr marL="68580" marR="68580" marT="34290" marB="34290"/>
                </a:tc>
                <a:extLst>
                  <a:ext uri="{0D108BD9-81ED-4DB2-BD59-A6C34878D82A}">
                    <a16:rowId xmlns="" xmlns:a16="http://schemas.microsoft.com/office/drawing/2014/main" val="10007"/>
                  </a:ext>
                </a:extLst>
              </a:tr>
              <a:tr h="480060">
                <a:tc>
                  <a:txBody>
                    <a:bodyPr/>
                    <a:lstStyle/>
                    <a:p>
                      <a:pPr algn="ctr">
                        <a:buNone/>
                      </a:pPr>
                      <a:r>
                        <a:rPr lang="en-US" sz="1400" dirty="0"/>
                        <a:t>8</a:t>
                      </a:r>
                    </a:p>
                  </a:txBody>
                  <a:tcPr marL="68580" marR="68580" marT="34290" marB="34290"/>
                </a:tc>
                <a:tc>
                  <a:txBody>
                    <a:bodyPr/>
                    <a:lstStyle/>
                    <a:p>
                      <a:pPr>
                        <a:buNone/>
                      </a:pPr>
                      <a:r>
                        <a:rPr lang="en-US" sz="1400" dirty="0"/>
                        <a:t>Accounting of GST credit availed and utilised on raw materials consumed in payment of GST on finished goods accounted on the basis of raw material consumed (m)</a:t>
                      </a:r>
                    </a:p>
                  </a:txBody>
                  <a:tcPr marL="68580" marR="68580" marT="34290" marB="34290"/>
                </a:tc>
                <a:tc>
                  <a:txBody>
                    <a:bodyPr/>
                    <a:lstStyle/>
                    <a:p>
                      <a:pPr algn="ctr">
                        <a:buNone/>
                      </a:pPr>
                      <a:r>
                        <a:rPr lang="en-US" sz="1400" dirty="0"/>
                        <a:t>400</a:t>
                      </a:r>
                    </a:p>
                  </a:txBody>
                  <a:tcPr marL="68580" marR="68580" marT="34290" marB="34290"/>
                </a:tc>
                <a:tc>
                  <a:txBody>
                    <a:bodyPr/>
                    <a:lstStyle/>
                    <a:p>
                      <a:pPr algn="ctr">
                        <a:buNone/>
                      </a:pPr>
                      <a:r>
                        <a:rPr lang="en-US" sz="1400"/>
                        <a:t>-</a:t>
                      </a:r>
                    </a:p>
                  </a:txBody>
                  <a:tcPr marL="68580" marR="68580" marT="34290" marB="34290"/>
                </a:tc>
                <a:extLst>
                  <a:ext uri="{0D108BD9-81ED-4DB2-BD59-A6C34878D82A}">
                    <a16:rowId xmlns="" xmlns:a16="http://schemas.microsoft.com/office/drawing/2014/main" val="10008"/>
                  </a:ext>
                </a:extLst>
              </a:tr>
              <a:tr h="274320">
                <a:tc>
                  <a:txBody>
                    <a:bodyPr/>
                    <a:lstStyle/>
                    <a:p>
                      <a:pPr algn="ctr">
                        <a:buNone/>
                      </a:pPr>
                      <a:endParaRPr lang="en-US" sz="1400"/>
                    </a:p>
                  </a:txBody>
                  <a:tcPr marL="68580" marR="68580" marT="34290" marB="34290"/>
                </a:tc>
                <a:tc>
                  <a:txBody>
                    <a:bodyPr/>
                    <a:lstStyle/>
                    <a:p>
                      <a:pPr>
                        <a:buNone/>
                      </a:pPr>
                      <a:r>
                        <a:rPr lang="en-US" sz="1400" b="1" dirty="0"/>
                        <a:t>TOTAL</a:t>
                      </a:r>
                    </a:p>
                  </a:txBody>
                  <a:tcPr marL="68580" marR="68580" marT="34290" marB="34290"/>
                </a:tc>
                <a:tc>
                  <a:txBody>
                    <a:bodyPr/>
                    <a:lstStyle/>
                    <a:p>
                      <a:pPr algn="ctr">
                        <a:buNone/>
                      </a:pPr>
                      <a:r>
                        <a:rPr lang="en-US" sz="1400" b="1" dirty="0"/>
                        <a:t>2900</a:t>
                      </a:r>
                    </a:p>
                  </a:txBody>
                  <a:tcPr marL="68580" marR="68580" marT="34290" marB="34290"/>
                </a:tc>
                <a:tc>
                  <a:txBody>
                    <a:bodyPr/>
                    <a:lstStyle/>
                    <a:p>
                      <a:pPr algn="ctr">
                        <a:buNone/>
                      </a:pPr>
                      <a:r>
                        <a:rPr lang="en-US" sz="1400" b="1" dirty="0"/>
                        <a:t>2900</a:t>
                      </a:r>
                    </a:p>
                  </a:txBody>
                  <a:tcPr marL="68580" marR="68580" marT="34290" marB="34290"/>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40769597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14DA20E-5344-4E6C-A2C7-FFD84BDA43FF}" type="slidenum">
              <a:rPr lang="en-US"/>
              <a:pPr>
                <a:defRPr/>
              </a:pPr>
              <a:t>146</a:t>
            </a:fld>
            <a:endParaRPr lang="en-US"/>
          </a:p>
        </p:txBody>
      </p:sp>
      <p:sp>
        <p:nvSpPr>
          <p:cNvPr id="53251" name="Rectangle 3"/>
          <p:cNvSpPr>
            <a:spLocks noGrp="1" noChangeArrowheads="1"/>
          </p:cNvSpPr>
          <p:nvPr>
            <p:ph sz="quarter" idx="1"/>
          </p:nvPr>
        </p:nvSpPr>
        <p:spPr>
          <a:xfrm>
            <a:off x="152400" y="1676400"/>
            <a:ext cx="8839200" cy="4800600"/>
          </a:xfrm>
          <a:ln w="38100">
            <a:solidFill>
              <a:schemeClr val="accent1"/>
            </a:solidFill>
          </a:ln>
        </p:spPr>
        <p:txBody>
          <a:bodyPr>
            <a:noAutofit/>
          </a:bodyPr>
          <a:lstStyle/>
          <a:p>
            <a:pPr marL="0" indent="0" algn="just">
              <a:buNone/>
            </a:pPr>
            <a:r>
              <a:rPr lang="en-US" sz="2000" dirty="0"/>
              <a:t>New section 145B was newly inserted  </a:t>
            </a:r>
            <a:r>
              <a:rPr lang="en-US" sz="2000" dirty="0" err="1"/>
              <a:t>w.r.e.f</a:t>
            </a:r>
            <a:r>
              <a:rPr lang="en-US" sz="2000" dirty="0"/>
              <a:t>. 01//04/2017 through the FA, 2018 to provide that-</a:t>
            </a:r>
          </a:p>
          <a:p>
            <a:pPr marL="900113" indent="-539750" algn="just">
              <a:buSzPct val="100000"/>
              <a:buAutoNum type="alphaLcParenR"/>
            </a:pPr>
            <a:r>
              <a:rPr lang="en-US" sz="2000" dirty="0"/>
              <a:t>interest received by an assessee on compensation or on enhanced compensation, shall be deemed to be the income of the year in which it is received. </a:t>
            </a:r>
          </a:p>
          <a:p>
            <a:pPr marL="900113" indent="-539750" algn="just">
              <a:buSzPct val="100000"/>
              <a:buAutoNum type="alphaLcParenR"/>
            </a:pPr>
            <a:r>
              <a:rPr lang="en-US" sz="2000" dirty="0"/>
              <a:t>the claim for escalation of price in a contract or export incentives shall be deemed to be the income of the previous year in which reasonable certainty of its </a:t>
            </a:r>
            <a:r>
              <a:rPr lang="en-US" sz="2000" dirty="0" err="1"/>
              <a:t>realisation</a:t>
            </a:r>
            <a:r>
              <a:rPr lang="en-US" sz="2000" dirty="0"/>
              <a:t> is achieved. </a:t>
            </a:r>
          </a:p>
          <a:p>
            <a:pPr marL="900113" indent="-539750" algn="just">
              <a:buSzPct val="100000"/>
              <a:buAutoNum type="alphaLcParenR"/>
            </a:pPr>
            <a:r>
              <a:rPr lang="en-US" sz="2000" dirty="0"/>
              <a:t>income of the nature of Subsidy, Grant, cash incentive or Duty Drawback, </a:t>
            </a:r>
            <a:r>
              <a:rPr lang="en-US" sz="2000" dirty="0" err="1"/>
              <a:t>etc</a:t>
            </a:r>
            <a:r>
              <a:rPr lang="en-US" sz="2000" dirty="0"/>
              <a:t> referred to in sub-clause (xviii) of clause (24) of section 2 shall be deemed to be the income of the previous year in which it is received, if not charged to income tax for any earlier previous year. </a:t>
            </a:r>
          </a:p>
          <a:p>
            <a:pPr marL="360363" indent="0" algn="just">
              <a:buNone/>
            </a:pPr>
            <a:r>
              <a:rPr lang="en-US" sz="2000" dirty="0"/>
              <a:t>This amendment was made to standardize the accounting practices to plug the possible leakage of tax revenue.</a:t>
            </a:r>
          </a:p>
          <a:p>
            <a:pPr marL="0" indent="0" algn="just">
              <a:buClrTx/>
              <a:buNone/>
            </a:pPr>
            <a:endParaRPr lang="en-US" sz="2000" b="1" dirty="0"/>
          </a:p>
        </p:txBody>
      </p:sp>
      <p:sp>
        <p:nvSpPr>
          <p:cNvPr id="10" name="Rectangle 2"/>
          <p:cNvSpPr>
            <a:spLocks noGrp="1" noChangeArrowheads="1"/>
          </p:cNvSpPr>
          <p:nvPr>
            <p:ph type="title"/>
          </p:nvPr>
        </p:nvSpPr>
        <p:spPr>
          <a:xfrm>
            <a:off x="76200" y="152400"/>
            <a:ext cx="9067800" cy="990600"/>
          </a:xfrm>
        </p:spPr>
        <p:txBody>
          <a:bodyPr>
            <a:noAutofit/>
          </a:bodyPr>
          <a:lstStyle/>
          <a:p>
            <a:pPr>
              <a:defRPr/>
            </a:pPr>
            <a:r>
              <a:rPr lang="en-US" sz="2800" b="1" dirty="0"/>
              <a:t/>
            </a:r>
            <a:br>
              <a:rPr lang="en-US" sz="2800" b="1" dirty="0"/>
            </a:br>
            <a:r>
              <a:rPr lang="en-US" sz="2800" b="1" u="sng" dirty="0">
                <a:solidFill>
                  <a:schemeClr val="accent2"/>
                </a:solidFill>
              </a:rPr>
              <a:t>Section 145B – Taxability of certain income </a:t>
            </a:r>
            <a:br>
              <a:rPr lang="en-US" sz="2800" b="1" u="sng" dirty="0">
                <a:solidFill>
                  <a:schemeClr val="accent2"/>
                </a:solidFill>
              </a:rPr>
            </a:br>
            <a:r>
              <a:rPr lang="en-US" sz="2800" b="1" u="sng" dirty="0"/>
              <a:t>Newly Inserted by FA, 2018 </a:t>
            </a:r>
            <a:r>
              <a:rPr lang="en-US" sz="2800" b="1" u="sng" dirty="0" err="1"/>
              <a:t>w.r.e.f</a:t>
            </a:r>
            <a:r>
              <a:rPr lang="en-US" sz="2800" b="1" u="sng" dirty="0"/>
              <a:t>. 01/04/2017</a:t>
            </a:r>
            <a:r>
              <a:rPr lang="en-US" sz="2800" b="1" dirty="0"/>
              <a:t>					  					</a:t>
            </a:r>
            <a:endParaRPr lang="en-US" sz="2800" i="1" dirty="0"/>
          </a:p>
        </p:txBody>
      </p:sp>
    </p:spTree>
    <p:extLst>
      <p:ext uri="{BB962C8B-B14F-4D97-AF65-F5344CB8AC3E}">
        <p14:creationId xmlns:p14="http://schemas.microsoft.com/office/powerpoint/2010/main" val="145512322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F7778F2B-1B82-421D-9C4D-3C71A5EA9394}" type="slidenum">
              <a:rPr lang="en-US"/>
              <a:pPr>
                <a:defRPr/>
              </a:pPr>
              <a:t>147</a:t>
            </a:fld>
            <a:endParaRPr lang="en-US" dirty="0"/>
          </a:p>
        </p:txBody>
      </p:sp>
      <p:sp>
        <p:nvSpPr>
          <p:cNvPr id="55299" name="Rectangle 3"/>
          <p:cNvSpPr>
            <a:spLocks noGrp="1" noChangeArrowheads="1"/>
          </p:cNvSpPr>
          <p:nvPr>
            <p:ph sz="quarter" idx="1"/>
          </p:nvPr>
        </p:nvSpPr>
        <p:spPr>
          <a:xfrm>
            <a:off x="0" y="1576406"/>
            <a:ext cx="9144000" cy="5281594"/>
          </a:xfrm>
          <a:ln w="38100">
            <a:solidFill>
              <a:schemeClr val="accent1"/>
            </a:solidFill>
          </a:ln>
        </p:spPr>
        <p:txBody>
          <a:bodyPr>
            <a:normAutofit/>
          </a:bodyPr>
          <a:lstStyle/>
          <a:p>
            <a:pPr marL="609600" indent="-609600" algn="just" eaLnBrk="1" hangingPunct="1">
              <a:buSzPct val="100000"/>
              <a:buFontTx/>
              <a:buNone/>
            </a:pPr>
            <a:r>
              <a:rPr lang="en-US" sz="1100" dirty="0">
                <a:latin typeface="Calibri" pitchFamily="34" charset="0"/>
              </a:rPr>
              <a:t>	</a:t>
            </a:r>
            <a:endParaRPr lang="en-US" sz="800" dirty="0">
              <a:latin typeface="Calibri" pitchFamily="34" charset="0"/>
            </a:endParaRPr>
          </a:p>
          <a:p>
            <a:pPr marL="627063" indent="-449263" algn="just">
              <a:buSzPct val="100000"/>
              <a:buFont typeface="+mj-lt"/>
              <a:buAutoNum type="alphaLcParenR"/>
            </a:pPr>
            <a:r>
              <a:rPr lang="en-US" sz="2000" dirty="0">
                <a:latin typeface="Calibri" pitchFamily="34" charset="0"/>
              </a:rPr>
              <a:t>Method of valuation of </a:t>
            </a:r>
            <a:r>
              <a:rPr lang="en-US" sz="2000" dirty="0"/>
              <a:t>Closing stock</a:t>
            </a:r>
            <a:r>
              <a:rPr lang="en-US" sz="2000" dirty="0">
                <a:latin typeface="Calibri" pitchFamily="34" charset="0"/>
              </a:rPr>
              <a:t> employed in the previous year.</a:t>
            </a:r>
          </a:p>
          <a:p>
            <a:pPr marL="627063" indent="-449263" algn="just">
              <a:buSzPct val="100000"/>
              <a:buNone/>
            </a:pPr>
            <a:endParaRPr lang="en-US" sz="2000" dirty="0">
              <a:latin typeface="Calibri" pitchFamily="34" charset="0"/>
            </a:endParaRPr>
          </a:p>
        </p:txBody>
      </p:sp>
      <p:sp>
        <p:nvSpPr>
          <p:cNvPr id="12" name="Rectangle 2"/>
          <p:cNvSpPr>
            <a:spLocks noGrp="1" noChangeArrowheads="1"/>
          </p:cNvSpPr>
          <p:nvPr>
            <p:ph type="title"/>
          </p:nvPr>
        </p:nvSpPr>
        <p:spPr>
          <a:xfrm>
            <a:off x="228600" y="228600"/>
            <a:ext cx="8763000" cy="838200"/>
          </a:xfrm>
        </p:spPr>
        <p:txBody>
          <a:bodyPr>
            <a:noAutofit/>
          </a:bodyPr>
          <a:lstStyle/>
          <a:p>
            <a:pPr algn="just">
              <a:defRPr/>
            </a:pPr>
            <a:r>
              <a:rPr lang="en-US" dirty="0"/>
              <a:t>Clause no. 14		</a:t>
            </a:r>
            <a:r>
              <a:rPr lang="en-US" sz="2200" i="1" dirty="0">
                <a:solidFill>
                  <a:srgbClr val="FF0000"/>
                </a:solidFill>
              </a:rPr>
              <a:t> 	</a:t>
            </a:r>
          </a:p>
        </p:txBody>
      </p:sp>
      <p:sp>
        <p:nvSpPr>
          <p:cNvPr id="11" name="Content Placeholder 7"/>
          <p:cNvSpPr txBox="1">
            <a:spLocks/>
          </p:cNvSpPr>
          <p:nvPr/>
        </p:nvSpPr>
        <p:spPr>
          <a:xfrm>
            <a:off x="0" y="3529058"/>
            <a:ext cx="9144000" cy="3186090"/>
          </a:xfrm>
          <a:prstGeom prst="rect">
            <a:avLst/>
          </a:prstGeom>
          <a:noFill/>
          <a:ln w="38100" cap="flat" cmpd="sng" algn="ctr">
            <a:solidFill>
              <a:schemeClr val="accent2"/>
            </a:solidFill>
            <a:prstDash val="solid"/>
          </a:ln>
        </p:spPr>
        <p:style>
          <a:lnRef idx="2">
            <a:schemeClr val="accent1"/>
          </a:lnRef>
          <a:fillRef idx="1">
            <a:schemeClr val="lt1"/>
          </a:fillRef>
          <a:effectRef idx="0">
            <a:schemeClr val="accent1"/>
          </a:effectRef>
          <a:fontRef idx="minor">
            <a:schemeClr val="dk1"/>
          </a:fontRef>
        </p:style>
        <p:txBody>
          <a:bodyPr vert="horz">
            <a:noAutofit/>
          </a:bodyPr>
          <a:lstStyle/>
          <a:p>
            <a:pPr marL="95250" marR="0" lvl="0" indent="0" algn="just" defTabSz="914400" rtl="0" eaLnBrk="1" fontAlgn="auto" latinLnBrk="0" hangingPunct="1">
              <a:lnSpc>
                <a:spcPct val="100000"/>
              </a:lnSpc>
              <a:spcBef>
                <a:spcPts val="1200"/>
              </a:spcBef>
              <a:spcAft>
                <a:spcPts val="0"/>
              </a:spcAft>
              <a:buClr>
                <a:schemeClr val="accent2"/>
              </a:buClr>
              <a:buSzPct val="100000"/>
              <a:buFont typeface="Wingdings"/>
              <a:buNone/>
              <a:tabLst/>
              <a:defRPr/>
            </a:pPr>
            <a:endParaRPr kumimoji="0" lang="en-US" sz="500" b="1" i="0" u="sng" strike="noStrike" kern="1200" cap="none" spc="0" normalizeH="0" baseline="0" noProof="0" dirty="0">
              <a:ln>
                <a:noFill/>
              </a:ln>
              <a:solidFill>
                <a:schemeClr val="dk1"/>
              </a:solidFill>
              <a:effectLst/>
              <a:uLnTx/>
              <a:uFillTx/>
              <a:latin typeface="+mn-lt"/>
              <a:ea typeface="Times New Roman"/>
              <a:cs typeface="Times New Roman"/>
            </a:endParaRPr>
          </a:p>
          <a:p>
            <a:pPr marL="450850" marR="0" lvl="0" indent="-450850" algn="just" defTabSz="914400" rtl="0" eaLnBrk="1" fontAlgn="auto" latinLnBrk="0" hangingPunct="1">
              <a:lnSpc>
                <a:spcPct val="100000"/>
              </a:lnSpc>
              <a:spcBef>
                <a:spcPts val="500"/>
              </a:spcBef>
              <a:spcAft>
                <a:spcPts val="0"/>
              </a:spcAft>
              <a:buClr>
                <a:schemeClr val="accent2"/>
              </a:buClr>
              <a:buSzPct val="100000"/>
              <a:buFont typeface="+mj-lt"/>
              <a:buAutoNum type="alphaLcParenR" startAt="2"/>
              <a:tabLst/>
              <a:defRPr/>
            </a:pPr>
            <a:r>
              <a:rPr kumimoji="0" lang="en-US" sz="2000" b="0" i="0" u="none" strike="noStrike" kern="1200" cap="none" spc="0" normalizeH="0" baseline="0" noProof="0" dirty="0">
                <a:ln>
                  <a:noFill/>
                </a:ln>
                <a:solidFill>
                  <a:schemeClr val="dk1"/>
                </a:solidFill>
                <a:effectLst/>
                <a:uLnTx/>
                <a:uFillTx/>
                <a:latin typeface="+mn-lt"/>
                <a:ea typeface="+mn-ea"/>
                <a:cs typeface="+mn-cs"/>
              </a:rPr>
              <a:t>In case of deviation from the method of valuation prescribed under Section 145A, and the effect thereof on the profit or loss,</a:t>
            </a:r>
            <a:r>
              <a:rPr kumimoji="0" lang="en-US" sz="2000" b="0" i="0" u="none" strike="noStrike" kern="1200" cap="none" spc="0" normalizeH="0" noProof="0" dirty="0">
                <a:ln>
                  <a:noFill/>
                </a:ln>
                <a:solidFill>
                  <a:schemeClr val="dk1"/>
                </a:solidFill>
                <a:effectLst/>
                <a:uLnTx/>
                <a:uFillTx/>
                <a:latin typeface="+mn-lt"/>
                <a:ea typeface="+mn-ea"/>
                <a:cs typeface="+mn-cs"/>
              </a:rPr>
              <a:t> please furnish:</a:t>
            </a:r>
            <a:endParaRPr kumimoji="0" lang="en-US" sz="2000" b="1" i="0" u="sng" strike="noStrike" kern="1200" cap="none" spc="0" normalizeH="0" baseline="0" noProof="0" dirty="0">
              <a:ln>
                <a:noFill/>
              </a:ln>
              <a:solidFill>
                <a:schemeClr val="dk1"/>
              </a:solidFill>
              <a:effectLst/>
              <a:uLnTx/>
              <a:uFillTx/>
              <a:latin typeface="+mn-lt"/>
              <a:ea typeface="Times New Roman"/>
              <a:cs typeface="Times New Roman"/>
            </a:endParaRPr>
          </a:p>
        </p:txBody>
      </p:sp>
      <p:graphicFrame>
        <p:nvGraphicFramePr>
          <p:cNvPr id="13" name="Table 12"/>
          <p:cNvGraphicFramePr>
            <a:graphicFrameLocks noGrp="1"/>
          </p:cNvGraphicFramePr>
          <p:nvPr>
            <p:extLst>
              <p:ext uri="{D42A27DB-BD31-4B8C-83A1-F6EECF244321}">
                <p14:modId xmlns:p14="http://schemas.microsoft.com/office/powerpoint/2010/main" val="993319966"/>
              </p:ext>
            </p:extLst>
          </p:nvPr>
        </p:nvGraphicFramePr>
        <p:xfrm>
          <a:off x="642910" y="4371672"/>
          <a:ext cx="6096000" cy="1129030"/>
        </p:xfrm>
        <a:graphic>
          <a:graphicData uri="http://schemas.openxmlformats.org/drawingml/2006/table">
            <a:tbl>
              <a:tblPr firstRow="1" bandRow="1">
                <a:tableStyleId>{5C22544A-7EE6-4342-B048-85BDC9FD1C3A}</a:tableStyleId>
              </a:tblPr>
              <a:tblGrid>
                <a:gridCol w="1595105">
                  <a:extLst>
                    <a:ext uri="{9D8B030D-6E8A-4147-A177-3AD203B41FA5}">
                      <a16:colId xmlns="" xmlns:a16="http://schemas.microsoft.com/office/drawing/2014/main" val="20001"/>
                    </a:ext>
                  </a:extLst>
                </a:gridCol>
                <a:gridCol w="2234052">
                  <a:extLst>
                    <a:ext uri="{9D8B030D-6E8A-4147-A177-3AD203B41FA5}">
                      <a16:colId xmlns="" xmlns:a16="http://schemas.microsoft.com/office/drawing/2014/main" val="20002"/>
                    </a:ext>
                  </a:extLst>
                </a:gridCol>
                <a:gridCol w="2266843">
                  <a:extLst>
                    <a:ext uri="{9D8B030D-6E8A-4147-A177-3AD203B41FA5}">
                      <a16:colId xmlns="" xmlns:a16="http://schemas.microsoft.com/office/drawing/2014/main" val="20003"/>
                    </a:ext>
                  </a:extLst>
                </a:gridCol>
              </a:tblGrid>
              <a:tr h="370840">
                <a:tc>
                  <a:txBody>
                    <a:bodyPr/>
                    <a:lstStyle/>
                    <a:p>
                      <a:pPr marL="0" marR="0" algn="ctr">
                        <a:lnSpc>
                          <a:spcPct val="115000"/>
                        </a:lnSpc>
                        <a:spcBef>
                          <a:spcPts val="0"/>
                        </a:spcBef>
                        <a:spcAft>
                          <a:spcPts val="0"/>
                        </a:spcAft>
                      </a:pPr>
                      <a:r>
                        <a:rPr lang="en-US" sz="2000" dirty="0">
                          <a:solidFill>
                            <a:schemeClr val="bg1"/>
                          </a:solidFill>
                          <a:latin typeface="+mn-lt"/>
                          <a:ea typeface="Times New Roman"/>
                          <a:cs typeface="Times New Roman"/>
                        </a:rPr>
                        <a:t>Particulars</a:t>
                      </a:r>
                      <a:endParaRPr lang="en-US" sz="2000" dirty="0">
                        <a:solidFill>
                          <a:schemeClr val="bg1"/>
                        </a:solidFill>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2000" dirty="0">
                          <a:solidFill>
                            <a:schemeClr val="bg1"/>
                          </a:solidFill>
                          <a:latin typeface="+mn-lt"/>
                          <a:ea typeface="Times New Roman"/>
                          <a:cs typeface="Times New Roman"/>
                        </a:rPr>
                        <a:t>Increase in profit (Rs.)</a:t>
                      </a:r>
                      <a:endParaRPr lang="en-US" sz="2000" dirty="0">
                        <a:solidFill>
                          <a:schemeClr val="bg1"/>
                        </a:solidFill>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2000" dirty="0">
                          <a:solidFill>
                            <a:schemeClr val="bg1"/>
                          </a:solidFill>
                          <a:latin typeface="+mn-lt"/>
                          <a:ea typeface="Times New Roman"/>
                          <a:cs typeface="Times New Roman"/>
                        </a:rPr>
                        <a:t>Decrease in profit (Rs.)</a:t>
                      </a:r>
                      <a:endParaRPr lang="en-US" sz="2000" dirty="0">
                        <a:solidFill>
                          <a:schemeClr val="bg1"/>
                        </a:solidFill>
                        <a:latin typeface="+mn-lt"/>
                        <a:ea typeface="Calibri"/>
                        <a:cs typeface="Arial"/>
                      </a:endParaRPr>
                    </a:p>
                  </a:txBody>
                  <a:tcPr marL="28575" marR="28575" marT="28575" marB="28575"/>
                </a:tc>
                <a:extLst>
                  <a:ext uri="{0D108BD9-81ED-4DB2-BD59-A6C34878D82A}">
                    <a16:rowId xmlns="" xmlns:a16="http://schemas.microsoft.com/office/drawing/2014/main" val="10000"/>
                  </a:ext>
                </a:extLst>
              </a:tr>
              <a:tr h="370840">
                <a:tc>
                  <a:txBody>
                    <a:bodyPr/>
                    <a:lstStyle/>
                    <a:p>
                      <a:endParaRPr lang="en-US" dirty="0">
                        <a:solidFill>
                          <a:schemeClr val="bg1"/>
                        </a:solidFill>
                      </a:endParaRPr>
                    </a:p>
                  </a:txBody>
                  <a:tcPr/>
                </a:tc>
                <a:tc>
                  <a:txBody>
                    <a:bodyPr/>
                    <a:lstStyle/>
                    <a:p>
                      <a:endParaRPr lang="en-US" dirty="0">
                        <a:solidFill>
                          <a:schemeClr val="bg1"/>
                        </a:solidFill>
                      </a:endParaRPr>
                    </a:p>
                  </a:txBody>
                  <a:tcPr/>
                </a:tc>
                <a:tc>
                  <a:txBody>
                    <a:bodyPr/>
                    <a:lstStyle/>
                    <a:p>
                      <a:endParaRPr lang="en-US" dirty="0">
                        <a:solidFill>
                          <a:schemeClr val="bg1"/>
                        </a:solidFill>
                      </a:endParaRPr>
                    </a:p>
                  </a:txBody>
                  <a:tcPr/>
                </a:tc>
                <a:extLst>
                  <a:ext uri="{0D108BD9-81ED-4DB2-BD59-A6C34878D82A}">
                    <a16:rowId xmlns="" xmlns:a16="http://schemas.microsoft.com/office/drawing/2014/main" val="10001"/>
                  </a:ext>
                </a:extLst>
              </a:tr>
            </a:tbl>
          </a:graphicData>
        </a:graphic>
      </p:graphicFrame>
      <p:sp>
        <p:nvSpPr>
          <p:cNvPr id="14" name="TextBox 13"/>
          <p:cNvSpPr txBox="1"/>
          <p:nvPr/>
        </p:nvSpPr>
        <p:spPr>
          <a:xfrm>
            <a:off x="6858016" y="4500570"/>
            <a:ext cx="1928826" cy="707886"/>
          </a:xfrm>
          <a:prstGeom prst="rect">
            <a:avLst/>
          </a:prstGeom>
          <a:noFill/>
        </p:spPr>
        <p:txBody>
          <a:bodyPr wrap="square" rtlCol="0">
            <a:spAutoFit/>
          </a:bodyPr>
          <a:lstStyle/>
          <a:p>
            <a:r>
              <a:rPr lang="en-US" sz="2000" b="1" i="1" dirty="0">
                <a:solidFill>
                  <a:schemeClr val="accent2"/>
                </a:solidFill>
              </a:rPr>
              <a:t>Specific Format provided</a:t>
            </a:r>
          </a:p>
        </p:txBody>
      </p:sp>
      <p:sp>
        <p:nvSpPr>
          <p:cNvPr id="9" name="TextBox 8"/>
          <p:cNvSpPr txBox="1"/>
          <p:nvPr/>
        </p:nvSpPr>
        <p:spPr>
          <a:xfrm>
            <a:off x="0" y="2285992"/>
            <a:ext cx="9144000" cy="1231106"/>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r>
              <a:rPr lang="en-US" sz="2000" dirty="0"/>
              <a:t> </a:t>
            </a:r>
          </a:p>
          <a:p>
            <a:pPr marL="273050" indent="-273050">
              <a:buFont typeface="Arial" pitchFamily="34" charset="0"/>
              <a:buChar char="•"/>
            </a:pPr>
            <a:r>
              <a:rPr lang="en-US" dirty="0">
                <a:solidFill>
                  <a:schemeClr val="bg1"/>
                </a:solidFill>
              </a:rPr>
              <a:t>It has been observed that the method of valuation has not been mentioned separately for each item of stock.</a:t>
            </a:r>
          </a:p>
          <a:p>
            <a:pPr marL="273050" indent="-273050">
              <a:buFont typeface="Arial" pitchFamily="34" charset="0"/>
              <a:buChar char="•"/>
            </a:pPr>
            <a:r>
              <a:rPr lang="en-US" dirty="0">
                <a:solidFill>
                  <a:schemeClr val="bg1"/>
                </a:solidFill>
              </a:rPr>
              <a:t>Also, in some cases reference was given in respect of annexure which was not attached.</a:t>
            </a:r>
          </a:p>
        </p:txBody>
      </p:sp>
      <p:sp>
        <p:nvSpPr>
          <p:cNvPr id="10" name="TextBox 9"/>
          <p:cNvSpPr txBox="1"/>
          <p:nvPr/>
        </p:nvSpPr>
        <p:spPr>
          <a:xfrm>
            <a:off x="0" y="5643578"/>
            <a:ext cx="9144000" cy="1184940"/>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r>
              <a:rPr lang="en-US" sz="2000" dirty="0"/>
              <a:t> </a:t>
            </a:r>
          </a:p>
          <a:p>
            <a:pPr marL="273050" indent="-273050" algn="just">
              <a:buFont typeface="Arial" pitchFamily="34" charset="0"/>
              <a:buChar char="•"/>
            </a:pPr>
            <a:r>
              <a:rPr lang="en-US" sz="1700" dirty="0">
                <a:solidFill>
                  <a:schemeClr val="bg1"/>
                </a:solidFill>
              </a:rPr>
              <a:t>Inclusive method for valuation of inventory is prescribed under the taxation laws and thus effects of inclusion of duties &amp; taxes are to be properly reported under this clause. It was observed that deviations from 145A remained to be reported while following exclusive method in certain cases.</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F605E1E2-3C35-465C-AD46-29E0FDC0C02A}" type="slidenum">
              <a:rPr lang="en-US"/>
              <a:pPr>
                <a:defRPr/>
              </a:pPr>
              <a:t>148</a:t>
            </a:fld>
            <a:endParaRPr lang="en-US"/>
          </a:p>
        </p:txBody>
      </p:sp>
      <p:sp>
        <p:nvSpPr>
          <p:cNvPr id="57347" name="Rectangle 3"/>
          <p:cNvSpPr>
            <a:spLocks noGrp="1" noChangeArrowheads="1"/>
          </p:cNvSpPr>
          <p:nvPr>
            <p:ph sz="quarter" idx="1"/>
          </p:nvPr>
        </p:nvSpPr>
        <p:spPr>
          <a:xfrm>
            <a:off x="0" y="533400"/>
            <a:ext cx="9144000" cy="6324600"/>
          </a:xfrm>
          <a:solidFill>
            <a:schemeClr val="bg1"/>
          </a:solidFill>
          <a:ln w="38100">
            <a:solidFill>
              <a:schemeClr val="accent1"/>
            </a:solidFill>
          </a:ln>
        </p:spPr>
        <p:txBody>
          <a:bodyPr>
            <a:noAutofit/>
          </a:bodyPr>
          <a:lstStyle/>
          <a:p>
            <a:pPr marL="268288" indent="-214313" algn="just" eaLnBrk="1" hangingPunct="1">
              <a:spcBef>
                <a:spcPts val="1200"/>
              </a:spcBef>
              <a:buFont typeface="Wingdings" pitchFamily="2" charset="2"/>
              <a:buChar char="Ø"/>
            </a:pPr>
            <a:r>
              <a:rPr lang="en-US" sz="2000" b="1" u="sng" dirty="0">
                <a:solidFill>
                  <a:srgbClr val="C00000"/>
                </a:solidFill>
              </a:rPr>
              <a:t>Adjustment of excise duty:</a:t>
            </a:r>
            <a:r>
              <a:rPr lang="en-US" sz="2000" b="1" dirty="0">
                <a:solidFill>
                  <a:srgbClr val="C00000"/>
                </a:solidFill>
              </a:rPr>
              <a:t> </a:t>
            </a:r>
            <a:r>
              <a:rPr lang="en-US" sz="2000" dirty="0"/>
              <a:t>The liability for excise duty arises when the manufacturing of goods is complete, a provision for unpaid liability of Excise duty on stock lying in the factory or </a:t>
            </a:r>
            <a:r>
              <a:rPr lang="en-US" sz="2000" b="1" i="1" u="sng" dirty="0">
                <a:solidFill>
                  <a:srgbClr val="D54F41"/>
                </a:solidFill>
              </a:rPr>
              <a:t>bonded warehouse, </a:t>
            </a:r>
            <a:r>
              <a:rPr lang="en-US" sz="2000" dirty="0"/>
              <a:t>is to be c</a:t>
            </a:r>
            <a:r>
              <a:rPr lang="en-US" sz="2000" i="1" dirty="0"/>
              <a:t>reated. </a:t>
            </a:r>
            <a:r>
              <a:rPr lang="en-US" sz="2000" b="1" i="1" u="sng" dirty="0">
                <a:solidFill>
                  <a:srgbClr val="D54F41"/>
                </a:solidFill>
              </a:rPr>
              <a:t>[Guidance Notes on Accounting treatment for Excise duty (in June 2000)]</a:t>
            </a:r>
            <a:r>
              <a:rPr lang="en-US" sz="2000" b="1" i="1" dirty="0">
                <a:solidFill>
                  <a:srgbClr val="D54F41"/>
                </a:solidFill>
              </a:rPr>
              <a:t>			</a:t>
            </a:r>
            <a:r>
              <a:rPr lang="en-US" sz="2000" dirty="0"/>
              <a:t>When closing stock is valued at Market Price (Being lower than cost) there  is no need to add Excise duty.</a:t>
            </a:r>
          </a:p>
          <a:p>
            <a:pPr marL="268288" indent="-214313" algn="just" eaLnBrk="1" hangingPunct="1">
              <a:spcBef>
                <a:spcPts val="1200"/>
              </a:spcBef>
              <a:buFont typeface="Wingdings" pitchFamily="2" charset="2"/>
              <a:buChar char="Ø"/>
            </a:pPr>
            <a:r>
              <a:rPr lang="en-US" sz="2000" b="1" u="sng" dirty="0">
                <a:solidFill>
                  <a:srgbClr val="C00000"/>
                </a:solidFill>
              </a:rPr>
              <a:t>Adjustment of sales tax</a:t>
            </a:r>
            <a:r>
              <a:rPr lang="en-US" sz="2000" dirty="0"/>
              <a:t>: In valuation of closing stock - no adjustment of Sales tax (as liability of sales tax arises at the time of sale).</a:t>
            </a:r>
          </a:p>
          <a:p>
            <a:pPr marL="268288" indent="-214313" algn="just">
              <a:spcBef>
                <a:spcPts val="1200"/>
              </a:spcBef>
              <a:buFont typeface="Wingdings" pitchFamily="2" charset="2"/>
              <a:buChar char="Ø"/>
            </a:pPr>
            <a:r>
              <a:rPr lang="en-US" sz="2000" b="1" u="sng" dirty="0">
                <a:solidFill>
                  <a:srgbClr val="C00000"/>
                </a:solidFill>
              </a:rPr>
              <a:t>Adjustment of Goods and Services tax (GST)</a:t>
            </a:r>
            <a:r>
              <a:rPr lang="en-US" sz="2000" dirty="0"/>
              <a:t>: In valuation of closing stock - no adjustment of GST (as liability of GST arises at the time when supply of goods or services takes place).</a:t>
            </a:r>
          </a:p>
          <a:p>
            <a:pPr marL="268288" lvl="1" indent="-214313" algn="just">
              <a:spcBef>
                <a:spcPts val="1200"/>
              </a:spcBef>
              <a:buClr>
                <a:schemeClr val="accent2"/>
              </a:buClr>
              <a:buFont typeface="Wingdings" pitchFamily="2" charset="2"/>
              <a:buChar char="Ø"/>
            </a:pPr>
            <a:r>
              <a:rPr lang="en-US" sz="2000" b="1" u="sng" dirty="0">
                <a:solidFill>
                  <a:srgbClr val="C00000"/>
                </a:solidFill>
              </a:rPr>
              <a:t>Adjustment of VAT: </a:t>
            </a:r>
            <a:r>
              <a:rPr lang="en-US" sz="2000" dirty="0"/>
              <a:t>in case VAT is included in the purchase value, the same is  adjusted in closing stock to neutralize the effect </a:t>
            </a:r>
            <a:r>
              <a:rPr lang="en-US" sz="2000" dirty="0" err="1"/>
              <a:t>i.e</a:t>
            </a:r>
            <a:r>
              <a:rPr lang="en-US" sz="2000" dirty="0"/>
              <a:t> </a:t>
            </a:r>
            <a:r>
              <a:rPr lang="en-US" sz="2000" b="1" dirty="0"/>
              <a:t>the inventory of inputs is to be valued at net of the input tax which is refundable</a:t>
            </a:r>
            <a:r>
              <a:rPr lang="en-US" sz="2000" dirty="0"/>
              <a:t>. If the inputs are obtained </a:t>
            </a:r>
            <a:r>
              <a:rPr lang="en-US" sz="2000" b="1" dirty="0"/>
              <a:t>from the dealers who are exempt from VAT, </a:t>
            </a:r>
            <a:r>
              <a:rPr lang="en-US" sz="2000" dirty="0"/>
              <a:t>the </a:t>
            </a:r>
            <a:r>
              <a:rPr lang="en-US" sz="2000" b="1" dirty="0">
                <a:solidFill>
                  <a:srgbClr val="C00000"/>
                </a:solidFill>
              </a:rPr>
              <a:t>actual cost of purchase </a:t>
            </a:r>
            <a:r>
              <a:rPr lang="en-US" sz="2000" dirty="0"/>
              <a:t>should be considered as a part of ‘cost of inventory’.</a:t>
            </a:r>
          </a:p>
          <a:p>
            <a:pPr marL="268288" lvl="1" indent="-214313" algn="just">
              <a:spcBef>
                <a:spcPts val="1200"/>
              </a:spcBef>
              <a:buClr>
                <a:schemeClr val="accent2"/>
              </a:buClr>
              <a:buFont typeface="Wingdings" pitchFamily="2" charset="2"/>
              <a:buChar char="Ø"/>
            </a:pPr>
            <a:r>
              <a:rPr lang="en-US" sz="2000" dirty="0"/>
              <a:t>Section 145A is </a:t>
            </a:r>
            <a:r>
              <a:rPr lang="en-US" sz="2000" b="1" u="sng" dirty="0">
                <a:solidFill>
                  <a:srgbClr val="C00000"/>
                </a:solidFill>
              </a:rPr>
              <a:t>tax neutral</a:t>
            </a:r>
            <a:r>
              <a:rPr lang="en-US" sz="2000" b="1" dirty="0">
                <a:solidFill>
                  <a:srgbClr val="C00000"/>
                </a:solidFill>
              </a:rPr>
              <a:t> </a:t>
            </a:r>
            <a:r>
              <a:rPr lang="en-US" sz="2000" dirty="0"/>
              <a:t>as long as the assessee makes payment of the duty in accordance with the provisions of Sec. 43B. </a:t>
            </a:r>
            <a:r>
              <a:rPr lang="en-US" sz="2000" dirty="0">
                <a:solidFill>
                  <a:srgbClr val="FF0000"/>
                </a:solidFill>
              </a:rPr>
              <a:t>(Example provided on slide 84-88)</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8" name="Rectangle 2"/>
          <p:cNvSpPr>
            <a:spLocks noGrp="1" noChangeArrowheads="1"/>
          </p:cNvSpPr>
          <p:nvPr>
            <p:ph type="title"/>
          </p:nvPr>
        </p:nvSpPr>
        <p:spPr>
          <a:xfrm>
            <a:off x="76200" y="0"/>
            <a:ext cx="7391400" cy="990600"/>
          </a:xfrm>
        </p:spPr>
        <p:txBody>
          <a:bodyPr>
            <a:noAutofit/>
          </a:bodyPr>
          <a:lstStyle/>
          <a:p>
            <a:pPr>
              <a:defRPr/>
            </a:pPr>
            <a:r>
              <a:rPr lang="en-US" sz="3600" dirty="0"/>
              <a:t/>
            </a:r>
            <a:br>
              <a:rPr lang="en-US" sz="3600" dirty="0"/>
            </a:br>
            <a:r>
              <a:rPr lang="en-US" sz="3600" dirty="0"/>
              <a:t>Issues on Clause no. 14</a:t>
            </a:r>
            <a:br>
              <a:rPr lang="en-US" sz="3600" dirty="0"/>
            </a:br>
            <a:r>
              <a:rPr lang="en-US" sz="2200" i="1" dirty="0">
                <a:solidFill>
                  <a:srgbClr val="FF0000"/>
                </a:solidFill>
              </a:rPr>
              <a:t> 				 </a:t>
            </a:r>
            <a:r>
              <a:rPr lang="en-US" sz="3600" b="1" dirty="0"/>
              <a:t>				</a:t>
            </a:r>
            <a:endParaRPr lang="en-US" sz="2200" i="1" dirty="0">
              <a:solidFill>
                <a:srgbClr val="FF0000"/>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5688DCA7-A516-4EC2-B4EA-1EB1CD60029B}" type="slidenum">
              <a:rPr lang="en-US"/>
              <a:pPr>
                <a:defRPr/>
              </a:pPr>
              <a:t>149</a:t>
            </a:fld>
            <a:endParaRPr lang="en-US"/>
          </a:p>
        </p:txBody>
      </p:sp>
      <p:sp>
        <p:nvSpPr>
          <p:cNvPr id="59395" name="Rectangle 3"/>
          <p:cNvSpPr>
            <a:spLocks noGrp="1" noChangeArrowheads="1"/>
          </p:cNvSpPr>
          <p:nvPr>
            <p:ph sz="quarter" idx="1"/>
          </p:nvPr>
        </p:nvSpPr>
        <p:spPr>
          <a:xfrm>
            <a:off x="304800" y="2514600"/>
            <a:ext cx="8461248" cy="3048000"/>
          </a:xfrm>
          <a:ln w="38100">
            <a:solidFill>
              <a:schemeClr val="accent1"/>
            </a:solidFill>
          </a:ln>
        </p:spPr>
        <p:txBody>
          <a:bodyPr>
            <a:normAutofit/>
          </a:bodyPr>
          <a:lstStyle/>
          <a:p>
            <a:pPr marL="0" indent="0" algn="just" eaLnBrk="1" hangingPunct="1">
              <a:lnSpc>
                <a:spcPct val="90000"/>
              </a:lnSpc>
              <a:buFont typeface="Wingdings" pitchFamily="2" charset="2"/>
              <a:buNone/>
            </a:pPr>
            <a:r>
              <a:rPr lang="en-US" sz="2400" dirty="0">
                <a:latin typeface="Calibri" pitchFamily="34" charset="0"/>
                <a:cs typeface="Times New Roman" pitchFamily="18" charset="0"/>
              </a:rPr>
              <a:t>Give the following particulars of the </a:t>
            </a:r>
            <a:r>
              <a:rPr lang="en-US" sz="2400" b="1" u="sng" dirty="0">
                <a:latin typeface="Calibri" pitchFamily="34" charset="0"/>
                <a:cs typeface="Times New Roman" pitchFamily="18" charset="0"/>
              </a:rPr>
              <a:t>capital asset converted into stock-in-trade</a:t>
            </a:r>
          </a:p>
          <a:p>
            <a:pPr marL="609600" indent="-609600" algn="just" eaLnBrk="1" hangingPunct="1">
              <a:lnSpc>
                <a:spcPct val="90000"/>
              </a:lnSpc>
              <a:buFont typeface="Wingdings" pitchFamily="2" charset="2"/>
              <a:buNone/>
            </a:pPr>
            <a:endParaRPr lang="en-US" sz="2400" dirty="0">
              <a:latin typeface="Calibri" pitchFamily="34" charset="0"/>
              <a:cs typeface="Times New Roman" pitchFamily="18" charset="0"/>
            </a:endParaRPr>
          </a:p>
          <a:p>
            <a:pPr marL="609600" indent="-609600" eaLnBrk="1" hangingPunct="1">
              <a:lnSpc>
                <a:spcPct val="90000"/>
              </a:lnSpc>
              <a:buFont typeface="Wingdings" pitchFamily="2" charset="2"/>
              <a:buAutoNum type="alphaLcParenR"/>
            </a:pPr>
            <a:endParaRPr lang="en-US" sz="2400" dirty="0">
              <a:latin typeface="Calibri" pitchFamily="34" charset="0"/>
              <a:cs typeface="Times New Roman" pitchFamily="18" charset="0"/>
            </a:endParaRPr>
          </a:p>
          <a:p>
            <a:pPr marL="609600" indent="-609600" eaLnBrk="1" hangingPunct="1">
              <a:lnSpc>
                <a:spcPct val="90000"/>
              </a:lnSpc>
              <a:buFont typeface="Wingdings" pitchFamily="2" charset="2"/>
              <a:buAutoNum type="alphaLcParenR"/>
            </a:pPr>
            <a:endParaRPr lang="en-US" sz="2400" dirty="0">
              <a:latin typeface="Calibri" pitchFamily="34" charset="0"/>
              <a:cs typeface="Times New Roman" pitchFamily="18" charset="0"/>
            </a:endParaRPr>
          </a:p>
          <a:p>
            <a:pPr marL="609600" indent="-609600" eaLnBrk="1" hangingPunct="1">
              <a:lnSpc>
                <a:spcPct val="90000"/>
              </a:lnSpc>
              <a:buFont typeface="Wingdings" pitchFamily="2" charset="2"/>
              <a:buAutoNum type="alphaLcParenR"/>
            </a:pPr>
            <a:endParaRPr lang="en-US" sz="2400" dirty="0">
              <a:latin typeface="Calibri" pitchFamily="34" charset="0"/>
              <a:cs typeface="Times New Roman" pitchFamily="18" charset="0"/>
            </a:endParaRPr>
          </a:p>
          <a:p>
            <a:pPr marL="609600" indent="-609600" eaLnBrk="1" hangingPunct="1">
              <a:lnSpc>
                <a:spcPct val="90000"/>
              </a:lnSpc>
              <a:buFont typeface="Wingdings" pitchFamily="2" charset="2"/>
              <a:buAutoNum type="alphaLcParenR"/>
            </a:pPr>
            <a:endParaRPr lang="en-US" sz="2400" dirty="0">
              <a:latin typeface="Calibri" pitchFamily="34" charset="0"/>
              <a:cs typeface="Times New Roman" pitchFamily="18" charset="0"/>
            </a:endParaRPr>
          </a:p>
          <a:p>
            <a:pPr marL="609600" indent="-609600" eaLnBrk="1" hangingPunct="1">
              <a:lnSpc>
                <a:spcPct val="90000"/>
              </a:lnSpc>
              <a:buFont typeface="Wingdings" pitchFamily="2" charset="2"/>
              <a:buNone/>
            </a:pPr>
            <a:endParaRPr lang="en-US" sz="2400" dirty="0">
              <a:latin typeface="Calibri"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515074162"/>
              </p:ext>
            </p:extLst>
          </p:nvPr>
        </p:nvGraphicFramePr>
        <p:xfrm>
          <a:off x="457200" y="3657600"/>
          <a:ext cx="8229600" cy="1681480"/>
        </p:xfrm>
        <a:graphic>
          <a:graphicData uri="http://schemas.openxmlformats.org/drawingml/2006/table">
            <a:tbl>
              <a:tblPr firstRow="1" bandRow="1">
                <a:tableStyleId>{5C22544A-7EE6-4342-B048-85BDC9FD1C3A}</a:tableStyleId>
              </a:tblPr>
              <a:tblGrid>
                <a:gridCol w="2514600">
                  <a:extLst>
                    <a:ext uri="{9D8B030D-6E8A-4147-A177-3AD203B41FA5}">
                      <a16:colId xmlns="" xmlns:a16="http://schemas.microsoft.com/office/drawing/2014/main" val="20000"/>
                    </a:ext>
                  </a:extLst>
                </a:gridCol>
                <a:gridCol w="16002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gridCol w="2667000">
                  <a:extLst>
                    <a:ext uri="{9D8B030D-6E8A-4147-A177-3AD203B41FA5}">
                      <a16:colId xmlns="" xmlns:a16="http://schemas.microsoft.com/office/drawing/2014/main" val="20003"/>
                    </a:ext>
                  </a:extLst>
                </a:gridCol>
              </a:tblGrid>
              <a:tr h="370840">
                <a:tc>
                  <a:txBody>
                    <a:bodyPr/>
                    <a:lstStyle/>
                    <a:p>
                      <a:pPr algn="ctr"/>
                      <a:r>
                        <a:rPr lang="en-US" sz="2000" dirty="0">
                          <a:latin typeface="Calibri" pitchFamily="34" charset="0"/>
                          <a:cs typeface="Times New Roman" pitchFamily="18" charset="0"/>
                        </a:rPr>
                        <a:t>(a) Description of capital asset</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pitchFamily="34" charset="0"/>
                          <a:cs typeface="Times New Roman" pitchFamily="18" charset="0"/>
                        </a:rPr>
                        <a:t>(b) Date of acquisition</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pitchFamily="34" charset="0"/>
                          <a:cs typeface="Times New Roman" pitchFamily="18" charset="0"/>
                        </a:rPr>
                        <a:t>(c )Cost of acquisition</a:t>
                      </a:r>
                    </a:p>
                    <a:p>
                      <a:pPr algn="ct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pitchFamily="34" charset="0"/>
                          <a:cs typeface="Times New Roman" pitchFamily="18" charset="0"/>
                        </a:rPr>
                        <a:t>(d) Amount at which the asset is converted into stock-in- trade</a:t>
                      </a:r>
                    </a:p>
                    <a:p>
                      <a:pPr algn="ctr"/>
                      <a:endParaRPr lang="en-US" sz="2000" dirty="0"/>
                    </a:p>
                  </a:txBody>
                  <a:tcPr/>
                </a:tc>
                <a:extLst>
                  <a:ext uri="{0D108BD9-81ED-4DB2-BD59-A6C34878D82A}">
                    <a16:rowId xmlns="" xmlns:a16="http://schemas.microsoft.com/office/drawing/2014/main" val="10000"/>
                  </a:ext>
                </a:extLst>
              </a:tr>
              <a:tr h="370840">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8" name="Rectangle 2"/>
          <p:cNvSpPr>
            <a:spLocks noGrp="1" noChangeArrowheads="1"/>
          </p:cNvSpPr>
          <p:nvPr>
            <p:ph type="title"/>
          </p:nvPr>
        </p:nvSpPr>
        <p:spPr>
          <a:xfrm>
            <a:off x="228600" y="228600"/>
            <a:ext cx="8763000" cy="838200"/>
          </a:xfrm>
        </p:spPr>
        <p:txBody>
          <a:bodyPr>
            <a:noAutofit/>
          </a:bodyPr>
          <a:lstStyle/>
          <a:p>
            <a:pPr algn="just">
              <a:defRPr/>
            </a:pPr>
            <a:r>
              <a:rPr lang="en-US" sz="4000" dirty="0"/>
              <a:t>Clause no. 15</a:t>
            </a:r>
            <a:endParaRPr lang="en-US" sz="22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153400" cy="990600"/>
          </a:xfrm>
        </p:spPr>
        <p:txBody>
          <a:bodyPr/>
          <a:lstStyle/>
          <a:p>
            <a:r>
              <a:rPr lang="en-US" dirty="0"/>
              <a:t>Form 3CB…..</a:t>
            </a:r>
          </a:p>
        </p:txBody>
      </p:sp>
      <p:sp>
        <p:nvSpPr>
          <p:cNvPr id="4" name="Slide Number Placeholder 3"/>
          <p:cNvSpPr>
            <a:spLocks noGrp="1"/>
          </p:cNvSpPr>
          <p:nvPr>
            <p:ph type="sldNum" sz="quarter" idx="12"/>
          </p:nvPr>
        </p:nvSpPr>
        <p:spPr>
          <a:xfrm>
            <a:off x="0" y="1295400"/>
            <a:ext cx="533400" cy="244476"/>
          </a:xfrm>
        </p:spPr>
        <p:txBody>
          <a:bodyPr>
            <a:normAutofit fontScale="85000" lnSpcReduction="20000"/>
          </a:bodyPr>
          <a:lstStyle/>
          <a:p>
            <a:fld id="{B6F15528-21DE-4FAA-801E-634DDDAF4B2B}" type="slidenum">
              <a:rPr lang="en-US" smtClean="0"/>
              <a:pPr/>
              <a:t>15</a:t>
            </a:fld>
            <a:endParaRPr lang="en-US" dirty="0"/>
          </a:p>
        </p:txBody>
      </p:sp>
      <p:sp>
        <p:nvSpPr>
          <p:cNvPr id="6" name="Content Placeholder 5"/>
          <p:cNvSpPr>
            <a:spLocks noGrp="1"/>
          </p:cNvSpPr>
          <p:nvPr>
            <p:ph sz="quarter" idx="1"/>
          </p:nvPr>
        </p:nvSpPr>
        <p:spPr>
          <a:xfrm>
            <a:off x="228600" y="1752600"/>
            <a:ext cx="8610600" cy="4038600"/>
          </a:xfrm>
          <a:solidFill>
            <a:schemeClr val="bg1">
              <a:lumMod val="85000"/>
            </a:schemeClr>
          </a:solidFill>
          <a:ln>
            <a:solidFill>
              <a:schemeClr val="tx2"/>
            </a:solidFill>
          </a:ln>
        </p:spPr>
        <p:txBody>
          <a:bodyPr anchor="ctr">
            <a:noAutofit/>
          </a:bodyPr>
          <a:lstStyle/>
          <a:p>
            <a:pPr algn="just">
              <a:spcBef>
                <a:spcPts val="1800"/>
              </a:spcBef>
              <a:buNone/>
            </a:pPr>
            <a:r>
              <a:rPr lang="en-US" sz="2200" dirty="0"/>
              <a:t>4. The statement of particulars required to be furnished under section 44AB is annexed herewith in Form No.3CD.</a:t>
            </a:r>
          </a:p>
          <a:p>
            <a:pPr algn="just">
              <a:spcBef>
                <a:spcPts val="1800"/>
              </a:spcBef>
              <a:buNone/>
            </a:pPr>
            <a:r>
              <a:rPr lang="en-US" sz="2200" dirty="0"/>
              <a:t>5. In </a:t>
            </a:r>
            <a:r>
              <a:rPr lang="en-US" sz="2200" b="1" dirty="0"/>
              <a:t>my/our</a:t>
            </a:r>
            <a:r>
              <a:rPr lang="en-US" sz="2200" dirty="0"/>
              <a:t> opinion and to the best of </a:t>
            </a:r>
            <a:r>
              <a:rPr lang="en-US" sz="2200" b="1" dirty="0"/>
              <a:t>my/our</a:t>
            </a:r>
            <a:r>
              <a:rPr lang="en-US" sz="2200" dirty="0"/>
              <a:t> information and according to explanations given to </a:t>
            </a:r>
            <a:r>
              <a:rPr lang="en-US" sz="2200" b="1" dirty="0"/>
              <a:t>me/us</a:t>
            </a:r>
            <a:r>
              <a:rPr lang="en-US" sz="2200" dirty="0"/>
              <a:t>, the particulars given in the said Form No. 3CD are true and correct subject to following observations/ qualifications, if any:</a:t>
            </a:r>
          </a:p>
          <a:p>
            <a:pPr marL="892175" indent="-358775" algn="just">
              <a:spcBef>
                <a:spcPts val="600"/>
              </a:spcBef>
              <a:buNone/>
            </a:pPr>
            <a:r>
              <a:rPr lang="en-US" sz="2200" dirty="0"/>
              <a:t>a. ………</a:t>
            </a:r>
          </a:p>
          <a:p>
            <a:pPr marL="892175" indent="-358775" algn="just">
              <a:spcBef>
                <a:spcPts val="600"/>
              </a:spcBef>
              <a:buNone/>
            </a:pPr>
            <a:r>
              <a:rPr lang="en-US" sz="2200" dirty="0"/>
              <a:t>b. ………</a:t>
            </a:r>
          </a:p>
          <a:p>
            <a:pPr marL="892175" indent="-358775" algn="just">
              <a:spcBef>
                <a:spcPts val="600"/>
              </a:spcBef>
              <a:buNone/>
            </a:pPr>
            <a:r>
              <a:rPr lang="en-US" sz="2200" dirty="0"/>
              <a:t>c. ………</a:t>
            </a:r>
          </a:p>
        </p:txBody>
      </p:sp>
      <p:sp>
        <p:nvSpPr>
          <p:cNvPr id="7" name="Rectangle 6"/>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8" name="TextBox 7"/>
          <p:cNvSpPr txBox="1"/>
          <p:nvPr/>
        </p:nvSpPr>
        <p:spPr>
          <a:xfrm>
            <a:off x="2438400" y="4648200"/>
            <a:ext cx="2209800" cy="830997"/>
          </a:xfrm>
          <a:prstGeom prst="rect">
            <a:avLst/>
          </a:prstGeom>
          <a:noFill/>
          <a:ln w="19050">
            <a:solidFill>
              <a:srgbClr val="FF0000"/>
            </a:solidFill>
          </a:ln>
        </p:spPr>
        <p:txBody>
          <a:bodyPr wrap="square" rtlCol="0">
            <a:spAutoFit/>
          </a:bodyPr>
          <a:lstStyle/>
          <a:p>
            <a:pPr algn="ctr"/>
            <a:r>
              <a:rPr lang="en-US" sz="2400" dirty="0">
                <a:solidFill>
                  <a:srgbClr val="FF0000"/>
                </a:solidFill>
              </a:rPr>
              <a:t>List provided in e-utility</a:t>
            </a:r>
          </a:p>
        </p:txBody>
      </p:sp>
      <p:sp>
        <p:nvSpPr>
          <p:cNvPr id="9" name="Right Brace 8"/>
          <p:cNvSpPr/>
          <p:nvPr/>
        </p:nvSpPr>
        <p:spPr>
          <a:xfrm>
            <a:off x="1752600" y="4495800"/>
            <a:ext cx="533400" cy="1066800"/>
          </a:xfrm>
          <a:prstGeom prst="rightBrace">
            <a:avLst>
              <a:gd name="adj1" fmla="val 8333"/>
              <a:gd name="adj2" fmla="val 5204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Content Placeholder 4"/>
          <p:cNvSpPr txBox="1">
            <a:spLocks/>
          </p:cNvSpPr>
          <p:nvPr/>
        </p:nvSpPr>
        <p:spPr>
          <a:xfrm>
            <a:off x="228600" y="5943600"/>
            <a:ext cx="8534400" cy="838200"/>
          </a:xfrm>
          <a:prstGeom prst="rect">
            <a:avLst/>
          </a:prstGeom>
        </p:spPr>
        <p:txBody>
          <a:bodyPr vert="horz">
            <a:normAutofit/>
          </a:bodyPr>
          <a:lstStyle/>
          <a:p>
            <a:pPr marL="719138" marR="0" lvl="0" indent="-719138" algn="just" defTabSz="914400" rtl="0" eaLnBrk="1" fontAlgn="auto" latinLnBrk="0" hangingPunct="1">
              <a:lnSpc>
                <a:spcPct val="100000"/>
              </a:lnSpc>
              <a:spcAft>
                <a:spcPts val="0"/>
              </a:spcAft>
              <a:buClr>
                <a:schemeClr val="accent2"/>
              </a:buClr>
              <a:buSzPct val="100000"/>
              <a:buFont typeface="Wingdings"/>
              <a:buNone/>
              <a:tabLst/>
              <a:defRPr/>
            </a:pPr>
            <a:r>
              <a:rPr kumimoji="0" lang="en-US" sz="2000" b="1" i="0" u="none" strike="noStrike" kern="1200" cap="none" spc="0" normalizeH="0" baseline="0" noProof="0" dirty="0">
                <a:ln>
                  <a:noFill/>
                </a:ln>
                <a:solidFill>
                  <a:schemeClr val="tx1"/>
                </a:solidFill>
                <a:effectLst/>
                <a:uLnTx/>
                <a:uFillTx/>
                <a:latin typeface="+mn-lt"/>
                <a:ea typeface="+mn-ea"/>
                <a:cs typeface="+mn-cs"/>
              </a:rPr>
              <a:t>Note: Dispensed with Annexure to Form No. 3CD and space provided for specifying observations &amp; qualification.</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636B8BD9-75FA-4554-ACFE-0DFAD8EEC405}" type="slidenum">
              <a:rPr lang="en-US"/>
              <a:pPr>
                <a:defRPr/>
              </a:pPr>
              <a:t>150</a:t>
            </a:fld>
            <a:endParaRPr lang="en-US"/>
          </a:p>
        </p:txBody>
      </p:sp>
      <p:sp>
        <p:nvSpPr>
          <p:cNvPr id="60419" name="Rectangle 3"/>
          <p:cNvSpPr>
            <a:spLocks noGrp="1" noChangeArrowheads="1"/>
          </p:cNvSpPr>
          <p:nvPr>
            <p:ph sz="quarter" idx="1"/>
          </p:nvPr>
        </p:nvSpPr>
        <p:spPr>
          <a:xfrm>
            <a:off x="152400" y="1752600"/>
            <a:ext cx="8763000" cy="4572000"/>
          </a:xfrm>
          <a:ln w="38100">
            <a:solidFill>
              <a:schemeClr val="accent1"/>
            </a:solidFill>
          </a:ln>
        </p:spPr>
        <p:txBody>
          <a:bodyPr>
            <a:noAutofit/>
          </a:bodyPr>
          <a:lstStyle/>
          <a:p>
            <a:pPr marL="273050" indent="-273050" algn="just">
              <a:spcBef>
                <a:spcPts val="1200"/>
              </a:spcBef>
              <a:buFont typeface="Wingdings" pitchFamily="2" charset="2"/>
              <a:buChar char="Ø"/>
            </a:pPr>
            <a:r>
              <a:rPr lang="en-US" sz="2200" dirty="0">
                <a:latin typeface="Calibri" pitchFamily="34" charset="0"/>
              </a:rPr>
              <a:t>Such conversion is treated as transfer </a:t>
            </a:r>
            <a:r>
              <a:rPr lang="en-US" sz="2200" b="1" u="sng" dirty="0">
                <a:solidFill>
                  <a:srgbClr val="C00000"/>
                </a:solidFill>
                <a:latin typeface="Calibri" pitchFamily="34" charset="0"/>
              </a:rPr>
              <a:t>u/s 2(47)</a:t>
            </a:r>
          </a:p>
          <a:p>
            <a:pPr marL="273050" indent="-273050" algn="just">
              <a:spcBef>
                <a:spcPts val="1200"/>
              </a:spcBef>
              <a:buFont typeface="Wingdings" pitchFamily="2" charset="2"/>
              <a:buChar char="Ø"/>
            </a:pPr>
            <a:r>
              <a:rPr lang="en-US" sz="2200" b="1" u="sng" dirty="0">
                <a:solidFill>
                  <a:srgbClr val="C00000"/>
                </a:solidFill>
                <a:latin typeface="Calibri" pitchFamily="34" charset="0"/>
              </a:rPr>
              <a:t>U/s 45(2) </a:t>
            </a:r>
            <a:r>
              <a:rPr lang="en-US" sz="2200" dirty="0">
                <a:latin typeface="Calibri" pitchFamily="34" charset="0"/>
              </a:rPr>
              <a:t>notional capital gain arises from such transfer and chargeable to tax in the year in which such stock-in-trade is sold.</a:t>
            </a:r>
          </a:p>
          <a:p>
            <a:pPr marL="273050" indent="-273050" algn="just">
              <a:spcBef>
                <a:spcPts val="1200"/>
              </a:spcBef>
              <a:buFont typeface="Wingdings" pitchFamily="2" charset="2"/>
              <a:buChar char="Ø"/>
            </a:pPr>
            <a:r>
              <a:rPr lang="en-US" sz="2200" dirty="0">
                <a:latin typeface="Calibri" pitchFamily="34" charset="0"/>
              </a:rPr>
              <a:t>No requirement of details of taxability of ‘capital gain’ or ‘business income’ from such deemed transfer.</a:t>
            </a:r>
          </a:p>
          <a:p>
            <a:pPr marL="273050" indent="-273050" algn="just">
              <a:spcBef>
                <a:spcPts val="1200"/>
              </a:spcBef>
              <a:buFont typeface="Wingdings" pitchFamily="2" charset="2"/>
              <a:buChar char="Ø"/>
            </a:pPr>
            <a:r>
              <a:rPr lang="en-US" sz="2200" b="1" u="sng" dirty="0">
                <a:latin typeface="Calibri" pitchFamily="34" charset="0"/>
              </a:rPr>
              <a:t>Accounting standards  to be followed:</a:t>
            </a:r>
          </a:p>
          <a:p>
            <a:pPr marL="565658" lvl="1" indent="-273050" algn="just">
              <a:spcBef>
                <a:spcPts val="1200"/>
              </a:spcBef>
              <a:buFont typeface="Courier New" pitchFamily="49" charset="0"/>
              <a:buChar char="o"/>
            </a:pPr>
            <a:r>
              <a:rPr lang="en-US" sz="2200" dirty="0">
                <a:latin typeface="Calibri" pitchFamily="34" charset="0"/>
              </a:rPr>
              <a:t>AS-2 for valuation of stock-in-trade</a:t>
            </a:r>
          </a:p>
          <a:p>
            <a:pPr marL="565658" lvl="1" indent="-273050" algn="just">
              <a:spcBef>
                <a:spcPts val="1200"/>
              </a:spcBef>
              <a:buFont typeface="Courier New" pitchFamily="49" charset="0"/>
              <a:buChar char="o"/>
            </a:pPr>
            <a:r>
              <a:rPr lang="en-US" sz="2200" dirty="0">
                <a:latin typeface="Calibri" pitchFamily="34" charset="0"/>
              </a:rPr>
              <a:t>AS-10 for valuation of fixed assets.</a:t>
            </a:r>
          </a:p>
          <a:p>
            <a:pPr marL="565658" lvl="1" indent="-273050" algn="just">
              <a:spcBef>
                <a:spcPts val="1200"/>
              </a:spcBef>
              <a:buFont typeface="Courier New" pitchFamily="49" charset="0"/>
              <a:buChar char="o"/>
            </a:pPr>
            <a:r>
              <a:rPr lang="en-US" sz="2200" dirty="0">
                <a:latin typeface="Calibri" pitchFamily="34" charset="0"/>
              </a:rPr>
              <a:t>AS-22 for provision of Income Tax as temporary timing difference.</a:t>
            </a:r>
          </a:p>
          <a:p>
            <a:pPr marL="273050" indent="-273050" algn="just">
              <a:spcBef>
                <a:spcPts val="1200"/>
              </a:spcBef>
              <a:buFont typeface="Wingdings" pitchFamily="2" charset="2"/>
              <a:buChar char="Ø"/>
            </a:pPr>
            <a:r>
              <a:rPr lang="en-US" sz="2200" dirty="0">
                <a:latin typeface="Calibri" pitchFamily="34" charset="0"/>
              </a:rPr>
              <a:t>Sec 47 &amp; 47A are also to be considered.</a:t>
            </a:r>
          </a:p>
        </p:txBody>
      </p:sp>
      <p:sp>
        <p:nvSpPr>
          <p:cNvPr id="7" name="Rectangle 2"/>
          <p:cNvSpPr>
            <a:spLocks noGrp="1" noChangeArrowheads="1"/>
          </p:cNvSpPr>
          <p:nvPr>
            <p:ph type="title"/>
          </p:nvPr>
        </p:nvSpPr>
        <p:spPr>
          <a:xfrm>
            <a:off x="76200" y="228600"/>
            <a:ext cx="8839200" cy="838200"/>
          </a:xfrm>
        </p:spPr>
        <p:txBody>
          <a:bodyPr>
            <a:noAutofit/>
          </a:bodyPr>
          <a:lstStyle/>
          <a:p>
            <a:pPr algn="just">
              <a:defRPr/>
            </a:pPr>
            <a:r>
              <a:rPr lang="en-US" sz="3800" dirty="0"/>
              <a:t>Issues on Clause no. 15 	</a:t>
            </a:r>
            <a:endParaRPr lang="en-US" sz="2200" i="1" dirty="0">
              <a:solidFill>
                <a:srgbClr val="FF0000"/>
              </a:solidFill>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9AC8D5EB-4D1C-4C76-BE7E-57F7ED0470FA}" type="slidenum">
              <a:rPr lang="en-US"/>
              <a:pPr>
                <a:defRPr/>
              </a:pPr>
              <a:t>151</a:t>
            </a:fld>
            <a:endParaRPr lang="en-US"/>
          </a:p>
        </p:txBody>
      </p:sp>
      <p:sp>
        <p:nvSpPr>
          <p:cNvPr id="61442" name="Rectangle 3"/>
          <p:cNvSpPr>
            <a:spLocks noGrp="1" noChangeArrowheads="1"/>
          </p:cNvSpPr>
          <p:nvPr>
            <p:ph sz="quarter" idx="1"/>
          </p:nvPr>
        </p:nvSpPr>
        <p:spPr>
          <a:xfrm>
            <a:off x="179512" y="1556792"/>
            <a:ext cx="8758808" cy="3600400"/>
          </a:xfrm>
          <a:ln w="38100">
            <a:solidFill>
              <a:schemeClr val="accent1"/>
            </a:solidFill>
          </a:ln>
        </p:spPr>
        <p:txBody>
          <a:bodyPr>
            <a:noAutofit/>
          </a:bodyPr>
          <a:lstStyle/>
          <a:p>
            <a:pPr algn="just" eaLnBrk="1" hangingPunct="1">
              <a:spcBef>
                <a:spcPts val="1200"/>
              </a:spcBef>
              <a:buFont typeface="Wingdings" pitchFamily="2" charset="2"/>
              <a:buChar char="q"/>
            </a:pPr>
            <a:r>
              <a:rPr lang="en-US" sz="1800" b="1" u="sng" dirty="0">
                <a:solidFill>
                  <a:srgbClr val="C00000"/>
                </a:solidFill>
              </a:rPr>
              <a:t>Cost of capital asset in case of:</a:t>
            </a:r>
          </a:p>
          <a:p>
            <a:pPr marL="627063" lvl="1" indent="-271463" algn="just">
              <a:spcBef>
                <a:spcPts val="1200"/>
              </a:spcBef>
              <a:buClr>
                <a:schemeClr val="tx2"/>
              </a:buClr>
              <a:buFont typeface="Wingdings" pitchFamily="2" charset="2"/>
              <a:buChar char="Ø"/>
            </a:pPr>
            <a:r>
              <a:rPr lang="en-US" sz="1800" b="1" u="sng" dirty="0"/>
              <a:t>Purchase</a:t>
            </a:r>
            <a:r>
              <a:rPr lang="en-US" sz="1800" dirty="0"/>
              <a:t> – From invoice, books etc</a:t>
            </a:r>
          </a:p>
          <a:p>
            <a:pPr marL="627063" lvl="1" indent="-271463" algn="just">
              <a:spcBef>
                <a:spcPts val="1200"/>
              </a:spcBef>
              <a:buClr>
                <a:schemeClr val="tx2"/>
              </a:buClr>
              <a:buFont typeface="Wingdings" pitchFamily="2" charset="2"/>
              <a:buChar char="Ø"/>
            </a:pPr>
            <a:r>
              <a:rPr lang="en-US" sz="1800" b="1" u="sng" dirty="0"/>
              <a:t>Self – constructed</a:t>
            </a:r>
            <a:r>
              <a:rPr lang="en-US" sz="1800" dirty="0"/>
              <a:t> – Directly related cost</a:t>
            </a:r>
          </a:p>
          <a:p>
            <a:pPr marL="627063" lvl="1" indent="-271463" algn="just">
              <a:spcBef>
                <a:spcPts val="1200"/>
              </a:spcBef>
              <a:buClr>
                <a:schemeClr val="tx2"/>
              </a:buClr>
              <a:buFont typeface="Wingdings" pitchFamily="2" charset="2"/>
              <a:buChar char="Ø"/>
            </a:pPr>
            <a:r>
              <a:rPr lang="en-US" sz="1800" b="1" u="sng" dirty="0"/>
              <a:t>Acquired in exchange</a:t>
            </a:r>
            <a:r>
              <a:rPr lang="en-US" sz="1800" dirty="0"/>
              <a:t> – FMV or Net Book value of asset given up </a:t>
            </a:r>
          </a:p>
          <a:p>
            <a:pPr marL="627063" lvl="1" indent="-271463" algn="just">
              <a:spcBef>
                <a:spcPts val="1200"/>
              </a:spcBef>
              <a:buClr>
                <a:schemeClr val="tx2"/>
              </a:buClr>
              <a:buFont typeface="Wingdings" pitchFamily="2" charset="2"/>
              <a:buChar char="Ø"/>
            </a:pPr>
            <a:r>
              <a:rPr lang="en-US" sz="1800" b="1" u="sng" dirty="0"/>
              <a:t>Acquired by way of inheritance</a:t>
            </a:r>
            <a:r>
              <a:rPr lang="en-US" sz="1800" dirty="0"/>
              <a:t> – In this case if no evidence exists – Auditor should rely upon the report of the experts such as </a:t>
            </a:r>
            <a:r>
              <a:rPr lang="en-US" sz="1800" dirty="0" err="1"/>
              <a:t>valuers</a:t>
            </a:r>
            <a:r>
              <a:rPr lang="en-US" sz="1800" dirty="0"/>
              <a:t>.</a:t>
            </a:r>
            <a:endParaRPr lang="en-US" sz="1800" b="1" u="sng" dirty="0">
              <a:latin typeface="Calibri" pitchFamily="34" charset="0"/>
            </a:endParaRPr>
          </a:p>
          <a:p>
            <a:pPr algn="just">
              <a:spcBef>
                <a:spcPts val="1200"/>
              </a:spcBef>
              <a:buFont typeface="Wingdings" pitchFamily="2" charset="2"/>
              <a:buChar char="q"/>
            </a:pPr>
            <a:r>
              <a:rPr lang="en-US" sz="1800" b="1" u="sng" dirty="0">
                <a:latin typeface="Calibri" pitchFamily="34" charset="0"/>
              </a:rPr>
              <a:t>Para 17</a:t>
            </a:r>
            <a:r>
              <a:rPr lang="en-US" sz="1800" b="1" dirty="0">
                <a:latin typeface="Calibri" pitchFamily="34" charset="0"/>
              </a:rPr>
              <a:t> </a:t>
            </a:r>
            <a:r>
              <a:rPr lang="en-US" sz="1800" dirty="0">
                <a:latin typeface="Calibri" pitchFamily="34" charset="0"/>
              </a:rPr>
              <a:t>of the Accounting Standard (AS) 10, issued by the ICAI, provides that the cost of the fixed assets (i.e. Property, plant and equipment) should include the non- refundable taxes or levies. </a:t>
            </a:r>
            <a:r>
              <a:rPr lang="en-US" sz="1800" b="1" u="sng" dirty="0">
                <a:solidFill>
                  <a:srgbClr val="C00000"/>
                </a:solidFill>
                <a:latin typeface="Calibri" pitchFamily="34" charset="0"/>
              </a:rPr>
              <a:t>If GST on capital goods is in the nature of a refundable tax, it should not be included in the cost of the capital goods.</a:t>
            </a:r>
            <a:endParaRPr lang="en-IN" sz="1800" dirty="0"/>
          </a:p>
          <a:p>
            <a:pPr algn="just">
              <a:spcBef>
                <a:spcPts val="1200"/>
              </a:spcBef>
              <a:buFont typeface="Wingdings" pitchFamily="2" charset="2"/>
              <a:buChar char="q"/>
            </a:pPr>
            <a:endParaRPr lang="en-US" sz="1800" b="1" u="sng" dirty="0">
              <a:solidFill>
                <a:srgbClr val="C00000"/>
              </a:solidFill>
              <a:latin typeface="Calibri" pitchFamily="34" charset="0"/>
            </a:endParaRPr>
          </a:p>
          <a:p>
            <a:pPr algn="just">
              <a:spcBef>
                <a:spcPts val="1200"/>
              </a:spcBef>
              <a:buFont typeface="Wingdings" pitchFamily="2" charset="2"/>
              <a:buChar char="q"/>
            </a:pPr>
            <a:endParaRPr lang="en-US" sz="1800" dirty="0"/>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152400"/>
            <a:ext cx="8610600" cy="990600"/>
          </a:xfrm>
        </p:spPr>
        <p:txBody>
          <a:bodyPr>
            <a:noAutofit/>
          </a:bodyPr>
          <a:lstStyle/>
          <a:p>
            <a:pPr>
              <a:defRPr/>
            </a:pPr>
            <a:r>
              <a:rPr lang="en-US" sz="3800" dirty="0"/>
              <a:t>Issues on Clause no. 15     </a:t>
            </a:r>
            <a:r>
              <a:rPr lang="en-US" sz="2200" dirty="0"/>
              <a:t>	</a:t>
            </a:r>
            <a:r>
              <a:rPr lang="en-US" sz="2200" i="1" dirty="0">
                <a:solidFill>
                  <a:srgbClr val="FF0000"/>
                </a:solidFill>
              </a:rPr>
              <a:t> </a:t>
            </a:r>
            <a:br>
              <a:rPr lang="en-US" sz="2200" i="1" dirty="0">
                <a:solidFill>
                  <a:srgbClr val="FF0000"/>
                </a:solidFill>
              </a:rPr>
            </a:br>
            <a:r>
              <a:rPr lang="en-US" sz="2200" i="1" dirty="0">
                <a:solidFill>
                  <a:srgbClr val="FF0000"/>
                </a:solidFill>
              </a:rPr>
              <a:t>						</a:t>
            </a:r>
            <a:r>
              <a:rPr lang="en-US" sz="2200" dirty="0"/>
              <a:t>			</a:t>
            </a:r>
            <a:endParaRPr lang="en-US" sz="2200" i="1" dirty="0">
              <a:solidFill>
                <a:srgbClr val="FF0000"/>
              </a:solidFill>
            </a:endParaRPr>
          </a:p>
        </p:txBody>
      </p:sp>
      <p:sp>
        <p:nvSpPr>
          <p:cNvPr id="2" name="TextBox 1"/>
          <p:cNvSpPr txBox="1"/>
          <p:nvPr/>
        </p:nvSpPr>
        <p:spPr>
          <a:xfrm>
            <a:off x="216024" y="5301208"/>
            <a:ext cx="8748464" cy="1477328"/>
          </a:xfrm>
          <a:prstGeom prst="rect">
            <a:avLst/>
          </a:prstGeom>
          <a:solidFill>
            <a:schemeClr val="tx2">
              <a:lumMod val="20000"/>
              <a:lumOff val="80000"/>
            </a:schemeClr>
          </a:solidFill>
          <a:ln w="38100">
            <a:solidFill>
              <a:schemeClr val="accent1"/>
            </a:solidFill>
          </a:ln>
        </p:spPr>
        <p:txBody>
          <a:bodyPr wrap="square" rtlCol="0">
            <a:spAutoFit/>
          </a:bodyPr>
          <a:lstStyle/>
          <a:p>
            <a:r>
              <a:rPr lang="en-IN" b="1" dirty="0">
                <a:solidFill>
                  <a:schemeClr val="accent2"/>
                </a:solidFill>
              </a:rPr>
              <a:t>Professor P.N. </a:t>
            </a:r>
            <a:r>
              <a:rPr lang="en-IN" b="1" dirty="0" err="1">
                <a:solidFill>
                  <a:schemeClr val="accent2"/>
                </a:solidFill>
              </a:rPr>
              <a:t>Shetty</a:t>
            </a:r>
            <a:r>
              <a:rPr lang="en-IN" b="1" dirty="0">
                <a:solidFill>
                  <a:schemeClr val="accent2"/>
                </a:solidFill>
              </a:rPr>
              <a:t> v. Office of ITO [2019] 112 taxmann.com 218 (Karnataka)</a:t>
            </a:r>
          </a:p>
          <a:p>
            <a:pPr marL="355600" indent="0">
              <a:buNone/>
            </a:pPr>
            <a:r>
              <a:rPr lang="en-IN" dirty="0"/>
              <a:t>The case where a part of amount deposited in Capital Gains Account Scheme was not utilized for construction/purchase of a new asset within three years then income tax would be chargeable on the said amount in the PY in which period of three years expired. </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9AC8D5EB-4D1C-4C76-BE7E-57F7ED0470FA}" type="slidenum">
              <a:rPr lang="en-US"/>
              <a:pPr>
                <a:defRPr/>
              </a:pPr>
              <a:t>152</a:t>
            </a:fld>
            <a:endParaRPr lang="en-US"/>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152400"/>
            <a:ext cx="8610600" cy="990600"/>
          </a:xfrm>
        </p:spPr>
        <p:txBody>
          <a:bodyPr>
            <a:noAutofit/>
          </a:bodyPr>
          <a:lstStyle/>
          <a:p>
            <a:pPr>
              <a:defRPr/>
            </a:pPr>
            <a:r>
              <a:rPr lang="en-US" sz="3800" dirty="0"/>
              <a:t>Issues on Clause no. 15     </a:t>
            </a:r>
            <a:r>
              <a:rPr lang="en-US" sz="2200" dirty="0"/>
              <a:t>	</a:t>
            </a:r>
            <a:r>
              <a:rPr lang="en-US" sz="2200" i="1" dirty="0">
                <a:solidFill>
                  <a:srgbClr val="FF0000"/>
                </a:solidFill>
              </a:rPr>
              <a:t> </a:t>
            </a:r>
            <a:br>
              <a:rPr lang="en-US" sz="2200" i="1" dirty="0">
                <a:solidFill>
                  <a:srgbClr val="FF0000"/>
                </a:solidFill>
              </a:rPr>
            </a:br>
            <a:r>
              <a:rPr lang="en-US" sz="2200" i="1" dirty="0">
                <a:solidFill>
                  <a:srgbClr val="FF0000"/>
                </a:solidFill>
              </a:rPr>
              <a:t>						</a:t>
            </a:r>
            <a:r>
              <a:rPr lang="en-US" sz="2200" dirty="0"/>
              <a:t>			</a:t>
            </a:r>
            <a:endParaRPr lang="en-US" sz="2200" i="1" dirty="0">
              <a:solidFill>
                <a:srgbClr val="FF0000"/>
              </a:solidFill>
            </a:endParaRPr>
          </a:p>
        </p:txBody>
      </p:sp>
      <p:sp>
        <p:nvSpPr>
          <p:cNvPr id="7" name="TextBox 6"/>
          <p:cNvSpPr txBox="1"/>
          <p:nvPr/>
        </p:nvSpPr>
        <p:spPr>
          <a:xfrm>
            <a:off x="-36512" y="1663055"/>
            <a:ext cx="9180512" cy="5078313"/>
          </a:xfrm>
          <a:prstGeom prst="rect">
            <a:avLst/>
          </a:prstGeom>
          <a:solidFill>
            <a:schemeClr val="tx2">
              <a:lumMod val="20000"/>
              <a:lumOff val="80000"/>
            </a:schemeClr>
          </a:solidFill>
          <a:ln w="38100">
            <a:solidFill>
              <a:schemeClr val="accent1"/>
            </a:solidFill>
          </a:ln>
        </p:spPr>
        <p:txBody>
          <a:bodyPr wrap="square" rtlCol="0">
            <a:spAutoFit/>
          </a:bodyPr>
          <a:lstStyle/>
          <a:p>
            <a:pPr marL="285750" indent="-285750">
              <a:buFont typeface="Wingdings" pitchFamily="2" charset="2"/>
              <a:buChar char="q"/>
            </a:pPr>
            <a:r>
              <a:rPr lang="en-IN" b="1" dirty="0" err="1">
                <a:solidFill>
                  <a:schemeClr val="accent2"/>
                </a:solidFill>
              </a:rPr>
              <a:t>Pradyot</a:t>
            </a:r>
            <a:r>
              <a:rPr lang="en-IN" b="1" dirty="0">
                <a:solidFill>
                  <a:schemeClr val="accent2"/>
                </a:solidFill>
              </a:rPr>
              <a:t> B. </a:t>
            </a:r>
            <a:r>
              <a:rPr lang="en-IN" b="1" dirty="0" err="1">
                <a:solidFill>
                  <a:schemeClr val="accent2"/>
                </a:solidFill>
              </a:rPr>
              <a:t>Borkar</a:t>
            </a:r>
            <a:r>
              <a:rPr lang="en-IN" b="1" dirty="0">
                <a:solidFill>
                  <a:schemeClr val="accent2"/>
                </a:solidFill>
              </a:rPr>
              <a:t> v. ACIT  </a:t>
            </a:r>
            <a:r>
              <a:rPr lang="pt-BR" b="1" dirty="0">
                <a:solidFill>
                  <a:schemeClr val="accent2"/>
                </a:solidFill>
              </a:rPr>
              <a:t>[2020] 115 taxmann.com 7 (Mumbai - Trib.)</a:t>
            </a:r>
          </a:p>
          <a:p>
            <a:pPr marL="355600" indent="0">
              <a:buNone/>
            </a:pPr>
            <a:r>
              <a:rPr lang="en-IN" dirty="0"/>
              <a:t>Where as per development agreement </a:t>
            </a:r>
            <a:r>
              <a:rPr lang="en-IN" dirty="0" err="1"/>
              <a:t>assessee</a:t>
            </a:r>
            <a:r>
              <a:rPr lang="en-IN" dirty="0"/>
              <a:t> received new residential flat and some amount on account of transfer of old flat to the developer for re-development. Then the said amount was be treated as income u/h capital gain and not income from other sources.</a:t>
            </a:r>
            <a:endParaRPr lang="en-IN" b="1" dirty="0"/>
          </a:p>
          <a:p>
            <a:pPr marL="285750" indent="-285750">
              <a:buFont typeface="Wingdings" pitchFamily="2" charset="2"/>
              <a:buChar char="q"/>
            </a:pPr>
            <a:r>
              <a:rPr lang="en-IN" b="1" dirty="0">
                <a:solidFill>
                  <a:schemeClr val="accent2"/>
                </a:solidFill>
              </a:rPr>
              <a:t>Union Company (Motors) (P.) Ltd. V. ACIT [2020] 113 taxmann.com 449 (Chennai - Trib.)</a:t>
            </a:r>
          </a:p>
          <a:p>
            <a:pPr marL="355600"/>
            <a:r>
              <a:rPr lang="en-IN" dirty="0"/>
              <a:t>In this case the </a:t>
            </a:r>
            <a:r>
              <a:rPr lang="en-IN" dirty="0" err="1"/>
              <a:t>assessee</a:t>
            </a:r>
            <a:r>
              <a:rPr lang="en-IN" dirty="0"/>
              <a:t> converted its undivided interest in land into stock-in-trade, capital gains arising from such conversion was to be brought to tax when transfer/sale of such asset took place and not on date of converting capital asset into stock-in-trade.</a:t>
            </a:r>
            <a:endParaRPr lang="en-IN" b="1" dirty="0"/>
          </a:p>
          <a:p>
            <a:pPr marL="285750" indent="-285750">
              <a:buFont typeface="Wingdings" pitchFamily="2" charset="2"/>
              <a:buChar char="q"/>
            </a:pPr>
            <a:r>
              <a:rPr lang="en-IN" b="1" dirty="0">
                <a:solidFill>
                  <a:schemeClr val="accent2"/>
                </a:solidFill>
              </a:rPr>
              <a:t>P.P. </a:t>
            </a:r>
            <a:r>
              <a:rPr lang="en-IN" b="1" dirty="0" err="1">
                <a:solidFill>
                  <a:schemeClr val="accent2"/>
                </a:solidFill>
              </a:rPr>
              <a:t>Mahatme</a:t>
            </a:r>
            <a:r>
              <a:rPr lang="en-IN" b="1" dirty="0">
                <a:solidFill>
                  <a:schemeClr val="accent2"/>
                </a:solidFill>
              </a:rPr>
              <a:t> v. ACIT </a:t>
            </a:r>
            <a:r>
              <a:rPr lang="pt-BR" b="1" dirty="0">
                <a:solidFill>
                  <a:schemeClr val="accent2"/>
                </a:solidFill>
              </a:rPr>
              <a:t>[2019] 112 taxmann.com 253 (Bombay)</a:t>
            </a:r>
          </a:p>
          <a:p>
            <a:pPr marL="355600"/>
            <a:r>
              <a:rPr lang="en-IN" dirty="0"/>
              <a:t>In this case there was a dispute regarding immovable property amongst the family members. Such dispute was ultimately settled by filing consent terms and consideration was received as a result of such settlement. This could not be styled as a family settlement and was taxable as capital gain.</a:t>
            </a:r>
            <a:r>
              <a:rPr lang="en-IN" b="1" dirty="0"/>
              <a:t> </a:t>
            </a:r>
          </a:p>
          <a:p>
            <a:pPr marL="266700" indent="-266700">
              <a:buFont typeface="Wingdings" pitchFamily="2" charset="2"/>
              <a:buChar char="q"/>
            </a:pPr>
            <a:r>
              <a:rPr lang="en-IN" b="1" dirty="0">
                <a:solidFill>
                  <a:schemeClr val="accent2"/>
                </a:solidFill>
              </a:rPr>
              <a:t>PCIT v. </a:t>
            </a:r>
            <a:r>
              <a:rPr lang="en-IN" b="1" dirty="0" err="1">
                <a:solidFill>
                  <a:schemeClr val="accent2"/>
                </a:solidFill>
              </a:rPr>
              <a:t>Hardik</a:t>
            </a:r>
            <a:r>
              <a:rPr lang="en-IN" b="1" dirty="0">
                <a:solidFill>
                  <a:schemeClr val="accent2"/>
                </a:solidFill>
              </a:rPr>
              <a:t> Bharat Patel [2018] 100 taxmann.com 410 (Bombay) </a:t>
            </a:r>
            <a:endParaRPr lang="en-IN" dirty="0">
              <a:solidFill>
                <a:schemeClr val="accent2"/>
              </a:solidFill>
            </a:endParaRPr>
          </a:p>
          <a:p>
            <a:pPr marL="355600"/>
            <a:r>
              <a:rPr lang="en-IN" dirty="0"/>
              <a:t>As per Circular No. 6 </a:t>
            </a:r>
            <a:r>
              <a:rPr lang="en-IN" dirty="0" err="1"/>
              <a:t>dt.</a:t>
            </a:r>
            <a:r>
              <a:rPr lang="en-IN" dirty="0"/>
              <a:t> 29-2-16 </a:t>
            </a:r>
            <a:r>
              <a:rPr lang="en-IN" dirty="0" err="1"/>
              <a:t>assessee</a:t>
            </a:r>
            <a:r>
              <a:rPr lang="en-IN" dirty="0"/>
              <a:t> has an option to treat profit earned on sale of shares as LTCG after holding them for more than 12 months as the circular makes no distinction as to whether investment in those shares was made out of own funds or borrowed funds. </a:t>
            </a:r>
          </a:p>
        </p:txBody>
      </p:sp>
    </p:spTree>
    <p:extLst>
      <p:ext uri="{BB962C8B-B14F-4D97-AF65-F5344CB8AC3E}">
        <p14:creationId xmlns:p14="http://schemas.microsoft.com/office/powerpoint/2010/main" val="109712530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52AA29FF-DE43-4AC0-8A78-AE4DC098514B}" type="slidenum">
              <a:rPr lang="en-US"/>
              <a:pPr>
                <a:defRPr/>
              </a:pPr>
              <a:t>153</a:t>
            </a:fld>
            <a:endParaRPr lang="en-US"/>
          </a:p>
        </p:txBody>
      </p:sp>
      <p:sp>
        <p:nvSpPr>
          <p:cNvPr id="64515" name="Rectangle 3"/>
          <p:cNvSpPr>
            <a:spLocks noGrp="1" noChangeArrowheads="1"/>
          </p:cNvSpPr>
          <p:nvPr>
            <p:ph sz="quarter" idx="1"/>
          </p:nvPr>
        </p:nvSpPr>
        <p:spPr>
          <a:xfrm>
            <a:off x="228600" y="1628800"/>
            <a:ext cx="8686800" cy="5008646"/>
          </a:xfrm>
          <a:ln w="38100">
            <a:solidFill>
              <a:schemeClr val="accent1"/>
            </a:solidFill>
          </a:ln>
        </p:spPr>
        <p:txBody>
          <a:bodyPr>
            <a:noAutofit/>
          </a:bodyPr>
          <a:lstStyle/>
          <a:p>
            <a:pPr marL="533400" indent="-533400" algn="just" eaLnBrk="1" hangingPunct="1">
              <a:lnSpc>
                <a:spcPct val="90000"/>
              </a:lnSpc>
              <a:buFont typeface="Wingdings" pitchFamily="2" charset="2"/>
              <a:buNone/>
            </a:pPr>
            <a:r>
              <a:rPr lang="en-US" sz="2200" dirty="0">
                <a:cs typeface="Times New Roman" pitchFamily="18" charset="0"/>
              </a:rPr>
              <a:t>Amounts not credited to the Profit and Loss Account, being,—</a:t>
            </a:r>
          </a:p>
          <a:p>
            <a:pPr marL="0" indent="0" algn="just" eaLnBrk="1" hangingPunct="1">
              <a:lnSpc>
                <a:spcPct val="90000"/>
              </a:lnSpc>
              <a:buSzPct val="100000"/>
              <a:buFont typeface="Wingdings" pitchFamily="2" charset="2"/>
              <a:buAutoNum type="alphaLcParenR"/>
            </a:pPr>
            <a:r>
              <a:rPr lang="en-US" sz="2200" dirty="0">
                <a:cs typeface="Times New Roman" pitchFamily="18" charset="0"/>
              </a:rPr>
              <a:t> The items falling within the scope of Section 28.  </a:t>
            </a:r>
          </a:p>
          <a:p>
            <a:pPr marL="0" indent="0" algn="just" eaLnBrk="1" hangingPunct="1">
              <a:lnSpc>
                <a:spcPct val="90000"/>
              </a:lnSpc>
              <a:buSzPct val="100000"/>
              <a:buFont typeface="Wingdings" pitchFamily="2" charset="2"/>
              <a:buAutoNum type="alphaLcParenR"/>
            </a:pPr>
            <a:r>
              <a:rPr lang="en-US" sz="2200" dirty="0">
                <a:cs typeface="Times New Roman" pitchFamily="18" charset="0"/>
              </a:rPr>
              <a:t> The Performa credits, drawbacks, refund of duty of customs or excise or service tax or</a:t>
            </a:r>
            <a:r>
              <a:rPr lang="en-US" sz="2200" b="1" dirty="0">
                <a:cs typeface="Times New Roman" pitchFamily="18" charset="0"/>
              </a:rPr>
              <a:t> </a:t>
            </a:r>
            <a:r>
              <a:rPr lang="en-US" sz="2200" dirty="0">
                <a:cs typeface="Times New Roman" pitchFamily="18" charset="0"/>
              </a:rPr>
              <a:t>refund of sales tax, or Value Added Tax where such credits, drawbacks or refunds are admitted as due by the authorities concerned.  </a:t>
            </a:r>
          </a:p>
          <a:p>
            <a:pPr marL="533400" indent="-533400" algn="just" eaLnBrk="1" hangingPunct="1">
              <a:lnSpc>
                <a:spcPct val="90000"/>
              </a:lnSpc>
              <a:buSzPct val="100000"/>
              <a:buFont typeface="Wingdings" pitchFamily="2" charset="2"/>
              <a:buAutoNum type="alphaLcParenR"/>
            </a:pPr>
            <a:endParaRPr lang="en-US" sz="2200" dirty="0">
              <a:cs typeface="Times New Roman" pitchFamily="18" charset="0"/>
            </a:endParaRPr>
          </a:p>
          <a:p>
            <a:pPr marL="0" indent="0" algn="just" eaLnBrk="1" hangingPunct="1">
              <a:lnSpc>
                <a:spcPct val="90000"/>
              </a:lnSpc>
              <a:buSzPct val="100000"/>
              <a:buNone/>
            </a:pPr>
            <a:endParaRPr lang="en-US" sz="2200" dirty="0">
              <a:cs typeface="Times New Roman" pitchFamily="18" charset="0"/>
            </a:endParaRPr>
          </a:p>
          <a:p>
            <a:pPr marL="0" indent="0" algn="just" eaLnBrk="1" hangingPunct="1">
              <a:lnSpc>
                <a:spcPct val="90000"/>
              </a:lnSpc>
              <a:buSzPct val="100000"/>
              <a:buNone/>
            </a:pPr>
            <a:r>
              <a:rPr lang="en-US" sz="2200" dirty="0">
                <a:solidFill>
                  <a:schemeClr val="accent2"/>
                </a:solidFill>
                <a:cs typeface="Times New Roman" pitchFamily="18" charset="0"/>
              </a:rPr>
              <a:t>c) </a:t>
            </a:r>
            <a:r>
              <a:rPr lang="en-US" sz="2200" dirty="0">
                <a:cs typeface="Times New Roman" pitchFamily="18" charset="0"/>
              </a:rPr>
              <a:t>Escalation claims accepted during the Previous Year;</a:t>
            </a:r>
          </a:p>
          <a:p>
            <a:pPr marL="0" indent="0" algn="just" eaLnBrk="1" hangingPunct="1">
              <a:lnSpc>
                <a:spcPct val="90000"/>
              </a:lnSpc>
              <a:buSzPct val="100000"/>
              <a:buNone/>
            </a:pPr>
            <a:r>
              <a:rPr lang="en-US" sz="2200" dirty="0">
                <a:solidFill>
                  <a:schemeClr val="accent2"/>
                </a:solidFill>
                <a:cs typeface="Times New Roman" pitchFamily="18" charset="0"/>
              </a:rPr>
              <a:t>d) </a:t>
            </a:r>
            <a:r>
              <a:rPr lang="en-US" sz="2200" dirty="0">
                <a:cs typeface="Times New Roman" pitchFamily="18" charset="0"/>
              </a:rPr>
              <a:t>Any other item of income;</a:t>
            </a:r>
          </a:p>
          <a:p>
            <a:pPr marL="0" indent="0" algn="just" eaLnBrk="1" hangingPunct="1">
              <a:lnSpc>
                <a:spcPct val="90000"/>
              </a:lnSpc>
              <a:buSzPct val="100000"/>
              <a:buNone/>
            </a:pPr>
            <a:r>
              <a:rPr lang="en-US" sz="2200" dirty="0">
                <a:solidFill>
                  <a:schemeClr val="accent2"/>
                </a:solidFill>
                <a:cs typeface="Times New Roman" pitchFamily="18" charset="0"/>
              </a:rPr>
              <a:t>e) </a:t>
            </a:r>
            <a:r>
              <a:rPr lang="en-US" sz="2200" dirty="0">
                <a:cs typeface="Times New Roman" pitchFamily="18" charset="0"/>
              </a:rPr>
              <a:t>Capital receipt, if any.</a:t>
            </a:r>
            <a:endParaRPr lang="en-US" sz="2200" dirty="0"/>
          </a:p>
          <a:p>
            <a:pPr marL="533400" indent="-533400" algn="just" eaLnBrk="1" hangingPunct="1">
              <a:lnSpc>
                <a:spcPct val="90000"/>
              </a:lnSpc>
              <a:buNone/>
            </a:pPr>
            <a:endParaRPr lang="en-US" sz="1000" u="sng" dirty="0">
              <a:cs typeface="Times New Roman" pitchFamily="18" charset="0"/>
            </a:endParaRPr>
          </a:p>
          <a:p>
            <a:pPr marL="533400" indent="-533400" algn="just" eaLnBrk="1" hangingPunct="1">
              <a:lnSpc>
                <a:spcPct val="90000"/>
              </a:lnSpc>
              <a:buNone/>
            </a:pPr>
            <a:r>
              <a:rPr lang="en-US" sz="2200" u="sng" dirty="0">
                <a:cs typeface="Times New Roman" pitchFamily="18" charset="0"/>
              </a:rPr>
              <a:t>In the following format for (a), (c), (d) &amp; (e) :-</a:t>
            </a:r>
          </a:p>
          <a:p>
            <a:pPr marL="533400" indent="-533400" algn="just" eaLnBrk="1" hangingPunct="1">
              <a:lnSpc>
                <a:spcPct val="90000"/>
              </a:lnSpc>
              <a:buFont typeface="Wingdings" pitchFamily="2" charset="2"/>
              <a:buNone/>
            </a:pPr>
            <a:endParaRPr lang="en-US" sz="2200" dirty="0"/>
          </a:p>
        </p:txBody>
      </p:sp>
      <p:graphicFrame>
        <p:nvGraphicFramePr>
          <p:cNvPr id="9" name="Table 8"/>
          <p:cNvGraphicFramePr>
            <a:graphicFrameLocks noGrp="1"/>
          </p:cNvGraphicFramePr>
          <p:nvPr>
            <p:extLst>
              <p:ext uri="{D42A27DB-BD31-4B8C-83A1-F6EECF244321}">
                <p14:modId xmlns:p14="http://schemas.microsoft.com/office/powerpoint/2010/main" val="2181647814"/>
              </p:ext>
            </p:extLst>
          </p:nvPr>
        </p:nvGraphicFramePr>
        <p:xfrm>
          <a:off x="277432" y="5638800"/>
          <a:ext cx="6629400" cy="838200"/>
        </p:xfrm>
        <a:graphic>
          <a:graphicData uri="http://schemas.openxmlformats.org/drawingml/2006/table">
            <a:tbl>
              <a:tblPr firstRow="1" bandRow="1">
                <a:tableStyleId>{5C22544A-7EE6-4342-B048-85BDC9FD1C3A}</a:tableStyleId>
              </a:tblPr>
              <a:tblGrid>
                <a:gridCol w="3180567">
                  <a:extLst>
                    <a:ext uri="{9D8B030D-6E8A-4147-A177-3AD203B41FA5}">
                      <a16:colId xmlns="" xmlns:a16="http://schemas.microsoft.com/office/drawing/2014/main" val="20000"/>
                    </a:ext>
                  </a:extLst>
                </a:gridCol>
                <a:gridCol w="3448833">
                  <a:extLst>
                    <a:ext uri="{9D8B030D-6E8A-4147-A177-3AD203B41FA5}">
                      <a16:colId xmlns="" xmlns:a16="http://schemas.microsoft.com/office/drawing/2014/main" val="20001"/>
                    </a:ext>
                  </a:extLst>
                </a:gridCol>
              </a:tblGrid>
              <a:tr h="412313">
                <a:tc>
                  <a:txBody>
                    <a:bodyPr/>
                    <a:lstStyle/>
                    <a:p>
                      <a:pPr algn="ctr"/>
                      <a:r>
                        <a:rPr lang="en-US" sz="1500" dirty="0"/>
                        <a:t>Description</a:t>
                      </a:r>
                    </a:p>
                  </a:txBody>
                  <a:tcPr/>
                </a:tc>
                <a:tc>
                  <a:txBody>
                    <a:bodyPr/>
                    <a:lstStyle/>
                    <a:p>
                      <a:pPr algn="ctr"/>
                      <a:r>
                        <a:rPr lang="en-US" sz="1500" dirty="0"/>
                        <a:t>Amount</a:t>
                      </a:r>
                    </a:p>
                  </a:txBody>
                  <a:tcPr/>
                </a:tc>
                <a:extLst>
                  <a:ext uri="{0D108BD9-81ED-4DB2-BD59-A6C34878D82A}">
                    <a16:rowId xmlns="" xmlns:a16="http://schemas.microsoft.com/office/drawing/2014/main" val="10000"/>
                  </a:ext>
                </a:extLst>
              </a:tr>
              <a:tr h="425887">
                <a:tc>
                  <a:txBody>
                    <a:bodyPr/>
                    <a:lstStyle/>
                    <a:p>
                      <a:endParaRPr lang="en-US" sz="1500" dirty="0"/>
                    </a:p>
                  </a:txBody>
                  <a:tcPr/>
                </a:tc>
                <a:tc>
                  <a:txBody>
                    <a:bodyPr/>
                    <a:lstStyle/>
                    <a:p>
                      <a:endParaRPr lang="en-US" sz="1500" dirty="0"/>
                    </a:p>
                  </a:txBody>
                  <a:tcPr/>
                </a:tc>
                <a:extLst>
                  <a:ext uri="{0D108BD9-81ED-4DB2-BD59-A6C34878D82A}">
                    <a16:rowId xmlns="" xmlns:a16="http://schemas.microsoft.com/office/drawing/2014/main" val="10001"/>
                  </a:ext>
                </a:extLst>
              </a:tr>
            </a:tbl>
          </a:graphicData>
        </a:graphic>
      </p:graphicFrame>
      <p:sp>
        <p:nvSpPr>
          <p:cNvPr id="8" name="Rectangle 2"/>
          <p:cNvSpPr>
            <a:spLocks noGrp="1" noChangeArrowheads="1"/>
          </p:cNvSpPr>
          <p:nvPr>
            <p:ph type="title"/>
          </p:nvPr>
        </p:nvSpPr>
        <p:spPr>
          <a:xfrm>
            <a:off x="228600" y="228600"/>
            <a:ext cx="8763000" cy="838200"/>
          </a:xfrm>
        </p:spPr>
        <p:txBody>
          <a:bodyPr>
            <a:noAutofit/>
          </a:bodyPr>
          <a:lstStyle/>
          <a:p>
            <a:pPr algn="just">
              <a:defRPr/>
            </a:pPr>
            <a:r>
              <a:rPr lang="en-US" sz="4000" dirty="0"/>
              <a:t>Clause no. 16		</a:t>
            </a:r>
            <a:r>
              <a:rPr lang="en-US" sz="2200" i="1" dirty="0">
                <a:solidFill>
                  <a:srgbClr val="FF0000"/>
                </a:solidFill>
              </a:rPr>
              <a:t> 	</a:t>
            </a:r>
          </a:p>
        </p:txBody>
      </p:sp>
      <p:graphicFrame>
        <p:nvGraphicFramePr>
          <p:cNvPr id="7" name="Table 6"/>
          <p:cNvGraphicFramePr>
            <a:graphicFrameLocks noGrp="1"/>
          </p:cNvGraphicFramePr>
          <p:nvPr>
            <p:extLst>
              <p:ext uri="{D42A27DB-BD31-4B8C-83A1-F6EECF244321}">
                <p14:modId xmlns:p14="http://schemas.microsoft.com/office/powerpoint/2010/main" val="945787782"/>
              </p:ext>
            </p:extLst>
          </p:nvPr>
        </p:nvGraphicFramePr>
        <p:xfrm>
          <a:off x="323528" y="3429000"/>
          <a:ext cx="6629400" cy="640080"/>
        </p:xfrm>
        <a:graphic>
          <a:graphicData uri="http://schemas.openxmlformats.org/drawingml/2006/table">
            <a:tbl>
              <a:tblPr firstRow="1" bandRow="1">
                <a:tableStyleId>{5C22544A-7EE6-4342-B048-85BDC9FD1C3A}</a:tableStyleId>
              </a:tblPr>
              <a:tblGrid>
                <a:gridCol w="2149370">
                  <a:extLst>
                    <a:ext uri="{9D8B030D-6E8A-4147-A177-3AD203B41FA5}">
                      <a16:colId xmlns="" xmlns:a16="http://schemas.microsoft.com/office/drawing/2014/main" val="20002"/>
                    </a:ext>
                  </a:extLst>
                </a:gridCol>
                <a:gridCol w="2149370">
                  <a:extLst>
                    <a:ext uri="{9D8B030D-6E8A-4147-A177-3AD203B41FA5}">
                      <a16:colId xmlns="" xmlns:a16="http://schemas.microsoft.com/office/drawing/2014/main" val="20000"/>
                    </a:ext>
                  </a:extLst>
                </a:gridCol>
                <a:gridCol w="2330660">
                  <a:extLst>
                    <a:ext uri="{9D8B030D-6E8A-4147-A177-3AD203B41FA5}">
                      <a16:colId xmlns="" xmlns:a16="http://schemas.microsoft.com/office/drawing/2014/main" val="20001"/>
                    </a:ext>
                  </a:extLst>
                </a:gridCol>
              </a:tblGrid>
              <a:tr h="27515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t>Description</a:t>
                      </a:r>
                    </a:p>
                  </a:txBody>
                  <a:tcPr/>
                </a:tc>
                <a:tc>
                  <a:txBody>
                    <a:bodyPr/>
                    <a:lstStyle/>
                    <a:p>
                      <a:pPr algn="ctr"/>
                      <a:r>
                        <a:rPr lang="en-US" sz="1500" dirty="0"/>
                        <a:t>Other </a:t>
                      </a:r>
                      <a:r>
                        <a:rPr lang="en-US" sz="1500" dirty="0" err="1"/>
                        <a:t>Desc</a:t>
                      </a:r>
                      <a:r>
                        <a:rPr lang="en-US" sz="1500" dirty="0"/>
                        <a:t>.</a:t>
                      </a:r>
                    </a:p>
                  </a:txBody>
                  <a:tcPr/>
                </a:tc>
                <a:tc>
                  <a:txBody>
                    <a:bodyPr/>
                    <a:lstStyle/>
                    <a:p>
                      <a:pPr algn="ctr"/>
                      <a:r>
                        <a:rPr lang="en-US" sz="1500" dirty="0"/>
                        <a:t>Amount</a:t>
                      </a:r>
                    </a:p>
                  </a:txBody>
                  <a:tcPr/>
                </a:tc>
                <a:extLst>
                  <a:ext uri="{0D108BD9-81ED-4DB2-BD59-A6C34878D82A}">
                    <a16:rowId xmlns="" xmlns:a16="http://schemas.microsoft.com/office/drawing/2014/main" val="10000"/>
                  </a:ext>
                </a:extLst>
              </a:tr>
              <a:tr h="197287">
                <a:tc>
                  <a:txBody>
                    <a:bodyPr/>
                    <a:lstStyle/>
                    <a:p>
                      <a:endParaRPr lang="en-US" sz="1500" dirty="0"/>
                    </a:p>
                  </a:txBody>
                  <a:tcPr/>
                </a:tc>
                <a:tc>
                  <a:txBody>
                    <a:bodyPr/>
                    <a:lstStyle/>
                    <a:p>
                      <a:endParaRPr lang="en-US" sz="1500" dirty="0"/>
                    </a:p>
                  </a:txBody>
                  <a:tcPr/>
                </a:tc>
                <a:tc>
                  <a:txBody>
                    <a:bodyPr/>
                    <a:lstStyle/>
                    <a:p>
                      <a:endParaRPr lang="en-US" sz="1500" dirty="0"/>
                    </a:p>
                  </a:txBody>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7C692F33-5A5A-4C8A-A9AC-C4432AE8711A}" type="slidenum">
              <a:rPr lang="en-US"/>
              <a:pPr>
                <a:defRPr/>
              </a:pPr>
              <a:t>154</a:t>
            </a:fld>
            <a:endParaRPr lang="en-US" dirty="0"/>
          </a:p>
        </p:txBody>
      </p:sp>
      <p:sp>
        <p:nvSpPr>
          <p:cNvPr id="65539" name="Rectangle 3"/>
          <p:cNvSpPr>
            <a:spLocks noGrp="1" noChangeArrowheads="1"/>
          </p:cNvSpPr>
          <p:nvPr>
            <p:ph sz="quarter" idx="1"/>
          </p:nvPr>
        </p:nvSpPr>
        <p:spPr>
          <a:xfrm>
            <a:off x="228600" y="1828800"/>
            <a:ext cx="8610600" cy="4572000"/>
          </a:xfrm>
          <a:ln w="38100">
            <a:solidFill>
              <a:schemeClr val="accent1"/>
            </a:solidFill>
          </a:ln>
        </p:spPr>
        <p:txBody>
          <a:bodyPr>
            <a:noAutofit/>
          </a:bodyPr>
          <a:lstStyle/>
          <a:p>
            <a:pPr marL="355600" indent="-355600" algn="just">
              <a:spcBef>
                <a:spcPts val="1200"/>
              </a:spcBef>
              <a:buFont typeface="Wingdings" pitchFamily="2" charset="2"/>
              <a:buChar char="Ø"/>
            </a:pPr>
            <a:r>
              <a:rPr lang="en-US" sz="2000" dirty="0"/>
              <a:t>Only </a:t>
            </a:r>
            <a:r>
              <a:rPr lang="en-US" sz="2000" dirty="0">
                <a:latin typeface="Calibri" pitchFamily="34" charset="0"/>
                <a:cs typeface="Times New Roman" pitchFamily="18" charset="0"/>
              </a:rPr>
              <a:t>claims accepted during the previous year </a:t>
            </a:r>
            <a:r>
              <a:rPr lang="en-US" sz="2000" dirty="0"/>
              <a:t>are required to be reported under </a:t>
            </a:r>
            <a:r>
              <a:rPr lang="en-US" sz="2000" b="1" dirty="0"/>
              <a:t>Clause 16(c)</a:t>
            </a:r>
            <a:r>
              <a:rPr lang="en-US" sz="2000" dirty="0"/>
              <a:t>.</a:t>
            </a:r>
          </a:p>
          <a:p>
            <a:pPr marL="358775" indent="-358775" algn="just">
              <a:spcBef>
                <a:spcPts val="1200"/>
              </a:spcBef>
              <a:buFont typeface="Wingdings" pitchFamily="2" charset="2"/>
              <a:buChar char="Ø"/>
            </a:pPr>
            <a:r>
              <a:rPr lang="en-US" sz="2000" dirty="0">
                <a:latin typeface="Calibri" pitchFamily="34" charset="0"/>
              </a:rPr>
              <a:t>Mere claims under negotiations cannot constitute accepted claims. </a:t>
            </a:r>
            <a:r>
              <a:rPr lang="en-US" sz="2000" b="1" u="sng" dirty="0">
                <a:solidFill>
                  <a:srgbClr val="C00000"/>
                </a:solidFill>
                <a:latin typeface="Calibri" pitchFamily="34" charset="0"/>
              </a:rPr>
              <a:t>CIT v. Hindustan Housing and Land Development Trust Ltd. [1986] 161 ITR 524 (SC)</a:t>
            </a:r>
          </a:p>
          <a:p>
            <a:pPr marL="358775" indent="-358775" algn="just">
              <a:spcBef>
                <a:spcPts val="1200"/>
              </a:spcBef>
              <a:buFont typeface="Wingdings" pitchFamily="2" charset="2"/>
              <a:buChar char="Ø"/>
            </a:pPr>
            <a:r>
              <a:rPr lang="en-US" sz="2000" dirty="0">
                <a:latin typeface="Calibri" pitchFamily="34" charset="0"/>
              </a:rPr>
              <a:t>Income  is defined u/s 2(24):</a:t>
            </a:r>
          </a:p>
          <a:p>
            <a:pPr marL="565658" lvl="1" indent="-273050" algn="just">
              <a:lnSpc>
                <a:spcPct val="90000"/>
              </a:lnSpc>
              <a:buFont typeface="Wingdings 2" pitchFamily="18" charset="2"/>
              <a:buChar char=""/>
            </a:pPr>
            <a:r>
              <a:rPr lang="en-US" sz="2000" dirty="0">
                <a:latin typeface="Calibri" pitchFamily="34" charset="0"/>
              </a:rPr>
              <a:t>Report all the items of income ascertained from the books of A/</a:t>
            </a:r>
            <a:r>
              <a:rPr lang="en-US" sz="2000" dirty="0" err="1">
                <a:latin typeface="Calibri" pitchFamily="34" charset="0"/>
              </a:rPr>
              <a:t>cs</a:t>
            </a:r>
            <a:r>
              <a:rPr lang="en-US" sz="2000" dirty="0">
                <a:latin typeface="Calibri" pitchFamily="34" charset="0"/>
              </a:rPr>
              <a:t> available to the tax auditor but state such income excludable u/s 10 (if any).</a:t>
            </a:r>
          </a:p>
          <a:p>
            <a:pPr marL="565658" lvl="1" indent="-273050" algn="just">
              <a:lnSpc>
                <a:spcPct val="90000"/>
              </a:lnSpc>
              <a:buFont typeface="Wingdings 2" pitchFamily="18" charset="2"/>
              <a:buChar char=""/>
            </a:pPr>
            <a:r>
              <a:rPr lang="en-US" sz="2000" dirty="0">
                <a:latin typeface="Calibri" pitchFamily="34" charset="0"/>
              </a:rPr>
              <a:t>The Tax auditor shall be governed by </a:t>
            </a:r>
            <a:r>
              <a:rPr lang="en-US" sz="2000" b="1" dirty="0">
                <a:solidFill>
                  <a:srgbClr val="D54F41"/>
                </a:solidFill>
                <a:latin typeface="Calibri" pitchFamily="34" charset="0"/>
              </a:rPr>
              <a:t>AS-9 </a:t>
            </a:r>
            <a:r>
              <a:rPr lang="en-US" sz="2000" dirty="0">
                <a:latin typeface="Calibri" pitchFamily="34" charset="0"/>
              </a:rPr>
              <a:t>relating to revenue recognition.</a:t>
            </a:r>
          </a:p>
          <a:p>
            <a:pPr marL="355600" lvl="1" indent="-355600" algn="just">
              <a:spcBef>
                <a:spcPts val="1800"/>
              </a:spcBef>
              <a:buClr>
                <a:schemeClr val="accent2"/>
              </a:buClr>
              <a:buFont typeface="Wingdings" pitchFamily="2" charset="2"/>
              <a:buChar char="Ø"/>
            </a:pPr>
            <a:r>
              <a:rPr lang="en-US" sz="2000" dirty="0">
                <a:latin typeface="Calibri" pitchFamily="34" charset="0"/>
              </a:rPr>
              <a:t>Any </a:t>
            </a:r>
            <a:r>
              <a:rPr lang="en-US" sz="2000" u="sng" dirty="0">
                <a:latin typeface="Calibri" pitchFamily="34" charset="0"/>
              </a:rPr>
              <a:t>capital receipt</a:t>
            </a:r>
            <a:r>
              <a:rPr lang="en-US" sz="2000" dirty="0">
                <a:latin typeface="Calibri" pitchFamily="34" charset="0"/>
              </a:rPr>
              <a:t> adjusted in actual cost for calculation of depreciation allowable is reported here &amp; under Clause 18 d (ii) also. </a:t>
            </a:r>
            <a:r>
              <a:rPr lang="en-US" sz="1800" b="1" dirty="0">
                <a:latin typeface="Calibri" pitchFamily="34" charset="0"/>
              </a:rPr>
              <a:t>[</a:t>
            </a:r>
            <a:r>
              <a:rPr lang="en-US" sz="1800" b="1" u="sng" dirty="0">
                <a:latin typeface="Calibri" pitchFamily="34" charset="0"/>
              </a:rPr>
              <a:t>Under Sub-Clause (e)]</a:t>
            </a:r>
            <a:endParaRPr lang="en-US" sz="2000" dirty="0">
              <a:latin typeface="Calibri" pitchFamily="34" charset="0"/>
            </a:endParaRPr>
          </a:p>
          <a:p>
            <a:pPr marL="355600" lvl="1" indent="-355600" algn="just">
              <a:spcBef>
                <a:spcPts val="1200"/>
              </a:spcBef>
              <a:buClr>
                <a:schemeClr val="accent2"/>
              </a:buClr>
              <a:buFont typeface="Wingdings" pitchFamily="2" charset="2"/>
              <a:buChar char="Ø"/>
            </a:pPr>
            <a:r>
              <a:rPr lang="en-US" sz="2000" dirty="0">
                <a:latin typeface="Calibri" pitchFamily="34" charset="0"/>
              </a:rPr>
              <a:t>“Capital receipts” for this Clause do not cover share capital or item of gift etc. [</a:t>
            </a:r>
            <a:r>
              <a:rPr lang="en-US" sz="2000" b="1" u="sng" dirty="0">
                <a:latin typeface="Calibri" pitchFamily="34" charset="0"/>
              </a:rPr>
              <a:t>Under Sub-Clause (e)]</a:t>
            </a:r>
            <a:endParaRPr lang="en-US" sz="2000" dirty="0">
              <a:latin typeface="Calibri" pitchFamily="34" charset="0"/>
            </a:endParaRPr>
          </a:p>
        </p:txBody>
      </p:sp>
      <p:sp>
        <p:nvSpPr>
          <p:cNvPr id="7" name="Rectangle 2"/>
          <p:cNvSpPr>
            <a:spLocks noGrp="1" noChangeArrowheads="1"/>
          </p:cNvSpPr>
          <p:nvPr>
            <p:ph type="title"/>
          </p:nvPr>
        </p:nvSpPr>
        <p:spPr>
          <a:xfrm>
            <a:off x="0" y="152400"/>
            <a:ext cx="8915400" cy="914400"/>
          </a:xfrm>
        </p:spPr>
        <p:txBody>
          <a:bodyPr>
            <a:noAutofit/>
          </a:bodyPr>
          <a:lstStyle/>
          <a:p>
            <a:pPr>
              <a:defRPr/>
            </a:pPr>
            <a:r>
              <a:rPr lang="en-US" sz="4000" dirty="0"/>
              <a:t>Issues on Clause no. 16	</a:t>
            </a:r>
            <a:r>
              <a:rPr lang="en-US" sz="2200" i="1" dirty="0">
                <a:solidFill>
                  <a:srgbClr val="FF0000"/>
                </a:solidFill>
              </a:rPr>
              <a:t> 	</a:t>
            </a:r>
          </a:p>
        </p:txBody>
      </p:sp>
      <p:sp>
        <p:nvSpPr>
          <p:cNvPr id="5" name="Rectangle 4">
            <a:extLst>
              <a:ext uri="{FF2B5EF4-FFF2-40B4-BE49-F238E27FC236}">
                <a16:creationId xmlns="" xmlns:a16="http://schemas.microsoft.com/office/drawing/2014/main" id="{DA3896B2-4702-41D2-BB3B-D6F3E90B425F}"/>
              </a:ext>
            </a:extLst>
          </p:cNvPr>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rmAutofit/>
          </a:bodyPr>
          <a:lstStyle/>
          <a:p>
            <a:pPr algn="just"/>
            <a:r>
              <a:rPr lang="en-US" sz="4800" dirty="0"/>
              <a:t>Clause no. 17			</a:t>
            </a:r>
            <a:endParaRPr lang="en-US" sz="2400" i="1" dirty="0">
              <a:solidFill>
                <a:srgbClr val="FF0000"/>
              </a:solidFill>
            </a:endParaRPr>
          </a:p>
        </p:txBody>
      </p:sp>
      <p:sp>
        <p:nvSpPr>
          <p:cNvPr id="8" name="Content Placeholder 7"/>
          <p:cNvSpPr>
            <a:spLocks noGrp="1"/>
          </p:cNvSpPr>
          <p:nvPr>
            <p:ph sz="quarter" idx="1"/>
          </p:nvPr>
        </p:nvSpPr>
        <p:spPr>
          <a:xfrm>
            <a:off x="304800" y="1722121"/>
            <a:ext cx="8458200" cy="3943924"/>
          </a:xfrm>
          <a:ln w="38100"/>
        </p:spPr>
        <p:style>
          <a:lnRef idx="2">
            <a:schemeClr val="accent1"/>
          </a:lnRef>
          <a:fillRef idx="1">
            <a:schemeClr val="lt1"/>
          </a:fillRef>
          <a:effectRef idx="0">
            <a:schemeClr val="accent1"/>
          </a:effectRef>
          <a:fontRef idx="minor">
            <a:schemeClr val="dk1"/>
          </a:fontRef>
        </p:style>
        <p:txBody>
          <a:bodyPr>
            <a:normAutofit/>
          </a:bodyPr>
          <a:lstStyle/>
          <a:p>
            <a:pPr marL="173038" indent="0" algn="just">
              <a:buNone/>
            </a:pPr>
            <a:endParaRPr lang="en-US" sz="800" dirty="0">
              <a:ea typeface="Times New Roman"/>
              <a:cs typeface="Times New Roman"/>
            </a:endParaRPr>
          </a:p>
          <a:p>
            <a:pPr marL="173038" indent="0" algn="just">
              <a:buNone/>
            </a:pPr>
            <a:r>
              <a:rPr lang="en-US" sz="2300" dirty="0">
                <a:ea typeface="Times New Roman"/>
                <a:cs typeface="Times New Roman"/>
              </a:rPr>
              <a:t>Where any </a:t>
            </a:r>
            <a:r>
              <a:rPr lang="en-US" sz="2300" b="1" u="sng" dirty="0">
                <a:ea typeface="Times New Roman"/>
                <a:cs typeface="Times New Roman"/>
              </a:rPr>
              <a:t>land or building or both is transferred </a:t>
            </a:r>
            <a:r>
              <a:rPr lang="en-US" sz="2300" dirty="0">
                <a:ea typeface="Times New Roman"/>
                <a:cs typeface="Times New Roman"/>
              </a:rPr>
              <a:t>during the previous year for a consideration less than the value adopted or assessed or assessable by any authority of a State Government referred to in </a:t>
            </a:r>
            <a:r>
              <a:rPr lang="en-US" sz="2300" b="1" u="sng" dirty="0">
                <a:ea typeface="Times New Roman"/>
                <a:cs typeface="Times New Roman"/>
              </a:rPr>
              <a:t>Section 43CA or 50C</a:t>
            </a:r>
            <a:r>
              <a:rPr lang="en-US" sz="2300" dirty="0">
                <a:ea typeface="Times New Roman"/>
                <a:cs typeface="Times New Roman"/>
              </a:rPr>
              <a:t>, please furnish:</a:t>
            </a:r>
            <a:endParaRPr lang="en-US" sz="2300" dirty="0">
              <a:ea typeface="Calibri"/>
              <a:cs typeface="Times New Roman"/>
            </a:endParaRPr>
          </a:p>
          <a:p>
            <a:pPr marL="173038" indent="0" algn="just">
              <a:buNone/>
            </a:pPr>
            <a:endParaRPr lang="en-US" sz="2300" dirty="0">
              <a:ea typeface="Calibri"/>
              <a:cs typeface="Times New Roman"/>
            </a:endParaRPr>
          </a:p>
          <a:p>
            <a:pPr marL="173038" indent="0" algn="just">
              <a:buNone/>
            </a:pPr>
            <a:endParaRPr lang="en-US" sz="2300" dirty="0"/>
          </a:p>
        </p:txBody>
      </p:sp>
      <p:sp>
        <p:nvSpPr>
          <p:cNvPr id="9" name="TextBox 8"/>
          <p:cNvSpPr txBox="1"/>
          <p:nvPr/>
        </p:nvSpPr>
        <p:spPr>
          <a:xfrm>
            <a:off x="304800" y="5949280"/>
            <a:ext cx="8534400" cy="769441"/>
          </a:xfrm>
          <a:prstGeom prst="rect">
            <a:avLst/>
          </a:prstGeom>
          <a:noFill/>
        </p:spPr>
        <p:txBody>
          <a:bodyPr wrap="square" rtlCol="0">
            <a:spAutoFit/>
          </a:bodyPr>
          <a:lstStyle/>
          <a:p>
            <a:pPr marL="725488" indent="-725488" algn="just"/>
            <a:r>
              <a:rPr lang="en-US" sz="2200" b="1" dirty="0"/>
              <a:t>Brief: </a:t>
            </a:r>
            <a:r>
              <a:rPr lang="en-US" sz="2200" dirty="0"/>
              <a:t>Stamp Duly value is to be specified for land or building or both sold whether held in nature of Capital assets or Stock in trade.</a:t>
            </a:r>
            <a:endParaRPr lang="en-US" sz="1900" dirty="0"/>
          </a:p>
        </p:txBody>
      </p:sp>
      <p:graphicFrame>
        <p:nvGraphicFramePr>
          <p:cNvPr id="6" name="Table 5"/>
          <p:cNvGraphicFramePr>
            <a:graphicFrameLocks noGrp="1"/>
          </p:cNvGraphicFramePr>
          <p:nvPr>
            <p:extLst>
              <p:ext uri="{D42A27DB-BD31-4B8C-83A1-F6EECF244321}">
                <p14:modId xmlns:p14="http://schemas.microsoft.com/office/powerpoint/2010/main" val="2148535077"/>
              </p:ext>
            </p:extLst>
          </p:nvPr>
        </p:nvGraphicFramePr>
        <p:xfrm>
          <a:off x="609600" y="3645024"/>
          <a:ext cx="7848600" cy="1832610"/>
        </p:xfrm>
        <a:graphic>
          <a:graphicData uri="http://schemas.openxmlformats.org/drawingml/2006/table">
            <a:tbl>
              <a:tblPr firstRow="1" bandRow="1">
                <a:tableStyleId>{BC89EF96-8CEA-46FF-86C4-4CE0E7609802}</a:tableStyleId>
              </a:tblPr>
              <a:tblGrid>
                <a:gridCol w="1514128">
                  <a:extLst>
                    <a:ext uri="{9D8B030D-6E8A-4147-A177-3AD203B41FA5}">
                      <a16:colId xmlns="" xmlns:a16="http://schemas.microsoft.com/office/drawing/2014/main" val="20000"/>
                    </a:ext>
                  </a:extLst>
                </a:gridCol>
                <a:gridCol w="1872208">
                  <a:extLst>
                    <a:ext uri="{9D8B030D-6E8A-4147-A177-3AD203B41FA5}">
                      <a16:colId xmlns="" xmlns:a16="http://schemas.microsoft.com/office/drawing/2014/main" val="20003"/>
                    </a:ext>
                  </a:extLst>
                </a:gridCol>
                <a:gridCol w="2016224">
                  <a:extLst>
                    <a:ext uri="{9D8B030D-6E8A-4147-A177-3AD203B41FA5}">
                      <a16:colId xmlns="" xmlns:a16="http://schemas.microsoft.com/office/drawing/2014/main" val="20001"/>
                    </a:ext>
                  </a:extLst>
                </a:gridCol>
                <a:gridCol w="2446040">
                  <a:extLst>
                    <a:ext uri="{9D8B030D-6E8A-4147-A177-3AD203B41FA5}">
                      <a16:colId xmlns=""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1200"/>
                        </a:spcBef>
                        <a:spcAft>
                          <a:spcPts val="0"/>
                        </a:spcAft>
                        <a:buClrTx/>
                        <a:buSzTx/>
                        <a:buFontTx/>
                        <a:buNone/>
                        <a:tabLst/>
                        <a:defRPr/>
                      </a:pPr>
                      <a:r>
                        <a:rPr lang="en-US" sz="1900" dirty="0"/>
                        <a:t>Details of property</a:t>
                      </a:r>
                    </a:p>
                    <a:p>
                      <a:pPr marL="0" marR="0" algn="ctr">
                        <a:lnSpc>
                          <a:spcPct val="100000"/>
                        </a:lnSpc>
                        <a:spcBef>
                          <a:spcPts val="1200"/>
                        </a:spcBef>
                        <a:spcAft>
                          <a:spcPts val="0"/>
                        </a:spcAft>
                      </a:pPr>
                      <a:endParaRPr lang="en-US" sz="1900" dirty="0">
                        <a:solidFill>
                          <a:schemeClr val="bg1"/>
                        </a:solidFill>
                        <a:latin typeface="+mn-lt"/>
                        <a:ea typeface="Calibri"/>
                        <a:cs typeface="Times New Roman"/>
                      </a:endParaRPr>
                    </a:p>
                  </a:txBody>
                  <a:tcPr marL="9525" marR="9525" marT="9525" marB="9525"/>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1900" dirty="0"/>
                        <a:t>Consideration received or accrued</a:t>
                      </a:r>
                      <a:endParaRPr lang="en-US" sz="1900" dirty="0">
                        <a:solidFill>
                          <a:schemeClr val="bg1"/>
                        </a:solidFill>
                        <a:latin typeface="+mn-lt"/>
                        <a:ea typeface="Calibri"/>
                        <a:cs typeface="Times New Roman"/>
                      </a:endParaRPr>
                    </a:p>
                  </a:txBody>
                  <a:tcPr marL="9525" marR="9525" marT="9525" marB="9525"/>
                </a:tc>
                <a:tc>
                  <a:txBody>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kern="1200" dirty="0"/>
                        <a:t>Value adopted or assessed or assessable</a:t>
                      </a:r>
                      <a:endParaRPr lang="en-US" sz="1900" dirty="0">
                        <a:solidFill>
                          <a:schemeClr val="bg1"/>
                        </a:solidFill>
                        <a:latin typeface="+mn-lt"/>
                        <a:ea typeface="Calibri"/>
                        <a:cs typeface="Times New Roman"/>
                      </a:endParaRPr>
                    </a:p>
                    <a:p>
                      <a:pPr marL="0" marR="0" indent="0" algn="ctr" defTabSz="914400" rtl="0" eaLnBrk="1" fontAlgn="auto" latinLnBrk="0" hangingPunct="1">
                        <a:lnSpc>
                          <a:spcPct val="100000"/>
                        </a:lnSpc>
                        <a:spcBef>
                          <a:spcPts val="600"/>
                        </a:spcBef>
                        <a:spcAft>
                          <a:spcPts val="0"/>
                        </a:spcAft>
                        <a:buClrTx/>
                        <a:buSzTx/>
                        <a:buFontTx/>
                        <a:buNone/>
                        <a:tabLst/>
                        <a:defRPr/>
                      </a:pPr>
                      <a:endParaRPr lang="en-US" sz="1900" dirty="0">
                        <a:solidFill>
                          <a:schemeClr val="bg1"/>
                        </a:solidFill>
                        <a:latin typeface="+mn-lt"/>
                        <a:ea typeface="Calibri"/>
                        <a:cs typeface="Times New Roman"/>
                      </a:endParaRPr>
                    </a:p>
                  </a:txBody>
                  <a:tcPr marL="9525" marR="9525" marT="9525" marB="9525"/>
                </a:tc>
                <a:tc>
                  <a:txBody>
                    <a:bodyPr/>
                    <a:lstStyle/>
                    <a:p>
                      <a:pPr marL="0" marR="0" algn="ctr">
                        <a:lnSpc>
                          <a:spcPct val="100000"/>
                        </a:lnSpc>
                        <a:spcBef>
                          <a:spcPts val="600"/>
                        </a:spcBef>
                        <a:spcAft>
                          <a:spcPts val="0"/>
                        </a:spcAft>
                      </a:pPr>
                      <a:r>
                        <a:rPr lang="en-GB" sz="1900" dirty="0">
                          <a:solidFill>
                            <a:schemeClr val="tx1"/>
                          </a:solidFill>
                          <a:latin typeface="+mn-lt"/>
                          <a:ea typeface="Calibri"/>
                          <a:cs typeface="Times New Roman"/>
                        </a:rPr>
                        <a:t>Whether provisions of second proviso to 43CA(1) or fourth proviso to 56(2)(x) applicable ? </a:t>
                      </a:r>
                    </a:p>
                    <a:p>
                      <a:pPr marL="0" marR="0" algn="ctr">
                        <a:lnSpc>
                          <a:spcPct val="100000"/>
                        </a:lnSpc>
                        <a:spcBef>
                          <a:spcPts val="600"/>
                        </a:spcBef>
                        <a:spcAft>
                          <a:spcPts val="0"/>
                        </a:spcAft>
                      </a:pPr>
                      <a:r>
                        <a:rPr lang="en-GB" sz="1900" dirty="0">
                          <a:solidFill>
                            <a:schemeClr val="tx1"/>
                          </a:solidFill>
                          <a:latin typeface="+mn-lt"/>
                          <a:ea typeface="Calibri"/>
                          <a:cs typeface="Times New Roman"/>
                        </a:rPr>
                        <a:t>(Yes/No)</a:t>
                      </a:r>
                    </a:p>
                  </a:txBody>
                  <a:tcPr marL="9525" marR="9525" marT="9525" marB="9525"/>
                </a:tc>
                <a:extLst>
                  <a:ext uri="{0D108BD9-81ED-4DB2-BD59-A6C34878D82A}">
                    <a16:rowId xmlns="" xmlns:a16="http://schemas.microsoft.com/office/drawing/2014/main" val="10000"/>
                  </a:ext>
                </a:extLst>
              </a:tr>
            </a:tbl>
          </a:graphicData>
        </a:graphic>
      </p:graphicFrame>
      <p:sp>
        <p:nvSpPr>
          <p:cNvPr id="10" name="Slide Number Placeholder 9"/>
          <p:cNvSpPr>
            <a:spLocks noGrp="1"/>
          </p:cNvSpPr>
          <p:nvPr>
            <p:ph type="sldNum" sz="quarter" idx="12"/>
          </p:nvPr>
        </p:nvSpPr>
        <p:spPr/>
        <p:txBody>
          <a:bodyPr>
            <a:normAutofit fontScale="85000" lnSpcReduction="20000"/>
          </a:bodyPr>
          <a:lstStyle/>
          <a:p>
            <a:fld id="{B6F15528-21DE-4FAA-801E-634DDDAF4B2B}" type="slidenum">
              <a:rPr lang="en-US" smtClean="0"/>
              <a:pPr/>
              <a:t>155</a:t>
            </a:fld>
            <a:endParaRPr 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156</a:t>
            </a:fld>
            <a:endParaRPr lang="en-US"/>
          </a:p>
        </p:txBody>
      </p:sp>
      <p:sp>
        <p:nvSpPr>
          <p:cNvPr id="4" name="Content Placeholder 3"/>
          <p:cNvSpPr>
            <a:spLocks noGrp="1"/>
          </p:cNvSpPr>
          <p:nvPr>
            <p:ph sz="quarter" idx="1"/>
          </p:nvPr>
        </p:nvSpPr>
        <p:spPr>
          <a:xfrm>
            <a:off x="228600" y="1752600"/>
            <a:ext cx="8153400" cy="685800"/>
          </a:xfrm>
        </p:spPr>
        <p:txBody>
          <a:bodyPr/>
          <a:lstStyle/>
          <a:p>
            <a:pPr>
              <a:buNone/>
            </a:pPr>
            <a:r>
              <a:rPr lang="en-US" b="1" dirty="0">
                <a:solidFill>
                  <a:schemeClr val="accent2"/>
                </a:solidFill>
              </a:rPr>
              <a:t>Format in e-utility</a:t>
            </a:r>
          </a:p>
        </p:txBody>
      </p:sp>
      <p:sp>
        <p:nvSpPr>
          <p:cNvPr id="6" name="Title 6"/>
          <p:cNvSpPr>
            <a:spLocks noGrp="1"/>
          </p:cNvSpPr>
          <p:nvPr>
            <p:ph type="title"/>
          </p:nvPr>
        </p:nvSpPr>
        <p:spPr>
          <a:xfrm>
            <a:off x="76200" y="76200"/>
            <a:ext cx="7239000" cy="1066800"/>
          </a:xfrm>
        </p:spPr>
        <p:txBody>
          <a:bodyPr>
            <a:noAutofit/>
          </a:bodyPr>
          <a:lstStyle/>
          <a:p>
            <a:r>
              <a:rPr lang="en-US" sz="3800" dirty="0"/>
              <a:t/>
            </a:r>
            <a:br>
              <a:rPr lang="en-US" sz="3800" dirty="0"/>
            </a:br>
            <a:r>
              <a:rPr lang="en-US" sz="3800" dirty="0"/>
              <a:t>Clause no. 17		</a:t>
            </a:r>
            <a:br>
              <a:rPr lang="en-US" sz="3800" dirty="0"/>
            </a:br>
            <a:r>
              <a:rPr lang="en-US" sz="3800" dirty="0"/>
              <a:t>					</a:t>
            </a:r>
            <a:r>
              <a:rPr lang="en-US" sz="4000" i="1" dirty="0">
                <a:solidFill>
                  <a:srgbClr val="FF0000"/>
                </a:solidFill>
              </a:rPr>
              <a:t> </a:t>
            </a:r>
            <a:r>
              <a:rPr lang="en-US" sz="3800" dirty="0"/>
              <a:t>	</a:t>
            </a:r>
            <a:endParaRPr lang="en-US" sz="2400" i="1" dirty="0">
              <a:solidFill>
                <a:srgbClr val="FF0000"/>
              </a:solidFill>
            </a:endParaRPr>
          </a:p>
        </p:txBody>
      </p:sp>
      <p:sp>
        <p:nvSpPr>
          <p:cNvPr id="7" name="Rectangle 6"/>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11" name="Table 10"/>
          <p:cNvGraphicFramePr>
            <a:graphicFrameLocks noGrp="1"/>
          </p:cNvGraphicFramePr>
          <p:nvPr>
            <p:extLst>
              <p:ext uri="{D42A27DB-BD31-4B8C-83A1-F6EECF244321}">
                <p14:modId xmlns:p14="http://schemas.microsoft.com/office/powerpoint/2010/main" val="143407036"/>
              </p:ext>
            </p:extLst>
          </p:nvPr>
        </p:nvGraphicFramePr>
        <p:xfrm>
          <a:off x="304800" y="2895600"/>
          <a:ext cx="8534400" cy="1844040"/>
        </p:xfrm>
        <a:graphic>
          <a:graphicData uri="http://schemas.openxmlformats.org/drawingml/2006/table">
            <a:tbl>
              <a:tblPr firstRow="1" bandRow="1">
                <a:tableStyleId>{5C22544A-7EE6-4342-B048-85BDC9FD1C3A}</a:tableStyleId>
              </a:tblPr>
              <a:tblGrid>
                <a:gridCol w="1272091">
                  <a:extLst>
                    <a:ext uri="{9D8B030D-6E8A-4147-A177-3AD203B41FA5}">
                      <a16:colId xmlns="" xmlns:a16="http://schemas.microsoft.com/office/drawing/2014/main" val="20001"/>
                    </a:ext>
                  </a:extLst>
                </a:gridCol>
                <a:gridCol w="762150">
                  <a:extLst>
                    <a:ext uri="{9D8B030D-6E8A-4147-A177-3AD203B41FA5}">
                      <a16:colId xmlns="" xmlns:a16="http://schemas.microsoft.com/office/drawing/2014/main" val="20002"/>
                    </a:ext>
                  </a:extLst>
                </a:gridCol>
                <a:gridCol w="876426">
                  <a:extLst>
                    <a:ext uri="{9D8B030D-6E8A-4147-A177-3AD203B41FA5}">
                      <a16:colId xmlns="" xmlns:a16="http://schemas.microsoft.com/office/drawing/2014/main" val="20003"/>
                    </a:ext>
                  </a:extLst>
                </a:gridCol>
                <a:gridCol w="862887">
                  <a:extLst>
                    <a:ext uri="{9D8B030D-6E8A-4147-A177-3AD203B41FA5}">
                      <a16:colId xmlns="" xmlns:a16="http://schemas.microsoft.com/office/drawing/2014/main" val="20004"/>
                    </a:ext>
                  </a:extLst>
                </a:gridCol>
                <a:gridCol w="887616">
                  <a:extLst>
                    <a:ext uri="{9D8B030D-6E8A-4147-A177-3AD203B41FA5}">
                      <a16:colId xmlns="" xmlns:a16="http://schemas.microsoft.com/office/drawing/2014/main" val="20005"/>
                    </a:ext>
                  </a:extLst>
                </a:gridCol>
                <a:gridCol w="806923">
                  <a:extLst>
                    <a:ext uri="{9D8B030D-6E8A-4147-A177-3AD203B41FA5}">
                      <a16:colId xmlns="" xmlns:a16="http://schemas.microsoft.com/office/drawing/2014/main" val="20006"/>
                    </a:ext>
                  </a:extLst>
                </a:gridCol>
                <a:gridCol w="1459526">
                  <a:extLst>
                    <a:ext uri="{9D8B030D-6E8A-4147-A177-3AD203B41FA5}">
                      <a16:colId xmlns="" xmlns:a16="http://schemas.microsoft.com/office/drawing/2014/main" val="20007"/>
                    </a:ext>
                  </a:extLst>
                </a:gridCol>
                <a:gridCol w="1606781">
                  <a:extLst>
                    <a:ext uri="{9D8B030D-6E8A-4147-A177-3AD203B41FA5}">
                      <a16:colId xmlns="" xmlns:a16="http://schemas.microsoft.com/office/drawing/2014/main" val="20008"/>
                    </a:ext>
                  </a:extLst>
                </a:gridCol>
              </a:tblGrid>
              <a:tr h="583401">
                <a:tc rowSpan="2">
                  <a:txBody>
                    <a:bodyPr/>
                    <a:lstStyle/>
                    <a:p>
                      <a:pPr algn="ctr"/>
                      <a:r>
                        <a:rPr lang="en-US" sz="2000" dirty="0"/>
                        <a:t>Details of Property</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a:r>
                        <a:rPr lang="en-US" sz="2000" dirty="0"/>
                        <a:t>Address of Property</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rowSpan="2">
                  <a:txBody>
                    <a:bodyPr/>
                    <a:lstStyle/>
                    <a:p>
                      <a:pPr algn="ctr"/>
                      <a:r>
                        <a:rPr lang="en-US" sz="2000" dirty="0" err="1"/>
                        <a:t>Considera-tion</a:t>
                      </a:r>
                      <a:r>
                        <a:rPr lang="en-US" sz="2000" dirty="0"/>
                        <a:t> received</a:t>
                      </a:r>
                      <a:r>
                        <a:rPr lang="en-US" sz="2000" baseline="0" dirty="0"/>
                        <a:t> or accrued</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2000" dirty="0"/>
                        <a:t>Value adopted or assessed or assessable</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10476">
                <a:tc vMerge="1">
                  <a:txBody>
                    <a:bodyPr/>
                    <a:lstStyle/>
                    <a:p>
                      <a:pPr algn="ctr"/>
                      <a:endParaRPr lang="en-GB" dirty="0"/>
                    </a:p>
                  </a:txBody>
                  <a:tcPr anchor="ctr"/>
                </a:tc>
                <a:tc>
                  <a:txBody>
                    <a:bodyPr/>
                    <a:lstStyle/>
                    <a:p>
                      <a:pPr algn="ctr"/>
                      <a:r>
                        <a:rPr lang="en-US" sz="2000" b="1" dirty="0">
                          <a:effectLst/>
                        </a:rPr>
                        <a:t>Line 1</a:t>
                      </a:r>
                      <a:endParaRPr lang="en-GB" sz="20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b="1" dirty="0">
                          <a:effectLst/>
                        </a:rPr>
                        <a:t>Line 2</a:t>
                      </a:r>
                      <a:endParaRPr lang="en-GB" sz="20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b="1" dirty="0">
                          <a:effectLst/>
                        </a:rPr>
                        <a:t>City/ Town</a:t>
                      </a:r>
                      <a:endParaRPr lang="en-GB" sz="20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b="1" dirty="0">
                          <a:effectLst/>
                        </a:rPr>
                        <a:t>State</a:t>
                      </a:r>
                      <a:endParaRPr lang="en-GB" sz="20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b="1" dirty="0">
                          <a:effectLst/>
                        </a:rPr>
                        <a:t>Pin code</a:t>
                      </a:r>
                      <a:endParaRPr lang="en-GB" sz="20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vMerge="1">
                  <a:txBody>
                    <a:bodyPr/>
                    <a:lstStyle/>
                    <a:p>
                      <a:pPr algn="ctr"/>
                      <a:endParaRPr lang="en-GB" dirty="0"/>
                    </a:p>
                  </a:txBody>
                  <a:tcPr anchor="ctr"/>
                </a:tc>
                <a:tc vMerge="1">
                  <a:txBody>
                    <a:bodyPr/>
                    <a:lstStyle/>
                    <a:p>
                      <a:pPr algn="ctr"/>
                      <a:endParaRPr lang="en-GB" dirty="0"/>
                    </a:p>
                  </a:txBody>
                  <a:tcPr anchor="ctr"/>
                </a:tc>
                <a:extLst>
                  <a:ext uri="{0D108BD9-81ED-4DB2-BD59-A6C34878D82A}">
                    <a16:rowId xmlns="" xmlns:a16="http://schemas.microsoft.com/office/drawing/2014/main" val="10001"/>
                  </a:ext>
                </a:extLst>
              </a:tr>
              <a:tr h="289560">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28600">
                <a:tc gridSpan="8">
                  <a:txBody>
                    <a:bodyPr/>
                    <a:lstStyle/>
                    <a:p>
                      <a:pPr algn="ct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tc hMerge="1">
                  <a:txBody>
                    <a:bodyPr/>
                    <a:lstStyle/>
                    <a:p>
                      <a:endParaRPr lang="en-GB" dirty="0"/>
                    </a:p>
                  </a:txBody>
                  <a:tcPr>
                    <a:solidFill>
                      <a:schemeClr val="accent1">
                        <a:lumMod val="20000"/>
                        <a:lumOff val="80000"/>
                      </a:schemeClr>
                    </a:solidFill>
                  </a:tcPr>
                </a:tc>
                <a:extLst>
                  <a:ext uri="{0D108BD9-81ED-4DB2-BD59-A6C34878D82A}">
                    <a16:rowId xmlns="" xmlns:a16="http://schemas.microsoft.com/office/drawing/2014/main" val="10003"/>
                  </a:ext>
                </a:extLst>
              </a:tr>
            </a:tbl>
          </a:graphicData>
        </a:graphic>
      </p:graphicFrame>
      <p:sp>
        <p:nvSpPr>
          <p:cNvPr id="13" name="TextBox 12"/>
          <p:cNvSpPr txBox="1"/>
          <p:nvPr/>
        </p:nvSpPr>
        <p:spPr>
          <a:xfrm>
            <a:off x="3733800" y="5105400"/>
            <a:ext cx="2590800" cy="769441"/>
          </a:xfrm>
          <a:prstGeom prst="rect">
            <a:avLst/>
          </a:prstGeom>
          <a:noFill/>
          <a:ln w="31750">
            <a:solidFill>
              <a:srgbClr val="FF0000"/>
            </a:solidFill>
          </a:ln>
        </p:spPr>
        <p:txBody>
          <a:bodyPr wrap="square" rtlCol="0">
            <a:spAutoFit/>
          </a:bodyPr>
          <a:lstStyle/>
          <a:p>
            <a:pPr algn="ctr"/>
            <a:r>
              <a:rPr lang="en-US" sz="2200" dirty="0"/>
              <a:t>State outside India also covered</a:t>
            </a:r>
          </a:p>
        </p:txBody>
      </p:sp>
      <p:cxnSp>
        <p:nvCxnSpPr>
          <p:cNvPr id="15" name="Straight Arrow Connector 14"/>
          <p:cNvCxnSpPr/>
          <p:nvPr/>
        </p:nvCxnSpPr>
        <p:spPr>
          <a:xfrm>
            <a:off x="4876800" y="4038600"/>
            <a:ext cx="0" cy="9144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157</a:t>
            </a:fld>
            <a:endParaRPr lang="en-US"/>
          </a:p>
        </p:txBody>
      </p:sp>
      <p:sp>
        <p:nvSpPr>
          <p:cNvPr id="4" name="Content Placeholder 3"/>
          <p:cNvSpPr>
            <a:spLocks noGrp="1"/>
          </p:cNvSpPr>
          <p:nvPr>
            <p:ph sz="quarter" idx="1"/>
          </p:nvPr>
        </p:nvSpPr>
        <p:spPr>
          <a:xfrm>
            <a:off x="76200" y="3733800"/>
            <a:ext cx="8915400" cy="2743200"/>
          </a:xfrm>
        </p:spPr>
        <p:txBody>
          <a:bodyPr>
            <a:noAutofit/>
          </a:bodyPr>
          <a:lstStyle/>
          <a:p>
            <a:pPr algn="just">
              <a:spcBef>
                <a:spcPts val="0"/>
              </a:spcBef>
              <a:buNone/>
            </a:pPr>
            <a:r>
              <a:rPr lang="en-US" sz="2400" b="1" u="sng" dirty="0"/>
              <a:t>Issues/ Points to be considered..….</a:t>
            </a:r>
            <a:endParaRPr lang="en-US" sz="3200" b="1" u="sng" dirty="0"/>
          </a:p>
          <a:p>
            <a:pPr marL="231775" indent="-231775" algn="just">
              <a:spcBef>
                <a:spcPts val="0"/>
              </a:spcBef>
            </a:pPr>
            <a:r>
              <a:rPr lang="en-US" sz="2100" dirty="0"/>
              <a:t>Obtain a list of all properties transferred during the P.Y. and verify the same from the financial statement. </a:t>
            </a:r>
          </a:p>
          <a:p>
            <a:pPr marL="231775" indent="-231775" algn="just">
              <a:spcBef>
                <a:spcPts val="0"/>
              </a:spcBef>
            </a:pPr>
            <a:r>
              <a:rPr lang="en-US" sz="2100" dirty="0"/>
              <a:t>Under the heading “Consideration Received or Accrued”, the tax auditor should furnish the amount of consideration received or accrued, during the relevant P. Y.  in respect of land/building transferred during the year as disclosed in the books of account.</a:t>
            </a:r>
          </a:p>
        </p:txBody>
      </p:sp>
      <p:sp>
        <p:nvSpPr>
          <p:cNvPr id="5" name="Title 6"/>
          <p:cNvSpPr>
            <a:spLocks noGrp="1"/>
          </p:cNvSpPr>
          <p:nvPr>
            <p:ph type="title"/>
          </p:nvPr>
        </p:nvSpPr>
        <p:spPr>
          <a:xfrm>
            <a:off x="76200" y="76200"/>
            <a:ext cx="7239000" cy="1066800"/>
          </a:xfrm>
        </p:spPr>
        <p:txBody>
          <a:bodyPr>
            <a:noAutofit/>
          </a:bodyPr>
          <a:lstStyle/>
          <a:p>
            <a:r>
              <a:rPr lang="en-US" sz="3800" dirty="0"/>
              <a:t/>
            </a:r>
            <a:br>
              <a:rPr lang="en-US" sz="3800" dirty="0"/>
            </a:br>
            <a:r>
              <a:rPr lang="en-US" sz="3800" dirty="0"/>
              <a:t>Issues on Clause no. 17</a:t>
            </a:r>
            <a:r>
              <a:rPr lang="en-US" sz="2200" dirty="0"/>
              <a:t>					</a:t>
            </a:r>
            <a:endParaRPr lang="en-US" sz="22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extBox 6"/>
          <p:cNvSpPr txBox="1"/>
          <p:nvPr/>
        </p:nvSpPr>
        <p:spPr>
          <a:xfrm>
            <a:off x="152400" y="1582341"/>
            <a:ext cx="8839200" cy="184665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1371600" indent="-1371600" algn="just"/>
            <a:r>
              <a:rPr lang="en-US" sz="2000" b="1" u="sng" dirty="0"/>
              <a:t>Sec. 43CA</a:t>
            </a:r>
            <a:r>
              <a:rPr lang="en-US" sz="2000" b="1" dirty="0"/>
              <a:t>- </a:t>
            </a:r>
            <a:r>
              <a:rPr lang="en-US" sz="2000" dirty="0"/>
              <a:t>Special provision for full value of consideration for transfer of assets other than capital assets in certain cases </a:t>
            </a:r>
            <a:r>
              <a:rPr lang="en-US" sz="2000" b="1" i="1" dirty="0">
                <a:solidFill>
                  <a:schemeClr val="accent2"/>
                </a:solidFill>
              </a:rPr>
              <a:t>[Introduced by Finance Act, 2013, w.e.f. 1-4-2014]</a:t>
            </a:r>
          </a:p>
          <a:p>
            <a:pPr marL="1371600" indent="-1371600" algn="just"/>
            <a:endParaRPr lang="en-US" sz="1100" b="1" i="1" dirty="0"/>
          </a:p>
          <a:p>
            <a:pPr marL="1371600" indent="-1371600" algn="just"/>
            <a:r>
              <a:rPr lang="en-US" sz="2000" b="1" u="sng" dirty="0"/>
              <a:t>Sec. 50C</a:t>
            </a:r>
            <a:r>
              <a:rPr lang="en-US" sz="2000" b="1" dirty="0"/>
              <a:t>- </a:t>
            </a:r>
            <a:r>
              <a:rPr lang="en-US" sz="2000" dirty="0"/>
              <a:t>Special provision for full value of consideration in certain cases. </a:t>
            </a:r>
            <a:r>
              <a:rPr lang="en-US" sz="2000" i="1" dirty="0"/>
              <a:t>[for Capital assets]</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158</a:t>
            </a:fld>
            <a:endParaRPr lang="en-US"/>
          </a:p>
        </p:txBody>
      </p:sp>
      <p:sp>
        <p:nvSpPr>
          <p:cNvPr id="4" name="Content Placeholder 3"/>
          <p:cNvSpPr>
            <a:spLocks noGrp="1"/>
          </p:cNvSpPr>
          <p:nvPr>
            <p:ph sz="quarter" idx="1"/>
          </p:nvPr>
        </p:nvSpPr>
        <p:spPr>
          <a:xfrm>
            <a:off x="228600" y="1981200"/>
            <a:ext cx="8534400" cy="4114800"/>
          </a:xfrm>
          <a:ln w="38100">
            <a:solidFill>
              <a:schemeClr val="accent1"/>
            </a:solidFill>
          </a:ln>
        </p:spPr>
        <p:txBody>
          <a:bodyPr>
            <a:noAutofit/>
          </a:bodyPr>
          <a:lstStyle/>
          <a:p>
            <a:pPr algn="just">
              <a:spcBef>
                <a:spcPts val="0"/>
              </a:spcBef>
              <a:buNone/>
            </a:pPr>
            <a:r>
              <a:rPr lang="en-US" sz="2400" b="1" u="sng" dirty="0"/>
              <a:t>Issues/ Points to be considered..….</a:t>
            </a:r>
            <a:endParaRPr lang="en-US" sz="3200" b="1" u="sng" dirty="0"/>
          </a:p>
          <a:p>
            <a:pPr marL="231775" indent="-231775" algn="just">
              <a:spcBef>
                <a:spcPts val="0"/>
              </a:spcBef>
            </a:pPr>
            <a:r>
              <a:rPr lang="en-US" sz="2000" dirty="0"/>
              <a:t>For reporting requirement: The value adopted or assessed or assessable, if the property is registered, obtain a copy of the registered sale deed. If the property is not registered, verify relevant documents from relevant authorities or obtain third party expert like lawyer, solicitor representation to satisfy the compliance of Sec. 43CA/ 50C. And in case unable to obtain relevant documents then state the same through an observation in the report under Form 3CA/CB.</a:t>
            </a:r>
          </a:p>
          <a:p>
            <a:pPr marL="231775" indent="-231775" algn="just">
              <a:spcBef>
                <a:spcPts val="1200"/>
              </a:spcBef>
            </a:pPr>
            <a:r>
              <a:rPr lang="en-US" sz="2000" dirty="0"/>
              <a:t>Auditor would have to apply professional judgment as to what constitutes land or building for e.g. whether leasehold right / development rights / TDR / FSI etc would fall under this provision or not, would require to be evaluated based on facts &amp; circumstances of transactions.</a:t>
            </a:r>
          </a:p>
        </p:txBody>
      </p:sp>
      <p:sp>
        <p:nvSpPr>
          <p:cNvPr id="5" name="Title 6"/>
          <p:cNvSpPr>
            <a:spLocks noGrp="1"/>
          </p:cNvSpPr>
          <p:nvPr>
            <p:ph type="title"/>
          </p:nvPr>
        </p:nvSpPr>
        <p:spPr>
          <a:xfrm>
            <a:off x="76200" y="76200"/>
            <a:ext cx="7239000" cy="1066800"/>
          </a:xfrm>
        </p:spPr>
        <p:txBody>
          <a:bodyPr>
            <a:noAutofit/>
          </a:bodyPr>
          <a:lstStyle/>
          <a:p>
            <a:r>
              <a:rPr lang="en-US" sz="3800" dirty="0"/>
              <a:t/>
            </a:r>
            <a:br>
              <a:rPr lang="en-US" sz="3800" dirty="0"/>
            </a:br>
            <a:r>
              <a:rPr lang="en-US" sz="3800" dirty="0"/>
              <a:t>Issues on Clause no. 17	   </a:t>
            </a:r>
            <a:r>
              <a:rPr lang="en-US" sz="2200" dirty="0"/>
              <a:t>					</a:t>
            </a:r>
            <a:endParaRPr lang="en-US" sz="22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159</a:t>
            </a:fld>
            <a:endParaRPr lang="en-US"/>
          </a:p>
        </p:txBody>
      </p:sp>
      <p:sp>
        <p:nvSpPr>
          <p:cNvPr id="4" name="Content Placeholder 3"/>
          <p:cNvSpPr>
            <a:spLocks noGrp="1"/>
          </p:cNvSpPr>
          <p:nvPr>
            <p:ph sz="quarter" idx="1"/>
          </p:nvPr>
        </p:nvSpPr>
        <p:spPr>
          <a:xfrm>
            <a:off x="76200" y="1600200"/>
            <a:ext cx="8991600" cy="5141168"/>
          </a:xfrm>
          <a:ln w="38100">
            <a:solidFill>
              <a:schemeClr val="accent1"/>
            </a:solidFill>
          </a:ln>
        </p:spPr>
        <p:txBody>
          <a:bodyPr>
            <a:noAutofit/>
          </a:bodyPr>
          <a:lstStyle/>
          <a:p>
            <a:pPr algn="just">
              <a:spcBef>
                <a:spcPts val="0"/>
              </a:spcBef>
              <a:buSzPct val="100000"/>
              <a:buFont typeface="Wingdings" panose="05000000000000000000" pitchFamily="2" charset="2"/>
              <a:buChar char="q"/>
            </a:pPr>
            <a:r>
              <a:rPr lang="en-US" sz="2200" kern="0" dirty="0">
                <a:solidFill>
                  <a:schemeClr val="tx2"/>
                </a:solidFill>
                <a:latin typeface="Perpetua"/>
              </a:rPr>
              <a:t>It is provided that the full value of consideration shall not be revised to stamp duty value, where </a:t>
            </a:r>
            <a:r>
              <a:rPr lang="en-IN" sz="2200" kern="0" dirty="0">
                <a:solidFill>
                  <a:schemeClr val="tx2"/>
                </a:solidFill>
                <a:latin typeface="Perpetua"/>
              </a:rPr>
              <a:t>the stamp duty value does not exceed </a:t>
            </a:r>
            <a:r>
              <a:rPr lang="en-IN" sz="2200" b="1" u="sng" kern="0" dirty="0">
                <a:solidFill>
                  <a:schemeClr val="tx2"/>
                </a:solidFill>
                <a:latin typeface="Perpetua"/>
              </a:rPr>
              <a:t>105% of the consideration received or accruing as a result of the transfer</a:t>
            </a:r>
            <a:r>
              <a:rPr lang="en-IN" sz="2200" kern="0" dirty="0">
                <a:solidFill>
                  <a:schemeClr val="tx2"/>
                </a:solidFill>
                <a:latin typeface="Perpetua"/>
              </a:rPr>
              <a:t>.</a:t>
            </a:r>
          </a:p>
          <a:p>
            <a:pPr marL="360363" indent="0" algn="just">
              <a:spcBef>
                <a:spcPts val="0"/>
              </a:spcBef>
              <a:buNone/>
            </a:pPr>
            <a:r>
              <a:rPr lang="en-US" sz="2200" b="1" u="sng" dirty="0">
                <a:solidFill>
                  <a:schemeClr val="accent2"/>
                </a:solidFill>
                <a:latin typeface="Perpetua" panose="02020502060401020303" pitchFamily="18" charset="0"/>
              </a:rPr>
              <a:t>Proviso to sub section 1 of Section 43CA inserted </a:t>
            </a:r>
            <a:r>
              <a:rPr lang="en-US" sz="2200" b="1" u="sng" dirty="0" err="1">
                <a:solidFill>
                  <a:schemeClr val="accent2"/>
                </a:solidFill>
                <a:latin typeface="Perpetua" panose="02020502060401020303" pitchFamily="18" charset="0"/>
              </a:rPr>
              <a:t>w.e.f</a:t>
            </a:r>
            <a:r>
              <a:rPr lang="en-US" sz="2200" b="1" u="sng" dirty="0">
                <a:solidFill>
                  <a:schemeClr val="accent2"/>
                </a:solidFill>
                <a:latin typeface="Perpetua" panose="02020502060401020303" pitchFamily="18" charset="0"/>
              </a:rPr>
              <a:t> </a:t>
            </a:r>
            <a:r>
              <a:rPr lang="en-GB" sz="2200" b="1" u="sng" dirty="0">
                <a:solidFill>
                  <a:schemeClr val="accent2"/>
                </a:solidFill>
                <a:latin typeface="Perpetua" panose="02020502060401020303" pitchFamily="18" charset="0"/>
              </a:rPr>
              <a:t>01/04/2019</a:t>
            </a:r>
          </a:p>
          <a:p>
            <a:pPr marL="360363" indent="0" algn="just">
              <a:spcBef>
                <a:spcPts val="0"/>
              </a:spcBef>
              <a:buNone/>
            </a:pPr>
            <a:r>
              <a:rPr lang="en-US" sz="2200" b="1" u="sng" dirty="0">
                <a:solidFill>
                  <a:schemeClr val="accent2"/>
                </a:solidFill>
                <a:latin typeface="Perpetua" panose="02020502060401020303" pitchFamily="18" charset="0"/>
              </a:rPr>
              <a:t>3</a:t>
            </a:r>
            <a:r>
              <a:rPr lang="en-US" sz="2200" b="1" u="sng" baseline="30000" dirty="0">
                <a:solidFill>
                  <a:schemeClr val="accent2"/>
                </a:solidFill>
                <a:latin typeface="Perpetua" panose="02020502060401020303" pitchFamily="18" charset="0"/>
              </a:rPr>
              <a:t>rd</a:t>
            </a:r>
            <a:r>
              <a:rPr lang="en-US" sz="2200" b="1" u="sng" dirty="0">
                <a:solidFill>
                  <a:schemeClr val="accent2"/>
                </a:solidFill>
                <a:latin typeface="Perpetua" panose="02020502060401020303" pitchFamily="18" charset="0"/>
              </a:rPr>
              <a:t> proviso to Sub Section 1 of section 50C inserted </a:t>
            </a:r>
            <a:r>
              <a:rPr lang="en-US" sz="2200" b="1" u="sng" dirty="0" err="1">
                <a:solidFill>
                  <a:schemeClr val="accent2"/>
                </a:solidFill>
                <a:latin typeface="Perpetua" panose="02020502060401020303" pitchFamily="18" charset="0"/>
              </a:rPr>
              <a:t>w.e.f</a:t>
            </a:r>
            <a:r>
              <a:rPr lang="en-US" sz="2200" b="1" u="sng" dirty="0">
                <a:solidFill>
                  <a:schemeClr val="accent2"/>
                </a:solidFill>
                <a:latin typeface="Perpetua" panose="02020502060401020303" pitchFamily="18" charset="0"/>
              </a:rPr>
              <a:t> </a:t>
            </a:r>
            <a:r>
              <a:rPr lang="en-GB" sz="2200" b="1" u="sng" dirty="0">
                <a:solidFill>
                  <a:schemeClr val="accent2"/>
                </a:solidFill>
                <a:latin typeface="Perpetua" panose="02020502060401020303" pitchFamily="18" charset="0"/>
              </a:rPr>
              <a:t>01/04/2019</a:t>
            </a:r>
          </a:p>
          <a:p>
            <a:pPr algn="just">
              <a:spcBef>
                <a:spcPts val="0"/>
              </a:spcBef>
              <a:buNone/>
            </a:pPr>
            <a:endParaRPr lang="en-US" sz="2200" b="1" u="sng" dirty="0">
              <a:solidFill>
                <a:schemeClr val="accent4"/>
              </a:solidFill>
              <a:latin typeface="Perpetua" panose="02020502060401020303" pitchFamily="18" charset="0"/>
            </a:endParaRPr>
          </a:p>
          <a:p>
            <a:pPr algn="just">
              <a:spcBef>
                <a:spcPts val="0"/>
              </a:spcBef>
              <a:buSzPct val="100000"/>
              <a:buFont typeface="Wingdings" panose="05000000000000000000" pitchFamily="2" charset="2"/>
              <a:buChar char="q"/>
            </a:pPr>
            <a:r>
              <a:rPr lang="en-IN" sz="2200" kern="0" dirty="0">
                <a:solidFill>
                  <a:schemeClr val="tx2"/>
                </a:solidFill>
                <a:latin typeface="Perpetua"/>
              </a:rPr>
              <a:t>It is provided that in section 43CA where date of agreement fixing the value of consideration for transfer of asset &amp; date of registration are not the same, the value referred to in sub-section (1) may be taken as the stamp duty value in respect of such transfer on the date of the agreement </a:t>
            </a:r>
            <a:r>
              <a:rPr lang="en-IN" sz="2200" b="1" kern="0" dirty="0">
                <a:solidFill>
                  <a:schemeClr val="tx2"/>
                </a:solidFill>
                <a:latin typeface="Perpetua"/>
              </a:rPr>
              <a:t>where the amount of consideration or a part thereof has been received by  way of an account payee cheque or an account payee bank draft or by use of ECS through a bank account on or before the date of agreement for transfer of the asset. [earlier written ‘by any mode other than cash’] </a:t>
            </a:r>
            <a:r>
              <a:rPr lang="en-US" sz="2200" b="1" u="sng" dirty="0">
                <a:solidFill>
                  <a:schemeClr val="accent2"/>
                </a:solidFill>
                <a:latin typeface="Perpetua" panose="02020502060401020303" pitchFamily="18" charset="0"/>
              </a:rPr>
              <a:t>Sub section 4 of Section 43CA substituted </a:t>
            </a:r>
            <a:r>
              <a:rPr lang="en-US" sz="2200" b="1" u="sng" dirty="0" err="1">
                <a:solidFill>
                  <a:schemeClr val="accent2"/>
                </a:solidFill>
                <a:latin typeface="Perpetua" panose="02020502060401020303" pitchFamily="18" charset="0"/>
              </a:rPr>
              <a:t>w.e.f</a:t>
            </a:r>
            <a:r>
              <a:rPr lang="en-US" sz="2200" b="1" u="sng" dirty="0">
                <a:solidFill>
                  <a:schemeClr val="accent2"/>
                </a:solidFill>
                <a:latin typeface="Perpetua" panose="02020502060401020303" pitchFamily="18" charset="0"/>
              </a:rPr>
              <a:t> </a:t>
            </a:r>
            <a:r>
              <a:rPr lang="en-GB" sz="2200" b="1" u="sng" dirty="0">
                <a:solidFill>
                  <a:schemeClr val="accent2"/>
                </a:solidFill>
                <a:latin typeface="Perpetua" panose="02020502060401020303" pitchFamily="18" charset="0"/>
              </a:rPr>
              <a:t>1st day of April, 2019</a:t>
            </a:r>
            <a:endParaRPr lang="en-US" sz="2200" b="1" u="sng" dirty="0">
              <a:solidFill>
                <a:schemeClr val="accent2"/>
              </a:solidFill>
              <a:latin typeface="Perpetua" panose="02020502060401020303" pitchFamily="18" charset="0"/>
            </a:endParaRPr>
          </a:p>
        </p:txBody>
      </p:sp>
      <p:sp>
        <p:nvSpPr>
          <p:cNvPr id="6" name="Rectangle 5"/>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Rectangle 2">
            <a:extLst>
              <a:ext uri="{FF2B5EF4-FFF2-40B4-BE49-F238E27FC236}">
                <a16:creationId xmlns="" xmlns:a16="http://schemas.microsoft.com/office/drawing/2014/main" id="{FEB30604-06C9-436A-85D8-6FF83137AB78}"/>
              </a:ext>
            </a:extLst>
          </p:cNvPr>
          <p:cNvSpPr txBox="1">
            <a:spLocks noChangeArrowheads="1"/>
          </p:cNvSpPr>
          <p:nvPr/>
        </p:nvSpPr>
        <p:spPr>
          <a:xfrm>
            <a:off x="0" y="304800"/>
            <a:ext cx="9067800" cy="990600"/>
          </a:xfrm>
          <a:prstGeom prst="rect">
            <a:avLst/>
          </a:prstGeom>
        </p:spPr>
        <p:txBody>
          <a:bodyPr vert="horz" anchor="ctr">
            <a:noAutofit/>
          </a:bodyPr>
          <a:lstStyle>
            <a:lvl1pPr algn="l" rtl="0" eaLnBrk="1" latinLnBrk="0" hangingPunct="1">
              <a:spcBef>
                <a:spcPct val="0"/>
              </a:spcBef>
              <a:buNone/>
              <a:defRPr kumimoji="0" sz="4400" kern="1200">
                <a:solidFill>
                  <a:schemeClr val="tx2"/>
                </a:solidFill>
                <a:latin typeface="+mj-lt"/>
                <a:ea typeface="+mj-ea"/>
                <a:cs typeface="+mj-cs"/>
              </a:defRPr>
            </a:lvl1pPr>
          </a:lstStyle>
          <a:p>
            <a:pPr>
              <a:defRPr/>
            </a:pPr>
            <a:r>
              <a:rPr lang="en-US" sz="2800" b="1" dirty="0">
                <a:solidFill>
                  <a:schemeClr val="accent2"/>
                </a:solidFill>
              </a:rPr>
              <a:t>Rationalized the provisions of </a:t>
            </a:r>
            <a:r>
              <a:rPr lang="en-US" sz="2800" b="1" dirty="0">
                <a:solidFill>
                  <a:schemeClr val="accent2"/>
                </a:solidFill>
                <a:latin typeface="High Tower Text" panose="02040502050506030303" pitchFamily="18" charset="0"/>
              </a:rPr>
              <a:t>Section 43CA, Section 50C </a:t>
            </a:r>
            <a:r>
              <a:rPr lang="en-US" sz="2800" b="1" u="sng" dirty="0">
                <a:solidFill>
                  <a:schemeClr val="accent2"/>
                </a:solidFill>
              </a:rPr>
              <a:t/>
            </a:r>
            <a:br>
              <a:rPr lang="en-US" sz="2800" b="1" u="sng" dirty="0">
                <a:solidFill>
                  <a:schemeClr val="accent2"/>
                </a:solidFill>
              </a:rPr>
            </a:br>
            <a:r>
              <a:rPr lang="en-US" sz="2800" b="1" dirty="0"/>
              <a:t>by FA, 2018 w.e.f. 01/04/2019					</a:t>
            </a:r>
            <a:endParaRPr lang="en-US" sz="2800" i="1" dirty="0"/>
          </a:p>
        </p:txBody>
      </p:sp>
      <p:sp>
        <p:nvSpPr>
          <p:cNvPr id="2" name="Rectangle 1"/>
          <p:cNvSpPr/>
          <p:nvPr/>
        </p:nvSpPr>
        <p:spPr>
          <a:xfrm>
            <a:off x="2683983" y="3244334"/>
            <a:ext cx="3776034" cy="369332"/>
          </a:xfrm>
          <a:prstGeom prst="rect">
            <a:avLst/>
          </a:prstGeom>
        </p:spPr>
        <p:txBody>
          <a:bodyPr wrap="none">
            <a:spAutoFit/>
          </a:bodyPr>
          <a:lstStyle/>
          <a:p>
            <a:r>
              <a:rPr lang="pt-BR" b="1" dirty="0"/>
              <a:t>[2018] 97 taxmann.com 430 (Madras)</a:t>
            </a:r>
            <a:endParaRPr lang="en-IN" dirty="0"/>
          </a:p>
        </p:txBody>
      </p:sp>
    </p:spTree>
    <p:extLst>
      <p:ext uri="{BB962C8B-B14F-4D97-AF65-F5344CB8AC3E}">
        <p14:creationId xmlns:p14="http://schemas.microsoft.com/office/powerpoint/2010/main" val="70390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16</a:t>
            </a:fld>
            <a:endParaRPr lang="en-US"/>
          </a:p>
        </p:txBody>
      </p:sp>
      <p:sp>
        <p:nvSpPr>
          <p:cNvPr id="6" name="Title 4"/>
          <p:cNvSpPr>
            <a:spLocks noGrp="1"/>
          </p:cNvSpPr>
          <p:nvPr>
            <p:ph type="title"/>
          </p:nvPr>
        </p:nvSpPr>
        <p:spPr>
          <a:xfrm>
            <a:off x="457200" y="152400"/>
            <a:ext cx="8153400" cy="990600"/>
          </a:xfrm>
        </p:spPr>
        <p:txBody>
          <a:bodyPr/>
          <a:lstStyle/>
          <a:p>
            <a:r>
              <a:rPr lang="en-US" dirty="0"/>
              <a:t>Form 3CB…..</a:t>
            </a:r>
          </a:p>
        </p:txBody>
      </p:sp>
      <p:sp>
        <p:nvSpPr>
          <p:cNvPr id="7" name="Rectangle 6"/>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8" name="Rectangle 7"/>
          <p:cNvSpPr/>
          <p:nvPr/>
        </p:nvSpPr>
        <p:spPr>
          <a:xfrm>
            <a:off x="152400" y="5264040"/>
            <a:ext cx="8839200" cy="1477328"/>
          </a:xfrm>
          <a:prstGeom prst="rect">
            <a:avLst/>
          </a:prstGeom>
          <a:ln w="19050">
            <a:solidFill>
              <a:schemeClr val="accent1"/>
            </a:solidFill>
          </a:ln>
        </p:spPr>
        <p:txBody>
          <a:bodyPr wrap="square">
            <a:spAutoFit/>
          </a:bodyPr>
          <a:lstStyle/>
          <a:p>
            <a:pPr marL="631825" indent="-631825" algn="just"/>
            <a:r>
              <a:rPr lang="en-US" b="1" dirty="0"/>
              <a:t>Note: </a:t>
            </a:r>
          </a:p>
          <a:p>
            <a:pPr marL="266700" indent="-266700" algn="just"/>
            <a:r>
              <a:rPr lang="en-US" dirty="0"/>
              <a:t>1. This report has to be signed by person eligible to sign the report as per the provisions of section 44AB of the Income-tax Act, 1961</a:t>
            </a:r>
          </a:p>
          <a:p>
            <a:pPr marL="631825" indent="-631825" algn="just"/>
            <a:r>
              <a:rPr lang="en-US" dirty="0"/>
              <a:t>2. Stamp/ Seal of Signatory to Tax Audit Report required on physical copy of report.</a:t>
            </a:r>
          </a:p>
          <a:p>
            <a:pPr marL="631825" indent="-631825" algn="just"/>
            <a:r>
              <a:rPr lang="en-US" b="1" dirty="0"/>
              <a:t>3. Generating UDIN to file tax audit report is now mandatory.</a:t>
            </a:r>
          </a:p>
        </p:txBody>
      </p:sp>
      <p:pic>
        <p:nvPicPr>
          <p:cNvPr id="9" name="Picture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052736"/>
            <a:ext cx="9144000" cy="4064772"/>
          </a:xfrm>
          <a:prstGeom prst="rect">
            <a:avLst/>
          </a:prstGeom>
          <a:noFill/>
          <a:ln w="19050">
            <a:solidFill>
              <a:schemeClr val="accent1"/>
            </a:solid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160</a:t>
            </a:fld>
            <a:endParaRPr lang="en-US"/>
          </a:p>
        </p:txBody>
      </p:sp>
      <p:sp>
        <p:nvSpPr>
          <p:cNvPr id="4" name="Content Placeholder 3"/>
          <p:cNvSpPr>
            <a:spLocks noGrp="1"/>
          </p:cNvSpPr>
          <p:nvPr>
            <p:ph sz="quarter" idx="1"/>
          </p:nvPr>
        </p:nvSpPr>
        <p:spPr>
          <a:xfrm>
            <a:off x="179512" y="1700808"/>
            <a:ext cx="8712968" cy="4824536"/>
          </a:xfrm>
          <a:solidFill>
            <a:schemeClr val="tx2">
              <a:lumMod val="20000"/>
              <a:lumOff val="80000"/>
            </a:schemeClr>
          </a:solidFill>
          <a:ln w="38100">
            <a:solidFill>
              <a:schemeClr val="accent1"/>
            </a:solidFill>
          </a:ln>
        </p:spPr>
        <p:txBody>
          <a:bodyPr>
            <a:noAutofit/>
          </a:bodyPr>
          <a:lstStyle/>
          <a:p>
            <a:pPr>
              <a:buFont typeface="Wingdings" pitchFamily="2" charset="2"/>
              <a:buChar char="q"/>
            </a:pPr>
            <a:r>
              <a:rPr lang="en-IN" sz="1800" b="1" dirty="0"/>
              <a:t>PCIT v. </a:t>
            </a:r>
            <a:r>
              <a:rPr lang="en-IN" sz="1800" b="1" dirty="0" err="1"/>
              <a:t>Swananda</a:t>
            </a:r>
            <a:r>
              <a:rPr lang="en-IN" sz="1800" b="1" dirty="0"/>
              <a:t> Properties (P.) Ltd. </a:t>
            </a:r>
            <a:r>
              <a:rPr lang="pt-BR" sz="1800" b="1" dirty="0"/>
              <a:t>[2019] 111 taxmann.com 94 (Bombay)</a:t>
            </a:r>
          </a:p>
          <a:p>
            <a:pPr marL="355600" indent="0">
              <a:buNone/>
            </a:pPr>
            <a:r>
              <a:rPr lang="en-IN" sz="1800" dirty="0"/>
              <a:t>Provisions of section 43CA introduced with effect from 1-4-2014 would be applicable prospectively from assessment year 2014-15</a:t>
            </a:r>
            <a:endParaRPr lang="en-IN" sz="1800" b="1" dirty="0"/>
          </a:p>
          <a:p>
            <a:pPr algn="just">
              <a:spcBef>
                <a:spcPts val="0"/>
              </a:spcBef>
              <a:buFont typeface="Wingdings" pitchFamily="2" charset="2"/>
              <a:buChar char="q"/>
            </a:pPr>
            <a:r>
              <a:rPr lang="en-IN" sz="1800" b="1" dirty="0"/>
              <a:t>Ritz Suppliers (P.) Ltd. V. ITO [2020] 113 taxmann.com 349 (Kolkata - Trib.)</a:t>
            </a:r>
          </a:p>
          <a:p>
            <a:pPr marL="355600" indent="0" algn="just">
              <a:spcBef>
                <a:spcPts val="0"/>
              </a:spcBef>
              <a:buNone/>
            </a:pPr>
            <a:r>
              <a:rPr lang="en-IN" sz="1800" dirty="0"/>
              <a:t>Section 50C applies only to capital asset being land or building or both, it cannot be made applicable to transfer of leasehold rights in a property.</a:t>
            </a:r>
          </a:p>
          <a:p>
            <a:pPr algn="just">
              <a:spcBef>
                <a:spcPts val="0"/>
              </a:spcBef>
              <a:buFont typeface="Wingdings" pitchFamily="2" charset="2"/>
              <a:buChar char="q"/>
            </a:pPr>
            <a:r>
              <a:rPr lang="en-IN" sz="1800" b="1" dirty="0"/>
              <a:t>Eveready Industries India Ltd. v. PCIT [2020] 114 taxmann.com 610 (Kolkata - Trib.)</a:t>
            </a:r>
          </a:p>
          <a:p>
            <a:pPr marL="355600" indent="0" algn="just">
              <a:spcBef>
                <a:spcPts val="0"/>
              </a:spcBef>
              <a:buNone/>
            </a:pPr>
            <a:r>
              <a:rPr lang="en-IN" sz="1800" dirty="0"/>
              <a:t>Application of Section 50C can only made in cases where income under head capital gain is assessed or </a:t>
            </a:r>
            <a:r>
              <a:rPr lang="en-IN" sz="1800" dirty="0" err="1"/>
              <a:t>assesable</a:t>
            </a:r>
            <a:r>
              <a:rPr lang="en-IN" sz="1800" dirty="0"/>
              <a:t> in accordance with section 48.</a:t>
            </a:r>
          </a:p>
          <a:p>
            <a:pPr>
              <a:buFont typeface="Wingdings" pitchFamily="2" charset="2"/>
              <a:buChar char="q"/>
            </a:pPr>
            <a:r>
              <a:rPr lang="en-IN" sz="1800" b="1" dirty="0"/>
              <a:t>ITO v. </a:t>
            </a:r>
            <a:r>
              <a:rPr lang="en-IN" sz="1800" b="1" dirty="0" err="1"/>
              <a:t>Zain</a:t>
            </a:r>
            <a:r>
              <a:rPr lang="en-IN" sz="1800" b="1" dirty="0"/>
              <a:t> Constructions [2020] 113 taxmann.com 513 (SC)</a:t>
            </a:r>
          </a:p>
          <a:p>
            <a:pPr marL="355600" indent="0">
              <a:buNone/>
            </a:pPr>
            <a:r>
              <a:rPr lang="en-IN" sz="1800" dirty="0"/>
              <a:t>SC dismissed SLP against HC ruling that if AO alleged that </a:t>
            </a:r>
            <a:r>
              <a:rPr lang="en-IN" sz="1800" dirty="0" err="1"/>
              <a:t>assessee</a:t>
            </a:r>
            <a:r>
              <a:rPr lang="en-IN" sz="1800" dirty="0"/>
              <a:t>-firm sold flats at amount lesser than the market value and a partner of the firm declared certain amount to tax towards alleged undervaluation of flats in order to avoid litigation but never admitted that flats were sold at a price higher than what was reflected in documents, then no addition could be made to the </a:t>
            </a:r>
            <a:r>
              <a:rPr lang="en-IN" sz="1800" dirty="0" err="1"/>
              <a:t>assessee</a:t>
            </a:r>
            <a:r>
              <a:rPr lang="en-IN" sz="1800" dirty="0"/>
              <a:t> in respect of difference between stamp valuation and sale price of property, on basis of such offering made by partner.</a:t>
            </a:r>
          </a:p>
          <a:p>
            <a:pPr marL="355600" indent="0" algn="just">
              <a:spcBef>
                <a:spcPts val="0"/>
              </a:spcBef>
              <a:buNone/>
            </a:pPr>
            <a:endParaRPr lang="en-US" sz="1800" dirty="0"/>
          </a:p>
        </p:txBody>
      </p:sp>
      <p:sp>
        <p:nvSpPr>
          <p:cNvPr id="5" name="Title 6"/>
          <p:cNvSpPr>
            <a:spLocks noGrp="1"/>
          </p:cNvSpPr>
          <p:nvPr>
            <p:ph type="title"/>
          </p:nvPr>
        </p:nvSpPr>
        <p:spPr>
          <a:xfrm>
            <a:off x="76200" y="76200"/>
            <a:ext cx="7239000" cy="1066800"/>
          </a:xfrm>
        </p:spPr>
        <p:txBody>
          <a:bodyPr>
            <a:noAutofit/>
          </a:bodyPr>
          <a:lstStyle/>
          <a:p>
            <a:r>
              <a:rPr lang="en-US" sz="3800" dirty="0"/>
              <a:t/>
            </a:r>
            <a:br>
              <a:rPr lang="en-US" sz="3800" dirty="0"/>
            </a:br>
            <a:r>
              <a:rPr lang="en-US" sz="3800" dirty="0"/>
              <a:t>Issues on Clause no. 17	   </a:t>
            </a:r>
            <a:r>
              <a:rPr lang="en-US" sz="2200" dirty="0"/>
              <a:t>					</a:t>
            </a:r>
            <a:endParaRPr lang="en-US" sz="22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53783693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F182BEEE-0699-41F0-9403-20AF8E3CB25A}" type="slidenum">
              <a:rPr lang="en-US"/>
              <a:pPr>
                <a:defRPr/>
              </a:pPr>
              <a:t>161</a:t>
            </a:fld>
            <a:endParaRPr lang="en-US" dirty="0"/>
          </a:p>
        </p:txBody>
      </p:sp>
      <p:sp>
        <p:nvSpPr>
          <p:cNvPr id="68611" name="Rectangle 3"/>
          <p:cNvSpPr>
            <a:spLocks noGrp="1" noChangeArrowheads="1"/>
          </p:cNvSpPr>
          <p:nvPr>
            <p:ph sz="quarter" idx="1"/>
          </p:nvPr>
        </p:nvSpPr>
        <p:spPr>
          <a:xfrm>
            <a:off x="0" y="1556792"/>
            <a:ext cx="9144000" cy="4028986"/>
          </a:xfrm>
          <a:ln w="38100">
            <a:solidFill>
              <a:schemeClr val="accent1"/>
            </a:solidFill>
          </a:ln>
        </p:spPr>
        <p:txBody>
          <a:bodyPr>
            <a:noAutofit/>
          </a:bodyPr>
          <a:lstStyle/>
          <a:p>
            <a:pPr marL="0" indent="17463" algn="just" eaLnBrk="1" hangingPunct="1">
              <a:spcBef>
                <a:spcPts val="0"/>
              </a:spcBef>
              <a:buNone/>
            </a:pPr>
            <a:r>
              <a:rPr lang="en-US" sz="2100" dirty="0">
                <a:latin typeface="Calibri" pitchFamily="34" charset="0"/>
                <a:cs typeface="Times New Roman" pitchFamily="18" charset="0"/>
              </a:rPr>
              <a:t>Particulars </a:t>
            </a:r>
            <a:r>
              <a:rPr lang="en-US" sz="2100" b="1" u="sng" dirty="0">
                <a:latin typeface="Calibri" pitchFamily="34" charset="0"/>
                <a:cs typeface="Times New Roman" pitchFamily="18" charset="0"/>
              </a:rPr>
              <a:t>of depreciation allowable</a:t>
            </a:r>
            <a:r>
              <a:rPr lang="en-US" sz="2100" b="1" dirty="0">
                <a:latin typeface="Calibri" pitchFamily="34" charset="0"/>
                <a:cs typeface="Times New Roman" pitchFamily="18" charset="0"/>
              </a:rPr>
              <a:t> </a:t>
            </a:r>
            <a:r>
              <a:rPr lang="en-US" sz="2100" dirty="0">
                <a:latin typeface="Calibri" pitchFamily="34" charset="0"/>
                <a:cs typeface="Times New Roman" pitchFamily="18" charset="0"/>
              </a:rPr>
              <a:t>as per the Income-tax Act, 1961 in respect of </a:t>
            </a:r>
            <a:r>
              <a:rPr lang="en-US" sz="2100" b="1" u="sng" dirty="0">
                <a:latin typeface="Calibri" pitchFamily="34" charset="0"/>
                <a:cs typeface="Times New Roman" pitchFamily="18" charset="0"/>
              </a:rPr>
              <a:t>each asset or block of assets</a:t>
            </a:r>
            <a:r>
              <a:rPr lang="en-US" sz="2100" dirty="0">
                <a:latin typeface="Calibri" pitchFamily="34" charset="0"/>
                <a:cs typeface="Times New Roman" pitchFamily="18" charset="0"/>
              </a:rPr>
              <a:t>, as the case may be, in the following forms </a:t>
            </a:r>
            <a:r>
              <a:rPr lang="en-US" sz="2100" dirty="0">
                <a:solidFill>
                  <a:schemeClr val="accent2"/>
                </a:solidFill>
              </a:rPr>
              <a:t>[as amended by Income-tax (22nd Amendment) Rules, 2020]:</a:t>
            </a:r>
            <a:endParaRPr lang="en-US" sz="2100" dirty="0">
              <a:latin typeface="Calibri" pitchFamily="34" charset="0"/>
              <a:cs typeface="Times New Roman" pitchFamily="18" charset="0"/>
            </a:endParaRPr>
          </a:p>
          <a:p>
            <a:pPr marL="457200" indent="-457200" algn="just">
              <a:spcBef>
                <a:spcPts val="0"/>
              </a:spcBef>
              <a:buSzPct val="100000"/>
              <a:buFont typeface="+mj-lt"/>
              <a:buAutoNum type="alphaLcParenR"/>
            </a:pPr>
            <a:r>
              <a:rPr lang="en-US" sz="2100" dirty="0">
                <a:latin typeface="Calibri" pitchFamily="34" charset="0"/>
                <a:cs typeface="Times New Roman" pitchFamily="18" charset="0"/>
              </a:rPr>
              <a:t>Description of asset/ block of assets.</a:t>
            </a:r>
          </a:p>
          <a:p>
            <a:pPr marL="457200" indent="-457200" algn="just">
              <a:spcBef>
                <a:spcPts val="0"/>
              </a:spcBef>
              <a:buSzPct val="100000"/>
              <a:buFont typeface="+mj-lt"/>
              <a:buAutoNum type="alphaLcParenR"/>
            </a:pPr>
            <a:r>
              <a:rPr lang="en-US" sz="2100" dirty="0">
                <a:latin typeface="Calibri" pitchFamily="34" charset="0"/>
                <a:cs typeface="Times New Roman" pitchFamily="18" charset="0"/>
              </a:rPr>
              <a:t>Rate of Depreciation (in percentage)</a:t>
            </a:r>
          </a:p>
          <a:p>
            <a:pPr marL="457200" indent="-457200" algn="just">
              <a:spcBef>
                <a:spcPts val="0"/>
              </a:spcBef>
              <a:buSzPct val="100000"/>
              <a:buFont typeface="+mj-lt"/>
              <a:buAutoNum type="alphaLcParenR"/>
            </a:pPr>
            <a:r>
              <a:rPr lang="en-US" sz="2100" dirty="0">
                <a:latin typeface="Calibri" pitchFamily="34" charset="0"/>
                <a:cs typeface="Times New Roman" pitchFamily="18" charset="0"/>
              </a:rPr>
              <a:t>Actual cost or written down value, as the case may be.</a:t>
            </a:r>
          </a:p>
          <a:p>
            <a:pPr marL="396875" indent="-396875" algn="just">
              <a:spcBef>
                <a:spcPts val="0"/>
              </a:spcBef>
              <a:buSzPct val="100000"/>
              <a:buNone/>
            </a:pPr>
            <a:r>
              <a:rPr lang="en-US" sz="2100" dirty="0">
                <a:solidFill>
                  <a:schemeClr val="accent2"/>
                </a:solidFill>
                <a:latin typeface="Calibri" pitchFamily="34" charset="0"/>
                <a:cs typeface="Times New Roman" pitchFamily="18" charset="0"/>
              </a:rPr>
              <a:t>ca) Adjustment made to the written down value under section 115BAC/115BAD (for AY 2021-22 only) </a:t>
            </a:r>
            <a:r>
              <a:rPr lang="en-US" sz="2100" i="1" dirty="0">
                <a:solidFill>
                  <a:srgbClr val="C00000"/>
                </a:solidFill>
                <a:latin typeface="Calibri" pitchFamily="34" charset="0"/>
                <a:cs typeface="Times New Roman" pitchFamily="18" charset="0"/>
              </a:rPr>
              <a:t>(Subs. in form 3CD vide IT Rules, 2021)</a:t>
            </a:r>
          </a:p>
          <a:p>
            <a:pPr marL="0" indent="0" algn="just">
              <a:spcBef>
                <a:spcPts val="0"/>
              </a:spcBef>
              <a:buSzPct val="100000"/>
              <a:buNone/>
            </a:pPr>
            <a:r>
              <a:rPr lang="en-US" sz="2100" dirty="0" err="1">
                <a:solidFill>
                  <a:schemeClr val="accent2"/>
                </a:solidFill>
                <a:latin typeface="Calibri" pitchFamily="34" charset="0"/>
                <a:cs typeface="Times New Roman" pitchFamily="18" charset="0"/>
              </a:rPr>
              <a:t>cb</a:t>
            </a:r>
            <a:r>
              <a:rPr lang="en-US" sz="2100" dirty="0">
                <a:solidFill>
                  <a:schemeClr val="accent2"/>
                </a:solidFill>
                <a:latin typeface="Calibri" pitchFamily="34" charset="0"/>
                <a:cs typeface="Times New Roman" pitchFamily="18" charset="0"/>
              </a:rPr>
              <a:t>) Adjustment made to written down value of Intangible Asset due to excluding value of Goodwill of a business or profession </a:t>
            </a:r>
            <a:r>
              <a:rPr lang="en-US" sz="2100" i="1" dirty="0">
                <a:solidFill>
                  <a:srgbClr val="C00000"/>
                </a:solidFill>
                <a:latin typeface="Calibri" pitchFamily="34" charset="0"/>
                <a:cs typeface="Times New Roman" pitchFamily="18" charset="0"/>
              </a:rPr>
              <a:t>(Subs. in form 3CD vide IT Rules, 2021)</a:t>
            </a:r>
          </a:p>
          <a:p>
            <a:pPr marL="0" indent="0" algn="just">
              <a:spcBef>
                <a:spcPts val="0"/>
              </a:spcBef>
              <a:buSzPct val="100000"/>
              <a:buNone/>
            </a:pPr>
            <a:r>
              <a:rPr lang="en-US" sz="2100" dirty="0">
                <a:solidFill>
                  <a:schemeClr val="accent2"/>
                </a:solidFill>
                <a:latin typeface="Calibri" pitchFamily="34" charset="0"/>
                <a:cs typeface="Times New Roman" pitchFamily="18" charset="0"/>
              </a:rPr>
              <a:t>cc) Adjusted written down value……… </a:t>
            </a:r>
            <a:r>
              <a:rPr lang="en-US" sz="2100" i="1" dirty="0">
                <a:solidFill>
                  <a:srgbClr val="C00000"/>
                </a:solidFill>
                <a:latin typeface="Calibri" pitchFamily="34" charset="0"/>
                <a:cs typeface="Times New Roman" pitchFamily="18" charset="0"/>
              </a:rPr>
              <a:t>(Subs. in form 3CD vide IT Rules, 2021)</a:t>
            </a:r>
          </a:p>
          <a:p>
            <a:pPr marL="457200" indent="-457200" algn="just">
              <a:lnSpc>
                <a:spcPct val="150000"/>
              </a:lnSpc>
              <a:spcBef>
                <a:spcPts val="0"/>
              </a:spcBef>
              <a:buSzPct val="100000"/>
              <a:buFont typeface="+mj-lt"/>
              <a:buAutoNum type="alphaLcParenR"/>
            </a:pPr>
            <a:endParaRPr lang="en-US" sz="2100" dirty="0">
              <a:latin typeface="Calibri" pitchFamily="34" charset="0"/>
              <a:cs typeface="Times New Roman" pitchFamily="18" charset="0"/>
            </a:endParaRPr>
          </a:p>
        </p:txBody>
      </p:sp>
      <p:sp>
        <p:nvSpPr>
          <p:cNvPr id="7" name="Rectangle 2"/>
          <p:cNvSpPr>
            <a:spLocks noGrp="1" noChangeArrowheads="1"/>
          </p:cNvSpPr>
          <p:nvPr>
            <p:ph type="title"/>
          </p:nvPr>
        </p:nvSpPr>
        <p:spPr>
          <a:xfrm>
            <a:off x="76200" y="228600"/>
            <a:ext cx="8839200" cy="838200"/>
          </a:xfrm>
        </p:spPr>
        <p:txBody>
          <a:bodyPr>
            <a:noAutofit/>
          </a:bodyPr>
          <a:lstStyle/>
          <a:p>
            <a:pPr algn="just">
              <a:defRPr/>
            </a:pPr>
            <a:r>
              <a:rPr lang="en-US" dirty="0"/>
              <a:t>Clause no. </a:t>
            </a:r>
            <a:r>
              <a:rPr lang="en-US" sz="3600" dirty="0">
                <a:latin typeface="+mn-lt"/>
              </a:rPr>
              <a:t>18			</a:t>
            </a:r>
            <a:endParaRPr lang="en-US" sz="2200" i="1" dirty="0">
              <a:solidFill>
                <a:srgbClr val="FF0000"/>
              </a:solidFill>
            </a:endParaRPr>
          </a:p>
        </p:txBody>
      </p:sp>
      <p:sp>
        <p:nvSpPr>
          <p:cNvPr id="5" name="TextBox 4"/>
          <p:cNvSpPr txBox="1"/>
          <p:nvPr/>
        </p:nvSpPr>
        <p:spPr>
          <a:xfrm>
            <a:off x="0" y="5734076"/>
            <a:ext cx="9144000" cy="954107"/>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r>
              <a:rPr lang="en-US" sz="2000" dirty="0"/>
              <a:t> </a:t>
            </a:r>
          </a:p>
          <a:p>
            <a:pPr marL="273050" indent="-273050" algn="just">
              <a:buFont typeface="Arial" pitchFamily="34" charset="0"/>
              <a:buChar char="•"/>
            </a:pPr>
            <a:r>
              <a:rPr lang="en-US" dirty="0">
                <a:solidFill>
                  <a:schemeClr val="bg1"/>
                </a:solidFill>
              </a:rPr>
              <a:t>It has been observed that the details of additions/deletions reported in Tax Audit Report are not in line with the figures of additions/ deletions disclosed in Audited financial statements.</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162</a:t>
            </a:fld>
            <a:endParaRPr lang="en-US" dirty="0"/>
          </a:p>
        </p:txBody>
      </p:sp>
      <p:sp>
        <p:nvSpPr>
          <p:cNvPr id="3" name="Content Placeholder 2"/>
          <p:cNvSpPr>
            <a:spLocks noGrp="1"/>
          </p:cNvSpPr>
          <p:nvPr>
            <p:ph sz="quarter" idx="1"/>
          </p:nvPr>
        </p:nvSpPr>
        <p:spPr>
          <a:xfrm>
            <a:off x="0" y="1571612"/>
            <a:ext cx="9144000" cy="5286388"/>
          </a:xfrm>
          <a:ln w="38100">
            <a:solidFill>
              <a:schemeClr val="accent1"/>
            </a:solidFill>
          </a:ln>
        </p:spPr>
        <p:txBody>
          <a:bodyPr>
            <a:noAutofit/>
          </a:bodyPr>
          <a:lstStyle/>
          <a:p>
            <a:pPr marL="471488" indent="-457200" algn="just">
              <a:spcBef>
                <a:spcPts val="600"/>
              </a:spcBef>
              <a:buSzPct val="100000"/>
              <a:buFont typeface="+mj-lt"/>
              <a:buAutoNum type="alphaLcParenR" startAt="4"/>
            </a:pPr>
            <a:r>
              <a:rPr lang="en-US" sz="1600" dirty="0">
                <a:cs typeface="Times New Roman" pitchFamily="18" charset="0"/>
              </a:rPr>
              <a:t>Additions/deductions during the year with dates; in the case of any addition of an asset, date to put to use;</a:t>
            </a:r>
          </a:p>
          <a:p>
            <a:pPr marL="471488" lvl="1" indent="-457200" algn="just">
              <a:spcBef>
                <a:spcPts val="600"/>
              </a:spcBef>
              <a:buClr>
                <a:schemeClr val="accent2"/>
              </a:buClr>
              <a:buNone/>
            </a:pPr>
            <a:r>
              <a:rPr lang="en-US" sz="1600" dirty="0">
                <a:cs typeface="Times New Roman" pitchFamily="18" charset="0"/>
              </a:rPr>
              <a:t>	</a:t>
            </a:r>
            <a:r>
              <a:rPr lang="en-US" sz="1600" i="1" dirty="0">
                <a:cs typeface="Times New Roman" pitchFamily="18" charset="0"/>
              </a:rPr>
              <a:t>Date of addition/deductions, Particulars, Amount, In case of addition- date put to use. In case of deduction- NA</a:t>
            </a:r>
          </a:p>
          <a:p>
            <a:pPr marL="471488" lvl="1" indent="-457200" algn="just">
              <a:spcBef>
                <a:spcPts val="600"/>
              </a:spcBef>
              <a:buClr>
                <a:schemeClr val="accent2"/>
              </a:buClr>
              <a:buNone/>
            </a:pPr>
            <a:r>
              <a:rPr lang="en-US" sz="1600" dirty="0"/>
              <a:t>	</a:t>
            </a:r>
            <a:r>
              <a:rPr lang="en-US" sz="1600" u="sng" dirty="0"/>
              <a:t>Adjustments on account of</a:t>
            </a:r>
          </a:p>
          <a:p>
            <a:pPr marL="801688" lvl="2" indent="-358775" algn="just" defTabSz="1163638">
              <a:spcBef>
                <a:spcPts val="600"/>
              </a:spcBef>
              <a:buClr>
                <a:schemeClr val="accent1"/>
              </a:buClr>
              <a:buSzPct val="100000"/>
              <a:buFont typeface="+mj-lt"/>
              <a:buAutoNum type="romanLcPeriod"/>
            </a:pPr>
            <a:r>
              <a:rPr lang="en-US" sz="1600" b="1" u="sng" dirty="0"/>
              <a:t>Central Value Added Tax </a:t>
            </a:r>
            <a:r>
              <a:rPr lang="en-US" sz="1600" dirty="0"/>
              <a:t>credit claimed and allowed under the central Excise Rule,1994 in respect of assets acquired on or after 1st march,1994</a:t>
            </a:r>
          </a:p>
          <a:p>
            <a:pPr marL="801688" lvl="2" indent="-358775" algn="just" defTabSz="1163638">
              <a:spcBef>
                <a:spcPts val="600"/>
              </a:spcBef>
              <a:buClr>
                <a:schemeClr val="accent1"/>
              </a:buClr>
              <a:buSzPct val="100000"/>
              <a:buFont typeface="+mj-lt"/>
              <a:buAutoNum type="romanLcPeriod"/>
            </a:pPr>
            <a:r>
              <a:rPr lang="en-US" sz="1600" dirty="0"/>
              <a:t>Change in the rate of exchange of currency, and</a:t>
            </a:r>
          </a:p>
          <a:p>
            <a:pPr marL="801688" lvl="2" indent="-358775" algn="just" defTabSz="1163638">
              <a:spcBef>
                <a:spcPts val="600"/>
              </a:spcBef>
              <a:buClr>
                <a:schemeClr val="accent1"/>
              </a:buClr>
              <a:buSzPct val="100000"/>
              <a:buFont typeface="+mj-lt"/>
              <a:buAutoNum type="romanLcPeriod"/>
            </a:pPr>
            <a:r>
              <a:rPr lang="en-US" sz="1600" dirty="0"/>
              <a:t>Subsidy or grant or reimbursement, by whatever name   called.</a:t>
            </a:r>
          </a:p>
          <a:p>
            <a:pPr marL="801688" lvl="2" indent="-358775" algn="just" defTabSz="1163638">
              <a:spcBef>
                <a:spcPts val="600"/>
              </a:spcBef>
              <a:buClr>
                <a:schemeClr val="accent1"/>
              </a:buClr>
              <a:buSzPct val="100000"/>
              <a:buNone/>
            </a:pPr>
            <a:endParaRPr lang="en-US" sz="2000" dirty="0"/>
          </a:p>
          <a:p>
            <a:pPr marL="801688" lvl="2" indent="-358775" algn="just" defTabSz="1163638">
              <a:spcBef>
                <a:spcPts val="600"/>
              </a:spcBef>
              <a:buClr>
                <a:schemeClr val="accent1"/>
              </a:buClr>
              <a:buSzPct val="100000"/>
              <a:buNone/>
            </a:pPr>
            <a:endParaRPr lang="en-US" sz="2000" dirty="0"/>
          </a:p>
          <a:p>
            <a:pPr marL="801688" lvl="2" indent="-358775" algn="just" defTabSz="1163638">
              <a:spcBef>
                <a:spcPts val="600"/>
              </a:spcBef>
              <a:buClr>
                <a:schemeClr val="accent1"/>
              </a:buClr>
              <a:buSzPct val="100000"/>
              <a:buNone/>
            </a:pPr>
            <a:endParaRPr lang="en-US" sz="2000" dirty="0"/>
          </a:p>
          <a:p>
            <a:pPr marL="801688" lvl="2" indent="-358775" algn="just" defTabSz="1163638">
              <a:spcBef>
                <a:spcPts val="600"/>
              </a:spcBef>
              <a:buClr>
                <a:schemeClr val="accent1"/>
              </a:buClr>
              <a:buSzPct val="100000"/>
              <a:buNone/>
            </a:pPr>
            <a:endParaRPr lang="en-US" sz="2000" dirty="0"/>
          </a:p>
          <a:p>
            <a:pPr marL="801688" lvl="2" indent="-358775" algn="just" defTabSz="1163638">
              <a:spcBef>
                <a:spcPts val="600"/>
              </a:spcBef>
              <a:buClr>
                <a:schemeClr val="accent1"/>
              </a:buClr>
              <a:buSzPct val="100000"/>
              <a:buNone/>
            </a:pPr>
            <a:endParaRPr lang="en-US" sz="2000" dirty="0"/>
          </a:p>
          <a:p>
            <a:pPr marL="471488" indent="-457200" algn="just">
              <a:spcBef>
                <a:spcPts val="600"/>
              </a:spcBef>
              <a:buSzPct val="100000"/>
              <a:buFont typeface="+mj-lt"/>
              <a:buAutoNum type="alphaLcParenR" startAt="4"/>
            </a:pPr>
            <a:r>
              <a:rPr lang="en-US" sz="1600" dirty="0">
                <a:cs typeface="Times New Roman" pitchFamily="18" charset="0"/>
              </a:rPr>
              <a:t>Depreciation allowable</a:t>
            </a:r>
          </a:p>
          <a:p>
            <a:pPr marL="471488" indent="-457200" algn="just">
              <a:spcBef>
                <a:spcPts val="600"/>
              </a:spcBef>
              <a:buSzPct val="100000"/>
              <a:buFont typeface="+mj-lt"/>
              <a:buAutoNum type="alphaLcParenR" startAt="4"/>
            </a:pPr>
            <a:r>
              <a:rPr lang="en-US" sz="1600" dirty="0">
                <a:cs typeface="Times New Roman" pitchFamily="18" charset="0"/>
              </a:rPr>
              <a:t>Written down value at the end of the year.</a:t>
            </a:r>
          </a:p>
        </p:txBody>
      </p:sp>
      <p:sp>
        <p:nvSpPr>
          <p:cNvPr id="6" name="Rectangle 2"/>
          <p:cNvSpPr>
            <a:spLocks noGrp="1" noChangeArrowheads="1"/>
          </p:cNvSpPr>
          <p:nvPr>
            <p:ph type="title"/>
          </p:nvPr>
        </p:nvSpPr>
        <p:spPr>
          <a:xfrm>
            <a:off x="152400" y="152400"/>
            <a:ext cx="7239000" cy="990600"/>
          </a:xfrm>
        </p:spPr>
        <p:txBody>
          <a:bodyPr>
            <a:noAutofit/>
          </a:bodyPr>
          <a:lstStyle/>
          <a:p>
            <a:pPr>
              <a:defRPr/>
            </a:pPr>
            <a:r>
              <a:rPr lang="en-US" sz="4000" dirty="0"/>
              <a:t/>
            </a:r>
            <a:br>
              <a:rPr lang="en-US" sz="4000" dirty="0"/>
            </a:br>
            <a:r>
              <a:rPr lang="en-US" sz="4000" dirty="0"/>
              <a:t>Clause no. 18</a:t>
            </a:r>
            <a:r>
              <a:rPr lang="en-US" sz="2200" i="1" dirty="0">
                <a:solidFill>
                  <a:srgbClr val="FF0000"/>
                </a:solidFill>
              </a:rPr>
              <a:t>		</a:t>
            </a:r>
            <a:r>
              <a:rPr lang="en-US" sz="4000" dirty="0"/>
              <a:t> </a:t>
            </a:r>
            <a:r>
              <a:rPr lang="en-US" sz="2200" dirty="0"/>
              <a:t>						</a:t>
            </a:r>
            <a:endParaRPr lang="en-US" sz="2200" i="1" dirty="0">
              <a:solidFill>
                <a:srgbClr val="FF0000"/>
              </a:solidFill>
            </a:endParaRPr>
          </a:p>
        </p:txBody>
      </p:sp>
      <p:sp>
        <p:nvSpPr>
          <p:cNvPr id="7" name="Rectangle 6"/>
          <p:cNvSpPr/>
          <p:nvPr/>
        </p:nvSpPr>
        <p:spPr>
          <a:xfrm>
            <a:off x="7543800" y="0"/>
            <a:ext cx="16002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0" name="TextBox 9"/>
          <p:cNvSpPr txBox="1"/>
          <p:nvPr/>
        </p:nvSpPr>
        <p:spPr>
          <a:xfrm>
            <a:off x="0" y="4287102"/>
            <a:ext cx="9144000" cy="1785104"/>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r>
              <a:rPr lang="en-US" sz="2000" dirty="0"/>
              <a:t> </a:t>
            </a:r>
          </a:p>
          <a:p>
            <a:pPr marL="273050" indent="-273050" algn="just">
              <a:buFont typeface="Arial" pitchFamily="34" charset="0"/>
              <a:buChar char="•"/>
            </a:pPr>
            <a:r>
              <a:rPr lang="en-US" dirty="0">
                <a:solidFill>
                  <a:schemeClr val="bg1"/>
                </a:solidFill>
              </a:rPr>
              <a:t>It has been observed that in some cases the Amount of adjustment on account of Exchange Fluctuation (due to change of rate of exchange if any) for which a separate column is provided under Additions has not been shown in the TAR uploaded on the Income Tax department website while the same has been reported in the annexure attached to physically signed Tax Audit Report.</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76200" y="6553200"/>
            <a:ext cx="457200" cy="304800"/>
          </a:xfrm>
        </p:spPr>
        <p:txBody>
          <a:bodyPr>
            <a:normAutofit/>
          </a:bodyPr>
          <a:lstStyle/>
          <a:p>
            <a:fld id="{B6F15528-21DE-4FAA-801E-634DDDAF4B2B}" type="slidenum">
              <a:rPr lang="en-US" smtClean="0"/>
              <a:pPr/>
              <a:t>163</a:t>
            </a:fld>
            <a:endParaRPr lang="en-US"/>
          </a:p>
        </p:txBody>
      </p:sp>
      <p:sp>
        <p:nvSpPr>
          <p:cNvPr id="12" name="Rectangle 2"/>
          <p:cNvSpPr>
            <a:spLocks noGrp="1" noChangeArrowheads="1"/>
          </p:cNvSpPr>
          <p:nvPr>
            <p:ph type="title" idx="4294967295"/>
          </p:nvPr>
        </p:nvSpPr>
        <p:spPr>
          <a:xfrm>
            <a:off x="228599" y="51640"/>
            <a:ext cx="8153400" cy="990600"/>
          </a:xfrm>
        </p:spPr>
        <p:txBody>
          <a:bodyPr>
            <a:noAutofit/>
          </a:bodyPr>
          <a:lstStyle/>
          <a:p>
            <a:pPr>
              <a:defRPr/>
            </a:pPr>
            <a:r>
              <a:rPr lang="en-US" sz="4000" dirty="0"/>
              <a:t>Clause no. 18 	</a:t>
            </a:r>
            <a:r>
              <a:rPr lang="en-US" sz="4000" i="1" dirty="0">
                <a:solidFill>
                  <a:srgbClr val="FF0000"/>
                </a:solidFill>
              </a:rPr>
              <a:t> 		</a:t>
            </a:r>
            <a:r>
              <a:rPr lang="en-US" sz="2200" i="1" dirty="0">
                <a:solidFill>
                  <a:srgbClr val="FF0000"/>
                </a:solidFill>
              </a:rPr>
              <a:t/>
            </a:r>
            <a:br>
              <a:rPr lang="en-US" sz="2200" i="1" dirty="0">
                <a:solidFill>
                  <a:srgbClr val="FF0000"/>
                </a:solidFill>
              </a:rPr>
            </a:br>
            <a:r>
              <a:rPr lang="en-US" sz="2400" b="1" dirty="0">
                <a:solidFill>
                  <a:srgbClr val="C00000"/>
                </a:solidFill>
              </a:rPr>
              <a:t>Format in E-utility…</a:t>
            </a:r>
            <a:r>
              <a:rPr lang="en-US" sz="2200" b="1" dirty="0">
                <a:solidFill>
                  <a:srgbClr val="FF0000"/>
                </a:solidFill>
              </a:rPr>
              <a:t> </a:t>
            </a:r>
          </a:p>
        </p:txBody>
      </p:sp>
      <p:graphicFrame>
        <p:nvGraphicFramePr>
          <p:cNvPr id="5" name="Table 4"/>
          <p:cNvGraphicFramePr>
            <a:graphicFrameLocks noGrp="1"/>
          </p:cNvGraphicFramePr>
          <p:nvPr>
            <p:extLst>
              <p:ext uri="{D42A27DB-BD31-4B8C-83A1-F6EECF244321}">
                <p14:modId xmlns:p14="http://schemas.microsoft.com/office/powerpoint/2010/main" val="2240286382"/>
              </p:ext>
            </p:extLst>
          </p:nvPr>
        </p:nvGraphicFramePr>
        <p:xfrm>
          <a:off x="514924" y="1078660"/>
          <a:ext cx="7847451" cy="1645920"/>
        </p:xfrm>
        <a:graphic>
          <a:graphicData uri="http://schemas.openxmlformats.org/drawingml/2006/table">
            <a:tbl>
              <a:tblPr firstRow="1" bandRow="1">
                <a:tableStyleId>{5C22544A-7EE6-4342-B048-85BDC9FD1C3A}</a:tableStyleId>
              </a:tblPr>
              <a:tblGrid>
                <a:gridCol w="2237627">
                  <a:extLst>
                    <a:ext uri="{9D8B030D-6E8A-4147-A177-3AD203B41FA5}">
                      <a16:colId xmlns="" xmlns:a16="http://schemas.microsoft.com/office/drawing/2014/main" val="20001"/>
                    </a:ext>
                  </a:extLst>
                </a:gridCol>
                <a:gridCol w="1402456">
                  <a:extLst>
                    <a:ext uri="{9D8B030D-6E8A-4147-A177-3AD203B41FA5}">
                      <a16:colId xmlns="" xmlns:a16="http://schemas.microsoft.com/office/drawing/2014/main" val="20002"/>
                    </a:ext>
                  </a:extLst>
                </a:gridCol>
                <a:gridCol w="1402456">
                  <a:extLst>
                    <a:ext uri="{9D8B030D-6E8A-4147-A177-3AD203B41FA5}">
                      <a16:colId xmlns="" xmlns:a16="http://schemas.microsoft.com/office/drawing/2014/main" val="20003"/>
                    </a:ext>
                  </a:extLst>
                </a:gridCol>
                <a:gridCol w="1663802">
                  <a:extLst>
                    <a:ext uri="{9D8B030D-6E8A-4147-A177-3AD203B41FA5}">
                      <a16:colId xmlns="" xmlns:a16="http://schemas.microsoft.com/office/drawing/2014/main" val="3423883117"/>
                    </a:ext>
                  </a:extLst>
                </a:gridCol>
                <a:gridCol w="1141110">
                  <a:extLst>
                    <a:ext uri="{9D8B030D-6E8A-4147-A177-3AD203B41FA5}">
                      <a16:colId xmlns="" xmlns:a16="http://schemas.microsoft.com/office/drawing/2014/main" val="4279977698"/>
                    </a:ext>
                  </a:extLst>
                </a:gridCol>
              </a:tblGrid>
              <a:tr h="457200">
                <a:tc>
                  <a:txBody>
                    <a:bodyPr/>
                    <a:lstStyle/>
                    <a:p>
                      <a:pPr algn="ctr"/>
                      <a:r>
                        <a:rPr lang="en-US" sz="1600" dirty="0"/>
                        <a:t>Description</a:t>
                      </a:r>
                      <a:r>
                        <a:rPr lang="en-US" sz="1600" baseline="0" dirty="0"/>
                        <a:t> of the block of Assets/class of assets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Rate</a:t>
                      </a:r>
                      <a:r>
                        <a:rPr lang="en-US" sz="1600" baseline="0" dirty="0"/>
                        <a:t> of depreciation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Opening WDV/</a:t>
                      </a:r>
                      <a:r>
                        <a:rPr lang="en-US" sz="1600" baseline="0" dirty="0"/>
                        <a:t> actual (A)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solidFill>
                            <a:schemeClr val="bg1"/>
                          </a:solidFill>
                        </a:rPr>
                        <a:t>Adjustment made to the WDV  </a:t>
                      </a:r>
                      <a:r>
                        <a:rPr lang="en-US" sz="1600" dirty="0" err="1">
                          <a:solidFill>
                            <a:schemeClr val="bg1"/>
                          </a:solidFill>
                        </a:rPr>
                        <a:t>u.s.</a:t>
                      </a:r>
                      <a:r>
                        <a:rPr lang="en-US" sz="1600" dirty="0">
                          <a:solidFill>
                            <a:schemeClr val="bg1"/>
                          </a:solidFill>
                        </a:rPr>
                        <a:t> 115BAA (For AY 2020-21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600" dirty="0">
                          <a:solidFill>
                            <a:schemeClr val="bg1"/>
                          </a:solidFill>
                        </a:rPr>
                        <a:t>Adjusted written down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82879">
                <a:tc>
                  <a:txBody>
                    <a:bodyPr/>
                    <a:lstStyle/>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26652239"/>
              </p:ext>
            </p:extLst>
          </p:nvPr>
        </p:nvGraphicFramePr>
        <p:xfrm>
          <a:off x="228599" y="3036206"/>
          <a:ext cx="8686802" cy="2316480"/>
        </p:xfrm>
        <a:graphic>
          <a:graphicData uri="http://schemas.openxmlformats.org/drawingml/2006/table">
            <a:tbl>
              <a:tblPr firstRow="1" bandRow="1">
                <a:tableStyleId>{5C22544A-7EE6-4342-B048-85BDC9FD1C3A}</a:tableStyleId>
              </a:tblPr>
              <a:tblGrid>
                <a:gridCol w="1311216">
                  <a:extLst>
                    <a:ext uri="{9D8B030D-6E8A-4147-A177-3AD203B41FA5}">
                      <a16:colId xmlns="" xmlns:a16="http://schemas.microsoft.com/office/drawing/2014/main" val="20000"/>
                    </a:ext>
                  </a:extLst>
                </a:gridCol>
                <a:gridCol w="1393166">
                  <a:extLst>
                    <a:ext uri="{9D8B030D-6E8A-4147-A177-3AD203B41FA5}">
                      <a16:colId xmlns="" xmlns:a16="http://schemas.microsoft.com/office/drawing/2014/main" val="20001"/>
                    </a:ext>
                  </a:extLst>
                </a:gridCol>
                <a:gridCol w="1065362">
                  <a:extLst>
                    <a:ext uri="{9D8B030D-6E8A-4147-A177-3AD203B41FA5}">
                      <a16:colId xmlns="" xmlns:a16="http://schemas.microsoft.com/office/drawing/2014/main" val="20002"/>
                    </a:ext>
                  </a:extLst>
                </a:gridCol>
                <a:gridCol w="1335656">
                  <a:extLst>
                    <a:ext uri="{9D8B030D-6E8A-4147-A177-3AD203B41FA5}">
                      <a16:colId xmlns="" xmlns:a16="http://schemas.microsoft.com/office/drawing/2014/main" val="20003"/>
                    </a:ext>
                  </a:extLst>
                </a:gridCol>
                <a:gridCol w="877020">
                  <a:extLst>
                    <a:ext uri="{9D8B030D-6E8A-4147-A177-3AD203B41FA5}">
                      <a16:colId xmlns="" xmlns:a16="http://schemas.microsoft.com/office/drawing/2014/main" val="20004"/>
                    </a:ext>
                  </a:extLst>
                </a:gridCol>
                <a:gridCol w="2704382">
                  <a:extLst>
                    <a:ext uri="{9D8B030D-6E8A-4147-A177-3AD203B41FA5}">
                      <a16:colId xmlns="" xmlns:a16="http://schemas.microsoft.com/office/drawing/2014/main" val="20005"/>
                    </a:ext>
                  </a:extLst>
                </a:gridCol>
              </a:tblGrid>
              <a:tr h="287177">
                <a:tc gridSpan="6">
                  <a:txBody>
                    <a:bodyPr/>
                    <a:lstStyle/>
                    <a:p>
                      <a:pPr algn="ctr"/>
                      <a:r>
                        <a:rPr lang="en-US" dirty="0"/>
                        <a:t>Additions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 xmlns:a16="http://schemas.microsoft.com/office/drawing/2014/main" val="10000"/>
                  </a:ext>
                </a:extLst>
              </a:tr>
              <a:tr h="502560">
                <a:tc>
                  <a:txBody>
                    <a:bodyPr/>
                    <a:lstStyle/>
                    <a:p>
                      <a:pPr algn="ctr"/>
                      <a:r>
                        <a:rPr lang="en-US" sz="1600" dirty="0"/>
                        <a:t>Details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Purchase Value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US" sz="1600" dirty="0"/>
                        <a:t>Adjustments</a:t>
                      </a:r>
                      <a:r>
                        <a:rPr lang="en-US" sz="1600" baseline="0" dirty="0"/>
                        <a:t> on account of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a:r>
                        <a:rPr lang="en-US" sz="1600" dirty="0"/>
                        <a:t>Total value of purchase (B) </a:t>
                      </a:r>
                    </a:p>
                    <a:p>
                      <a:pPr algn="ctr"/>
                      <a:r>
                        <a:rPr lang="en-US" sz="1600" dirty="0"/>
                        <a:t>( 1+2+3+4)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5760">
                <a:tc>
                  <a:txBody>
                    <a:bodyPr/>
                    <a:lstStyle/>
                    <a:p>
                      <a:pPr algn="ctr"/>
                      <a:r>
                        <a:rPr lang="en-US" sz="1600" dirty="0"/>
                        <a:t>Import CSV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600" dirty="0"/>
                        <a:t>CENVAT</a:t>
                      </a:r>
                      <a:r>
                        <a:rPr lang="en-US" sz="1600" baseline="0" dirty="0"/>
                        <a:t> (2)</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600" dirty="0"/>
                        <a:t>Change</a:t>
                      </a:r>
                      <a:r>
                        <a:rPr lang="en-US" sz="1600" baseline="0" dirty="0"/>
                        <a:t> in rate of exchange (3)</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600" dirty="0"/>
                        <a:t>Subsidy/ grant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87177">
                <a:tc>
                  <a:txBody>
                    <a:bodyPr/>
                    <a:lstStyle/>
                    <a:p>
                      <a:pPr algn="ctr"/>
                      <a:r>
                        <a:rPr lang="en-US" sz="1600" dirty="0"/>
                        <a:t>Fill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3"/>
                  </a:ext>
                </a:extLst>
              </a:tr>
              <a:tr h="335280">
                <a:tc>
                  <a:txBody>
                    <a:bodyPr/>
                    <a:lstStyle/>
                    <a:p>
                      <a:pPr algn="ctr"/>
                      <a:r>
                        <a:rPr lang="en-US" sz="1600" dirty="0"/>
                        <a:t>View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4"/>
                  </a:ext>
                </a:extLst>
              </a:tr>
              <a:tr h="152400">
                <a:tc gridSpan="6">
                  <a:txBody>
                    <a:bodyPr/>
                    <a:lstStyle/>
                    <a:p>
                      <a:pPr algn="ctr"/>
                      <a:r>
                        <a:rPr lang="en-US" sz="1600" dirty="0"/>
                        <a:t>                            </a:t>
                      </a:r>
                      <a:r>
                        <a:rPr lang="en-US" sz="1600" baseline="0" dirty="0"/>
                        <a:t>      </a:t>
                      </a:r>
                      <a:r>
                        <a:rPr lang="en-US" sz="1600" dirty="0"/>
                        <a:t>Additions CSV Template</a:t>
                      </a:r>
                      <a:r>
                        <a:rPr lang="en-US" sz="1600" baseline="0" dirty="0"/>
                        <a:t>   Deductions CSV Template  Help</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 xmlns:a16="http://schemas.microsoft.com/office/drawing/2014/main" val="10005"/>
                  </a:ext>
                </a:extLst>
              </a:tr>
            </a:tbl>
          </a:graphicData>
        </a:graphic>
      </p:graphicFrame>
      <p:sp>
        <p:nvSpPr>
          <p:cNvPr id="9" name="Down Arrow 8"/>
          <p:cNvSpPr/>
          <p:nvPr/>
        </p:nvSpPr>
        <p:spPr>
          <a:xfrm>
            <a:off x="4282210" y="2723063"/>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4317722" y="5304602"/>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1888000742"/>
              </p:ext>
            </p:extLst>
          </p:nvPr>
        </p:nvGraphicFramePr>
        <p:xfrm>
          <a:off x="514924" y="5624046"/>
          <a:ext cx="8191499" cy="1203264"/>
        </p:xfrm>
        <a:graphic>
          <a:graphicData uri="http://schemas.openxmlformats.org/drawingml/2006/table">
            <a:tbl>
              <a:tblPr firstRow="1" bandRow="1">
                <a:tableStyleId>{5C22544A-7EE6-4342-B048-85BDC9FD1C3A}</a:tableStyleId>
              </a:tblPr>
              <a:tblGrid>
                <a:gridCol w="1137709">
                  <a:extLst>
                    <a:ext uri="{9D8B030D-6E8A-4147-A177-3AD203B41FA5}">
                      <a16:colId xmlns="" xmlns:a16="http://schemas.microsoft.com/office/drawing/2014/main" val="20001"/>
                    </a:ext>
                  </a:extLst>
                </a:gridCol>
                <a:gridCol w="1592791">
                  <a:extLst>
                    <a:ext uri="{9D8B030D-6E8A-4147-A177-3AD203B41FA5}">
                      <a16:colId xmlns="" xmlns:a16="http://schemas.microsoft.com/office/drawing/2014/main" val="20002"/>
                    </a:ext>
                  </a:extLst>
                </a:gridCol>
                <a:gridCol w="4483185">
                  <a:extLst>
                    <a:ext uri="{9D8B030D-6E8A-4147-A177-3AD203B41FA5}">
                      <a16:colId xmlns="" xmlns:a16="http://schemas.microsoft.com/office/drawing/2014/main" val="20003"/>
                    </a:ext>
                  </a:extLst>
                </a:gridCol>
                <a:gridCol w="977814">
                  <a:extLst>
                    <a:ext uri="{9D8B030D-6E8A-4147-A177-3AD203B41FA5}">
                      <a16:colId xmlns="" xmlns:a16="http://schemas.microsoft.com/office/drawing/2014/main" val="20004"/>
                    </a:ext>
                  </a:extLst>
                </a:gridCol>
              </a:tblGrid>
              <a:tr h="408267">
                <a:tc>
                  <a:txBody>
                    <a:bodyPr/>
                    <a:lstStyle/>
                    <a:p>
                      <a:pPr algn="ctr"/>
                      <a:r>
                        <a:rPr lang="en-US" sz="1600" dirty="0"/>
                        <a:t>Deductions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Depreciation allowable (D)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WDV at the end of the year (A+B+C-D)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Block Nil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624144">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042ACA31-9D93-474D-9E16-7D885F928418}" type="slidenum">
              <a:rPr lang="en-US"/>
              <a:pPr>
                <a:defRPr/>
              </a:pPr>
              <a:t>164</a:t>
            </a:fld>
            <a:endParaRPr lang="en-US"/>
          </a:p>
        </p:txBody>
      </p:sp>
      <p:sp>
        <p:nvSpPr>
          <p:cNvPr id="70659" name="Rectangle 3"/>
          <p:cNvSpPr>
            <a:spLocks noGrp="1" noChangeArrowheads="1"/>
          </p:cNvSpPr>
          <p:nvPr>
            <p:ph sz="quarter" idx="1"/>
          </p:nvPr>
        </p:nvSpPr>
        <p:spPr>
          <a:xfrm>
            <a:off x="152400" y="1600200"/>
            <a:ext cx="8763000" cy="4572000"/>
          </a:xfrm>
          <a:ln w="38100">
            <a:solidFill>
              <a:schemeClr val="accent1"/>
            </a:solidFill>
          </a:ln>
        </p:spPr>
        <p:txBody>
          <a:bodyPr>
            <a:noAutofit/>
          </a:bodyPr>
          <a:lstStyle/>
          <a:p>
            <a:pPr marL="0" indent="0" algn="just">
              <a:spcBef>
                <a:spcPts val="600"/>
              </a:spcBef>
              <a:buNone/>
            </a:pPr>
            <a:r>
              <a:rPr lang="en-US" sz="2200" b="1" dirty="0">
                <a:solidFill>
                  <a:schemeClr val="accent2"/>
                </a:solidFill>
              </a:rPr>
              <a:t>Income-tax (29th Amendment) Rules, 2016. </a:t>
            </a:r>
          </a:p>
          <a:p>
            <a:pPr algn="just">
              <a:spcBef>
                <a:spcPts val="600"/>
              </a:spcBef>
              <a:buFont typeface="Wingdings" pitchFamily="2" charset="2"/>
              <a:buChar char="Ø"/>
            </a:pPr>
            <a:r>
              <a:rPr lang="en-US" sz="2200" u="sng" dirty="0"/>
              <a:t>Proviso after </a:t>
            </a:r>
            <a:r>
              <a:rPr lang="en-US" sz="2200" b="1" u="sng" dirty="0">
                <a:solidFill>
                  <a:schemeClr val="accent2"/>
                </a:solidFill>
              </a:rPr>
              <a:t>sub-Rule (1) of Rule 5</a:t>
            </a:r>
            <a:endParaRPr lang="en-US" sz="2200" u="sng" dirty="0"/>
          </a:p>
          <a:p>
            <a:pPr marL="288925" indent="0" algn="just">
              <a:spcBef>
                <a:spcPts val="600"/>
              </a:spcBef>
              <a:buNone/>
            </a:pPr>
            <a:r>
              <a:rPr lang="en-US" sz="2200" i="1" dirty="0"/>
              <a:t>“Provided that in case of a domestic company which has exercised option under sub-section (4) of section 115BA, the allowance under clause (ii) of sub-section (1) of section 32 in respect of depreciation of any block of assets entitled to more than forty per cent. shall be restricted to forty per cent. on the written down value of such block of assets.” </a:t>
            </a:r>
            <a:r>
              <a:rPr lang="en-US" sz="2200" b="1" dirty="0" err="1">
                <a:solidFill>
                  <a:schemeClr val="accent2"/>
                </a:solidFill>
              </a:rPr>
              <a:t>w.e.f</a:t>
            </a:r>
            <a:r>
              <a:rPr lang="en-US" sz="2200" b="1" dirty="0">
                <a:solidFill>
                  <a:schemeClr val="accent2"/>
                </a:solidFill>
              </a:rPr>
              <a:t>. 1</a:t>
            </a:r>
            <a:r>
              <a:rPr lang="en-US" sz="2200" b="1" baseline="30000" dirty="0">
                <a:solidFill>
                  <a:schemeClr val="accent2"/>
                </a:solidFill>
              </a:rPr>
              <a:t>st</a:t>
            </a:r>
            <a:r>
              <a:rPr lang="en-US" sz="2200" b="1" dirty="0">
                <a:solidFill>
                  <a:schemeClr val="accent2"/>
                </a:solidFill>
              </a:rPr>
              <a:t> day of April, 2016</a:t>
            </a:r>
            <a:endParaRPr lang="en-US" sz="2200" b="1" i="1" dirty="0">
              <a:solidFill>
                <a:schemeClr val="accent2"/>
              </a:solidFill>
            </a:endParaRPr>
          </a:p>
          <a:p>
            <a:pPr algn="just">
              <a:spcBef>
                <a:spcPts val="600"/>
              </a:spcBef>
              <a:buFont typeface="Wingdings" pitchFamily="2" charset="2"/>
              <a:buChar char="Ø"/>
            </a:pPr>
            <a:r>
              <a:rPr lang="en-US" sz="2200" u="sng" dirty="0"/>
              <a:t>In the </a:t>
            </a:r>
            <a:r>
              <a:rPr lang="en-US" sz="2200" b="1" u="sng" dirty="0">
                <a:solidFill>
                  <a:schemeClr val="accent2"/>
                </a:solidFill>
              </a:rPr>
              <a:t>New Appendix I</a:t>
            </a:r>
            <a:r>
              <a:rPr lang="en-US" sz="2200" u="sng" dirty="0"/>
              <a:t>, in the second column of the Table</a:t>
            </a:r>
            <a:r>
              <a:rPr lang="en-US" sz="2200" dirty="0"/>
              <a:t>, for the figures “ ‘50’, ‘60’, ‘80’, ‘100’ ”, wherever they occur, the figure “40” shall be substituted </a:t>
            </a:r>
            <a:r>
              <a:rPr lang="en-US" sz="2200" dirty="0" err="1"/>
              <a:t>w.e.f</a:t>
            </a:r>
            <a:r>
              <a:rPr lang="en-US" sz="2200" dirty="0"/>
              <a:t>. </a:t>
            </a:r>
            <a:r>
              <a:rPr lang="en-US" sz="2200" b="1" dirty="0">
                <a:solidFill>
                  <a:schemeClr val="accent2"/>
                </a:solidFill>
              </a:rPr>
              <a:t>1</a:t>
            </a:r>
            <a:r>
              <a:rPr lang="en-US" sz="2200" b="1" baseline="30000" dirty="0">
                <a:solidFill>
                  <a:schemeClr val="accent2"/>
                </a:solidFill>
              </a:rPr>
              <a:t>st</a:t>
            </a:r>
            <a:r>
              <a:rPr lang="en-US" sz="2200" b="1" dirty="0">
                <a:solidFill>
                  <a:schemeClr val="accent2"/>
                </a:solidFill>
              </a:rPr>
              <a:t> day of April, 2017</a:t>
            </a:r>
            <a:r>
              <a:rPr lang="en-US" sz="2200" dirty="0">
                <a:solidFill>
                  <a:schemeClr val="accent2"/>
                </a:solidFill>
              </a:rPr>
              <a:t>.</a:t>
            </a:r>
            <a:r>
              <a:rPr lang="en-US" sz="3200" dirty="0">
                <a:solidFill>
                  <a:schemeClr val="accent2"/>
                </a:solidFill>
              </a:rPr>
              <a:t>*</a:t>
            </a:r>
            <a:endParaRPr lang="en-US" sz="1200" dirty="0">
              <a:solidFill>
                <a:schemeClr val="accent2"/>
              </a:solidFill>
            </a:endParaRPr>
          </a:p>
          <a:p>
            <a:pPr marL="0" indent="0" algn="r">
              <a:spcBef>
                <a:spcPts val="600"/>
              </a:spcBef>
              <a:buNone/>
            </a:pPr>
            <a:r>
              <a:rPr lang="en-US" sz="2200" i="1" dirty="0">
                <a:solidFill>
                  <a:schemeClr val="accent2"/>
                </a:solidFill>
              </a:rPr>
              <a:t>Notification No.103/ 2016 dated 7</a:t>
            </a:r>
            <a:r>
              <a:rPr lang="en-US" sz="2200" i="1" baseline="30000" dirty="0">
                <a:solidFill>
                  <a:schemeClr val="accent2"/>
                </a:solidFill>
              </a:rPr>
              <a:t>th</a:t>
            </a:r>
            <a:r>
              <a:rPr lang="en-US" sz="2200" i="1" dirty="0">
                <a:solidFill>
                  <a:schemeClr val="accent2"/>
                </a:solidFill>
              </a:rPr>
              <a:t> November, 2016</a:t>
            </a:r>
          </a:p>
        </p:txBody>
      </p:sp>
      <p:sp>
        <p:nvSpPr>
          <p:cNvPr id="5" name="Rectangle 4"/>
          <p:cNvSpPr/>
          <p:nvPr/>
        </p:nvSpPr>
        <p:spPr>
          <a:xfrm>
            <a:off x="7543800" y="0"/>
            <a:ext cx="16002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Rectangle 2"/>
          <p:cNvSpPr>
            <a:spLocks noGrp="1" noChangeArrowheads="1"/>
          </p:cNvSpPr>
          <p:nvPr>
            <p:ph type="title"/>
          </p:nvPr>
        </p:nvSpPr>
        <p:spPr>
          <a:xfrm>
            <a:off x="152400" y="152400"/>
            <a:ext cx="7239000" cy="990600"/>
          </a:xfrm>
        </p:spPr>
        <p:txBody>
          <a:bodyPr>
            <a:noAutofit/>
          </a:bodyPr>
          <a:lstStyle/>
          <a:p>
            <a:pPr>
              <a:defRPr/>
            </a:pPr>
            <a:r>
              <a:rPr lang="en-US" sz="3600" dirty="0"/>
              <a:t>Amendment in rates of Depreciation</a:t>
            </a:r>
            <a:endParaRPr lang="en-US" sz="2200" i="1" dirty="0">
              <a:solidFill>
                <a:srgbClr val="FF0000"/>
              </a:solidFill>
            </a:endParaRPr>
          </a:p>
        </p:txBody>
      </p:sp>
      <p:sp>
        <p:nvSpPr>
          <p:cNvPr id="2" name="TextBox 1">
            <a:extLst>
              <a:ext uri="{FF2B5EF4-FFF2-40B4-BE49-F238E27FC236}">
                <a16:creationId xmlns="" xmlns:a16="http://schemas.microsoft.com/office/drawing/2014/main" id="{3FE4228F-B8B8-4DCB-938B-3745F7342A24}"/>
              </a:ext>
            </a:extLst>
          </p:cNvPr>
          <p:cNvSpPr txBox="1"/>
          <p:nvPr/>
        </p:nvSpPr>
        <p:spPr>
          <a:xfrm>
            <a:off x="152400" y="6305490"/>
            <a:ext cx="8726905" cy="400110"/>
          </a:xfrm>
          <a:prstGeom prst="rect">
            <a:avLst/>
          </a:prstGeom>
          <a:noFill/>
        </p:spPr>
        <p:txBody>
          <a:bodyPr wrap="square" rtlCol="0">
            <a:spAutoFit/>
          </a:bodyPr>
          <a:lstStyle/>
          <a:p>
            <a:r>
              <a:rPr lang="en-US" sz="2000" b="1" dirty="0">
                <a:solidFill>
                  <a:schemeClr val="accent2"/>
                </a:solidFill>
              </a:rPr>
              <a:t>* Applicable from AY 2018-19 &amp; onwards</a:t>
            </a:r>
          </a:p>
        </p:txBody>
      </p:sp>
    </p:spTree>
    <p:extLst>
      <p:ext uri="{BB962C8B-B14F-4D97-AF65-F5344CB8AC3E}">
        <p14:creationId xmlns:p14="http://schemas.microsoft.com/office/powerpoint/2010/main" val="9534007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F9C838-C891-482E-B9CF-B8EF05DD4AC7}"/>
              </a:ext>
            </a:extLst>
          </p:cNvPr>
          <p:cNvSpPr>
            <a:spLocks noGrp="1"/>
          </p:cNvSpPr>
          <p:nvPr>
            <p:ph type="title"/>
          </p:nvPr>
        </p:nvSpPr>
        <p:spPr/>
        <p:txBody>
          <a:bodyPr/>
          <a:lstStyle/>
          <a:p>
            <a:r>
              <a:rPr lang="en-US" dirty="0"/>
              <a:t>Section 115BA</a:t>
            </a:r>
          </a:p>
        </p:txBody>
      </p:sp>
      <p:sp>
        <p:nvSpPr>
          <p:cNvPr id="3" name="Slide Number Placeholder 2">
            <a:extLst>
              <a:ext uri="{FF2B5EF4-FFF2-40B4-BE49-F238E27FC236}">
                <a16:creationId xmlns="" xmlns:a16="http://schemas.microsoft.com/office/drawing/2014/main" id="{2AB99B09-2DB1-45EB-BA64-8D0B8EBBD699}"/>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165</a:t>
            </a:fld>
            <a:endParaRPr lang="en-US"/>
          </a:p>
        </p:txBody>
      </p:sp>
      <p:sp>
        <p:nvSpPr>
          <p:cNvPr id="5" name="Rectangle 4">
            <a:extLst>
              <a:ext uri="{FF2B5EF4-FFF2-40B4-BE49-F238E27FC236}">
                <a16:creationId xmlns="" xmlns:a16="http://schemas.microsoft.com/office/drawing/2014/main" id="{FF97389C-BAA0-472F-9310-F209A9B00A27}"/>
              </a:ext>
            </a:extLst>
          </p:cNvPr>
          <p:cNvSpPr/>
          <p:nvPr/>
        </p:nvSpPr>
        <p:spPr>
          <a:xfrm>
            <a:off x="228600" y="1676400"/>
            <a:ext cx="8686800" cy="4770537"/>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1900" dirty="0"/>
              <a:t>In respect of the total income of a domestic company, from AY 2017-18 and onwards, the assessee shall have option to pay income-tax at rate of 25%., subject to following  conditions:</a:t>
            </a:r>
          </a:p>
          <a:p>
            <a:pPr marL="457200" indent="-457200" algn="just">
              <a:buSzPct val="90000"/>
              <a:buFont typeface="+mj-lt"/>
              <a:buAutoNum type="alphaLcParenR"/>
            </a:pPr>
            <a:r>
              <a:rPr lang="en-US" sz="1900" dirty="0"/>
              <a:t>the company has been set up and registered on or after the 01-03-2016; </a:t>
            </a:r>
          </a:p>
          <a:p>
            <a:pPr marL="457200" indent="-457200" algn="just">
              <a:buSzPct val="90000"/>
              <a:buFont typeface="+mj-lt"/>
              <a:buAutoNum type="alphaLcParenR"/>
            </a:pPr>
            <a:r>
              <a:rPr lang="en-US" sz="1900" dirty="0"/>
              <a:t>the company is engaged in the business of manufacturing or production of any article or thing; and </a:t>
            </a:r>
          </a:p>
          <a:p>
            <a:pPr marL="457200" indent="-457200" algn="just">
              <a:buSzPct val="90000"/>
              <a:buFont typeface="+mj-lt"/>
              <a:buAutoNum type="alphaLcParenR"/>
            </a:pPr>
            <a:r>
              <a:rPr lang="en-US" sz="1900" dirty="0"/>
              <a:t>the total income of the company has been computed, – </a:t>
            </a:r>
          </a:p>
          <a:p>
            <a:pPr marL="625475" lvl="1" indent="-306388" algn="just">
              <a:buSzPct val="90000"/>
              <a:buFont typeface="+mj-lt"/>
              <a:buAutoNum type="romanLcPeriod"/>
            </a:pPr>
            <a:r>
              <a:rPr lang="en-US" sz="1900" dirty="0"/>
              <a:t>without any deduction u/s 10AA or 32(1)(</a:t>
            </a:r>
            <a:r>
              <a:rPr lang="en-US" sz="1900" dirty="0" err="1"/>
              <a:t>iia</a:t>
            </a:r>
            <a:r>
              <a:rPr lang="en-US" sz="1900" dirty="0"/>
              <a:t>) or 32AC or 32AD or 33AB or 33ABA or 35(1) (ii)/(</a:t>
            </a:r>
            <a:r>
              <a:rPr lang="en-US" sz="1900" dirty="0" err="1"/>
              <a:t>iia</a:t>
            </a:r>
            <a:r>
              <a:rPr lang="en-US" sz="1900" dirty="0"/>
              <a:t>)/ (iii) or 35(2AA) or 35(2AB) or 35AC or 35AD or 35CCC or 35CCD or under any provisions of Chapter VI-A under the heading “C.– Deductions in respect of certain incomes” other than the provisions of section 80JJAA; </a:t>
            </a:r>
          </a:p>
          <a:p>
            <a:pPr marL="625475" lvl="1" indent="-306388" algn="just">
              <a:buSzPct val="90000"/>
              <a:buFont typeface="+mj-lt"/>
              <a:buAutoNum type="romanLcPeriod"/>
            </a:pPr>
            <a:r>
              <a:rPr lang="en-US" sz="1900" dirty="0"/>
              <a:t>without set off of any loss carried forward from any earlier assessment year if such loss is attributable to any of the deductions referred to in sub-clause (</a:t>
            </a:r>
            <a:r>
              <a:rPr lang="en-US" sz="1900" dirty="0" err="1"/>
              <a:t>i</a:t>
            </a:r>
            <a:r>
              <a:rPr lang="en-US" sz="1900" dirty="0"/>
              <a:t>); and </a:t>
            </a:r>
          </a:p>
          <a:p>
            <a:pPr marL="625475" lvl="1" indent="-306388" algn="just">
              <a:buSzPct val="90000"/>
              <a:buFont typeface="+mj-lt"/>
              <a:buAutoNum type="romanLcPeriod"/>
            </a:pPr>
            <a:r>
              <a:rPr lang="en-US" sz="1900" dirty="0"/>
              <a:t>depreciation u/s 32, other than clause (</a:t>
            </a:r>
            <a:r>
              <a:rPr lang="en-US" sz="1900" dirty="0" err="1"/>
              <a:t>iia</a:t>
            </a:r>
            <a:r>
              <a:rPr lang="en-US" sz="1900" dirty="0"/>
              <a:t>) of sub-section (1) of the said section is determined in the manner as may be prescribed. </a:t>
            </a:r>
            <a:endParaRPr lang="en-US" sz="2000" dirty="0"/>
          </a:p>
        </p:txBody>
      </p:sp>
    </p:spTree>
    <p:extLst>
      <p:ext uri="{BB962C8B-B14F-4D97-AF65-F5344CB8AC3E}">
        <p14:creationId xmlns:p14="http://schemas.microsoft.com/office/powerpoint/2010/main" val="307255741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042ACA31-9D93-474D-9E16-7D885F928418}" type="slidenum">
              <a:rPr lang="en-US"/>
              <a:pPr>
                <a:defRPr/>
              </a:pPr>
              <a:t>166</a:t>
            </a:fld>
            <a:endParaRPr lang="en-US"/>
          </a:p>
        </p:txBody>
      </p:sp>
      <p:sp>
        <p:nvSpPr>
          <p:cNvPr id="70659" name="Rectangle 3"/>
          <p:cNvSpPr>
            <a:spLocks noGrp="1" noChangeArrowheads="1"/>
          </p:cNvSpPr>
          <p:nvPr>
            <p:ph sz="quarter" idx="1"/>
          </p:nvPr>
        </p:nvSpPr>
        <p:spPr>
          <a:xfrm>
            <a:off x="152400" y="1600200"/>
            <a:ext cx="8763000" cy="4191000"/>
          </a:xfrm>
          <a:ln w="38100">
            <a:solidFill>
              <a:schemeClr val="accent1"/>
            </a:solidFill>
          </a:ln>
        </p:spPr>
        <p:txBody>
          <a:bodyPr>
            <a:noAutofit/>
          </a:bodyPr>
          <a:lstStyle/>
          <a:p>
            <a:pPr algn="just" eaLnBrk="1" hangingPunct="1">
              <a:spcBef>
                <a:spcPts val="1200"/>
              </a:spcBef>
              <a:buFont typeface="Wingdings" pitchFamily="2" charset="2"/>
              <a:buChar char="Ø"/>
            </a:pPr>
            <a:r>
              <a:rPr lang="en-US" sz="1800" dirty="0"/>
              <a:t>It is compulsory for all assessee to claim depreciation or additional depreciation (in terms of S. 32(1)(ii)) in calculating taxable income otherwise no deduction will be allowed &amp; WDV will be treated as reduced – </a:t>
            </a:r>
            <a:r>
              <a:rPr lang="en-US" sz="1800" b="1" u="sng" dirty="0">
                <a:solidFill>
                  <a:srgbClr val="C00000"/>
                </a:solidFill>
              </a:rPr>
              <a:t>Explanation 5 to Sec 32 (w.e.f A.Y. 2002-03).</a:t>
            </a:r>
          </a:p>
          <a:p>
            <a:pPr algn="just" eaLnBrk="1" hangingPunct="1">
              <a:spcBef>
                <a:spcPts val="1200"/>
              </a:spcBef>
              <a:buFont typeface="Wingdings" pitchFamily="2" charset="2"/>
              <a:buChar char="Ø"/>
            </a:pPr>
            <a:r>
              <a:rPr lang="en-US" sz="1800" dirty="0"/>
              <a:t>‘</a:t>
            </a:r>
            <a:r>
              <a:rPr lang="en-US" sz="1800" b="1" u="sng" dirty="0"/>
              <a:t>Allowable</a:t>
            </a:r>
            <a:r>
              <a:rPr lang="en-US" sz="1800" b="1" dirty="0"/>
              <a:t>” </a:t>
            </a:r>
            <a:r>
              <a:rPr lang="en-US" sz="1800" dirty="0"/>
              <a:t>implies permissible deduction under provision of Act and Rules.</a:t>
            </a:r>
          </a:p>
          <a:p>
            <a:pPr algn="just" eaLnBrk="1" hangingPunct="1">
              <a:spcBef>
                <a:spcPts val="1200"/>
              </a:spcBef>
              <a:buFont typeface="Wingdings" pitchFamily="2" charset="2"/>
              <a:buChar char="Ø"/>
            </a:pPr>
            <a:r>
              <a:rPr lang="en-US" sz="1800" b="1" dirty="0"/>
              <a:t>“</a:t>
            </a:r>
            <a:r>
              <a:rPr lang="en-US" sz="1800" b="1" u="sng" dirty="0"/>
              <a:t>Used</a:t>
            </a:r>
            <a:r>
              <a:rPr lang="en-US" sz="1800" b="1" dirty="0"/>
              <a:t>”</a:t>
            </a:r>
            <a:r>
              <a:rPr lang="en-US" sz="1800" dirty="0"/>
              <a:t> means actual use and is not kept ready for use.</a:t>
            </a:r>
          </a:p>
          <a:p>
            <a:pPr algn="just" eaLnBrk="1" hangingPunct="1">
              <a:spcBef>
                <a:spcPts val="1200"/>
              </a:spcBef>
              <a:buFont typeface="Wingdings" pitchFamily="2" charset="2"/>
              <a:buChar char="Ø"/>
            </a:pPr>
            <a:r>
              <a:rPr lang="en-US" sz="1800" dirty="0"/>
              <a:t>Assets used partly for Business purpose, deduction u/s 32(1) restricted to proportionate part.</a:t>
            </a:r>
          </a:p>
          <a:p>
            <a:pPr algn="just">
              <a:spcBef>
                <a:spcPts val="1200"/>
              </a:spcBef>
              <a:buFont typeface="Wingdings" pitchFamily="2" charset="2"/>
              <a:buChar char="Ø"/>
            </a:pPr>
            <a:r>
              <a:rPr lang="en-US" sz="1800" dirty="0"/>
              <a:t>Under ‘Change in the rate of exchange of currency’ – adjustment is contemplated u/s 43A &amp; AS-11. </a:t>
            </a:r>
            <a:r>
              <a:rPr lang="en-US" sz="1800" b="1" u="sng" dirty="0"/>
              <a:t>(u/s 43A deduction on cash basis but AS-11 (revised) deduction on accrual basis)</a:t>
            </a:r>
          </a:p>
          <a:p>
            <a:pPr algn="just">
              <a:spcBef>
                <a:spcPts val="1200"/>
              </a:spcBef>
              <a:buFont typeface="Wingdings" pitchFamily="2" charset="2"/>
              <a:buChar char="Ø"/>
            </a:pPr>
            <a:r>
              <a:rPr lang="en-US" sz="1800" dirty="0"/>
              <a:t>Depreciation debited to P&amp;L A/c as per requirement of Schedule VI not reported under this Clause.</a:t>
            </a:r>
          </a:p>
        </p:txBody>
      </p:sp>
      <p:sp>
        <p:nvSpPr>
          <p:cNvPr id="5" name="Rectangle 4"/>
          <p:cNvSpPr/>
          <p:nvPr/>
        </p:nvSpPr>
        <p:spPr>
          <a:xfrm>
            <a:off x="7543800" y="0"/>
            <a:ext cx="16002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Rectangle 2"/>
          <p:cNvSpPr>
            <a:spLocks noGrp="1" noChangeArrowheads="1"/>
          </p:cNvSpPr>
          <p:nvPr>
            <p:ph type="title"/>
          </p:nvPr>
        </p:nvSpPr>
        <p:spPr>
          <a:xfrm>
            <a:off x="152400" y="152400"/>
            <a:ext cx="8686800" cy="990600"/>
          </a:xfrm>
        </p:spPr>
        <p:txBody>
          <a:bodyPr>
            <a:noAutofit/>
          </a:bodyPr>
          <a:lstStyle/>
          <a:p>
            <a:pPr>
              <a:defRPr/>
            </a:pPr>
            <a:r>
              <a:rPr lang="en-US" sz="3600" dirty="0"/>
              <a:t>Issues on Clause no. 18….</a:t>
            </a:r>
            <a:br>
              <a:rPr lang="en-US" sz="3600" dirty="0"/>
            </a:br>
            <a:r>
              <a:rPr lang="en-US" sz="3600" dirty="0"/>
              <a:t>						</a:t>
            </a:r>
            <a:endParaRPr lang="en-US" sz="2200" i="1" dirty="0">
              <a:solidFill>
                <a:srgbClr val="FF0000"/>
              </a:solidFill>
            </a:endParaRPr>
          </a:p>
        </p:txBody>
      </p:sp>
      <p:sp>
        <p:nvSpPr>
          <p:cNvPr id="8" name="TextBox 7"/>
          <p:cNvSpPr txBox="1"/>
          <p:nvPr/>
        </p:nvSpPr>
        <p:spPr>
          <a:xfrm>
            <a:off x="152400" y="5943600"/>
            <a:ext cx="8839200" cy="646331"/>
          </a:xfrm>
          <a:prstGeom prst="rect">
            <a:avLst/>
          </a:prstGeom>
          <a:noFill/>
          <a:ln>
            <a:solidFill>
              <a:schemeClr val="accent1"/>
            </a:solidFill>
          </a:ln>
        </p:spPr>
        <p:txBody>
          <a:bodyPr wrap="square" rtlCol="0">
            <a:spAutoFit/>
          </a:bodyPr>
          <a:lstStyle/>
          <a:p>
            <a:pPr marL="627063" indent="-627063" algn="just">
              <a:buSzPct val="80000"/>
            </a:pPr>
            <a:r>
              <a:rPr lang="en-US" b="1" dirty="0"/>
              <a:t>Note: </a:t>
            </a:r>
            <a:r>
              <a:rPr lang="en-US" dirty="0"/>
              <a:t>e-utility provides facility to import CSV files to fill the details of additions and deductions. Moreover, it is also providing CSV templates for the same.</a:t>
            </a:r>
          </a:p>
        </p:txBody>
      </p:sp>
    </p:spTree>
    <p:extLst>
      <p:ext uri="{BB962C8B-B14F-4D97-AF65-F5344CB8AC3E}">
        <p14:creationId xmlns:p14="http://schemas.microsoft.com/office/powerpoint/2010/main" val="342426663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rmAutofit/>
          </a:bodyPr>
          <a:lstStyle/>
          <a:p>
            <a:r>
              <a:rPr lang="en-US" sz="3600" dirty="0"/>
              <a:t>Section 43A vis-à-vis AS-11 (Revised)</a:t>
            </a:r>
          </a:p>
        </p:txBody>
      </p:sp>
      <p:sp>
        <p:nvSpPr>
          <p:cNvPr id="3" name="Slide Number Placeholder 2"/>
          <p:cNvSpPr>
            <a:spLocks noGrp="1"/>
          </p:cNvSpPr>
          <p:nvPr>
            <p:ph type="sldNum" sz="quarter" idx="12"/>
          </p:nvPr>
        </p:nvSpPr>
        <p:spPr>
          <a:xfrm>
            <a:off x="0" y="1279524"/>
            <a:ext cx="533400" cy="244476"/>
          </a:xfrm>
        </p:spPr>
        <p:txBody>
          <a:bodyPr>
            <a:normAutofit fontScale="85000" lnSpcReduction="20000"/>
          </a:bodyPr>
          <a:lstStyle/>
          <a:p>
            <a:fld id="{B6F15528-21DE-4FAA-801E-634DDDAF4B2B}" type="slidenum">
              <a:rPr lang="en-US" smtClean="0"/>
              <a:pPr/>
              <a:t>167</a:t>
            </a:fld>
            <a:endParaRPr lang="en-US" dirty="0"/>
          </a:p>
        </p:txBody>
      </p:sp>
      <p:sp>
        <p:nvSpPr>
          <p:cNvPr id="4" name="Content Placeholder 3"/>
          <p:cNvSpPr>
            <a:spLocks noGrp="1"/>
          </p:cNvSpPr>
          <p:nvPr>
            <p:ph sz="quarter" idx="1"/>
          </p:nvPr>
        </p:nvSpPr>
        <p:spPr>
          <a:xfrm>
            <a:off x="0" y="1524000"/>
            <a:ext cx="9144000" cy="5105400"/>
          </a:xfrm>
        </p:spPr>
        <p:txBody>
          <a:bodyPr>
            <a:noAutofit/>
          </a:bodyPr>
          <a:lstStyle/>
          <a:p>
            <a:pPr marL="355600" indent="-355600" algn="just">
              <a:spcBef>
                <a:spcPts val="600"/>
              </a:spcBef>
              <a:buFont typeface="Wingdings" pitchFamily="2" charset="2"/>
              <a:buChar char="q"/>
            </a:pPr>
            <a:r>
              <a:rPr lang="en-US" sz="1900" dirty="0"/>
              <a:t>As per </a:t>
            </a:r>
            <a:r>
              <a:rPr lang="en-US" sz="1900" b="1" u="sng" dirty="0">
                <a:solidFill>
                  <a:schemeClr val="accent1"/>
                </a:solidFill>
              </a:rPr>
              <a:t>Section 43A</a:t>
            </a:r>
            <a:r>
              <a:rPr lang="en-US" sz="1900" dirty="0"/>
              <a:t>, where assessee has acquired any asset in any previous year from country outside India for the purposes of business or profession &amp; due to change in rate of exchange during any previous year after such acquisition, there is increase or reduction in assessee’s liability </a:t>
            </a:r>
            <a:r>
              <a:rPr lang="en-US" sz="1900" b="1" dirty="0"/>
              <a:t>at the time of making payment </a:t>
            </a:r>
            <a:r>
              <a:rPr lang="en-US" sz="1900" dirty="0"/>
              <a:t>towards such asset or towards the money borrowed in foreign currency, </a:t>
            </a:r>
            <a:r>
              <a:rPr lang="en-US" sz="1900" b="1" dirty="0"/>
              <a:t>the amount of such increase or decrease in the liability </a:t>
            </a:r>
            <a:r>
              <a:rPr lang="en-US" sz="1900" dirty="0"/>
              <a:t>during such previous year shall be added to, or, as the case may be, deducted from the actual cost of the asset. Thus, </a:t>
            </a:r>
            <a:r>
              <a:rPr lang="en-US" sz="1900" b="1" dirty="0">
                <a:solidFill>
                  <a:schemeClr val="accent1"/>
                </a:solidFill>
              </a:rPr>
              <a:t>the extent of addition or reduction will be limited to the exchange difference actually paid during the previous year.</a:t>
            </a:r>
          </a:p>
          <a:p>
            <a:pPr marL="355600" indent="-355600" algn="just">
              <a:spcBef>
                <a:spcPts val="600"/>
              </a:spcBef>
              <a:buFont typeface="Wingdings" pitchFamily="2" charset="2"/>
              <a:buChar char="q"/>
            </a:pPr>
            <a:r>
              <a:rPr lang="en-US" sz="1900" dirty="0"/>
              <a:t>As per Para 46A of </a:t>
            </a:r>
            <a:r>
              <a:rPr lang="en-US" sz="1900" b="1" u="sng" dirty="0">
                <a:solidFill>
                  <a:schemeClr val="accent1"/>
                </a:solidFill>
              </a:rPr>
              <a:t>AS-11 (Revised)</a:t>
            </a:r>
            <a:r>
              <a:rPr lang="en-US" sz="1900" dirty="0"/>
              <a:t>, the exchange differences arising on reporting of long term foreign currency monetary items (in case of acquisition of a depreciable capital asset) at rates different from those at which they were initially recorded during the period, or reported in previous financial statements, can be added to or deducted from the cost of the asset and shall be depreciated over the balance life of the asset.</a:t>
            </a:r>
          </a:p>
          <a:p>
            <a:pPr marL="355600" indent="-355600" algn="just">
              <a:spcBef>
                <a:spcPts val="600"/>
              </a:spcBef>
              <a:buFont typeface="Wingdings" pitchFamily="2" charset="2"/>
              <a:buChar char="q"/>
            </a:pPr>
            <a:r>
              <a:rPr lang="en-US" sz="1900" b="1" dirty="0">
                <a:cs typeface="Calibri" pitchFamily="34" charset="0"/>
              </a:rPr>
              <a:t>Under ICDS VI </a:t>
            </a:r>
            <a:r>
              <a:rPr lang="en-US" sz="1900" b="1" i="1" dirty="0"/>
              <a:t>(The effects of changes in foreign exchange rates), </a:t>
            </a:r>
            <a:r>
              <a:rPr lang="en-US" sz="1900" dirty="0">
                <a:cs typeface="Calibri" pitchFamily="34" charset="0"/>
              </a:rPr>
              <a:t>recognition of exchange difference under ICDS is subject to the provisions of Section 43A of the Act or Rule 115 of the Rules.</a:t>
            </a:r>
            <a:endParaRPr lang="en-US" sz="1900" b="1" dirty="0">
              <a:solidFill>
                <a:schemeClr val="accent1"/>
              </a:solidFill>
            </a:endParaRPr>
          </a:p>
        </p:txBody>
      </p:sp>
      <p:sp>
        <p:nvSpPr>
          <p:cNvPr id="5" name="Rectangle 4"/>
          <p:cNvSpPr/>
          <p:nvPr/>
        </p:nvSpPr>
        <p:spPr>
          <a:xfrm>
            <a:off x="7543800" y="0"/>
            <a:ext cx="16002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43A vis-à-vis AS-11</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168</a:t>
            </a:fld>
            <a:endParaRPr lang="en-US"/>
          </a:p>
        </p:txBody>
      </p:sp>
      <p:sp>
        <p:nvSpPr>
          <p:cNvPr id="4" name="Content Placeholder 3"/>
          <p:cNvSpPr>
            <a:spLocks noGrp="1"/>
          </p:cNvSpPr>
          <p:nvPr>
            <p:ph sz="quarter" idx="1"/>
          </p:nvPr>
        </p:nvSpPr>
        <p:spPr>
          <a:xfrm>
            <a:off x="0" y="1524000"/>
            <a:ext cx="9144000" cy="5105400"/>
          </a:xfrm>
        </p:spPr>
        <p:txBody>
          <a:bodyPr>
            <a:noAutofit/>
          </a:bodyPr>
          <a:lstStyle/>
          <a:p>
            <a:pPr marL="355600" indent="-355600" algn="just">
              <a:spcBef>
                <a:spcPts val="1200"/>
              </a:spcBef>
              <a:buFont typeface="Wingdings" pitchFamily="2" charset="2"/>
              <a:buChar char="q"/>
            </a:pPr>
            <a:r>
              <a:rPr lang="en-US" sz="1850" dirty="0"/>
              <a:t>As per </a:t>
            </a:r>
            <a:r>
              <a:rPr lang="en-US" sz="1850" b="1" u="sng" dirty="0">
                <a:solidFill>
                  <a:schemeClr val="accent1"/>
                </a:solidFill>
              </a:rPr>
              <a:t>Section 43A</a:t>
            </a:r>
            <a:r>
              <a:rPr lang="en-US" sz="1850" dirty="0"/>
              <a:t>, where assessee has acquired any asset in any previous year from country outside India for the purposes of business or profession &amp; due to change in rate of exchange during any previous year after such acquisition, there is increase or reduction in assessee’s liability </a:t>
            </a:r>
            <a:r>
              <a:rPr lang="en-US" sz="1850" b="1" dirty="0"/>
              <a:t>at the time of making payment </a:t>
            </a:r>
            <a:r>
              <a:rPr lang="en-US" sz="1850" dirty="0"/>
              <a:t>towards such asset or towards the money borrowed in foreign currency, </a:t>
            </a:r>
            <a:r>
              <a:rPr lang="en-US" sz="1850" b="1" dirty="0"/>
              <a:t>the amount of such increase or decrease in the liability </a:t>
            </a:r>
            <a:r>
              <a:rPr lang="en-US" sz="1850" dirty="0"/>
              <a:t>during such previous year shall be added to, or, as the case may be, deducted from the actual cost of the asset. Thus, </a:t>
            </a:r>
            <a:r>
              <a:rPr lang="en-US" sz="1850" b="1" dirty="0">
                <a:solidFill>
                  <a:schemeClr val="accent1"/>
                </a:solidFill>
              </a:rPr>
              <a:t>the extent of addition or reduction will be limited to the exchange difference actually paid during the previous year.</a:t>
            </a:r>
          </a:p>
          <a:p>
            <a:pPr marL="355600" indent="-355600" algn="just">
              <a:spcBef>
                <a:spcPts val="1200"/>
              </a:spcBef>
              <a:buFont typeface="Wingdings" pitchFamily="2" charset="2"/>
              <a:buChar char="q"/>
            </a:pPr>
            <a:r>
              <a:rPr lang="en-US" sz="1850" dirty="0"/>
              <a:t>As per Para 46A of </a:t>
            </a:r>
            <a:r>
              <a:rPr lang="en-US" sz="1850" b="1" u="sng" dirty="0">
                <a:solidFill>
                  <a:schemeClr val="accent1"/>
                </a:solidFill>
              </a:rPr>
              <a:t>AS-11 (Revised)</a:t>
            </a:r>
            <a:r>
              <a:rPr lang="en-US" sz="1850" dirty="0"/>
              <a:t>, the exchange differences arising on reporting of long term foreign currency monetary items (in case of acquisition of a depreciable capital asset) at rates different from those at which they were initially recorded during the period, or reported in previous financial statements, can be added to or deducted from the cost of the asset and shall be depreciated over the balance life of the asset.</a:t>
            </a:r>
          </a:p>
          <a:p>
            <a:pPr marL="355600" indent="-355600" algn="just">
              <a:spcBef>
                <a:spcPts val="1200"/>
              </a:spcBef>
              <a:buFont typeface="Wingdings" pitchFamily="2" charset="2"/>
              <a:buChar char="q"/>
            </a:pPr>
            <a:r>
              <a:rPr lang="en-US" sz="1850" b="1" dirty="0">
                <a:cs typeface="Calibri" pitchFamily="34" charset="0"/>
              </a:rPr>
              <a:t>Under ICDS</a:t>
            </a:r>
            <a:r>
              <a:rPr lang="en-US" sz="1850" dirty="0">
                <a:cs typeface="Calibri" pitchFamily="34" charset="0"/>
              </a:rPr>
              <a:t>, exchange difference on all monetary items should be recognized as </a:t>
            </a:r>
            <a:r>
              <a:rPr lang="en-US" sz="1850" b="1" dirty="0">
                <a:cs typeface="Calibri" pitchFamily="34" charset="0"/>
              </a:rPr>
              <a:t>income or expense</a:t>
            </a:r>
            <a:r>
              <a:rPr lang="en-US" sz="1850" dirty="0">
                <a:cs typeface="Calibri" pitchFamily="34" charset="0"/>
              </a:rPr>
              <a:t>. However, initial recognition, conversion &amp; recognition of exchange difference under ICDS is subject to the provisions of Section 43A of the Act or Rule 115 of the Rules.</a:t>
            </a:r>
          </a:p>
          <a:p>
            <a:pPr marL="355600" indent="-355600" algn="just">
              <a:spcBef>
                <a:spcPts val="1200"/>
              </a:spcBef>
              <a:buFont typeface="Wingdings" pitchFamily="2" charset="2"/>
              <a:buChar char="q"/>
            </a:pPr>
            <a:endParaRPr lang="en-US" sz="1850" b="1" dirty="0">
              <a:solidFill>
                <a:schemeClr val="accent1"/>
              </a:solidFill>
            </a:endParaRPr>
          </a:p>
        </p:txBody>
      </p:sp>
      <p:sp>
        <p:nvSpPr>
          <p:cNvPr id="5" name="Rectangle 4"/>
          <p:cNvSpPr/>
          <p:nvPr/>
        </p:nvSpPr>
        <p:spPr>
          <a:xfrm>
            <a:off x="7543800" y="0"/>
            <a:ext cx="16002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40466015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B7166BC8-6953-49FE-AB3A-EB3E364B1A7A}" type="slidenum">
              <a:rPr lang="en-US"/>
              <a:pPr>
                <a:defRPr/>
              </a:pPr>
              <a:t>169</a:t>
            </a:fld>
            <a:endParaRPr lang="en-US"/>
          </a:p>
        </p:txBody>
      </p:sp>
      <p:sp>
        <p:nvSpPr>
          <p:cNvPr id="71682" name="Rectangle 2"/>
          <p:cNvSpPr>
            <a:spLocks noGrp="1" noChangeArrowheads="1"/>
          </p:cNvSpPr>
          <p:nvPr>
            <p:ph sz="quarter" idx="1"/>
          </p:nvPr>
        </p:nvSpPr>
        <p:spPr>
          <a:xfrm>
            <a:off x="76200" y="1600200"/>
            <a:ext cx="8839200" cy="4876800"/>
          </a:xfrm>
        </p:spPr>
        <p:txBody>
          <a:bodyPr>
            <a:noAutofit/>
          </a:bodyPr>
          <a:lstStyle/>
          <a:p>
            <a:pPr algn="just" eaLnBrk="1" hangingPunct="1">
              <a:spcBef>
                <a:spcPts val="1800"/>
              </a:spcBef>
              <a:buFont typeface="Wingdings" pitchFamily="2" charset="2"/>
              <a:buChar char="Ø"/>
            </a:pPr>
            <a:r>
              <a:rPr lang="en-US" sz="2200" dirty="0">
                <a:latin typeface="Calibri" pitchFamily="34" charset="0"/>
              </a:rPr>
              <a:t>Depreciation is not allowed on an amount equivalent to CENVAT/ ITC credit claimed and allowed.</a:t>
            </a:r>
          </a:p>
          <a:p>
            <a:pPr algn="just" eaLnBrk="1" hangingPunct="1">
              <a:spcBef>
                <a:spcPts val="1800"/>
              </a:spcBef>
              <a:buFont typeface="Wingdings" pitchFamily="2" charset="2"/>
              <a:buChar char="Ø"/>
            </a:pPr>
            <a:r>
              <a:rPr lang="en-US" sz="2200" dirty="0">
                <a:latin typeface="Calibri" pitchFamily="34" charset="0"/>
              </a:rPr>
              <a:t>Depreciation is allowed on “actual Cost”- term defined u/s 43(1) of I.T. Act.</a:t>
            </a:r>
          </a:p>
          <a:p>
            <a:pPr algn="just" eaLnBrk="1" hangingPunct="1">
              <a:spcBef>
                <a:spcPts val="1800"/>
              </a:spcBef>
              <a:buFont typeface="Wingdings" pitchFamily="2" charset="2"/>
              <a:buChar char="Ø"/>
            </a:pPr>
            <a:r>
              <a:rPr lang="en-US" sz="2200" dirty="0">
                <a:latin typeface="Calibri" pitchFamily="34" charset="0"/>
              </a:rPr>
              <a:t>An assessee can claim depreciation on actual cost even if he follows Cash method of accounting.</a:t>
            </a:r>
          </a:p>
          <a:p>
            <a:pPr algn="just" eaLnBrk="1" hangingPunct="1">
              <a:spcBef>
                <a:spcPts val="1800"/>
              </a:spcBef>
              <a:buFont typeface="Wingdings" pitchFamily="2" charset="2"/>
              <a:buChar char="Ø"/>
            </a:pPr>
            <a:r>
              <a:rPr lang="en-US" sz="2200" dirty="0">
                <a:latin typeface="Calibri" pitchFamily="34" charset="0"/>
              </a:rPr>
              <a:t>Interest relatable to any period after such asset is first put to use is not a part of actual cost (other than Section 43A).</a:t>
            </a:r>
          </a:p>
          <a:p>
            <a:pPr algn="just" eaLnBrk="1" hangingPunct="1">
              <a:spcBef>
                <a:spcPts val="1800"/>
              </a:spcBef>
              <a:buFont typeface="Wingdings" pitchFamily="2" charset="2"/>
              <a:buChar char="Ø"/>
            </a:pPr>
            <a:r>
              <a:rPr lang="en-US" sz="2200" dirty="0">
                <a:latin typeface="Calibri" pitchFamily="34" charset="0"/>
              </a:rPr>
              <a:t>In case of dispute between Assessee, Department &amp; Auditor regarding classification of assets, rate of depreciation etc. in earlier year, a suitable disclosure is required.</a:t>
            </a:r>
          </a:p>
        </p:txBody>
      </p:sp>
      <p:sp>
        <p:nvSpPr>
          <p:cNvPr id="5" name="Rectangle 4"/>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152400" y="228600"/>
            <a:ext cx="6934200" cy="990600"/>
          </a:xfrm>
        </p:spPr>
        <p:txBody>
          <a:bodyPr>
            <a:noAutofit/>
          </a:bodyPr>
          <a:lstStyle/>
          <a:p>
            <a:pPr>
              <a:defRPr/>
            </a:pPr>
            <a:r>
              <a:rPr lang="en-US" sz="3600" dirty="0"/>
              <a:t>Issues on Clause no. 18</a:t>
            </a:r>
            <a:br>
              <a:rPr lang="en-US" sz="3600" dirty="0"/>
            </a:br>
            <a:r>
              <a:rPr lang="en-US" sz="2200" i="1" dirty="0">
                <a:solidFill>
                  <a:srgbClr val="FF0000"/>
                </a:solidFill>
              </a:rPr>
              <a:t> 				 </a:t>
            </a:r>
            <a:r>
              <a:rPr lang="en-US" sz="2200" dirty="0"/>
              <a:t>				</a:t>
            </a:r>
            <a:endParaRPr lang="en-US" sz="22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
        <p:nvSpPr>
          <p:cNvPr id="6" name="Title 4"/>
          <p:cNvSpPr>
            <a:spLocks noGrp="1"/>
          </p:cNvSpPr>
          <p:nvPr>
            <p:ph type="title"/>
          </p:nvPr>
        </p:nvSpPr>
        <p:spPr>
          <a:xfrm>
            <a:off x="49088" y="62136"/>
            <a:ext cx="8915400" cy="990600"/>
          </a:xfrm>
        </p:spPr>
        <p:txBody>
          <a:bodyPr>
            <a:normAutofit/>
          </a:bodyPr>
          <a:lstStyle/>
          <a:p>
            <a:r>
              <a:rPr lang="en-US" sz="3200" dirty="0"/>
              <a:t>UDIN to be mentioned on E-filing Portal</a:t>
            </a:r>
            <a:endParaRPr lang="en-US" dirty="0"/>
          </a:p>
        </p:txBody>
      </p:sp>
      <p:sp>
        <p:nvSpPr>
          <p:cNvPr id="8" name="Rectangle 7"/>
          <p:cNvSpPr/>
          <p:nvPr/>
        </p:nvSpPr>
        <p:spPr>
          <a:xfrm>
            <a:off x="1392" y="980728"/>
            <a:ext cx="9179120" cy="5632311"/>
          </a:xfrm>
          <a:prstGeom prst="rect">
            <a:avLst/>
          </a:prstGeom>
          <a:solidFill>
            <a:schemeClr val="accent1">
              <a:lumMod val="20000"/>
              <a:lumOff val="80000"/>
            </a:schemeClr>
          </a:solidFill>
          <a:ln w="19050">
            <a:solidFill>
              <a:schemeClr val="accent1"/>
            </a:solidFill>
          </a:ln>
        </p:spPr>
        <p:txBody>
          <a:bodyPr wrap="square">
            <a:spAutoFit/>
          </a:bodyPr>
          <a:lstStyle/>
          <a:p>
            <a:pPr algn="just"/>
            <a:r>
              <a:rPr lang="en-US" b="1" dirty="0"/>
              <a:t>ICAI have made it mandatory to provide details of UDIN in respect of any form filed by the CA on E-Filing Portal within 15 days from date of such filings. </a:t>
            </a:r>
          </a:p>
          <a:p>
            <a:pPr algn="just"/>
            <a:r>
              <a:rPr lang="en-US" dirty="0"/>
              <a:t>At the time of filing of Tax Audit Report or any other statutory forms, on E-Filing Portal through CA Login, option have been provided to mention UDIN thereby. Under the E-File tab, when option to file ‘Income Tax Forms’ is selected, following screen appear whereby UDIN is required to be mentioned:</a:t>
            </a:r>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p:txBody>
      </p:sp>
      <p:pic>
        <p:nvPicPr>
          <p:cNvPr id="11" name="Picture 2" descr="D:\ASA\PPT on Form 26AS\At the time of Filing of Tax Audit Repor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738" y="2718787"/>
            <a:ext cx="8778750" cy="380655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95536" y="5661248"/>
            <a:ext cx="3945632"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97065901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quarter" idx="1"/>
          </p:nvPr>
        </p:nvSpPr>
        <p:spPr>
          <a:xfrm>
            <a:off x="0" y="1643050"/>
            <a:ext cx="8929718" cy="3286148"/>
          </a:xfrm>
          <a:ln w="38100">
            <a:solidFill>
              <a:schemeClr val="accent1"/>
            </a:solidFill>
          </a:ln>
        </p:spPr>
        <p:txBody>
          <a:bodyPr>
            <a:normAutofit/>
          </a:bodyPr>
          <a:lstStyle/>
          <a:p>
            <a:pPr algn="just">
              <a:spcBef>
                <a:spcPts val="0"/>
              </a:spcBef>
              <a:buNone/>
            </a:pPr>
            <a:r>
              <a:rPr lang="en-US" sz="2400" dirty="0"/>
              <a:t>Amounts admissible under Sections:</a:t>
            </a:r>
            <a:endParaRPr lang="en-US" sz="2400" b="1" u="sng" dirty="0"/>
          </a:p>
        </p:txBody>
      </p:sp>
      <p:graphicFrame>
        <p:nvGraphicFramePr>
          <p:cNvPr id="6" name="Table 5"/>
          <p:cNvGraphicFramePr>
            <a:graphicFrameLocks noGrp="1"/>
          </p:cNvGraphicFramePr>
          <p:nvPr/>
        </p:nvGraphicFramePr>
        <p:xfrm>
          <a:off x="609600" y="2285992"/>
          <a:ext cx="7848600" cy="2209800"/>
        </p:xfrm>
        <a:graphic>
          <a:graphicData uri="http://schemas.openxmlformats.org/drawingml/2006/table">
            <a:tbl>
              <a:tblPr firstRow="1" bandRow="1">
                <a:tableStyleId>{B301B821-A1FF-4177-AEE7-76D212191A09}</a:tableStyleId>
              </a:tblPr>
              <a:tblGrid>
                <a:gridCol w="1066800">
                  <a:extLst>
                    <a:ext uri="{9D8B030D-6E8A-4147-A177-3AD203B41FA5}">
                      <a16:colId xmlns="" xmlns:a16="http://schemas.microsoft.com/office/drawing/2014/main" val="20000"/>
                    </a:ext>
                  </a:extLst>
                </a:gridCol>
                <a:gridCol w="1371600">
                  <a:extLst>
                    <a:ext uri="{9D8B030D-6E8A-4147-A177-3AD203B41FA5}">
                      <a16:colId xmlns="" xmlns:a16="http://schemas.microsoft.com/office/drawing/2014/main" val="20001"/>
                    </a:ext>
                  </a:extLst>
                </a:gridCol>
                <a:gridCol w="5410200">
                  <a:extLst>
                    <a:ext uri="{9D8B030D-6E8A-4147-A177-3AD203B41FA5}">
                      <a16:colId xmlns="" xmlns:a16="http://schemas.microsoft.com/office/drawing/2014/main" val="20002"/>
                    </a:ext>
                  </a:extLst>
                </a:gridCol>
              </a:tblGrid>
              <a:tr h="1676400">
                <a:tc>
                  <a:txBody>
                    <a:bodyPr/>
                    <a:lstStyle/>
                    <a:p>
                      <a:pPr algn="just"/>
                      <a:r>
                        <a:rPr lang="en-US" sz="1900" dirty="0"/>
                        <a:t>Section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kumimoji="0" lang="en-US" sz="1900" kern="1200" dirty="0"/>
                        <a:t>Amount debited to profit and loss account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kumimoji="0" lang="en-US" sz="1900" kern="1200" dirty="0">
                          <a:solidFill>
                            <a:schemeClr val="tx1"/>
                          </a:solidFill>
                        </a:rPr>
                        <a:t>Amounts admissible as per the provisions of the Income Tax Act, 1961 </a:t>
                      </a:r>
                      <a:r>
                        <a:rPr kumimoji="0" lang="en-US" sz="1900" kern="1200" dirty="0">
                          <a:solidFill>
                            <a:srgbClr val="008BBC"/>
                          </a:solidFill>
                        </a:rPr>
                        <a:t>and also fulfils the conditions, if any specified under the relevant provisions of Income Tax Act, 1961 </a:t>
                      </a:r>
                      <a:r>
                        <a:rPr kumimoji="0" lang="en-US" sz="1900" kern="1200" dirty="0">
                          <a:solidFill>
                            <a:schemeClr val="tx1"/>
                          </a:solidFill>
                        </a:rPr>
                        <a:t>or Income Tax Rules, 1962 or any other guidelines, circular, etc., issued in this behalf</a:t>
                      </a:r>
                      <a:r>
                        <a:rPr kumimoji="0" lang="en-US" sz="1900" kern="1200" dirty="0"/>
                        <a: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F"/>
                    </a:solidFill>
                  </a:tcPr>
                </a:tc>
                <a:extLst>
                  <a:ext uri="{0D108BD9-81ED-4DB2-BD59-A6C34878D82A}">
                    <a16:rowId xmlns="" xmlns:a16="http://schemas.microsoft.com/office/drawing/2014/main" val="10000"/>
                  </a:ext>
                </a:extLst>
              </a:tr>
              <a:tr h="363794">
                <a:tc>
                  <a:txBody>
                    <a:bodyPr/>
                    <a:lstStyle/>
                    <a:p>
                      <a:pPr algn="just"/>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1" name="Title 6"/>
          <p:cNvSpPr>
            <a:spLocks noGrp="1"/>
          </p:cNvSpPr>
          <p:nvPr>
            <p:ph type="title"/>
          </p:nvPr>
        </p:nvSpPr>
        <p:spPr>
          <a:xfrm>
            <a:off x="76200" y="76200"/>
            <a:ext cx="8991600" cy="990600"/>
          </a:xfrm>
        </p:spPr>
        <p:txBody>
          <a:bodyPr>
            <a:noAutofit/>
          </a:bodyPr>
          <a:lstStyle/>
          <a:p>
            <a:pPr algn="just"/>
            <a:r>
              <a:rPr lang="en-US" sz="4200" dirty="0"/>
              <a:t>Clause no. 19		</a:t>
            </a:r>
            <a:r>
              <a:rPr lang="en-US" sz="4000" i="1" dirty="0">
                <a:solidFill>
                  <a:srgbClr val="FF0000"/>
                </a:solidFill>
              </a:rPr>
              <a:t> 	   </a:t>
            </a:r>
            <a:r>
              <a:rPr lang="en-US" sz="2200" dirty="0"/>
              <a:t>		</a:t>
            </a:r>
            <a:endParaRPr lang="en-US" sz="2200" i="1" dirty="0">
              <a:solidFill>
                <a:srgbClr val="FF0000"/>
              </a:solidFill>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170</a:t>
            </a:fld>
            <a:endParaRPr lang="en-US"/>
          </a:p>
        </p:txBody>
      </p:sp>
      <p:sp>
        <p:nvSpPr>
          <p:cNvPr id="9" name="TextBox 8"/>
          <p:cNvSpPr txBox="1"/>
          <p:nvPr/>
        </p:nvSpPr>
        <p:spPr>
          <a:xfrm>
            <a:off x="0" y="5198290"/>
            <a:ext cx="9144000" cy="1231106"/>
          </a:xfrm>
          <a:prstGeom prst="rect">
            <a:avLst/>
          </a:prstGeom>
          <a:solidFill>
            <a:schemeClr val="tx2">
              <a:lumMod val="60000"/>
              <a:lumOff val="40000"/>
            </a:schemeClr>
          </a:solidFill>
        </p:spPr>
        <p:txBody>
          <a:bodyPr wrap="square" rtlCol="0">
            <a:spAutoFit/>
          </a:bodyPr>
          <a:lstStyle/>
          <a:p>
            <a:r>
              <a:rPr lang="en-US" sz="2000" b="1" u="sng" dirty="0">
                <a:solidFill>
                  <a:schemeClr val="bg1"/>
                </a:solidFill>
              </a:rPr>
              <a:t>ICAI’s Comment</a:t>
            </a:r>
            <a:r>
              <a:rPr lang="en-US" sz="2000" dirty="0"/>
              <a:t> </a:t>
            </a:r>
          </a:p>
          <a:p>
            <a:pPr marL="273050" indent="-273050" algn="just">
              <a:buFont typeface="Arial" pitchFamily="34" charset="0"/>
              <a:buChar char="•"/>
            </a:pPr>
            <a:r>
              <a:rPr lang="en-US" dirty="0">
                <a:solidFill>
                  <a:schemeClr val="bg1"/>
                </a:solidFill>
              </a:rPr>
              <a:t>It has been observed in some cases that amount debited to profit and loss account has been shown in the Tax Audit Report as uploaded on the Income Tax department website while the same has not been reported in the physically signed Tax Audit Report.</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6400800"/>
            <a:ext cx="533400" cy="381000"/>
          </a:xfrm>
        </p:spPr>
        <p:txBody>
          <a:bodyPr/>
          <a:lstStyle/>
          <a:p>
            <a:fld id="{B6F15528-21DE-4FAA-801E-634DDDAF4B2B}" type="slidenum">
              <a:rPr lang="en-US" smtClean="0"/>
              <a:pPr/>
              <a:t>171</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834072648"/>
              </p:ext>
            </p:extLst>
          </p:nvPr>
        </p:nvGraphicFramePr>
        <p:xfrm>
          <a:off x="152400" y="968058"/>
          <a:ext cx="8839200" cy="5326061"/>
        </p:xfrm>
        <a:graphic>
          <a:graphicData uri="http://schemas.openxmlformats.org/drawingml/2006/table">
            <a:tbl>
              <a:tblPr firstRow="1" bandRow="1">
                <a:tableStyleId>{3B4B98B0-60AC-42C2-AFA5-B58CD77FA1E5}</a:tableStyleId>
              </a:tblPr>
              <a:tblGrid>
                <a:gridCol w="990600">
                  <a:extLst>
                    <a:ext uri="{9D8B030D-6E8A-4147-A177-3AD203B41FA5}">
                      <a16:colId xmlns="" xmlns:a16="http://schemas.microsoft.com/office/drawing/2014/main" val="20000"/>
                    </a:ext>
                  </a:extLst>
                </a:gridCol>
                <a:gridCol w="3657600">
                  <a:extLst>
                    <a:ext uri="{9D8B030D-6E8A-4147-A177-3AD203B41FA5}">
                      <a16:colId xmlns="" xmlns:a16="http://schemas.microsoft.com/office/drawing/2014/main" val="20001"/>
                    </a:ext>
                  </a:extLst>
                </a:gridCol>
                <a:gridCol w="4191000">
                  <a:extLst>
                    <a:ext uri="{9D8B030D-6E8A-4147-A177-3AD203B41FA5}">
                      <a16:colId xmlns="" xmlns:a16="http://schemas.microsoft.com/office/drawing/2014/main" val="20002"/>
                    </a:ext>
                  </a:extLst>
                </a:gridCol>
              </a:tblGrid>
              <a:tr h="601912">
                <a:tc>
                  <a:txBody>
                    <a:bodyPr/>
                    <a:lstStyle/>
                    <a:p>
                      <a:pPr algn="ctr">
                        <a:lnSpc>
                          <a:spcPct val="100000"/>
                        </a:lnSpc>
                      </a:pPr>
                      <a:r>
                        <a:rPr lang="en-US" sz="2000" dirty="0"/>
                        <a:t>Section</a:t>
                      </a:r>
                    </a:p>
                  </a:txBody>
                  <a:tcPr>
                    <a:lnR w="12700" cap="flat" cmpd="sng" algn="ctr">
                      <a:solidFill>
                        <a:schemeClr val="tx1"/>
                      </a:solidFill>
                      <a:prstDash val="solid"/>
                      <a:round/>
                      <a:headEnd type="none" w="med" len="med"/>
                      <a:tailEnd type="none" w="med" len="med"/>
                    </a:lnR>
                  </a:tcPr>
                </a:tc>
                <a:tc>
                  <a:txBody>
                    <a:bodyPr/>
                    <a:lstStyle/>
                    <a:p>
                      <a:pPr algn="ctr">
                        <a:lnSpc>
                          <a:spcPct val="100000"/>
                        </a:lnSpc>
                      </a:pPr>
                      <a:r>
                        <a:rPr kumimoji="0" lang="en-US" sz="2000" kern="1200" dirty="0"/>
                        <a:t>Amount debited to P&amp;L Account</a:t>
                      </a:r>
                      <a:r>
                        <a:rPr lang="en-US" sz="2000" baseline="0" dirty="0"/>
                        <a:t>/Payment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kumimoji="0" lang="en-US" sz="2000" kern="1200" dirty="0">
                          <a:solidFill>
                            <a:schemeClr val="tx1"/>
                          </a:solidFill>
                        </a:rPr>
                        <a:t>Amounts admissible</a:t>
                      </a:r>
                      <a:r>
                        <a:rPr lang="en-US" sz="2000" dirty="0"/>
                        <a:t>/Quantum</a:t>
                      </a:r>
                      <a:r>
                        <a:rPr lang="en-US" sz="2000" baseline="0" dirty="0"/>
                        <a:t> of deduction</a:t>
                      </a:r>
                      <a:endParaRPr lang="en-US" sz="2000" dirty="0"/>
                    </a:p>
                  </a:txBody>
                  <a:tcPr>
                    <a:lnL w="12700" cap="flat" cmpd="sng" algn="ctr">
                      <a:solidFill>
                        <a:schemeClr val="tx1"/>
                      </a:solidFill>
                      <a:prstDash val="solid"/>
                      <a:round/>
                      <a:headEnd type="none" w="med" len="med"/>
                      <a:tailEnd type="none" w="med" len="med"/>
                    </a:lnL>
                    <a:noFill/>
                  </a:tcPr>
                </a:tc>
                <a:extLst>
                  <a:ext uri="{0D108BD9-81ED-4DB2-BD59-A6C34878D82A}">
                    <a16:rowId xmlns="" xmlns:a16="http://schemas.microsoft.com/office/drawing/2014/main" val="10000"/>
                  </a:ext>
                </a:extLst>
              </a:tr>
              <a:tr h="220663">
                <a:tc>
                  <a:txBody>
                    <a:bodyPr/>
                    <a:lstStyle/>
                    <a:p>
                      <a:pPr algn="ctr">
                        <a:lnSpc>
                          <a:spcPct val="100000"/>
                        </a:lnSpc>
                      </a:pPr>
                      <a:r>
                        <a:rPr lang="en-US" sz="1600" dirty="0"/>
                        <a:t>32AC</a:t>
                      </a:r>
                    </a:p>
                  </a:txBody>
                  <a:tcPr>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Investment in new plant &amp; machinery </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15% of actual</a:t>
                      </a:r>
                      <a:r>
                        <a:rPr lang="en-US" sz="1600" b="0" baseline="0" dirty="0">
                          <a:solidFill>
                            <a:schemeClr val="tx1"/>
                          </a:solidFill>
                        </a:rPr>
                        <a:t>  cost of new asset</a:t>
                      </a:r>
                      <a:endParaRPr kumimoji="0" lang="en-US" sz="1600" b="0" kern="1200" dirty="0">
                        <a:solidFill>
                          <a:schemeClr val="tx1"/>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(No deduction allowed from A.Y. 2018-19 onwards)</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1"/>
                  </a:ext>
                </a:extLst>
              </a:tr>
              <a:tr h="1002155">
                <a:tc>
                  <a:txBody>
                    <a:bodyPr/>
                    <a:lstStyle/>
                    <a:p>
                      <a:pPr algn="ctr">
                        <a:lnSpc>
                          <a:spcPct val="100000"/>
                        </a:lnSpc>
                      </a:pPr>
                      <a:r>
                        <a:rPr lang="en-US" sz="1600" dirty="0">
                          <a:latin typeface="+mn-lt"/>
                        </a:rPr>
                        <a:t>32AD</a:t>
                      </a:r>
                    </a:p>
                  </a:txBody>
                  <a:tcPr>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Investment in new plant &amp; machinery in Backward areas as prescribed</a:t>
                      </a:r>
                      <a:endParaRPr lang="en-US" sz="1600" dirty="0">
                        <a:solidFill>
                          <a:schemeClr val="tx1"/>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cap="none" normalizeH="0" baseline="0" dirty="0">
                        <a:ln>
                          <a:noFill/>
                        </a:ln>
                        <a:solidFill>
                          <a:schemeClr val="tx1"/>
                        </a:solidFill>
                        <a:effectLst/>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15% of actual</a:t>
                      </a:r>
                      <a:r>
                        <a:rPr lang="en-US" sz="1600" b="0" baseline="0" dirty="0">
                          <a:solidFill>
                            <a:schemeClr val="tx1"/>
                          </a:solidFill>
                        </a:rPr>
                        <a:t>  cost of new asset</a:t>
                      </a:r>
                      <a:endParaRPr lang="en-US" sz="1600" b="0" dirty="0">
                        <a:solidFill>
                          <a:schemeClr val="tx1"/>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0" i="1" u="none" strike="noStrike" cap="none" normalizeH="0" baseline="0" dirty="0">
                        <a:ln>
                          <a:noFill/>
                        </a:ln>
                        <a:solidFill>
                          <a:schemeClr val="accent2"/>
                        </a:solidFill>
                        <a:effectLst/>
                        <a:latin typeface="+mn-l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1" u="none" strike="noStrike" cap="none" normalizeH="0" baseline="0" dirty="0">
                          <a:ln>
                            <a:noFill/>
                          </a:ln>
                          <a:solidFill>
                            <a:schemeClr val="accent2"/>
                          </a:solidFill>
                          <a:effectLst/>
                          <a:latin typeface="+mn-lt"/>
                        </a:rPr>
                        <a:t>(this row entry is introduced by Notification No. 33/2018 dated 20/07/2018)</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4172762176"/>
                  </a:ext>
                </a:extLst>
              </a:tr>
              <a:tr h="1002155">
                <a:tc>
                  <a:txBody>
                    <a:bodyPr/>
                    <a:lstStyle/>
                    <a:p>
                      <a:pPr algn="ctr">
                        <a:lnSpc>
                          <a:spcPct val="100000"/>
                        </a:lnSpc>
                      </a:pPr>
                      <a:r>
                        <a:rPr lang="en-US" sz="1600" dirty="0"/>
                        <a:t>33AB</a:t>
                      </a:r>
                      <a:endParaRPr lang="en-US" sz="1600" dirty="0">
                        <a:latin typeface="+mn-lt"/>
                      </a:endParaRPr>
                    </a:p>
                  </a:txBody>
                  <a:tcPr>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Tea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sum= amount or aggregate of amounts so deposited; OR</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Sum= 40% of profits of business; whichever is least</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2"/>
                  </a:ext>
                </a:extLst>
              </a:tr>
              <a:tr h="1002155">
                <a:tc>
                  <a:txBody>
                    <a:bodyPr/>
                    <a:lstStyle/>
                    <a:p>
                      <a:pPr marL="0" marR="0" algn="ctr">
                        <a:lnSpc>
                          <a:spcPct val="100000"/>
                        </a:lnSpc>
                        <a:spcBef>
                          <a:spcPts val="0"/>
                        </a:spcBef>
                        <a:spcAft>
                          <a:spcPts val="0"/>
                        </a:spcAft>
                      </a:pPr>
                      <a:r>
                        <a:rPr lang="en-US" sz="1600" dirty="0"/>
                        <a:t>33ABA</a:t>
                      </a:r>
                      <a:endParaRPr lang="en-US" sz="1600" dirty="0">
                        <a:latin typeface="+mn-lt"/>
                        <a:ea typeface="Calibri"/>
                        <a:cs typeface="Arial"/>
                      </a:endParaRPr>
                    </a:p>
                  </a:txBody>
                  <a:tcPr marL="28575" marR="28575" marT="28575" marB="28575">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Site Restoration Fund: Deposit in ministry of petroleum &amp; natural gas for extraction etc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Sum=amount or aggregate of amounts so deposited; OR</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Sum= 20% profits of business; whichever is least</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3"/>
                  </a:ext>
                </a:extLst>
              </a:tr>
              <a:tr h="666306">
                <a:tc>
                  <a:txBody>
                    <a:bodyPr/>
                    <a:lstStyle/>
                    <a:p>
                      <a:pPr marL="0" marR="0" algn="ctr">
                        <a:lnSpc>
                          <a:spcPct val="100000"/>
                        </a:lnSpc>
                        <a:spcBef>
                          <a:spcPts val="0"/>
                        </a:spcBef>
                        <a:spcAft>
                          <a:spcPts val="0"/>
                        </a:spcAft>
                      </a:pPr>
                      <a:r>
                        <a:rPr lang="en-US" sz="1600" dirty="0"/>
                        <a:t>35(1)(</a:t>
                      </a:r>
                      <a:r>
                        <a:rPr lang="en-US" sz="1600" dirty="0" err="1"/>
                        <a:t>i</a:t>
                      </a:r>
                      <a:r>
                        <a:rPr lang="en-US" sz="1600" dirty="0"/>
                        <a:t>)</a:t>
                      </a:r>
                      <a:endParaRPr lang="en-US" sz="1600" dirty="0">
                        <a:latin typeface="+mn-lt"/>
                        <a:ea typeface="Calibri"/>
                        <a:cs typeface="Arial"/>
                      </a:endParaRPr>
                    </a:p>
                  </a:txBody>
                  <a:tcPr marL="28575" marR="28575" marT="28575" marB="28575">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dirty="0"/>
                        <a:t>Revenue expenditure in respect of scientific research related to  the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dirty="0"/>
                        <a:t>100% of the expenditure</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4"/>
                  </a:ext>
                </a:extLst>
              </a:tr>
            </a:tbl>
          </a:graphicData>
        </a:graphic>
      </p:graphicFrame>
      <p:sp>
        <p:nvSpPr>
          <p:cNvPr id="4" name="Rectangle 2"/>
          <p:cNvSpPr txBox="1">
            <a:spLocks noChangeArrowheads="1"/>
          </p:cNvSpPr>
          <p:nvPr/>
        </p:nvSpPr>
        <p:spPr>
          <a:xfrm>
            <a:off x="0" y="0"/>
            <a:ext cx="8458200" cy="685800"/>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sng" strike="noStrike" kern="1200" cap="none" spc="0" normalizeH="0" baseline="0" noProof="0" dirty="0">
                <a:ln>
                  <a:noFill/>
                </a:ln>
                <a:solidFill>
                  <a:schemeClr val="tx2"/>
                </a:solidFill>
                <a:effectLst/>
                <a:uLnTx/>
                <a:uFillTx/>
                <a:latin typeface="+mj-lt"/>
                <a:ea typeface="+mj-ea"/>
                <a:cs typeface="+mj-cs"/>
              </a:rPr>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6477000"/>
            <a:ext cx="533400" cy="381000"/>
          </a:xfrm>
        </p:spPr>
        <p:txBody>
          <a:bodyPr/>
          <a:lstStyle/>
          <a:p>
            <a:fld id="{B6F15528-21DE-4FAA-801E-634DDDAF4B2B}" type="slidenum">
              <a:rPr lang="en-US" smtClean="0"/>
              <a:pPr/>
              <a:t>172</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60894582"/>
              </p:ext>
            </p:extLst>
          </p:nvPr>
        </p:nvGraphicFramePr>
        <p:xfrm>
          <a:off x="76200" y="609600"/>
          <a:ext cx="8991600" cy="6201024"/>
        </p:xfrm>
        <a:graphic>
          <a:graphicData uri="http://schemas.openxmlformats.org/drawingml/2006/table">
            <a:tbl>
              <a:tblPr firstRow="1" bandRow="1">
                <a:tableStyleId>{BC89EF96-8CEA-46FF-86C4-4CE0E7609802}</a:tableStyleId>
              </a:tblPr>
              <a:tblGrid>
                <a:gridCol w="938254">
                  <a:extLst>
                    <a:ext uri="{9D8B030D-6E8A-4147-A177-3AD203B41FA5}">
                      <a16:colId xmlns="" xmlns:a16="http://schemas.microsoft.com/office/drawing/2014/main" val="20000"/>
                    </a:ext>
                  </a:extLst>
                </a:gridCol>
                <a:gridCol w="4769457">
                  <a:extLst>
                    <a:ext uri="{9D8B030D-6E8A-4147-A177-3AD203B41FA5}">
                      <a16:colId xmlns="" xmlns:a16="http://schemas.microsoft.com/office/drawing/2014/main" val="20001"/>
                    </a:ext>
                  </a:extLst>
                </a:gridCol>
                <a:gridCol w="3283889">
                  <a:extLst>
                    <a:ext uri="{9D8B030D-6E8A-4147-A177-3AD203B41FA5}">
                      <a16:colId xmlns="" xmlns:a16="http://schemas.microsoft.com/office/drawing/2014/main" val="20002"/>
                    </a:ext>
                  </a:extLst>
                </a:gridCol>
              </a:tblGrid>
              <a:tr h="609600">
                <a:tc>
                  <a:txBody>
                    <a:bodyPr/>
                    <a:lstStyle/>
                    <a:p>
                      <a:pPr algn="ctr">
                        <a:lnSpc>
                          <a:spcPct val="100000"/>
                        </a:lnSpc>
                      </a:pPr>
                      <a:r>
                        <a:rPr lang="en-US" sz="1800" dirty="0"/>
                        <a:t>Section</a:t>
                      </a:r>
                    </a:p>
                  </a:txBody>
                  <a:tcPr/>
                </a:tc>
                <a:tc>
                  <a:txBody>
                    <a:bodyPr/>
                    <a:lstStyle/>
                    <a:p>
                      <a:pPr algn="ctr">
                        <a:lnSpc>
                          <a:spcPct val="100000"/>
                        </a:lnSpc>
                      </a:pPr>
                      <a:r>
                        <a:rPr kumimoji="0" lang="en-US" sz="1800" kern="1200" dirty="0"/>
                        <a:t>Amount debited to P&amp;L Account</a:t>
                      </a:r>
                      <a:r>
                        <a:rPr lang="en-US" sz="1800" baseline="0" dirty="0"/>
                        <a:t>/Payment</a:t>
                      </a:r>
                      <a:endParaRPr lang="en-US" sz="1800" dirty="0"/>
                    </a:p>
                  </a:txBody>
                  <a:tcPr/>
                </a:tc>
                <a:tc>
                  <a:txBody>
                    <a:bodyPr/>
                    <a:lstStyle/>
                    <a:p>
                      <a:pPr algn="ctr">
                        <a:lnSpc>
                          <a:spcPct val="100000"/>
                        </a:lnSpc>
                      </a:pPr>
                      <a:r>
                        <a:rPr kumimoji="0" lang="en-US" sz="1800" kern="1200" dirty="0">
                          <a:solidFill>
                            <a:schemeClr val="tx1"/>
                          </a:solidFill>
                        </a:rPr>
                        <a:t>Amounts admissible</a:t>
                      </a:r>
                      <a:r>
                        <a:rPr lang="en-US" sz="1800" dirty="0"/>
                        <a:t>/ Quantum</a:t>
                      </a:r>
                      <a:r>
                        <a:rPr lang="en-US" sz="1800" baseline="0" dirty="0"/>
                        <a:t> of deduction</a:t>
                      </a:r>
                      <a:endParaRPr lang="en-US" sz="1800" dirty="0"/>
                    </a:p>
                  </a:txBody>
                  <a:tcPr>
                    <a:solidFill>
                      <a:schemeClr val="accent1">
                        <a:lumMod val="20000"/>
                        <a:lumOff val="80000"/>
                      </a:schemeClr>
                    </a:solidFill>
                  </a:tcPr>
                </a:tc>
                <a:extLst>
                  <a:ext uri="{0D108BD9-81ED-4DB2-BD59-A6C34878D82A}">
                    <a16:rowId xmlns="" xmlns:a16="http://schemas.microsoft.com/office/drawing/2014/main" val="10000"/>
                  </a:ext>
                </a:extLst>
              </a:tr>
              <a:tr h="930843">
                <a:tc>
                  <a:txBody>
                    <a:bodyPr/>
                    <a:lstStyle/>
                    <a:p>
                      <a:pPr marL="0" marR="0" algn="ctr">
                        <a:lnSpc>
                          <a:spcPct val="100000"/>
                        </a:lnSpc>
                        <a:spcBef>
                          <a:spcPts val="0"/>
                        </a:spcBef>
                        <a:spcAft>
                          <a:spcPts val="0"/>
                        </a:spcAft>
                      </a:pPr>
                      <a:r>
                        <a:rPr lang="en-US" sz="1600" b="0" dirty="0"/>
                        <a:t>35(1)(ii)</a:t>
                      </a:r>
                      <a:endParaRPr lang="en-US" sz="1600" b="0" dirty="0">
                        <a:latin typeface="+mn-lt"/>
                        <a:ea typeface="Calibri"/>
                        <a:cs typeface="Arial"/>
                      </a:endParaRPr>
                    </a:p>
                  </a:txBody>
                  <a:tcPr marL="28575" marR="28575" marT="28575" marB="28575"/>
                </a:tc>
                <a:tc>
                  <a:txBody>
                    <a:bodyPr/>
                    <a:lstStyle/>
                    <a:p>
                      <a:pPr algn="just">
                        <a:lnSpc>
                          <a:spcPct val="100000"/>
                        </a:lnSpc>
                      </a:pPr>
                      <a:r>
                        <a:rPr lang="en-US" sz="1600" b="0" dirty="0"/>
                        <a:t>Amount paid to research association which has as its object the undertaking of scientific research or to a university, college or other institution </a:t>
                      </a:r>
                      <a:r>
                        <a:rPr lang="en-US" sz="1600" b="0" dirty="0">
                          <a:solidFill>
                            <a:schemeClr val="tx1"/>
                          </a:solidFill>
                        </a:rPr>
                        <a:t>notified &amp; approved by CG </a:t>
                      </a:r>
                      <a:r>
                        <a:rPr lang="en-US" sz="1600" b="0" dirty="0"/>
                        <a:t>to be used for scientific research</a:t>
                      </a:r>
                    </a:p>
                  </a:txBody>
                  <a:tcPr/>
                </a:tc>
                <a:tc>
                  <a:txBody>
                    <a:bodyPr/>
                    <a:lstStyle/>
                    <a:p>
                      <a:pPr algn="just">
                        <a:lnSpc>
                          <a:spcPct val="100000"/>
                        </a:lnSpc>
                      </a:pPr>
                      <a:r>
                        <a:rPr kumimoji="0" lang="en-US" sz="1600" b="0" kern="1200" dirty="0">
                          <a:solidFill>
                            <a:schemeClr val="tx1"/>
                          </a:solidFill>
                          <a:latin typeface="+mn-lt"/>
                          <a:ea typeface="+mn-ea"/>
                          <a:cs typeface="+mn-cs"/>
                        </a:rPr>
                        <a:t>100% of amount contributed (from A.Y.</a:t>
                      </a:r>
                      <a:r>
                        <a:rPr kumimoji="0" lang="en-US" sz="1600" b="0" kern="1200" baseline="0" dirty="0">
                          <a:solidFill>
                            <a:schemeClr val="tx1"/>
                          </a:solidFill>
                          <a:latin typeface="+mn-lt"/>
                          <a:ea typeface="+mn-ea"/>
                          <a:cs typeface="+mn-cs"/>
                        </a:rPr>
                        <a:t> 2021-22)</a:t>
                      </a:r>
                      <a:endParaRPr kumimoji="0" lang="en-US" sz="1600" b="0" kern="1200" dirty="0">
                        <a:solidFill>
                          <a:schemeClr val="tx1"/>
                        </a:solidFill>
                        <a:latin typeface="+mn-lt"/>
                        <a:ea typeface="+mn-ea"/>
                        <a:cs typeface="+mn-cs"/>
                      </a:endParaRPr>
                    </a:p>
                    <a:p>
                      <a:pPr algn="just">
                        <a:lnSpc>
                          <a:spcPct val="100000"/>
                        </a:lnSpc>
                      </a:pPr>
                      <a:r>
                        <a:rPr kumimoji="0" lang="en-US" sz="1600" b="0" kern="1200" dirty="0">
                          <a:solidFill>
                            <a:schemeClr val="tx1"/>
                          </a:solidFill>
                          <a:latin typeface="+mn-lt"/>
                          <a:ea typeface="+mn-ea"/>
                          <a:cs typeface="+mn-cs"/>
                        </a:rPr>
                        <a:t>150% of amount contributed (from A.Y.</a:t>
                      </a:r>
                      <a:r>
                        <a:rPr kumimoji="0" lang="en-US" sz="1600" b="0" kern="1200" baseline="0" dirty="0">
                          <a:solidFill>
                            <a:schemeClr val="tx1"/>
                          </a:solidFill>
                          <a:latin typeface="+mn-lt"/>
                          <a:ea typeface="+mn-ea"/>
                          <a:cs typeface="+mn-cs"/>
                        </a:rPr>
                        <a:t> 2018-19 till A.Y. 2020-21)</a:t>
                      </a:r>
                      <a:endParaRPr kumimoji="0" lang="en-US" sz="1600" b="0" kern="1200" dirty="0">
                        <a:solidFill>
                          <a:schemeClr val="tx1"/>
                        </a:solidFill>
                        <a:latin typeface="+mn-lt"/>
                        <a:ea typeface="+mn-ea"/>
                        <a:cs typeface="+mn-cs"/>
                      </a:endParaRPr>
                    </a:p>
                    <a:p>
                      <a:pPr algn="just">
                        <a:lnSpc>
                          <a:spcPct val="100000"/>
                        </a:lnSpc>
                      </a:pPr>
                      <a:r>
                        <a:rPr lang="en-US" sz="1600" b="1" dirty="0"/>
                        <a:t>175% of amount</a:t>
                      </a:r>
                      <a:r>
                        <a:rPr lang="en-US" sz="1600" b="1" baseline="0" dirty="0"/>
                        <a:t> contributed (from A.Y. 2011-12 till A.Y. 2017-18)</a:t>
                      </a:r>
                    </a:p>
                    <a:p>
                      <a:pPr algn="just">
                        <a:lnSpc>
                          <a:spcPct val="100000"/>
                        </a:lnSpc>
                      </a:pPr>
                      <a:r>
                        <a:rPr lang="en-US" sz="1600" b="0" baseline="0" dirty="0"/>
                        <a:t>125% of amount contributed (till A.Y. 2010-11) </a:t>
                      </a:r>
                      <a:endParaRPr lang="en-US" sz="1600" b="0" dirty="0"/>
                    </a:p>
                  </a:txBody>
                  <a:tcPr/>
                </a:tc>
                <a:extLst>
                  <a:ext uri="{0D108BD9-81ED-4DB2-BD59-A6C34878D82A}">
                    <a16:rowId xmlns="" xmlns:a16="http://schemas.microsoft.com/office/drawing/2014/main" val="651255830"/>
                  </a:ext>
                </a:extLst>
              </a:tr>
              <a:tr h="930843">
                <a:tc>
                  <a:txBody>
                    <a:bodyPr/>
                    <a:lstStyle/>
                    <a:p>
                      <a:pPr marL="0" marR="0" algn="just">
                        <a:lnSpc>
                          <a:spcPct val="100000"/>
                        </a:lnSpc>
                        <a:spcBef>
                          <a:spcPts val="0"/>
                        </a:spcBef>
                        <a:spcAft>
                          <a:spcPts val="0"/>
                        </a:spcAft>
                      </a:pPr>
                      <a:r>
                        <a:rPr lang="en-US" sz="1400" dirty="0"/>
                        <a:t>35(1)(</a:t>
                      </a:r>
                      <a:r>
                        <a:rPr lang="en-US" sz="1400" dirty="0" err="1"/>
                        <a:t>iia</a:t>
                      </a:r>
                      <a:r>
                        <a:rPr lang="en-US" sz="1400" dirty="0"/>
                        <a:t>)</a:t>
                      </a:r>
                      <a:endParaRPr lang="en-US" sz="1400" b="0" dirty="0">
                        <a:latin typeface="+mn-lt"/>
                        <a:ea typeface="Calibri"/>
                        <a:cs typeface="Arial"/>
                      </a:endParaRPr>
                    </a:p>
                  </a:txBody>
                  <a:tcPr marL="28575" marR="28575" marT="28575" marB="28575"/>
                </a:tc>
                <a:tc>
                  <a:txBody>
                    <a:bodyPr/>
                    <a:lstStyle/>
                    <a:p>
                      <a:pPr algn="just">
                        <a:lnSpc>
                          <a:spcPct val="100000"/>
                        </a:lnSpc>
                      </a:pPr>
                      <a:r>
                        <a:rPr lang="en-US" sz="1600" dirty="0"/>
                        <a:t>Amount paid to a</a:t>
                      </a:r>
                      <a:r>
                        <a:rPr lang="en-US" sz="1600" baseline="0" dirty="0"/>
                        <a:t>n </a:t>
                      </a:r>
                      <a:r>
                        <a:rPr lang="en-US" sz="1600" dirty="0"/>
                        <a:t>approved company registered in India  to be used for scientific research &amp; development</a:t>
                      </a:r>
                      <a:endParaRPr lang="en-US" sz="1600" b="0" dirty="0"/>
                    </a:p>
                  </a:txBody>
                  <a:tcPr/>
                </a:tc>
                <a:tc>
                  <a:txBody>
                    <a:bodyPr/>
                    <a:lstStyle/>
                    <a:p>
                      <a:pPr algn="just">
                        <a:lnSpc>
                          <a:spcPct val="100000"/>
                        </a:lnSpc>
                      </a:pPr>
                      <a:r>
                        <a:rPr lang="en-US" sz="1600" dirty="0"/>
                        <a:t>100% of amount paid (from A.Y. 2018-19)</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600" b="1" dirty="0"/>
                        <a:t>125% of amount paid (from A.Y. 2009-10</a:t>
                      </a:r>
                      <a:r>
                        <a:rPr lang="en-US" sz="1600" b="1" baseline="0" dirty="0"/>
                        <a:t> till A.Y. 2017-18)</a:t>
                      </a:r>
                      <a:endParaRPr lang="en-US" sz="1600" b="1" dirty="0"/>
                    </a:p>
                  </a:txBody>
                  <a:tcPr/>
                </a:tc>
                <a:extLst>
                  <a:ext uri="{0D108BD9-81ED-4DB2-BD59-A6C34878D82A}">
                    <a16:rowId xmlns="" xmlns:a16="http://schemas.microsoft.com/office/drawing/2014/main" val="10001"/>
                  </a:ext>
                </a:extLst>
              </a:tr>
              <a:tr h="1308984">
                <a:tc>
                  <a:txBody>
                    <a:bodyPr/>
                    <a:lstStyle/>
                    <a:p>
                      <a:pPr marL="0" marR="0" algn="just">
                        <a:lnSpc>
                          <a:spcPct val="100000"/>
                        </a:lnSpc>
                        <a:spcBef>
                          <a:spcPts val="0"/>
                        </a:spcBef>
                        <a:spcAft>
                          <a:spcPts val="0"/>
                        </a:spcAft>
                      </a:pPr>
                      <a:r>
                        <a:rPr lang="en-US" sz="1400" dirty="0"/>
                        <a:t>35(1)(iii)</a:t>
                      </a:r>
                      <a:endParaRPr lang="en-US" sz="1400" b="0" dirty="0">
                        <a:latin typeface="+mn-lt"/>
                        <a:ea typeface="Calibri"/>
                        <a:cs typeface="Arial"/>
                      </a:endParaRPr>
                    </a:p>
                  </a:txBody>
                  <a:tcPr marL="28575" marR="28575" marT="28575" marB="28575"/>
                </a:tc>
                <a:tc>
                  <a:txBody>
                    <a:bodyPr/>
                    <a:lstStyle/>
                    <a:p>
                      <a:pPr algn="just">
                        <a:lnSpc>
                          <a:spcPct val="100000"/>
                        </a:lnSpc>
                      </a:pPr>
                      <a:r>
                        <a:rPr lang="en-US" sz="1600" dirty="0"/>
                        <a:t>Amount paid to research association which has as its object the undertaking of research in social science or statistical research OR to a university, college or other institution notified &amp; approved by CG to be used for research in social science or statistical research</a:t>
                      </a:r>
                      <a:endParaRPr lang="en-US" sz="1600" b="0" dirty="0">
                        <a:latin typeface="+mn-lt"/>
                      </a:endParaRPr>
                    </a:p>
                  </a:txBody>
                  <a:tcPr/>
                </a:tc>
                <a:tc>
                  <a:txBody>
                    <a:bodyPr/>
                    <a:lstStyle/>
                    <a:p>
                      <a:pPr algn="just">
                        <a:lnSpc>
                          <a:spcPct val="100000"/>
                        </a:lnSpc>
                      </a:pPr>
                      <a:r>
                        <a:rPr lang="en-US" sz="1600" dirty="0"/>
                        <a:t>100% of amount paid (from AY 2018-19)</a:t>
                      </a:r>
                    </a:p>
                    <a:p>
                      <a:pPr algn="just">
                        <a:lnSpc>
                          <a:spcPct val="100000"/>
                        </a:lnSpc>
                      </a:pPr>
                      <a:r>
                        <a:rPr lang="en-US" sz="1600" b="1" dirty="0"/>
                        <a:t>125% of amount paid (</a:t>
                      </a:r>
                      <a:r>
                        <a:rPr lang="en-US" sz="1600" b="1" dirty="0" err="1"/>
                        <a:t>upto</a:t>
                      </a:r>
                      <a:r>
                        <a:rPr lang="en-US" sz="1600" b="1" dirty="0"/>
                        <a:t> A.Y. 2017-18)</a:t>
                      </a:r>
                      <a:endParaRPr lang="en-US" sz="1600" b="1" dirty="0">
                        <a:latin typeface="+mn-lt"/>
                      </a:endParaRPr>
                    </a:p>
                  </a:txBody>
                  <a:tcPr/>
                </a:tc>
                <a:extLst>
                  <a:ext uri="{0D108BD9-81ED-4DB2-BD59-A6C34878D82A}">
                    <a16:rowId xmlns="" xmlns:a16="http://schemas.microsoft.com/office/drawing/2014/main" val="10002"/>
                  </a:ext>
                </a:extLst>
              </a:tr>
              <a:tr h="1141344">
                <a:tc>
                  <a:txBody>
                    <a:bodyPr/>
                    <a:lstStyle/>
                    <a:p>
                      <a:pPr marL="0" marR="0" algn="just">
                        <a:lnSpc>
                          <a:spcPct val="100000"/>
                        </a:lnSpc>
                        <a:spcBef>
                          <a:spcPts val="0"/>
                        </a:spcBef>
                        <a:spcAft>
                          <a:spcPts val="0"/>
                        </a:spcAft>
                      </a:pPr>
                      <a:r>
                        <a:rPr lang="en-US" sz="1400" dirty="0"/>
                        <a:t>35(1)(iv)</a:t>
                      </a:r>
                      <a:endParaRPr lang="en-US" sz="1400" dirty="0">
                        <a:latin typeface="+mn-lt"/>
                        <a:ea typeface="Calibri"/>
                        <a:cs typeface="Arial"/>
                      </a:endParaRPr>
                    </a:p>
                  </a:txBody>
                  <a:tcPr marL="28575" marR="28575" marT="28575" marB="28575"/>
                </a:tc>
                <a:tc>
                  <a:txBody>
                    <a:bodyPr/>
                    <a:lstStyle/>
                    <a:p>
                      <a:pPr algn="just">
                        <a:lnSpc>
                          <a:spcPct val="100000"/>
                        </a:lnSpc>
                      </a:pPr>
                      <a:r>
                        <a:rPr lang="en-US" sz="1600" dirty="0"/>
                        <a:t>Capital expenditure</a:t>
                      </a:r>
                      <a:r>
                        <a:rPr lang="en-US" sz="1600" baseline="0" dirty="0"/>
                        <a:t> </a:t>
                      </a:r>
                      <a:r>
                        <a:rPr lang="en-US" sz="1600" dirty="0"/>
                        <a:t>on scientific research other than o n acquisition of land,  related to the business carried on by the assessee, such deduction as may be admissible under the provisions of sub-Section (2)</a:t>
                      </a:r>
                      <a:endParaRPr lang="en-US" sz="1600" dirty="0">
                        <a:solidFill>
                          <a:schemeClr val="tx1"/>
                        </a:solidFill>
                        <a:latin typeface="+mn-lt"/>
                      </a:endParaRPr>
                    </a:p>
                  </a:txBody>
                  <a:tcPr/>
                </a:tc>
                <a:tc>
                  <a:txBody>
                    <a:bodyPr/>
                    <a:lstStyle/>
                    <a:p>
                      <a:pPr algn="just">
                        <a:lnSpc>
                          <a:spcPct val="100000"/>
                        </a:lnSpc>
                      </a:pPr>
                      <a:r>
                        <a:rPr lang="en-US" sz="1600" dirty="0"/>
                        <a:t>100% of</a:t>
                      </a:r>
                      <a:r>
                        <a:rPr lang="en-US" sz="1600" baseline="0" dirty="0"/>
                        <a:t> capital expenditure incurred</a:t>
                      </a:r>
                      <a:endParaRPr lang="en-US" sz="1600" dirty="0">
                        <a:latin typeface="+mn-lt"/>
                      </a:endParaRPr>
                    </a:p>
                  </a:txBody>
                  <a:tcPr/>
                </a:tc>
                <a:extLst>
                  <a:ext uri="{0D108BD9-81ED-4DB2-BD59-A6C34878D82A}">
                    <a16:rowId xmlns="" xmlns:a16="http://schemas.microsoft.com/office/drawing/2014/main" val="10003"/>
                  </a:ext>
                </a:extLst>
              </a:tr>
            </a:tbl>
          </a:graphicData>
        </a:graphic>
      </p:graphicFrame>
      <p:sp>
        <p:nvSpPr>
          <p:cNvPr id="4" name="Rectangle 2"/>
          <p:cNvSpPr txBox="1">
            <a:spLocks noChangeArrowheads="1"/>
          </p:cNvSpPr>
          <p:nvPr/>
        </p:nvSpPr>
        <p:spPr>
          <a:xfrm>
            <a:off x="0" y="0"/>
            <a:ext cx="8458200" cy="609600"/>
          </a:xfrm>
          <a:prstGeom prst="rect">
            <a:avLst/>
          </a:prstGeom>
        </p:spPr>
        <p:txBody>
          <a:bodyPr anchor="t">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sng" strike="noStrike" kern="1200" cap="none" spc="0" normalizeH="0" baseline="0" noProof="0" dirty="0">
                <a:ln>
                  <a:noFill/>
                </a:ln>
                <a:solidFill>
                  <a:schemeClr val="tx2"/>
                </a:solidFill>
                <a:effectLst/>
                <a:uLnTx/>
                <a:uFillTx/>
                <a:latin typeface="+mj-lt"/>
                <a:ea typeface="+mj-ea"/>
                <a:cs typeface="+mj-cs"/>
              </a:rPr>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198532984"/>
              </p:ext>
            </p:extLst>
          </p:nvPr>
        </p:nvGraphicFramePr>
        <p:xfrm>
          <a:off x="304799" y="914400"/>
          <a:ext cx="8458201" cy="5461224"/>
        </p:xfrm>
        <a:graphic>
          <a:graphicData uri="http://schemas.openxmlformats.org/drawingml/2006/table">
            <a:tbl>
              <a:tblPr firstRow="1" bandRow="1">
                <a:tableStyleId>{3B4B98B0-60AC-42C2-AFA5-B58CD77FA1E5}</a:tableStyleId>
              </a:tblPr>
              <a:tblGrid>
                <a:gridCol w="809046">
                  <a:extLst>
                    <a:ext uri="{9D8B030D-6E8A-4147-A177-3AD203B41FA5}">
                      <a16:colId xmlns="" xmlns:a16="http://schemas.microsoft.com/office/drawing/2014/main" val="20000"/>
                    </a:ext>
                  </a:extLst>
                </a:gridCol>
                <a:gridCol w="4296355">
                  <a:extLst>
                    <a:ext uri="{9D8B030D-6E8A-4147-A177-3AD203B41FA5}">
                      <a16:colId xmlns="" xmlns:a16="http://schemas.microsoft.com/office/drawing/2014/main" val="20001"/>
                    </a:ext>
                  </a:extLst>
                </a:gridCol>
                <a:gridCol w="3352800">
                  <a:extLst>
                    <a:ext uri="{9D8B030D-6E8A-4147-A177-3AD203B41FA5}">
                      <a16:colId xmlns="" xmlns:a16="http://schemas.microsoft.com/office/drawing/2014/main" val="20002"/>
                    </a:ext>
                  </a:extLst>
                </a:gridCol>
              </a:tblGrid>
              <a:tr h="406176">
                <a:tc>
                  <a:txBody>
                    <a:bodyPr/>
                    <a:lstStyle/>
                    <a:p>
                      <a:pPr algn="just"/>
                      <a:r>
                        <a:rPr lang="en-US" sz="1600" dirty="0"/>
                        <a:t>Section</a:t>
                      </a:r>
                    </a:p>
                  </a:txBody>
                  <a:tcPr>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dirty="0"/>
                        <a:t>Eligible</a:t>
                      </a:r>
                      <a:r>
                        <a:rPr lang="en-US" sz="1600" baseline="0" dirty="0"/>
                        <a:t> expenditure/payment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dirty="0"/>
                        <a:t>Amount/quantum</a:t>
                      </a:r>
                      <a:r>
                        <a:rPr lang="en-US" sz="1600" baseline="0" dirty="0"/>
                        <a:t> of deduction</a:t>
                      </a:r>
                      <a:endParaRPr lang="en-US" sz="1600" dirty="0"/>
                    </a:p>
                  </a:txBody>
                  <a:tcPr>
                    <a:lnL w="12700" cap="flat" cmpd="sng" algn="ctr">
                      <a:solidFill>
                        <a:schemeClr val="tx1"/>
                      </a:solidFill>
                      <a:prstDash val="solid"/>
                      <a:round/>
                      <a:headEnd type="none" w="med" len="med"/>
                      <a:tailEnd type="none" w="med" len="med"/>
                    </a:lnL>
                    <a:noFill/>
                  </a:tcPr>
                </a:tc>
                <a:extLst>
                  <a:ext uri="{0D108BD9-81ED-4DB2-BD59-A6C34878D82A}">
                    <a16:rowId xmlns="" xmlns:a16="http://schemas.microsoft.com/office/drawing/2014/main" val="10000"/>
                  </a:ext>
                </a:extLst>
              </a:tr>
              <a:tr h="1727424">
                <a:tc>
                  <a:txBody>
                    <a:bodyPr/>
                    <a:lstStyle/>
                    <a:p>
                      <a:pPr marL="0" marR="0" algn="just">
                        <a:lnSpc>
                          <a:spcPct val="100000"/>
                        </a:lnSpc>
                        <a:spcBef>
                          <a:spcPts val="0"/>
                        </a:spcBef>
                        <a:spcAft>
                          <a:spcPts val="0"/>
                        </a:spcAft>
                      </a:pPr>
                      <a:r>
                        <a:rPr lang="en-US" sz="1600" b="0" dirty="0">
                          <a:latin typeface="+mn-lt"/>
                          <a:ea typeface="Times New Roman"/>
                          <a:cs typeface="Times New Roman"/>
                        </a:rPr>
                        <a:t>35(2AA)</a:t>
                      </a:r>
                      <a:endParaRPr lang="en-US" sz="1600" b="0" dirty="0">
                        <a:latin typeface="+mn-lt"/>
                        <a:ea typeface="Calibri"/>
                        <a:cs typeface="Arial"/>
                      </a:endParaRPr>
                    </a:p>
                  </a:txBody>
                  <a:tcPr marL="28575" marR="28575" marT="28575" marB="28575">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b="0" dirty="0"/>
                        <a:t>Amount paid to</a:t>
                      </a:r>
                      <a:r>
                        <a:rPr lang="en-US" sz="1600" b="0" baseline="0" dirty="0"/>
                        <a:t> </a:t>
                      </a:r>
                      <a:r>
                        <a:rPr lang="en-US" sz="1600" b="0" dirty="0"/>
                        <a:t>National Laboratory or a University or an Indian Institute of Technology or a specified person with a specific direction  to use such amount for scientific research undertaken under a programme approved by the prescribed authority</a:t>
                      </a:r>
                      <a:endParaRPr lang="en-US" sz="1600" b="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just">
                        <a:lnSpc>
                          <a:spcPct val="100000"/>
                        </a:lnSpc>
                      </a:pPr>
                      <a:r>
                        <a:rPr lang="en-US" sz="1600" b="0" dirty="0">
                          <a:latin typeface="+mn-lt"/>
                        </a:rPr>
                        <a:t>100% of amount</a:t>
                      </a:r>
                      <a:r>
                        <a:rPr lang="en-US" sz="1600" b="0" baseline="0" dirty="0">
                          <a:latin typeface="+mn-lt"/>
                        </a:rPr>
                        <a:t> paid (from A.Y. 2021-22  onwards)</a:t>
                      </a:r>
                      <a:endParaRPr lang="en-US" sz="1600" b="0" dirty="0">
                        <a:latin typeface="+mn-lt"/>
                      </a:endParaRPr>
                    </a:p>
                    <a:p>
                      <a:pPr algn="just">
                        <a:lnSpc>
                          <a:spcPct val="100000"/>
                        </a:lnSpc>
                      </a:pPr>
                      <a:r>
                        <a:rPr lang="en-US" sz="1600" b="0" dirty="0">
                          <a:latin typeface="+mn-lt"/>
                        </a:rPr>
                        <a:t>150% of amount paid (from A.Y.</a:t>
                      </a:r>
                      <a:r>
                        <a:rPr lang="en-US" sz="1600" b="0" baseline="0" dirty="0">
                          <a:latin typeface="+mn-lt"/>
                        </a:rPr>
                        <a:t> 2018-19 till A.Y. 2020-21)</a:t>
                      </a:r>
                      <a:endParaRPr lang="en-US" sz="1600" b="0" dirty="0">
                        <a:latin typeface="+mn-lt"/>
                      </a:endParaRPr>
                    </a:p>
                    <a:p>
                      <a:pPr algn="just">
                        <a:lnSpc>
                          <a:spcPct val="100000"/>
                        </a:lnSpc>
                      </a:pPr>
                      <a:r>
                        <a:rPr lang="en-US" sz="1600" b="1" dirty="0">
                          <a:latin typeface="+mn-lt"/>
                        </a:rPr>
                        <a:t>200% of amount</a:t>
                      </a:r>
                      <a:r>
                        <a:rPr lang="en-US" sz="1600" b="1" baseline="0" dirty="0">
                          <a:latin typeface="+mn-lt"/>
                        </a:rPr>
                        <a:t> paid (from A.Y. 12-13 till A.Y. 2017-18)</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75455915"/>
                  </a:ext>
                </a:extLst>
              </a:tr>
              <a:tr h="3327624">
                <a:tc>
                  <a:txBody>
                    <a:bodyPr/>
                    <a:lstStyle/>
                    <a:p>
                      <a:pPr marL="0" marR="0" algn="just">
                        <a:lnSpc>
                          <a:spcPct val="115000"/>
                        </a:lnSpc>
                        <a:spcBef>
                          <a:spcPts val="0"/>
                        </a:spcBef>
                        <a:spcAft>
                          <a:spcPts val="0"/>
                        </a:spcAft>
                      </a:pPr>
                      <a:r>
                        <a:rPr lang="en-US" sz="1600" b="0" dirty="0">
                          <a:solidFill>
                            <a:schemeClr val="tx1"/>
                          </a:solidFill>
                          <a:latin typeface="+mn-lt"/>
                          <a:ea typeface="Times New Roman"/>
                          <a:cs typeface="Times New Roman"/>
                        </a:rPr>
                        <a:t>35(2AB)</a:t>
                      </a:r>
                      <a:endParaRPr lang="en-US" sz="1600" b="0" dirty="0">
                        <a:solidFill>
                          <a:schemeClr val="tx1"/>
                        </a:solidFill>
                        <a:latin typeface="+mn-lt"/>
                        <a:ea typeface="Calibri"/>
                        <a:cs typeface="Arial"/>
                      </a:endParaRPr>
                    </a:p>
                  </a:txBody>
                  <a:tcPr marL="28575" marR="28575" marT="28575" marB="28575">
                    <a:lnR w="12700" cap="flat" cmpd="sng" algn="ctr">
                      <a:solidFill>
                        <a:schemeClr val="tx1"/>
                      </a:solidFill>
                      <a:prstDash val="solid"/>
                      <a:round/>
                      <a:headEnd type="none" w="med" len="med"/>
                      <a:tailEnd type="none" w="med" len="med"/>
                    </a:lnR>
                  </a:tcPr>
                </a:tc>
                <a:tc>
                  <a:txBody>
                    <a:bodyPr/>
                    <a:lstStyle/>
                    <a:p>
                      <a:pPr algn="just"/>
                      <a:r>
                        <a:rPr lang="en-US" sz="1600" b="0" dirty="0">
                          <a:solidFill>
                            <a:schemeClr val="tx1"/>
                          </a:solidFill>
                        </a:rPr>
                        <a:t>Expenditure on scientific research on in-house research and development facility as approved by the prescribed authority </a:t>
                      </a:r>
                    </a:p>
                    <a:p>
                      <a:pPr algn="just"/>
                      <a:r>
                        <a:rPr lang="en-US" sz="1600" b="1" i="1" u="sng" dirty="0">
                          <a:solidFill>
                            <a:schemeClr val="tx1"/>
                          </a:solidFill>
                        </a:rPr>
                        <a:t>From A.Y. 2012-13 </a:t>
                      </a:r>
                      <a:r>
                        <a:rPr lang="en-US" sz="1600" b="0" dirty="0">
                          <a:solidFill>
                            <a:schemeClr val="tx1"/>
                          </a:solidFill>
                        </a:rPr>
                        <a:t>: By a company engaged in business of bio-technology or business of manufacture/ production of any article or thing other than specified in Eleventh.</a:t>
                      </a:r>
                    </a:p>
                    <a:p>
                      <a:pPr algn="just"/>
                      <a:r>
                        <a:rPr lang="en-US" sz="1600" b="1" i="1" u="sng" baseline="0" dirty="0">
                          <a:solidFill>
                            <a:schemeClr val="tx1"/>
                          </a:solidFill>
                        </a:rPr>
                        <a:t>Upto A.Y. 2011-12: </a:t>
                      </a:r>
                      <a:r>
                        <a:rPr lang="en-US" sz="1600" b="0" baseline="0" dirty="0">
                          <a:solidFill>
                            <a:schemeClr val="tx1"/>
                          </a:solidFill>
                        </a:rPr>
                        <a:t>Company engaged in business of manufacture or production of any drugs, pharmaceuticals, electronic equipments, computers, telecommunication equipments, chemicals or any other article or thing notified by 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just"/>
                      <a:r>
                        <a:rPr lang="en-US" sz="1600" b="0" dirty="0">
                          <a:solidFill>
                            <a:schemeClr val="tx1"/>
                          </a:solidFill>
                        </a:rPr>
                        <a:t>100% of </a:t>
                      </a:r>
                      <a:r>
                        <a:rPr lang="en-US" sz="1600" b="0" baseline="0" dirty="0">
                          <a:solidFill>
                            <a:schemeClr val="tx1"/>
                          </a:solidFill>
                        </a:rPr>
                        <a:t>expenditure incurred  (from A.Y. 2021-22 onwards)</a:t>
                      </a:r>
                      <a:endParaRPr lang="en-US" sz="1600" b="0" dirty="0">
                        <a:solidFill>
                          <a:schemeClr val="tx1"/>
                        </a:solidFill>
                      </a:endParaRPr>
                    </a:p>
                    <a:p>
                      <a:pPr algn="just"/>
                      <a:r>
                        <a:rPr lang="en-US" sz="1600" b="0" dirty="0">
                          <a:solidFill>
                            <a:schemeClr val="tx1"/>
                          </a:solidFill>
                        </a:rPr>
                        <a:t>150% of </a:t>
                      </a:r>
                      <a:r>
                        <a:rPr lang="en-US" sz="1600" b="0" baseline="0" dirty="0">
                          <a:solidFill>
                            <a:schemeClr val="tx1"/>
                          </a:solidFill>
                        </a:rPr>
                        <a:t>expenditure incurred  (from A.Y. 2018-19 till A.Y. 2020-21)</a:t>
                      </a:r>
                      <a:endParaRPr lang="en-US" sz="1600" b="0" dirty="0">
                        <a:solidFill>
                          <a:schemeClr val="tx1"/>
                        </a:solidFill>
                      </a:endParaRPr>
                    </a:p>
                    <a:p>
                      <a:pPr algn="just"/>
                      <a:r>
                        <a:rPr lang="en-US" sz="1600" b="1" dirty="0">
                          <a:solidFill>
                            <a:schemeClr val="tx1"/>
                          </a:solidFill>
                        </a:rPr>
                        <a:t>200%</a:t>
                      </a:r>
                      <a:r>
                        <a:rPr lang="en-US" sz="1600" b="1" baseline="0" dirty="0">
                          <a:solidFill>
                            <a:schemeClr val="tx1"/>
                          </a:solidFill>
                        </a:rPr>
                        <a:t> of expenditure incurred (from A.Y. 2011-12 till A.Y. 2017-18)</a:t>
                      </a:r>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1"/>
                  </a:ext>
                </a:extLst>
              </a:tr>
            </a:tbl>
          </a:graphicData>
        </a:graphic>
      </p:graphicFrame>
      <p:sp>
        <p:nvSpPr>
          <p:cNvPr id="6" name="Rectangle 2"/>
          <p:cNvSpPr>
            <a:spLocks noGrp="1" noChangeArrowheads="1"/>
          </p:cNvSpPr>
          <p:nvPr>
            <p:ph type="title" idx="4294967295"/>
          </p:nvPr>
        </p:nvSpPr>
        <p:spPr>
          <a:xfrm>
            <a:off x="0" y="0"/>
            <a:ext cx="8458200" cy="762000"/>
          </a:xfrm>
        </p:spPr>
        <p:txBody>
          <a:bodyPr anchor="t">
            <a:normAutofit/>
          </a:bodyPr>
          <a:lstStyle/>
          <a:p>
            <a:pPr eaLnBrk="1" fontAlgn="auto" hangingPunct="1">
              <a:spcAft>
                <a:spcPts val="0"/>
              </a:spcAft>
              <a:defRPr/>
            </a:pPr>
            <a:r>
              <a:rPr lang="en-US" sz="3600" b="1" u="sng" dirty="0"/>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Slide Number Placeholder 1"/>
          <p:cNvSpPr>
            <a:spLocks noGrp="1"/>
          </p:cNvSpPr>
          <p:nvPr>
            <p:ph type="sldNum" sz="quarter" idx="12"/>
          </p:nvPr>
        </p:nvSpPr>
        <p:spPr>
          <a:xfrm>
            <a:off x="0" y="6400800"/>
            <a:ext cx="533400" cy="381000"/>
          </a:xfrm>
        </p:spPr>
        <p:txBody>
          <a:bodyPr/>
          <a:lstStyle/>
          <a:p>
            <a:fld id="{B6F15528-21DE-4FAA-801E-634DDDAF4B2B}" type="slidenum">
              <a:rPr lang="en-US" smtClean="0"/>
              <a:pPr/>
              <a:t>173</a:t>
            </a:fld>
            <a:endParaRPr lang="en-US"/>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584239805"/>
              </p:ext>
            </p:extLst>
          </p:nvPr>
        </p:nvGraphicFramePr>
        <p:xfrm>
          <a:off x="228600" y="1133064"/>
          <a:ext cx="8610600" cy="5394960"/>
        </p:xfrm>
        <a:graphic>
          <a:graphicData uri="http://schemas.openxmlformats.org/drawingml/2006/table">
            <a:tbl>
              <a:tblPr firstRow="1" bandRow="1">
                <a:tableStyleId>{BC89EF96-8CEA-46FF-86C4-4CE0E7609802}</a:tableStyleId>
              </a:tblPr>
              <a:tblGrid>
                <a:gridCol w="823623">
                  <a:extLst>
                    <a:ext uri="{9D8B030D-6E8A-4147-A177-3AD203B41FA5}">
                      <a16:colId xmlns="" xmlns:a16="http://schemas.microsoft.com/office/drawing/2014/main" val="20000"/>
                    </a:ext>
                  </a:extLst>
                </a:gridCol>
                <a:gridCol w="2452977">
                  <a:extLst>
                    <a:ext uri="{9D8B030D-6E8A-4147-A177-3AD203B41FA5}">
                      <a16:colId xmlns="" xmlns:a16="http://schemas.microsoft.com/office/drawing/2014/main" val="20001"/>
                    </a:ext>
                  </a:extLst>
                </a:gridCol>
                <a:gridCol w="5334000">
                  <a:extLst>
                    <a:ext uri="{9D8B030D-6E8A-4147-A177-3AD203B41FA5}">
                      <a16:colId xmlns="" xmlns:a16="http://schemas.microsoft.com/office/drawing/2014/main" val="20002"/>
                    </a:ext>
                  </a:extLst>
                </a:gridCol>
              </a:tblGrid>
              <a:tr h="406176">
                <a:tc>
                  <a:txBody>
                    <a:bodyPr/>
                    <a:lstStyle/>
                    <a:p>
                      <a:pPr algn="just"/>
                      <a:r>
                        <a:rPr lang="en-US" sz="1600" dirty="0"/>
                        <a:t>Section</a:t>
                      </a:r>
                    </a:p>
                  </a:txBody>
                  <a:tcPr/>
                </a:tc>
                <a:tc>
                  <a:txBody>
                    <a:bodyPr/>
                    <a:lstStyle/>
                    <a:p>
                      <a:pPr algn="just">
                        <a:lnSpc>
                          <a:spcPct val="100000"/>
                        </a:lnSpc>
                      </a:pPr>
                      <a:r>
                        <a:rPr lang="en-US" sz="1600" dirty="0"/>
                        <a:t>Eligible</a:t>
                      </a:r>
                      <a:r>
                        <a:rPr lang="en-US" sz="1600" baseline="0" dirty="0"/>
                        <a:t> expenditure/payment</a:t>
                      </a:r>
                      <a:endParaRPr lang="en-US" sz="1600" dirty="0"/>
                    </a:p>
                  </a:txBody>
                  <a:tcPr/>
                </a:tc>
                <a:tc>
                  <a:txBody>
                    <a:bodyPr/>
                    <a:lstStyle/>
                    <a:p>
                      <a:pPr algn="just">
                        <a:lnSpc>
                          <a:spcPct val="100000"/>
                        </a:lnSpc>
                      </a:pPr>
                      <a:r>
                        <a:rPr lang="en-US" sz="1600" dirty="0"/>
                        <a:t>Amount/quantum</a:t>
                      </a:r>
                      <a:r>
                        <a:rPr lang="en-US" sz="1600" baseline="0" dirty="0"/>
                        <a:t> of deduction</a:t>
                      </a:r>
                      <a:endParaRPr lang="en-US" sz="1600" dirty="0"/>
                    </a:p>
                  </a:txBody>
                  <a:tcPr/>
                </a:tc>
                <a:extLst>
                  <a:ext uri="{0D108BD9-81ED-4DB2-BD59-A6C34878D82A}">
                    <a16:rowId xmlns="" xmlns:a16="http://schemas.microsoft.com/office/drawing/2014/main" val="10000"/>
                  </a:ext>
                </a:extLst>
              </a:tr>
              <a:tr h="406176">
                <a:tc>
                  <a:txBody>
                    <a:bodyPr/>
                    <a:lstStyle/>
                    <a:p>
                      <a:pPr marL="0" marR="0" algn="just">
                        <a:lnSpc>
                          <a:spcPct val="115000"/>
                        </a:lnSpc>
                        <a:spcBef>
                          <a:spcPts val="0"/>
                        </a:spcBef>
                        <a:spcAft>
                          <a:spcPts val="0"/>
                        </a:spcAft>
                      </a:pPr>
                      <a:r>
                        <a:rPr lang="en-US" sz="1600" b="0" dirty="0">
                          <a:latin typeface="+mn-lt"/>
                          <a:ea typeface="Calibri"/>
                          <a:cs typeface="Arial"/>
                        </a:rPr>
                        <a:t>35ABA</a:t>
                      </a: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u="none" strike="noStrike" kern="1200" cap="none" normalizeH="0" baseline="0" dirty="0">
                          <a:ln>
                            <a:noFill/>
                          </a:ln>
                          <a:effectLst/>
                        </a:rPr>
                        <a:t>Expenditure for obtaining right to use spectrum for telecommunication services</a:t>
                      </a:r>
                      <a:endParaRPr kumimoji="0" lang="en-US" sz="1600" b="0" i="0" u="none" strike="noStrike" kern="1200" cap="none" normalizeH="0" baseline="0" dirty="0">
                        <a:ln>
                          <a:noFill/>
                        </a:ln>
                        <a:solidFill>
                          <a:schemeClr val="tx1"/>
                        </a:solidFill>
                        <a:effectLst/>
                        <a:latin typeface="+mn-lt"/>
                        <a:ea typeface="+mn-ea"/>
                        <a:cs typeface="+mn-cs"/>
                      </a:endParaRPr>
                    </a:p>
                  </a:txBody>
                  <a:tcPr/>
                </a:tc>
                <a:tc>
                  <a:txBody>
                    <a:bodyPr/>
                    <a:lstStyle/>
                    <a:p>
                      <a:pPr fontAlgn="base"/>
                      <a:r>
                        <a:rPr kumimoji="0" lang="en-US" sz="1600" u="sng" kern="1200" dirty="0"/>
                        <a:t>Spectrum fees paid before commencement of business</a:t>
                      </a:r>
                      <a:r>
                        <a:rPr kumimoji="0" lang="en-US" sz="1600" kern="1200" dirty="0"/>
                        <a:t>: </a:t>
                      </a:r>
                    </a:p>
                    <a:p>
                      <a:pPr fontAlgn="base"/>
                      <a:r>
                        <a:rPr kumimoji="0" lang="en-US" sz="1600" kern="1200" dirty="0"/>
                        <a:t>Spectrum fee paid  / No. of years from the previous year of commencement of business to the previous year in which spectrum fees expires.</a:t>
                      </a:r>
                    </a:p>
                    <a:p>
                      <a:pPr fontAlgn="base"/>
                      <a:endParaRPr kumimoji="0" lang="en-US" sz="1600" kern="1200" dirty="0"/>
                    </a:p>
                    <a:p>
                      <a:pPr fontAlgn="base"/>
                      <a:r>
                        <a:rPr kumimoji="0" lang="en-US" sz="1600" u="sng" kern="1200" dirty="0"/>
                        <a:t>Spectrum fees paid after commencement of business</a:t>
                      </a:r>
                      <a:r>
                        <a:rPr kumimoji="0" lang="en-US" sz="1600" kern="1200" dirty="0"/>
                        <a:t>: </a:t>
                      </a:r>
                    </a:p>
                    <a:p>
                      <a:pPr fontAlgn="base"/>
                      <a:r>
                        <a:rPr kumimoji="0" lang="en-US" sz="1600" kern="1200" dirty="0"/>
                        <a:t>Spectrum fee paid / No. of years from the previous year in which spectrum fee actually paid to the previous year in which spectrum fees expires.</a:t>
                      </a:r>
                      <a:endParaRPr kumimoji="0" lang="en-US" sz="1600" b="0" i="0" u="none" strike="noStrike" cap="none" normalizeH="0" baseline="0" dirty="0">
                        <a:ln>
                          <a:noFill/>
                        </a:ln>
                        <a:solidFill>
                          <a:schemeClr val="tx1"/>
                        </a:solidFill>
                        <a:effectLst/>
                        <a:latin typeface="+mn-lt"/>
                      </a:endParaRPr>
                    </a:p>
                    <a:p>
                      <a:pPr fontAlgn="base"/>
                      <a:endParaRPr kumimoji="0" lang="en-US" sz="16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654424611"/>
                  </a:ext>
                </a:extLst>
              </a:tr>
              <a:tr h="406176">
                <a:tc>
                  <a:txBody>
                    <a:bodyPr/>
                    <a:lstStyle/>
                    <a:p>
                      <a:pPr marL="0" marR="0" algn="just">
                        <a:lnSpc>
                          <a:spcPct val="115000"/>
                        </a:lnSpc>
                        <a:spcBef>
                          <a:spcPts val="0"/>
                        </a:spcBef>
                        <a:spcAft>
                          <a:spcPts val="0"/>
                        </a:spcAft>
                      </a:pPr>
                      <a:r>
                        <a:rPr lang="en-US" sz="1600" dirty="0"/>
                        <a:t>35ABB</a:t>
                      </a:r>
                      <a:endParaRPr lang="en-US" sz="1600" b="0" dirty="0">
                        <a:latin typeface="+mn-lt"/>
                        <a:ea typeface="Calibri"/>
                        <a:cs typeface="Arial"/>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u="none" strike="noStrike" cap="none" normalizeH="0" baseline="0" dirty="0">
                          <a:ln>
                            <a:noFill/>
                          </a:ln>
                          <a:effectLst/>
                        </a:rPr>
                        <a:t>Capital Expenditure on license to operate telecommunication services</a:t>
                      </a:r>
                      <a:endParaRPr kumimoji="0" lang="en-US" sz="1600" b="0" i="0" u="none" strike="noStrike" cap="none" normalizeH="0" baseline="0" dirty="0">
                        <a:ln>
                          <a:noFill/>
                        </a:ln>
                        <a:solidFill>
                          <a:schemeClr val="tx1"/>
                        </a:solidFill>
                        <a:effectLst/>
                        <a:latin typeface="+mn-lt"/>
                      </a:endParaRPr>
                    </a:p>
                  </a:txBody>
                  <a:tcPr/>
                </a:tc>
                <a:tc>
                  <a:txBody>
                    <a:bodyPr/>
                    <a:lstStyle/>
                    <a:p>
                      <a:pPr fontAlgn="base"/>
                      <a:r>
                        <a:rPr kumimoji="0" lang="en-US" sz="1600" u="sng" kern="1200" dirty="0"/>
                        <a:t>License fees paid before commencement of business</a:t>
                      </a:r>
                      <a:r>
                        <a:rPr kumimoji="0" lang="en-US" sz="1600" kern="1200" dirty="0"/>
                        <a:t>: </a:t>
                      </a:r>
                    </a:p>
                    <a:p>
                      <a:pPr fontAlgn="base"/>
                      <a:r>
                        <a:rPr kumimoji="0" lang="en-US" sz="1600" kern="1200" dirty="0"/>
                        <a:t>License fee paid  / No. of years from the previous year of commencement of business to the previous year in which license expires.</a:t>
                      </a:r>
                    </a:p>
                    <a:p>
                      <a:pPr fontAlgn="base"/>
                      <a:endParaRPr kumimoji="0" lang="en-US" sz="1600" kern="1200" dirty="0"/>
                    </a:p>
                    <a:p>
                      <a:pPr fontAlgn="base"/>
                      <a:r>
                        <a:rPr kumimoji="0" lang="en-US" sz="1600" u="sng" kern="1200" dirty="0"/>
                        <a:t>License fees paid after commencement of business</a:t>
                      </a:r>
                      <a:r>
                        <a:rPr kumimoji="0" lang="en-US" sz="1600" kern="1200" dirty="0"/>
                        <a:t>: </a:t>
                      </a:r>
                    </a:p>
                    <a:p>
                      <a:pPr fontAlgn="base"/>
                      <a:r>
                        <a:rPr kumimoji="0" lang="en-US" sz="1600" kern="1200" dirty="0"/>
                        <a:t>License fee paid / No. of years from the previous year in which license fee actually paid to the previous year in which license expires.</a:t>
                      </a:r>
                      <a:endParaRPr kumimoji="0" lang="en-US" sz="16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694033189"/>
                  </a:ext>
                </a:extLst>
              </a:tr>
            </a:tbl>
          </a:graphicData>
        </a:graphic>
      </p:graphicFrame>
      <p:sp>
        <p:nvSpPr>
          <p:cNvPr id="6" name="Rectangle 2"/>
          <p:cNvSpPr>
            <a:spLocks noGrp="1" noChangeArrowheads="1"/>
          </p:cNvSpPr>
          <p:nvPr>
            <p:ph type="title" idx="4294967295"/>
          </p:nvPr>
        </p:nvSpPr>
        <p:spPr>
          <a:xfrm>
            <a:off x="0" y="0"/>
            <a:ext cx="8458200" cy="762000"/>
          </a:xfrm>
        </p:spPr>
        <p:txBody>
          <a:bodyPr anchor="t">
            <a:normAutofit/>
          </a:bodyPr>
          <a:lstStyle/>
          <a:p>
            <a:pPr eaLnBrk="1" fontAlgn="auto" hangingPunct="1">
              <a:spcAft>
                <a:spcPts val="0"/>
              </a:spcAft>
              <a:defRPr/>
            </a:pPr>
            <a:r>
              <a:rPr lang="en-US" sz="3600" b="1" u="sng" dirty="0"/>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Slide Number Placeholder 1"/>
          <p:cNvSpPr>
            <a:spLocks noGrp="1"/>
          </p:cNvSpPr>
          <p:nvPr>
            <p:ph type="sldNum" sz="quarter" idx="12"/>
          </p:nvPr>
        </p:nvSpPr>
        <p:spPr>
          <a:xfrm>
            <a:off x="0" y="6400800"/>
            <a:ext cx="533400" cy="381000"/>
          </a:xfrm>
        </p:spPr>
        <p:txBody>
          <a:bodyPr/>
          <a:lstStyle/>
          <a:p>
            <a:fld id="{B6F15528-21DE-4FAA-801E-634DDDAF4B2B}" type="slidenum">
              <a:rPr lang="en-US" smtClean="0"/>
              <a:pPr/>
              <a:t>174</a:t>
            </a:fld>
            <a:endParaRPr lang="en-US"/>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6477000"/>
            <a:ext cx="533400" cy="381000"/>
          </a:xfrm>
        </p:spPr>
        <p:txBody>
          <a:bodyPr/>
          <a:lstStyle/>
          <a:p>
            <a:fld id="{B6F15528-21DE-4FAA-801E-634DDDAF4B2B}" type="slidenum">
              <a:rPr lang="en-US" smtClean="0"/>
              <a:pPr/>
              <a:t>175</a:t>
            </a:fld>
            <a:endParaRPr lang="en-US"/>
          </a:p>
        </p:txBody>
      </p:sp>
      <p:graphicFrame>
        <p:nvGraphicFramePr>
          <p:cNvPr id="3" name="Table 2"/>
          <p:cNvGraphicFramePr>
            <a:graphicFrameLocks noGrp="1"/>
          </p:cNvGraphicFramePr>
          <p:nvPr/>
        </p:nvGraphicFramePr>
        <p:xfrm>
          <a:off x="152400" y="744743"/>
          <a:ext cx="8915400" cy="5884657"/>
        </p:xfrm>
        <a:graphic>
          <a:graphicData uri="http://schemas.openxmlformats.org/drawingml/2006/table">
            <a:tbl>
              <a:tblPr firstRow="1" bandRow="1">
                <a:tableStyleId>{BC89EF96-8CEA-46FF-86C4-4CE0E7609802}</a:tableStyleId>
              </a:tblPr>
              <a:tblGrid>
                <a:gridCol w="838200">
                  <a:extLst>
                    <a:ext uri="{9D8B030D-6E8A-4147-A177-3AD203B41FA5}">
                      <a16:colId xmlns="" xmlns:a16="http://schemas.microsoft.com/office/drawing/2014/main" val="20000"/>
                    </a:ext>
                  </a:extLst>
                </a:gridCol>
                <a:gridCol w="2819400">
                  <a:extLst>
                    <a:ext uri="{9D8B030D-6E8A-4147-A177-3AD203B41FA5}">
                      <a16:colId xmlns="" xmlns:a16="http://schemas.microsoft.com/office/drawing/2014/main" val="20001"/>
                    </a:ext>
                  </a:extLst>
                </a:gridCol>
                <a:gridCol w="5257800">
                  <a:extLst>
                    <a:ext uri="{9D8B030D-6E8A-4147-A177-3AD203B41FA5}">
                      <a16:colId xmlns="" xmlns:a16="http://schemas.microsoft.com/office/drawing/2014/main" val="20002"/>
                    </a:ext>
                  </a:extLst>
                </a:gridCol>
              </a:tblGrid>
              <a:tr h="557829">
                <a:tc>
                  <a:txBody>
                    <a:bodyPr/>
                    <a:lstStyle/>
                    <a:p>
                      <a:pPr algn="ctr">
                        <a:lnSpc>
                          <a:spcPct val="100000"/>
                        </a:lnSpc>
                      </a:pPr>
                      <a:r>
                        <a:rPr kumimoji="0" lang="en-US" sz="1550" b="1" kern="1200" dirty="0">
                          <a:solidFill>
                            <a:schemeClr val="tx1"/>
                          </a:solidFill>
                          <a:latin typeface="+mn-lt"/>
                          <a:ea typeface="+mn-ea"/>
                          <a:cs typeface="+mn-cs"/>
                        </a:rPr>
                        <a:t>Section</a:t>
                      </a:r>
                    </a:p>
                  </a:txBody>
                  <a:tcPr/>
                </a:tc>
                <a:tc>
                  <a:txBody>
                    <a:bodyPr/>
                    <a:lstStyle/>
                    <a:p>
                      <a:pPr algn="ctr">
                        <a:lnSpc>
                          <a:spcPct val="100000"/>
                        </a:lnSpc>
                      </a:pPr>
                      <a:r>
                        <a:rPr kumimoji="0" lang="en-US" sz="1550" kern="1200" dirty="0"/>
                        <a:t>Amount debited to P&amp;L Account</a:t>
                      </a:r>
                      <a:r>
                        <a:rPr lang="en-US" sz="1550" baseline="0" dirty="0"/>
                        <a:t>/ Payment</a:t>
                      </a:r>
                      <a:endParaRPr lang="en-US" sz="1550" dirty="0"/>
                    </a:p>
                  </a:txBody>
                  <a:tcPr/>
                </a:tc>
                <a:tc>
                  <a:txBody>
                    <a:bodyPr/>
                    <a:lstStyle/>
                    <a:p>
                      <a:pPr algn="ctr">
                        <a:lnSpc>
                          <a:spcPct val="100000"/>
                        </a:lnSpc>
                      </a:pPr>
                      <a:r>
                        <a:rPr kumimoji="0" lang="en-US" sz="1550" kern="1200" dirty="0">
                          <a:solidFill>
                            <a:schemeClr val="tx1"/>
                          </a:solidFill>
                        </a:rPr>
                        <a:t>Amounts admissible</a:t>
                      </a:r>
                      <a:r>
                        <a:rPr lang="en-US" sz="1550" dirty="0"/>
                        <a:t>/ Quantum</a:t>
                      </a:r>
                      <a:r>
                        <a:rPr lang="en-US" sz="1550" baseline="0" dirty="0"/>
                        <a:t> of deduction</a:t>
                      </a:r>
                      <a:endParaRPr lang="en-US" sz="1550" dirty="0"/>
                    </a:p>
                  </a:txBody>
                  <a:tcPr>
                    <a:noFill/>
                  </a:tcPr>
                </a:tc>
                <a:extLst>
                  <a:ext uri="{0D108BD9-81ED-4DB2-BD59-A6C34878D82A}">
                    <a16:rowId xmlns="" xmlns:a16="http://schemas.microsoft.com/office/drawing/2014/main" val="10000"/>
                  </a:ext>
                </a:extLst>
              </a:tr>
              <a:tr h="1320277">
                <a:tc>
                  <a:txBody>
                    <a:bodyPr/>
                    <a:lstStyle/>
                    <a:p>
                      <a:pPr marL="0" marR="0" algn="ctr">
                        <a:lnSpc>
                          <a:spcPct val="115000"/>
                        </a:lnSpc>
                        <a:spcBef>
                          <a:spcPts val="0"/>
                        </a:spcBef>
                        <a:spcAft>
                          <a:spcPts val="0"/>
                        </a:spcAft>
                      </a:pPr>
                      <a:r>
                        <a:rPr lang="en-US" sz="1550" dirty="0">
                          <a:latin typeface="+mn-lt"/>
                          <a:ea typeface="Times New Roman"/>
                          <a:cs typeface="Times New Roman"/>
                        </a:rPr>
                        <a:t>35AC</a:t>
                      </a:r>
                      <a:endParaRPr lang="en-US" sz="1550" dirty="0">
                        <a:latin typeface="+mn-lt"/>
                        <a:ea typeface="Calibri"/>
                        <a:cs typeface="Arial"/>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Payment to public sector Co. or local authority or an association or institution approved by national committee for carrying eligible Projects/Schemes </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100% of expenditure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rPr>
                        <a:t>(No deduction allowed from A.Y. 2018-19 onwards)</a:t>
                      </a:r>
                    </a:p>
                  </a:txBody>
                  <a:tcPr/>
                </a:tc>
                <a:extLst>
                  <a:ext uri="{0D108BD9-81ED-4DB2-BD59-A6C34878D82A}">
                    <a16:rowId xmlns="" xmlns:a16="http://schemas.microsoft.com/office/drawing/2014/main" val="10001"/>
                  </a:ext>
                </a:extLst>
              </a:tr>
              <a:tr h="2432797">
                <a:tc>
                  <a:txBody>
                    <a:bodyPr/>
                    <a:lstStyle/>
                    <a:p>
                      <a:pPr marL="0" marR="0" algn="ctr">
                        <a:lnSpc>
                          <a:spcPct val="115000"/>
                        </a:lnSpc>
                        <a:spcBef>
                          <a:spcPts val="0"/>
                        </a:spcBef>
                        <a:spcAft>
                          <a:spcPts val="0"/>
                        </a:spcAft>
                      </a:pPr>
                      <a:r>
                        <a:rPr lang="en-US" sz="1550" b="0" dirty="0"/>
                        <a:t>35AD</a:t>
                      </a:r>
                      <a:endParaRPr lang="en-US" sz="1550" b="0" dirty="0">
                        <a:latin typeface="+mn-lt"/>
                        <a:ea typeface="Calibri"/>
                        <a:cs typeface="Arial"/>
                      </a:endParaRPr>
                    </a:p>
                  </a:txBody>
                  <a:tcPr marL="28575" marR="28575" marT="28575" marB="28575"/>
                </a:tc>
                <a:tc>
                  <a:txBody>
                    <a:bodyPr/>
                    <a:lstStyle/>
                    <a:p>
                      <a:pPr algn="just"/>
                      <a:r>
                        <a:rPr kumimoji="0" lang="en-US" sz="1600" b="0" u="none" strike="noStrike" kern="1200" cap="none" normalizeH="0" baseline="0" dirty="0">
                          <a:ln>
                            <a:noFill/>
                          </a:ln>
                          <a:effectLst/>
                        </a:rPr>
                        <a:t>Deduction in respect of capital expenditure on specified business</a:t>
                      </a:r>
                      <a:endParaRPr kumimoji="0" lang="en-US" sz="1600" b="0" i="0" u="none" strike="noStrike" kern="1200" cap="none" normalizeH="0" baseline="0" dirty="0">
                        <a:ln>
                          <a:noFill/>
                        </a:ln>
                        <a:solidFill>
                          <a:schemeClr val="tx1"/>
                        </a:solidFill>
                        <a:effectLst/>
                        <a:latin typeface="+mn-lt"/>
                        <a:ea typeface="+mn-ea"/>
                        <a:cs typeface="+mn-cs"/>
                      </a:endParaRPr>
                    </a:p>
                  </a:txBody>
                  <a:tcPr/>
                </a:tc>
                <a:tc>
                  <a:txBody>
                    <a:bodyPr/>
                    <a:lstStyle/>
                    <a:p>
                      <a:pPr algn="just"/>
                      <a:r>
                        <a:rPr kumimoji="0" lang="en-US" sz="1600" b="1" u="none" strike="noStrike" kern="1200" cap="none" normalizeH="0" baseline="0" dirty="0">
                          <a:ln>
                            <a:noFill/>
                          </a:ln>
                          <a:effectLst/>
                        </a:rPr>
                        <a:t>100%</a:t>
                      </a:r>
                      <a:r>
                        <a:rPr kumimoji="0" lang="en-US" sz="1600" b="0" u="none" strike="noStrike" kern="1200" cap="none" normalizeH="0" baseline="0" dirty="0">
                          <a:ln>
                            <a:noFill/>
                          </a:ln>
                          <a:effectLst/>
                        </a:rPr>
                        <a:t> - laying/setting up/ building/ developing/ operating cross country natural gas pipeline/ a new hotel in India/ a housing project under slum rehabilitation scheme/ inland container depot or freight station/ bee-keeping &amp; production of honey &amp; bee-wax/ warehouse facility for sugar/ slurry pipeline for transportation of iron ore (</a:t>
                      </a:r>
                      <a:r>
                        <a:rPr kumimoji="0" lang="en-US" sz="1600" b="0" u="none" strike="noStrike" kern="1200" cap="none" normalizeH="0" baseline="0" dirty="0" err="1">
                          <a:ln>
                            <a:noFill/>
                          </a:ln>
                          <a:effectLst/>
                        </a:rPr>
                        <a:t>w.e.f</a:t>
                      </a:r>
                      <a:r>
                        <a:rPr kumimoji="0" lang="en-US" sz="1600" b="0" u="none" strike="noStrike" kern="1200" cap="none" normalizeH="0" baseline="0" dirty="0">
                          <a:ln>
                            <a:noFill/>
                          </a:ln>
                          <a:effectLst/>
                        </a:rPr>
                        <a:t>. A.Y. 2015-16)/ wafer fabrication manufacturing unit (</a:t>
                      </a:r>
                      <a:r>
                        <a:rPr kumimoji="0" lang="en-US" sz="1600" b="0" u="none" strike="noStrike" kern="1200" cap="none" normalizeH="0" baseline="0" dirty="0" err="1">
                          <a:ln>
                            <a:noFill/>
                          </a:ln>
                          <a:effectLst/>
                        </a:rPr>
                        <a:t>w.e.f</a:t>
                      </a:r>
                      <a:r>
                        <a:rPr kumimoji="0" lang="en-US" sz="1600" b="0" u="none" strike="noStrike" kern="1200" cap="none" normalizeH="0" baseline="0" dirty="0">
                          <a:ln>
                            <a:noFill/>
                          </a:ln>
                          <a:effectLst/>
                        </a:rPr>
                        <a:t>. A.Y. 2015-16)</a:t>
                      </a:r>
                    </a:p>
                    <a:p>
                      <a:pPr algn="just"/>
                      <a:r>
                        <a:rPr kumimoji="0" lang="en-US" sz="1600" b="1" u="none" strike="noStrike" kern="1200" cap="none" normalizeH="0" baseline="0" dirty="0">
                          <a:ln>
                            <a:noFill/>
                          </a:ln>
                          <a:effectLst/>
                        </a:rPr>
                        <a:t>150% </a:t>
                      </a:r>
                      <a:r>
                        <a:rPr kumimoji="0" lang="en-US" sz="1600" b="0" u="none" strike="noStrike" kern="1200" cap="none" normalizeH="0" baseline="0" dirty="0">
                          <a:ln>
                            <a:noFill/>
                          </a:ln>
                          <a:effectLst/>
                        </a:rPr>
                        <a:t>–</a:t>
                      </a:r>
                      <a:r>
                        <a:rPr kumimoji="0" lang="en-US" sz="1600" b="1" u="none" strike="noStrike" kern="1200" cap="none" normalizeH="0" baseline="0" dirty="0">
                          <a:ln>
                            <a:noFill/>
                          </a:ln>
                          <a:effectLst/>
                        </a:rPr>
                        <a:t> </a:t>
                      </a:r>
                      <a:r>
                        <a:rPr kumimoji="0" lang="en-US" sz="1600" b="0" u="none" strike="noStrike" kern="1200" cap="none" normalizeH="0" baseline="0" dirty="0">
                          <a:ln>
                            <a:noFill/>
                          </a:ln>
                          <a:effectLst/>
                        </a:rPr>
                        <a:t>setting up/ laying/ building/ operating a cold chain facility/ warehousing facility for agriculture produce/a new hospital with at least 100 beds/ a housing project under affordable housing scheme/ production of fertilizer in India </a:t>
                      </a:r>
                    </a:p>
                    <a:p>
                      <a:pPr algn="just"/>
                      <a:endParaRPr kumimoji="0" lang="en-US" sz="1050" b="0" u="none" strike="noStrike" kern="1200" cap="none" normalizeH="0" baseline="0" dirty="0">
                        <a:ln>
                          <a:noFill/>
                        </a:ln>
                        <a:effectLst/>
                      </a:endParaRPr>
                    </a:p>
                    <a:p>
                      <a:pPr algn="just"/>
                      <a:r>
                        <a:rPr kumimoji="0" lang="en-US" sz="1600" b="1" u="none" strike="noStrike" kern="1200" cap="none" normalizeH="0" baseline="0" dirty="0">
                          <a:ln>
                            <a:noFill/>
                          </a:ln>
                          <a:effectLst/>
                        </a:rPr>
                        <a:t>From A.Y. 2018-19 onwards</a:t>
                      </a:r>
                      <a:r>
                        <a:rPr kumimoji="0" lang="en-US" sz="1600" b="0" u="none" strike="noStrike" kern="1200" cap="none" normalizeH="0" baseline="0" dirty="0">
                          <a:ln>
                            <a:noFill/>
                          </a:ln>
                          <a:effectLst/>
                        </a:rPr>
                        <a:t>, 100% of expenditure.</a:t>
                      </a:r>
                      <a:endParaRPr kumimoji="0" lang="en-US" sz="1600" b="0" i="0" u="none" strike="noStrike" kern="1200" cap="none" normalizeH="0" baseline="0" dirty="0">
                        <a:ln>
                          <a:noFill/>
                        </a:ln>
                        <a:solidFill>
                          <a:schemeClr val="tx1"/>
                        </a:solidFill>
                        <a:effectLst/>
                        <a:latin typeface="+mn-lt"/>
                        <a:ea typeface="+mn-ea"/>
                        <a:cs typeface="+mn-cs"/>
                      </a:endParaRPr>
                    </a:p>
                  </a:txBody>
                  <a:tcPr/>
                </a:tc>
                <a:extLst>
                  <a:ext uri="{0D108BD9-81ED-4DB2-BD59-A6C34878D82A}">
                    <a16:rowId xmlns="" xmlns:a16="http://schemas.microsoft.com/office/drawing/2014/main" val="10002"/>
                  </a:ext>
                </a:extLst>
              </a:tr>
              <a:tr h="792704">
                <a:tc>
                  <a:txBody>
                    <a:bodyPr/>
                    <a:lstStyle/>
                    <a:p>
                      <a:pPr marL="0" marR="0" algn="ctr">
                        <a:lnSpc>
                          <a:spcPct val="115000"/>
                        </a:lnSpc>
                        <a:spcBef>
                          <a:spcPts val="0"/>
                        </a:spcBef>
                        <a:spcAft>
                          <a:spcPts val="0"/>
                        </a:spcAft>
                      </a:pPr>
                      <a:r>
                        <a:rPr lang="en-US" sz="1550" dirty="0"/>
                        <a:t>35CCA</a:t>
                      </a:r>
                      <a:endParaRPr lang="en-US" sz="1550" b="0" dirty="0">
                        <a:latin typeface="+mn-lt"/>
                        <a:ea typeface="Calibri"/>
                        <a:cs typeface="Arial"/>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u="none" strike="noStrike" cap="none" normalizeH="0" baseline="0" dirty="0">
                          <a:ln>
                            <a:noFill/>
                          </a:ln>
                          <a:effectLst/>
                        </a:rPr>
                        <a:t>Rural development </a:t>
                      </a:r>
                      <a:r>
                        <a:rPr kumimoji="0" lang="en-US" sz="1600" u="none" strike="noStrike" cap="none" normalizeH="0" baseline="0" dirty="0" err="1">
                          <a:ln>
                            <a:noFill/>
                          </a:ln>
                          <a:effectLst/>
                        </a:rPr>
                        <a:t>programme</a:t>
                      </a:r>
                      <a:r>
                        <a:rPr kumimoji="0" lang="en-US" sz="1600" u="none" strike="noStrike" cap="none" normalizeH="0" baseline="0" dirty="0">
                          <a:ln>
                            <a:noFill/>
                          </a:ln>
                          <a:effectLst/>
                        </a:rPr>
                        <a:t> carried on by association &amp; institutions</a:t>
                      </a:r>
                      <a:endParaRPr kumimoji="0" lang="en-US" sz="1600" b="0" i="0" u="none" strike="noStrike" cap="none" normalizeH="0" baseline="0" dirty="0">
                        <a:ln>
                          <a:noFill/>
                        </a:ln>
                        <a:solidFill>
                          <a:srgbClr val="00B050"/>
                        </a:solidFill>
                        <a:effectLst/>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u="none" strike="noStrike" cap="none" normalizeH="0" baseline="0" dirty="0">
                          <a:ln>
                            <a:noFill/>
                          </a:ln>
                          <a:effectLst/>
                        </a:rPr>
                        <a:t>100% of expenditure</a:t>
                      </a:r>
                      <a:endParaRPr kumimoji="0" lang="en-US" sz="16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10003"/>
                  </a:ext>
                </a:extLst>
              </a:tr>
            </a:tbl>
          </a:graphicData>
        </a:graphic>
      </p:graphicFrame>
      <p:sp>
        <p:nvSpPr>
          <p:cNvPr id="4" name="Rectangle 2"/>
          <p:cNvSpPr txBox="1">
            <a:spLocks noChangeArrowheads="1"/>
          </p:cNvSpPr>
          <p:nvPr/>
        </p:nvSpPr>
        <p:spPr>
          <a:xfrm>
            <a:off x="76200" y="0"/>
            <a:ext cx="8458200" cy="762000"/>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sng" strike="noStrike" kern="1200" cap="none" spc="0" normalizeH="0" baseline="0" noProof="0" dirty="0">
                <a:ln>
                  <a:noFill/>
                </a:ln>
                <a:solidFill>
                  <a:schemeClr val="tx2"/>
                </a:solidFill>
                <a:effectLst/>
                <a:uLnTx/>
                <a:uFillTx/>
                <a:latin typeface="+mj-lt"/>
                <a:ea typeface="+mj-ea"/>
                <a:cs typeface="+mj-cs"/>
              </a:rPr>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6400800"/>
            <a:ext cx="533400" cy="381000"/>
          </a:xfrm>
        </p:spPr>
        <p:txBody>
          <a:bodyPr/>
          <a:lstStyle/>
          <a:p>
            <a:fld id="{B6F15528-21DE-4FAA-801E-634DDDAF4B2B}" type="slidenum">
              <a:rPr lang="en-US" smtClean="0"/>
              <a:pPr/>
              <a:t>176</a:t>
            </a:fld>
            <a:endParaRPr lang="en-US"/>
          </a:p>
        </p:txBody>
      </p:sp>
      <p:graphicFrame>
        <p:nvGraphicFramePr>
          <p:cNvPr id="3" name="Content Placeholder 4"/>
          <p:cNvGraphicFramePr>
            <a:graphicFrameLocks/>
          </p:cNvGraphicFramePr>
          <p:nvPr>
            <p:extLst>
              <p:ext uri="{D42A27DB-BD31-4B8C-83A1-F6EECF244321}">
                <p14:modId xmlns:p14="http://schemas.microsoft.com/office/powerpoint/2010/main" val="2469030325"/>
              </p:ext>
            </p:extLst>
          </p:nvPr>
        </p:nvGraphicFramePr>
        <p:xfrm>
          <a:off x="152400" y="990600"/>
          <a:ext cx="8839200" cy="5257800"/>
        </p:xfrm>
        <a:graphic>
          <a:graphicData uri="http://schemas.openxmlformats.org/drawingml/2006/table">
            <a:tbl>
              <a:tblPr firstRow="1" bandRow="1">
                <a:tableStyleId>{BC89EF96-8CEA-46FF-86C4-4CE0E7609802}</a:tableStyleId>
              </a:tblPr>
              <a:tblGrid>
                <a:gridCol w="990600">
                  <a:extLst>
                    <a:ext uri="{9D8B030D-6E8A-4147-A177-3AD203B41FA5}">
                      <a16:colId xmlns="" xmlns:a16="http://schemas.microsoft.com/office/drawing/2014/main" val="20000"/>
                    </a:ext>
                  </a:extLst>
                </a:gridCol>
                <a:gridCol w="3810000">
                  <a:extLst>
                    <a:ext uri="{9D8B030D-6E8A-4147-A177-3AD203B41FA5}">
                      <a16:colId xmlns="" xmlns:a16="http://schemas.microsoft.com/office/drawing/2014/main" val="20001"/>
                    </a:ext>
                  </a:extLst>
                </a:gridCol>
                <a:gridCol w="4038600">
                  <a:extLst>
                    <a:ext uri="{9D8B030D-6E8A-4147-A177-3AD203B41FA5}">
                      <a16:colId xmlns="" xmlns:a16="http://schemas.microsoft.com/office/drawing/2014/main" val="20002"/>
                    </a:ext>
                  </a:extLst>
                </a:gridCol>
              </a:tblGrid>
              <a:tr h="381000">
                <a:tc>
                  <a:txBody>
                    <a:bodyPr/>
                    <a:lstStyle/>
                    <a:p>
                      <a:pPr algn="ctr"/>
                      <a:r>
                        <a:rPr lang="en-US" sz="1700" dirty="0"/>
                        <a:t>Section</a:t>
                      </a:r>
                    </a:p>
                  </a:txBody>
                  <a:tcPr/>
                </a:tc>
                <a:tc>
                  <a:txBody>
                    <a:bodyPr/>
                    <a:lstStyle/>
                    <a:p>
                      <a:pPr algn="ctr">
                        <a:lnSpc>
                          <a:spcPct val="100000"/>
                        </a:lnSpc>
                      </a:pPr>
                      <a:r>
                        <a:rPr lang="en-US" sz="1700" dirty="0"/>
                        <a:t>Eligible</a:t>
                      </a:r>
                      <a:r>
                        <a:rPr lang="en-US" sz="1700" baseline="0" dirty="0"/>
                        <a:t> expenditure/payment</a:t>
                      </a:r>
                      <a:endParaRPr lang="en-US" sz="1700" dirty="0"/>
                    </a:p>
                  </a:txBody>
                  <a:tcPr/>
                </a:tc>
                <a:tc>
                  <a:txBody>
                    <a:bodyPr/>
                    <a:lstStyle/>
                    <a:p>
                      <a:pPr algn="ctr">
                        <a:lnSpc>
                          <a:spcPct val="100000"/>
                        </a:lnSpc>
                      </a:pPr>
                      <a:r>
                        <a:rPr lang="en-US" sz="1700" dirty="0"/>
                        <a:t>Amount/quantum</a:t>
                      </a:r>
                      <a:r>
                        <a:rPr lang="en-US" sz="1700" baseline="0" dirty="0"/>
                        <a:t> of deduction</a:t>
                      </a:r>
                      <a:endParaRPr lang="en-US" sz="1700" dirty="0"/>
                    </a:p>
                  </a:txBody>
                  <a:tcPr>
                    <a:noFill/>
                  </a:tcPr>
                </a:tc>
                <a:extLst>
                  <a:ext uri="{0D108BD9-81ED-4DB2-BD59-A6C34878D82A}">
                    <a16:rowId xmlns="" xmlns:a16="http://schemas.microsoft.com/office/drawing/2014/main" val="10000"/>
                  </a:ext>
                </a:extLst>
              </a:tr>
              <a:tr h="206179">
                <a:tc>
                  <a:txBody>
                    <a:bodyPr/>
                    <a:lstStyle/>
                    <a:p>
                      <a:pPr marL="0" marR="0" algn="ctr">
                        <a:lnSpc>
                          <a:spcPct val="115000"/>
                        </a:lnSpc>
                        <a:spcBef>
                          <a:spcPts val="0"/>
                        </a:spcBef>
                        <a:spcAft>
                          <a:spcPts val="0"/>
                        </a:spcAft>
                      </a:pPr>
                      <a:r>
                        <a:rPr lang="en-US" sz="1700" dirty="0"/>
                        <a:t>35CCB</a:t>
                      </a:r>
                      <a:endParaRPr lang="en-US" sz="1700" dirty="0">
                        <a:latin typeface="+mn-lt"/>
                        <a:ea typeface="Calibri"/>
                        <a:cs typeface="Arial"/>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00" u="none" strike="noStrike" cap="none" normalizeH="0" baseline="0" dirty="0">
                          <a:ln>
                            <a:noFill/>
                          </a:ln>
                          <a:effectLst/>
                        </a:rPr>
                        <a:t>Conservation of Natural resources by associations &amp; institutions*** </a:t>
                      </a:r>
                      <a:r>
                        <a:rPr lang="en-US" sz="1700" dirty="0"/>
                        <a:t>Deleted from A.Y 2003-04</a:t>
                      </a:r>
                      <a:endParaRPr kumimoji="0" lang="en-US" sz="1700" b="0" i="0" u="none" strike="noStrike" cap="none" normalizeH="0" baseline="0" dirty="0">
                        <a:ln>
                          <a:noFill/>
                        </a:ln>
                        <a:solidFill>
                          <a:srgbClr val="C00000"/>
                        </a:solidFill>
                        <a:effectLst/>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00" u="none" strike="noStrike" cap="none" normalizeH="0" baseline="0" dirty="0">
                          <a:ln>
                            <a:noFill/>
                          </a:ln>
                          <a:effectLst/>
                        </a:rPr>
                        <a:t>100% of expenditure</a:t>
                      </a:r>
                      <a:endParaRPr kumimoji="0" lang="en-US" sz="17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10001"/>
                  </a:ext>
                </a:extLst>
              </a:tr>
              <a:tr h="575872">
                <a:tc>
                  <a:txBody>
                    <a:bodyPr/>
                    <a:lstStyle/>
                    <a:p>
                      <a:pPr marL="0" marR="0" algn="ctr">
                        <a:lnSpc>
                          <a:spcPct val="115000"/>
                        </a:lnSpc>
                        <a:spcBef>
                          <a:spcPts val="0"/>
                        </a:spcBef>
                        <a:spcAft>
                          <a:spcPts val="0"/>
                        </a:spcAft>
                      </a:pPr>
                      <a:r>
                        <a:rPr lang="en-US" sz="1700" dirty="0"/>
                        <a:t>35CCC</a:t>
                      </a:r>
                      <a:endParaRPr lang="en-US" sz="1700" dirty="0">
                        <a:latin typeface="+mn-lt"/>
                        <a:ea typeface="Calibri"/>
                        <a:cs typeface="Arial"/>
                      </a:endParaRPr>
                    </a:p>
                  </a:txBody>
                  <a:tcPr marL="28575" marR="28575" marT="28575" marB="28575"/>
                </a:tc>
                <a:tc>
                  <a:txBody>
                    <a:bodyPr/>
                    <a:lstStyle/>
                    <a:p>
                      <a:pPr algn="just"/>
                      <a:r>
                        <a:rPr lang="en-US" sz="1700" dirty="0"/>
                        <a:t>Expenditure on agricultural extension project</a:t>
                      </a:r>
                      <a:endParaRPr lang="en-US" sz="1700" b="0" dirty="0">
                        <a:latin typeface="+mn-lt"/>
                      </a:endParaRPr>
                    </a:p>
                  </a:txBody>
                  <a:tcPr/>
                </a:tc>
                <a:tc>
                  <a:txBody>
                    <a:bodyPr/>
                    <a:lstStyle/>
                    <a:p>
                      <a:pPr algn="just"/>
                      <a:r>
                        <a:rPr lang="en-US" sz="1700" dirty="0"/>
                        <a:t>100% of expenditure (from A.Y. 2021-22 onwards)</a:t>
                      </a:r>
                    </a:p>
                    <a:p>
                      <a:pPr algn="just"/>
                      <a:r>
                        <a:rPr lang="en-US" sz="1700" b="1" dirty="0"/>
                        <a:t>150% of expenditure (till A.Y. 2020-21)</a:t>
                      </a:r>
                      <a:endParaRPr lang="en-US" sz="1700" b="1" dirty="0">
                        <a:latin typeface="+mn-lt"/>
                      </a:endParaRPr>
                    </a:p>
                  </a:txBody>
                  <a:tcPr/>
                </a:tc>
                <a:extLst>
                  <a:ext uri="{0D108BD9-81ED-4DB2-BD59-A6C34878D82A}">
                    <a16:rowId xmlns="" xmlns:a16="http://schemas.microsoft.com/office/drawing/2014/main" val="10002"/>
                  </a:ext>
                </a:extLst>
              </a:tr>
              <a:tr h="450019">
                <a:tc>
                  <a:txBody>
                    <a:bodyPr/>
                    <a:lstStyle/>
                    <a:p>
                      <a:pPr marL="0" marR="0" algn="ctr">
                        <a:lnSpc>
                          <a:spcPct val="115000"/>
                        </a:lnSpc>
                        <a:spcBef>
                          <a:spcPts val="0"/>
                        </a:spcBef>
                        <a:spcAft>
                          <a:spcPts val="0"/>
                        </a:spcAft>
                      </a:pPr>
                      <a:r>
                        <a:rPr kumimoji="0" lang="en-US" sz="1700" kern="1200" dirty="0"/>
                        <a:t>35CCD</a:t>
                      </a:r>
                      <a:endParaRPr kumimoji="0" lang="en-US" sz="1700" kern="1200" dirty="0">
                        <a:solidFill>
                          <a:schemeClr val="tx1"/>
                        </a:solidFill>
                        <a:latin typeface="+mn-lt"/>
                        <a:ea typeface="Times New Roman"/>
                        <a:cs typeface="Times New Roman"/>
                      </a:endParaRPr>
                    </a:p>
                  </a:txBody>
                  <a:tcPr marL="28575" marR="28575" marT="28575" marB="28575"/>
                </a:tc>
                <a:tc>
                  <a:txBody>
                    <a:bodyPr/>
                    <a:lstStyle/>
                    <a:p>
                      <a:pPr algn="just"/>
                      <a:r>
                        <a:rPr lang="en-US" sz="1700" dirty="0"/>
                        <a:t>Expenditure on skill development project by a Company</a:t>
                      </a:r>
                      <a:endParaRPr lang="en-US" sz="1700" b="0" dirty="0">
                        <a:latin typeface="+mn-lt"/>
                      </a:endParaRPr>
                    </a:p>
                  </a:txBody>
                  <a:tcPr/>
                </a:tc>
                <a:tc>
                  <a:txBody>
                    <a:bodyPr/>
                    <a:lstStyle/>
                    <a:p>
                      <a:pPr algn="just"/>
                      <a:r>
                        <a:rPr lang="en-US" sz="1700" dirty="0"/>
                        <a:t>100% of expenditure (from A.Y. 2021-22 onwards)</a:t>
                      </a:r>
                    </a:p>
                    <a:p>
                      <a:pPr algn="just"/>
                      <a:r>
                        <a:rPr lang="en-US" sz="1700" b="1" dirty="0"/>
                        <a:t>150% of expenditure (till A.Y. 2020-21)</a:t>
                      </a:r>
                      <a:endParaRPr lang="en-US" sz="1700" b="1" dirty="0">
                        <a:latin typeface="+mn-lt"/>
                      </a:endParaRPr>
                    </a:p>
                  </a:txBody>
                  <a:tcPr/>
                </a:tc>
                <a:extLst>
                  <a:ext uri="{0D108BD9-81ED-4DB2-BD59-A6C34878D82A}">
                    <a16:rowId xmlns="" xmlns:a16="http://schemas.microsoft.com/office/drawing/2014/main" val="10003"/>
                  </a:ext>
                </a:extLst>
              </a:tr>
              <a:tr h="2270760">
                <a:tc>
                  <a:txBody>
                    <a:bodyPr/>
                    <a:lstStyle/>
                    <a:p>
                      <a:pPr marL="0" marR="0" algn="ctr">
                        <a:lnSpc>
                          <a:spcPct val="115000"/>
                        </a:lnSpc>
                        <a:spcBef>
                          <a:spcPts val="0"/>
                        </a:spcBef>
                        <a:spcAft>
                          <a:spcPts val="0"/>
                        </a:spcAft>
                      </a:pPr>
                      <a:r>
                        <a:rPr kumimoji="0" lang="en-US" sz="1700" kern="1200" dirty="0"/>
                        <a:t>35D</a:t>
                      </a:r>
                      <a:endParaRPr kumimoji="0" lang="en-US" sz="1700" kern="1200" dirty="0">
                        <a:solidFill>
                          <a:schemeClr val="tx1"/>
                        </a:solidFill>
                        <a:latin typeface="+mn-lt"/>
                        <a:ea typeface="Times New Roman"/>
                        <a:cs typeface="Times New Roman"/>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00" u="none" strike="noStrike" cap="none" normalizeH="0" baseline="0" dirty="0">
                          <a:ln>
                            <a:noFill/>
                          </a:ln>
                          <a:effectLst/>
                        </a:rPr>
                        <a:t>Amortization of Preliminary </a:t>
                      </a:r>
                      <a:r>
                        <a:rPr kumimoji="0" lang="en-US" sz="1700" u="none" strike="noStrike" cap="none" normalizeH="0" baseline="0" dirty="0">
                          <a:ln>
                            <a:noFill/>
                          </a:ln>
                          <a:solidFill>
                            <a:schemeClr val="tx1"/>
                          </a:solidFill>
                          <a:effectLst/>
                        </a:rPr>
                        <a:t>Expenses by Indian resident or Company</a:t>
                      </a:r>
                      <a:endParaRPr kumimoji="0" lang="en-US" sz="1700" b="0" i="0" u="none" strike="noStrike" cap="none" normalizeH="0" baseline="0" dirty="0">
                        <a:ln>
                          <a:noFill/>
                        </a:ln>
                        <a:solidFill>
                          <a:schemeClr val="tx1"/>
                        </a:solidFill>
                        <a:effectLst/>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00" b="0" i="0" u="none" strike="noStrike" cap="none" normalizeH="0" baseline="0" dirty="0">
                          <a:ln>
                            <a:noFill/>
                          </a:ln>
                          <a:solidFill>
                            <a:schemeClr val="tx1"/>
                          </a:solidFill>
                          <a:effectLst/>
                          <a:latin typeface="+mn-lt"/>
                        </a:rPr>
                        <a:t>(1/5)* expenditure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700" b="0" i="0" u="none" strike="noStrike" cap="none" normalizeH="0" baseline="0" dirty="0">
                          <a:ln>
                            <a:noFill/>
                          </a:ln>
                          <a:solidFill>
                            <a:schemeClr val="tx1"/>
                          </a:solidFill>
                          <a:effectLst/>
                          <a:latin typeface="+mn-lt"/>
                        </a:rPr>
                        <a:t>For each of the 5 successive P.Y. beginning with  P.Y. in which business commences or extension is completed or new unit commences production/ operation</a:t>
                      </a:r>
                    </a:p>
                  </a:txBody>
                  <a:tcPr/>
                </a:tc>
                <a:extLst>
                  <a:ext uri="{0D108BD9-81ED-4DB2-BD59-A6C34878D82A}">
                    <a16:rowId xmlns="" xmlns:a16="http://schemas.microsoft.com/office/drawing/2014/main" val="10004"/>
                  </a:ext>
                </a:extLst>
              </a:tr>
            </a:tbl>
          </a:graphicData>
        </a:graphic>
      </p:graphicFrame>
      <p:sp>
        <p:nvSpPr>
          <p:cNvPr id="4" name="Rectangle 2"/>
          <p:cNvSpPr txBox="1">
            <a:spLocks noChangeArrowheads="1"/>
          </p:cNvSpPr>
          <p:nvPr/>
        </p:nvSpPr>
        <p:spPr>
          <a:xfrm>
            <a:off x="76200" y="0"/>
            <a:ext cx="8458200" cy="762000"/>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sng" strike="noStrike" kern="1200" cap="none" spc="0" normalizeH="0" baseline="0" noProof="0" dirty="0">
                <a:ln>
                  <a:noFill/>
                </a:ln>
                <a:solidFill>
                  <a:schemeClr val="tx2"/>
                </a:solidFill>
                <a:effectLst/>
                <a:uLnTx/>
                <a:uFillTx/>
                <a:latin typeface="+mj-lt"/>
                <a:ea typeface="+mj-ea"/>
                <a:cs typeface="+mj-cs"/>
              </a:rPr>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6" name="Content Placeholder 3"/>
          <p:cNvSpPr txBox="1">
            <a:spLocks/>
          </p:cNvSpPr>
          <p:nvPr/>
        </p:nvSpPr>
        <p:spPr>
          <a:xfrm>
            <a:off x="1143000" y="5334000"/>
            <a:ext cx="7696200" cy="914400"/>
          </a:xfrm>
          <a:prstGeom prst="rect">
            <a:avLst/>
          </a:prstGeom>
          <a:solidFill>
            <a:schemeClr val="bg1"/>
          </a:solidFill>
          <a:ln>
            <a:solidFill>
              <a:schemeClr val="accent1"/>
            </a:solidFill>
          </a:ln>
        </p:spPr>
        <p:txBody>
          <a:bodyPr>
            <a:normAutofit/>
          </a:bodyPr>
          <a:lstStyle/>
          <a:p>
            <a:pPr marR="0" lvl="0" algn="just" defTabSz="914400" rtl="0" eaLnBrk="1" fontAlgn="auto" latinLnBrk="0" hangingPunct="1">
              <a:lnSpc>
                <a:spcPct val="100000"/>
              </a:lnSpc>
              <a:spcBef>
                <a:spcPts val="700"/>
              </a:spcBef>
              <a:spcAft>
                <a:spcPts val="0"/>
              </a:spcAft>
              <a:buClr>
                <a:schemeClr val="accent2"/>
              </a:buClr>
              <a:buSzPct val="60000"/>
              <a:tabLst/>
              <a:defRPr/>
            </a:pPr>
            <a:r>
              <a:rPr kumimoji="0" lang="en-US" sz="1700" b="0" i="0" u="none" strike="noStrike" kern="1200" cap="none" spc="0" normalizeH="0" baseline="0" noProof="0" dirty="0">
                <a:ln>
                  <a:noFill/>
                </a:ln>
                <a:solidFill>
                  <a:schemeClr val="tx1"/>
                </a:solidFill>
                <a:effectLst/>
                <a:uLnTx/>
                <a:uFillTx/>
                <a:latin typeface="+mn-lt"/>
                <a:ea typeface="+mn-ea"/>
                <a:cs typeface="+mn-cs"/>
              </a:rPr>
              <a:t>With amendment by Finance Act, 2008, an assessee who is not industrial undertaking is also eligible for </a:t>
            </a:r>
            <a:r>
              <a:rPr kumimoji="0" lang="en-US" sz="1700" b="1" i="0" u="none" strike="noStrike" kern="1200" cap="none" spc="0" normalizeH="0" baseline="0" noProof="0" dirty="0">
                <a:ln>
                  <a:noFill/>
                </a:ln>
                <a:solidFill>
                  <a:schemeClr val="tx1"/>
                </a:solidFill>
                <a:effectLst/>
                <a:uLnTx/>
                <a:uFillTx/>
                <a:latin typeface="+mn-lt"/>
                <a:ea typeface="+mn-ea"/>
                <a:cs typeface="+mn-cs"/>
              </a:rPr>
              <a:t>deduction u/s 35D </a:t>
            </a:r>
            <a:r>
              <a:rPr kumimoji="0" lang="en-US" sz="1700" b="0" i="0" u="none" strike="noStrike" kern="1200" cap="none" spc="0" normalizeH="0" baseline="0" noProof="0" dirty="0">
                <a:ln>
                  <a:noFill/>
                </a:ln>
                <a:solidFill>
                  <a:schemeClr val="tx1"/>
                </a:solidFill>
                <a:effectLst/>
                <a:uLnTx/>
                <a:uFillTx/>
                <a:latin typeface="+mn-lt"/>
                <a:ea typeface="+mn-ea"/>
                <a:cs typeface="+mn-cs"/>
              </a:rPr>
              <a:t>for extension of unit for AY 2009-10 onwards. </a:t>
            </a:r>
            <a:r>
              <a:rPr kumimoji="0" lang="en-US" sz="1700" b="1" i="0" u="none" strike="noStrike" kern="1200" cap="none" spc="0" normalizeH="0" baseline="0" noProof="0" dirty="0">
                <a:ln>
                  <a:noFill/>
                </a:ln>
                <a:solidFill>
                  <a:schemeClr val="accent2"/>
                </a:solidFill>
                <a:effectLst/>
                <a:uLnTx/>
                <a:uFillTx/>
                <a:latin typeface="+mn-lt"/>
                <a:ea typeface="+mn-ea"/>
                <a:cs typeface="+mn-cs"/>
              </a:rPr>
              <a:t>Deep Industries Ltd. Vs. CIT [2015] 16 taxmann.com 348 (</a:t>
            </a:r>
            <a:r>
              <a:rPr kumimoji="0" lang="en-US" sz="1700" b="1" i="0" u="none" strike="noStrike" kern="1200" cap="none" spc="0" normalizeH="0" baseline="0" noProof="0" dirty="0" err="1">
                <a:ln>
                  <a:noFill/>
                </a:ln>
                <a:solidFill>
                  <a:schemeClr val="accent2"/>
                </a:solidFill>
                <a:effectLst/>
                <a:uLnTx/>
                <a:uFillTx/>
                <a:latin typeface="+mn-lt"/>
                <a:ea typeface="+mn-ea"/>
                <a:cs typeface="+mn-cs"/>
              </a:rPr>
              <a:t>Ahmedabad</a:t>
            </a:r>
            <a:r>
              <a:rPr kumimoji="0" lang="en-US" sz="1700" b="1" i="0" u="none" strike="noStrike" kern="1200" cap="none" spc="0" normalizeH="0" baseline="0" noProof="0" dirty="0">
                <a:ln>
                  <a:noFill/>
                </a:ln>
                <a:solidFill>
                  <a:schemeClr val="accent2"/>
                </a:solidFill>
                <a:effectLst/>
                <a:uLnTx/>
                <a:uFillTx/>
                <a:latin typeface="+mn-lt"/>
                <a:ea typeface="+mn-ea"/>
                <a:cs typeface="+mn-cs"/>
              </a:rPr>
              <a:t>-ITAT)</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177</a:t>
            </a:fld>
            <a:endParaRPr lang="en-US"/>
          </a:p>
        </p:txBody>
      </p:sp>
      <p:graphicFrame>
        <p:nvGraphicFramePr>
          <p:cNvPr id="3" name="Table 2"/>
          <p:cNvGraphicFramePr>
            <a:graphicFrameLocks noGrp="1"/>
          </p:cNvGraphicFramePr>
          <p:nvPr/>
        </p:nvGraphicFramePr>
        <p:xfrm>
          <a:off x="152400" y="1066800"/>
          <a:ext cx="8839200" cy="4939792"/>
        </p:xfrm>
        <a:graphic>
          <a:graphicData uri="http://schemas.openxmlformats.org/drawingml/2006/table">
            <a:tbl>
              <a:tblPr firstRow="1" bandRow="1">
                <a:tableStyleId>{BC89EF96-8CEA-46FF-86C4-4CE0E7609802}</a:tableStyleId>
              </a:tblPr>
              <a:tblGrid>
                <a:gridCol w="1066800">
                  <a:extLst>
                    <a:ext uri="{9D8B030D-6E8A-4147-A177-3AD203B41FA5}">
                      <a16:colId xmlns="" xmlns:a16="http://schemas.microsoft.com/office/drawing/2014/main" val="20000"/>
                    </a:ext>
                  </a:extLst>
                </a:gridCol>
                <a:gridCol w="3810000">
                  <a:extLst>
                    <a:ext uri="{9D8B030D-6E8A-4147-A177-3AD203B41FA5}">
                      <a16:colId xmlns="" xmlns:a16="http://schemas.microsoft.com/office/drawing/2014/main" val="20001"/>
                    </a:ext>
                  </a:extLst>
                </a:gridCol>
                <a:gridCol w="3962400">
                  <a:extLst>
                    <a:ext uri="{9D8B030D-6E8A-4147-A177-3AD203B41FA5}">
                      <a16:colId xmlns="" xmlns:a16="http://schemas.microsoft.com/office/drawing/2014/main" val="20002"/>
                    </a:ext>
                  </a:extLst>
                </a:gridCol>
              </a:tblGrid>
              <a:tr h="701039">
                <a:tc>
                  <a:txBody>
                    <a:bodyPr/>
                    <a:lstStyle/>
                    <a:p>
                      <a:pPr algn="ctr"/>
                      <a:r>
                        <a:rPr lang="en-US" sz="1800" dirty="0"/>
                        <a:t>Section</a:t>
                      </a:r>
                    </a:p>
                  </a:txBody>
                  <a:tcPr/>
                </a:tc>
                <a:tc>
                  <a:txBody>
                    <a:bodyPr/>
                    <a:lstStyle/>
                    <a:p>
                      <a:pPr algn="ctr">
                        <a:lnSpc>
                          <a:spcPct val="100000"/>
                        </a:lnSpc>
                      </a:pPr>
                      <a:r>
                        <a:rPr lang="en-US" sz="1800" dirty="0"/>
                        <a:t>Eligible</a:t>
                      </a:r>
                      <a:r>
                        <a:rPr lang="en-US" sz="1800" baseline="0" dirty="0"/>
                        <a:t> expenditure/payment</a:t>
                      </a:r>
                      <a:endParaRPr lang="en-US" sz="1800" dirty="0"/>
                    </a:p>
                  </a:txBody>
                  <a:tcPr/>
                </a:tc>
                <a:tc>
                  <a:txBody>
                    <a:bodyPr/>
                    <a:lstStyle/>
                    <a:p>
                      <a:pPr algn="ctr">
                        <a:lnSpc>
                          <a:spcPct val="100000"/>
                        </a:lnSpc>
                      </a:pPr>
                      <a:r>
                        <a:rPr lang="en-US" sz="1800" dirty="0"/>
                        <a:t>Amount/quantum</a:t>
                      </a:r>
                      <a:r>
                        <a:rPr lang="en-US" sz="1800" baseline="0" dirty="0"/>
                        <a:t> of deduction</a:t>
                      </a:r>
                      <a:endParaRPr lang="en-US" sz="1800" dirty="0"/>
                    </a:p>
                  </a:txBody>
                  <a:tcPr>
                    <a:noFill/>
                  </a:tcPr>
                </a:tc>
                <a:extLst>
                  <a:ext uri="{0D108BD9-81ED-4DB2-BD59-A6C34878D82A}">
                    <a16:rowId xmlns="" xmlns:a16="http://schemas.microsoft.com/office/drawing/2014/main" val="10000"/>
                  </a:ext>
                </a:extLst>
              </a:tr>
              <a:tr h="1508761">
                <a:tc>
                  <a:txBody>
                    <a:bodyPr/>
                    <a:lstStyle/>
                    <a:p>
                      <a:pPr marL="0" marR="0" algn="ctr">
                        <a:lnSpc>
                          <a:spcPct val="115000"/>
                        </a:lnSpc>
                        <a:spcBef>
                          <a:spcPts val="0"/>
                        </a:spcBef>
                        <a:spcAft>
                          <a:spcPts val="0"/>
                        </a:spcAft>
                      </a:pPr>
                      <a:r>
                        <a:rPr kumimoji="0" lang="en-US" sz="1800" b="0" kern="1200" dirty="0"/>
                        <a:t>35DD</a:t>
                      </a:r>
                      <a:endParaRPr kumimoji="0" lang="en-US" sz="1800" b="0" kern="1200" dirty="0">
                        <a:solidFill>
                          <a:schemeClr val="tx1"/>
                        </a:solidFill>
                        <a:latin typeface="+mn-lt"/>
                        <a:ea typeface="Times New Roman"/>
                        <a:cs typeface="Times New Roman"/>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u="none" strike="noStrike" cap="none" normalizeH="0" baseline="0" dirty="0">
                          <a:ln>
                            <a:noFill/>
                          </a:ln>
                          <a:effectLst/>
                        </a:rPr>
                        <a:t>Amortization of Expenditure in case of amalgamation or demerger incurred by an Indian company </a:t>
                      </a:r>
                      <a:endParaRPr kumimoji="0" lang="en-US" sz="1800" b="0" i="0" u="none" strike="noStrike" cap="none" normalizeH="0" baseline="0" dirty="0">
                        <a:ln>
                          <a:noFill/>
                        </a:ln>
                        <a:solidFill>
                          <a:srgbClr val="00B050"/>
                        </a:solidFill>
                        <a:effectLst/>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u="none" strike="noStrike" cap="none" normalizeH="0" baseline="0" dirty="0">
                          <a:ln>
                            <a:noFill/>
                          </a:ln>
                          <a:effectLst/>
                        </a:rPr>
                        <a:t>(1/5)* expenditure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u="none" strike="noStrike" cap="none" normalizeH="0" baseline="0" dirty="0">
                          <a:ln>
                            <a:noFill/>
                          </a:ln>
                          <a:effectLst/>
                        </a:rPr>
                        <a:t>For each of the 5 successive P.Y. beginning with P.Y. in which amalgamation or demerger takes place</a:t>
                      </a:r>
                      <a:endParaRPr kumimoji="0" lang="en-US" sz="18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10001"/>
                  </a:ext>
                </a:extLst>
              </a:tr>
              <a:tr h="1717379">
                <a:tc>
                  <a:txBody>
                    <a:bodyPr/>
                    <a:lstStyle/>
                    <a:p>
                      <a:pPr marL="0" marR="0" algn="ctr">
                        <a:lnSpc>
                          <a:spcPct val="115000"/>
                        </a:lnSpc>
                        <a:spcBef>
                          <a:spcPts val="0"/>
                        </a:spcBef>
                        <a:spcAft>
                          <a:spcPts val="0"/>
                        </a:spcAft>
                      </a:pPr>
                      <a:r>
                        <a:rPr kumimoji="0" lang="en-US" sz="1800" kern="1200" dirty="0"/>
                        <a:t>35DDA</a:t>
                      </a:r>
                      <a:endParaRPr kumimoji="0" lang="en-US" sz="1800" kern="1200" dirty="0">
                        <a:solidFill>
                          <a:schemeClr val="tx1"/>
                        </a:solidFill>
                        <a:latin typeface="+mn-lt"/>
                        <a:ea typeface="Times New Roman"/>
                        <a:cs typeface="Times New Roman"/>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Amortization of expenditure incurred under Voluntary Retirement Scheme</a:t>
                      </a:r>
                      <a:endParaRPr kumimoji="0" lang="en-US" sz="1800" b="0" i="0" u="none" strike="noStrike" cap="none" normalizeH="0" baseline="0" dirty="0">
                        <a:ln>
                          <a:noFill/>
                        </a:ln>
                        <a:solidFill>
                          <a:schemeClr val="tx1"/>
                        </a:solidFill>
                        <a:effectLst/>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(1/5)* amount deducted in computing profits/gains of business for P.Y. ;&amp;</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Balance shall be deducted in equal installments for each of the 4 succeeding P.Y.</a:t>
                      </a:r>
                      <a:endParaRPr kumimoji="0" lang="en-US" sz="1800" b="0" i="0" u="none" strike="noStrike" cap="none" normalizeH="0" baseline="0" dirty="0">
                        <a:ln>
                          <a:noFill/>
                        </a:ln>
                        <a:solidFill>
                          <a:schemeClr val="tx1"/>
                        </a:solidFill>
                        <a:effectLst/>
                        <a:latin typeface="+mn-lt"/>
                      </a:endParaRPr>
                    </a:p>
                  </a:txBody>
                  <a:tcPr/>
                </a:tc>
                <a:extLst>
                  <a:ext uri="{0D108BD9-81ED-4DB2-BD59-A6C34878D82A}">
                    <a16:rowId xmlns="" xmlns:a16="http://schemas.microsoft.com/office/drawing/2014/main" val="10002"/>
                  </a:ext>
                </a:extLst>
              </a:tr>
              <a:tr h="1012613">
                <a:tc>
                  <a:txBody>
                    <a:bodyPr/>
                    <a:lstStyle/>
                    <a:p>
                      <a:pPr marL="0" marR="0" algn="ctr">
                        <a:lnSpc>
                          <a:spcPct val="115000"/>
                        </a:lnSpc>
                        <a:spcBef>
                          <a:spcPts val="0"/>
                        </a:spcBef>
                        <a:spcAft>
                          <a:spcPts val="0"/>
                        </a:spcAft>
                      </a:pPr>
                      <a:r>
                        <a:rPr kumimoji="0" lang="en-US" sz="1800" kern="1200" dirty="0"/>
                        <a:t>35E</a:t>
                      </a:r>
                      <a:endParaRPr kumimoji="0" lang="en-US" sz="1800" kern="1200" dirty="0">
                        <a:solidFill>
                          <a:schemeClr val="tx1"/>
                        </a:solidFill>
                        <a:latin typeface="+mn-lt"/>
                        <a:ea typeface="Times New Roman"/>
                        <a:cs typeface="Times New Roman"/>
                      </a:endParaRPr>
                    </a:p>
                  </a:txBody>
                  <a:tcPr marL="28575" marR="28575" marT="28575" marB="28575"/>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Expenditure on prospecting or extraction or production of certain minerals</a:t>
                      </a:r>
                      <a:endParaRPr kumimoji="0" lang="en-US" sz="18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(1/10)* expenditure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a:ln>
                            <a:noFill/>
                          </a:ln>
                          <a:effectLst/>
                        </a:rPr>
                        <a:t>For each of 10 successive P.Y.</a:t>
                      </a:r>
                      <a:endParaRPr kumimoji="0" lang="en-US" sz="1800" b="0" i="0" u="none" strike="noStrike" cap="none" normalizeH="0" baseline="0" dirty="0">
                        <a:ln>
                          <a:noFill/>
                        </a:ln>
                        <a:solidFill>
                          <a:schemeClr val="tx1"/>
                        </a:solidFill>
                        <a:effectLst/>
                        <a:latin typeface="+mn-lt"/>
                        <a:cs typeface="Times New Roman" pitchFamily="18" charset="0"/>
                      </a:endParaRPr>
                    </a:p>
                  </a:txBody>
                  <a:tcPr/>
                </a:tc>
                <a:extLst>
                  <a:ext uri="{0D108BD9-81ED-4DB2-BD59-A6C34878D82A}">
                    <a16:rowId xmlns="" xmlns:a16="http://schemas.microsoft.com/office/drawing/2014/main" val="10003"/>
                  </a:ext>
                </a:extLst>
              </a:tr>
            </a:tbl>
          </a:graphicData>
        </a:graphic>
      </p:graphicFrame>
      <p:sp>
        <p:nvSpPr>
          <p:cNvPr id="4" name="Rectangle 2"/>
          <p:cNvSpPr txBox="1">
            <a:spLocks noChangeArrowheads="1"/>
          </p:cNvSpPr>
          <p:nvPr/>
        </p:nvSpPr>
        <p:spPr>
          <a:xfrm>
            <a:off x="76200" y="0"/>
            <a:ext cx="8458200" cy="762000"/>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sng" strike="noStrike" kern="1200" cap="none" spc="0" normalizeH="0" baseline="0" noProof="0" dirty="0">
                <a:ln>
                  <a:noFill/>
                </a:ln>
                <a:solidFill>
                  <a:schemeClr val="tx2"/>
                </a:solidFill>
                <a:effectLst/>
                <a:uLnTx/>
                <a:uFillTx/>
                <a:latin typeface="+mj-lt"/>
                <a:ea typeface="+mj-ea"/>
                <a:cs typeface="+mj-cs"/>
              </a:rPr>
              <a:t>List of Sections…..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178</a:t>
            </a:fld>
            <a:endParaRPr lang="en-US"/>
          </a:p>
        </p:txBody>
      </p:sp>
      <p:sp>
        <p:nvSpPr>
          <p:cNvPr id="5" name="Content Placeholder 3"/>
          <p:cNvSpPr>
            <a:spLocks noGrp="1"/>
          </p:cNvSpPr>
          <p:nvPr>
            <p:ph sz="quarter" idx="1"/>
          </p:nvPr>
        </p:nvSpPr>
        <p:spPr>
          <a:xfrm>
            <a:off x="76200" y="1600200"/>
            <a:ext cx="8915400" cy="5181600"/>
          </a:xfrm>
          <a:solidFill>
            <a:schemeClr val="accent1"/>
          </a:solidFill>
        </p:spPr>
        <p:txBody>
          <a:bodyPr>
            <a:noAutofit/>
          </a:bodyPr>
          <a:lstStyle/>
          <a:p>
            <a:pPr marL="0" indent="0" algn="just">
              <a:spcBef>
                <a:spcPts val="0"/>
              </a:spcBef>
              <a:buNone/>
            </a:pPr>
            <a:r>
              <a:rPr lang="en-US" sz="1850" dirty="0">
                <a:solidFill>
                  <a:schemeClr val="bg1"/>
                </a:solidFill>
              </a:rPr>
              <a:t>Section 32AD in the Act was inserted to provide for an additional investment allowance of an amount equal to 15% of the cost of new asset acquired and installed by an assessee, if— </a:t>
            </a:r>
          </a:p>
          <a:p>
            <a:pPr algn="just">
              <a:spcBef>
                <a:spcPts val="0"/>
              </a:spcBef>
              <a:buNone/>
            </a:pPr>
            <a:r>
              <a:rPr lang="en-US" sz="1850" dirty="0">
                <a:solidFill>
                  <a:schemeClr val="bg1"/>
                </a:solidFill>
              </a:rPr>
              <a:t>	(a) he sets up an undertaking or enterprise for manufacture or production of any article or thing on or after 1st April, 2015 in any notified backward areas in the State of Andhra Pradesh, State of Bihar, State of West Bengal and the State of Telangana; and</a:t>
            </a:r>
          </a:p>
          <a:p>
            <a:pPr algn="just">
              <a:spcBef>
                <a:spcPts val="0"/>
              </a:spcBef>
              <a:buNone/>
            </a:pPr>
            <a:r>
              <a:rPr lang="en-US" sz="1850" dirty="0">
                <a:solidFill>
                  <a:schemeClr val="bg1"/>
                </a:solidFill>
              </a:rPr>
              <a:t>	(b) the new assets are acquired and installed for the purposes of the said undertaking or enterprise during the period beginning from the 1st April, 2015 to 31st March, 2020.</a:t>
            </a:r>
          </a:p>
          <a:p>
            <a:pPr algn="just">
              <a:spcBef>
                <a:spcPts val="0"/>
              </a:spcBef>
              <a:buNone/>
            </a:pPr>
            <a:endParaRPr lang="en-US" sz="1850" b="1" dirty="0">
              <a:solidFill>
                <a:schemeClr val="bg1"/>
              </a:solidFill>
            </a:endParaRPr>
          </a:p>
          <a:p>
            <a:pPr marL="0" indent="0" algn="just">
              <a:spcBef>
                <a:spcPts val="0"/>
              </a:spcBef>
              <a:buNone/>
            </a:pPr>
            <a:r>
              <a:rPr lang="en-US" sz="1850" dirty="0">
                <a:solidFill>
                  <a:schemeClr val="bg1"/>
                </a:solidFill>
              </a:rPr>
              <a:t>If any new asset acquired and installed by the assessee is sold or otherwise transferred, except in connection with the amalgamation or demerger or re-</a:t>
            </a:r>
            <a:r>
              <a:rPr lang="en-US" sz="1850" dirty="0" err="1">
                <a:solidFill>
                  <a:schemeClr val="bg1"/>
                </a:solidFill>
              </a:rPr>
              <a:t>organisation</a:t>
            </a:r>
            <a:r>
              <a:rPr lang="en-US" sz="1850" dirty="0">
                <a:solidFill>
                  <a:schemeClr val="bg1"/>
                </a:solidFill>
              </a:rPr>
              <a:t> of business referred to in clause (xiii) or clause (</a:t>
            </a:r>
            <a:r>
              <a:rPr lang="en-US" sz="1850" dirty="0" err="1">
                <a:solidFill>
                  <a:schemeClr val="bg1"/>
                </a:solidFill>
              </a:rPr>
              <a:t>xiiib</a:t>
            </a:r>
            <a:r>
              <a:rPr lang="en-US" sz="1850" dirty="0">
                <a:solidFill>
                  <a:schemeClr val="bg1"/>
                </a:solidFill>
              </a:rPr>
              <a:t>) or clause (xiv) of section 47, within a period of five years from the date of its installation, the amount of deduction allowed under  this section in respect of such new asset shall be deemed to be the income of the assessee chargeable under the head "Profits and gains of business or profession" of the previous year in which such new asset is sold or otherwise transferred, in addition to taxability of gains, arising on account of transfer of such new asset.</a:t>
            </a:r>
          </a:p>
        </p:txBody>
      </p:sp>
      <p:sp>
        <p:nvSpPr>
          <p:cNvPr id="6" name="Rectangle 2"/>
          <p:cNvSpPr>
            <a:spLocks noGrp="1" noChangeArrowheads="1"/>
          </p:cNvSpPr>
          <p:nvPr>
            <p:ph type="title"/>
          </p:nvPr>
        </p:nvSpPr>
        <p:spPr>
          <a:xfrm>
            <a:off x="76200" y="76200"/>
            <a:ext cx="7315200" cy="1143000"/>
          </a:xfrm>
        </p:spPr>
        <p:txBody>
          <a:bodyPr>
            <a:noAutofit/>
          </a:bodyPr>
          <a:lstStyle/>
          <a:p>
            <a:pPr indent="-273050"/>
            <a:r>
              <a:rPr lang="en-US" sz="3200" b="1" dirty="0"/>
              <a:t>Section 32AD</a:t>
            </a:r>
            <a:r>
              <a:rPr lang="en-US" sz="3200" dirty="0"/>
              <a:t>- </a:t>
            </a:r>
            <a:r>
              <a:rPr lang="en-US" sz="3000" dirty="0"/>
              <a:t>Inserted by Finance Act, 2015 [w.e.f. 01-04-2016]</a:t>
            </a:r>
          </a:p>
        </p:txBody>
      </p:sp>
      <p:sp>
        <p:nvSpPr>
          <p:cNvPr id="7" name="Rectangle 6"/>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62471366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0" y="1279524"/>
            <a:ext cx="533400" cy="244476"/>
          </a:xfrm>
        </p:spPr>
        <p:txBody>
          <a:bodyPr>
            <a:normAutofit fontScale="85000" lnSpcReduction="20000"/>
          </a:bodyPr>
          <a:lstStyle/>
          <a:p>
            <a:pPr>
              <a:defRPr/>
            </a:pPr>
            <a:fld id="{CB242672-51D9-4CEA-99F4-003BABCB774D}" type="slidenum">
              <a:rPr lang="en-US">
                <a:solidFill>
                  <a:schemeClr val="bg1"/>
                </a:solidFill>
              </a:rPr>
              <a:pPr>
                <a:defRPr/>
              </a:pPr>
              <a:t>179</a:t>
            </a:fld>
            <a:endParaRPr lang="en-US" dirty="0">
              <a:solidFill>
                <a:schemeClr val="bg1"/>
              </a:solidFill>
            </a:endParaRP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extBox 6"/>
          <p:cNvSpPr txBox="1"/>
          <p:nvPr/>
        </p:nvSpPr>
        <p:spPr>
          <a:xfrm>
            <a:off x="152400" y="1627287"/>
            <a:ext cx="8839200" cy="507831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266700" indent="-266700" algn="just">
              <a:buFont typeface="Wingdings" pitchFamily="2" charset="2"/>
              <a:buChar char="§"/>
            </a:pPr>
            <a:r>
              <a:rPr lang="en-US" sz="1900" dirty="0">
                <a:solidFill>
                  <a:schemeClr val="tx1"/>
                </a:solidFill>
              </a:rPr>
              <a:t>35AD(3) Where a deduction under this Section is claimed and allowed in respect of the specified business as in Section </a:t>
            </a:r>
            <a:r>
              <a:rPr lang="en-US" sz="1900" u="sng" dirty="0">
                <a:solidFill>
                  <a:schemeClr val="tx1"/>
                </a:solidFill>
              </a:rPr>
              <a:t>35AD (8)(c</a:t>
            </a:r>
            <a:r>
              <a:rPr lang="en-US" sz="1900" dirty="0">
                <a:solidFill>
                  <a:schemeClr val="tx1"/>
                </a:solidFill>
              </a:rPr>
              <a:t>) for any assessment year, no deduction shall be allowed under the provisions of [</a:t>
            </a:r>
            <a:r>
              <a:rPr lang="en-US" sz="1900" i="1" dirty="0">
                <a:solidFill>
                  <a:schemeClr val="tx1"/>
                </a:solidFill>
              </a:rPr>
              <a:t>Section 10AA and</a:t>
            </a:r>
            <a:r>
              <a:rPr lang="en-US" sz="1900" dirty="0">
                <a:solidFill>
                  <a:schemeClr val="tx1"/>
                </a:solidFill>
              </a:rPr>
              <a:t>] Chapter VI-A under the heading </a:t>
            </a:r>
            <a:r>
              <a:rPr lang="en-US" sz="1900" i="1" dirty="0">
                <a:solidFill>
                  <a:schemeClr val="tx1"/>
                </a:solidFill>
              </a:rPr>
              <a:t>"C.—Deductions in respect of certain incomes" </a:t>
            </a:r>
            <a:r>
              <a:rPr lang="en-US" sz="1900" dirty="0">
                <a:solidFill>
                  <a:schemeClr val="tx1"/>
                </a:solidFill>
              </a:rPr>
              <a:t>in relation to such specified business for the same or any other assessment year.</a:t>
            </a:r>
          </a:p>
          <a:p>
            <a:pPr marL="266700" indent="-266700" algn="just">
              <a:spcBef>
                <a:spcPts val="600"/>
              </a:spcBef>
              <a:buFont typeface="Wingdings" pitchFamily="2" charset="2"/>
              <a:buChar char="§"/>
            </a:pPr>
            <a:r>
              <a:rPr lang="en-US" sz="1900" u="sng" dirty="0">
                <a:solidFill>
                  <a:schemeClr val="tx1"/>
                </a:solidFill>
              </a:rPr>
              <a:t>Two new businesses </a:t>
            </a:r>
            <a:r>
              <a:rPr lang="en-US" sz="1900" dirty="0">
                <a:solidFill>
                  <a:schemeClr val="tx1"/>
                </a:solidFill>
              </a:rPr>
              <a:t>are added in the list of specified business u/s 35AD(8)(c) namely:</a:t>
            </a:r>
          </a:p>
          <a:p>
            <a:pPr marL="812800" lvl="1" indent="-355600" algn="just">
              <a:buFontTx/>
              <a:buChar char="-"/>
            </a:pPr>
            <a:r>
              <a:rPr lang="en-US" sz="1900" dirty="0">
                <a:solidFill>
                  <a:schemeClr val="tx1"/>
                </a:solidFill>
              </a:rPr>
              <a:t>laying &amp; operating a slurry pipeline for the transportation of iron ore;</a:t>
            </a:r>
          </a:p>
          <a:p>
            <a:pPr marL="812800" lvl="1" indent="-355600" algn="just">
              <a:buFontTx/>
              <a:buChar char="-"/>
            </a:pPr>
            <a:r>
              <a:rPr lang="en-US" sz="1900" dirty="0">
                <a:solidFill>
                  <a:schemeClr val="tx1"/>
                </a:solidFill>
              </a:rPr>
              <a:t>setting up and operating a semi-conductor wafer fabrication manufacturing unit notified by the Board in accordance with such guidelines as may be prescribed.</a:t>
            </a:r>
          </a:p>
          <a:p>
            <a:pPr marL="266700" indent="-266700" algn="just">
              <a:spcBef>
                <a:spcPts val="600"/>
              </a:spcBef>
              <a:buFont typeface="Wingdings" pitchFamily="2" charset="2"/>
              <a:buChar char="§"/>
            </a:pPr>
            <a:r>
              <a:rPr lang="en-US" sz="1900" dirty="0">
                <a:solidFill>
                  <a:schemeClr val="tx1"/>
                </a:solidFill>
              </a:rPr>
              <a:t>Specified Assets should be </a:t>
            </a:r>
            <a:r>
              <a:rPr lang="en-US" sz="1900" u="sng" dirty="0">
                <a:solidFill>
                  <a:schemeClr val="tx1"/>
                </a:solidFill>
              </a:rPr>
              <a:t>used at least for 8 years </a:t>
            </a:r>
            <a:r>
              <a:rPr lang="en-US" sz="1900" dirty="0">
                <a:solidFill>
                  <a:schemeClr val="tx1"/>
                </a:solidFill>
              </a:rPr>
              <a:t>for specified purpose.(</a:t>
            </a:r>
            <a:r>
              <a:rPr lang="en-US" sz="1900" b="1" dirty="0">
                <a:solidFill>
                  <a:schemeClr val="tx1"/>
                </a:solidFill>
              </a:rPr>
              <a:t>Sub-Sec 7A</a:t>
            </a:r>
            <a:r>
              <a:rPr lang="en-US" sz="1900" dirty="0">
                <a:solidFill>
                  <a:schemeClr val="tx1"/>
                </a:solidFill>
              </a:rPr>
              <a:t>)</a:t>
            </a:r>
          </a:p>
          <a:p>
            <a:pPr marL="266700" indent="-266700" algn="just">
              <a:spcBef>
                <a:spcPts val="600"/>
              </a:spcBef>
              <a:buFont typeface="Wingdings" pitchFamily="2" charset="2"/>
              <a:buChar char="§"/>
            </a:pPr>
            <a:r>
              <a:rPr lang="en-US" sz="1900" dirty="0">
                <a:solidFill>
                  <a:schemeClr val="tx1"/>
                </a:solidFill>
              </a:rPr>
              <a:t>Amount of deduction allowable u/s 35AD </a:t>
            </a:r>
            <a:r>
              <a:rPr lang="en-US" sz="1900" i="1" dirty="0">
                <a:solidFill>
                  <a:schemeClr val="tx1"/>
                </a:solidFill>
              </a:rPr>
              <a:t>reduced by the amount of depreciation allowable as per Sec.32,</a:t>
            </a:r>
            <a:r>
              <a:rPr lang="en-US" sz="1900" dirty="0">
                <a:solidFill>
                  <a:schemeClr val="tx1"/>
                </a:solidFill>
              </a:rPr>
              <a:t> is </a:t>
            </a:r>
            <a:r>
              <a:rPr lang="en-US" sz="1900" u="sng" dirty="0">
                <a:solidFill>
                  <a:schemeClr val="tx1"/>
                </a:solidFill>
              </a:rPr>
              <a:t>chargeable under PGBP </a:t>
            </a:r>
            <a:r>
              <a:rPr lang="en-US" sz="1900" dirty="0">
                <a:solidFill>
                  <a:schemeClr val="tx1"/>
                </a:solidFill>
              </a:rPr>
              <a:t>if specified assets are not used for specified purpose during specified period of 8years. (</a:t>
            </a:r>
            <a:r>
              <a:rPr lang="en-US" sz="1900" b="1" dirty="0">
                <a:solidFill>
                  <a:schemeClr val="tx1"/>
                </a:solidFill>
              </a:rPr>
              <a:t>Sub- Sec 7B</a:t>
            </a:r>
            <a:r>
              <a:rPr lang="en-US" sz="1900" dirty="0">
                <a:solidFill>
                  <a:schemeClr val="tx1"/>
                </a:solidFill>
              </a:rPr>
              <a:t>)</a:t>
            </a:r>
          </a:p>
          <a:p>
            <a:pPr marL="266700" indent="-266700" algn="just">
              <a:spcBef>
                <a:spcPts val="600"/>
              </a:spcBef>
              <a:buFont typeface="Wingdings" pitchFamily="2" charset="2"/>
              <a:buChar char="§"/>
            </a:pPr>
            <a:r>
              <a:rPr lang="en-US" sz="1900" dirty="0">
                <a:solidFill>
                  <a:schemeClr val="tx1"/>
                </a:solidFill>
              </a:rPr>
              <a:t>The provisions of Sub-Section 7B do not apply to a company </a:t>
            </a:r>
            <a:r>
              <a:rPr lang="en-US" sz="1900" i="1" dirty="0">
                <a:solidFill>
                  <a:schemeClr val="tx1"/>
                </a:solidFill>
              </a:rPr>
              <a:t>which has become a sick industrial company u/s 17(1) of the Sick Industrial Companies (Special Provisions) Act, 1985  </a:t>
            </a:r>
            <a:r>
              <a:rPr lang="en-US" sz="1900" dirty="0">
                <a:solidFill>
                  <a:schemeClr val="tx1"/>
                </a:solidFill>
              </a:rPr>
              <a:t>during specified period of 8 years. (</a:t>
            </a:r>
            <a:r>
              <a:rPr lang="en-US" sz="1900" b="1" dirty="0">
                <a:solidFill>
                  <a:schemeClr val="tx1"/>
                </a:solidFill>
              </a:rPr>
              <a:t>Sub-sec 7C</a:t>
            </a:r>
            <a:r>
              <a:rPr lang="en-US" sz="1900" dirty="0">
                <a:solidFill>
                  <a:schemeClr val="tx1"/>
                </a:solidFill>
              </a:rPr>
              <a:t>)</a:t>
            </a:r>
            <a:endParaRPr lang="en-US" sz="1900" i="1" dirty="0">
              <a:solidFill>
                <a:schemeClr val="tx1"/>
              </a:solidFill>
            </a:endParaRPr>
          </a:p>
        </p:txBody>
      </p:sp>
      <p:sp>
        <p:nvSpPr>
          <p:cNvPr id="11" name="Rectangle 2"/>
          <p:cNvSpPr>
            <a:spLocks noGrp="1" noChangeArrowheads="1"/>
          </p:cNvSpPr>
          <p:nvPr>
            <p:ph type="title"/>
          </p:nvPr>
        </p:nvSpPr>
        <p:spPr>
          <a:xfrm>
            <a:off x="76200" y="76200"/>
            <a:ext cx="7315200" cy="1143000"/>
          </a:xfrm>
        </p:spPr>
        <p:txBody>
          <a:bodyPr>
            <a:noAutofit/>
          </a:bodyPr>
          <a:lstStyle/>
          <a:p>
            <a:pPr indent="-273050"/>
            <a:r>
              <a:rPr lang="en-US" sz="3200" b="1" dirty="0"/>
              <a:t>Section 35AD – </a:t>
            </a:r>
            <a:r>
              <a:rPr lang="en-US" sz="3000" dirty="0"/>
              <a:t>Amendments by Finance Act, 2014 [</a:t>
            </a:r>
            <a:r>
              <a:rPr lang="en-US" sz="3000" dirty="0" err="1"/>
              <a:t>w.e.f</a:t>
            </a:r>
            <a:r>
              <a:rPr lang="en-US" sz="3000" dirty="0"/>
              <a:t>. 01-04-2015]</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sp>
        <p:nvSpPr>
          <p:cNvPr id="6" name="Title 4"/>
          <p:cNvSpPr>
            <a:spLocks noGrp="1"/>
          </p:cNvSpPr>
          <p:nvPr>
            <p:ph type="title"/>
          </p:nvPr>
        </p:nvSpPr>
        <p:spPr>
          <a:xfrm>
            <a:off x="49088" y="62136"/>
            <a:ext cx="8915400" cy="990600"/>
          </a:xfrm>
        </p:spPr>
        <p:txBody>
          <a:bodyPr>
            <a:normAutofit/>
          </a:bodyPr>
          <a:lstStyle/>
          <a:p>
            <a:r>
              <a:rPr lang="en-US" sz="3200" dirty="0"/>
              <a:t>UDIN to be mentioned on E-filing Portal</a:t>
            </a:r>
            <a:endParaRPr lang="en-US" dirty="0"/>
          </a:p>
        </p:txBody>
      </p:sp>
      <p:sp>
        <p:nvSpPr>
          <p:cNvPr id="7" name="Rectangle 6"/>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8" name="Rectangle 7"/>
          <p:cNvSpPr/>
          <p:nvPr/>
        </p:nvSpPr>
        <p:spPr>
          <a:xfrm>
            <a:off x="1392" y="980728"/>
            <a:ext cx="9179120" cy="5632311"/>
          </a:xfrm>
          <a:prstGeom prst="rect">
            <a:avLst/>
          </a:prstGeom>
          <a:solidFill>
            <a:schemeClr val="accent1">
              <a:lumMod val="20000"/>
              <a:lumOff val="80000"/>
            </a:schemeClr>
          </a:solidFill>
          <a:ln w="19050">
            <a:solidFill>
              <a:schemeClr val="accent1"/>
            </a:solidFill>
          </a:ln>
        </p:spPr>
        <p:txBody>
          <a:bodyPr wrap="square">
            <a:spAutoFit/>
          </a:bodyPr>
          <a:lstStyle/>
          <a:p>
            <a:pPr algn="just"/>
            <a:r>
              <a:rPr lang="en-IN" dirty="0"/>
              <a:t>In case UDIN was not generated at the time of filing of Tax Audit Report by CA but the same was generated later on within prescribed 15 days, as separate option have been made available on the portal to update the UDIN in respect of such Tax Audit Report. </a:t>
            </a:r>
          </a:p>
          <a:p>
            <a:pPr algn="just"/>
            <a:r>
              <a:rPr lang="en-IN" dirty="0"/>
              <a:t>Under ‘My Account’ tab on the portal, ‘View/ Update UDIN Detail’ option is available by clicking on which, option to update UDIN will be available on portal. By clicking on the ‘View/ Update UDIN Detail’ option you can update UDIN details regarding any form filed online by selecting such form and updating UDIN therein. Screenshot of ‘View/ Update UDIN’ is attached herewith:</a:t>
            </a:r>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p:txBody>
      </p:sp>
      <p:pic>
        <p:nvPicPr>
          <p:cNvPr id="9" name="Picture 2" descr="D:\ASA\PPT on Form 26AS\Update UDIN after filing of For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996952"/>
            <a:ext cx="8856984"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0807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180</a:t>
            </a:fld>
            <a:endParaRPr lang="en-US"/>
          </a:p>
        </p:txBody>
      </p:sp>
      <p:sp>
        <p:nvSpPr>
          <p:cNvPr id="7" name="Rectangle 2"/>
          <p:cNvSpPr>
            <a:spLocks noGrp="1" noChangeArrowheads="1"/>
          </p:cNvSpPr>
          <p:nvPr>
            <p:ph type="title"/>
          </p:nvPr>
        </p:nvSpPr>
        <p:spPr>
          <a:xfrm>
            <a:off x="152400" y="152400"/>
            <a:ext cx="8610600" cy="990600"/>
          </a:xfrm>
        </p:spPr>
        <p:txBody>
          <a:bodyPr>
            <a:noAutofit/>
          </a:bodyPr>
          <a:lstStyle/>
          <a:p>
            <a:pPr>
              <a:defRPr/>
            </a:pPr>
            <a:r>
              <a:rPr lang="en-US" sz="3800" dirty="0"/>
              <a:t>Issues on Clause no. 19 </a:t>
            </a:r>
            <a:r>
              <a:rPr lang="en-US" sz="2200" dirty="0"/>
              <a:t>					</a:t>
            </a:r>
            <a:endParaRPr lang="en-US" sz="2200" i="1" dirty="0">
              <a:solidFill>
                <a:srgbClr val="FF0000"/>
              </a:solidFill>
            </a:endParaRPr>
          </a:p>
        </p:txBody>
      </p:sp>
      <p:sp>
        <p:nvSpPr>
          <p:cNvPr id="9" name="TextBox 8"/>
          <p:cNvSpPr txBox="1"/>
          <p:nvPr/>
        </p:nvSpPr>
        <p:spPr>
          <a:xfrm>
            <a:off x="152400" y="1600200"/>
            <a:ext cx="3962400" cy="523220"/>
          </a:xfrm>
          <a:prstGeom prst="rect">
            <a:avLst/>
          </a:prstGeom>
          <a:noFill/>
        </p:spPr>
        <p:txBody>
          <a:bodyPr wrap="square" rtlCol="0">
            <a:spAutoFit/>
          </a:bodyPr>
          <a:lstStyle/>
          <a:p>
            <a:r>
              <a:rPr lang="en-US" sz="2800" dirty="0">
                <a:solidFill>
                  <a:srgbClr val="C00000"/>
                </a:solidFill>
              </a:rPr>
              <a:t>Format in e-utility</a:t>
            </a:r>
          </a:p>
        </p:txBody>
      </p:sp>
      <p:pic>
        <p:nvPicPr>
          <p:cNvPr id="1026" name="Picture 2"/>
          <p:cNvPicPr>
            <a:picLocks noChangeAspect="1" noChangeArrowheads="1"/>
          </p:cNvPicPr>
          <p:nvPr/>
        </p:nvPicPr>
        <p:blipFill>
          <a:blip r:embed="rId2" cstate="print"/>
          <a:srcRect/>
          <a:stretch>
            <a:fillRect/>
          </a:stretch>
        </p:blipFill>
        <p:spPr bwMode="auto">
          <a:xfrm>
            <a:off x="61913" y="3552825"/>
            <a:ext cx="9020175" cy="20097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228600" y="2743200"/>
            <a:ext cx="3806614" cy="609600"/>
          </a:xfrm>
          <a:prstGeom prst="rect">
            <a:avLst/>
          </a:prstGeom>
          <a:noFill/>
          <a:ln w="9525">
            <a:noFill/>
            <a:miter lim="800000"/>
            <a:headEnd/>
            <a:tailEnd/>
          </a:ln>
          <a:effectLst/>
        </p:spPr>
      </p:pic>
      <p:sp>
        <p:nvSpPr>
          <p:cNvPr id="8" name="Rectangle 7"/>
          <p:cNvSpPr/>
          <p:nvPr/>
        </p:nvSpPr>
        <p:spPr>
          <a:xfrm>
            <a:off x="152400" y="2514600"/>
            <a:ext cx="8915400" cy="3429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181</a:t>
            </a:fld>
            <a:endParaRPr lang="en-US"/>
          </a:p>
        </p:txBody>
      </p:sp>
      <p:sp>
        <p:nvSpPr>
          <p:cNvPr id="4" name="Content Placeholder 3"/>
          <p:cNvSpPr>
            <a:spLocks noGrp="1"/>
          </p:cNvSpPr>
          <p:nvPr>
            <p:ph sz="quarter" idx="1"/>
          </p:nvPr>
        </p:nvSpPr>
        <p:spPr>
          <a:xfrm>
            <a:off x="228600" y="1676400"/>
            <a:ext cx="8686800" cy="4876800"/>
          </a:xfrm>
          <a:ln w="38100">
            <a:solidFill>
              <a:schemeClr val="accent1"/>
            </a:solidFill>
          </a:ln>
        </p:spPr>
        <p:txBody>
          <a:bodyPr>
            <a:noAutofit/>
          </a:bodyPr>
          <a:lstStyle/>
          <a:p>
            <a:pPr algn="just">
              <a:lnSpc>
                <a:spcPct val="110000"/>
              </a:lnSpc>
              <a:spcBef>
                <a:spcPts val="1200"/>
              </a:spcBef>
            </a:pPr>
            <a:r>
              <a:rPr lang="en-US" sz="2200" dirty="0"/>
              <a:t>Earlier, Amount debited to the P&amp;L Account as well as amount not debited to the P&amp;L Account was required to be specified by the tax auditor.									    However, in the Form, amount debited to the P&amp;L Account and the amount admissible under the provisions of the Income Tax Act/Rules/other guidelines/circular, etc. needs to be reported.</a:t>
            </a:r>
          </a:p>
          <a:p>
            <a:pPr algn="just">
              <a:lnSpc>
                <a:spcPct val="110000"/>
              </a:lnSpc>
              <a:spcBef>
                <a:spcPts val="1200"/>
              </a:spcBef>
            </a:pPr>
            <a:r>
              <a:rPr lang="en-US" sz="2200" dirty="0"/>
              <a:t>The tax auditor needs to specify the capital expense incurred and allowed as deduction for Computation of Profit &amp; Gain as per the provisions of Income Tax Act/Rules/other guidelines/circular, etc. under this Clause.</a:t>
            </a:r>
          </a:p>
          <a:p>
            <a:pPr algn="just">
              <a:lnSpc>
                <a:spcPct val="110000"/>
              </a:lnSpc>
              <a:spcBef>
                <a:spcPts val="1200"/>
              </a:spcBef>
            </a:pPr>
            <a:r>
              <a:rPr lang="en-US" sz="2200" b="1" dirty="0"/>
              <a:t>The tax auditor is also required to report whether the conditions specified in these Sections have been fulfilled by the assessee or not.</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6" name="Rectangle 2"/>
          <p:cNvSpPr>
            <a:spLocks noGrp="1" noChangeArrowheads="1"/>
          </p:cNvSpPr>
          <p:nvPr>
            <p:ph type="title"/>
          </p:nvPr>
        </p:nvSpPr>
        <p:spPr>
          <a:xfrm>
            <a:off x="152400" y="152400"/>
            <a:ext cx="7162800" cy="990600"/>
          </a:xfrm>
        </p:spPr>
        <p:txBody>
          <a:bodyPr>
            <a:noAutofit/>
          </a:bodyPr>
          <a:lstStyle/>
          <a:p>
            <a:pPr>
              <a:defRPr/>
            </a:pPr>
            <a:r>
              <a:rPr lang="en-US" sz="3800" dirty="0"/>
              <a:t>Issues on Clause no. 19</a:t>
            </a:r>
            <a:br>
              <a:rPr lang="en-US" sz="3800" dirty="0"/>
            </a:br>
            <a:r>
              <a:rPr lang="en-US" sz="3800" dirty="0"/>
              <a:t>					</a:t>
            </a:r>
            <a:endParaRPr lang="en-US" sz="2200" i="1" dirty="0">
              <a:solidFill>
                <a:srgbClr val="FF0000"/>
              </a:solidFill>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182</a:t>
            </a:fld>
            <a:endParaRPr lang="en-US" dirty="0"/>
          </a:p>
        </p:txBody>
      </p:sp>
      <p:sp>
        <p:nvSpPr>
          <p:cNvPr id="3" name="Content Placeholder 2"/>
          <p:cNvSpPr>
            <a:spLocks noGrp="1"/>
          </p:cNvSpPr>
          <p:nvPr>
            <p:ph sz="quarter" idx="1"/>
          </p:nvPr>
        </p:nvSpPr>
        <p:spPr>
          <a:xfrm>
            <a:off x="457200" y="2057400"/>
            <a:ext cx="8305800" cy="4495800"/>
          </a:xfrm>
          <a:ln w="38100">
            <a:solidFill>
              <a:schemeClr val="accent1"/>
            </a:solidFill>
          </a:ln>
        </p:spPr>
        <p:txBody>
          <a:bodyPr>
            <a:normAutofit/>
          </a:bodyPr>
          <a:lstStyle/>
          <a:p>
            <a:pPr marL="179388" indent="0" algn="just">
              <a:spcBef>
                <a:spcPts val="0"/>
              </a:spcBef>
              <a:buNone/>
            </a:pPr>
            <a:r>
              <a:rPr lang="en-US" sz="2300" b="1" dirty="0">
                <a:solidFill>
                  <a:schemeClr val="accent2"/>
                </a:solidFill>
                <a:latin typeface="Calibri" pitchFamily="34" charset="0"/>
              </a:rPr>
              <a:t>Clause 20(a) 		</a:t>
            </a:r>
            <a:endParaRPr lang="en-US" sz="2300" i="1" dirty="0">
              <a:solidFill>
                <a:schemeClr val="accent2"/>
              </a:solidFill>
              <a:latin typeface="Calibri" pitchFamily="34" charset="0"/>
            </a:endParaRPr>
          </a:p>
          <a:p>
            <a:pPr marL="179388" indent="0" algn="just">
              <a:spcBef>
                <a:spcPts val="0"/>
              </a:spcBef>
              <a:buNone/>
            </a:pPr>
            <a:r>
              <a:rPr lang="en-US" sz="2300" dirty="0">
                <a:latin typeface="Calibri" pitchFamily="34" charset="0"/>
              </a:rPr>
              <a:t>Any sum paid to an employee as bonus or commission for services rendered, where such sum was otherwise payable to him as profits or dividend</a:t>
            </a:r>
            <a:r>
              <a:rPr lang="en-US" sz="2300" b="1" i="1" dirty="0">
                <a:latin typeface="Calibri" pitchFamily="34" charset="0"/>
              </a:rPr>
              <a:t>. </a:t>
            </a:r>
            <a:r>
              <a:rPr lang="en-US" sz="2300" b="1" i="1" u="sng" dirty="0">
                <a:latin typeface="Calibri" pitchFamily="34" charset="0"/>
              </a:rPr>
              <a:t>[Section 36(1)(ii)].</a:t>
            </a:r>
          </a:p>
          <a:p>
            <a:pPr algn="just">
              <a:spcBef>
                <a:spcPts val="0"/>
              </a:spcBef>
              <a:buNone/>
            </a:pPr>
            <a:endParaRPr lang="en-US" sz="2300" b="1" i="1" u="sng" dirty="0">
              <a:latin typeface="Calibri" pitchFamily="34" charset="0"/>
            </a:endParaRPr>
          </a:p>
        </p:txBody>
      </p:sp>
      <p:graphicFrame>
        <p:nvGraphicFramePr>
          <p:cNvPr id="4" name="Table 3"/>
          <p:cNvGraphicFramePr>
            <a:graphicFrameLocks noGrp="1"/>
          </p:cNvGraphicFramePr>
          <p:nvPr/>
        </p:nvGraphicFramePr>
        <p:xfrm>
          <a:off x="1524000" y="3581400"/>
          <a:ext cx="6096000" cy="916858"/>
        </p:xfrm>
        <a:graphic>
          <a:graphicData uri="http://schemas.openxmlformats.org/drawingml/2006/table">
            <a:tbl>
              <a:tblPr firstRow="1" bandRow="1">
                <a:tableStyleId>{5C22544A-7EE6-4342-B048-85BDC9FD1C3A}</a:tableStyleId>
              </a:tblPr>
              <a:tblGrid>
                <a:gridCol w="3048000">
                  <a:extLst>
                    <a:ext uri="{9D8B030D-6E8A-4147-A177-3AD203B41FA5}">
                      <a16:colId xmlns="" xmlns:a16="http://schemas.microsoft.com/office/drawing/2014/main" val="20000"/>
                    </a:ext>
                  </a:extLst>
                </a:gridCol>
                <a:gridCol w="3048000">
                  <a:extLst>
                    <a:ext uri="{9D8B030D-6E8A-4147-A177-3AD203B41FA5}">
                      <a16:colId xmlns="" xmlns:a16="http://schemas.microsoft.com/office/drawing/2014/main" val="20001"/>
                    </a:ext>
                  </a:extLst>
                </a:gridCol>
              </a:tblGrid>
              <a:tr h="458429">
                <a:tc>
                  <a:txBody>
                    <a:bodyPr/>
                    <a:lstStyle/>
                    <a:p>
                      <a:pPr algn="ctr"/>
                      <a:r>
                        <a:rPr lang="en-US" dirty="0"/>
                        <a:t>Description</a:t>
                      </a:r>
                    </a:p>
                  </a:txBody>
                  <a:tcPr/>
                </a:tc>
                <a:tc>
                  <a:txBody>
                    <a:bodyPr/>
                    <a:lstStyle/>
                    <a:p>
                      <a:pPr algn="ctr"/>
                      <a:r>
                        <a:rPr lang="en-US" dirty="0"/>
                        <a:t>Amount</a:t>
                      </a:r>
                    </a:p>
                  </a:txBody>
                  <a:tcPr/>
                </a:tc>
                <a:extLst>
                  <a:ext uri="{0D108BD9-81ED-4DB2-BD59-A6C34878D82A}">
                    <a16:rowId xmlns="" xmlns:a16="http://schemas.microsoft.com/office/drawing/2014/main" val="10000"/>
                  </a:ext>
                </a:extLst>
              </a:tr>
              <a:tr h="458429">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8" name="Rectangle 2"/>
          <p:cNvSpPr>
            <a:spLocks noGrp="1" noChangeArrowheads="1"/>
          </p:cNvSpPr>
          <p:nvPr>
            <p:ph type="title"/>
          </p:nvPr>
        </p:nvSpPr>
        <p:spPr>
          <a:xfrm>
            <a:off x="228600" y="228600"/>
            <a:ext cx="8763000" cy="838200"/>
          </a:xfrm>
        </p:spPr>
        <p:txBody>
          <a:bodyPr>
            <a:noAutofit/>
          </a:bodyPr>
          <a:lstStyle/>
          <a:p>
            <a:pPr algn="just">
              <a:defRPr/>
            </a:pPr>
            <a:r>
              <a:rPr lang="en-US" sz="4800" dirty="0"/>
              <a:t>Clause no. 20			</a:t>
            </a:r>
            <a:endParaRPr lang="en-US" sz="2200" i="1" dirty="0">
              <a:solidFill>
                <a:srgbClr val="FF0000"/>
              </a:solidFill>
            </a:endParaRPr>
          </a:p>
        </p:txBody>
      </p:sp>
      <p:sp>
        <p:nvSpPr>
          <p:cNvPr id="9" name="Rectangle 8"/>
          <p:cNvSpPr/>
          <p:nvPr/>
        </p:nvSpPr>
        <p:spPr>
          <a:xfrm>
            <a:off x="685800" y="4724400"/>
            <a:ext cx="7848600" cy="1446550"/>
          </a:xfrm>
          <a:prstGeom prst="rect">
            <a:avLst/>
          </a:prstGeom>
          <a:solidFill>
            <a:schemeClr val="accent2">
              <a:lumMod val="20000"/>
              <a:lumOff val="80000"/>
            </a:schemeClr>
          </a:solidFill>
          <a:ln>
            <a:solidFill>
              <a:schemeClr val="accent2"/>
            </a:solidFill>
          </a:ln>
        </p:spPr>
        <p:txBody>
          <a:bodyPr wrap="square">
            <a:spAutoFit/>
          </a:bodyPr>
          <a:lstStyle/>
          <a:p>
            <a:pPr algn="just">
              <a:buNone/>
            </a:pPr>
            <a:r>
              <a:rPr lang="en-US" sz="2200" i="1" dirty="0"/>
              <a:t>“</a:t>
            </a:r>
            <a:r>
              <a:rPr lang="en-US" sz="2200" b="1" i="1" u="sng" dirty="0"/>
              <a:t>Sec. 36(1)(ii)-</a:t>
            </a:r>
            <a:r>
              <a:rPr lang="en-US" sz="2200" dirty="0"/>
              <a:t> any sum paid to an employee as bonus or commission for services rendered, where such sum would not have been payable to him as profits or dividend if it had not been paid as bonus or commission”</a:t>
            </a:r>
            <a:endParaRPr lang="en-US" sz="2200" i="1" dirty="0">
              <a:cs typeface="Times New Roman" pitchFamily="18" charset="0"/>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183</a:t>
            </a:fld>
            <a:endParaRPr lang="en-US" dirty="0"/>
          </a:p>
        </p:txBody>
      </p:sp>
      <p:sp>
        <p:nvSpPr>
          <p:cNvPr id="3" name="Content Placeholder 2"/>
          <p:cNvSpPr>
            <a:spLocks noGrp="1"/>
          </p:cNvSpPr>
          <p:nvPr>
            <p:ph sz="quarter" idx="1"/>
          </p:nvPr>
        </p:nvSpPr>
        <p:spPr>
          <a:xfrm>
            <a:off x="152400" y="1676400"/>
            <a:ext cx="8763000" cy="3200400"/>
          </a:xfrm>
          <a:ln w="38100">
            <a:solidFill>
              <a:schemeClr val="accent1"/>
            </a:solidFill>
          </a:ln>
        </p:spPr>
        <p:txBody>
          <a:bodyPr>
            <a:normAutofit/>
          </a:bodyPr>
          <a:lstStyle/>
          <a:p>
            <a:pPr marL="90488" indent="0" algn="just">
              <a:spcBef>
                <a:spcPts val="0"/>
              </a:spcBef>
              <a:buNone/>
            </a:pPr>
            <a:r>
              <a:rPr lang="en-US" sz="2100" b="1" dirty="0">
                <a:solidFill>
                  <a:schemeClr val="accent2"/>
                </a:solidFill>
              </a:rPr>
              <a:t>Clause 20(b) 	</a:t>
            </a:r>
            <a:endParaRPr lang="en-US" sz="1800" dirty="0"/>
          </a:p>
          <a:p>
            <a:pPr marL="90488" indent="0" algn="just">
              <a:spcBef>
                <a:spcPts val="0"/>
              </a:spcBef>
              <a:buNone/>
            </a:pPr>
            <a:endParaRPr lang="en-US" sz="2100" dirty="0"/>
          </a:p>
          <a:p>
            <a:pPr marL="90488" indent="0" algn="just">
              <a:spcBef>
                <a:spcPts val="0"/>
              </a:spcBef>
              <a:buNone/>
            </a:pPr>
            <a:r>
              <a:rPr lang="en-US" sz="2100" dirty="0"/>
              <a:t>Details of contributions received from employees for various funds as referred to in Section 36(1)(</a:t>
            </a:r>
            <a:r>
              <a:rPr lang="en-US" sz="2100" dirty="0" err="1"/>
              <a:t>va</a:t>
            </a:r>
            <a:r>
              <a:rPr lang="en-US" sz="2100" dirty="0"/>
              <a:t>)</a:t>
            </a:r>
          </a:p>
        </p:txBody>
      </p:sp>
      <p:sp>
        <p:nvSpPr>
          <p:cNvPr id="8" name="Rectangle 2"/>
          <p:cNvSpPr>
            <a:spLocks noGrp="1" noChangeArrowheads="1"/>
          </p:cNvSpPr>
          <p:nvPr>
            <p:ph type="title"/>
          </p:nvPr>
        </p:nvSpPr>
        <p:spPr>
          <a:xfrm>
            <a:off x="228600" y="228600"/>
            <a:ext cx="8763000" cy="838200"/>
          </a:xfrm>
        </p:spPr>
        <p:txBody>
          <a:bodyPr>
            <a:noAutofit/>
          </a:bodyPr>
          <a:lstStyle/>
          <a:p>
            <a:pPr algn="just">
              <a:defRPr/>
            </a:pPr>
            <a:r>
              <a:rPr lang="en-US" sz="4800" dirty="0"/>
              <a:t>Clause no. 20			</a:t>
            </a:r>
            <a:endParaRPr lang="en-US" sz="2200" i="1" dirty="0">
              <a:solidFill>
                <a:srgbClr val="FF0000"/>
              </a:solidFill>
            </a:endParaRPr>
          </a:p>
        </p:txBody>
      </p:sp>
      <p:graphicFrame>
        <p:nvGraphicFramePr>
          <p:cNvPr id="7" name="Table 6"/>
          <p:cNvGraphicFramePr>
            <a:graphicFrameLocks noGrp="1"/>
          </p:cNvGraphicFramePr>
          <p:nvPr/>
        </p:nvGraphicFramePr>
        <p:xfrm>
          <a:off x="381001" y="3243441"/>
          <a:ext cx="8382000" cy="1252359"/>
        </p:xfrm>
        <a:graphic>
          <a:graphicData uri="http://schemas.openxmlformats.org/drawingml/2006/table">
            <a:tbl>
              <a:tblPr firstRow="1" bandRow="1">
                <a:tableStyleId>{5C22544A-7EE6-4342-B048-85BDC9FD1C3A}</a:tableStyleId>
              </a:tblPr>
              <a:tblGrid>
                <a:gridCol w="1057190">
                  <a:extLst>
                    <a:ext uri="{9D8B030D-6E8A-4147-A177-3AD203B41FA5}">
                      <a16:colId xmlns="" xmlns:a16="http://schemas.microsoft.com/office/drawing/2014/main" val="20000"/>
                    </a:ext>
                  </a:extLst>
                </a:gridCol>
                <a:gridCol w="883088">
                  <a:extLst>
                    <a:ext uri="{9D8B030D-6E8A-4147-A177-3AD203B41FA5}">
                      <a16:colId xmlns="" xmlns:a16="http://schemas.microsoft.com/office/drawing/2014/main" val="20001"/>
                    </a:ext>
                  </a:extLst>
                </a:gridCol>
                <a:gridCol w="1474611">
                  <a:extLst>
                    <a:ext uri="{9D8B030D-6E8A-4147-A177-3AD203B41FA5}">
                      <a16:colId xmlns="" xmlns:a16="http://schemas.microsoft.com/office/drawing/2014/main" val="20002"/>
                    </a:ext>
                  </a:extLst>
                </a:gridCol>
                <a:gridCol w="1086556">
                  <a:extLst>
                    <a:ext uri="{9D8B030D-6E8A-4147-A177-3AD203B41FA5}">
                      <a16:colId xmlns="" xmlns:a16="http://schemas.microsoft.com/office/drawing/2014/main" val="20003"/>
                    </a:ext>
                  </a:extLst>
                </a:gridCol>
                <a:gridCol w="1319389">
                  <a:extLst>
                    <a:ext uri="{9D8B030D-6E8A-4147-A177-3AD203B41FA5}">
                      <a16:colId xmlns="" xmlns:a16="http://schemas.microsoft.com/office/drawing/2014/main" val="20004"/>
                    </a:ext>
                  </a:extLst>
                </a:gridCol>
                <a:gridCol w="2561166">
                  <a:extLst>
                    <a:ext uri="{9D8B030D-6E8A-4147-A177-3AD203B41FA5}">
                      <a16:colId xmlns="" xmlns:a16="http://schemas.microsoft.com/office/drawing/2014/main" val="20005"/>
                    </a:ext>
                  </a:extLst>
                </a:gridCol>
              </a:tblGrid>
              <a:tr h="353961">
                <a:tc>
                  <a:txBody>
                    <a:bodyPr/>
                    <a:lstStyle/>
                    <a:p>
                      <a:pPr marL="0" marR="0" algn="ctr">
                        <a:lnSpc>
                          <a:spcPct val="115000"/>
                        </a:lnSpc>
                        <a:spcBef>
                          <a:spcPts val="0"/>
                        </a:spcBef>
                        <a:spcAft>
                          <a:spcPts val="0"/>
                        </a:spcAft>
                      </a:pPr>
                      <a:r>
                        <a:rPr lang="en-US" sz="1600" dirty="0">
                          <a:latin typeface="+mn-lt"/>
                          <a:ea typeface="Times New Roman"/>
                          <a:cs typeface="Times New Roman"/>
                        </a:rPr>
                        <a:t>Serial number</a:t>
                      </a:r>
                      <a:endParaRPr lang="en-US" sz="1600" dirty="0">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1600" dirty="0">
                          <a:latin typeface="+mn-lt"/>
                          <a:ea typeface="Times New Roman"/>
                          <a:cs typeface="Times New Roman"/>
                        </a:rPr>
                        <a:t>Nature of fund</a:t>
                      </a:r>
                      <a:endParaRPr lang="en-US" sz="1600" dirty="0">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1600" dirty="0">
                          <a:latin typeface="+mn-lt"/>
                          <a:ea typeface="Times New Roman"/>
                          <a:cs typeface="Times New Roman"/>
                        </a:rPr>
                        <a:t>Sum received from employees</a:t>
                      </a:r>
                      <a:endParaRPr lang="en-US" sz="1600" dirty="0">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1600" dirty="0">
                          <a:latin typeface="+mn-lt"/>
                          <a:ea typeface="Times New Roman"/>
                          <a:cs typeface="Times New Roman"/>
                        </a:rPr>
                        <a:t>Due date for payment</a:t>
                      </a:r>
                      <a:endParaRPr lang="en-US" sz="1600" dirty="0">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1600" dirty="0">
                          <a:latin typeface="+mn-lt"/>
                          <a:ea typeface="Times New Roman"/>
                          <a:cs typeface="Times New Roman"/>
                        </a:rPr>
                        <a:t>The actual amount paid</a:t>
                      </a:r>
                      <a:endParaRPr lang="en-US" sz="1600" dirty="0">
                        <a:latin typeface="+mn-lt"/>
                        <a:ea typeface="Calibri"/>
                        <a:cs typeface="Arial"/>
                      </a:endParaRPr>
                    </a:p>
                  </a:txBody>
                  <a:tcPr marL="28575" marR="28575" marT="28575" marB="28575"/>
                </a:tc>
                <a:tc>
                  <a:txBody>
                    <a:bodyPr/>
                    <a:lstStyle/>
                    <a:p>
                      <a:pPr marL="0" marR="0" algn="ctr">
                        <a:lnSpc>
                          <a:spcPct val="115000"/>
                        </a:lnSpc>
                        <a:spcBef>
                          <a:spcPts val="0"/>
                        </a:spcBef>
                        <a:spcAft>
                          <a:spcPts val="0"/>
                        </a:spcAft>
                      </a:pPr>
                      <a:r>
                        <a:rPr lang="en-US" sz="1600" dirty="0">
                          <a:latin typeface="+mn-lt"/>
                          <a:ea typeface="Times New Roman"/>
                          <a:cs typeface="Times New Roman"/>
                        </a:rPr>
                        <a:t>The actual date of payment to the concerned authorities</a:t>
                      </a:r>
                      <a:endParaRPr lang="en-US" sz="1600" dirty="0">
                        <a:latin typeface="+mn-lt"/>
                        <a:ea typeface="Calibri"/>
                        <a:cs typeface="Arial"/>
                      </a:endParaRPr>
                    </a:p>
                  </a:txBody>
                  <a:tcPr marL="28575" marR="28575" marT="28575" marB="28575"/>
                </a:tc>
                <a:extLst>
                  <a:ext uri="{0D108BD9-81ED-4DB2-BD59-A6C34878D82A}">
                    <a16:rowId xmlns="" xmlns:a16="http://schemas.microsoft.com/office/drawing/2014/main" val="10000"/>
                  </a:ext>
                </a:extLst>
              </a:tr>
              <a:tr h="353961">
                <a:tc>
                  <a:txBody>
                    <a:bodyPr/>
                    <a:lstStyle/>
                    <a:p>
                      <a:pPr algn="ctr"/>
                      <a:endParaRPr lang="en-US" sz="1600" dirty="0"/>
                    </a:p>
                  </a:txBody>
                  <a:tcPr/>
                </a:tc>
                <a:tc>
                  <a:txBody>
                    <a:bodyPr/>
                    <a:lstStyle/>
                    <a:p>
                      <a:pPr algn="ctr"/>
                      <a:endParaRPr lang="en-US" sz="160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extLst>
                  <a:ext uri="{0D108BD9-81ED-4DB2-BD59-A6C34878D82A}">
                    <a16:rowId xmlns="" xmlns:a16="http://schemas.microsoft.com/office/drawing/2014/main" val="10001"/>
                  </a:ext>
                </a:extLst>
              </a:tr>
            </a:tbl>
          </a:graphicData>
        </a:graphic>
      </p:graphicFrame>
      <p:sp>
        <p:nvSpPr>
          <p:cNvPr id="2" name="TextBox 1"/>
          <p:cNvSpPr txBox="1"/>
          <p:nvPr/>
        </p:nvSpPr>
        <p:spPr>
          <a:xfrm>
            <a:off x="152400" y="5218093"/>
            <a:ext cx="8763000" cy="954107"/>
          </a:xfrm>
          <a:prstGeom prst="rect">
            <a:avLst/>
          </a:prstGeom>
          <a:solidFill>
            <a:schemeClr val="tx2">
              <a:lumMod val="20000"/>
              <a:lumOff val="80000"/>
            </a:schemeClr>
          </a:solidFill>
          <a:ln w="38100">
            <a:solidFill>
              <a:schemeClr val="accent1"/>
            </a:solidFill>
          </a:ln>
        </p:spPr>
        <p:txBody>
          <a:bodyPr wrap="square" rtlCol="0">
            <a:spAutoFit/>
          </a:bodyPr>
          <a:lstStyle/>
          <a:p>
            <a:pPr marL="285750" indent="-285750">
              <a:buFont typeface="Wingdings" panose="05000000000000000000" pitchFamily="2" charset="2"/>
              <a:buChar char="q"/>
            </a:pPr>
            <a:r>
              <a:rPr lang="en-US" sz="2000" b="1" dirty="0">
                <a:solidFill>
                  <a:schemeClr val="accent2"/>
                </a:solidFill>
              </a:rPr>
              <a:t>All Saints School </a:t>
            </a:r>
            <a:r>
              <a:rPr lang="en-US" sz="2000" b="1" i="1" dirty="0">
                <a:solidFill>
                  <a:schemeClr val="accent2"/>
                </a:solidFill>
              </a:rPr>
              <a:t>v. ITO </a:t>
            </a:r>
            <a:r>
              <a:rPr lang="en-US" sz="2000" b="1" dirty="0">
                <a:solidFill>
                  <a:schemeClr val="accent2"/>
                </a:solidFill>
              </a:rPr>
              <a:t>[2019] 105 taxmann.com 149 (Delhi - Trib.)</a:t>
            </a:r>
            <a:endParaRPr lang="en-US" sz="2000" b="1" i="1" dirty="0">
              <a:solidFill>
                <a:schemeClr val="accent2"/>
              </a:solidFill>
            </a:endParaRPr>
          </a:p>
          <a:p>
            <a:r>
              <a:rPr lang="en-US" b="1" dirty="0"/>
              <a:t>Where deposits towards employees' provident fund were deposited prior to due date of filing of return under section 139, no disallowance could be made under section 36(1)(</a:t>
            </a:r>
            <a:r>
              <a:rPr lang="en-US" b="1" dirty="0" err="1"/>
              <a:t>va</a:t>
            </a:r>
            <a:r>
              <a:rPr lang="en-US" b="1" dirty="0"/>
              <a:t>).</a:t>
            </a:r>
            <a:endParaRPr lang="en-US" dirty="0"/>
          </a:p>
        </p:txBody>
      </p:sp>
    </p:spTree>
    <p:extLst>
      <p:ext uri="{BB962C8B-B14F-4D97-AF65-F5344CB8AC3E}">
        <p14:creationId xmlns:p14="http://schemas.microsoft.com/office/powerpoint/2010/main" val="41072276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19849FA-2908-4649-9FBF-5CB6EBEB203E}" type="slidenum">
              <a:rPr lang="en-US"/>
              <a:pPr>
                <a:defRPr/>
              </a:pPr>
              <a:t>184</a:t>
            </a:fld>
            <a:endParaRPr lang="en-US"/>
          </a:p>
        </p:txBody>
      </p:sp>
      <p:sp>
        <p:nvSpPr>
          <p:cNvPr id="76803" name="Rectangle 3"/>
          <p:cNvSpPr>
            <a:spLocks noGrp="1" noChangeArrowheads="1"/>
          </p:cNvSpPr>
          <p:nvPr>
            <p:ph sz="quarter" idx="1"/>
          </p:nvPr>
        </p:nvSpPr>
        <p:spPr>
          <a:xfrm>
            <a:off x="228600" y="1600200"/>
            <a:ext cx="8534400" cy="5181600"/>
          </a:xfrm>
          <a:ln w="28575">
            <a:solidFill>
              <a:schemeClr val="accent1"/>
            </a:solidFill>
          </a:ln>
        </p:spPr>
        <p:txBody>
          <a:bodyPr>
            <a:noAutofit/>
          </a:bodyPr>
          <a:lstStyle/>
          <a:p>
            <a:pPr marL="273050" indent="-273050" algn="just">
              <a:spcBef>
                <a:spcPts val="0"/>
              </a:spcBef>
              <a:buFont typeface="Wingdings" pitchFamily="2" charset="2"/>
              <a:buChar char="Ø"/>
            </a:pPr>
            <a:r>
              <a:rPr lang="en-US" sz="2200" dirty="0"/>
              <a:t>Funds covered:</a:t>
            </a:r>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2200" dirty="0"/>
          </a:p>
          <a:p>
            <a:pPr marL="273050" indent="-273050" algn="just">
              <a:spcBef>
                <a:spcPts val="600"/>
              </a:spcBef>
              <a:buFont typeface="Wingdings" pitchFamily="2" charset="2"/>
              <a:buChar char="Ø"/>
            </a:pPr>
            <a:endParaRPr lang="en-US" sz="1100" dirty="0"/>
          </a:p>
          <a:p>
            <a:pPr marL="273050" indent="-273050" algn="just">
              <a:spcBef>
                <a:spcPts val="600"/>
              </a:spcBef>
              <a:buFont typeface="Wingdings" pitchFamily="2" charset="2"/>
              <a:buChar char="Ø"/>
            </a:pPr>
            <a:endParaRPr lang="en-US" sz="800" dirty="0"/>
          </a:p>
          <a:p>
            <a:pPr marL="273050" indent="-273050" algn="just">
              <a:spcBef>
                <a:spcPts val="600"/>
              </a:spcBef>
              <a:buFont typeface="Wingdings" pitchFamily="2" charset="2"/>
              <a:buChar char="Ø"/>
            </a:pPr>
            <a:r>
              <a:rPr lang="en-US" sz="2200" dirty="0"/>
              <a:t>Now, the amount not deposited to the relevant fund but received from the employees are also required to be reported under this Clause.</a:t>
            </a:r>
          </a:p>
          <a:p>
            <a:pPr marL="273050" indent="-273050" algn="just">
              <a:spcBef>
                <a:spcPts val="600"/>
              </a:spcBef>
              <a:buFont typeface="Wingdings" pitchFamily="2" charset="2"/>
              <a:buChar char="Ø"/>
            </a:pPr>
            <a:r>
              <a:rPr lang="en-US" sz="2200" dirty="0"/>
              <a:t>Amount received from employees as contributions as referred in Sec. 2(24)(x) is taxable u/s 56(2)(</a:t>
            </a:r>
            <a:r>
              <a:rPr lang="en-US" sz="2200" dirty="0" err="1"/>
              <a:t>ic</a:t>
            </a:r>
            <a:r>
              <a:rPr lang="en-US" sz="2200" dirty="0"/>
              <a:t>) if such income is not chargeable under PGBP.</a:t>
            </a:r>
          </a:p>
        </p:txBody>
      </p:sp>
      <p:sp>
        <p:nvSpPr>
          <p:cNvPr id="7" name="Rectangle 2"/>
          <p:cNvSpPr>
            <a:spLocks noGrp="1" noChangeArrowheads="1"/>
          </p:cNvSpPr>
          <p:nvPr>
            <p:ph type="title"/>
          </p:nvPr>
        </p:nvSpPr>
        <p:spPr>
          <a:xfrm>
            <a:off x="0" y="152400"/>
            <a:ext cx="7467600" cy="990600"/>
          </a:xfrm>
        </p:spPr>
        <p:txBody>
          <a:bodyPr>
            <a:noAutofit/>
          </a:bodyPr>
          <a:lstStyle/>
          <a:p>
            <a:pPr>
              <a:defRPr/>
            </a:pPr>
            <a:r>
              <a:rPr lang="en-US" sz="3800" dirty="0"/>
              <a:t/>
            </a:r>
            <a:br>
              <a:rPr lang="en-US" sz="3800" dirty="0"/>
            </a:br>
            <a:r>
              <a:rPr lang="en-US" sz="3800" dirty="0"/>
              <a:t>Issues on Clause no. 20 </a:t>
            </a:r>
            <a:br>
              <a:rPr lang="en-US" sz="3800" dirty="0"/>
            </a:br>
            <a:r>
              <a:rPr lang="en-US" sz="3800" dirty="0"/>
              <a:t>					</a:t>
            </a:r>
            <a:r>
              <a:rPr lang="en-US" sz="2200" i="1" dirty="0">
                <a:solidFill>
                  <a:srgbClr val="FF0000"/>
                </a:solidFill>
              </a:rPr>
              <a:t> </a:t>
            </a:r>
            <a:r>
              <a:rPr lang="en-US" sz="3800" dirty="0"/>
              <a:t>					</a:t>
            </a:r>
            <a:endParaRPr lang="en-US" sz="2200" i="1" dirty="0">
              <a:solidFill>
                <a:srgbClr val="FF0000"/>
              </a:solidFill>
            </a:endParaRPr>
          </a:p>
        </p:txBody>
      </p:sp>
      <p:sp>
        <p:nvSpPr>
          <p:cNvPr id="5"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pic>
        <p:nvPicPr>
          <p:cNvPr id="81924" name="Picture 4"/>
          <p:cNvPicPr>
            <a:picLocks noChangeAspect="1" noChangeArrowheads="1"/>
          </p:cNvPicPr>
          <p:nvPr/>
        </p:nvPicPr>
        <p:blipFill>
          <a:blip r:embed="rId3" cstate="print"/>
          <a:srcRect l="10469" t="68750" r="61420" b="6250"/>
          <a:stretch>
            <a:fillRect/>
          </a:stretch>
        </p:blipFill>
        <p:spPr bwMode="auto">
          <a:xfrm>
            <a:off x="609600" y="2286000"/>
            <a:ext cx="3048000" cy="2209800"/>
          </a:xfrm>
          <a:prstGeom prst="rect">
            <a:avLst/>
          </a:prstGeom>
          <a:noFill/>
          <a:ln w="9525">
            <a:noFill/>
            <a:miter lim="800000"/>
            <a:headEnd/>
            <a:tailEnd/>
          </a:ln>
        </p:spPr>
      </p:pic>
      <p:sp>
        <p:nvSpPr>
          <p:cNvPr id="10" name="Rectangle 9"/>
          <p:cNvSpPr/>
          <p:nvPr/>
        </p:nvSpPr>
        <p:spPr>
          <a:xfrm>
            <a:off x="533400" y="3276600"/>
            <a:ext cx="1295400" cy="3810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1828800" y="3429000"/>
            <a:ext cx="2209800"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114800" y="2819400"/>
            <a:ext cx="2514600" cy="12192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solidFill>
                  <a:schemeClr val="tx1"/>
                </a:solidFill>
              </a:rPr>
              <a:t>Fund not specifically mentioned in Sec 2(24)(x)</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19849FA-2908-4649-9FBF-5CB6EBEB203E}" type="slidenum">
              <a:rPr lang="en-US"/>
              <a:pPr>
                <a:defRPr/>
              </a:pPr>
              <a:t>185</a:t>
            </a:fld>
            <a:endParaRPr lang="en-US"/>
          </a:p>
        </p:txBody>
      </p:sp>
      <p:sp>
        <p:nvSpPr>
          <p:cNvPr id="76803" name="Rectangle 3"/>
          <p:cNvSpPr>
            <a:spLocks noGrp="1" noChangeArrowheads="1"/>
          </p:cNvSpPr>
          <p:nvPr>
            <p:ph sz="quarter" idx="1"/>
          </p:nvPr>
        </p:nvSpPr>
        <p:spPr>
          <a:xfrm>
            <a:off x="76200" y="1516698"/>
            <a:ext cx="8915400" cy="3912566"/>
          </a:xfrm>
          <a:ln w="38100">
            <a:solidFill>
              <a:schemeClr val="accent1"/>
            </a:solidFill>
          </a:ln>
        </p:spPr>
        <p:txBody>
          <a:bodyPr>
            <a:noAutofit/>
          </a:bodyPr>
          <a:lstStyle/>
          <a:p>
            <a:pPr marL="273050" indent="-273050" algn="just">
              <a:spcBef>
                <a:spcPts val="0"/>
              </a:spcBef>
              <a:buFont typeface="Wingdings" pitchFamily="2" charset="2"/>
              <a:buChar char="Ø"/>
            </a:pPr>
            <a:r>
              <a:rPr lang="en-US" sz="1800" dirty="0"/>
              <a:t>Grace period of 5 days available in respect of </a:t>
            </a:r>
            <a:r>
              <a:rPr lang="en-US" sz="1800" b="1" dirty="0"/>
              <a:t>Provident Fund</a:t>
            </a:r>
            <a:r>
              <a:rPr lang="en-US" sz="1800" dirty="0"/>
              <a:t> withdrawn </a:t>
            </a:r>
            <a:r>
              <a:rPr lang="en-US" sz="1800" dirty="0" err="1"/>
              <a:t>w.e.f</a:t>
            </a:r>
            <a:r>
              <a:rPr lang="en-US" sz="1800" dirty="0"/>
              <a:t>. February, 2016 i.e. contribution for month of January, 2016 and payable in the month of February, 2016. Thus, the employers shall pay the amount within 15 days of close of every month. </a:t>
            </a:r>
            <a:r>
              <a:rPr lang="en-US" sz="1800" b="1" dirty="0">
                <a:solidFill>
                  <a:srgbClr val="C00000"/>
                </a:solidFill>
              </a:rPr>
              <a:t>[EPF Circular No.: WSU/9(1)2013/settlement/ 35631 dated 08-01-2016]</a:t>
            </a:r>
          </a:p>
          <a:p>
            <a:pPr marL="273050" indent="-273050" algn="just">
              <a:spcBef>
                <a:spcPts val="0"/>
              </a:spcBef>
              <a:buFont typeface="Wingdings" pitchFamily="2" charset="2"/>
              <a:buChar char="Ø"/>
            </a:pPr>
            <a:r>
              <a:rPr lang="en-US" sz="1800" dirty="0"/>
              <a:t>The contribution of </a:t>
            </a:r>
            <a:r>
              <a:rPr lang="en-US" sz="1800" b="1" dirty="0"/>
              <a:t>Employees State Insurance </a:t>
            </a:r>
            <a:r>
              <a:rPr lang="en-US" sz="1800" dirty="0"/>
              <a:t>shall be paid within 15 days of the last day of the month w.e.f. June, 2017 i.e. for June, 2017, the due date shall be 15</a:t>
            </a:r>
            <a:r>
              <a:rPr lang="en-US" sz="1800" baseline="30000" dirty="0"/>
              <a:t>th</a:t>
            </a:r>
            <a:r>
              <a:rPr lang="en-US" sz="1800" dirty="0"/>
              <a:t> July, 2017 </a:t>
            </a:r>
            <a:r>
              <a:rPr lang="en-US" sz="1800" b="1" dirty="0">
                <a:solidFill>
                  <a:srgbClr val="C00000"/>
                </a:solidFill>
              </a:rPr>
              <a:t>[ESI (General) Amendment Regulation, 2017 dt 03-07-2017]</a:t>
            </a:r>
          </a:p>
          <a:p>
            <a:pPr marL="273050" indent="-273050" algn="just">
              <a:spcBef>
                <a:spcPts val="0"/>
              </a:spcBef>
              <a:buFont typeface="Wingdings" pitchFamily="2" charset="2"/>
              <a:buChar char="Ø"/>
            </a:pPr>
            <a:r>
              <a:rPr lang="en-US" sz="1800" dirty="0"/>
              <a:t>Only amounts which are not in nature of reward for services will be covered by this item.</a:t>
            </a:r>
          </a:p>
          <a:p>
            <a:pPr marL="273050" indent="-273050" algn="just">
              <a:spcBef>
                <a:spcPts val="0"/>
              </a:spcBef>
              <a:buFont typeface="Wingdings" pitchFamily="2" charset="2"/>
              <a:buChar char="Ø"/>
            </a:pPr>
            <a:r>
              <a:rPr lang="en-US" sz="1800" dirty="0"/>
              <a:t>Only disclosure of amount is required but the Auditor’s opinion about its allowability or otherwise is not required.</a:t>
            </a:r>
          </a:p>
          <a:p>
            <a:pPr marL="273050" indent="-273050" algn="just">
              <a:spcBef>
                <a:spcPts val="0"/>
              </a:spcBef>
              <a:buFont typeface="Wingdings" pitchFamily="2" charset="2"/>
              <a:buChar char="Ø"/>
            </a:pPr>
            <a:r>
              <a:rPr lang="en-US" sz="1800" b="1" dirty="0"/>
              <a:t>“Due date”</a:t>
            </a:r>
            <a:r>
              <a:rPr lang="en-US" sz="1800" dirty="0"/>
              <a:t> means the date by which the assessee is required as an employer to credit an employee’s contribution to the employee’s account in the relevant fund under any Act </a:t>
            </a:r>
            <a:r>
              <a:rPr lang="en-US" sz="1800" i="1" dirty="0"/>
              <a:t>[Explanation to Section 36(1)(</a:t>
            </a:r>
            <a:r>
              <a:rPr lang="en-US" sz="1800" i="1" dirty="0" err="1"/>
              <a:t>va</a:t>
            </a:r>
            <a:r>
              <a:rPr lang="en-US" sz="1800" i="1" dirty="0"/>
              <a:t>)].</a:t>
            </a:r>
            <a:r>
              <a:rPr lang="en-US" sz="1800" dirty="0"/>
              <a:t> For determining due date of payment, period of grace (If any provided) for making payment may be considered </a:t>
            </a:r>
            <a:r>
              <a:rPr lang="en-US" sz="1800" i="1" dirty="0"/>
              <a:t>[Para 29.5 of Guidance Note].</a:t>
            </a:r>
          </a:p>
        </p:txBody>
      </p:sp>
      <p:sp>
        <p:nvSpPr>
          <p:cNvPr id="7" name="Rectangle 2"/>
          <p:cNvSpPr>
            <a:spLocks noGrp="1" noChangeArrowheads="1"/>
          </p:cNvSpPr>
          <p:nvPr>
            <p:ph type="title"/>
          </p:nvPr>
        </p:nvSpPr>
        <p:spPr>
          <a:xfrm>
            <a:off x="0" y="152400"/>
            <a:ext cx="7467600" cy="990600"/>
          </a:xfrm>
        </p:spPr>
        <p:txBody>
          <a:bodyPr>
            <a:noAutofit/>
          </a:bodyPr>
          <a:lstStyle/>
          <a:p>
            <a:pPr>
              <a:defRPr/>
            </a:pPr>
            <a:r>
              <a:rPr lang="en-US" sz="3800" dirty="0"/>
              <a:t/>
            </a:r>
            <a:br>
              <a:rPr lang="en-US" sz="3800" dirty="0"/>
            </a:br>
            <a:r>
              <a:rPr lang="en-US" sz="3800" dirty="0"/>
              <a:t>Issues on Clause no. 20  </a:t>
            </a:r>
            <a:br>
              <a:rPr lang="en-US" sz="3800" dirty="0"/>
            </a:br>
            <a:r>
              <a:rPr lang="en-US" sz="3800" dirty="0"/>
              <a:t>					</a:t>
            </a:r>
            <a:r>
              <a:rPr lang="en-US" sz="2200" i="1" dirty="0">
                <a:solidFill>
                  <a:srgbClr val="FF0000"/>
                </a:solidFill>
              </a:rPr>
              <a:t> </a:t>
            </a:r>
            <a:r>
              <a:rPr lang="en-US" sz="3800" dirty="0"/>
              <a:t>					</a:t>
            </a:r>
            <a:endParaRPr lang="en-US" sz="2200" i="1" dirty="0">
              <a:solidFill>
                <a:srgbClr val="FF0000"/>
              </a:solidFill>
            </a:endParaRPr>
          </a:p>
        </p:txBody>
      </p:sp>
      <p:sp>
        <p:nvSpPr>
          <p:cNvPr id="5"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9" name="TextBox 8"/>
          <p:cNvSpPr txBox="1"/>
          <p:nvPr/>
        </p:nvSpPr>
        <p:spPr>
          <a:xfrm>
            <a:off x="32" y="5517008"/>
            <a:ext cx="9144000" cy="1269578"/>
          </a:xfrm>
          <a:prstGeom prst="rect">
            <a:avLst/>
          </a:prstGeom>
          <a:solidFill>
            <a:schemeClr val="tx2">
              <a:lumMod val="60000"/>
              <a:lumOff val="40000"/>
            </a:schemeClr>
          </a:solidFill>
          <a:ln>
            <a:solidFill>
              <a:schemeClr val="accent1"/>
            </a:solidFill>
          </a:ln>
        </p:spPr>
        <p:txBody>
          <a:bodyPr wrap="square" rtlCol="0">
            <a:spAutoFit/>
          </a:bodyPr>
          <a:lstStyle/>
          <a:p>
            <a:pPr algn="just">
              <a:lnSpc>
                <a:spcPct val="90000"/>
              </a:lnSpc>
            </a:pPr>
            <a:r>
              <a:rPr lang="en-US" sz="1700" dirty="0">
                <a:solidFill>
                  <a:schemeClr val="bg1"/>
                </a:solidFill>
              </a:rPr>
              <a:t>ESI corporation vide notice dated 16.03.2020 extended the due date for payment of ESI contribution for the month February &amp; March, 2020  from 15</a:t>
            </a:r>
            <a:r>
              <a:rPr lang="en-US" sz="1700" baseline="30000" dirty="0">
                <a:solidFill>
                  <a:schemeClr val="bg1"/>
                </a:solidFill>
              </a:rPr>
              <a:t>th</a:t>
            </a:r>
            <a:r>
              <a:rPr lang="en-US" sz="1700" dirty="0">
                <a:solidFill>
                  <a:schemeClr val="bg1"/>
                </a:solidFill>
              </a:rPr>
              <a:t>  March &amp; 15</a:t>
            </a:r>
            <a:r>
              <a:rPr lang="en-US" sz="1700" baseline="30000" dirty="0">
                <a:solidFill>
                  <a:schemeClr val="bg1"/>
                </a:solidFill>
              </a:rPr>
              <a:t>th</a:t>
            </a:r>
            <a:r>
              <a:rPr lang="en-US" sz="1700" dirty="0">
                <a:solidFill>
                  <a:schemeClr val="bg1"/>
                </a:solidFill>
              </a:rPr>
              <a:t> April to 15</a:t>
            </a:r>
            <a:r>
              <a:rPr lang="en-US" sz="1700" baseline="30000" dirty="0">
                <a:solidFill>
                  <a:schemeClr val="bg1"/>
                </a:solidFill>
              </a:rPr>
              <a:t>th</a:t>
            </a:r>
            <a:r>
              <a:rPr lang="en-US" sz="1700" dirty="0">
                <a:solidFill>
                  <a:schemeClr val="bg1"/>
                </a:solidFill>
              </a:rPr>
              <a:t>  April &amp; 15</a:t>
            </a:r>
            <a:r>
              <a:rPr lang="en-US" sz="1700" baseline="30000" dirty="0">
                <a:solidFill>
                  <a:schemeClr val="bg1"/>
                </a:solidFill>
              </a:rPr>
              <a:t>th</a:t>
            </a:r>
            <a:r>
              <a:rPr lang="en-US" sz="1700" dirty="0">
                <a:solidFill>
                  <a:schemeClr val="bg1"/>
                </a:solidFill>
              </a:rPr>
              <a:t> My respectively. </a:t>
            </a:r>
          </a:p>
          <a:p>
            <a:pPr marL="355600" indent="-260350" algn="just">
              <a:lnSpc>
                <a:spcPct val="90000"/>
              </a:lnSpc>
              <a:buFont typeface="Arial" pitchFamily="34" charset="0"/>
              <a:buChar char="•"/>
            </a:pPr>
            <a:r>
              <a:rPr lang="en-US" sz="1700" dirty="0">
                <a:solidFill>
                  <a:schemeClr val="bg1"/>
                </a:solidFill>
              </a:rPr>
              <a:t>For February, 2020 revised due date was 15</a:t>
            </a:r>
            <a:r>
              <a:rPr lang="en-US" sz="1700" baseline="30000" dirty="0">
                <a:solidFill>
                  <a:schemeClr val="bg1"/>
                </a:solidFill>
              </a:rPr>
              <a:t>th</a:t>
            </a:r>
            <a:r>
              <a:rPr lang="en-US" sz="1700" dirty="0">
                <a:solidFill>
                  <a:schemeClr val="bg1"/>
                </a:solidFill>
              </a:rPr>
              <a:t> April, 2020</a:t>
            </a:r>
          </a:p>
          <a:p>
            <a:pPr marL="355600" indent="-260350" algn="just">
              <a:lnSpc>
                <a:spcPct val="90000"/>
              </a:lnSpc>
              <a:buFont typeface="Arial" pitchFamily="34" charset="0"/>
              <a:buChar char="•"/>
            </a:pPr>
            <a:r>
              <a:rPr lang="en-US" sz="1700" dirty="0">
                <a:solidFill>
                  <a:schemeClr val="bg1"/>
                </a:solidFill>
              </a:rPr>
              <a:t>For March, 2020 revised due date was 15</a:t>
            </a:r>
            <a:r>
              <a:rPr lang="en-US" sz="1700" baseline="30000" dirty="0">
                <a:solidFill>
                  <a:schemeClr val="bg1"/>
                </a:solidFill>
              </a:rPr>
              <a:t>th</a:t>
            </a:r>
            <a:r>
              <a:rPr lang="en-US" sz="1700" dirty="0">
                <a:solidFill>
                  <a:schemeClr val="bg1"/>
                </a:solidFill>
              </a:rPr>
              <a:t> May ,2020</a:t>
            </a: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152400"/>
            <a:ext cx="7620000" cy="990600"/>
          </a:xfrm>
        </p:spPr>
        <p:txBody>
          <a:bodyPr anchor="t">
            <a:noAutofit/>
          </a:bodyPr>
          <a:lstStyle/>
          <a:p>
            <a:r>
              <a:rPr lang="en-US" sz="5400" dirty="0"/>
              <a:t>Clause no. 21	 		</a:t>
            </a:r>
            <a:r>
              <a:rPr lang="en-US" sz="4000" dirty="0"/>
              <a:t>					</a:t>
            </a:r>
            <a:endParaRPr lang="en-US" sz="4000" i="1" dirty="0">
              <a:solidFill>
                <a:srgbClr val="FF0000"/>
              </a:solidFill>
            </a:endParaRPr>
          </a:p>
        </p:txBody>
      </p:sp>
      <p:sp>
        <p:nvSpPr>
          <p:cNvPr id="8" name="Content Placeholder 7"/>
          <p:cNvSpPr>
            <a:spLocks noGrp="1"/>
          </p:cNvSpPr>
          <p:nvPr>
            <p:ph sz="quarter" idx="1"/>
          </p:nvPr>
        </p:nvSpPr>
        <p:spPr>
          <a:xfrm>
            <a:off x="228600" y="1676400"/>
            <a:ext cx="8610600" cy="5029200"/>
          </a:xfrm>
          <a:noFill/>
          <a:ln w="38100"/>
        </p:spPr>
        <p:style>
          <a:lnRef idx="2">
            <a:schemeClr val="accent1"/>
          </a:lnRef>
          <a:fillRef idx="1">
            <a:schemeClr val="lt1"/>
          </a:fillRef>
          <a:effectRef idx="0">
            <a:schemeClr val="accent1"/>
          </a:effectRef>
          <a:fontRef idx="minor">
            <a:schemeClr val="dk1"/>
          </a:fontRef>
        </p:style>
        <p:txBody>
          <a:bodyPr>
            <a:noAutofit/>
          </a:bodyPr>
          <a:lstStyle/>
          <a:p>
            <a:pPr marL="60325" indent="0" algn="just">
              <a:spcBef>
                <a:spcPts val="0"/>
              </a:spcBef>
              <a:buSzPct val="100000"/>
              <a:buNone/>
            </a:pPr>
            <a:r>
              <a:rPr lang="en-US" sz="2100" b="1" dirty="0">
                <a:solidFill>
                  <a:schemeClr val="accent2"/>
                </a:solidFill>
                <a:ea typeface="Times New Roman"/>
                <a:cs typeface="Times New Roman"/>
              </a:rPr>
              <a:t>Clause 21(a)				</a:t>
            </a:r>
            <a:endParaRPr lang="en-US" sz="2100" i="1" dirty="0">
              <a:solidFill>
                <a:schemeClr val="accent2"/>
              </a:solidFill>
              <a:ea typeface="Times New Roman"/>
              <a:cs typeface="Times New Roman"/>
            </a:endParaRPr>
          </a:p>
          <a:p>
            <a:pPr marL="60325" indent="0" algn="just" fontAlgn="t">
              <a:spcBef>
                <a:spcPts val="0"/>
              </a:spcBef>
              <a:buNone/>
            </a:pPr>
            <a:r>
              <a:rPr lang="en-US" sz="2100" dirty="0"/>
              <a:t>Please furnish the details of amounts debited to the profit and loss account, being in the nature of capital, personal, advertisement expenditure etc.</a:t>
            </a:r>
            <a:endParaRPr lang="en-US" sz="2100" dirty="0">
              <a:solidFill>
                <a:srgbClr val="000000"/>
              </a:solidFill>
            </a:endParaRPr>
          </a:p>
        </p:txBody>
      </p:sp>
      <p:graphicFrame>
        <p:nvGraphicFramePr>
          <p:cNvPr id="6" name="Table 5"/>
          <p:cNvGraphicFramePr>
            <a:graphicFrameLocks noGrp="1"/>
          </p:cNvGraphicFramePr>
          <p:nvPr/>
        </p:nvGraphicFramePr>
        <p:xfrm>
          <a:off x="457200" y="2971800"/>
          <a:ext cx="8153400" cy="3323088"/>
        </p:xfrm>
        <a:graphic>
          <a:graphicData uri="http://schemas.openxmlformats.org/drawingml/2006/table">
            <a:tbl>
              <a:tblPr>
                <a:tableStyleId>{BC89EF96-8CEA-46FF-86C4-4CE0E7609802}</a:tableStyleId>
              </a:tblPr>
              <a:tblGrid>
                <a:gridCol w="5029200">
                  <a:extLst>
                    <a:ext uri="{9D8B030D-6E8A-4147-A177-3AD203B41FA5}">
                      <a16:colId xmlns="" xmlns:a16="http://schemas.microsoft.com/office/drawing/2014/main" val="20000"/>
                    </a:ext>
                  </a:extLst>
                </a:gridCol>
                <a:gridCol w="990600">
                  <a:extLst>
                    <a:ext uri="{9D8B030D-6E8A-4147-A177-3AD203B41FA5}">
                      <a16:colId xmlns="" xmlns:a16="http://schemas.microsoft.com/office/drawing/2014/main" val="20001"/>
                    </a:ext>
                  </a:extLst>
                </a:gridCol>
                <a:gridCol w="1219200">
                  <a:extLst>
                    <a:ext uri="{9D8B030D-6E8A-4147-A177-3AD203B41FA5}">
                      <a16:colId xmlns="" xmlns:a16="http://schemas.microsoft.com/office/drawing/2014/main" val="20002"/>
                    </a:ext>
                  </a:extLst>
                </a:gridCol>
                <a:gridCol w="914400">
                  <a:extLst>
                    <a:ext uri="{9D8B030D-6E8A-4147-A177-3AD203B41FA5}">
                      <a16:colId xmlns="" xmlns:a16="http://schemas.microsoft.com/office/drawing/2014/main" val="20003"/>
                    </a:ext>
                  </a:extLst>
                </a:gridCol>
              </a:tblGrid>
              <a:tr h="106451">
                <a:tc>
                  <a:txBody>
                    <a:bodyPr/>
                    <a:lstStyle/>
                    <a:p>
                      <a:pPr marL="0" marR="0" algn="ctr">
                        <a:lnSpc>
                          <a:spcPct val="100000"/>
                        </a:lnSpc>
                        <a:spcBef>
                          <a:spcPts val="0"/>
                        </a:spcBef>
                        <a:spcAft>
                          <a:spcPts val="0"/>
                        </a:spcAft>
                      </a:pPr>
                      <a:r>
                        <a:rPr lang="en-US" sz="1800" b="1" dirty="0"/>
                        <a:t>Nature</a:t>
                      </a:r>
                      <a:endParaRPr lang="en-US" sz="18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1800" b="1" dirty="0"/>
                        <a:t>Serial number</a:t>
                      </a:r>
                      <a:endParaRPr lang="en-US" sz="18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1800" b="1" dirty="0"/>
                        <a:t>Particulars</a:t>
                      </a:r>
                      <a:endParaRPr lang="en-US" sz="18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1800" b="1" dirty="0"/>
                        <a:t>Amount in Rs.</a:t>
                      </a:r>
                      <a:endParaRPr lang="en-US" sz="1800" b="1" dirty="0">
                        <a:latin typeface="+mn-lt"/>
                        <a:ea typeface="Calibri"/>
                        <a:cs typeface="Arial"/>
                      </a:endParaRPr>
                    </a:p>
                  </a:txBody>
                  <a:tcPr marL="13088" marR="13088" marT="13088" marB="13088">
                    <a:solidFill>
                      <a:schemeClr val="accent1">
                        <a:lumMod val="20000"/>
                        <a:lumOff val="80000"/>
                      </a:schemeClr>
                    </a:solidFill>
                  </a:tcPr>
                </a:tc>
                <a:extLst>
                  <a:ext uri="{0D108BD9-81ED-4DB2-BD59-A6C34878D82A}">
                    <a16:rowId xmlns="" xmlns:a16="http://schemas.microsoft.com/office/drawing/2014/main" val="10000"/>
                  </a:ext>
                </a:extLst>
              </a:tr>
              <a:tr h="142517">
                <a:tc rowSpan="2">
                  <a:txBody>
                    <a:bodyPr/>
                    <a:lstStyle/>
                    <a:p>
                      <a:pPr marL="90488" marR="0" indent="-90488" algn="l">
                        <a:lnSpc>
                          <a:spcPct val="100000"/>
                        </a:lnSpc>
                        <a:spcBef>
                          <a:spcPts val="0"/>
                        </a:spcBef>
                        <a:spcAft>
                          <a:spcPts val="0"/>
                        </a:spcAft>
                      </a:pPr>
                      <a:r>
                        <a:rPr kumimoji="0" lang="en-US" sz="1800" kern="1200" dirty="0">
                          <a:solidFill>
                            <a:schemeClr val="tx1"/>
                          </a:solidFill>
                          <a:latin typeface="+mn-lt"/>
                          <a:ea typeface="+mn-ea"/>
                          <a:cs typeface="+mn-cs"/>
                        </a:rPr>
                        <a:t>1. Capital expenditure</a:t>
                      </a: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1"/>
                  </a:ext>
                </a:extLst>
              </a:tr>
              <a:tr h="142517">
                <a:tc vMerge="1">
                  <a:txBody>
                    <a:bodyPr/>
                    <a:lstStyle/>
                    <a:p>
                      <a:endParaRPr lang="en-US"/>
                    </a:p>
                  </a:txBody>
                  <a:tcPr/>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2"/>
                  </a:ext>
                </a:extLst>
              </a:tr>
              <a:tr h="213776">
                <a:tc rowSpan="2">
                  <a:txBody>
                    <a:bodyPr/>
                    <a:lstStyle/>
                    <a:p>
                      <a:pPr marL="90488" marR="0" indent="-90488" algn="l">
                        <a:lnSpc>
                          <a:spcPct val="100000"/>
                        </a:lnSpc>
                        <a:spcBef>
                          <a:spcPts val="0"/>
                        </a:spcBef>
                        <a:spcAft>
                          <a:spcPts val="0"/>
                        </a:spcAft>
                      </a:pPr>
                      <a:r>
                        <a:rPr kumimoji="0" lang="en-US" sz="1800" kern="1200" dirty="0">
                          <a:solidFill>
                            <a:schemeClr val="tx1"/>
                          </a:solidFill>
                          <a:latin typeface="+mn-lt"/>
                          <a:ea typeface="+mn-ea"/>
                          <a:cs typeface="+mn-cs"/>
                        </a:rPr>
                        <a:t>2. Personal Expenditure</a:t>
                      </a: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3"/>
                  </a:ext>
                </a:extLst>
              </a:tr>
              <a:tr h="149656">
                <a:tc vMerge="1">
                  <a:txBody>
                    <a:bodyPr/>
                    <a:lstStyle/>
                    <a:p>
                      <a:endParaRPr lang="en-US"/>
                    </a:p>
                  </a:txBody>
                  <a:tcPr/>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4"/>
                  </a:ext>
                </a:extLst>
              </a:tr>
              <a:tr h="275880">
                <a:tc rowSpan="2">
                  <a:txBody>
                    <a:bodyPr/>
                    <a:lstStyle/>
                    <a:p>
                      <a:pPr marL="0" marR="0" indent="0" algn="l">
                        <a:lnSpc>
                          <a:spcPct val="100000"/>
                        </a:lnSpc>
                        <a:spcBef>
                          <a:spcPts val="0"/>
                        </a:spcBef>
                        <a:spcAft>
                          <a:spcPts val="0"/>
                        </a:spcAft>
                      </a:pPr>
                      <a:r>
                        <a:rPr kumimoji="0" lang="en-US" sz="1800" kern="1200" dirty="0">
                          <a:solidFill>
                            <a:schemeClr val="tx1"/>
                          </a:solidFill>
                          <a:latin typeface="+mn-lt"/>
                          <a:ea typeface="+mn-ea"/>
                          <a:cs typeface="+mn-cs"/>
                        </a:rPr>
                        <a:t>3. Advertisement expenditure in any souvenir, brochure, tract, pamphlet or the like, published by a political party</a:t>
                      </a: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5"/>
                  </a:ext>
                </a:extLst>
              </a:tr>
              <a:tr h="150248">
                <a:tc vMerge="1">
                  <a:txBody>
                    <a:bodyPr/>
                    <a:lstStyle/>
                    <a:p>
                      <a:endParaRPr lang="en-US"/>
                    </a:p>
                  </a:txBody>
                  <a:tcPr/>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6"/>
                  </a:ext>
                </a:extLst>
              </a:tr>
              <a:tr h="213776">
                <a:tc rowSpan="2">
                  <a:txBody>
                    <a:bodyPr/>
                    <a:lstStyle/>
                    <a:p>
                      <a:pPr marL="0" indent="0" algn="l" defTabSz="268288">
                        <a:spcBef>
                          <a:spcPts val="0"/>
                        </a:spcBef>
                        <a:buSzPct val="100000"/>
                        <a:buFont typeface="Wingdings" pitchFamily="2" charset="2"/>
                        <a:buNone/>
                      </a:pPr>
                      <a:r>
                        <a:rPr lang="en-US" sz="1800" dirty="0">
                          <a:cs typeface="Times New Roman" pitchFamily="18" charset="0"/>
                        </a:rPr>
                        <a:t>4.Expenditure incurred at clubs being entrance fees and</a:t>
                      </a:r>
                      <a:r>
                        <a:rPr lang="en-US" sz="1800" baseline="0" dirty="0">
                          <a:cs typeface="Times New Roman" pitchFamily="18" charset="0"/>
                        </a:rPr>
                        <a:t> </a:t>
                      </a:r>
                      <a:r>
                        <a:rPr lang="en-US" sz="1800" dirty="0">
                          <a:cs typeface="Times New Roman" pitchFamily="18" charset="0"/>
                        </a:rPr>
                        <a:t>subscriptions</a:t>
                      </a:r>
                      <a:endParaRPr lang="en-US" sz="18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7"/>
                  </a:ext>
                </a:extLst>
              </a:tr>
              <a:tr h="213776">
                <a:tc vMerge="1">
                  <a:txBody>
                    <a:bodyPr/>
                    <a:lstStyle/>
                    <a:p>
                      <a:endParaRPr lang="en-US"/>
                    </a:p>
                  </a:txBody>
                  <a:tcPr/>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8"/>
                  </a:ext>
                </a:extLst>
              </a:tr>
              <a:tr h="287408">
                <a:tc rowSpan="2">
                  <a:txBody>
                    <a:bodyPr/>
                    <a:lstStyle/>
                    <a:p>
                      <a:pPr marL="0" marR="0" indent="0" algn="l">
                        <a:lnSpc>
                          <a:spcPct val="100000"/>
                        </a:lnSpc>
                        <a:spcBef>
                          <a:spcPts val="0"/>
                        </a:spcBef>
                        <a:spcAft>
                          <a:spcPts val="0"/>
                        </a:spcAft>
                      </a:pPr>
                      <a:r>
                        <a:rPr lang="en-US" sz="1800" dirty="0"/>
                        <a:t>5. Expenditure incurred at clubs being cost for club services and facilities used.</a:t>
                      </a:r>
                      <a:endParaRPr lang="en-US" sz="18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r>
                        <a:rPr lang="en-US" sz="1000" dirty="0"/>
                        <a:t> </a:t>
                      </a: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r>
                        <a:rPr lang="en-US" sz="1000" dirty="0"/>
                        <a:t> </a:t>
                      </a: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r>
                        <a:rPr lang="en-US" sz="1000" dirty="0"/>
                        <a:t> </a:t>
                      </a: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09"/>
                  </a:ext>
                </a:extLst>
              </a:tr>
              <a:tr h="287408">
                <a:tc vMerge="1">
                  <a:txBody>
                    <a:bodyPr/>
                    <a:lstStyle/>
                    <a:p>
                      <a:endParaRPr lang="en-US"/>
                    </a:p>
                  </a:txBody>
                  <a:tcPr/>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tc>
                  <a:txBody>
                    <a:bodyPr/>
                    <a:lstStyle/>
                    <a:p>
                      <a:pPr marL="0" marR="0" algn="l">
                        <a:lnSpc>
                          <a:spcPct val="100000"/>
                        </a:lnSpc>
                        <a:spcBef>
                          <a:spcPts val="0"/>
                        </a:spcBef>
                        <a:spcAft>
                          <a:spcPts val="0"/>
                        </a:spcAft>
                      </a:pPr>
                      <a:endParaRPr lang="en-US" sz="1000" dirty="0">
                        <a:latin typeface="+mn-lt"/>
                        <a:ea typeface="Calibri"/>
                        <a:cs typeface="Arial"/>
                      </a:endParaRPr>
                    </a:p>
                  </a:txBody>
                  <a:tcPr marL="13088" marR="13088" marT="13088" marB="13088"/>
                </a:tc>
                <a:extLst>
                  <a:ext uri="{0D108BD9-81ED-4DB2-BD59-A6C34878D82A}">
                    <a16:rowId xmlns="" xmlns:a16="http://schemas.microsoft.com/office/drawing/2014/main" val="10010"/>
                  </a:ext>
                </a:extLst>
              </a:tr>
            </a:tbl>
          </a:graphicData>
        </a:graphic>
      </p:graphicFrame>
      <p:sp>
        <p:nvSpPr>
          <p:cNvPr id="10"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186</a:t>
            </a:fld>
            <a:endParaRPr 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0"/>
            <a:ext cx="7620000" cy="990600"/>
          </a:xfrm>
        </p:spPr>
        <p:txBody>
          <a:bodyPr anchor="t">
            <a:noAutofit/>
          </a:bodyPr>
          <a:lstStyle/>
          <a:p>
            <a:r>
              <a:rPr lang="en-US" sz="3600" b="1" dirty="0"/>
              <a:t>Clause no. 21…..  </a:t>
            </a:r>
            <a:r>
              <a:rPr lang="en-US" sz="3200" dirty="0"/>
              <a:t>	</a:t>
            </a:r>
            <a:r>
              <a:rPr lang="en-US" sz="2000" dirty="0"/>
              <a:t>				</a:t>
            </a:r>
            <a:endParaRPr lang="en-US" sz="2000" i="1" dirty="0">
              <a:solidFill>
                <a:srgbClr val="FF0000"/>
              </a:solidFill>
            </a:endParaRPr>
          </a:p>
        </p:txBody>
      </p:sp>
      <p:sp>
        <p:nvSpPr>
          <p:cNvPr id="8" name="Content Placeholder 7"/>
          <p:cNvSpPr>
            <a:spLocks noGrp="1"/>
          </p:cNvSpPr>
          <p:nvPr>
            <p:ph sz="quarter" idx="1"/>
          </p:nvPr>
        </p:nvSpPr>
        <p:spPr>
          <a:xfrm>
            <a:off x="152400" y="1752600"/>
            <a:ext cx="8763000" cy="4572000"/>
          </a:xfrm>
          <a:ln w="38100"/>
        </p:spPr>
        <p:style>
          <a:lnRef idx="2">
            <a:schemeClr val="accent1"/>
          </a:lnRef>
          <a:fillRef idx="1">
            <a:schemeClr val="lt1"/>
          </a:fillRef>
          <a:effectRef idx="0">
            <a:schemeClr val="accent1"/>
          </a:effectRef>
          <a:fontRef idx="minor">
            <a:schemeClr val="dk1"/>
          </a:fontRef>
        </p:style>
        <p:txBody>
          <a:bodyPr>
            <a:noAutofit/>
          </a:bodyPr>
          <a:lstStyle/>
          <a:p>
            <a:pPr marL="60325" indent="0" algn="just">
              <a:spcBef>
                <a:spcPts val="0"/>
              </a:spcBef>
              <a:buSzPct val="100000"/>
              <a:buNone/>
            </a:pPr>
            <a:r>
              <a:rPr lang="en-US" sz="2000" b="1" dirty="0">
                <a:solidFill>
                  <a:schemeClr val="accent2"/>
                </a:solidFill>
                <a:ea typeface="Times New Roman"/>
                <a:cs typeface="Times New Roman"/>
              </a:rPr>
              <a:t>New Clause 21(a)…..				</a:t>
            </a:r>
            <a:endParaRPr lang="en-US" sz="2000" i="1" dirty="0">
              <a:solidFill>
                <a:schemeClr val="accent2"/>
              </a:solidFill>
              <a:ea typeface="Times New Roman"/>
              <a:cs typeface="Times New Roman"/>
            </a:endParaRPr>
          </a:p>
        </p:txBody>
      </p:sp>
      <p:graphicFrame>
        <p:nvGraphicFramePr>
          <p:cNvPr id="6" name="Table 5"/>
          <p:cNvGraphicFramePr>
            <a:graphicFrameLocks noGrp="1"/>
          </p:cNvGraphicFramePr>
          <p:nvPr/>
        </p:nvGraphicFramePr>
        <p:xfrm>
          <a:off x="381000" y="2666998"/>
          <a:ext cx="8305800" cy="3155034"/>
        </p:xfrm>
        <a:graphic>
          <a:graphicData uri="http://schemas.openxmlformats.org/drawingml/2006/table">
            <a:tbl>
              <a:tblPr>
                <a:tableStyleId>{BC89EF96-8CEA-46FF-86C4-4CE0E7609802}</a:tableStyleId>
              </a:tblPr>
              <a:tblGrid>
                <a:gridCol w="5181600">
                  <a:extLst>
                    <a:ext uri="{9D8B030D-6E8A-4147-A177-3AD203B41FA5}">
                      <a16:colId xmlns="" xmlns:a16="http://schemas.microsoft.com/office/drawing/2014/main" val="20000"/>
                    </a:ext>
                  </a:extLst>
                </a:gridCol>
                <a:gridCol w="914400">
                  <a:extLst>
                    <a:ext uri="{9D8B030D-6E8A-4147-A177-3AD203B41FA5}">
                      <a16:colId xmlns="" xmlns:a16="http://schemas.microsoft.com/office/drawing/2014/main" val="20001"/>
                    </a:ext>
                  </a:extLst>
                </a:gridCol>
                <a:gridCol w="1295400">
                  <a:extLst>
                    <a:ext uri="{9D8B030D-6E8A-4147-A177-3AD203B41FA5}">
                      <a16:colId xmlns="" xmlns:a16="http://schemas.microsoft.com/office/drawing/2014/main" val="20002"/>
                    </a:ext>
                  </a:extLst>
                </a:gridCol>
                <a:gridCol w="914400">
                  <a:extLst>
                    <a:ext uri="{9D8B030D-6E8A-4147-A177-3AD203B41FA5}">
                      <a16:colId xmlns="" xmlns:a16="http://schemas.microsoft.com/office/drawing/2014/main" val="20003"/>
                    </a:ext>
                  </a:extLst>
                </a:gridCol>
              </a:tblGrid>
              <a:tr h="765132">
                <a:tc>
                  <a:txBody>
                    <a:bodyPr/>
                    <a:lstStyle/>
                    <a:p>
                      <a:pPr marL="0" marR="0" algn="ctr">
                        <a:lnSpc>
                          <a:spcPct val="100000"/>
                        </a:lnSpc>
                        <a:spcBef>
                          <a:spcPts val="0"/>
                        </a:spcBef>
                        <a:spcAft>
                          <a:spcPts val="0"/>
                        </a:spcAft>
                      </a:pPr>
                      <a:r>
                        <a:rPr lang="en-US" sz="2000" b="1" dirty="0"/>
                        <a:t>Nature</a:t>
                      </a:r>
                      <a:endParaRPr lang="en-US" sz="20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2000" b="1" dirty="0"/>
                        <a:t>Serial number</a:t>
                      </a:r>
                      <a:endParaRPr lang="en-US" sz="20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2000" b="1" dirty="0"/>
                        <a:t>Particulars</a:t>
                      </a:r>
                      <a:endParaRPr lang="en-US" sz="2000" b="1" dirty="0">
                        <a:latin typeface="+mn-lt"/>
                        <a:ea typeface="Calibri"/>
                        <a:cs typeface="Arial"/>
                      </a:endParaRPr>
                    </a:p>
                  </a:txBody>
                  <a:tcPr marL="13088" marR="13088" marT="13088" marB="13088">
                    <a:solidFill>
                      <a:schemeClr val="accent1">
                        <a:lumMod val="20000"/>
                        <a:lumOff val="80000"/>
                      </a:schemeClr>
                    </a:solidFill>
                  </a:tcPr>
                </a:tc>
                <a:tc>
                  <a:txBody>
                    <a:bodyPr/>
                    <a:lstStyle/>
                    <a:p>
                      <a:pPr marL="0" marR="0" algn="ctr">
                        <a:lnSpc>
                          <a:spcPct val="100000"/>
                        </a:lnSpc>
                        <a:spcBef>
                          <a:spcPts val="0"/>
                        </a:spcBef>
                        <a:spcAft>
                          <a:spcPts val="0"/>
                        </a:spcAft>
                      </a:pPr>
                      <a:r>
                        <a:rPr lang="en-US" sz="2000" b="1" dirty="0"/>
                        <a:t>Amount in Rs.</a:t>
                      </a:r>
                      <a:endParaRPr lang="en-US" sz="2000" b="1" dirty="0">
                        <a:latin typeface="+mn-lt"/>
                        <a:ea typeface="Calibri"/>
                        <a:cs typeface="Arial"/>
                      </a:endParaRPr>
                    </a:p>
                  </a:txBody>
                  <a:tcPr marL="13088" marR="13088" marT="13088" marB="13088">
                    <a:solidFill>
                      <a:schemeClr val="accent1">
                        <a:lumMod val="20000"/>
                        <a:lumOff val="80000"/>
                      </a:schemeClr>
                    </a:solidFill>
                  </a:tcPr>
                </a:tc>
                <a:extLst>
                  <a:ext uri="{0D108BD9-81ED-4DB2-BD59-A6C34878D82A}">
                    <a16:rowId xmlns="" xmlns:a16="http://schemas.microsoft.com/office/drawing/2014/main" val="10000"/>
                  </a:ext>
                </a:extLst>
              </a:tr>
              <a:tr h="398317">
                <a:tc rowSpan="2">
                  <a:txBody>
                    <a:bodyPr/>
                    <a:lstStyle/>
                    <a:p>
                      <a:pPr marL="0" marR="0" algn="just">
                        <a:lnSpc>
                          <a:spcPct val="100000"/>
                        </a:lnSpc>
                        <a:spcBef>
                          <a:spcPts val="0"/>
                        </a:spcBef>
                        <a:spcAft>
                          <a:spcPts val="0"/>
                        </a:spcAft>
                      </a:pPr>
                      <a:r>
                        <a:rPr lang="en-US" sz="2000" dirty="0"/>
                        <a:t>6. Expenditure by way of penalty or fine for violation of any law for the time being force.</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1"/>
                  </a:ext>
                </a:extLst>
              </a:tr>
              <a:tr h="398317">
                <a:tc vMerge="1">
                  <a:txBody>
                    <a:bodyPr/>
                    <a:lstStyle/>
                    <a:p>
                      <a:endParaRPr lang="en-US"/>
                    </a:p>
                  </a:txBody>
                  <a:tcPr/>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2"/>
                  </a:ext>
                </a:extLst>
              </a:tr>
              <a:tr h="398317">
                <a:tc rowSpan="2">
                  <a:txBody>
                    <a:bodyPr/>
                    <a:lstStyle/>
                    <a:p>
                      <a:pPr marL="0" marR="0" algn="just">
                        <a:lnSpc>
                          <a:spcPct val="100000"/>
                        </a:lnSpc>
                        <a:spcBef>
                          <a:spcPts val="0"/>
                        </a:spcBef>
                        <a:spcAft>
                          <a:spcPts val="0"/>
                        </a:spcAft>
                      </a:pPr>
                      <a:r>
                        <a:rPr lang="en-US" sz="2000" dirty="0"/>
                        <a:t>7. Expenditure by way of any other penalty or fine </a:t>
                      </a:r>
                      <a:r>
                        <a:rPr lang="en-US" sz="2000" b="1" u="sng" dirty="0"/>
                        <a:t>not covered above</a:t>
                      </a:r>
                      <a:endParaRPr lang="en-US" sz="2000" b="1" u="sng"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3"/>
                  </a:ext>
                </a:extLst>
              </a:tr>
              <a:tr h="398317">
                <a:tc vMerge="1">
                  <a:txBody>
                    <a:bodyPr/>
                    <a:lstStyle/>
                    <a:p>
                      <a:endParaRPr lang="en-US"/>
                    </a:p>
                  </a:txBody>
                  <a:tcPr/>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4"/>
                  </a:ext>
                </a:extLst>
              </a:tr>
              <a:tr h="398317">
                <a:tc rowSpan="2">
                  <a:txBody>
                    <a:bodyPr/>
                    <a:lstStyle/>
                    <a:p>
                      <a:pPr marL="0" marR="0" algn="just">
                        <a:lnSpc>
                          <a:spcPct val="100000"/>
                        </a:lnSpc>
                        <a:spcBef>
                          <a:spcPts val="0"/>
                        </a:spcBef>
                        <a:spcAft>
                          <a:spcPts val="0"/>
                        </a:spcAft>
                      </a:pPr>
                      <a:r>
                        <a:rPr lang="en-US" sz="2000" dirty="0"/>
                        <a:t>8. Expenditure incurred for any purpose which is an offence or which is prohibited by law</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r>
                        <a:rPr lang="en-US" sz="2000" dirty="0"/>
                        <a:t> </a:t>
                      </a: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5"/>
                  </a:ext>
                </a:extLst>
              </a:tr>
              <a:tr h="398317">
                <a:tc vMerge="1">
                  <a:txBody>
                    <a:bodyPr/>
                    <a:lstStyle/>
                    <a:p>
                      <a:endParaRPr lang="en-US"/>
                    </a:p>
                  </a:txBody>
                  <a:tcPr/>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tc>
                  <a:txBody>
                    <a:bodyPr/>
                    <a:lstStyle/>
                    <a:p>
                      <a:pPr marL="0" marR="0" algn="just">
                        <a:lnSpc>
                          <a:spcPct val="100000"/>
                        </a:lnSpc>
                        <a:spcBef>
                          <a:spcPts val="0"/>
                        </a:spcBef>
                        <a:spcAft>
                          <a:spcPts val="0"/>
                        </a:spcAft>
                      </a:pPr>
                      <a:endParaRPr lang="en-US" sz="2000" dirty="0">
                        <a:latin typeface="+mn-lt"/>
                        <a:ea typeface="Calibri"/>
                        <a:cs typeface="Arial"/>
                      </a:endParaRPr>
                    </a:p>
                  </a:txBody>
                  <a:tcPr marL="13088" marR="13088" marT="13088" marB="13088"/>
                </a:tc>
                <a:extLst>
                  <a:ext uri="{0D108BD9-81ED-4DB2-BD59-A6C34878D82A}">
                    <a16:rowId xmlns="" xmlns:a16="http://schemas.microsoft.com/office/drawing/2014/main" val="10006"/>
                  </a:ext>
                </a:extLst>
              </a:tr>
            </a:tbl>
          </a:graphicData>
        </a:graphic>
      </p:graphicFrame>
      <p:sp>
        <p:nvSpPr>
          <p:cNvPr id="10" name="Title 6"/>
          <p:cNvSpPr txBox="1">
            <a:spLocks/>
          </p:cNvSpPr>
          <p:nvPr/>
        </p:nvSpPr>
        <p:spPr>
          <a:xfrm>
            <a:off x="6477000" y="190500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11"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187</a:t>
            </a:fld>
            <a:endParaRPr lang="en-US"/>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pture.JPG"/>
          <p:cNvPicPr>
            <a:picLocks noChangeAspect="1"/>
          </p:cNvPicPr>
          <p:nvPr/>
        </p:nvPicPr>
        <p:blipFill>
          <a:blip r:embed="rId2" cstate="print"/>
          <a:srcRect r="7692"/>
          <a:stretch>
            <a:fillRect/>
          </a:stretch>
        </p:blipFill>
        <p:spPr>
          <a:xfrm>
            <a:off x="152400" y="2057400"/>
            <a:ext cx="8686800" cy="4648200"/>
          </a:xfrm>
          <a:prstGeom prst="rect">
            <a:avLst/>
          </a:prstGeom>
          <a:ln w="28575">
            <a:solidFill>
              <a:schemeClr val="accent1"/>
            </a:solidFill>
          </a:ln>
        </p:spPr>
      </p:pic>
      <p:sp>
        <p:nvSpPr>
          <p:cNvPr id="8" name="Title 6"/>
          <p:cNvSpPr>
            <a:spLocks noGrp="1"/>
          </p:cNvSpPr>
          <p:nvPr>
            <p:ph type="title"/>
          </p:nvPr>
        </p:nvSpPr>
        <p:spPr>
          <a:xfrm>
            <a:off x="304800" y="76200"/>
            <a:ext cx="7315200" cy="990600"/>
          </a:xfrm>
        </p:spPr>
        <p:txBody>
          <a:bodyPr>
            <a:noAutofit/>
          </a:bodyPr>
          <a:lstStyle/>
          <a:p>
            <a:r>
              <a:rPr lang="en-US" sz="3600" dirty="0"/>
              <a:t>Issues on Clause no. 21</a:t>
            </a:r>
            <a:r>
              <a:rPr lang="en-US" sz="1800" dirty="0"/>
              <a:t>  						</a:t>
            </a:r>
            <a:endParaRPr lang="en-US" sz="1800" i="1" dirty="0">
              <a:solidFill>
                <a:srgbClr val="FF0000"/>
              </a:solidFill>
            </a:endParaRPr>
          </a:p>
        </p:txBody>
      </p:sp>
      <p:sp>
        <p:nvSpPr>
          <p:cNvPr id="9"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7" name="TextBox 6"/>
          <p:cNvSpPr txBox="1"/>
          <p:nvPr/>
        </p:nvSpPr>
        <p:spPr>
          <a:xfrm>
            <a:off x="152400" y="1524000"/>
            <a:ext cx="4267200" cy="461665"/>
          </a:xfrm>
          <a:prstGeom prst="rect">
            <a:avLst/>
          </a:prstGeom>
          <a:noFill/>
        </p:spPr>
        <p:txBody>
          <a:bodyPr wrap="square" rtlCol="0">
            <a:spAutoFit/>
          </a:bodyPr>
          <a:lstStyle/>
          <a:p>
            <a:r>
              <a:rPr lang="en-US" sz="2400" b="1" u="sng" dirty="0">
                <a:solidFill>
                  <a:schemeClr val="accent2"/>
                </a:solidFill>
              </a:rPr>
              <a:t>Format in e-utility…..</a:t>
            </a:r>
          </a:p>
        </p:txBody>
      </p:sp>
      <p:sp>
        <p:nvSpPr>
          <p:cNvPr id="10"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188</a:t>
            </a:fld>
            <a:endParaRPr lang="en-US"/>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a:xfrm>
            <a:off x="304800" y="76200"/>
            <a:ext cx="7315200" cy="990600"/>
          </a:xfrm>
        </p:spPr>
        <p:txBody>
          <a:bodyPr>
            <a:noAutofit/>
          </a:bodyPr>
          <a:lstStyle/>
          <a:p>
            <a:r>
              <a:rPr lang="en-US" sz="3600" dirty="0"/>
              <a:t>Issues on Clause no. 21</a:t>
            </a:r>
            <a:r>
              <a:rPr lang="en-US" sz="1800" dirty="0"/>
              <a:t> 						</a:t>
            </a:r>
            <a:endParaRPr lang="en-US" sz="1800" i="1" dirty="0">
              <a:solidFill>
                <a:srgbClr val="FF0000"/>
              </a:solidFill>
            </a:endParaRPr>
          </a:p>
        </p:txBody>
      </p:sp>
      <p:sp>
        <p:nvSpPr>
          <p:cNvPr id="9"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pic>
        <p:nvPicPr>
          <p:cNvPr id="83970" name="Picture 2" descr="C:\Users\apoorva\Desktop\Capture.JPG"/>
          <p:cNvPicPr>
            <a:picLocks noChangeAspect="1" noChangeArrowheads="1"/>
          </p:cNvPicPr>
          <p:nvPr/>
        </p:nvPicPr>
        <p:blipFill>
          <a:blip r:embed="rId2" cstate="print"/>
          <a:srcRect/>
          <a:stretch>
            <a:fillRect/>
          </a:stretch>
        </p:blipFill>
        <p:spPr bwMode="auto">
          <a:xfrm>
            <a:off x="152400" y="1981200"/>
            <a:ext cx="8763000" cy="4724400"/>
          </a:xfrm>
          <a:prstGeom prst="rect">
            <a:avLst/>
          </a:prstGeom>
          <a:noFill/>
          <a:ln w="28575">
            <a:solidFill>
              <a:schemeClr val="accent1"/>
            </a:solidFill>
          </a:ln>
        </p:spPr>
      </p:pic>
      <p:sp>
        <p:nvSpPr>
          <p:cNvPr id="6" name="TextBox 5"/>
          <p:cNvSpPr txBox="1"/>
          <p:nvPr/>
        </p:nvSpPr>
        <p:spPr>
          <a:xfrm>
            <a:off x="152400" y="1524000"/>
            <a:ext cx="4267200" cy="461665"/>
          </a:xfrm>
          <a:prstGeom prst="rect">
            <a:avLst/>
          </a:prstGeom>
          <a:noFill/>
        </p:spPr>
        <p:txBody>
          <a:bodyPr wrap="square" rtlCol="0">
            <a:spAutoFit/>
          </a:bodyPr>
          <a:lstStyle/>
          <a:p>
            <a:r>
              <a:rPr lang="en-US" sz="2400" b="1" u="sng" dirty="0">
                <a:solidFill>
                  <a:schemeClr val="accent2"/>
                </a:solidFill>
              </a:rPr>
              <a:t>Format in e-utility…..</a:t>
            </a:r>
          </a:p>
        </p:txBody>
      </p:sp>
      <p:sp>
        <p:nvSpPr>
          <p:cNvPr id="11"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189</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pic>
        <p:nvPicPr>
          <p:cNvPr id="3074" name="Picture 2" descr="C:\Users\apoorva\Desktop\Tax audit\screenshots\QUALIFICATION 3CA MAIN.JPG"/>
          <p:cNvPicPr>
            <a:picLocks noGrp="1" noChangeAspect="1" noChangeArrowheads="1"/>
          </p:cNvPicPr>
          <p:nvPr>
            <p:ph sz="quarter" idx="1"/>
          </p:nvPr>
        </p:nvPicPr>
        <p:blipFill>
          <a:blip r:embed="rId2" cstate="print"/>
          <a:srcRect/>
          <a:stretch>
            <a:fillRect/>
          </a:stretch>
        </p:blipFill>
        <p:spPr bwMode="auto">
          <a:xfrm>
            <a:off x="457200" y="2514600"/>
            <a:ext cx="8382000" cy="2819400"/>
          </a:xfrm>
          <a:prstGeom prst="rect">
            <a:avLst/>
          </a:prstGeom>
          <a:noFill/>
          <a:ln w="38100">
            <a:solidFill>
              <a:schemeClr val="accent1"/>
            </a:solidFill>
          </a:ln>
        </p:spPr>
      </p:pic>
      <p:sp>
        <p:nvSpPr>
          <p:cNvPr id="6" name="Title 3"/>
          <p:cNvSpPr txBox="1">
            <a:spLocks/>
          </p:cNvSpPr>
          <p:nvPr/>
        </p:nvSpPr>
        <p:spPr>
          <a:xfrm>
            <a:off x="76200" y="152400"/>
            <a:ext cx="8915400" cy="9906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strike="noStrike" kern="1200" cap="none" spc="0" normalizeH="0" baseline="0" noProof="0" dirty="0">
                <a:ln>
                  <a:noFill/>
                </a:ln>
                <a:solidFill>
                  <a:schemeClr val="tx2"/>
                </a:solidFill>
                <a:effectLst/>
                <a:uLnTx/>
                <a:uFillTx/>
                <a:latin typeface="+mj-lt"/>
                <a:ea typeface="+mj-ea"/>
                <a:cs typeface="+mj-cs"/>
              </a:rPr>
              <a:t>Format in e-utility</a:t>
            </a:r>
            <a:r>
              <a:rPr kumimoji="0" lang="en-US" sz="3600" b="1" i="0" strike="noStrike" kern="1200" cap="none" spc="0" normalizeH="0" noProof="0" dirty="0">
                <a:ln>
                  <a:noFill/>
                </a:ln>
                <a:solidFill>
                  <a:schemeClr val="tx2"/>
                </a:solidFill>
                <a:effectLst/>
                <a:uLnTx/>
                <a:uFillTx/>
                <a:latin typeface="+mj-lt"/>
                <a:ea typeface="+mj-ea"/>
                <a:cs typeface="+mj-cs"/>
              </a:rPr>
              <a:t> for Observations/ Qualifications in Form </a:t>
            </a:r>
            <a:r>
              <a:rPr kumimoji="0" lang="en-US" sz="3600" b="1" i="0" strike="noStrike" kern="1200" cap="none" spc="0" normalizeH="0" baseline="0" noProof="0" dirty="0">
                <a:ln>
                  <a:noFill/>
                </a:ln>
                <a:solidFill>
                  <a:schemeClr val="tx2"/>
                </a:solidFill>
                <a:effectLst/>
                <a:uLnTx/>
                <a:uFillTx/>
                <a:latin typeface="+mj-lt"/>
                <a:ea typeface="+mj-ea"/>
                <a:cs typeface="+mj-cs"/>
              </a:rPr>
              <a:t>No. 3CA/3CB…..</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a:xfrm>
            <a:off x="304800" y="76200"/>
            <a:ext cx="7315200" cy="990600"/>
          </a:xfrm>
        </p:spPr>
        <p:txBody>
          <a:bodyPr>
            <a:noAutofit/>
          </a:bodyPr>
          <a:lstStyle/>
          <a:p>
            <a:r>
              <a:rPr lang="en-US" sz="3600" dirty="0"/>
              <a:t>Issues on Clause no. 21</a:t>
            </a:r>
            <a:r>
              <a:rPr lang="en-US" sz="1800" dirty="0"/>
              <a:t>  						</a:t>
            </a:r>
            <a:endParaRPr lang="en-US" sz="1800" i="1" dirty="0">
              <a:solidFill>
                <a:srgbClr val="FF0000"/>
              </a:solidFill>
            </a:endParaRPr>
          </a:p>
        </p:txBody>
      </p:sp>
      <p:sp>
        <p:nvSpPr>
          <p:cNvPr id="9"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pic>
        <p:nvPicPr>
          <p:cNvPr id="7" name="Picture 2" descr="C:\Users\apoorva\Desktop\12.JPG"/>
          <p:cNvPicPr>
            <a:picLocks noChangeAspect="1" noChangeArrowheads="1"/>
          </p:cNvPicPr>
          <p:nvPr/>
        </p:nvPicPr>
        <p:blipFill>
          <a:blip r:embed="rId2" cstate="print"/>
          <a:srcRect/>
          <a:stretch>
            <a:fillRect/>
          </a:stretch>
        </p:blipFill>
        <p:spPr bwMode="auto">
          <a:xfrm>
            <a:off x="304800" y="2057400"/>
            <a:ext cx="8488363" cy="4572000"/>
          </a:xfrm>
          <a:prstGeom prst="rect">
            <a:avLst/>
          </a:prstGeom>
          <a:noFill/>
          <a:ln w="28575">
            <a:solidFill>
              <a:schemeClr val="accent1"/>
            </a:solidFill>
          </a:ln>
        </p:spPr>
      </p:pic>
      <p:sp>
        <p:nvSpPr>
          <p:cNvPr id="10" name="TextBox 9"/>
          <p:cNvSpPr txBox="1"/>
          <p:nvPr/>
        </p:nvSpPr>
        <p:spPr>
          <a:xfrm>
            <a:off x="381000" y="1524000"/>
            <a:ext cx="4267200" cy="461665"/>
          </a:xfrm>
          <a:prstGeom prst="rect">
            <a:avLst/>
          </a:prstGeom>
          <a:noFill/>
        </p:spPr>
        <p:txBody>
          <a:bodyPr wrap="square" rtlCol="0">
            <a:spAutoFit/>
          </a:bodyPr>
          <a:lstStyle/>
          <a:p>
            <a:r>
              <a:rPr lang="en-US" sz="2400" b="1" u="sng" dirty="0">
                <a:solidFill>
                  <a:schemeClr val="accent2"/>
                </a:solidFill>
              </a:rPr>
              <a:t>Format in e-utility…..</a:t>
            </a:r>
          </a:p>
        </p:txBody>
      </p:sp>
      <p:sp>
        <p:nvSpPr>
          <p:cNvPr id="12"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190</a:t>
            </a:fld>
            <a:endParaRPr lang="en-US"/>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0" y="152400"/>
            <a:ext cx="7315200" cy="990600"/>
          </a:xfrm>
        </p:spPr>
        <p:txBody>
          <a:bodyPr>
            <a:noAutofit/>
          </a:bodyPr>
          <a:lstStyle/>
          <a:p>
            <a:r>
              <a:rPr lang="en-US" sz="3600" dirty="0"/>
              <a:t>Issues on Clause no. 21</a:t>
            </a:r>
            <a:endParaRPr lang="en-US" sz="1800" i="1" dirty="0">
              <a:solidFill>
                <a:srgbClr val="FF0000"/>
              </a:solidFill>
            </a:endParaRPr>
          </a:p>
        </p:txBody>
      </p:sp>
      <p:sp>
        <p:nvSpPr>
          <p:cNvPr id="5" name="Rectangle 3"/>
          <p:cNvSpPr>
            <a:spLocks noGrp="1" noChangeArrowheads="1"/>
          </p:cNvSpPr>
          <p:nvPr>
            <p:ph sz="quarter" idx="1"/>
          </p:nvPr>
        </p:nvSpPr>
        <p:spPr>
          <a:xfrm>
            <a:off x="304800" y="2514600"/>
            <a:ext cx="8458200" cy="3200400"/>
          </a:xfrm>
          <a:ln w="38100">
            <a:solidFill>
              <a:schemeClr val="accent1"/>
            </a:solidFill>
          </a:ln>
        </p:spPr>
        <p:txBody>
          <a:bodyPr>
            <a:noAutofit/>
          </a:bodyPr>
          <a:lstStyle/>
          <a:p>
            <a:pPr algn="just">
              <a:spcBef>
                <a:spcPts val="1800"/>
              </a:spcBef>
              <a:buFont typeface="Wingdings" pitchFamily="2" charset="2"/>
              <a:buChar char="Ø"/>
            </a:pPr>
            <a:r>
              <a:rPr lang="en-US" sz="2400" dirty="0">
                <a:latin typeface="Calibri" pitchFamily="34" charset="0"/>
                <a:cs typeface="Times New Roman" pitchFamily="18" charset="0"/>
              </a:rPr>
              <a:t>Whether the tax auditor should specify each and every transaction? </a:t>
            </a:r>
            <a:r>
              <a:rPr lang="en-US" sz="2400" i="1" dirty="0">
                <a:latin typeface="Calibri" pitchFamily="34" charset="0"/>
                <a:cs typeface="Times New Roman" pitchFamily="18" charset="0"/>
              </a:rPr>
              <a:t>The format as specified in the notification includes Serial number, particulars, amount.</a:t>
            </a:r>
          </a:p>
          <a:p>
            <a:pPr algn="just">
              <a:spcBef>
                <a:spcPts val="1800"/>
              </a:spcBef>
              <a:buFont typeface="Wingdings" pitchFamily="2" charset="2"/>
              <a:buChar char="Ø"/>
            </a:pPr>
            <a:r>
              <a:rPr lang="en-US" sz="2400" dirty="0">
                <a:latin typeface="Calibri" pitchFamily="34" charset="0"/>
                <a:cs typeface="Times New Roman" pitchFamily="18" charset="0"/>
              </a:rPr>
              <a:t>Cost of repairs &amp; current repairs to building – not capital expenditure. </a:t>
            </a:r>
            <a:r>
              <a:rPr lang="en-US" sz="2400" i="1" dirty="0">
                <a:latin typeface="Calibri" pitchFamily="34" charset="0"/>
                <a:cs typeface="Times New Roman" pitchFamily="18" charset="0"/>
              </a:rPr>
              <a:t>[Explanation to Sec 30 of the act]</a:t>
            </a:r>
          </a:p>
          <a:p>
            <a:pPr algn="just">
              <a:spcBef>
                <a:spcPts val="1800"/>
              </a:spcBef>
              <a:buFont typeface="Wingdings" pitchFamily="2" charset="2"/>
              <a:buChar char="Ø"/>
            </a:pPr>
            <a:r>
              <a:rPr lang="en-US" sz="2400" dirty="0">
                <a:latin typeface="Calibri" pitchFamily="34" charset="0"/>
                <a:cs typeface="Times New Roman" pitchFamily="18" charset="0"/>
              </a:rPr>
              <a:t>Current repairs to machinery – Plant &amp; Furniture – not capital expenditure. </a:t>
            </a:r>
            <a:r>
              <a:rPr lang="en-US" sz="2400" i="1" dirty="0">
                <a:latin typeface="Calibri" pitchFamily="34" charset="0"/>
                <a:cs typeface="Times New Roman" pitchFamily="18" charset="0"/>
              </a:rPr>
              <a:t>[Explanation to Sec 31 of the act]</a:t>
            </a:r>
            <a:endParaRPr lang="en-US" sz="2400" dirty="0">
              <a:latin typeface="Calibri" pitchFamily="34" charset="0"/>
              <a:cs typeface="Times New Roman" pitchFamily="18" charset="0"/>
            </a:endParaRPr>
          </a:p>
          <a:p>
            <a:pPr marL="0" indent="0" algn="just">
              <a:spcBef>
                <a:spcPts val="1800"/>
              </a:spcBef>
              <a:buNone/>
            </a:pPr>
            <a:endParaRPr lang="en-US" sz="2400" i="1" dirty="0">
              <a:latin typeface="Calibri" pitchFamily="34" charset="0"/>
              <a:cs typeface="Times New Roman" pitchFamily="18" charset="0"/>
            </a:endParaRP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191</a:t>
            </a:fld>
            <a:endParaRPr lang="en-US"/>
          </a:p>
        </p:txBody>
      </p:sp>
      <p:sp>
        <p:nvSpPr>
          <p:cNvPr id="7"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0" y="152400"/>
            <a:ext cx="7315200" cy="990600"/>
          </a:xfrm>
        </p:spPr>
        <p:txBody>
          <a:bodyPr>
            <a:noAutofit/>
          </a:bodyPr>
          <a:lstStyle/>
          <a:p>
            <a:r>
              <a:rPr lang="en-US" sz="3600" dirty="0"/>
              <a:t>Issues on Clause no. 21</a:t>
            </a:r>
            <a:r>
              <a:rPr lang="en-US" sz="1800" dirty="0"/>
              <a:t> 						</a:t>
            </a:r>
            <a:endParaRPr lang="en-US" sz="1800" i="1" dirty="0">
              <a:solidFill>
                <a:srgbClr val="FF0000"/>
              </a:solidFill>
            </a:endParaRPr>
          </a:p>
        </p:txBody>
      </p:sp>
      <p:sp>
        <p:nvSpPr>
          <p:cNvPr id="5" name="Rectangle 3"/>
          <p:cNvSpPr>
            <a:spLocks noGrp="1" noChangeArrowheads="1"/>
          </p:cNvSpPr>
          <p:nvPr>
            <p:ph sz="quarter" idx="1"/>
          </p:nvPr>
        </p:nvSpPr>
        <p:spPr>
          <a:xfrm>
            <a:off x="304800" y="2667000"/>
            <a:ext cx="8382000" cy="2971800"/>
          </a:xfrm>
          <a:ln w="38100">
            <a:solidFill>
              <a:schemeClr val="accent1"/>
            </a:solidFill>
          </a:ln>
        </p:spPr>
        <p:txBody>
          <a:bodyPr>
            <a:noAutofit/>
          </a:bodyPr>
          <a:lstStyle/>
          <a:p>
            <a:pPr algn="just">
              <a:lnSpc>
                <a:spcPct val="110000"/>
              </a:lnSpc>
              <a:spcBef>
                <a:spcPts val="1200"/>
              </a:spcBef>
              <a:buFont typeface="Wingdings" pitchFamily="2" charset="2"/>
              <a:buChar char="Ø"/>
            </a:pPr>
            <a:r>
              <a:rPr lang="en-US" sz="2400" dirty="0">
                <a:cs typeface="Times New Roman" pitchFamily="18" charset="0"/>
              </a:rPr>
              <a:t>Separately indicate capital expenses allowed as deduction in Computation of total income under the Act.</a:t>
            </a:r>
          </a:p>
          <a:p>
            <a:pPr algn="just">
              <a:lnSpc>
                <a:spcPct val="110000"/>
              </a:lnSpc>
              <a:spcBef>
                <a:spcPts val="1200"/>
              </a:spcBef>
              <a:buFont typeface="Wingdings" pitchFamily="2" charset="2"/>
              <a:buChar char="Ø"/>
            </a:pPr>
            <a:r>
              <a:rPr lang="en-US" sz="2400" b="1" i="1" u="sng" dirty="0">
                <a:solidFill>
                  <a:srgbClr val="C00000"/>
                </a:solidFill>
                <a:cs typeface="Times New Roman" pitchFamily="18" charset="0"/>
              </a:rPr>
              <a:t>“Personal”</a:t>
            </a:r>
            <a:r>
              <a:rPr lang="en-US" sz="2400" b="1" i="1" dirty="0">
                <a:solidFill>
                  <a:srgbClr val="C00000"/>
                </a:solidFill>
                <a:cs typeface="Times New Roman" pitchFamily="18" charset="0"/>
              </a:rPr>
              <a:t>  </a:t>
            </a:r>
            <a:r>
              <a:rPr lang="en-US" sz="2400" dirty="0">
                <a:cs typeface="Times New Roman" pitchFamily="18" charset="0"/>
              </a:rPr>
              <a:t>is confined &amp; related with assessee only.</a:t>
            </a:r>
          </a:p>
          <a:p>
            <a:pPr algn="just">
              <a:lnSpc>
                <a:spcPct val="110000"/>
              </a:lnSpc>
              <a:spcBef>
                <a:spcPts val="0"/>
              </a:spcBef>
              <a:buNone/>
            </a:pPr>
            <a:r>
              <a:rPr lang="en-US" sz="2400" i="1" dirty="0">
                <a:cs typeface="Times New Roman" pitchFamily="18" charset="0"/>
              </a:rPr>
              <a:t>	</a:t>
            </a:r>
            <a:r>
              <a:rPr lang="en-US" sz="2200" i="1" dirty="0">
                <a:cs typeface="Times New Roman" pitchFamily="18" charset="0"/>
              </a:rPr>
              <a:t>Company cannot have personal expenses because it is an artificial entity, which does not have personal needs and thus use of vehicles for directors cannot be treated as personal use by the company.</a:t>
            </a:r>
            <a:r>
              <a:rPr lang="en-US" sz="2200" b="1" i="1" dirty="0">
                <a:cs typeface="Times New Roman" pitchFamily="18" charset="0"/>
              </a:rPr>
              <a:t> </a:t>
            </a:r>
            <a:r>
              <a:rPr lang="en-US" sz="2200" b="1" i="1" u="sng" dirty="0">
                <a:solidFill>
                  <a:srgbClr val="C00000"/>
                </a:solidFill>
                <a:cs typeface="Times New Roman" pitchFamily="18" charset="0"/>
              </a:rPr>
              <a:t>[</a:t>
            </a:r>
            <a:r>
              <a:rPr lang="en-US" sz="2200" b="1" i="1" u="sng" dirty="0" err="1">
                <a:solidFill>
                  <a:srgbClr val="C00000"/>
                </a:solidFill>
                <a:cs typeface="Times New Roman" pitchFamily="18" charset="0"/>
              </a:rPr>
              <a:t>Sayaji</a:t>
            </a:r>
            <a:r>
              <a:rPr lang="en-US" sz="2200" b="1" i="1" u="sng" dirty="0">
                <a:solidFill>
                  <a:srgbClr val="C00000"/>
                </a:solidFill>
                <a:cs typeface="Times New Roman" pitchFamily="18" charset="0"/>
              </a:rPr>
              <a:t> Iron and </a:t>
            </a:r>
            <a:r>
              <a:rPr lang="en-US" sz="2200" b="1" i="1" u="sng" dirty="0" err="1">
                <a:solidFill>
                  <a:srgbClr val="C00000"/>
                </a:solidFill>
                <a:cs typeface="Times New Roman" pitchFamily="18" charset="0"/>
              </a:rPr>
              <a:t>Engg</a:t>
            </a:r>
            <a:r>
              <a:rPr lang="en-US" sz="2200" b="1" i="1" u="sng" dirty="0">
                <a:solidFill>
                  <a:srgbClr val="C00000"/>
                </a:solidFill>
                <a:cs typeface="Times New Roman" pitchFamily="18" charset="0"/>
              </a:rPr>
              <a:t>. Co. v. CIT [2002] 253 ITR 749 (</a:t>
            </a:r>
            <a:r>
              <a:rPr lang="en-US" sz="2200" b="1" i="1" u="sng" dirty="0" err="1">
                <a:solidFill>
                  <a:srgbClr val="C00000"/>
                </a:solidFill>
                <a:cs typeface="Times New Roman" pitchFamily="18" charset="0"/>
              </a:rPr>
              <a:t>Guj</a:t>
            </a:r>
            <a:r>
              <a:rPr lang="en-US" sz="2200" b="1" i="1" u="sng" dirty="0">
                <a:solidFill>
                  <a:srgbClr val="C00000"/>
                </a:solidFill>
                <a:cs typeface="Times New Roman" pitchFamily="18" charset="0"/>
              </a:rPr>
              <a:t>.)]</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192</a:t>
            </a:fld>
            <a:endParaRPr lang="en-US"/>
          </a:p>
        </p:txBody>
      </p:sp>
      <p:sp>
        <p:nvSpPr>
          <p:cNvPr id="7"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C7CB1DB3-31C4-4D4B-9EC9-C5B5C0355B83}" type="slidenum">
              <a:rPr lang="en-US"/>
              <a:pPr>
                <a:defRPr/>
              </a:pPr>
              <a:t>193</a:t>
            </a:fld>
            <a:endParaRPr lang="en-US"/>
          </a:p>
        </p:txBody>
      </p:sp>
      <p:sp>
        <p:nvSpPr>
          <p:cNvPr id="82947" name="Rectangle 3"/>
          <p:cNvSpPr>
            <a:spLocks noGrp="1" noChangeArrowheads="1"/>
          </p:cNvSpPr>
          <p:nvPr>
            <p:ph sz="quarter" idx="1"/>
          </p:nvPr>
        </p:nvSpPr>
        <p:spPr>
          <a:xfrm>
            <a:off x="76200" y="1676400"/>
            <a:ext cx="8991600" cy="5029200"/>
          </a:xfrm>
          <a:ln w="28575">
            <a:solidFill>
              <a:schemeClr val="accent1"/>
            </a:solidFill>
          </a:ln>
        </p:spPr>
        <p:txBody>
          <a:bodyPr>
            <a:noAutofit/>
          </a:bodyPr>
          <a:lstStyle/>
          <a:p>
            <a:pPr marL="273050" indent="-273050" algn="just">
              <a:spcBef>
                <a:spcPts val="1200"/>
              </a:spcBef>
              <a:buFont typeface="Wingdings" pitchFamily="2" charset="2"/>
              <a:buChar char="Ø"/>
            </a:pPr>
            <a:r>
              <a:rPr lang="en-US" sz="2100" dirty="0">
                <a:cs typeface="Times New Roman" pitchFamily="18" charset="0"/>
              </a:rPr>
              <a:t>Expenditure by way of penalty or fine for violation of any law is not admissible as expenditure.</a:t>
            </a:r>
          </a:p>
          <a:p>
            <a:pPr marL="273050" indent="-273050" algn="just">
              <a:spcBef>
                <a:spcPts val="1200"/>
              </a:spcBef>
              <a:buFont typeface="Wingdings" pitchFamily="2" charset="2"/>
              <a:buChar char="Ø"/>
            </a:pPr>
            <a:r>
              <a:rPr lang="en-US" sz="2100" dirty="0">
                <a:cs typeface="Times New Roman" pitchFamily="18" charset="0"/>
              </a:rPr>
              <a:t>Infraction of law even if not deliberate may discredit the claim for deduction.</a:t>
            </a:r>
          </a:p>
          <a:p>
            <a:pPr marL="273050" indent="-273050" algn="just">
              <a:spcBef>
                <a:spcPts val="1200"/>
              </a:spcBef>
              <a:buFont typeface="Wingdings" pitchFamily="2" charset="2"/>
              <a:buChar char="Ø"/>
            </a:pPr>
            <a:r>
              <a:rPr lang="en-US" sz="2100" b="1" dirty="0"/>
              <a:t>Allowance of legal expenses </a:t>
            </a:r>
            <a:r>
              <a:rPr lang="en-US" sz="2100" dirty="0"/>
              <a:t>depends on nature &amp; purpose of legal proceeding in relation to business whose profits are under computation &amp; is not affected by final outcome of the proceeding. </a:t>
            </a:r>
            <a:r>
              <a:rPr lang="en-US" sz="2100" b="1" u="sng" dirty="0" err="1">
                <a:solidFill>
                  <a:srgbClr val="C00000"/>
                </a:solidFill>
              </a:rPr>
              <a:t>Vivek</a:t>
            </a:r>
            <a:r>
              <a:rPr lang="en-US" sz="2100" b="1" u="sng" dirty="0">
                <a:solidFill>
                  <a:srgbClr val="C00000"/>
                </a:solidFill>
              </a:rPr>
              <a:t> P. </a:t>
            </a:r>
            <a:r>
              <a:rPr lang="en-US" sz="2100" b="1" u="sng" dirty="0" err="1">
                <a:solidFill>
                  <a:srgbClr val="C00000"/>
                </a:solidFill>
              </a:rPr>
              <a:t>Talwar</a:t>
            </a:r>
            <a:r>
              <a:rPr lang="en-US" sz="2100" b="1" u="sng" dirty="0">
                <a:solidFill>
                  <a:srgbClr val="C00000"/>
                </a:solidFill>
              </a:rPr>
              <a:t> </a:t>
            </a:r>
            <a:r>
              <a:rPr lang="en-US" sz="2100" b="1" u="sng" dirty="0" err="1">
                <a:solidFill>
                  <a:srgbClr val="C00000"/>
                </a:solidFill>
              </a:rPr>
              <a:t>vs</a:t>
            </a:r>
            <a:r>
              <a:rPr lang="en-US" sz="2100" b="1" u="sng" dirty="0">
                <a:solidFill>
                  <a:srgbClr val="C00000"/>
                </a:solidFill>
              </a:rPr>
              <a:t> Asst. CIT </a:t>
            </a:r>
            <a:r>
              <a:rPr lang="pt-BR" sz="2100" b="1" u="sng" dirty="0">
                <a:solidFill>
                  <a:srgbClr val="C00000"/>
                </a:solidFill>
              </a:rPr>
              <a:t>[2010] 8 Taxmann.com 268 (Mum.)</a:t>
            </a:r>
            <a:r>
              <a:rPr lang="pt-BR" sz="2100" b="1" dirty="0">
                <a:solidFill>
                  <a:srgbClr val="C00000"/>
                </a:solidFill>
              </a:rPr>
              <a:t>.</a:t>
            </a:r>
            <a:r>
              <a:rPr lang="pt-BR" sz="2100" b="1" dirty="0">
                <a:solidFill>
                  <a:srgbClr val="FF0000"/>
                </a:solidFill>
              </a:rPr>
              <a:t> </a:t>
            </a:r>
            <a:r>
              <a:rPr lang="pt-BR" sz="2100" dirty="0">
                <a:cs typeface="Times New Roman" pitchFamily="18" charset="0"/>
              </a:rPr>
              <a:t>Also </a:t>
            </a:r>
            <a:r>
              <a:rPr lang="pt-BR" sz="2100" dirty="0"/>
              <a:t>see </a:t>
            </a:r>
            <a:r>
              <a:rPr lang="en-US" sz="2100" b="1" u="sng" dirty="0">
                <a:solidFill>
                  <a:srgbClr val="C00000"/>
                </a:solidFill>
              </a:rPr>
              <a:t>CIT v. </a:t>
            </a:r>
            <a:r>
              <a:rPr lang="en-US" sz="2100" b="1" u="sng" dirty="0" err="1">
                <a:solidFill>
                  <a:srgbClr val="C00000"/>
                </a:solidFill>
              </a:rPr>
              <a:t>Hirjee</a:t>
            </a:r>
            <a:r>
              <a:rPr lang="en-US" sz="2100" b="1" u="sng" dirty="0">
                <a:solidFill>
                  <a:srgbClr val="C00000"/>
                </a:solidFill>
              </a:rPr>
              <a:t> [1953] 23 ITR 427 (SC) </a:t>
            </a:r>
          </a:p>
          <a:p>
            <a:pPr algn="just">
              <a:spcBef>
                <a:spcPts val="1200"/>
              </a:spcBef>
              <a:buFont typeface="Wingdings" pitchFamily="2" charset="2"/>
              <a:buChar char="Ø"/>
            </a:pPr>
            <a:r>
              <a:rPr lang="en-US" sz="2100" dirty="0">
                <a:cs typeface="Times New Roman" pitchFamily="18" charset="0"/>
              </a:rPr>
              <a:t>In case of illegal business, fine or penalty imposed thereon is not deductible </a:t>
            </a:r>
            <a:r>
              <a:rPr lang="en-US" sz="2100" b="1" u="sng" dirty="0">
                <a:solidFill>
                  <a:srgbClr val="C00000"/>
                </a:solidFill>
                <a:cs typeface="Times New Roman" pitchFamily="18" charset="0"/>
              </a:rPr>
              <a:t>(</a:t>
            </a:r>
            <a:r>
              <a:rPr lang="en-US" sz="2100" b="1" u="sng" dirty="0" err="1">
                <a:solidFill>
                  <a:srgbClr val="C00000"/>
                </a:solidFill>
                <a:cs typeface="Times New Roman" pitchFamily="18" charset="0"/>
              </a:rPr>
              <a:t>Expln</a:t>
            </a:r>
            <a:r>
              <a:rPr lang="en-US" sz="2100" b="1" u="sng" dirty="0">
                <a:solidFill>
                  <a:srgbClr val="C00000"/>
                </a:solidFill>
                <a:cs typeface="Times New Roman" pitchFamily="18" charset="0"/>
              </a:rPr>
              <a:t>. to Sec. 37(1)).</a:t>
            </a:r>
          </a:p>
          <a:p>
            <a:pPr algn="just">
              <a:spcBef>
                <a:spcPts val="1200"/>
              </a:spcBef>
              <a:buFont typeface="Wingdings" pitchFamily="2" charset="2"/>
              <a:buChar char="Ø"/>
            </a:pPr>
            <a:r>
              <a:rPr lang="en-US" sz="2100" dirty="0">
                <a:cs typeface="Times New Roman" pitchFamily="18" charset="0"/>
              </a:rPr>
              <a:t>It was held that where the assessee is required to pay amount comprising both the element of compensation &amp; penalty, then only the element of compensation is deductible as Business expense. </a:t>
            </a:r>
            <a:r>
              <a:rPr lang="en-US" sz="2100" b="1" u="sng" dirty="0" err="1">
                <a:solidFill>
                  <a:srgbClr val="C00000"/>
                </a:solidFill>
              </a:rPr>
              <a:t>Malura</a:t>
            </a:r>
            <a:r>
              <a:rPr lang="en-US" sz="2100" b="1" u="sng" dirty="0">
                <a:solidFill>
                  <a:srgbClr val="C00000"/>
                </a:solidFill>
              </a:rPr>
              <a:t> </a:t>
            </a:r>
            <a:r>
              <a:rPr lang="en-US" sz="2100" b="1" u="sng" dirty="0" err="1">
                <a:solidFill>
                  <a:srgbClr val="C00000"/>
                </a:solidFill>
              </a:rPr>
              <a:t>Vanaspati</a:t>
            </a:r>
            <a:r>
              <a:rPr lang="en-US" sz="2100" b="1" u="sng" dirty="0">
                <a:solidFill>
                  <a:srgbClr val="C00000"/>
                </a:solidFill>
              </a:rPr>
              <a:t> &amp; Chemical Co Vs CIT (1997) 225 ITR 383 (SC)</a:t>
            </a:r>
          </a:p>
        </p:txBody>
      </p:sp>
      <p:sp>
        <p:nvSpPr>
          <p:cNvPr id="8" name="Title 6"/>
          <p:cNvSpPr>
            <a:spLocks noGrp="1"/>
          </p:cNvSpPr>
          <p:nvPr>
            <p:ph type="title"/>
          </p:nvPr>
        </p:nvSpPr>
        <p:spPr>
          <a:xfrm>
            <a:off x="0" y="152400"/>
            <a:ext cx="7543800" cy="990600"/>
          </a:xfrm>
        </p:spPr>
        <p:txBody>
          <a:bodyPr>
            <a:noAutofit/>
          </a:bodyPr>
          <a:lstStyle/>
          <a:p>
            <a:r>
              <a:rPr lang="en-US" sz="4000" dirty="0"/>
              <a:t>Issues on Clause no. 21</a:t>
            </a:r>
            <a:r>
              <a:rPr lang="en-US" sz="2000" dirty="0"/>
              <a:t>	</a:t>
            </a:r>
            <a:r>
              <a:rPr lang="en-US" sz="1800" dirty="0"/>
              <a:t>					</a:t>
            </a:r>
            <a:endParaRPr lang="en-US" sz="2200" i="1" dirty="0">
              <a:solidFill>
                <a:srgbClr val="FF0000"/>
              </a:solidFill>
            </a:endParaRPr>
          </a:p>
        </p:txBody>
      </p:sp>
      <p:sp>
        <p:nvSpPr>
          <p:cNvPr id="9"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0" y="1571612"/>
            <a:ext cx="9144000" cy="3286148"/>
          </a:xfrm>
          <a:ln w="38100"/>
        </p:spPr>
        <p:style>
          <a:lnRef idx="2">
            <a:schemeClr val="accent1"/>
          </a:lnRef>
          <a:fillRef idx="1">
            <a:schemeClr val="lt1"/>
          </a:fillRef>
          <a:effectRef idx="0">
            <a:schemeClr val="accent1"/>
          </a:effectRef>
          <a:fontRef idx="minor">
            <a:schemeClr val="dk1"/>
          </a:fontRef>
        </p:style>
        <p:txBody>
          <a:bodyPr>
            <a:noAutofit/>
          </a:bodyPr>
          <a:lstStyle/>
          <a:p>
            <a:pPr marL="0" indent="0" algn="just">
              <a:spcBef>
                <a:spcPts val="0"/>
              </a:spcBef>
              <a:buSzPct val="100000"/>
              <a:buNone/>
            </a:pPr>
            <a:endParaRPr lang="en-US" sz="100" b="1" u="sng" dirty="0">
              <a:ea typeface="Times New Roman"/>
              <a:cs typeface="Times New Roman"/>
            </a:endParaRPr>
          </a:p>
          <a:p>
            <a:pPr marL="0" indent="0" algn="just" defTabSz="268288">
              <a:spcBef>
                <a:spcPts val="0"/>
              </a:spcBef>
              <a:buSzPct val="100000"/>
              <a:buNone/>
            </a:pPr>
            <a:r>
              <a:rPr lang="en-US" sz="1800" b="1" dirty="0">
                <a:solidFill>
                  <a:schemeClr val="accent2"/>
                </a:solidFill>
                <a:ea typeface="Times New Roman"/>
                <a:cs typeface="Times New Roman"/>
              </a:rPr>
              <a:t>Clause 21(b)			</a:t>
            </a:r>
            <a:endParaRPr lang="en-US" sz="1800" i="1" dirty="0">
              <a:solidFill>
                <a:schemeClr val="accent2"/>
              </a:solidFill>
              <a:ea typeface="Times New Roman"/>
              <a:cs typeface="Times New Roman"/>
            </a:endParaRPr>
          </a:p>
          <a:p>
            <a:pPr marL="0" indent="0" algn="just">
              <a:spcBef>
                <a:spcPts val="600"/>
              </a:spcBef>
              <a:buNone/>
            </a:pPr>
            <a:r>
              <a:rPr lang="en-US" sz="1800" dirty="0"/>
              <a:t>Amounts inadmissible under Section 40(a):-</a:t>
            </a:r>
          </a:p>
          <a:p>
            <a:pPr marL="361950" indent="174625" algn="just">
              <a:spcBef>
                <a:spcPts val="600"/>
              </a:spcBef>
              <a:buNone/>
            </a:pPr>
            <a:r>
              <a:rPr lang="en-US" sz="1800" b="1" dirty="0">
                <a:solidFill>
                  <a:schemeClr val="accent1"/>
                </a:solidFill>
              </a:rPr>
              <a:t>(</a:t>
            </a:r>
            <a:r>
              <a:rPr lang="en-US" sz="1800" b="1" dirty="0" err="1">
                <a:solidFill>
                  <a:schemeClr val="accent1"/>
                </a:solidFill>
              </a:rPr>
              <a:t>i</a:t>
            </a:r>
            <a:r>
              <a:rPr lang="en-US" sz="1800" b="1" dirty="0">
                <a:solidFill>
                  <a:schemeClr val="accent1"/>
                </a:solidFill>
              </a:rPr>
              <a:t>) </a:t>
            </a:r>
            <a:r>
              <a:rPr lang="en-US" sz="1800" dirty="0"/>
              <a:t>as payment to </a:t>
            </a:r>
            <a:r>
              <a:rPr lang="en-US" sz="1800" b="1" u="sng" dirty="0"/>
              <a:t>non-resident</a:t>
            </a:r>
            <a:r>
              <a:rPr lang="en-US" sz="1800" dirty="0"/>
              <a:t> referred to in sub-Clause (</a:t>
            </a:r>
            <a:r>
              <a:rPr lang="en-US" sz="1800" dirty="0" err="1"/>
              <a:t>i</a:t>
            </a:r>
            <a:r>
              <a:rPr lang="en-US" sz="1800" dirty="0"/>
              <a:t>) </a:t>
            </a:r>
          </a:p>
          <a:p>
            <a:pPr marL="1203325" indent="-349250" algn="just">
              <a:spcBef>
                <a:spcPts val="600"/>
              </a:spcBef>
              <a:buSzPct val="100000"/>
              <a:buAutoNum type="alphaUcParenBoth"/>
            </a:pPr>
            <a:r>
              <a:rPr lang="en-US" sz="1800" dirty="0"/>
              <a:t> Details of payment on which tax is not deducted: </a:t>
            </a:r>
          </a:p>
          <a:p>
            <a:pPr marL="1203325" indent="-349250" algn="just">
              <a:spcBef>
                <a:spcPts val="600"/>
              </a:spcBef>
              <a:buSzPct val="100000"/>
              <a:buNone/>
            </a:pPr>
            <a:endParaRPr lang="en-US" sz="2400" dirty="0"/>
          </a:p>
        </p:txBody>
      </p:sp>
      <p:graphicFrame>
        <p:nvGraphicFramePr>
          <p:cNvPr id="5" name="Table 4"/>
          <p:cNvGraphicFramePr>
            <a:graphicFrameLocks noGrp="1"/>
          </p:cNvGraphicFramePr>
          <p:nvPr/>
        </p:nvGraphicFramePr>
        <p:xfrm>
          <a:off x="1428728" y="3000372"/>
          <a:ext cx="6915176" cy="891540"/>
        </p:xfrm>
        <a:graphic>
          <a:graphicData uri="http://schemas.openxmlformats.org/drawingml/2006/table">
            <a:tbl>
              <a:tblPr firstRow="1" bandRow="1">
                <a:tableStyleId>{5C22544A-7EE6-4342-B048-85BDC9FD1C3A}</a:tableStyleId>
              </a:tblPr>
              <a:tblGrid>
                <a:gridCol w="1428776">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2133600">
                  <a:extLst>
                    <a:ext uri="{9D8B030D-6E8A-4147-A177-3AD203B41FA5}">
                      <a16:colId xmlns="" xmlns:a16="http://schemas.microsoft.com/office/drawing/2014/main" val="20003"/>
                    </a:ext>
                  </a:extLst>
                </a:gridCol>
              </a:tblGrid>
              <a:tr h="601785">
                <a:tc>
                  <a:txBody>
                    <a:bodyPr/>
                    <a:lstStyle/>
                    <a:p>
                      <a:pPr algn="ctr"/>
                      <a:r>
                        <a:rPr lang="en-US" sz="1800" b="1" kern="1200" dirty="0">
                          <a:solidFill>
                            <a:schemeClr val="lt1"/>
                          </a:solidFill>
                          <a:latin typeface="+mn-lt"/>
                          <a:ea typeface="+mn-ea"/>
                          <a:cs typeface="+mn-cs"/>
                        </a:rPr>
                        <a:t>Date of payment</a:t>
                      </a:r>
                      <a:endParaRPr lang="en-US" sz="1800" dirty="0"/>
                    </a:p>
                  </a:txBody>
                  <a:tcPr/>
                </a:tc>
                <a:tc>
                  <a:txBody>
                    <a:bodyPr/>
                    <a:lstStyle/>
                    <a:p>
                      <a:pPr algn="ctr"/>
                      <a:r>
                        <a:rPr lang="en-US" sz="1800" b="1" kern="1200" dirty="0">
                          <a:solidFill>
                            <a:schemeClr val="lt1"/>
                          </a:solidFill>
                          <a:latin typeface="+mn-lt"/>
                          <a:ea typeface="+mn-ea"/>
                          <a:cs typeface="+mn-cs"/>
                        </a:rPr>
                        <a:t>Amount of payment</a:t>
                      </a:r>
                      <a:endParaRPr lang="en-US" sz="1800" dirty="0"/>
                    </a:p>
                  </a:txBody>
                  <a:tcPr/>
                </a:tc>
                <a:tc>
                  <a:txBody>
                    <a:bodyPr/>
                    <a:lstStyle/>
                    <a:p>
                      <a:pPr algn="ctr"/>
                      <a:r>
                        <a:rPr lang="en-US" sz="1800" b="1" kern="1200" dirty="0">
                          <a:solidFill>
                            <a:schemeClr val="lt1"/>
                          </a:solidFill>
                          <a:latin typeface="+mn-lt"/>
                          <a:ea typeface="+mn-ea"/>
                          <a:cs typeface="+mn-cs"/>
                        </a:rPr>
                        <a:t>Nature of payment</a:t>
                      </a:r>
                      <a:endParaRPr lang="en-US" sz="1800" dirty="0"/>
                    </a:p>
                  </a:txBody>
                  <a:tcPr/>
                </a:tc>
                <a:tc>
                  <a:txBody>
                    <a:bodyPr/>
                    <a:lstStyle/>
                    <a:p>
                      <a:pPr algn="ctr"/>
                      <a:r>
                        <a:rPr lang="en-US" sz="1800" b="1" kern="1200" dirty="0">
                          <a:solidFill>
                            <a:schemeClr val="lt1"/>
                          </a:solidFill>
                          <a:latin typeface="+mn-lt"/>
                          <a:ea typeface="+mn-ea"/>
                          <a:cs typeface="+mn-cs"/>
                        </a:rPr>
                        <a:t>Name and address of the payee</a:t>
                      </a:r>
                      <a:endParaRPr lang="en-US" sz="1800" dirty="0"/>
                    </a:p>
                  </a:txBody>
                  <a:tcPr/>
                </a:tc>
                <a:extLst>
                  <a:ext uri="{0D108BD9-81ED-4DB2-BD59-A6C34878D82A}">
                    <a16:rowId xmlns="" xmlns:a16="http://schemas.microsoft.com/office/drawing/2014/main" val="10000"/>
                  </a:ext>
                </a:extLst>
              </a:tr>
              <a:tr h="236415">
                <a:tc>
                  <a:txBody>
                    <a:bodyPr/>
                    <a:lstStyle/>
                    <a:p>
                      <a:pPr algn="ctr"/>
                      <a:endParaRPr lang="en-US" sz="1050" dirty="0"/>
                    </a:p>
                  </a:txBody>
                  <a:tcPr/>
                </a:tc>
                <a:tc>
                  <a:txBody>
                    <a:bodyPr/>
                    <a:lstStyle/>
                    <a:p>
                      <a:pPr algn="ctr"/>
                      <a:endParaRPr lang="en-US" sz="1050" dirty="0"/>
                    </a:p>
                  </a:txBody>
                  <a:tcPr/>
                </a:tc>
                <a:tc>
                  <a:txBody>
                    <a:bodyPr/>
                    <a:lstStyle/>
                    <a:p>
                      <a:pPr algn="ctr"/>
                      <a:endParaRPr lang="en-US" sz="1050" dirty="0"/>
                    </a:p>
                  </a:txBody>
                  <a:tcPr/>
                </a:tc>
                <a:tc>
                  <a:txBody>
                    <a:bodyPr/>
                    <a:lstStyle/>
                    <a:p>
                      <a:pPr algn="ctr"/>
                      <a:endParaRPr lang="en-US" sz="1050" dirty="0"/>
                    </a:p>
                  </a:txBody>
                  <a:tcPr/>
                </a:tc>
                <a:extLst>
                  <a:ext uri="{0D108BD9-81ED-4DB2-BD59-A6C34878D82A}">
                    <a16:rowId xmlns="" xmlns:a16="http://schemas.microsoft.com/office/drawing/2014/main" val="10001"/>
                  </a:ext>
                </a:extLst>
              </a:tr>
            </a:tbl>
          </a:graphicData>
        </a:graphic>
      </p:graphicFrame>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194</a:t>
            </a:fld>
            <a:endParaRPr lang="en-US"/>
          </a:p>
        </p:txBody>
      </p:sp>
      <p:sp>
        <p:nvSpPr>
          <p:cNvPr id="10" name="Title 6"/>
          <p:cNvSpPr>
            <a:spLocks noGrp="1"/>
          </p:cNvSpPr>
          <p:nvPr>
            <p:ph type="title"/>
          </p:nvPr>
        </p:nvSpPr>
        <p:spPr>
          <a:xfrm>
            <a:off x="76200" y="152400"/>
            <a:ext cx="7620000" cy="990600"/>
          </a:xfrm>
        </p:spPr>
        <p:txBody>
          <a:bodyPr anchor="t">
            <a:noAutofit/>
          </a:bodyPr>
          <a:lstStyle/>
          <a:p>
            <a:r>
              <a:rPr lang="en-US" sz="3600" dirty="0"/>
              <a:t>Clause no. 21…..	</a:t>
            </a:r>
            <a:r>
              <a:rPr lang="en-US" sz="2400" dirty="0"/>
              <a:t>			</a:t>
            </a:r>
            <a:endParaRPr lang="en-US" sz="2400" i="1" dirty="0">
              <a:solidFill>
                <a:srgbClr val="FF0000"/>
              </a:solidFill>
            </a:endParaRPr>
          </a:p>
        </p:txBody>
      </p:sp>
      <p:sp>
        <p:nvSpPr>
          <p:cNvPr id="11"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cxnSp>
        <p:nvCxnSpPr>
          <p:cNvPr id="7" name="Straight Arrow Connector 6"/>
          <p:cNvCxnSpPr/>
          <p:nvPr/>
        </p:nvCxnSpPr>
        <p:spPr>
          <a:xfrm>
            <a:off x="7239000" y="3714752"/>
            <a:ext cx="0" cy="609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114800" y="4286256"/>
            <a:ext cx="4648200" cy="4572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e-utility also requires PAN, if available</a:t>
            </a:r>
          </a:p>
        </p:txBody>
      </p:sp>
      <p:sp>
        <p:nvSpPr>
          <p:cNvPr id="12" name="TextBox 11"/>
          <p:cNvSpPr txBox="1"/>
          <p:nvPr/>
        </p:nvSpPr>
        <p:spPr>
          <a:xfrm>
            <a:off x="0" y="4929198"/>
            <a:ext cx="9144000" cy="1923604"/>
          </a:xfrm>
          <a:prstGeom prst="rect">
            <a:avLst/>
          </a:prstGeom>
          <a:solidFill>
            <a:schemeClr val="tx2">
              <a:lumMod val="60000"/>
              <a:lumOff val="40000"/>
            </a:schemeClr>
          </a:solidFill>
        </p:spPr>
        <p:txBody>
          <a:bodyPr wrap="square" rtlCol="0">
            <a:spAutoFit/>
          </a:bodyPr>
          <a:lstStyle/>
          <a:p>
            <a:pPr marL="273050" indent="-273050" algn="just"/>
            <a:r>
              <a:rPr lang="en-US" sz="1700" b="1" u="sng" dirty="0">
                <a:solidFill>
                  <a:schemeClr val="bg1"/>
                </a:solidFill>
              </a:rPr>
              <a:t>ICAI’s Comment</a:t>
            </a:r>
          </a:p>
          <a:p>
            <a:pPr marL="273050" indent="-273050" algn="just">
              <a:buFont typeface="Arial" pitchFamily="34" charset="0"/>
              <a:buChar char="•"/>
            </a:pPr>
            <a:r>
              <a:rPr lang="en-US" sz="1700" dirty="0">
                <a:solidFill>
                  <a:schemeClr val="bg1"/>
                </a:solidFill>
              </a:rPr>
              <a:t>The reporting has been done in respect of provision for various expenses of sundry parties. Since the amount has not been paid, the exact date has not been mentioned. Instead a random date as 11/11/1111 is mentioned to ensure uploading in the e-filing website. However, the date of crediting the amount of provision in the books of account could have been mentioned.</a:t>
            </a:r>
          </a:p>
          <a:p>
            <a:pPr marL="273050" indent="-273050" algn="just">
              <a:buFont typeface="Arial" pitchFamily="34" charset="0"/>
              <a:buChar char="•"/>
            </a:pPr>
            <a:r>
              <a:rPr lang="en-US" sz="1700" dirty="0">
                <a:solidFill>
                  <a:schemeClr val="bg1"/>
                </a:solidFill>
              </a:rPr>
              <a:t>In respect of sub-clauses where no information is to be given, instead of leaving the same blank, “Nil” ‘0” or “NA” could be mentioned for better reporting.</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381000" y="2057400"/>
            <a:ext cx="8396318" cy="3352800"/>
          </a:xfrm>
          <a:ln w="38100">
            <a:solidFill>
              <a:schemeClr val="accent1"/>
            </a:solidFill>
          </a:ln>
        </p:spPr>
        <p:txBody>
          <a:bodyPr>
            <a:normAutofit/>
          </a:bodyPr>
          <a:lstStyle/>
          <a:p>
            <a:pPr marL="627063" lvl="2" indent="-457200" algn="just">
              <a:buSzPct val="100000"/>
              <a:buFont typeface="Wingdings" pitchFamily="2" charset="2"/>
              <a:buAutoNum type="alphaUcParenBoth" startAt="2"/>
            </a:pPr>
            <a:endParaRPr lang="en-US" sz="2000" dirty="0"/>
          </a:p>
          <a:p>
            <a:pPr marL="627063" lvl="2" indent="-457200" algn="just">
              <a:buSzPct val="100000"/>
              <a:buFont typeface="Wingdings" pitchFamily="2" charset="2"/>
              <a:buAutoNum type="alphaUcParenBoth" startAt="2"/>
            </a:pPr>
            <a:r>
              <a:rPr lang="en-US" sz="2100" dirty="0"/>
              <a:t>Details of payment on which tax has been deducted but has not been paid during the previous year or in the subsequent year before the expiry of time prescribed under Section 200(1)</a:t>
            </a:r>
          </a:p>
          <a:p>
            <a:pPr marL="457200" indent="-457200" algn="just">
              <a:buSzPct val="100000"/>
              <a:buFont typeface="Wingdings" pitchFamily="2" charset="2"/>
              <a:buAutoNum type="alphaUcParenBoth" startAt="2"/>
            </a:pPr>
            <a:endParaRPr lang="en-US" sz="2400" dirty="0"/>
          </a:p>
          <a:p>
            <a:pPr marL="457200" indent="-457200" algn="just">
              <a:buSzPct val="100000"/>
              <a:buFont typeface="Wingdings" pitchFamily="2" charset="2"/>
              <a:buAutoNum type="alphaUcParenBoth" startAt="2"/>
            </a:pPr>
            <a:endParaRPr lang="en-US" sz="2400" dirty="0"/>
          </a:p>
          <a:p>
            <a:pPr marL="457200" indent="-457200" algn="just">
              <a:buSzPct val="100000"/>
              <a:buFont typeface="Wingdings" pitchFamily="2" charset="2"/>
              <a:buAutoNum type="alphaUcParenBoth" startAt="2"/>
            </a:pPr>
            <a:endParaRPr lang="en-US" sz="2400" dirty="0"/>
          </a:p>
          <a:p>
            <a:pPr marL="457200" indent="-457200" algn="just">
              <a:buSzPct val="100000"/>
              <a:buFont typeface="Wingdings" pitchFamily="2" charset="2"/>
              <a:buAutoNum type="alphaUcParenBoth" startAt="2"/>
            </a:pPr>
            <a:endParaRPr lang="en-US" sz="2400" dirty="0"/>
          </a:p>
        </p:txBody>
      </p:sp>
      <p:graphicFrame>
        <p:nvGraphicFramePr>
          <p:cNvPr id="13" name="Table 12"/>
          <p:cNvGraphicFramePr>
            <a:graphicFrameLocks noGrp="1"/>
          </p:cNvGraphicFramePr>
          <p:nvPr/>
        </p:nvGraphicFramePr>
        <p:xfrm>
          <a:off x="731405" y="3657600"/>
          <a:ext cx="7722090" cy="1330960"/>
        </p:xfrm>
        <a:graphic>
          <a:graphicData uri="http://schemas.openxmlformats.org/drawingml/2006/table">
            <a:tbl>
              <a:tblPr firstRow="1" bandRow="1">
                <a:tableStyleId>{5C22544A-7EE6-4342-B048-85BDC9FD1C3A}</a:tableStyleId>
              </a:tblPr>
              <a:tblGrid>
                <a:gridCol w="1544418">
                  <a:extLst>
                    <a:ext uri="{9D8B030D-6E8A-4147-A177-3AD203B41FA5}">
                      <a16:colId xmlns="" xmlns:a16="http://schemas.microsoft.com/office/drawing/2014/main" val="20000"/>
                    </a:ext>
                  </a:extLst>
                </a:gridCol>
                <a:gridCol w="1544418">
                  <a:extLst>
                    <a:ext uri="{9D8B030D-6E8A-4147-A177-3AD203B41FA5}">
                      <a16:colId xmlns="" xmlns:a16="http://schemas.microsoft.com/office/drawing/2014/main" val="20001"/>
                    </a:ext>
                  </a:extLst>
                </a:gridCol>
                <a:gridCol w="1544418">
                  <a:extLst>
                    <a:ext uri="{9D8B030D-6E8A-4147-A177-3AD203B41FA5}">
                      <a16:colId xmlns="" xmlns:a16="http://schemas.microsoft.com/office/drawing/2014/main" val="20002"/>
                    </a:ext>
                  </a:extLst>
                </a:gridCol>
                <a:gridCol w="1544418">
                  <a:extLst>
                    <a:ext uri="{9D8B030D-6E8A-4147-A177-3AD203B41FA5}">
                      <a16:colId xmlns="" xmlns:a16="http://schemas.microsoft.com/office/drawing/2014/main" val="20003"/>
                    </a:ext>
                  </a:extLst>
                </a:gridCol>
                <a:gridCol w="1544418">
                  <a:extLst>
                    <a:ext uri="{9D8B030D-6E8A-4147-A177-3AD203B41FA5}">
                      <a16:colId xmlns="" xmlns:a16="http://schemas.microsoft.com/office/drawing/2014/main" val="20004"/>
                    </a:ext>
                  </a:extLst>
                </a:gridCol>
              </a:tblGrid>
              <a:tr h="370840">
                <a:tc>
                  <a:txBody>
                    <a:bodyPr/>
                    <a:lstStyle/>
                    <a:p>
                      <a:pPr algn="ctr"/>
                      <a:r>
                        <a:rPr lang="en-US" sz="1900" b="1" kern="1200" dirty="0">
                          <a:solidFill>
                            <a:schemeClr val="lt1"/>
                          </a:solidFill>
                          <a:latin typeface="+mn-lt"/>
                          <a:ea typeface="+mn-ea"/>
                          <a:cs typeface="+mn-cs"/>
                        </a:rPr>
                        <a:t>Date of payment</a:t>
                      </a:r>
                      <a:endParaRPr lang="en-US" sz="1900" dirty="0"/>
                    </a:p>
                  </a:txBody>
                  <a:tcPr/>
                </a:tc>
                <a:tc>
                  <a:txBody>
                    <a:bodyPr/>
                    <a:lstStyle/>
                    <a:p>
                      <a:pPr algn="ctr"/>
                      <a:r>
                        <a:rPr lang="en-US" sz="1900" b="1" kern="1200" dirty="0">
                          <a:solidFill>
                            <a:schemeClr val="lt1"/>
                          </a:solidFill>
                          <a:latin typeface="+mn-lt"/>
                          <a:ea typeface="+mn-ea"/>
                          <a:cs typeface="+mn-cs"/>
                        </a:rPr>
                        <a:t>Amount of payment</a:t>
                      </a:r>
                      <a:endParaRPr lang="en-US" sz="1900" dirty="0"/>
                    </a:p>
                  </a:txBody>
                  <a:tcPr/>
                </a:tc>
                <a:tc>
                  <a:txBody>
                    <a:bodyPr/>
                    <a:lstStyle/>
                    <a:p>
                      <a:pPr algn="ctr"/>
                      <a:r>
                        <a:rPr lang="en-US" sz="1900" b="1" kern="1200" dirty="0">
                          <a:solidFill>
                            <a:schemeClr val="lt1"/>
                          </a:solidFill>
                          <a:latin typeface="+mn-lt"/>
                          <a:ea typeface="+mn-ea"/>
                          <a:cs typeface="+mn-cs"/>
                        </a:rPr>
                        <a:t>Nature of payment</a:t>
                      </a:r>
                      <a:endParaRPr lang="en-US" sz="1900" dirty="0"/>
                    </a:p>
                  </a:txBody>
                  <a:tcPr/>
                </a:tc>
                <a:tc>
                  <a:txBody>
                    <a:bodyPr/>
                    <a:lstStyle/>
                    <a:p>
                      <a:pPr algn="ctr"/>
                      <a:r>
                        <a:rPr lang="en-US" sz="1900" b="1" kern="1200" dirty="0">
                          <a:solidFill>
                            <a:schemeClr val="lt1"/>
                          </a:solidFill>
                          <a:latin typeface="+mn-lt"/>
                          <a:ea typeface="+mn-ea"/>
                          <a:cs typeface="+mn-cs"/>
                        </a:rPr>
                        <a:t>Name and address of the payee</a:t>
                      </a:r>
                      <a:endParaRPr lang="en-US" sz="1900" dirty="0"/>
                    </a:p>
                  </a:txBody>
                  <a:tcPr/>
                </a:tc>
                <a:tc>
                  <a:txBody>
                    <a:bodyPr/>
                    <a:lstStyle/>
                    <a:p>
                      <a:pPr algn="ctr"/>
                      <a:r>
                        <a:rPr lang="en-US" sz="1900" b="1" kern="1200" dirty="0">
                          <a:solidFill>
                            <a:schemeClr val="lt1"/>
                          </a:solidFill>
                          <a:latin typeface="+mn-lt"/>
                          <a:ea typeface="+mn-ea"/>
                          <a:cs typeface="+mn-cs"/>
                        </a:rPr>
                        <a:t>Amount of tax deducted</a:t>
                      </a:r>
                      <a:endParaRPr lang="en-US" sz="1900" dirty="0"/>
                    </a:p>
                  </a:txBody>
                  <a:tcPr/>
                </a:tc>
                <a:extLst>
                  <a:ext uri="{0D108BD9-81ED-4DB2-BD59-A6C34878D82A}">
                    <a16:rowId xmlns="" xmlns:a16="http://schemas.microsoft.com/office/drawing/2014/main" val="10000"/>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 xmlns:a16="http://schemas.microsoft.com/office/drawing/2014/main" val="10001"/>
                  </a:ext>
                </a:extLst>
              </a:tr>
            </a:tbl>
          </a:graphicData>
        </a:graphic>
      </p:graphicFrame>
      <p:sp>
        <p:nvSpPr>
          <p:cNvPr id="9" name="Title 6"/>
          <p:cNvSpPr>
            <a:spLocks noGrp="1"/>
          </p:cNvSpPr>
          <p:nvPr>
            <p:ph type="title"/>
          </p:nvPr>
        </p:nvSpPr>
        <p:spPr>
          <a:xfrm>
            <a:off x="152400" y="152400"/>
            <a:ext cx="6858000" cy="990600"/>
          </a:xfrm>
        </p:spPr>
        <p:txBody>
          <a:bodyPr>
            <a:noAutofit/>
          </a:bodyPr>
          <a:lstStyle/>
          <a:p>
            <a:r>
              <a:rPr lang="en-US" sz="3600" b="1" dirty="0"/>
              <a:t/>
            </a:r>
            <a:br>
              <a:rPr lang="en-US" sz="3600" b="1" dirty="0"/>
            </a:br>
            <a:r>
              <a:rPr lang="en-US" sz="3600" b="1" dirty="0"/>
              <a:t>Clause no. 21……</a:t>
            </a:r>
            <a:r>
              <a:rPr lang="en-US" sz="3200" dirty="0"/>
              <a:t>	</a:t>
            </a:r>
            <a:br>
              <a:rPr lang="en-US" sz="3200" dirty="0"/>
            </a:br>
            <a:r>
              <a:rPr lang="en-US" sz="3200" i="1" dirty="0">
                <a:solidFill>
                  <a:srgbClr val="FF0000"/>
                </a:solidFill>
              </a:rPr>
              <a:t> 				</a:t>
            </a:r>
            <a:r>
              <a:rPr lang="en-US" sz="2200" dirty="0"/>
              <a:t>	</a:t>
            </a:r>
            <a:r>
              <a:rPr lang="en-US" sz="3200" dirty="0"/>
              <a:t>   				    	</a:t>
            </a:r>
            <a:endParaRPr lang="en-US" sz="1800" i="1" dirty="0">
              <a:solidFill>
                <a:srgbClr val="FF0000"/>
              </a:solidFill>
            </a:endParaRPr>
          </a:p>
        </p:txBody>
      </p:sp>
      <p:sp>
        <p:nvSpPr>
          <p:cNvPr id="10"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195</a:t>
            </a:fld>
            <a:endParaRPr lang="en-US"/>
          </a:p>
        </p:txBody>
      </p:sp>
      <p:cxnSp>
        <p:nvCxnSpPr>
          <p:cNvPr id="8" name="Straight Arrow Connector 7"/>
          <p:cNvCxnSpPr/>
          <p:nvPr/>
        </p:nvCxnSpPr>
        <p:spPr>
          <a:xfrm>
            <a:off x="6172200" y="4953000"/>
            <a:ext cx="0" cy="609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038600" y="5638800"/>
            <a:ext cx="4724400" cy="4572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e-utility also requires PAN, if available</a:t>
            </a: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196</a:t>
            </a:fld>
            <a:endParaRPr lang="en-US"/>
          </a:p>
        </p:txBody>
      </p:sp>
      <p:pic>
        <p:nvPicPr>
          <p:cNvPr id="5" name="Picture 4"/>
          <p:cNvPicPr/>
          <p:nvPr/>
        </p:nvPicPr>
        <p:blipFill>
          <a:blip r:embed="rId2" cstate="print"/>
          <a:srcRect l="2163" t="18519" r="19391" b="27350"/>
          <a:stretch>
            <a:fillRect/>
          </a:stretch>
        </p:blipFill>
        <p:spPr bwMode="auto">
          <a:xfrm>
            <a:off x="152400" y="1600200"/>
            <a:ext cx="8839199" cy="5105400"/>
          </a:xfrm>
          <a:prstGeom prst="rect">
            <a:avLst/>
          </a:prstGeom>
          <a:noFill/>
          <a:ln w="38100">
            <a:solidFill>
              <a:schemeClr val="accent1"/>
            </a:solidFill>
            <a:miter lim="800000"/>
            <a:headEnd/>
            <a:tailEnd/>
          </a:ln>
        </p:spPr>
      </p:pic>
      <p:sp>
        <p:nvSpPr>
          <p:cNvPr id="7" name="Title 6"/>
          <p:cNvSpPr txBox="1">
            <a:spLocks/>
          </p:cNvSpPr>
          <p:nvPr/>
        </p:nvSpPr>
        <p:spPr>
          <a:xfrm>
            <a:off x="152400" y="152400"/>
            <a:ext cx="7239000" cy="990600"/>
          </a:xfrm>
          <a:prstGeom prst="rect">
            <a:avLst/>
          </a:prstGeom>
        </p:spPr>
        <p:txBody>
          <a:bodyPr vert="horz" anchor="ctr">
            <a:noAutofit/>
          </a:bodyPr>
          <a:lstStyle/>
          <a:p>
            <a:pPr lvl="0" algn="just">
              <a:spcBef>
                <a:spcPct val="0"/>
              </a:spcBef>
              <a:defRPr/>
            </a:pPr>
            <a:r>
              <a:rPr kumimoji="0" lang="en-US" sz="3200" b="1" i="0" u="none" strike="noStrike" kern="1200" cap="none" spc="0" normalizeH="0" baseline="0" noProof="0" dirty="0">
                <a:ln>
                  <a:noFill/>
                </a:ln>
                <a:solidFill>
                  <a:schemeClr val="tx2"/>
                </a:solidFill>
                <a:effectLst/>
                <a:uLnTx/>
                <a:uFillTx/>
                <a:latin typeface="+mj-lt"/>
                <a:ea typeface="+mj-ea"/>
                <a:cs typeface="+mj-cs"/>
              </a:rPr>
              <a:t>Clause no. 21……</a:t>
            </a:r>
            <a:r>
              <a:rPr kumimoji="0" lang="en-US" sz="3200" b="0" i="0" u="none" strike="noStrike" kern="1200" cap="none" spc="0" normalizeH="0" baseline="0" noProof="0" dirty="0">
                <a:ln>
                  <a:noFill/>
                </a:ln>
                <a:solidFill>
                  <a:schemeClr val="tx2"/>
                </a:solidFill>
                <a:effectLst/>
                <a:uLnTx/>
                <a:uFillTx/>
                <a:latin typeface="+mj-lt"/>
                <a:ea typeface="+mj-ea"/>
                <a:cs typeface="+mj-cs"/>
              </a:rPr>
              <a:t>	</a:t>
            </a:r>
            <a:r>
              <a:rPr lang="en-US" sz="2400" i="1" dirty="0">
                <a:solidFill>
                  <a:srgbClr val="FF0000"/>
                </a:solidFill>
              </a:rPr>
              <a:t> </a:t>
            </a:r>
          </a:p>
          <a:p>
            <a:pPr lvl="0" algn="just">
              <a:spcBef>
                <a:spcPct val="0"/>
              </a:spcBef>
              <a:defRPr/>
            </a:pPr>
            <a:r>
              <a:rPr lang="en-US" sz="2800" b="1" dirty="0">
                <a:solidFill>
                  <a:schemeClr val="tx2"/>
                </a:solidFill>
              </a:rPr>
              <a:t>Format in E-utility</a:t>
            </a:r>
            <a:endParaRPr kumimoji="0" lang="en-US" sz="2800" b="1" i="1" u="none" strike="noStrike" kern="1200" cap="none" spc="0" normalizeH="0" baseline="0" noProof="0" dirty="0">
              <a:ln>
                <a:noFill/>
              </a:ln>
              <a:solidFill>
                <a:schemeClr val="tx2"/>
              </a:solidFill>
              <a:effectLst/>
              <a:uLnTx/>
              <a:uFillTx/>
              <a:latin typeface="+mj-lt"/>
              <a:ea typeface="+mj-ea"/>
              <a:cs typeface="+mj-cs"/>
            </a:endParaRPr>
          </a:p>
        </p:txBody>
      </p:sp>
      <p:sp>
        <p:nvSpPr>
          <p:cNvPr id="8" name="Title 6"/>
          <p:cNvSpPr txBox="1">
            <a:spLocks/>
          </p:cNvSpPr>
          <p:nvPr/>
        </p:nvSpPr>
        <p:spPr>
          <a:xfrm>
            <a:off x="7162800" y="38100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1" i="0" u="none" strike="noStrike" kern="1200" cap="none" spc="0" normalizeH="0" baseline="0" noProof="0" dirty="0">
                <a:ln>
                  <a:noFill/>
                </a:ln>
                <a:solidFill>
                  <a:schemeClr val="tx2"/>
                </a:solidFill>
                <a:effectLst/>
                <a:uLnTx/>
                <a:uFillTx/>
                <a:latin typeface="+mj-lt"/>
                <a:ea typeface="+mj-ea"/>
                <a:cs typeface="+mj-cs"/>
              </a:rPr>
              <a:t>….</a:t>
            </a:r>
            <a:endParaRPr kumimoji="0" lang="en-US" sz="24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a:bodyPr>
          <a:lstStyle/>
          <a:p>
            <a:r>
              <a:rPr lang="en-US" sz="4000" dirty="0"/>
              <a:t>Section 40(a)(</a:t>
            </a:r>
            <a:r>
              <a:rPr lang="en-US" sz="4000" dirty="0" err="1"/>
              <a:t>i</a:t>
            </a:r>
            <a:r>
              <a:rPr lang="en-US" sz="4000" dirty="0"/>
              <a: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197</a:t>
            </a:fld>
            <a:endParaRPr lang="en-US"/>
          </a:p>
        </p:txBody>
      </p:sp>
      <p:sp>
        <p:nvSpPr>
          <p:cNvPr id="4" name="Content Placeholder 3"/>
          <p:cNvSpPr>
            <a:spLocks noGrp="1"/>
          </p:cNvSpPr>
          <p:nvPr>
            <p:ph sz="quarter" idx="1"/>
          </p:nvPr>
        </p:nvSpPr>
        <p:spPr>
          <a:xfrm>
            <a:off x="152400" y="1600200"/>
            <a:ext cx="8839200" cy="5105400"/>
          </a:xfrm>
          <a:ln w="28575">
            <a:solidFill>
              <a:schemeClr val="accent1"/>
            </a:solidFill>
          </a:ln>
        </p:spPr>
        <p:txBody>
          <a:bodyPr>
            <a:noAutofit/>
          </a:bodyPr>
          <a:lstStyle/>
          <a:p>
            <a:pPr marL="0" indent="0" algn="just">
              <a:lnSpc>
                <a:spcPct val="120000"/>
              </a:lnSpc>
              <a:spcBef>
                <a:spcPts val="600"/>
              </a:spcBef>
              <a:buNone/>
            </a:pPr>
            <a:r>
              <a:rPr lang="en-US" sz="2000" dirty="0"/>
              <a:t>Any </a:t>
            </a:r>
            <a:r>
              <a:rPr lang="en-US" sz="2000" b="1" dirty="0"/>
              <a:t>interest</a:t>
            </a:r>
            <a:r>
              <a:rPr lang="en-US" sz="2000" dirty="0"/>
              <a:t> (not being interest on a loan issued for public subscription before 01-04-1938), </a:t>
            </a:r>
            <a:r>
              <a:rPr lang="en-US" sz="2000" b="1" dirty="0"/>
              <a:t>royalty, fees for technical services</a:t>
            </a:r>
            <a:r>
              <a:rPr lang="en-US" sz="2000" dirty="0"/>
              <a:t> or </a:t>
            </a:r>
            <a:r>
              <a:rPr lang="en-US" sz="2000" b="1" dirty="0"/>
              <a:t>other sum </a:t>
            </a:r>
            <a:r>
              <a:rPr lang="en-US" sz="2000" dirty="0"/>
              <a:t>chargeable under this Act, which is </a:t>
            </a:r>
            <a:r>
              <a:rPr lang="en-US" sz="2000" b="1" dirty="0"/>
              <a:t>payable</a:t>
            </a:r>
            <a:r>
              <a:rPr lang="en-US" sz="2000" dirty="0"/>
              <a:t>,—</a:t>
            </a:r>
          </a:p>
          <a:p>
            <a:pPr marL="579438" indent="-228600" algn="just">
              <a:lnSpc>
                <a:spcPct val="120000"/>
              </a:lnSpc>
              <a:spcBef>
                <a:spcPts val="0"/>
              </a:spcBef>
              <a:buNone/>
            </a:pPr>
            <a:r>
              <a:rPr lang="en-US" sz="2000" b="1" dirty="0"/>
              <a:t>(</a:t>
            </a:r>
            <a:r>
              <a:rPr lang="en-US" sz="2000" b="1" i="1" dirty="0"/>
              <a:t>A</a:t>
            </a:r>
            <a:r>
              <a:rPr lang="en-US" sz="2000" b="1" dirty="0"/>
              <a:t>)  </a:t>
            </a:r>
            <a:r>
              <a:rPr lang="en-US" sz="2000" b="1" u="sng" dirty="0"/>
              <a:t>outside India</a:t>
            </a:r>
            <a:r>
              <a:rPr lang="en-US" sz="2000" b="1" dirty="0"/>
              <a:t>; or</a:t>
            </a:r>
          </a:p>
          <a:p>
            <a:pPr marL="808038" indent="-457200" algn="just">
              <a:lnSpc>
                <a:spcPct val="120000"/>
              </a:lnSpc>
              <a:spcBef>
                <a:spcPts val="0"/>
              </a:spcBef>
              <a:buNone/>
            </a:pPr>
            <a:r>
              <a:rPr lang="en-US" sz="2000" b="1" dirty="0"/>
              <a:t>(</a:t>
            </a:r>
            <a:r>
              <a:rPr lang="en-US" sz="2000" b="1" i="1" dirty="0"/>
              <a:t>B</a:t>
            </a:r>
            <a:r>
              <a:rPr lang="en-US" sz="2000" b="1" dirty="0"/>
              <a:t>) </a:t>
            </a:r>
            <a:r>
              <a:rPr lang="en-US" sz="2000" b="1" u="sng" dirty="0"/>
              <a:t>in India to a non-resident</a:t>
            </a:r>
            <a:r>
              <a:rPr lang="en-US" sz="2000" b="1" dirty="0"/>
              <a:t>, not being a company or to a foreign company,</a:t>
            </a:r>
          </a:p>
          <a:p>
            <a:pPr marL="0" indent="0" algn="just">
              <a:lnSpc>
                <a:spcPct val="120000"/>
              </a:lnSpc>
              <a:spcBef>
                <a:spcPts val="600"/>
              </a:spcBef>
              <a:buNone/>
            </a:pPr>
            <a:r>
              <a:rPr lang="en-US" sz="2000" dirty="0"/>
              <a:t>on which tax is deductible at source under Chapter XVII-B and such tax has not been deducted or, after deduction, has not been paid on or before the due date specified in sub-section (1) of section 139.</a:t>
            </a:r>
          </a:p>
          <a:p>
            <a:pPr marL="0" indent="0" algn="just">
              <a:lnSpc>
                <a:spcPct val="120000"/>
              </a:lnSpc>
              <a:spcBef>
                <a:spcPts val="600"/>
              </a:spcBef>
              <a:buNone/>
            </a:pPr>
            <a:endParaRPr lang="en-US" sz="700" b="1" dirty="0"/>
          </a:p>
          <a:p>
            <a:pPr marL="0" indent="0" algn="just">
              <a:lnSpc>
                <a:spcPct val="120000"/>
              </a:lnSpc>
              <a:spcBef>
                <a:spcPts val="600"/>
              </a:spcBef>
              <a:buNone/>
            </a:pPr>
            <a:r>
              <a:rPr lang="en-US" sz="2000" b="1" dirty="0"/>
              <a:t>Provided </a:t>
            </a:r>
            <a:r>
              <a:rPr lang="en-US" sz="2000" dirty="0"/>
              <a:t>that where in respect of any such sum, tax has been deducted in any subsequent year or, has been deducted during the previous year but paid after the due date specified in sub-section (1) of section 139, such sum shall be allowed as a deduction in computing the income of the previous year in which such tax has been paid.</a:t>
            </a:r>
          </a:p>
          <a:p>
            <a:pPr marL="0" indent="0" algn="just">
              <a:lnSpc>
                <a:spcPct val="120000"/>
              </a:lnSpc>
              <a:spcBef>
                <a:spcPts val="600"/>
              </a:spcBef>
              <a:buNone/>
            </a:pPr>
            <a:endParaRPr lang="en-US" sz="2000" dirty="0"/>
          </a:p>
        </p:txBody>
      </p:sp>
      <p:sp>
        <p:nvSpPr>
          <p:cNvPr id="5"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overrideClrMapping bg1="lt1" tx1="dk1" bg2="lt2" tx2="dk2" accent1="accent1" accent2="accent2" accent3="accent3" accent4="accent4" accent5="accent5" accent6="accent6" hlink="hlink" folHlink="folHlink"/>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a:bodyPr>
          <a:lstStyle/>
          <a:p>
            <a:r>
              <a:rPr lang="en-US" sz="4000" dirty="0"/>
              <a:t>Section 40(a)(</a:t>
            </a:r>
            <a:r>
              <a:rPr lang="en-US" sz="4000" dirty="0" err="1"/>
              <a:t>i</a:t>
            </a:r>
            <a:r>
              <a:rPr lang="en-US" sz="4000" dirty="0"/>
              <a: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198</a:t>
            </a:fld>
            <a:endParaRPr lang="en-US"/>
          </a:p>
        </p:txBody>
      </p:sp>
      <p:sp>
        <p:nvSpPr>
          <p:cNvPr id="4" name="Content Placeholder 3"/>
          <p:cNvSpPr>
            <a:spLocks noGrp="1"/>
          </p:cNvSpPr>
          <p:nvPr>
            <p:ph sz="quarter" idx="1"/>
          </p:nvPr>
        </p:nvSpPr>
        <p:spPr>
          <a:xfrm>
            <a:off x="381000" y="1828800"/>
            <a:ext cx="8458200" cy="4648200"/>
          </a:xfrm>
          <a:ln w="28575">
            <a:solidFill>
              <a:schemeClr val="accent1"/>
            </a:solidFill>
          </a:ln>
        </p:spPr>
        <p:txBody>
          <a:bodyPr>
            <a:noAutofit/>
          </a:bodyPr>
          <a:lstStyle/>
          <a:p>
            <a:pPr marL="0" indent="0" algn="just">
              <a:spcAft>
                <a:spcPts val="400"/>
              </a:spcAft>
              <a:buNone/>
            </a:pPr>
            <a:r>
              <a:rPr lang="en-US" sz="2000" b="1" dirty="0"/>
              <a:t>*Provided further</a:t>
            </a:r>
            <a:r>
              <a:rPr lang="en-US" sz="2000" dirty="0"/>
              <a:t> that where an </a:t>
            </a:r>
            <a:r>
              <a:rPr lang="en-US" sz="2000" dirty="0" err="1"/>
              <a:t>assessee</a:t>
            </a:r>
            <a:r>
              <a:rPr lang="en-US" sz="2000" dirty="0"/>
              <a:t> fails to deduct the whole or any part of the tax in accordance with the provisions of Chapter XVII-B on any such sum but is not deemed to be an </a:t>
            </a:r>
            <a:r>
              <a:rPr lang="en-US" sz="2000" dirty="0" err="1"/>
              <a:t>assessee</a:t>
            </a:r>
            <a:r>
              <a:rPr lang="en-US" sz="2000" dirty="0"/>
              <a:t> in default under the first proviso to sub-section (1) of section 201, then, for the purposes of this sub-clause, it shall be deemed that the </a:t>
            </a:r>
            <a:r>
              <a:rPr lang="en-US" sz="2000" dirty="0" err="1"/>
              <a:t>assessee</a:t>
            </a:r>
            <a:r>
              <a:rPr lang="en-US" sz="2000" dirty="0"/>
              <a:t> has deducted and paid the tax on such sum on the date of furnishing of return of income by the payee referred to in the said proviso.</a:t>
            </a:r>
          </a:p>
          <a:p>
            <a:pPr marL="0" indent="0" algn="just">
              <a:spcAft>
                <a:spcPts val="400"/>
              </a:spcAft>
              <a:buNone/>
            </a:pPr>
            <a:r>
              <a:rPr lang="en-US" sz="2000" i="1" dirty="0"/>
              <a:t>Explanation.</a:t>
            </a:r>
            <a:r>
              <a:rPr lang="en-US" sz="2000" dirty="0"/>
              <a:t>—For the purposes of this sub-clause,—</a:t>
            </a:r>
          </a:p>
          <a:p>
            <a:pPr marL="0" indent="0" algn="just">
              <a:spcAft>
                <a:spcPts val="400"/>
              </a:spcAft>
              <a:buNone/>
            </a:pPr>
            <a:r>
              <a:rPr lang="en-US" sz="2000" dirty="0"/>
              <a:t>(A)  "royalty" shall have the same meaning as in Explanation 2 to clause (vi) of sub-section (1) of section 9;</a:t>
            </a:r>
          </a:p>
          <a:p>
            <a:pPr marL="0" indent="0" algn="just">
              <a:spcAft>
                <a:spcPts val="400"/>
              </a:spcAft>
              <a:buNone/>
            </a:pPr>
            <a:r>
              <a:rPr lang="en-US" sz="2000" dirty="0"/>
              <a:t>(B)  "fees for technical services" shall have the same meaning as in Explanation 2 to clause (vii) of sub-section (1) of section 9;</a:t>
            </a:r>
          </a:p>
          <a:p>
            <a:pPr marL="0" indent="0" algn="just">
              <a:spcBef>
                <a:spcPts val="1200"/>
              </a:spcBef>
              <a:buNone/>
            </a:pPr>
            <a:r>
              <a:rPr lang="en-US" sz="2100" dirty="0"/>
              <a:t>*</a:t>
            </a:r>
            <a:r>
              <a:rPr lang="en-US" sz="1600" i="1" dirty="0"/>
              <a:t>Inserted by the Finance (No. 2) Act, 2019, w.e.f. 01/04/2020</a:t>
            </a:r>
          </a:p>
          <a:p>
            <a:pPr algn="just">
              <a:spcBef>
                <a:spcPts val="1200"/>
              </a:spcBef>
            </a:pPr>
            <a:endParaRPr lang="en-US" sz="2100" dirty="0"/>
          </a:p>
          <a:p>
            <a:pPr algn="just">
              <a:spcBef>
                <a:spcPts val="1200"/>
              </a:spcBef>
            </a:pPr>
            <a:endParaRPr lang="en-US" sz="2100" dirty="0"/>
          </a:p>
          <a:p>
            <a:pPr algn="just">
              <a:spcBef>
                <a:spcPts val="1200"/>
              </a:spcBef>
            </a:pPr>
            <a:endParaRPr lang="en-US" sz="2100" dirty="0"/>
          </a:p>
          <a:p>
            <a:pPr algn="just">
              <a:spcBef>
                <a:spcPts val="1200"/>
              </a:spcBef>
            </a:pPr>
            <a:endParaRPr lang="en-US" sz="2100" dirty="0"/>
          </a:p>
          <a:p>
            <a:pPr algn="just">
              <a:spcBef>
                <a:spcPts val="1200"/>
              </a:spcBef>
            </a:pPr>
            <a:endParaRPr lang="en-US" sz="2100" dirty="0"/>
          </a:p>
          <a:p>
            <a:pPr algn="just">
              <a:spcBef>
                <a:spcPts val="1200"/>
              </a:spcBef>
            </a:pPr>
            <a:r>
              <a:rPr lang="en-US" sz="2100" dirty="0"/>
              <a:t>Change is applicable for A.Y. 2016-2017, the corresponding change in Tax Audit Form has not been made but it is to be construed as Section 139(1). Tax auditor may give this note in the observations.</a:t>
            </a:r>
          </a:p>
        </p:txBody>
      </p:sp>
      <p:sp>
        <p:nvSpPr>
          <p:cNvPr id="5"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normAutofit/>
          </a:bodyPr>
          <a:lstStyle/>
          <a:p>
            <a:fld id="{B6F15528-21DE-4FAA-801E-634DDDAF4B2B}" type="slidenum">
              <a:rPr lang="en-US" smtClean="0"/>
              <a:pPr/>
              <a:t>199</a:t>
            </a:fld>
            <a:endParaRPr lang="en-US"/>
          </a:p>
        </p:txBody>
      </p:sp>
      <p:sp>
        <p:nvSpPr>
          <p:cNvPr id="11" name="Content Placeholder 2"/>
          <p:cNvSpPr>
            <a:spLocks noGrp="1"/>
          </p:cNvSpPr>
          <p:nvPr>
            <p:ph idx="4294967295"/>
          </p:nvPr>
        </p:nvSpPr>
        <p:spPr>
          <a:xfrm>
            <a:off x="228600" y="1066800"/>
            <a:ext cx="8686800" cy="4953000"/>
          </a:xfrm>
          <a:ln w="38100">
            <a:solidFill>
              <a:schemeClr val="accent1"/>
            </a:solidFill>
          </a:ln>
        </p:spPr>
        <p:txBody>
          <a:bodyPr>
            <a:normAutofit/>
          </a:bodyPr>
          <a:lstStyle/>
          <a:p>
            <a:pPr algn="just">
              <a:spcBef>
                <a:spcPts val="0"/>
              </a:spcBef>
              <a:buNone/>
            </a:pPr>
            <a:r>
              <a:rPr lang="en-US" sz="2200" dirty="0"/>
              <a:t>21(b) </a:t>
            </a:r>
            <a:r>
              <a:rPr lang="en-US" sz="2200" b="1" dirty="0">
                <a:solidFill>
                  <a:schemeClr val="accent1"/>
                </a:solidFill>
              </a:rPr>
              <a:t>(ii) </a:t>
            </a:r>
            <a:r>
              <a:rPr lang="en-US" sz="2200" dirty="0"/>
              <a:t>as payment referred to in sub-Clause (</a:t>
            </a:r>
            <a:r>
              <a:rPr lang="en-US" sz="2200" dirty="0" err="1"/>
              <a:t>ia</a:t>
            </a:r>
            <a:r>
              <a:rPr lang="en-US" sz="2200" dirty="0"/>
              <a:t>)</a:t>
            </a:r>
            <a:endParaRPr lang="en-US" sz="2200" u="sng" dirty="0">
              <a:solidFill>
                <a:srgbClr val="FF0000"/>
              </a:solidFill>
            </a:endParaRPr>
          </a:p>
          <a:p>
            <a:pPr marL="1402398" lvl="2" indent="-457200" algn="just">
              <a:spcBef>
                <a:spcPts val="0"/>
              </a:spcBef>
              <a:buSzPct val="100000"/>
              <a:buAutoNum type="alphaUcParenBoth"/>
            </a:pPr>
            <a:r>
              <a:rPr lang="en-US" sz="2000" dirty="0"/>
              <a:t>  </a:t>
            </a:r>
            <a:r>
              <a:rPr lang="en-US" sz="2200" dirty="0"/>
              <a:t>Details of payment on which tax is not deducted:</a:t>
            </a:r>
          </a:p>
          <a:p>
            <a:pPr marL="892175" indent="-514350" algn="just">
              <a:spcBef>
                <a:spcPts val="0"/>
              </a:spcBef>
              <a:buSzPct val="100000"/>
              <a:buNone/>
            </a:pPr>
            <a:endParaRPr lang="en-US" sz="2200" dirty="0"/>
          </a:p>
          <a:p>
            <a:pPr marL="892175" indent="-514350" algn="just">
              <a:spcBef>
                <a:spcPts val="0"/>
              </a:spcBef>
              <a:buSzPct val="100000"/>
              <a:buAutoNum type="alphaUcParenBoth"/>
            </a:pPr>
            <a:endParaRPr lang="en-US" sz="600" dirty="0"/>
          </a:p>
          <a:p>
            <a:pPr marL="892175" indent="-514350" algn="just">
              <a:spcBef>
                <a:spcPts val="0"/>
              </a:spcBef>
              <a:buSzPct val="100000"/>
              <a:buAutoNum type="alphaUcParenBoth"/>
            </a:pPr>
            <a:endParaRPr lang="en-US" sz="2200" dirty="0"/>
          </a:p>
          <a:p>
            <a:pPr marL="892175" indent="-514350" algn="just">
              <a:spcBef>
                <a:spcPts val="0"/>
              </a:spcBef>
              <a:buSzPct val="100000"/>
              <a:buAutoNum type="alphaUcParenBoth"/>
            </a:pPr>
            <a:endParaRPr lang="en-US" sz="2200" dirty="0"/>
          </a:p>
          <a:p>
            <a:pPr marL="719138" indent="-268288" algn="just">
              <a:spcBef>
                <a:spcPts val="0"/>
              </a:spcBef>
              <a:buSzPct val="100000"/>
              <a:buNone/>
            </a:pPr>
            <a:endParaRPr lang="en-US" sz="2200" dirty="0">
              <a:solidFill>
                <a:srgbClr val="C00000"/>
              </a:solidFill>
            </a:endParaRPr>
          </a:p>
          <a:p>
            <a:pPr marL="719138" indent="-268288" algn="just">
              <a:spcBef>
                <a:spcPts val="0"/>
              </a:spcBef>
              <a:buSzPct val="100000"/>
              <a:buNone/>
            </a:pPr>
            <a:r>
              <a:rPr lang="en-US" sz="2200" dirty="0">
                <a:solidFill>
                  <a:srgbClr val="C00000"/>
                </a:solidFill>
              </a:rPr>
              <a:t>		(B)</a:t>
            </a:r>
            <a:r>
              <a:rPr lang="en-US" sz="2200" dirty="0"/>
              <a:t>Details of payment on which tax has been deducted but has not 	      been paid on or before the due date specified in Sec. 139(1).</a:t>
            </a:r>
          </a:p>
          <a:p>
            <a:pPr marL="892175" indent="-514350" algn="just">
              <a:spcBef>
                <a:spcPts val="0"/>
              </a:spcBef>
              <a:buSzPct val="100000"/>
              <a:buAutoNum type="alphaUcParenBoth" startAt="2"/>
            </a:pPr>
            <a:endParaRPr lang="en-US" sz="2200" dirty="0"/>
          </a:p>
          <a:p>
            <a:pPr marL="457200" indent="-457200" algn="just">
              <a:spcBef>
                <a:spcPts val="0"/>
              </a:spcBef>
              <a:buSzPct val="100000"/>
              <a:buFont typeface="Wingdings" pitchFamily="2" charset="2"/>
              <a:buAutoNum type="alphaUcParenBoth" startAt="2"/>
            </a:pPr>
            <a:endParaRPr lang="en-US" sz="2200" dirty="0"/>
          </a:p>
        </p:txBody>
      </p:sp>
      <p:sp>
        <p:nvSpPr>
          <p:cNvPr id="9" name="Title 6"/>
          <p:cNvSpPr>
            <a:spLocks noGrp="1"/>
          </p:cNvSpPr>
          <p:nvPr>
            <p:ph type="title" idx="4294967295"/>
          </p:nvPr>
        </p:nvSpPr>
        <p:spPr>
          <a:xfrm>
            <a:off x="0" y="152400"/>
            <a:ext cx="6858000" cy="990600"/>
          </a:xfrm>
        </p:spPr>
        <p:txBody>
          <a:bodyPr>
            <a:noAutofit/>
          </a:bodyPr>
          <a:lstStyle/>
          <a:p>
            <a:pPr algn="just"/>
            <a:r>
              <a:rPr lang="en-US" sz="3200" b="1" dirty="0"/>
              <a:t>Clause no. 21……</a:t>
            </a:r>
            <a:r>
              <a:rPr lang="en-US" sz="3200" dirty="0"/>
              <a:t>	</a:t>
            </a:r>
            <a:r>
              <a:rPr lang="en-US" sz="3200" i="1" dirty="0">
                <a:solidFill>
                  <a:srgbClr val="FF0000"/>
                </a:solidFill>
              </a:rPr>
              <a:t>       </a:t>
            </a:r>
            <a:r>
              <a:rPr lang="en-US" sz="3200" dirty="0"/>
              <a:t>	   				    	</a:t>
            </a:r>
            <a:endParaRPr lang="en-US" sz="1800" i="1" dirty="0">
              <a:solidFill>
                <a:srgbClr val="FF0000"/>
              </a:solidFill>
            </a:endParaRPr>
          </a:p>
        </p:txBody>
      </p:sp>
      <p:graphicFrame>
        <p:nvGraphicFramePr>
          <p:cNvPr id="6" name="Table 5"/>
          <p:cNvGraphicFramePr>
            <a:graphicFrameLocks noGrp="1"/>
          </p:cNvGraphicFramePr>
          <p:nvPr/>
        </p:nvGraphicFramePr>
        <p:xfrm>
          <a:off x="1162024" y="1905000"/>
          <a:ext cx="6915176" cy="1051560"/>
        </p:xfrm>
        <a:graphic>
          <a:graphicData uri="http://schemas.openxmlformats.org/drawingml/2006/table">
            <a:tbl>
              <a:tblPr firstRow="1" bandRow="1">
                <a:tableStyleId>{5C22544A-7EE6-4342-B048-85BDC9FD1C3A}</a:tableStyleId>
              </a:tblPr>
              <a:tblGrid>
                <a:gridCol w="1428776">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2133600">
                  <a:extLst>
                    <a:ext uri="{9D8B030D-6E8A-4147-A177-3AD203B41FA5}">
                      <a16:colId xmlns="" xmlns:a16="http://schemas.microsoft.com/office/drawing/2014/main" val="20003"/>
                    </a:ext>
                  </a:extLst>
                </a:gridCol>
              </a:tblGrid>
              <a:tr h="441960">
                <a:tc>
                  <a:txBody>
                    <a:bodyPr/>
                    <a:lstStyle/>
                    <a:p>
                      <a:pPr algn="ctr"/>
                      <a:r>
                        <a:rPr lang="en-US" sz="1900" b="1" kern="1200" dirty="0">
                          <a:solidFill>
                            <a:schemeClr val="lt1"/>
                          </a:solidFill>
                          <a:latin typeface="+mn-lt"/>
                          <a:ea typeface="+mn-ea"/>
                          <a:cs typeface="+mn-cs"/>
                        </a:rPr>
                        <a:t>date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amount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nature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name and address of the payee</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70840">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0"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8" name="Table 7"/>
          <p:cNvGraphicFramePr>
            <a:graphicFrameLocks noGrp="1"/>
          </p:cNvGraphicFramePr>
          <p:nvPr>
            <p:extLst>
              <p:ext uri="{D42A27DB-BD31-4B8C-83A1-F6EECF244321}">
                <p14:modId xmlns:p14="http://schemas.microsoft.com/office/powerpoint/2010/main" val="2163794692"/>
              </p:ext>
            </p:extLst>
          </p:nvPr>
        </p:nvGraphicFramePr>
        <p:xfrm>
          <a:off x="914401" y="4038600"/>
          <a:ext cx="7772399" cy="1920240"/>
        </p:xfrm>
        <a:graphic>
          <a:graphicData uri="http://schemas.openxmlformats.org/drawingml/2006/table">
            <a:tbl>
              <a:tblPr firstRow="1" bandRow="1">
                <a:tableStyleId>{5C22544A-7EE6-4342-B048-85BDC9FD1C3A}</a:tableStyleId>
              </a:tblPr>
              <a:tblGrid>
                <a:gridCol w="1142999">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143000">
                  <a:extLst>
                    <a:ext uri="{9D8B030D-6E8A-4147-A177-3AD203B41FA5}">
                      <a16:colId xmlns="" xmlns:a16="http://schemas.microsoft.com/office/drawing/2014/main" val="20002"/>
                    </a:ext>
                  </a:extLst>
                </a:gridCol>
                <a:gridCol w="1446416">
                  <a:extLst>
                    <a:ext uri="{9D8B030D-6E8A-4147-A177-3AD203B41FA5}">
                      <a16:colId xmlns="" xmlns:a16="http://schemas.microsoft.com/office/drawing/2014/main" val="20003"/>
                    </a:ext>
                  </a:extLst>
                </a:gridCol>
                <a:gridCol w="1283846">
                  <a:extLst>
                    <a:ext uri="{9D8B030D-6E8A-4147-A177-3AD203B41FA5}">
                      <a16:colId xmlns="" xmlns:a16="http://schemas.microsoft.com/office/drawing/2014/main" val="20004"/>
                    </a:ext>
                  </a:extLst>
                </a:gridCol>
                <a:gridCol w="1613138">
                  <a:extLst>
                    <a:ext uri="{9D8B030D-6E8A-4147-A177-3AD203B41FA5}">
                      <a16:colId xmlns="" xmlns:a16="http://schemas.microsoft.com/office/drawing/2014/main" val="20005"/>
                    </a:ext>
                  </a:extLst>
                </a:gridCol>
              </a:tblGrid>
              <a:tr h="370840">
                <a:tc>
                  <a:txBody>
                    <a:bodyPr/>
                    <a:lstStyle/>
                    <a:p>
                      <a:pPr algn="ctr"/>
                      <a:r>
                        <a:rPr lang="en-US" sz="1900" b="1" kern="1200" dirty="0">
                          <a:solidFill>
                            <a:schemeClr val="lt1"/>
                          </a:solidFill>
                          <a:latin typeface="+mn-lt"/>
                          <a:ea typeface="+mn-ea"/>
                          <a:cs typeface="+mn-cs"/>
                        </a:rPr>
                        <a:t>date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amount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nature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name and address of the payer*</a:t>
                      </a:r>
                    </a:p>
                    <a:p>
                      <a:pPr algn="ctr"/>
                      <a:r>
                        <a:rPr lang="en-US" sz="1900" b="1" kern="1200" dirty="0">
                          <a:solidFill>
                            <a:schemeClr val="lt1"/>
                          </a:solidFill>
                          <a:latin typeface="+mn-lt"/>
                          <a:ea typeface="+mn-ea"/>
                          <a:cs typeface="+mn-cs"/>
                        </a:rPr>
                        <a:t>*to be read as Payee</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900" b="1" kern="1200" dirty="0">
                          <a:solidFill>
                            <a:schemeClr val="lt1"/>
                          </a:solidFill>
                          <a:latin typeface="+mn-lt"/>
                          <a:ea typeface="+mn-ea"/>
                          <a:cs typeface="+mn-cs"/>
                        </a:rPr>
                        <a:t>amount of tax deducted</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900" b="1" kern="1200" dirty="0">
                          <a:solidFill>
                            <a:schemeClr val="lt1"/>
                          </a:solidFill>
                          <a:latin typeface="+mn-lt"/>
                          <a:ea typeface="+mn-ea"/>
                          <a:cs typeface="+mn-cs"/>
                        </a:rPr>
                        <a:t>amount out of </a:t>
                      </a:r>
                      <a:r>
                        <a:rPr kumimoji="0" lang="en-US" sz="2400" b="0" kern="1200" dirty="0">
                          <a:solidFill>
                            <a:schemeClr val="bg1"/>
                          </a:solidFill>
                          <a:latin typeface="+mn-lt"/>
                          <a:ea typeface="+mn-ea"/>
                          <a:cs typeface="+mn-cs"/>
                        </a:rPr>
                        <a:t>(V) </a:t>
                      </a:r>
                      <a:r>
                        <a:rPr kumimoji="0" lang="en-US" sz="1900" b="1" kern="1200" dirty="0">
                          <a:solidFill>
                            <a:schemeClr val="lt1"/>
                          </a:solidFill>
                          <a:latin typeface="+mn-lt"/>
                          <a:ea typeface="+mn-ea"/>
                          <a:cs typeface="+mn-cs"/>
                        </a:rPr>
                        <a:t>deposited, if any</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70840">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cxnSp>
        <p:nvCxnSpPr>
          <p:cNvPr id="12" name="Straight Arrow Connector 11"/>
          <p:cNvCxnSpPr/>
          <p:nvPr/>
        </p:nvCxnSpPr>
        <p:spPr>
          <a:xfrm>
            <a:off x="4876800" y="5486400"/>
            <a:ext cx="0" cy="7620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267200" y="6324600"/>
            <a:ext cx="4800600" cy="4572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e-utility also requires PAN, if available</a:t>
            </a:r>
          </a:p>
        </p:txBody>
      </p:sp>
      <p:cxnSp>
        <p:nvCxnSpPr>
          <p:cNvPr id="15" name="Straight Arrow Connector 14"/>
          <p:cNvCxnSpPr/>
          <p:nvPr/>
        </p:nvCxnSpPr>
        <p:spPr>
          <a:xfrm>
            <a:off x="8915400" y="3200400"/>
            <a:ext cx="0" cy="3124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781800" y="3200400"/>
            <a:ext cx="21336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781800" y="2971800"/>
            <a:ext cx="0" cy="228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692695"/>
            <a:ext cx="7992888" cy="4608513"/>
          </a:xfrm>
          <a:ln/>
        </p:spPr>
        <p:style>
          <a:lnRef idx="1">
            <a:schemeClr val="accent2"/>
          </a:lnRef>
          <a:fillRef idx="3">
            <a:schemeClr val="accent2"/>
          </a:fillRef>
          <a:effectRef idx="2">
            <a:schemeClr val="accent2"/>
          </a:effectRef>
          <a:fontRef idx="minor">
            <a:schemeClr val="lt1"/>
          </a:fontRef>
        </p:style>
        <p:txBody>
          <a:bodyPr>
            <a:noAutofit/>
          </a:bodyPr>
          <a:lstStyle/>
          <a:p>
            <a:pPr algn="ctr"/>
            <a:r>
              <a:rPr lang="en-US" sz="2400" b="1" u="sng" dirty="0">
                <a:latin typeface="Palatino Linotype" pitchFamily="18" charset="0"/>
              </a:rPr>
              <a:t>Disclaimer</a:t>
            </a:r>
          </a:p>
          <a:p>
            <a:pPr algn="just">
              <a:spcBef>
                <a:spcPts val="450"/>
              </a:spcBef>
            </a:pPr>
            <a:r>
              <a:rPr lang="en-US" sz="2100" dirty="0">
                <a:latin typeface="Palatino Linotype" pitchFamily="18" charset="0"/>
              </a:rPr>
              <a:t>Every effort has been made to avoid any errors or omission in this presentation. In spite of this, errors may creep in. Any mistake, error or discrepancy noted may be brought to our notice which shall be taken care of.</a:t>
            </a:r>
          </a:p>
          <a:p>
            <a:pPr algn="just">
              <a:spcBef>
                <a:spcPts val="450"/>
              </a:spcBef>
            </a:pPr>
            <a:r>
              <a:rPr lang="en-US" sz="2100" dirty="0">
                <a:latin typeface="Palatino Linotype" pitchFamily="18" charset="0"/>
              </a:rPr>
              <a:t>It is notified that presenter will not be liable for any damage or loss, consequent to any action taken on the basis of contents of this presentation.</a:t>
            </a:r>
          </a:p>
          <a:p>
            <a:pPr algn="just">
              <a:spcBef>
                <a:spcPts val="450"/>
              </a:spcBef>
            </a:pPr>
            <a:r>
              <a:rPr lang="en-US" sz="2100" dirty="0">
                <a:latin typeface="Palatino Linotype" pitchFamily="18" charset="0"/>
              </a:rPr>
              <a:t>No part of this presentation may be reproduced or copied in any form or by any means without the prior written permission of the presenter.</a:t>
            </a:r>
          </a:p>
        </p:txBody>
      </p:sp>
      <p:sp>
        <p:nvSpPr>
          <p:cNvPr id="4" name="Slide Number Placeholder 3"/>
          <p:cNvSpPr>
            <a:spLocks noGrp="1"/>
          </p:cNvSpPr>
          <p:nvPr>
            <p:ph type="sldNum" sz="quarter" idx="12"/>
          </p:nvPr>
        </p:nvSpPr>
        <p:spPr>
          <a:xfrm>
            <a:off x="7029451" y="5497608"/>
            <a:ext cx="413375" cy="209550"/>
          </a:xfrm>
        </p:spPr>
        <p:txBody>
          <a:bodyPr>
            <a:normAutofit fontScale="62500" lnSpcReduction="20000"/>
          </a:bodyPr>
          <a:lstStyle/>
          <a:p>
            <a:fld id="{B6F15528-21DE-4FAA-801E-634DDDAF4B2B}"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1" name="Title 3"/>
          <p:cNvSpPr txBox="1">
            <a:spLocks/>
          </p:cNvSpPr>
          <p:nvPr/>
        </p:nvSpPr>
        <p:spPr>
          <a:xfrm>
            <a:off x="228600" y="152400"/>
            <a:ext cx="8534400" cy="990600"/>
          </a:xfrm>
          <a:prstGeom prst="rect">
            <a:avLst/>
          </a:prstGeom>
        </p:spPr>
        <p:txBody>
          <a:bodyPr vert="horz" anchor="ctr">
            <a:normAutofit/>
          </a:bodyPr>
          <a:lstStyle/>
          <a:p>
            <a:pPr lvl="0">
              <a:spcBef>
                <a:spcPct val="0"/>
              </a:spcBef>
              <a:defRPr/>
            </a:pPr>
            <a:r>
              <a:rPr lang="en-US" sz="4000" b="1" dirty="0">
                <a:solidFill>
                  <a:schemeClr val="tx2"/>
                </a:solidFill>
                <a:latin typeface="+mj-lt"/>
                <a:ea typeface="+mj-ea"/>
                <a:cs typeface="+mj-cs"/>
              </a:rPr>
              <a:t>Qualification Type……</a:t>
            </a:r>
          </a:p>
        </p:txBody>
      </p:sp>
      <p:graphicFrame>
        <p:nvGraphicFramePr>
          <p:cNvPr id="8" name="Content Placeholder 7"/>
          <p:cNvGraphicFramePr>
            <a:graphicFrameLocks noGrp="1"/>
          </p:cNvGraphicFramePr>
          <p:nvPr>
            <p:ph sz="quarter" idx="1"/>
            <p:extLst>
              <p:ext uri="{D42A27DB-BD31-4B8C-83A1-F6EECF244321}">
                <p14:modId xmlns:p14="http://schemas.microsoft.com/office/powerpoint/2010/main" val="2043533600"/>
              </p:ext>
            </p:extLst>
          </p:nvPr>
        </p:nvGraphicFramePr>
        <p:xfrm>
          <a:off x="304800" y="1676400"/>
          <a:ext cx="8686800" cy="4968240"/>
        </p:xfrm>
        <a:graphic>
          <a:graphicData uri="http://schemas.openxmlformats.org/drawingml/2006/table">
            <a:tbl>
              <a:tblPr firstRow="1" bandRow="1">
                <a:tableStyleId>{5C22544A-7EE6-4342-B048-85BDC9FD1C3A}</a:tableStyleId>
              </a:tblPr>
              <a:tblGrid>
                <a:gridCol w="8686800">
                  <a:extLst>
                    <a:ext uri="{9D8B030D-6E8A-4147-A177-3AD203B41FA5}">
                      <a16:colId xmlns="" xmlns:a16="http://schemas.microsoft.com/office/drawing/2014/main" val="20000"/>
                    </a:ext>
                  </a:extLst>
                </a:gridCol>
              </a:tblGrid>
              <a:tr h="324000">
                <a:tc>
                  <a:txBody>
                    <a:bodyPr/>
                    <a:lstStyle/>
                    <a:p>
                      <a:pPr algn="l"/>
                      <a:r>
                        <a:rPr lang="en-US" sz="1900" dirty="0"/>
                        <a:t>Select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24000">
                <a:tc>
                  <a:txBody>
                    <a:bodyPr/>
                    <a:lstStyle/>
                    <a:p>
                      <a:pPr algn="just"/>
                      <a:r>
                        <a:rPr lang="en-US" sz="1900" dirty="0"/>
                        <a:t>Proper books</a:t>
                      </a:r>
                      <a:r>
                        <a:rPr lang="en-US" sz="1900" baseline="0" dirty="0"/>
                        <a:t> of account, to enable reporting in form 3CD, have not been maintained by the assessee.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70840">
                <a:tc>
                  <a:txBody>
                    <a:bodyPr/>
                    <a:lstStyle/>
                    <a:p>
                      <a:pPr algn="just"/>
                      <a:r>
                        <a:rPr lang="en-US" sz="1900" dirty="0"/>
                        <a:t>All</a:t>
                      </a:r>
                      <a:r>
                        <a:rPr lang="en-US" sz="1900" baseline="0" dirty="0"/>
                        <a:t> the information and explanations which to the best of my/our knowledge and belief were necessary for the purpose of my/our audit has not been provided by the </a:t>
                      </a:r>
                      <a:r>
                        <a:rPr lang="en-US" sz="1900" baseline="0" dirty="0" err="1"/>
                        <a:t>assessee</a:t>
                      </a:r>
                      <a:r>
                        <a:rPr lang="en-US" sz="1900" baseline="0" dirty="0"/>
                        <a:t>.</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24000">
                <a:tc>
                  <a:txBody>
                    <a:bodyPr/>
                    <a:lstStyle/>
                    <a:p>
                      <a:pPr algn="just"/>
                      <a:r>
                        <a:rPr lang="en-US" sz="1900" dirty="0"/>
                        <a:t>Documents necessary to verify the reportable transaction were not made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24000">
                <a:tc>
                  <a:txBody>
                    <a:bodyPr/>
                    <a:lstStyle/>
                    <a:p>
                      <a:pPr algn="just"/>
                      <a:r>
                        <a:rPr lang="en-US" sz="1900" dirty="0"/>
                        <a:t>Proper Stock records are not maintained by the </a:t>
                      </a:r>
                      <a:r>
                        <a:rPr lang="en-US" sz="1900" dirty="0" err="1"/>
                        <a:t>assessee</a:t>
                      </a:r>
                      <a:r>
                        <a:rPr lang="en-US" sz="19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24000">
                <a:tc>
                  <a:txBody>
                    <a:bodyPr/>
                    <a:lstStyle/>
                    <a:p>
                      <a:pPr algn="just"/>
                      <a:r>
                        <a:rPr lang="en-US" sz="1900" dirty="0"/>
                        <a:t>Valuation of closing stock is not possible.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24000">
                <a:tc>
                  <a:txBody>
                    <a:bodyPr/>
                    <a:lstStyle/>
                    <a:p>
                      <a:pPr algn="just"/>
                      <a:r>
                        <a:rPr lang="en-US" sz="1900" dirty="0"/>
                        <a:t>Yield/percentage of wastage is not ascertainable.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324000">
                <a:tc>
                  <a:txBody>
                    <a:bodyPr/>
                    <a:lstStyle/>
                    <a:p>
                      <a:pPr algn="just"/>
                      <a:r>
                        <a:rPr lang="en-US" sz="1900" dirty="0"/>
                        <a:t>Records</a:t>
                      </a:r>
                      <a:r>
                        <a:rPr lang="en-US" sz="1900" baseline="0" dirty="0"/>
                        <a:t> necessary to verify personal nature of expenses not maintained by </a:t>
                      </a:r>
                      <a:r>
                        <a:rPr lang="en-US" sz="1900" baseline="0" dirty="0" err="1"/>
                        <a:t>assessee</a:t>
                      </a:r>
                      <a:r>
                        <a:rPr lang="en-US" sz="1900" baseline="0" dirty="0"/>
                        <a:t>.</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324000">
                <a:tc>
                  <a:txBody>
                    <a:bodyPr/>
                    <a:lstStyle/>
                    <a:p>
                      <a:pPr algn="just"/>
                      <a:r>
                        <a:rPr lang="en-US" sz="1900" dirty="0"/>
                        <a:t>TDS returns could not be verified with the books of account.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324000">
                <a:tc>
                  <a:txBody>
                    <a:bodyPr/>
                    <a:lstStyle/>
                    <a:p>
                      <a:pPr algn="just"/>
                      <a:r>
                        <a:rPr lang="en-US" sz="1900" dirty="0"/>
                        <a:t>Records produced for verification of payments</a:t>
                      </a:r>
                      <a:r>
                        <a:rPr lang="en-US" sz="1900" baseline="0" dirty="0"/>
                        <a:t> through account payee check were not sufficient.</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6477000"/>
            <a:ext cx="533400" cy="381000"/>
          </a:xfrm>
        </p:spPr>
        <p:txBody>
          <a:bodyPr/>
          <a:lstStyle/>
          <a:p>
            <a:fld id="{B6F15528-21DE-4FAA-801E-634DDDAF4B2B}" type="slidenum">
              <a:rPr lang="en-US" smtClean="0"/>
              <a:pPr/>
              <a:t>200</a:t>
            </a:fld>
            <a:endParaRPr lang="en-US" dirty="0"/>
          </a:p>
        </p:txBody>
      </p:sp>
      <p:pic>
        <p:nvPicPr>
          <p:cNvPr id="4" name="Content Placeholder 4"/>
          <p:cNvPicPr>
            <a:picLocks/>
          </p:cNvPicPr>
          <p:nvPr/>
        </p:nvPicPr>
        <p:blipFill>
          <a:blip r:embed="rId2" cstate="print"/>
          <a:srcRect l="3125" t="17949" r="19872" b="57407"/>
          <a:stretch>
            <a:fillRect/>
          </a:stretch>
        </p:blipFill>
        <p:spPr bwMode="auto">
          <a:xfrm>
            <a:off x="190500" y="688594"/>
            <a:ext cx="8763000" cy="2895600"/>
          </a:xfrm>
          <a:prstGeom prst="rect">
            <a:avLst/>
          </a:prstGeom>
          <a:noFill/>
          <a:ln w="38100">
            <a:solidFill>
              <a:schemeClr val="accent1"/>
            </a:solidFill>
            <a:miter lim="800000"/>
            <a:headEnd/>
            <a:tailEnd/>
          </a:ln>
        </p:spPr>
      </p:pic>
      <p:pic>
        <p:nvPicPr>
          <p:cNvPr id="5" name="Content Placeholder 4"/>
          <p:cNvPicPr>
            <a:picLocks/>
          </p:cNvPicPr>
          <p:nvPr/>
        </p:nvPicPr>
        <p:blipFill>
          <a:blip r:embed="rId3" cstate="print"/>
          <a:srcRect l="3365" t="19801" r="19471" b="54481"/>
          <a:stretch>
            <a:fillRect/>
          </a:stretch>
        </p:blipFill>
        <p:spPr bwMode="auto">
          <a:xfrm>
            <a:off x="152400" y="3810000"/>
            <a:ext cx="8763000" cy="2438400"/>
          </a:xfrm>
          <a:prstGeom prst="rect">
            <a:avLst/>
          </a:prstGeom>
          <a:noFill/>
          <a:ln w="38100">
            <a:solidFill>
              <a:schemeClr val="accent1"/>
            </a:solidFill>
            <a:miter lim="800000"/>
            <a:headEnd/>
            <a:tailEnd/>
          </a:ln>
        </p:spPr>
      </p:pic>
      <p:sp>
        <p:nvSpPr>
          <p:cNvPr id="6" name="TextBox 5"/>
          <p:cNvSpPr txBox="1"/>
          <p:nvPr/>
        </p:nvSpPr>
        <p:spPr>
          <a:xfrm>
            <a:off x="152400" y="71735"/>
            <a:ext cx="3657600" cy="584775"/>
          </a:xfrm>
          <a:prstGeom prst="rect">
            <a:avLst/>
          </a:prstGeom>
          <a:solidFill>
            <a:schemeClr val="accent1">
              <a:lumMod val="75000"/>
            </a:schemeClr>
          </a:solidFill>
        </p:spPr>
        <p:txBody>
          <a:bodyPr wrap="square" rtlCol="0">
            <a:spAutoFit/>
          </a:bodyPr>
          <a:lstStyle/>
          <a:p>
            <a:r>
              <a:rPr lang="en-US" sz="3200" dirty="0">
                <a:solidFill>
                  <a:schemeClr val="bg1"/>
                </a:solidFill>
              </a:rPr>
              <a:t>Format in E-utility</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a:bodyPr>
          <a:lstStyle/>
          <a:p>
            <a:r>
              <a:rPr lang="en-US" sz="4000" dirty="0"/>
              <a:t>Section 40(a)(</a:t>
            </a:r>
            <a:r>
              <a:rPr lang="en-US" sz="4000" dirty="0" err="1"/>
              <a:t>ia</a:t>
            </a:r>
            <a:r>
              <a:rPr lang="en-US" sz="4000" dirty="0"/>
              <a: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201</a:t>
            </a:fld>
            <a:endParaRPr lang="en-US"/>
          </a:p>
        </p:txBody>
      </p:sp>
      <p:sp>
        <p:nvSpPr>
          <p:cNvPr id="4" name="Content Placeholder 3"/>
          <p:cNvSpPr>
            <a:spLocks noGrp="1"/>
          </p:cNvSpPr>
          <p:nvPr>
            <p:ph sz="quarter" idx="1"/>
          </p:nvPr>
        </p:nvSpPr>
        <p:spPr>
          <a:xfrm>
            <a:off x="76200" y="1600200"/>
            <a:ext cx="8915400" cy="5181600"/>
          </a:xfrm>
          <a:ln w="28575">
            <a:solidFill>
              <a:schemeClr val="accent1"/>
            </a:solidFill>
          </a:ln>
        </p:spPr>
        <p:txBody>
          <a:bodyPr>
            <a:noAutofit/>
          </a:bodyPr>
          <a:lstStyle/>
          <a:p>
            <a:pPr marL="0" indent="0" algn="just">
              <a:spcBef>
                <a:spcPts val="300"/>
              </a:spcBef>
              <a:buNone/>
            </a:pPr>
            <a:r>
              <a:rPr lang="en-US" sz="1900" dirty="0"/>
              <a:t>Notwithstanding anything to the contrary in sections 30 to 38, the following amounts shall not be deducted in computing the income chargeable under the head "Profits and gains of business or profession",— </a:t>
            </a:r>
          </a:p>
          <a:p>
            <a:pPr algn="just">
              <a:spcBef>
                <a:spcPts val="300"/>
              </a:spcBef>
            </a:pPr>
            <a:r>
              <a:rPr lang="en-US" sz="1900" b="1" dirty="0"/>
              <a:t>30% of any sum payable to a resident</a:t>
            </a:r>
            <a:r>
              <a:rPr lang="en-US" sz="1900" dirty="0"/>
              <a:t>, on which tax is deductible at source under Chapter XVII-B and such tax has not been deducted or, after deduction, has not been paid on or before the due date specified in sub-section (1) of section 139 :</a:t>
            </a:r>
          </a:p>
          <a:p>
            <a:pPr marL="0" indent="0" algn="just">
              <a:spcBef>
                <a:spcPts val="300"/>
              </a:spcBef>
              <a:buNone/>
            </a:pPr>
            <a:r>
              <a:rPr lang="en-US" sz="1900" b="1" dirty="0"/>
              <a:t>Provided </a:t>
            </a:r>
            <a:r>
              <a:rPr lang="en-US" sz="1900" dirty="0"/>
              <a:t>that where in respect of any such sum, tax has been deducted in any subsequent year, or has been deducted during the previous year but paid after the due date specified in sub-section (1) of section 139, </a:t>
            </a:r>
            <a:r>
              <a:rPr lang="en-US" sz="1900" b="1" dirty="0"/>
              <a:t>30% of such sum shall be allowed as a deduction </a:t>
            </a:r>
            <a:r>
              <a:rPr lang="en-US" sz="1900" dirty="0"/>
              <a:t>in computing the income of the previous year in which such tax has been paid:</a:t>
            </a:r>
          </a:p>
          <a:p>
            <a:pPr marL="0" indent="0" algn="just">
              <a:spcBef>
                <a:spcPts val="300"/>
              </a:spcBef>
              <a:buNone/>
            </a:pPr>
            <a:r>
              <a:rPr lang="en-US" sz="1900" b="1" dirty="0"/>
              <a:t>Provided further</a:t>
            </a:r>
            <a:r>
              <a:rPr lang="en-US" sz="1900" dirty="0"/>
              <a:t> that where an assessee fails to deduct the whole or any part of the tax in accordance with the provisions of Chapter XVII-B on any such sum but is not deemed to be an assessee in default under the first proviso to sub-section (1) of section 201, then, for the purpose of this sub-clause, it shall be deemed that the assessee has deducted and paid the tax on such sum on the date of furnishing of return of income by the *</a:t>
            </a:r>
            <a:r>
              <a:rPr lang="en-US" sz="1900" strike="sngStrike" dirty="0"/>
              <a:t>resident</a:t>
            </a:r>
            <a:r>
              <a:rPr lang="en-US" sz="1900" dirty="0"/>
              <a:t> payee referred to in the said proviso.</a:t>
            </a:r>
          </a:p>
          <a:p>
            <a:pPr marL="0" indent="0" algn="just">
              <a:spcBef>
                <a:spcPts val="300"/>
              </a:spcBef>
              <a:buNone/>
            </a:pPr>
            <a:endParaRPr lang="en-US" sz="1900" dirty="0"/>
          </a:p>
        </p:txBody>
      </p:sp>
      <p:sp>
        <p:nvSpPr>
          <p:cNvPr id="5"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202</a:t>
            </a:fld>
            <a:endParaRPr lang="en-US"/>
          </a:p>
        </p:txBody>
      </p:sp>
      <p:sp>
        <p:nvSpPr>
          <p:cNvPr id="4" name="Content Placeholder 3"/>
          <p:cNvSpPr>
            <a:spLocks noGrp="1"/>
          </p:cNvSpPr>
          <p:nvPr>
            <p:ph sz="quarter" idx="1"/>
          </p:nvPr>
        </p:nvSpPr>
        <p:spPr>
          <a:xfrm>
            <a:off x="381000" y="1905000"/>
            <a:ext cx="8458200" cy="4343400"/>
          </a:xfrm>
          <a:ln w="28575">
            <a:solidFill>
              <a:schemeClr val="accent1"/>
            </a:solidFill>
          </a:ln>
        </p:spPr>
        <p:txBody>
          <a:bodyPr>
            <a:noAutofit/>
          </a:bodyPr>
          <a:lstStyle/>
          <a:p>
            <a:pPr marL="355600" indent="-355600" algn="just">
              <a:spcBef>
                <a:spcPts val="1200"/>
              </a:spcBef>
              <a:buFont typeface="Wingdings" pitchFamily="2" charset="2"/>
              <a:buChar char="q"/>
            </a:pPr>
            <a:r>
              <a:rPr lang="en-US" sz="2100" dirty="0"/>
              <a:t>The word ‘’Resident’’ omitted by the Finance (No. 2) Act, 2019, w.e.f. 01/04/2020</a:t>
            </a:r>
          </a:p>
          <a:p>
            <a:pPr marL="355600" indent="-355600" algn="just">
              <a:spcBef>
                <a:spcPts val="1200"/>
              </a:spcBef>
              <a:buFont typeface="Wingdings" pitchFamily="2" charset="2"/>
              <a:buChar char="q"/>
            </a:pPr>
            <a:r>
              <a:rPr lang="en-US" sz="2200" dirty="0"/>
              <a:t>As per amendment by Finance Act, 2014, w.e.f. AY 2015-16, </a:t>
            </a:r>
            <a:r>
              <a:rPr lang="en-US" sz="2200" b="1" u="sng" dirty="0"/>
              <a:t>only 30% of the amount paid to resident is liable to be disallowed</a:t>
            </a:r>
            <a:r>
              <a:rPr lang="en-US" sz="2200" dirty="0"/>
              <a:t> </a:t>
            </a:r>
            <a:r>
              <a:rPr lang="en-US" sz="2200" i="1" dirty="0"/>
              <a:t>(where tax is deductible at source under Chapter XVII-B and such tax has not been deducted or, after deduction, has not been paid on or before the due date specified in sub-section (1) of section 139)</a:t>
            </a:r>
          </a:p>
          <a:p>
            <a:pPr marL="355600" indent="-355600" algn="just">
              <a:spcBef>
                <a:spcPts val="1200"/>
              </a:spcBef>
              <a:buFont typeface="Wingdings" pitchFamily="2" charset="2"/>
              <a:buChar char="q"/>
            </a:pPr>
            <a:r>
              <a:rPr lang="en-US" sz="2200" dirty="0"/>
              <a:t>Where tax has been deducted in any subsequent year, or has been deducted during the previous year but paid after the due date specified in section 139(1), </a:t>
            </a:r>
            <a:r>
              <a:rPr lang="en-US" sz="2200" b="1" dirty="0"/>
              <a:t>30% of such sum shall be allowed as deduction </a:t>
            </a:r>
            <a:r>
              <a:rPr lang="en-US" sz="2200" dirty="0"/>
              <a:t>in the year in which such tax has been paid:</a:t>
            </a:r>
          </a:p>
          <a:p>
            <a:pPr marL="355600" indent="-355600" algn="just">
              <a:spcBef>
                <a:spcPts val="1200"/>
              </a:spcBef>
              <a:buFont typeface="Wingdings" pitchFamily="2" charset="2"/>
              <a:buChar char="q"/>
            </a:pPr>
            <a:r>
              <a:rPr lang="en-US" sz="2200" b="1" dirty="0"/>
              <a:t>However, the reporting under tax Audit Report is to be made for the entire amount of payment.</a:t>
            </a:r>
          </a:p>
        </p:txBody>
      </p:sp>
      <p:sp>
        <p:nvSpPr>
          <p:cNvPr id="5"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
        <p:nvSpPr>
          <p:cNvPr id="7" name="Title 6"/>
          <p:cNvSpPr>
            <a:spLocks noGrp="1"/>
          </p:cNvSpPr>
          <p:nvPr>
            <p:ph type="title"/>
          </p:nvPr>
        </p:nvSpPr>
        <p:spPr>
          <a:xfrm>
            <a:off x="0" y="152400"/>
            <a:ext cx="7543800" cy="990600"/>
          </a:xfrm>
        </p:spPr>
        <p:txBody>
          <a:bodyPr>
            <a:noAutofit/>
          </a:bodyPr>
          <a:lstStyle/>
          <a:p>
            <a:r>
              <a:rPr lang="en-US" sz="4000" dirty="0"/>
              <a:t>Issue on Clause no. 21 </a:t>
            </a:r>
            <a:r>
              <a:rPr lang="en-US" sz="2000" dirty="0"/>
              <a:t>	</a:t>
            </a:r>
            <a:r>
              <a:rPr lang="en-US" sz="1800" dirty="0"/>
              <a:t>					</a:t>
            </a:r>
            <a:endParaRPr lang="en-US" sz="2200" i="1" dirty="0">
              <a:solidFill>
                <a:srgbClr val="FF0000"/>
              </a:solidFill>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76200" y="1524000"/>
            <a:ext cx="8991600" cy="4800600"/>
          </a:xfrm>
          <a:ln w="38100">
            <a:solidFill>
              <a:schemeClr val="accent1"/>
            </a:solidFill>
          </a:ln>
        </p:spPr>
        <p:txBody>
          <a:bodyPr>
            <a:normAutofit/>
          </a:bodyPr>
          <a:lstStyle/>
          <a:p>
            <a:pPr algn="just">
              <a:buNone/>
            </a:pPr>
            <a:r>
              <a:rPr lang="en-US" sz="2100" b="1" u="sng" dirty="0">
                <a:solidFill>
                  <a:schemeClr val="accent2"/>
                </a:solidFill>
              </a:rPr>
              <a:t>Clause 21 (b)</a:t>
            </a:r>
          </a:p>
          <a:p>
            <a:pPr algn="just">
              <a:buNone/>
            </a:pPr>
            <a:r>
              <a:rPr lang="en-US" sz="2100" b="1" dirty="0">
                <a:solidFill>
                  <a:schemeClr val="accent1"/>
                </a:solidFill>
              </a:rPr>
              <a:t>(iii) As payments referred to in sub-clause (</a:t>
            </a:r>
            <a:r>
              <a:rPr lang="en-US" sz="2100" b="1" dirty="0" err="1">
                <a:solidFill>
                  <a:schemeClr val="accent1"/>
                </a:solidFill>
              </a:rPr>
              <a:t>ib</a:t>
            </a:r>
            <a:r>
              <a:rPr lang="en-US" sz="2100" b="1" dirty="0">
                <a:solidFill>
                  <a:schemeClr val="accent1"/>
                </a:solidFill>
              </a:rPr>
              <a:t>)</a:t>
            </a:r>
          </a:p>
          <a:p>
            <a:pPr algn="just">
              <a:buNone/>
            </a:pPr>
            <a:endParaRPr lang="en-US" sz="600" b="1" dirty="0">
              <a:solidFill>
                <a:schemeClr val="accent1"/>
              </a:solidFill>
            </a:endParaRPr>
          </a:p>
          <a:p>
            <a:pPr marL="457200" indent="-457200" algn="just">
              <a:buClr>
                <a:schemeClr val="accent1"/>
              </a:buClr>
              <a:buSzPct val="100000"/>
              <a:buFont typeface="+mj-lt"/>
              <a:buAutoNum type="alphaUcPeriod"/>
            </a:pPr>
            <a:r>
              <a:rPr lang="en-US" sz="2100" b="1" dirty="0">
                <a:solidFill>
                  <a:schemeClr val="accent1"/>
                </a:solidFill>
              </a:rPr>
              <a:t>Detail of payment on which levy is not deducted:</a:t>
            </a:r>
          </a:p>
          <a:p>
            <a:pPr marL="457200" indent="-457200" algn="just">
              <a:buClr>
                <a:schemeClr val="accent1"/>
              </a:buClr>
              <a:buSzPct val="100000"/>
              <a:buFont typeface="+mj-lt"/>
              <a:buAutoNum type="alphaUcPeriod"/>
            </a:pPr>
            <a:endParaRPr lang="en-US" sz="2100" b="1" dirty="0">
              <a:solidFill>
                <a:schemeClr val="accent1"/>
              </a:solidFill>
            </a:endParaRPr>
          </a:p>
          <a:p>
            <a:pPr marL="457200" indent="-457200" algn="just">
              <a:buClr>
                <a:schemeClr val="accent1"/>
              </a:buClr>
              <a:buSzPct val="100000"/>
              <a:buFont typeface="+mj-lt"/>
              <a:buAutoNum type="alphaUcPeriod"/>
            </a:pPr>
            <a:endParaRPr lang="en-US" sz="2100" b="1" dirty="0">
              <a:solidFill>
                <a:schemeClr val="accent1"/>
              </a:solidFill>
            </a:endParaRPr>
          </a:p>
          <a:p>
            <a:pPr marL="457200" indent="-457200" algn="just">
              <a:buClr>
                <a:schemeClr val="accent1"/>
              </a:buClr>
              <a:buSzPct val="100000"/>
              <a:buFont typeface="+mj-lt"/>
              <a:buAutoNum type="alphaUcPeriod"/>
            </a:pPr>
            <a:endParaRPr lang="en-US" sz="1100" b="1" dirty="0">
              <a:solidFill>
                <a:schemeClr val="accent1"/>
              </a:solidFill>
            </a:endParaRPr>
          </a:p>
          <a:p>
            <a:pPr marL="457200" indent="-457200" algn="just">
              <a:buClr>
                <a:schemeClr val="accent1"/>
              </a:buClr>
              <a:buSzPct val="100000"/>
              <a:buFont typeface="+mj-lt"/>
              <a:buAutoNum type="alphaUcPeriod"/>
            </a:pPr>
            <a:r>
              <a:rPr lang="en-US" sz="2100" b="1" dirty="0">
                <a:solidFill>
                  <a:schemeClr val="accent1"/>
                </a:solidFill>
              </a:rPr>
              <a:t>Detail of payment on which levy has been deducted but has not been paid on or before due date specified in sub-section (1) of section 139.</a:t>
            </a:r>
            <a:endParaRPr lang="en-US" sz="2100" b="1" dirty="0"/>
          </a:p>
        </p:txBody>
      </p:sp>
      <p:sp>
        <p:nvSpPr>
          <p:cNvPr id="10" name="Title 6"/>
          <p:cNvSpPr>
            <a:spLocks noGrp="1"/>
          </p:cNvSpPr>
          <p:nvPr>
            <p:ph type="title"/>
          </p:nvPr>
        </p:nvSpPr>
        <p:spPr>
          <a:xfrm>
            <a:off x="152400" y="152400"/>
            <a:ext cx="7239000" cy="990600"/>
          </a:xfrm>
        </p:spPr>
        <p:txBody>
          <a:bodyPr>
            <a:noAutofit/>
          </a:bodyPr>
          <a:lstStyle/>
          <a:p>
            <a:pPr algn="just"/>
            <a:r>
              <a:rPr lang="en-US" sz="3200" b="1" dirty="0"/>
              <a:t>Clause no. 21…… 		</a:t>
            </a:r>
            <a:r>
              <a:rPr lang="en-US" sz="2200" i="1" dirty="0">
                <a:solidFill>
                  <a:srgbClr val="FF0000"/>
                </a:solidFill>
              </a:rPr>
              <a:t> </a:t>
            </a:r>
            <a:r>
              <a:rPr lang="en-US" sz="3200" dirty="0"/>
              <a:t>		   				     	</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203</a:t>
            </a:fld>
            <a:endParaRPr lang="en-US"/>
          </a:p>
        </p:txBody>
      </p:sp>
      <p:graphicFrame>
        <p:nvGraphicFramePr>
          <p:cNvPr id="13" name="Table 12">
            <a:extLst>
              <a:ext uri="{FF2B5EF4-FFF2-40B4-BE49-F238E27FC236}">
                <a16:creationId xmlns="" xmlns:a16="http://schemas.microsoft.com/office/drawing/2014/main" id="{D8C03872-9771-4462-8A24-F6DAA1DB827C}"/>
              </a:ext>
            </a:extLst>
          </p:cNvPr>
          <p:cNvGraphicFramePr>
            <a:graphicFrameLocks noGrp="1"/>
          </p:cNvGraphicFramePr>
          <p:nvPr>
            <p:extLst>
              <p:ext uri="{D42A27DB-BD31-4B8C-83A1-F6EECF244321}">
                <p14:modId xmlns:p14="http://schemas.microsoft.com/office/powerpoint/2010/main" val="3263497493"/>
              </p:ext>
            </p:extLst>
          </p:nvPr>
        </p:nvGraphicFramePr>
        <p:xfrm>
          <a:off x="1085823" y="2895600"/>
          <a:ext cx="7524777" cy="1051560"/>
        </p:xfrm>
        <a:graphic>
          <a:graphicData uri="http://schemas.openxmlformats.org/drawingml/2006/table">
            <a:tbl>
              <a:tblPr firstRow="1" bandRow="1">
                <a:tableStyleId>{5C22544A-7EE6-4342-B048-85BDC9FD1C3A}</a:tableStyleId>
              </a:tblPr>
              <a:tblGrid>
                <a:gridCol w="1276377">
                  <a:extLst>
                    <a:ext uri="{9D8B030D-6E8A-4147-A177-3AD203B41FA5}">
                      <a16:colId xmlns="" xmlns:a16="http://schemas.microsoft.com/office/drawing/2014/main" val="20000"/>
                    </a:ext>
                  </a:extLst>
                </a:gridCol>
                <a:gridCol w="1524000">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3124200">
                  <a:extLst>
                    <a:ext uri="{9D8B030D-6E8A-4147-A177-3AD203B41FA5}">
                      <a16:colId xmlns="" xmlns:a16="http://schemas.microsoft.com/office/drawing/2014/main" val="20003"/>
                    </a:ext>
                  </a:extLst>
                </a:gridCol>
              </a:tblGrid>
              <a:tr h="441960">
                <a:tc>
                  <a:txBody>
                    <a:bodyPr/>
                    <a:lstStyle/>
                    <a:p>
                      <a:pPr algn="ctr"/>
                      <a:r>
                        <a:rPr lang="en-US" sz="1900" b="1" kern="1200" dirty="0">
                          <a:solidFill>
                            <a:schemeClr val="lt1"/>
                          </a:solidFill>
                          <a:latin typeface="+mn-lt"/>
                          <a:ea typeface="+mn-ea"/>
                          <a:cs typeface="+mn-cs"/>
                        </a:rPr>
                        <a:t>Date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amount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nature of payment</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900" b="1" kern="1200" dirty="0">
                          <a:solidFill>
                            <a:schemeClr val="lt1"/>
                          </a:solidFill>
                          <a:latin typeface="+mn-lt"/>
                          <a:ea typeface="+mn-ea"/>
                          <a:cs typeface="+mn-cs"/>
                        </a:rPr>
                        <a:t>name and address of the payee and PAN, if available</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70840">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graphicFrame>
        <p:nvGraphicFramePr>
          <p:cNvPr id="14" name="Table 13">
            <a:extLst>
              <a:ext uri="{FF2B5EF4-FFF2-40B4-BE49-F238E27FC236}">
                <a16:creationId xmlns="" xmlns:a16="http://schemas.microsoft.com/office/drawing/2014/main" id="{9F70E7F2-E400-43B5-81DC-B8C22781013B}"/>
              </a:ext>
            </a:extLst>
          </p:cNvPr>
          <p:cNvGraphicFramePr>
            <a:graphicFrameLocks noGrp="1"/>
          </p:cNvGraphicFramePr>
          <p:nvPr>
            <p:extLst>
              <p:ext uri="{D42A27DB-BD31-4B8C-83A1-F6EECF244321}">
                <p14:modId xmlns:p14="http://schemas.microsoft.com/office/powerpoint/2010/main" val="3608864453"/>
              </p:ext>
            </p:extLst>
          </p:nvPr>
        </p:nvGraphicFramePr>
        <p:xfrm>
          <a:off x="609600" y="4724400"/>
          <a:ext cx="8229600" cy="1432560"/>
        </p:xfrm>
        <a:graphic>
          <a:graphicData uri="http://schemas.openxmlformats.org/drawingml/2006/table">
            <a:tbl>
              <a:tblPr firstRow="1" bandRow="1">
                <a:tableStyleId>{5C22544A-7EE6-4342-B048-85BDC9FD1C3A}</a:tableStyleId>
              </a:tblPr>
              <a:tblGrid>
                <a:gridCol w="1143000">
                  <a:extLst>
                    <a:ext uri="{9D8B030D-6E8A-4147-A177-3AD203B41FA5}">
                      <a16:colId xmlns="" xmlns:a16="http://schemas.microsoft.com/office/drawing/2014/main" val="20000"/>
                    </a:ext>
                  </a:extLst>
                </a:gridCol>
                <a:gridCol w="1219200">
                  <a:extLst>
                    <a:ext uri="{9D8B030D-6E8A-4147-A177-3AD203B41FA5}">
                      <a16:colId xmlns="" xmlns:a16="http://schemas.microsoft.com/office/drawing/2014/main" val="20001"/>
                    </a:ext>
                  </a:extLst>
                </a:gridCol>
                <a:gridCol w="1219200">
                  <a:extLst>
                    <a:ext uri="{9D8B030D-6E8A-4147-A177-3AD203B41FA5}">
                      <a16:colId xmlns="" xmlns:a16="http://schemas.microsoft.com/office/drawing/2014/main" val="20002"/>
                    </a:ext>
                  </a:extLst>
                </a:gridCol>
                <a:gridCol w="2009114">
                  <a:extLst>
                    <a:ext uri="{9D8B030D-6E8A-4147-A177-3AD203B41FA5}">
                      <a16:colId xmlns="" xmlns:a16="http://schemas.microsoft.com/office/drawing/2014/main" val="20003"/>
                    </a:ext>
                  </a:extLst>
                </a:gridCol>
                <a:gridCol w="1097954">
                  <a:extLst>
                    <a:ext uri="{9D8B030D-6E8A-4147-A177-3AD203B41FA5}">
                      <a16:colId xmlns="" xmlns:a16="http://schemas.microsoft.com/office/drawing/2014/main" val="1135646693"/>
                    </a:ext>
                  </a:extLst>
                </a:gridCol>
                <a:gridCol w="1541132">
                  <a:extLst>
                    <a:ext uri="{9D8B030D-6E8A-4147-A177-3AD203B41FA5}">
                      <a16:colId xmlns="" xmlns:a16="http://schemas.microsoft.com/office/drawing/2014/main" val="2797656142"/>
                    </a:ext>
                  </a:extLst>
                </a:gridCol>
              </a:tblGrid>
              <a:tr h="987373">
                <a:tc>
                  <a:txBody>
                    <a:bodyPr/>
                    <a:lstStyle/>
                    <a:p>
                      <a:pPr algn="ctr"/>
                      <a:r>
                        <a:rPr lang="en-US" sz="1800" b="1" kern="1200" dirty="0">
                          <a:solidFill>
                            <a:schemeClr val="lt1"/>
                          </a:solidFill>
                          <a:latin typeface="+mn-lt"/>
                          <a:ea typeface="+mn-ea"/>
                          <a:cs typeface="+mn-cs"/>
                        </a:rPr>
                        <a:t>date of payment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kern="1200" dirty="0">
                          <a:solidFill>
                            <a:schemeClr val="lt1"/>
                          </a:solidFill>
                          <a:latin typeface="+mn-lt"/>
                          <a:ea typeface="+mn-ea"/>
                          <a:cs typeface="+mn-cs"/>
                        </a:rPr>
                        <a:t>amount of payment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kern="1200" dirty="0">
                          <a:solidFill>
                            <a:schemeClr val="lt1"/>
                          </a:solidFill>
                          <a:latin typeface="+mn-lt"/>
                          <a:ea typeface="+mn-ea"/>
                          <a:cs typeface="+mn-cs"/>
                        </a:rPr>
                        <a:t>nature of payment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kern="1200" dirty="0">
                          <a:solidFill>
                            <a:schemeClr val="lt1"/>
                          </a:solidFill>
                          <a:latin typeface="+mn-lt"/>
                          <a:ea typeface="+mn-ea"/>
                          <a:cs typeface="+mn-cs"/>
                        </a:rPr>
                        <a:t>name and address of the payee and PAN, if available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Amount of levy deducted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Amount out of (VI) deposited, if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extBox 1">
            <a:extLst>
              <a:ext uri="{FF2B5EF4-FFF2-40B4-BE49-F238E27FC236}">
                <a16:creationId xmlns="" xmlns:a16="http://schemas.microsoft.com/office/drawing/2014/main" id="{C8B74511-14C3-4193-A724-4883DCD86E2C}"/>
              </a:ext>
            </a:extLst>
          </p:cNvPr>
          <p:cNvSpPr txBox="1"/>
          <p:nvPr/>
        </p:nvSpPr>
        <p:spPr>
          <a:xfrm>
            <a:off x="152400" y="6400800"/>
            <a:ext cx="8839200" cy="369332"/>
          </a:xfrm>
          <a:prstGeom prst="rect">
            <a:avLst/>
          </a:prstGeom>
          <a:noFill/>
        </p:spPr>
        <p:txBody>
          <a:bodyPr wrap="square" rtlCol="0">
            <a:spAutoFit/>
          </a:bodyPr>
          <a:lstStyle/>
          <a:p>
            <a:r>
              <a:rPr lang="en-US" b="1" dirty="0">
                <a:solidFill>
                  <a:srgbClr val="C00000"/>
                </a:solidFill>
              </a:rPr>
              <a:t>Note: This point is not incorporated in Form 3CD but reporting is required in e-Utility</a:t>
            </a: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6632"/>
            <a:ext cx="8153400" cy="990600"/>
          </a:xfrm>
        </p:spPr>
        <p:txBody>
          <a:bodyPr>
            <a:normAutofit/>
          </a:bodyPr>
          <a:lstStyle/>
          <a:p>
            <a:r>
              <a:rPr lang="en-US" sz="4000" dirty="0"/>
              <a:t>Section 40(a)(</a:t>
            </a:r>
            <a:r>
              <a:rPr lang="en-US" sz="4000" dirty="0" err="1"/>
              <a:t>ib</a:t>
            </a:r>
            <a:r>
              <a:rPr lang="en-US" sz="4000" dirty="0"/>
              <a: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204</a:t>
            </a:fld>
            <a:endParaRPr lang="en-US"/>
          </a:p>
        </p:txBody>
      </p:sp>
      <p:sp>
        <p:nvSpPr>
          <p:cNvPr id="4" name="Content Placeholder 3"/>
          <p:cNvSpPr>
            <a:spLocks noGrp="1"/>
          </p:cNvSpPr>
          <p:nvPr>
            <p:ph sz="quarter" idx="1"/>
          </p:nvPr>
        </p:nvSpPr>
        <p:spPr>
          <a:xfrm>
            <a:off x="228600" y="1752600"/>
            <a:ext cx="8763000" cy="4572000"/>
          </a:xfrm>
          <a:ln w="28575">
            <a:solidFill>
              <a:schemeClr val="accent1"/>
            </a:solidFill>
          </a:ln>
        </p:spPr>
        <p:txBody>
          <a:bodyPr>
            <a:noAutofit/>
          </a:bodyPr>
          <a:lstStyle/>
          <a:p>
            <a:pPr marL="0" indent="0" algn="just">
              <a:buNone/>
            </a:pPr>
            <a:r>
              <a:rPr lang="en-US" sz="2400" b="1" dirty="0"/>
              <a:t>Any consideration paid or payable to a non-resident for a specified service on which </a:t>
            </a:r>
            <a:r>
              <a:rPr lang="en-US" sz="2400" b="1" dirty="0" err="1"/>
              <a:t>equalisation</a:t>
            </a:r>
            <a:r>
              <a:rPr lang="en-US" sz="2400" b="1" dirty="0"/>
              <a:t> levy is deductible </a:t>
            </a:r>
            <a:r>
              <a:rPr lang="en-US" sz="2400" dirty="0"/>
              <a:t>under the provisions of Chapter VIII of the Finance Act, 2016, and such levy has not been deducted or after deduction, has not been paid on or before the due date specified in sub-section (1) of section 139 :</a:t>
            </a:r>
          </a:p>
          <a:p>
            <a:pPr marL="0" indent="0" algn="just">
              <a:buNone/>
            </a:pPr>
            <a:r>
              <a:rPr lang="en-US" sz="2400" b="1" dirty="0"/>
              <a:t>Provided</a:t>
            </a:r>
            <a:r>
              <a:rPr lang="en-US" sz="2400" dirty="0"/>
              <a:t> that where in respect of any such consideration, the </a:t>
            </a:r>
            <a:r>
              <a:rPr lang="en-US" sz="2400" dirty="0" err="1"/>
              <a:t>equalisation</a:t>
            </a:r>
            <a:r>
              <a:rPr lang="en-US" sz="2400" dirty="0"/>
              <a:t> levy has been deducted in any subsequent year or has been deducted during the previous year but paid after the due date specified in sub-section (1) of section 139, such sum shall be allowed as a deduction in computing the income of the previous year in which such levy has been paid;</a:t>
            </a:r>
          </a:p>
        </p:txBody>
      </p:sp>
      <p:sp>
        <p:nvSpPr>
          <p:cNvPr id="5" name="Title 6"/>
          <p:cNvSpPr txBox="1">
            <a:spLocks/>
          </p:cNvSpPr>
          <p:nvPr/>
        </p:nvSpPr>
        <p:spPr>
          <a:xfrm>
            <a:off x="7315200" y="0"/>
            <a:ext cx="1752600" cy="4572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600" b="1" i="0" u="none" strike="noStrike" kern="1200" cap="none" spc="0" normalizeH="0" baseline="0" noProof="0" dirty="0">
                <a:ln>
                  <a:noFill/>
                </a:ln>
                <a:solidFill>
                  <a:schemeClr val="tx2"/>
                </a:solidFill>
                <a:effectLst/>
                <a:uLnTx/>
                <a:uFillTx/>
                <a:latin typeface="+mj-lt"/>
                <a:ea typeface="+mj-ea"/>
                <a:cs typeface="+mj-cs"/>
              </a:rPr>
              <a:t>….</a:t>
            </a:r>
            <a:endParaRPr kumimoji="0" lang="en-US" sz="2600" b="1"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140757656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71DB41D-7C82-44B7-9C39-C40E29E9B83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205</a:t>
            </a:fld>
            <a:endParaRPr lang="en-US"/>
          </a:p>
        </p:txBody>
      </p:sp>
      <p:sp>
        <p:nvSpPr>
          <p:cNvPr id="5" name="TextBox 4">
            <a:extLst>
              <a:ext uri="{FF2B5EF4-FFF2-40B4-BE49-F238E27FC236}">
                <a16:creationId xmlns="" xmlns:a16="http://schemas.microsoft.com/office/drawing/2014/main" id="{EFD174B0-1016-49EA-9358-6F1D80E8710F}"/>
              </a:ext>
            </a:extLst>
          </p:cNvPr>
          <p:cNvSpPr txBox="1"/>
          <p:nvPr/>
        </p:nvSpPr>
        <p:spPr>
          <a:xfrm>
            <a:off x="152400" y="71735"/>
            <a:ext cx="3657600" cy="584775"/>
          </a:xfrm>
          <a:prstGeom prst="rect">
            <a:avLst/>
          </a:prstGeom>
          <a:solidFill>
            <a:schemeClr val="accent1">
              <a:lumMod val="75000"/>
            </a:schemeClr>
          </a:solidFill>
        </p:spPr>
        <p:txBody>
          <a:bodyPr wrap="square" rtlCol="0">
            <a:spAutoFit/>
          </a:bodyPr>
          <a:lstStyle/>
          <a:p>
            <a:r>
              <a:rPr lang="en-US" sz="3200" dirty="0">
                <a:solidFill>
                  <a:schemeClr val="bg1"/>
                </a:solidFill>
              </a:rPr>
              <a:t>Format in E-utility</a:t>
            </a:r>
          </a:p>
        </p:txBody>
      </p:sp>
      <p:pic>
        <p:nvPicPr>
          <p:cNvPr id="6" name="Picture 5" descr="Screen Clipping">
            <a:extLst>
              <a:ext uri="{FF2B5EF4-FFF2-40B4-BE49-F238E27FC236}">
                <a16:creationId xmlns="" xmlns:a16="http://schemas.microsoft.com/office/drawing/2014/main" id="{EDB0F7C7-D858-4458-8660-07C85B93B1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38200"/>
            <a:ext cx="9143999" cy="5791200"/>
          </a:xfrm>
          <a:prstGeom prst="rect">
            <a:avLst/>
          </a:prstGeom>
        </p:spPr>
      </p:pic>
      <p:pic>
        <p:nvPicPr>
          <p:cNvPr id="7" name="Picture 6">
            <a:extLst>
              <a:ext uri="{FF2B5EF4-FFF2-40B4-BE49-F238E27FC236}">
                <a16:creationId xmlns="" xmlns:a16="http://schemas.microsoft.com/office/drawing/2014/main" id="{28CED473-6BC2-494C-A2A1-E57BB007182C}"/>
              </a:ext>
            </a:extLst>
          </p:cNvPr>
          <p:cNvPicPr>
            <a:picLocks noChangeAspect="1"/>
          </p:cNvPicPr>
          <p:nvPr/>
        </p:nvPicPr>
        <p:blipFill>
          <a:blip r:embed="rId3" cstate="print"/>
          <a:stretch>
            <a:fillRect/>
          </a:stretch>
        </p:blipFill>
        <p:spPr>
          <a:xfrm>
            <a:off x="8305800" y="4267200"/>
            <a:ext cx="838199" cy="2133600"/>
          </a:xfrm>
          <a:prstGeom prst="rect">
            <a:avLst/>
          </a:prstGeom>
        </p:spPr>
      </p:pic>
    </p:spTree>
    <p:extLst>
      <p:ext uri="{BB962C8B-B14F-4D97-AF65-F5344CB8AC3E}">
        <p14:creationId xmlns:p14="http://schemas.microsoft.com/office/powerpoint/2010/main" val="391637769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304800" y="1981200"/>
            <a:ext cx="8534400" cy="3886200"/>
          </a:xfrm>
          <a:ln w="38100">
            <a:solidFill>
              <a:schemeClr val="accent1"/>
            </a:solidFill>
          </a:ln>
        </p:spPr>
        <p:txBody>
          <a:bodyPr>
            <a:normAutofit/>
          </a:bodyPr>
          <a:lstStyle/>
          <a:p>
            <a:pPr algn="just">
              <a:buNone/>
            </a:pPr>
            <a:r>
              <a:rPr lang="en-US" sz="2400" b="1" u="sng" dirty="0">
                <a:solidFill>
                  <a:schemeClr val="accent2"/>
                </a:solidFill>
              </a:rPr>
              <a:t>Clause 21 (b)</a:t>
            </a:r>
          </a:p>
          <a:p>
            <a:pPr algn="just">
              <a:buNone/>
            </a:pPr>
            <a:r>
              <a:rPr lang="en-US" sz="2400" b="1" dirty="0">
                <a:solidFill>
                  <a:schemeClr val="accent1"/>
                </a:solidFill>
              </a:rPr>
              <a:t>(iv) </a:t>
            </a:r>
            <a:r>
              <a:rPr lang="en-US" sz="2400" b="1" dirty="0"/>
              <a:t>Under Sub-Clause (</a:t>
            </a:r>
            <a:r>
              <a:rPr lang="en-US" sz="2400" b="1" dirty="0" err="1"/>
              <a:t>ic</a:t>
            </a:r>
            <a:r>
              <a:rPr lang="en-US" sz="2400" b="1" dirty="0"/>
              <a:t>) [Wherever applicable]</a:t>
            </a:r>
          </a:p>
          <a:p>
            <a:pPr algn="just">
              <a:buNone/>
            </a:pPr>
            <a:endParaRPr lang="en-US" sz="2400" dirty="0"/>
          </a:p>
          <a:p>
            <a:pPr algn="just">
              <a:buNone/>
            </a:pPr>
            <a:endParaRPr lang="en-US" sz="2400" dirty="0"/>
          </a:p>
          <a:p>
            <a:pPr algn="just">
              <a:buNone/>
            </a:pPr>
            <a:endParaRPr lang="en-US" sz="2400" dirty="0"/>
          </a:p>
          <a:p>
            <a:pPr algn="just">
              <a:buNone/>
            </a:pPr>
            <a:r>
              <a:rPr lang="en-US" sz="2400" b="1" dirty="0">
                <a:solidFill>
                  <a:schemeClr val="accent1"/>
                </a:solidFill>
              </a:rPr>
              <a:t>(v) </a:t>
            </a:r>
            <a:r>
              <a:rPr lang="en-US" sz="2400" b="1" dirty="0"/>
              <a:t>Under Sub-Clause (</a:t>
            </a:r>
            <a:r>
              <a:rPr lang="en-US" sz="2400" b="1" dirty="0" err="1"/>
              <a:t>iia</a:t>
            </a:r>
            <a:r>
              <a:rPr lang="en-US" sz="2400" b="1" dirty="0"/>
              <a:t>)</a:t>
            </a:r>
          </a:p>
        </p:txBody>
      </p:sp>
      <p:sp>
        <p:nvSpPr>
          <p:cNvPr id="10" name="Title 6"/>
          <p:cNvSpPr>
            <a:spLocks noGrp="1"/>
          </p:cNvSpPr>
          <p:nvPr>
            <p:ph type="title"/>
          </p:nvPr>
        </p:nvSpPr>
        <p:spPr>
          <a:xfrm>
            <a:off x="152400" y="152400"/>
            <a:ext cx="7239000" cy="990600"/>
          </a:xfrm>
        </p:spPr>
        <p:txBody>
          <a:bodyPr>
            <a:noAutofit/>
          </a:bodyPr>
          <a:lstStyle/>
          <a:p>
            <a:pPr algn="just"/>
            <a:r>
              <a:rPr lang="en-US" sz="3200" b="1" dirty="0"/>
              <a:t>Clause no. 21…… 	</a:t>
            </a:r>
            <a:r>
              <a:rPr lang="en-US" sz="2200" i="1" dirty="0">
                <a:solidFill>
                  <a:srgbClr val="FF0000"/>
                </a:solidFill>
              </a:rPr>
              <a:t> </a:t>
            </a:r>
            <a:r>
              <a:rPr lang="en-US" sz="3200" dirty="0"/>
              <a:t>		   				     	</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206</a:t>
            </a:fld>
            <a:endParaRPr lang="en-US"/>
          </a:p>
        </p:txBody>
      </p:sp>
      <p:sp>
        <p:nvSpPr>
          <p:cNvPr id="7" name="Rectangle 6"/>
          <p:cNvSpPr/>
          <p:nvPr/>
        </p:nvSpPr>
        <p:spPr>
          <a:xfrm>
            <a:off x="762000" y="3124200"/>
            <a:ext cx="7467600" cy="800219"/>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300" b="1" u="sng" dirty="0"/>
              <a:t>Section 40(a)(</a:t>
            </a:r>
            <a:r>
              <a:rPr lang="en-US" sz="2300" b="1" u="sng" dirty="0" err="1"/>
              <a:t>ic</a:t>
            </a:r>
            <a:r>
              <a:rPr lang="en-US" sz="2300" b="1" u="sng" dirty="0"/>
              <a:t>)-</a:t>
            </a:r>
            <a:r>
              <a:rPr lang="en-US" sz="2300" dirty="0"/>
              <a:t> Any sum paid on account of </a:t>
            </a:r>
            <a:r>
              <a:rPr lang="en-US" sz="2300" b="1" dirty="0"/>
              <a:t>fringe benefit tax </a:t>
            </a:r>
            <a:r>
              <a:rPr lang="en-US" sz="2300" dirty="0"/>
              <a:t>under Chapter - XIIH.</a:t>
            </a:r>
          </a:p>
        </p:txBody>
      </p:sp>
      <p:sp>
        <p:nvSpPr>
          <p:cNvPr id="9" name="Rectangle 8"/>
          <p:cNvSpPr/>
          <p:nvPr/>
        </p:nvSpPr>
        <p:spPr>
          <a:xfrm>
            <a:off x="762000" y="4953000"/>
            <a:ext cx="7391400" cy="600164"/>
          </a:xfrm>
          <a:prstGeom prst="rect">
            <a:avLst/>
          </a:prstGeom>
          <a:solidFill>
            <a:schemeClr val="accent2">
              <a:lumMod val="20000"/>
              <a:lumOff val="80000"/>
            </a:schemeClr>
          </a:solidFill>
          <a:ln>
            <a:solidFill>
              <a:schemeClr val="accent2"/>
            </a:solidFill>
          </a:ln>
        </p:spPr>
        <p:txBody>
          <a:bodyPr wrap="square">
            <a:spAutoFit/>
          </a:bodyPr>
          <a:lstStyle/>
          <a:p>
            <a:pPr algn="just"/>
            <a:endParaRPr lang="en-US" sz="500" b="1" u="sng" dirty="0"/>
          </a:p>
          <a:p>
            <a:pPr algn="just"/>
            <a:r>
              <a:rPr lang="en-US" sz="2300" b="1" u="sng" dirty="0"/>
              <a:t>Section 40(a)(</a:t>
            </a:r>
            <a:r>
              <a:rPr lang="en-US" sz="2300" b="1" u="sng" dirty="0" err="1"/>
              <a:t>iia</a:t>
            </a:r>
            <a:r>
              <a:rPr lang="en-US" sz="2300" b="1" u="sng" dirty="0"/>
              <a:t>)-</a:t>
            </a:r>
            <a:r>
              <a:rPr lang="en-US" sz="2300" dirty="0"/>
              <a:t> Any sum paid on account of </a:t>
            </a:r>
            <a:r>
              <a:rPr lang="en-US" sz="2300" b="1" dirty="0"/>
              <a:t>wealth-tax.</a:t>
            </a:r>
          </a:p>
          <a:p>
            <a:pPr algn="just"/>
            <a:endParaRPr lang="en-US" sz="500" b="1" dirty="0"/>
          </a:p>
        </p:txBody>
      </p:sp>
      <p:sp>
        <p:nvSpPr>
          <p:cNvPr id="8" name="TextBox 7"/>
          <p:cNvSpPr txBox="1"/>
          <p:nvPr/>
        </p:nvSpPr>
        <p:spPr>
          <a:xfrm>
            <a:off x="0" y="6229290"/>
            <a:ext cx="9144000" cy="400110"/>
          </a:xfrm>
          <a:prstGeom prst="rect">
            <a:avLst/>
          </a:prstGeom>
          <a:noFill/>
        </p:spPr>
        <p:txBody>
          <a:bodyPr wrap="square" rtlCol="0">
            <a:spAutoFit/>
          </a:bodyPr>
          <a:lstStyle/>
          <a:p>
            <a:pPr algn="ctr"/>
            <a:r>
              <a:rPr lang="en-US" sz="2000" b="1" dirty="0"/>
              <a:t>Note: These clauses are not applicable. However, reporting still continues.</a:t>
            </a:r>
          </a:p>
        </p:txBody>
      </p:sp>
    </p:spTree>
    <p:extLst>
      <p:ext uri="{BB962C8B-B14F-4D97-AF65-F5344CB8AC3E}">
        <p14:creationId xmlns:p14="http://schemas.microsoft.com/office/powerpoint/2010/main" val="65359272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533400" y="1981200"/>
            <a:ext cx="8153400" cy="4267200"/>
          </a:xfrm>
          <a:ln w="38100">
            <a:solidFill>
              <a:schemeClr val="accent1"/>
            </a:solidFill>
          </a:ln>
        </p:spPr>
        <p:txBody>
          <a:bodyPr>
            <a:normAutofit/>
          </a:bodyPr>
          <a:lstStyle/>
          <a:p>
            <a:pPr algn="just">
              <a:buNone/>
            </a:pPr>
            <a:r>
              <a:rPr lang="en-US" sz="2800" b="1" u="sng" dirty="0">
                <a:solidFill>
                  <a:schemeClr val="accent2"/>
                </a:solidFill>
              </a:rPr>
              <a:t>Clause 21 (b)</a:t>
            </a:r>
          </a:p>
          <a:p>
            <a:pPr algn="just">
              <a:buNone/>
            </a:pPr>
            <a:r>
              <a:rPr lang="en-US" sz="2500" b="1" dirty="0">
                <a:solidFill>
                  <a:schemeClr val="accent1"/>
                </a:solidFill>
              </a:rPr>
              <a:t>(vi) </a:t>
            </a:r>
            <a:r>
              <a:rPr lang="en-US" sz="2500" b="1" dirty="0"/>
              <a:t>Under Sub-Clause (</a:t>
            </a:r>
            <a:r>
              <a:rPr lang="en-US" sz="2500" b="1" dirty="0" err="1"/>
              <a:t>iib</a:t>
            </a:r>
            <a:r>
              <a:rPr lang="en-US" sz="2500" b="1" dirty="0"/>
              <a:t>)</a:t>
            </a:r>
          </a:p>
        </p:txBody>
      </p:sp>
      <p:sp>
        <p:nvSpPr>
          <p:cNvPr id="10" name="Title 6"/>
          <p:cNvSpPr>
            <a:spLocks noGrp="1"/>
          </p:cNvSpPr>
          <p:nvPr>
            <p:ph type="title"/>
          </p:nvPr>
        </p:nvSpPr>
        <p:spPr>
          <a:xfrm>
            <a:off x="152400" y="152400"/>
            <a:ext cx="7239000" cy="990600"/>
          </a:xfrm>
        </p:spPr>
        <p:txBody>
          <a:bodyPr>
            <a:noAutofit/>
          </a:bodyPr>
          <a:lstStyle/>
          <a:p>
            <a:r>
              <a:rPr lang="en-US" sz="3200" b="1" dirty="0"/>
              <a:t/>
            </a:r>
            <a:br>
              <a:rPr lang="en-US" sz="3200" b="1" dirty="0"/>
            </a:br>
            <a:r>
              <a:rPr lang="en-US" sz="3200" b="1" dirty="0"/>
              <a:t>Clause no. 21……            </a:t>
            </a:r>
            <a:r>
              <a:rPr lang="en-US" sz="2200" i="1" dirty="0">
                <a:solidFill>
                  <a:srgbClr val="FF0000"/>
                </a:solidFill>
              </a:rPr>
              <a:t> </a:t>
            </a:r>
            <a:r>
              <a:rPr lang="en-US" sz="3200" dirty="0"/>
              <a:t>		   				     		</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207</a:t>
            </a:fld>
            <a:endParaRPr lang="en-US"/>
          </a:p>
        </p:txBody>
      </p:sp>
      <p:sp>
        <p:nvSpPr>
          <p:cNvPr id="7" name="Rectangle 6"/>
          <p:cNvSpPr/>
          <p:nvPr/>
        </p:nvSpPr>
        <p:spPr>
          <a:xfrm>
            <a:off x="914400" y="3124200"/>
            <a:ext cx="7467600" cy="2939266"/>
          </a:xfrm>
          <a:prstGeom prst="rect">
            <a:avLst/>
          </a:prstGeom>
          <a:solidFill>
            <a:schemeClr val="accent2">
              <a:lumMod val="20000"/>
              <a:lumOff val="80000"/>
            </a:schemeClr>
          </a:solidFill>
          <a:ln>
            <a:solidFill>
              <a:schemeClr val="accent2"/>
            </a:solidFill>
          </a:ln>
        </p:spPr>
        <p:txBody>
          <a:bodyPr wrap="square">
            <a:spAutoFit/>
          </a:bodyPr>
          <a:lstStyle/>
          <a:p>
            <a:pPr algn="just">
              <a:tabLst>
                <a:tab pos="1600200" algn="l"/>
              </a:tabLst>
            </a:pPr>
            <a:r>
              <a:rPr lang="en-US" sz="2100" b="1" u="sng" dirty="0"/>
              <a:t>Section 40(a)(</a:t>
            </a:r>
            <a:r>
              <a:rPr lang="en-US" sz="2100" b="1" u="sng" dirty="0" err="1"/>
              <a:t>iib</a:t>
            </a:r>
            <a:r>
              <a:rPr lang="en-US" sz="2100" b="1" u="sng" dirty="0"/>
              <a:t>)-</a:t>
            </a:r>
          </a:p>
          <a:p>
            <a:pPr algn="just">
              <a:tabLst>
                <a:tab pos="1600200" algn="l"/>
              </a:tabLst>
            </a:pPr>
            <a:r>
              <a:rPr lang="en-US" sz="2100" b="1" dirty="0"/>
              <a:t>Any amount</a:t>
            </a:r>
            <a:r>
              <a:rPr lang="en-US" sz="2100" dirty="0"/>
              <a:t>—</a:t>
            </a:r>
          </a:p>
          <a:p>
            <a:pPr algn="just">
              <a:tabLst>
                <a:tab pos="1600200" algn="l"/>
              </a:tabLst>
            </a:pPr>
            <a:r>
              <a:rPr lang="en-US" sz="2100" dirty="0"/>
              <a:t>(A) </a:t>
            </a:r>
            <a:r>
              <a:rPr lang="en-US" sz="2100" b="1" dirty="0"/>
              <a:t>paid </a:t>
            </a:r>
            <a:r>
              <a:rPr lang="en-US" sz="2100" dirty="0"/>
              <a:t>by way of royalty, </a:t>
            </a:r>
            <a:r>
              <a:rPr lang="en-US" sz="2100" dirty="0" err="1"/>
              <a:t>licence</a:t>
            </a:r>
            <a:r>
              <a:rPr lang="en-US" sz="2100" dirty="0"/>
              <a:t> fee, service fee, privilege fee, service charge or any other fee or charge, by whatever name called, which is levied exclusively on; or</a:t>
            </a:r>
          </a:p>
          <a:p>
            <a:pPr algn="just">
              <a:tabLst>
                <a:tab pos="1600200" algn="l"/>
              </a:tabLst>
            </a:pPr>
            <a:r>
              <a:rPr lang="en-US" sz="2100" dirty="0"/>
              <a:t>(B) which is appropriated, directly or indirectly, from,</a:t>
            </a:r>
          </a:p>
          <a:p>
            <a:pPr algn="just">
              <a:tabLst>
                <a:tab pos="1600200" algn="l"/>
              </a:tabLst>
            </a:pPr>
            <a:endParaRPr lang="en-US" sz="1200" b="1" dirty="0"/>
          </a:p>
          <a:p>
            <a:pPr algn="just">
              <a:tabLst>
                <a:tab pos="1600200" algn="l"/>
              </a:tabLst>
            </a:pPr>
            <a:r>
              <a:rPr lang="en-US" sz="2100" b="1" dirty="0"/>
              <a:t>a State Government undertaking by the State Government.</a:t>
            </a:r>
          </a:p>
          <a:p>
            <a:pPr algn="r">
              <a:spcBef>
                <a:spcPts val="600"/>
              </a:spcBef>
              <a:tabLst>
                <a:tab pos="1600200" algn="l"/>
              </a:tabLst>
            </a:pPr>
            <a:r>
              <a:rPr lang="en-US" sz="2100" b="1" i="1" dirty="0">
                <a:solidFill>
                  <a:schemeClr val="accent2">
                    <a:lumMod val="75000"/>
                  </a:schemeClr>
                </a:solidFill>
              </a:rPr>
              <a:t>Inserted by Finance Act, 2013, w.e.f. 1-4-2014 </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228600" y="1676400"/>
            <a:ext cx="8763000" cy="4953000"/>
          </a:xfrm>
          <a:ln w="38100">
            <a:solidFill>
              <a:schemeClr val="accent1"/>
            </a:solidFill>
          </a:ln>
        </p:spPr>
        <p:txBody>
          <a:bodyPr>
            <a:normAutofit/>
          </a:bodyPr>
          <a:lstStyle/>
          <a:p>
            <a:pPr algn="just">
              <a:buNone/>
            </a:pPr>
            <a:r>
              <a:rPr lang="en-US" sz="2000" b="1" u="sng" dirty="0">
                <a:solidFill>
                  <a:schemeClr val="accent2"/>
                </a:solidFill>
              </a:rPr>
              <a:t>Clause 21 (b)</a:t>
            </a:r>
          </a:p>
          <a:p>
            <a:pPr algn="just">
              <a:buNone/>
            </a:pPr>
            <a:r>
              <a:rPr lang="en-US" sz="2200" b="1" dirty="0">
                <a:solidFill>
                  <a:schemeClr val="accent1"/>
                </a:solidFill>
              </a:rPr>
              <a:t>(vii) </a:t>
            </a:r>
            <a:r>
              <a:rPr lang="en-US" sz="2200" b="1" dirty="0"/>
              <a:t>Under Sub-Clause (iii)</a:t>
            </a:r>
          </a:p>
          <a:p>
            <a:pPr marL="514350" indent="-514350" algn="just">
              <a:buNone/>
            </a:pPr>
            <a:endParaRPr lang="en-US" sz="2200" dirty="0"/>
          </a:p>
          <a:p>
            <a:pPr marL="514350" indent="-514350" algn="just">
              <a:buNone/>
            </a:pPr>
            <a:endParaRPr lang="en-US" sz="2200" dirty="0"/>
          </a:p>
          <a:p>
            <a:pPr marL="514350" indent="-514350" algn="just">
              <a:buNone/>
            </a:pPr>
            <a:endParaRPr lang="en-US" sz="2200" dirty="0"/>
          </a:p>
        </p:txBody>
      </p:sp>
      <p:graphicFrame>
        <p:nvGraphicFramePr>
          <p:cNvPr id="5" name="Table 4"/>
          <p:cNvGraphicFramePr>
            <a:graphicFrameLocks noGrp="1"/>
          </p:cNvGraphicFramePr>
          <p:nvPr>
            <p:extLst>
              <p:ext uri="{D42A27DB-BD31-4B8C-83A1-F6EECF244321}">
                <p14:modId xmlns:p14="http://schemas.microsoft.com/office/powerpoint/2010/main" val="4019343790"/>
              </p:ext>
            </p:extLst>
          </p:nvPr>
        </p:nvGraphicFramePr>
        <p:xfrm>
          <a:off x="781024" y="2540000"/>
          <a:ext cx="7448576" cy="1041400"/>
        </p:xfrm>
        <a:graphic>
          <a:graphicData uri="http://schemas.openxmlformats.org/drawingml/2006/table">
            <a:tbl>
              <a:tblPr firstRow="1" bandRow="1">
                <a:tableStyleId>{5C22544A-7EE6-4342-B048-85BDC9FD1C3A}</a:tableStyleId>
              </a:tblPr>
              <a:tblGrid>
                <a:gridCol w="2002332">
                  <a:extLst>
                    <a:ext uri="{9D8B030D-6E8A-4147-A177-3AD203B41FA5}">
                      <a16:colId xmlns="" xmlns:a16="http://schemas.microsoft.com/office/drawing/2014/main" val="20000"/>
                    </a:ext>
                  </a:extLst>
                </a:gridCol>
                <a:gridCol w="2456149">
                  <a:extLst>
                    <a:ext uri="{9D8B030D-6E8A-4147-A177-3AD203B41FA5}">
                      <a16:colId xmlns="" xmlns:a16="http://schemas.microsoft.com/office/drawing/2014/main" val="20001"/>
                    </a:ext>
                  </a:extLst>
                </a:gridCol>
                <a:gridCol w="2990095">
                  <a:extLst>
                    <a:ext uri="{9D8B030D-6E8A-4147-A177-3AD203B41FA5}">
                      <a16:colId xmlns="" xmlns:a16="http://schemas.microsoft.com/office/drawing/2014/main" val="20002"/>
                    </a:ext>
                  </a:extLst>
                </a:gridCol>
              </a:tblGrid>
              <a:tr h="370840">
                <a:tc>
                  <a:txBody>
                    <a:bodyPr/>
                    <a:lstStyle/>
                    <a:p>
                      <a:pPr algn="ctr"/>
                      <a:r>
                        <a:rPr lang="en-US" sz="1900" b="1" kern="1200" dirty="0">
                          <a:solidFill>
                            <a:schemeClr val="lt1"/>
                          </a:solidFill>
                          <a:latin typeface="+mn-lt"/>
                          <a:ea typeface="+mn-ea"/>
                          <a:cs typeface="+mn-cs"/>
                        </a:rPr>
                        <a:t>date of payment</a:t>
                      </a:r>
                      <a:endParaRPr lang="en-US" sz="1900" dirty="0"/>
                    </a:p>
                  </a:txBody>
                  <a:tcPr/>
                </a:tc>
                <a:tc>
                  <a:txBody>
                    <a:bodyPr/>
                    <a:lstStyle/>
                    <a:p>
                      <a:pPr algn="ctr"/>
                      <a:r>
                        <a:rPr lang="en-US" sz="1900" b="1" kern="1200" dirty="0">
                          <a:solidFill>
                            <a:schemeClr val="lt1"/>
                          </a:solidFill>
                          <a:latin typeface="+mn-lt"/>
                          <a:ea typeface="+mn-ea"/>
                          <a:cs typeface="+mn-cs"/>
                        </a:rPr>
                        <a:t>amount of payment</a:t>
                      </a:r>
                      <a:endParaRPr lang="en-US" sz="1900" dirty="0"/>
                    </a:p>
                  </a:txBody>
                  <a:tcPr/>
                </a:tc>
                <a:tc>
                  <a:txBody>
                    <a:bodyPr/>
                    <a:lstStyle/>
                    <a:p>
                      <a:pPr algn="ctr"/>
                      <a:r>
                        <a:rPr lang="en-US" sz="1900" b="1" kern="1200" dirty="0">
                          <a:solidFill>
                            <a:schemeClr val="lt1"/>
                          </a:solidFill>
                          <a:latin typeface="+mn-lt"/>
                          <a:ea typeface="+mn-ea"/>
                          <a:cs typeface="+mn-cs"/>
                        </a:rPr>
                        <a:t>name and address of the payee</a:t>
                      </a:r>
                      <a:endParaRPr lang="en-US" sz="1900" dirty="0"/>
                    </a:p>
                  </a:txBody>
                  <a:tcPr/>
                </a:tc>
                <a:extLst>
                  <a:ext uri="{0D108BD9-81ED-4DB2-BD59-A6C34878D82A}">
                    <a16:rowId xmlns=""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10" name="Title 6"/>
          <p:cNvSpPr>
            <a:spLocks noGrp="1"/>
          </p:cNvSpPr>
          <p:nvPr>
            <p:ph type="title"/>
          </p:nvPr>
        </p:nvSpPr>
        <p:spPr>
          <a:xfrm>
            <a:off x="152400" y="152400"/>
            <a:ext cx="7010400" cy="990600"/>
          </a:xfrm>
        </p:spPr>
        <p:txBody>
          <a:bodyPr>
            <a:noAutofit/>
          </a:bodyPr>
          <a:lstStyle/>
          <a:p>
            <a:r>
              <a:rPr lang="en-US" sz="3200" b="1" dirty="0"/>
              <a:t>Clause no. 21…..</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208</a:t>
            </a:fld>
            <a:endParaRPr lang="en-US"/>
          </a:p>
        </p:txBody>
      </p:sp>
      <p:sp>
        <p:nvSpPr>
          <p:cNvPr id="9" name="Rectangle 8"/>
          <p:cNvSpPr/>
          <p:nvPr/>
        </p:nvSpPr>
        <p:spPr>
          <a:xfrm>
            <a:off x="594360" y="4419600"/>
            <a:ext cx="8092440" cy="2031325"/>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100" b="1" u="sng" dirty="0"/>
              <a:t>Section 40(a)(iii)</a:t>
            </a:r>
            <a:r>
              <a:rPr lang="en-US" sz="2100" b="1" dirty="0"/>
              <a:t>- </a:t>
            </a:r>
            <a:r>
              <a:rPr lang="en-US" sz="2100" dirty="0"/>
              <a:t>Any payment which is chargeable under the head "Salaries", if it is payable—</a:t>
            </a:r>
          </a:p>
          <a:p>
            <a:pPr algn="just"/>
            <a:r>
              <a:rPr lang="en-US" sz="2100" dirty="0"/>
              <a:t>(</a:t>
            </a:r>
            <a:r>
              <a:rPr lang="en-US" sz="2100" i="1" dirty="0"/>
              <a:t>A</a:t>
            </a:r>
            <a:r>
              <a:rPr lang="en-US" sz="2100" dirty="0"/>
              <a:t>)   outside India; or</a:t>
            </a:r>
          </a:p>
          <a:p>
            <a:pPr algn="just"/>
            <a:r>
              <a:rPr lang="en-US" sz="2100" dirty="0"/>
              <a:t>(</a:t>
            </a:r>
            <a:r>
              <a:rPr lang="en-US" sz="2100" i="1" dirty="0"/>
              <a:t>B</a:t>
            </a:r>
            <a:r>
              <a:rPr lang="en-US" sz="2100" dirty="0"/>
              <a:t>)   to a non-resident,</a:t>
            </a:r>
          </a:p>
          <a:p>
            <a:pPr algn="just"/>
            <a:r>
              <a:rPr lang="en-US" sz="2100" dirty="0"/>
              <a:t>and if the tax has not been paid thereon nor deducted </a:t>
            </a:r>
            <a:r>
              <a:rPr lang="en-US" sz="2100" dirty="0" err="1"/>
              <a:t>therefrom</a:t>
            </a:r>
            <a:r>
              <a:rPr lang="en-US" sz="2100" dirty="0"/>
              <a:t> under Chapter XVII-B</a:t>
            </a:r>
          </a:p>
        </p:txBody>
      </p:sp>
      <p:cxnSp>
        <p:nvCxnSpPr>
          <p:cNvPr id="8" name="Straight Arrow Connector 7"/>
          <p:cNvCxnSpPr/>
          <p:nvPr/>
        </p:nvCxnSpPr>
        <p:spPr>
          <a:xfrm>
            <a:off x="6705600" y="3276600"/>
            <a:ext cx="0"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962400" y="3733800"/>
            <a:ext cx="4572000" cy="4572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e-utility also requires PAN, if available</a:t>
            </a: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457200" y="2057400"/>
            <a:ext cx="8382000" cy="3581400"/>
          </a:xfrm>
          <a:ln w="38100">
            <a:solidFill>
              <a:schemeClr val="accent1"/>
            </a:solidFill>
          </a:ln>
        </p:spPr>
        <p:txBody>
          <a:bodyPr>
            <a:normAutofit/>
          </a:bodyPr>
          <a:lstStyle/>
          <a:p>
            <a:pPr algn="just">
              <a:buNone/>
            </a:pPr>
            <a:r>
              <a:rPr lang="en-US" sz="2800" b="1" u="sng" dirty="0">
                <a:solidFill>
                  <a:schemeClr val="accent2"/>
                </a:solidFill>
              </a:rPr>
              <a:t>Clause 21 (b)</a:t>
            </a:r>
          </a:p>
          <a:p>
            <a:pPr algn="just">
              <a:buNone/>
            </a:pPr>
            <a:r>
              <a:rPr lang="en-US" sz="2500" b="1" dirty="0">
                <a:solidFill>
                  <a:schemeClr val="accent1"/>
                </a:solidFill>
              </a:rPr>
              <a:t>(viii) </a:t>
            </a:r>
            <a:r>
              <a:rPr lang="en-US" sz="2500" b="1" dirty="0"/>
              <a:t>Under Sub-Clause (iv)</a:t>
            </a:r>
          </a:p>
        </p:txBody>
      </p:sp>
      <p:sp>
        <p:nvSpPr>
          <p:cNvPr id="10" name="Title 6"/>
          <p:cNvSpPr>
            <a:spLocks noGrp="1"/>
          </p:cNvSpPr>
          <p:nvPr>
            <p:ph type="title"/>
          </p:nvPr>
        </p:nvSpPr>
        <p:spPr>
          <a:xfrm>
            <a:off x="152400" y="152400"/>
            <a:ext cx="7010400" cy="990600"/>
          </a:xfrm>
        </p:spPr>
        <p:txBody>
          <a:bodyPr>
            <a:noAutofit/>
          </a:bodyPr>
          <a:lstStyle/>
          <a:p>
            <a:r>
              <a:rPr lang="en-US" sz="3200" b="1" dirty="0"/>
              <a:t>Clause no. 21……</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209</a:t>
            </a:fld>
            <a:endParaRPr lang="en-US"/>
          </a:p>
        </p:txBody>
      </p:sp>
      <p:sp>
        <p:nvSpPr>
          <p:cNvPr id="8" name="Rectangle 7"/>
          <p:cNvSpPr/>
          <p:nvPr/>
        </p:nvSpPr>
        <p:spPr>
          <a:xfrm>
            <a:off x="914400" y="3194209"/>
            <a:ext cx="7543800" cy="2215991"/>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300" b="1" u="sng" dirty="0"/>
              <a:t>Section 40(a)(iv)</a:t>
            </a:r>
            <a:r>
              <a:rPr lang="en-US" sz="2300" b="1" dirty="0"/>
              <a:t>- </a:t>
            </a:r>
            <a:r>
              <a:rPr lang="en-US" sz="2300" dirty="0"/>
              <a:t>any payment to a provident or other fund established for the benefit of employees of the assessee, unless the assessee has made effective arrangements to secure that tax shall be deducted at source from any payments made from the fund which are chargeable to tax under the head "Salaries"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8" name="Content Placeholder 7"/>
          <p:cNvGraphicFramePr>
            <a:graphicFrameLocks noGrp="1"/>
          </p:cNvGraphicFramePr>
          <p:nvPr>
            <p:ph sz="quarter" idx="1"/>
            <p:extLst>
              <p:ext uri="{D42A27DB-BD31-4B8C-83A1-F6EECF244321}">
                <p14:modId xmlns:p14="http://schemas.microsoft.com/office/powerpoint/2010/main" val="3423282364"/>
              </p:ext>
            </p:extLst>
          </p:nvPr>
        </p:nvGraphicFramePr>
        <p:xfrm>
          <a:off x="304800" y="1676400"/>
          <a:ext cx="8458200" cy="4876800"/>
        </p:xfrm>
        <a:graphic>
          <a:graphicData uri="http://schemas.openxmlformats.org/drawingml/2006/table">
            <a:tbl>
              <a:tblPr firstRow="1" bandRow="1">
                <a:tableStyleId>{5C22544A-7EE6-4342-B048-85BDC9FD1C3A}</a:tableStyleId>
              </a:tblPr>
              <a:tblGrid>
                <a:gridCol w="8458200">
                  <a:extLst>
                    <a:ext uri="{9D8B030D-6E8A-4147-A177-3AD203B41FA5}">
                      <a16:colId xmlns="" xmlns:a16="http://schemas.microsoft.com/office/drawing/2014/main" val="20000"/>
                    </a:ext>
                  </a:extLst>
                </a:gridCol>
              </a:tblGrid>
              <a:tr h="324000">
                <a:tc>
                  <a:txBody>
                    <a:bodyPr/>
                    <a:lstStyle/>
                    <a:p>
                      <a:pPr algn="l"/>
                      <a:r>
                        <a:rPr lang="en-US" sz="1900" dirty="0"/>
                        <a:t>Select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24000">
                <a:tc>
                  <a:txBody>
                    <a:bodyPr/>
                    <a:lstStyle/>
                    <a:p>
                      <a:pPr algn="just"/>
                      <a:r>
                        <a:rPr lang="en-US" sz="1900" dirty="0"/>
                        <a:t>Amount of expenses</a:t>
                      </a:r>
                      <a:r>
                        <a:rPr lang="en-US" sz="1900" baseline="0" dirty="0"/>
                        <a:t> related to exempt income u/s 14A of Income-tax Act, 1961 could not be ascertained.</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24000">
                <a:tc>
                  <a:txBody>
                    <a:bodyPr/>
                    <a:lstStyle/>
                    <a:p>
                      <a:pPr algn="just"/>
                      <a:r>
                        <a:rPr lang="en-US" sz="1900" dirty="0"/>
                        <a:t>Creditors</a:t>
                      </a:r>
                      <a:r>
                        <a:rPr lang="en-US" sz="1900" baseline="0" dirty="0"/>
                        <a:t> under Micro, Small and Medium Enterprises Development Act, 2006 are not ascertainable.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24000">
                <a:tc>
                  <a:txBody>
                    <a:bodyPr/>
                    <a:lstStyle/>
                    <a:p>
                      <a:pPr algn="just"/>
                      <a:r>
                        <a:rPr lang="en-US" sz="1900" dirty="0"/>
                        <a:t>Prior period</a:t>
                      </a:r>
                      <a:r>
                        <a:rPr lang="en-US" sz="1900" baseline="0" dirty="0"/>
                        <a:t> expenses are not ascertainable from books of account.</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24000">
                <a:tc>
                  <a:txBody>
                    <a:bodyPr/>
                    <a:lstStyle/>
                    <a:p>
                      <a:pPr algn="just"/>
                      <a:r>
                        <a:rPr lang="en-US" sz="1900" dirty="0"/>
                        <a:t>Fair</a:t>
                      </a:r>
                      <a:r>
                        <a:rPr lang="en-US" sz="1900" baseline="0" dirty="0"/>
                        <a:t> market value of shares u/s 56 (2) (</a:t>
                      </a:r>
                      <a:r>
                        <a:rPr lang="en-US" sz="1900" baseline="0" dirty="0" err="1"/>
                        <a:t>viia</a:t>
                      </a:r>
                      <a:r>
                        <a:rPr lang="en-US" sz="1900" baseline="0" dirty="0"/>
                        <a:t>)/(</a:t>
                      </a:r>
                      <a:r>
                        <a:rPr lang="en-US" sz="1900" baseline="0" dirty="0" err="1"/>
                        <a:t>viib</a:t>
                      </a:r>
                      <a:r>
                        <a:rPr lang="en-US" sz="1900" baseline="0" dirty="0"/>
                        <a:t>) is not ascertainable.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24000">
                <a:tc>
                  <a:txBody>
                    <a:bodyPr/>
                    <a:lstStyle/>
                    <a:p>
                      <a:pPr algn="just"/>
                      <a:r>
                        <a:rPr lang="en-US" sz="1900" dirty="0"/>
                        <a:t>Reports of audit carried by Excise/Service tax</a:t>
                      </a:r>
                      <a:r>
                        <a:rPr lang="en-US" sz="1900" baseline="0" dirty="0"/>
                        <a:t> Department were not made available.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24000">
                <a:tc>
                  <a:txBody>
                    <a:bodyPr/>
                    <a:lstStyle/>
                    <a:p>
                      <a:pPr algn="just"/>
                      <a:r>
                        <a:rPr lang="en-US" sz="1900" dirty="0"/>
                        <a:t>GP Ratio is not ascertainable from the financial statements prepared by the</a:t>
                      </a:r>
                      <a:r>
                        <a:rPr lang="en-US" sz="1900" baseline="0" dirty="0"/>
                        <a:t> assessee.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370840">
                <a:tc>
                  <a:txBody>
                    <a:bodyPr/>
                    <a:lstStyle/>
                    <a:p>
                      <a:pPr algn="just"/>
                      <a:r>
                        <a:rPr lang="en-US" sz="1900" dirty="0"/>
                        <a:t>Information regarding demand raised or refund issued during the previous year under any tax laws other than Income-tax</a:t>
                      </a:r>
                      <a:r>
                        <a:rPr lang="en-US" sz="1900" baseline="0" dirty="0"/>
                        <a:t> Act, 1961 and Wealth tax Act, 1957 was not made available.</a:t>
                      </a:r>
                      <a:endParaRPr lang="en-US" sz="19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288000">
                <a:tc>
                  <a:txBody>
                    <a:bodyPr/>
                    <a:lstStyle/>
                    <a:p>
                      <a:pPr algn="l"/>
                      <a:r>
                        <a:rPr lang="en-US" sz="1900" dirty="0"/>
                        <a:t>Others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
        <p:nvSpPr>
          <p:cNvPr id="7" name="Title 3"/>
          <p:cNvSpPr txBox="1">
            <a:spLocks/>
          </p:cNvSpPr>
          <p:nvPr/>
        </p:nvSpPr>
        <p:spPr>
          <a:xfrm>
            <a:off x="228600" y="152400"/>
            <a:ext cx="8534400" cy="990600"/>
          </a:xfrm>
          <a:prstGeom prst="rect">
            <a:avLst/>
          </a:prstGeom>
        </p:spPr>
        <p:txBody>
          <a:bodyPr vert="horz" anchor="ctr">
            <a:normAutofit/>
          </a:bodyPr>
          <a:lstStyle/>
          <a:p>
            <a:pPr lvl="0">
              <a:spcBef>
                <a:spcPct val="0"/>
              </a:spcBef>
              <a:defRPr/>
            </a:pPr>
            <a:r>
              <a:rPr lang="en-US" sz="4000" b="1" dirty="0">
                <a:solidFill>
                  <a:schemeClr val="tx2"/>
                </a:solidFill>
                <a:latin typeface="+mj-lt"/>
                <a:ea typeface="+mj-ea"/>
                <a:cs typeface="+mj-cs"/>
              </a:rPr>
              <a:t>Qualification Type……</a:t>
            </a: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381000" y="1752600"/>
            <a:ext cx="8382000" cy="4038600"/>
          </a:xfrm>
          <a:ln w="38100">
            <a:solidFill>
              <a:schemeClr val="accent1"/>
            </a:solidFill>
          </a:ln>
        </p:spPr>
        <p:txBody>
          <a:bodyPr>
            <a:normAutofit/>
          </a:bodyPr>
          <a:lstStyle/>
          <a:p>
            <a:pPr algn="just">
              <a:buNone/>
            </a:pPr>
            <a:r>
              <a:rPr lang="en-US" sz="2000" b="1" u="sng" dirty="0">
                <a:solidFill>
                  <a:schemeClr val="accent2"/>
                </a:solidFill>
              </a:rPr>
              <a:t>Clause 21 (b)</a:t>
            </a:r>
          </a:p>
          <a:p>
            <a:pPr algn="just">
              <a:buNone/>
            </a:pPr>
            <a:r>
              <a:rPr lang="en-US" sz="2300" b="1" dirty="0">
                <a:solidFill>
                  <a:schemeClr val="accent1"/>
                </a:solidFill>
              </a:rPr>
              <a:t>(ix) </a:t>
            </a:r>
            <a:r>
              <a:rPr lang="en-US" sz="2300" b="1" dirty="0"/>
              <a:t>Under Sub-Clause (v)</a:t>
            </a:r>
          </a:p>
        </p:txBody>
      </p:sp>
      <p:sp>
        <p:nvSpPr>
          <p:cNvPr id="6" name="TextBox 5"/>
          <p:cNvSpPr txBox="1"/>
          <p:nvPr/>
        </p:nvSpPr>
        <p:spPr>
          <a:xfrm>
            <a:off x="304800" y="5943600"/>
            <a:ext cx="8610600" cy="769441"/>
          </a:xfrm>
          <a:prstGeom prst="rect">
            <a:avLst/>
          </a:prstGeom>
          <a:noFill/>
        </p:spPr>
        <p:txBody>
          <a:bodyPr wrap="square" rtlCol="0">
            <a:spAutoFit/>
          </a:bodyPr>
          <a:lstStyle/>
          <a:p>
            <a:pPr marL="725488" indent="-725488" algn="just"/>
            <a:r>
              <a:rPr lang="en-US" sz="2200" b="1" dirty="0"/>
              <a:t>Brief: </a:t>
            </a:r>
            <a:r>
              <a:rPr lang="en-US" sz="2200" dirty="0"/>
              <a:t>Detail of each payment is to be provided on which provisions of Section 40(a) are applicable in specific format</a:t>
            </a:r>
            <a:endParaRPr lang="en-US" sz="2400" dirty="0"/>
          </a:p>
        </p:txBody>
      </p:sp>
      <p:sp>
        <p:nvSpPr>
          <p:cNvPr id="10" name="Title 6"/>
          <p:cNvSpPr>
            <a:spLocks noGrp="1"/>
          </p:cNvSpPr>
          <p:nvPr>
            <p:ph type="title"/>
          </p:nvPr>
        </p:nvSpPr>
        <p:spPr>
          <a:xfrm>
            <a:off x="152400" y="152400"/>
            <a:ext cx="7010400" cy="990600"/>
          </a:xfrm>
        </p:spPr>
        <p:txBody>
          <a:bodyPr>
            <a:noAutofit/>
          </a:bodyPr>
          <a:lstStyle/>
          <a:p>
            <a:r>
              <a:rPr lang="en-US" sz="3200" b="1" dirty="0"/>
              <a:t>Clause no. 21……</a:t>
            </a:r>
            <a:endParaRPr lang="en-US" sz="1800" i="1" dirty="0">
              <a:solidFill>
                <a:srgbClr val="FF0000"/>
              </a:solidFill>
            </a:endParaRPr>
          </a:p>
        </p:txBody>
      </p:sp>
      <p:sp>
        <p:nvSpPr>
          <p:cNvPr id="12"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210</a:t>
            </a:fld>
            <a:endParaRPr lang="en-US"/>
          </a:p>
        </p:txBody>
      </p:sp>
      <p:sp>
        <p:nvSpPr>
          <p:cNvPr id="9" name="Rectangle 8"/>
          <p:cNvSpPr/>
          <p:nvPr/>
        </p:nvSpPr>
        <p:spPr>
          <a:xfrm>
            <a:off x="723900" y="2590324"/>
            <a:ext cx="7772400" cy="3200876"/>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100" b="1" u="sng" dirty="0"/>
              <a:t>Section 40(a)(v)</a:t>
            </a:r>
            <a:r>
              <a:rPr lang="en-US" sz="2100" b="1" dirty="0"/>
              <a:t>- </a:t>
            </a:r>
            <a:r>
              <a:rPr lang="en-US" sz="2100" dirty="0"/>
              <a:t>Any tax actually paid by an employer referred to in Clause (10CC) of Section 10.</a:t>
            </a:r>
            <a:endParaRPr lang="en-US" sz="2100" b="1" dirty="0"/>
          </a:p>
          <a:p>
            <a:pPr algn="just"/>
            <a:r>
              <a:rPr lang="en-US" sz="2000" b="1" dirty="0"/>
              <a:t>Section 10(10CC)- </a:t>
            </a:r>
            <a:r>
              <a:rPr lang="en-US" sz="2000" dirty="0"/>
              <a:t>in the case of an employee, being an individual deriving income in the nature of a perquisite, not provided for by way of monetary payment, within the meaning of Sec. 17(</a:t>
            </a:r>
            <a:r>
              <a:rPr lang="en-US" sz="2000" i="1" dirty="0"/>
              <a:t>2</a:t>
            </a:r>
            <a:r>
              <a:rPr lang="en-US" sz="2000" dirty="0"/>
              <a:t>), the tax on such income actually paid by his employer, at the option of the employer, on behalf of such employee, notwithstanding anything contained in *sec. 200 of Companies act, 1956.</a:t>
            </a:r>
          </a:p>
          <a:p>
            <a:pPr algn="just"/>
            <a:r>
              <a:rPr lang="en-US" sz="2000" dirty="0"/>
              <a:t>*</a:t>
            </a:r>
            <a:r>
              <a:rPr lang="en-US" sz="2000" i="1" dirty="0"/>
              <a:t>There is no provision corresponding to Section 200 of the Companies Act, 1956 in the Companies Act, 2013.</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Format in e-utility</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211</a:t>
            </a:fld>
            <a:endParaRPr lang="en-US"/>
          </a:p>
        </p:txBody>
      </p:sp>
      <p:pic>
        <p:nvPicPr>
          <p:cNvPr id="7" name="Content Placeholder 4" descr="Screen Clipping">
            <a:extLst>
              <a:ext uri="{FF2B5EF4-FFF2-40B4-BE49-F238E27FC236}">
                <a16:creationId xmlns="" xmlns:a16="http://schemas.microsoft.com/office/drawing/2014/main" id="{1979776A-0D4C-451F-BE56-49E2BE7ABE76}"/>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4766" r="1739"/>
          <a:stretch/>
        </p:blipFill>
        <p:spPr>
          <a:xfrm>
            <a:off x="164027" y="1600200"/>
            <a:ext cx="8903773" cy="4953000"/>
          </a:xfrm>
          <a:ln w="28575">
            <a:solidFill>
              <a:schemeClr val="accent1"/>
            </a:solidFill>
          </a:ln>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212</a:t>
            </a:fld>
            <a:endParaRPr lang="en-US"/>
          </a:p>
        </p:txBody>
      </p:sp>
      <p:sp>
        <p:nvSpPr>
          <p:cNvPr id="5" name="Title 6"/>
          <p:cNvSpPr>
            <a:spLocks noGrp="1"/>
          </p:cNvSpPr>
          <p:nvPr>
            <p:ph type="title"/>
          </p:nvPr>
        </p:nvSpPr>
        <p:spPr>
          <a:xfrm>
            <a:off x="0" y="152400"/>
            <a:ext cx="7315200" cy="990600"/>
          </a:xfrm>
        </p:spPr>
        <p:txBody>
          <a:bodyPr>
            <a:noAutofit/>
          </a:bodyPr>
          <a:lstStyle/>
          <a:p>
            <a:r>
              <a:rPr lang="en-US" sz="3600" dirty="0"/>
              <a:t>Issues on Clause no. 21</a:t>
            </a:r>
            <a:r>
              <a:rPr lang="en-US" sz="1800" dirty="0"/>
              <a:t>    	    					</a:t>
            </a:r>
            <a:endParaRPr lang="en-US" sz="1800" i="1" dirty="0">
              <a:solidFill>
                <a:srgbClr val="FF0000"/>
              </a:solidFill>
            </a:endParaRPr>
          </a:p>
        </p:txBody>
      </p:sp>
      <p:sp>
        <p:nvSpPr>
          <p:cNvPr id="6"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7" name="TextBox 6"/>
          <p:cNvSpPr txBox="1"/>
          <p:nvPr/>
        </p:nvSpPr>
        <p:spPr>
          <a:xfrm>
            <a:off x="76200" y="1524000"/>
            <a:ext cx="8915400" cy="3785652"/>
          </a:xfrm>
          <a:prstGeom prst="rect">
            <a:avLst/>
          </a:prstGeom>
          <a:noFill/>
        </p:spPr>
        <p:txBody>
          <a:bodyPr wrap="square" numCol="1" rtlCol="0">
            <a:spAutoFit/>
          </a:bodyPr>
          <a:lstStyle/>
          <a:p>
            <a:pPr marL="365125" indent="-365125" algn="just">
              <a:buSzPct val="80000"/>
              <a:buFont typeface="Wingdings" pitchFamily="2" charset="2"/>
              <a:buChar char="q"/>
            </a:pPr>
            <a:r>
              <a:rPr lang="en-US" sz="2400" dirty="0"/>
              <a:t>e-utility also provides facility to import CSV template to fill the details in Clause 21(b) along with CSV template with specified format, in the following sub clauses:</a:t>
            </a:r>
          </a:p>
          <a:p>
            <a:pPr marL="365125" indent="-365125" algn="just">
              <a:buSzPct val="80000"/>
              <a:buFont typeface="Wingdings" pitchFamily="2" charset="2"/>
              <a:buChar char="q"/>
            </a:pPr>
            <a:endParaRPr lang="en-US" sz="2400" dirty="0"/>
          </a:p>
          <a:p>
            <a:pPr marL="365125" algn="just">
              <a:buSzPct val="80000"/>
            </a:pPr>
            <a:endParaRPr lang="en-US" sz="2400" dirty="0"/>
          </a:p>
          <a:p>
            <a:pPr marL="717550" indent="-352425" algn="just">
              <a:buSzPct val="80000"/>
              <a:buFont typeface="Wingdings" panose="05000000000000000000" pitchFamily="2" charset="2"/>
              <a:buChar char="§"/>
            </a:pPr>
            <a:endParaRPr lang="en-US" sz="2400" dirty="0"/>
          </a:p>
          <a:p>
            <a:pPr marL="717550" indent="-352425" algn="just">
              <a:buSzPct val="80000"/>
              <a:buFont typeface="Wingdings" panose="05000000000000000000" pitchFamily="2" charset="2"/>
              <a:buChar char="§"/>
            </a:pPr>
            <a:endParaRPr lang="en-US" sz="2400" dirty="0"/>
          </a:p>
          <a:p>
            <a:pPr marL="717550" indent="-352425" algn="just">
              <a:buSzPct val="80000"/>
              <a:buFont typeface="Wingdings" panose="05000000000000000000" pitchFamily="2" charset="2"/>
              <a:buChar char="§"/>
            </a:pPr>
            <a:endParaRPr lang="en-US" sz="2400" dirty="0"/>
          </a:p>
          <a:p>
            <a:pPr marL="717550" indent="-352425" algn="just">
              <a:buSzPct val="80000"/>
              <a:buFont typeface="Wingdings" panose="05000000000000000000" pitchFamily="2" charset="2"/>
              <a:buChar char="§"/>
            </a:pPr>
            <a:endParaRPr lang="en-US" sz="2400" b="1" dirty="0"/>
          </a:p>
          <a:p>
            <a:pPr marL="717550" indent="-352425" algn="just">
              <a:buSzPct val="80000"/>
              <a:buFont typeface="Wingdings" panose="05000000000000000000" pitchFamily="2" charset="2"/>
              <a:buChar char="§"/>
            </a:pPr>
            <a:endParaRPr lang="en-US" sz="2400" dirty="0"/>
          </a:p>
        </p:txBody>
      </p:sp>
      <p:graphicFrame>
        <p:nvGraphicFramePr>
          <p:cNvPr id="9" name="Table 9">
            <a:extLst>
              <a:ext uri="{FF2B5EF4-FFF2-40B4-BE49-F238E27FC236}">
                <a16:creationId xmlns="" xmlns:a16="http://schemas.microsoft.com/office/drawing/2014/main" id="{ED3A40C6-C92C-422E-9A67-564A28986674}"/>
              </a:ext>
            </a:extLst>
          </p:cNvPr>
          <p:cNvGraphicFramePr>
            <a:graphicFrameLocks noGrp="1"/>
          </p:cNvGraphicFramePr>
          <p:nvPr>
            <p:extLst>
              <p:ext uri="{D42A27DB-BD31-4B8C-83A1-F6EECF244321}">
                <p14:modId xmlns:p14="http://schemas.microsoft.com/office/powerpoint/2010/main" val="1452154988"/>
              </p:ext>
            </p:extLst>
          </p:nvPr>
        </p:nvGraphicFramePr>
        <p:xfrm>
          <a:off x="1219200" y="2780928"/>
          <a:ext cx="6096000" cy="4759135"/>
        </p:xfrm>
        <a:graphic>
          <a:graphicData uri="http://schemas.openxmlformats.org/drawingml/2006/table">
            <a:tbl>
              <a:tblPr firstRow="1" bandRow="1">
                <a:tableStyleId>{2D5ABB26-0587-4C30-8999-92F81FD0307C}</a:tableStyleId>
              </a:tblPr>
              <a:tblGrid>
                <a:gridCol w="3048000">
                  <a:extLst>
                    <a:ext uri="{9D8B030D-6E8A-4147-A177-3AD203B41FA5}">
                      <a16:colId xmlns="" xmlns:a16="http://schemas.microsoft.com/office/drawing/2014/main" val="2131040508"/>
                    </a:ext>
                  </a:extLst>
                </a:gridCol>
                <a:gridCol w="3048000">
                  <a:extLst>
                    <a:ext uri="{9D8B030D-6E8A-4147-A177-3AD203B41FA5}">
                      <a16:colId xmlns="" xmlns:a16="http://schemas.microsoft.com/office/drawing/2014/main" val="543458327"/>
                    </a:ext>
                  </a:extLst>
                </a:gridCol>
              </a:tblGrid>
              <a:tr h="370840">
                <a:tc>
                  <a:txBody>
                    <a:bodyPr/>
                    <a:lstStyle/>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a:t>
                      </a:r>
                      <a:r>
                        <a:rPr lang="en-US" sz="2400" b="0" dirty="0" err="1"/>
                        <a:t>i</a:t>
                      </a:r>
                      <a:r>
                        <a:rPr lang="en-US" sz="2400" b="0" dirty="0"/>
                        <a:t>)(A)</a:t>
                      </a: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21(b)(ii)(A)</a:t>
                      </a: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21(b)(iii)(A)</a:t>
                      </a: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a:t>
                      </a:r>
                      <a:r>
                        <a:rPr lang="en-US" sz="2400" b="0" dirty="0" err="1"/>
                        <a:t>i</a:t>
                      </a:r>
                      <a:r>
                        <a:rPr lang="en-US" sz="2400" b="0" dirty="0"/>
                        <a:t>)(A)</a:t>
                      </a:r>
                    </a:p>
                    <a:p>
                      <a:pPr marL="285750" indent="-285750">
                        <a:lnSpc>
                          <a:spcPct val="200000"/>
                        </a:lnSpc>
                        <a:buFont typeface="Arial" panose="020B0604020202020204" pitchFamily="34" charset="0"/>
                        <a:buChar char="•"/>
                      </a:pPr>
                      <a:endParaRPr lang="en-IN" sz="2400" b="0" dirty="0"/>
                    </a:p>
                  </a:txBody>
                  <a:tcPr/>
                </a:tc>
                <a:tc>
                  <a:txBody>
                    <a:bodyPr/>
                    <a:lstStyle/>
                    <a:p>
                      <a:pPr marL="342900" marR="0" lvl="0" indent="-34290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a:t>
                      </a:r>
                      <a:r>
                        <a:rPr lang="en-US" sz="2400" b="0" dirty="0" err="1"/>
                        <a:t>i</a:t>
                      </a:r>
                      <a:r>
                        <a:rPr lang="en-US" sz="2400" b="0" dirty="0"/>
                        <a:t>)(B)</a:t>
                      </a:r>
                    </a:p>
                    <a:p>
                      <a:pPr marL="342900" marR="0" lvl="0" indent="-34290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21(b)(ii)(B)</a:t>
                      </a:r>
                    </a:p>
                    <a:p>
                      <a:pPr marL="342900" marR="0" lvl="0" indent="-34290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21(b)(iii)(B)</a:t>
                      </a:r>
                    </a:p>
                    <a:p>
                      <a:pPr marL="342900" marR="0" lvl="0" indent="-34290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2400" b="0" dirty="0"/>
                        <a:t>21(b)(vii)</a:t>
                      </a:r>
                    </a:p>
                    <a:p>
                      <a:pPr>
                        <a:lnSpc>
                          <a:spcPct val="200000"/>
                        </a:lnSpc>
                      </a:pPr>
                      <a:endParaRPr lang="en-IN" sz="2400" b="0" dirty="0"/>
                    </a:p>
                  </a:txBody>
                  <a:tcPr/>
                </a:tc>
                <a:extLst>
                  <a:ext uri="{0D108BD9-81ED-4DB2-BD59-A6C34878D82A}">
                    <a16:rowId xmlns="" xmlns:a16="http://schemas.microsoft.com/office/drawing/2014/main" val="1004708414"/>
                  </a:ext>
                </a:extLst>
              </a:tr>
              <a:tr h="370840">
                <a:tc>
                  <a:txBody>
                    <a:bodyPr/>
                    <a:lstStyle/>
                    <a:p>
                      <a:endParaRPr lang="en-IN" dirty="0"/>
                    </a:p>
                  </a:txBody>
                  <a:tcPr/>
                </a:tc>
                <a:tc>
                  <a:txBody>
                    <a:bodyPr/>
                    <a:lstStyle/>
                    <a:p>
                      <a:endParaRPr lang="en-IN"/>
                    </a:p>
                  </a:txBody>
                  <a:tcPr/>
                </a:tc>
                <a:extLst>
                  <a:ext uri="{0D108BD9-81ED-4DB2-BD59-A6C34878D82A}">
                    <a16:rowId xmlns="" xmlns:a16="http://schemas.microsoft.com/office/drawing/2014/main" val="1437034323"/>
                  </a:ext>
                </a:extLst>
              </a:tr>
              <a:tr h="370840">
                <a:tc>
                  <a:txBody>
                    <a:bodyPr/>
                    <a:lstStyle/>
                    <a:p>
                      <a:endParaRPr lang="en-IN"/>
                    </a:p>
                  </a:txBody>
                  <a:tcPr/>
                </a:tc>
                <a:tc>
                  <a:txBody>
                    <a:bodyPr/>
                    <a:lstStyle/>
                    <a:p>
                      <a:endParaRPr lang="en-IN"/>
                    </a:p>
                  </a:txBody>
                  <a:tcPr/>
                </a:tc>
                <a:extLst>
                  <a:ext uri="{0D108BD9-81ED-4DB2-BD59-A6C34878D82A}">
                    <a16:rowId xmlns="" xmlns:a16="http://schemas.microsoft.com/office/drawing/2014/main" val="3640334739"/>
                  </a:ext>
                </a:extLst>
              </a:tr>
              <a:tr h="370840">
                <a:tc>
                  <a:txBody>
                    <a:bodyPr/>
                    <a:lstStyle/>
                    <a:p>
                      <a:endParaRPr lang="en-IN" dirty="0"/>
                    </a:p>
                  </a:txBody>
                  <a:tcPr/>
                </a:tc>
                <a:tc>
                  <a:txBody>
                    <a:bodyPr/>
                    <a:lstStyle/>
                    <a:p>
                      <a:endParaRPr lang="en-IN" dirty="0"/>
                    </a:p>
                  </a:txBody>
                  <a:tcPr/>
                </a:tc>
                <a:extLst>
                  <a:ext uri="{0D108BD9-81ED-4DB2-BD59-A6C34878D82A}">
                    <a16:rowId xmlns="" xmlns:a16="http://schemas.microsoft.com/office/drawing/2014/main" val="78428244"/>
                  </a:ext>
                </a:extLst>
              </a:tr>
            </a:tbl>
          </a:graphicData>
        </a:graphic>
      </p:graphicFrame>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normAutofit/>
          </a:bodyPr>
          <a:lstStyle/>
          <a:p>
            <a:fld id="{B6F15528-21DE-4FAA-801E-634DDDAF4B2B}" type="slidenum">
              <a:rPr lang="en-US" smtClean="0"/>
              <a:pPr/>
              <a:t>213</a:t>
            </a:fld>
            <a:endParaRPr lang="en-US"/>
          </a:p>
        </p:txBody>
      </p:sp>
      <p:sp>
        <p:nvSpPr>
          <p:cNvPr id="8" name="Content Placeholder 7"/>
          <p:cNvSpPr>
            <a:spLocks noGrp="1"/>
          </p:cNvSpPr>
          <p:nvPr>
            <p:ph sz="quarter" idx="4294967295"/>
          </p:nvPr>
        </p:nvSpPr>
        <p:spPr>
          <a:xfrm>
            <a:off x="304800" y="762000"/>
            <a:ext cx="8534400" cy="1752600"/>
          </a:xfrm>
          <a:ln w="38100"/>
        </p:spPr>
        <p:style>
          <a:lnRef idx="2">
            <a:schemeClr val="accent1"/>
          </a:lnRef>
          <a:fillRef idx="1">
            <a:schemeClr val="lt1"/>
          </a:fillRef>
          <a:effectRef idx="0">
            <a:schemeClr val="accent1"/>
          </a:effectRef>
          <a:fontRef idx="minor">
            <a:schemeClr val="dk1"/>
          </a:fontRef>
        </p:style>
        <p:txBody>
          <a:bodyPr>
            <a:noAutofit/>
          </a:bodyPr>
          <a:lstStyle/>
          <a:p>
            <a:pPr marL="95250" indent="0" algn="just">
              <a:spcBef>
                <a:spcPts val="1200"/>
              </a:spcBef>
              <a:buSzPct val="100000"/>
              <a:buNone/>
            </a:pPr>
            <a:endParaRPr lang="en-US" sz="100" b="1" u="sng" dirty="0">
              <a:ea typeface="Times New Roman"/>
              <a:cs typeface="Times New Roman"/>
            </a:endParaRPr>
          </a:p>
          <a:p>
            <a:pPr marL="85725" indent="0" defTabSz="268288">
              <a:spcBef>
                <a:spcPts val="600"/>
              </a:spcBef>
              <a:buSzPct val="100000"/>
              <a:buNone/>
            </a:pPr>
            <a:r>
              <a:rPr lang="en-US" sz="2400" b="1" dirty="0">
                <a:solidFill>
                  <a:schemeClr val="accent2"/>
                </a:solidFill>
                <a:ea typeface="Times New Roman"/>
                <a:cs typeface="Times New Roman"/>
              </a:rPr>
              <a:t>Clause 21(c)				</a:t>
            </a:r>
            <a:endParaRPr lang="en-US" sz="2400" i="1" dirty="0">
              <a:solidFill>
                <a:schemeClr val="accent2"/>
              </a:solidFill>
              <a:ea typeface="Times New Roman"/>
              <a:cs typeface="Times New Roman"/>
            </a:endParaRPr>
          </a:p>
          <a:p>
            <a:pPr marL="95250" indent="0" algn="just">
              <a:buNone/>
            </a:pPr>
            <a:r>
              <a:rPr lang="en-US" sz="2400" b="1" u="sng" dirty="0"/>
              <a:t>Amounts debited to profit and loss account </a:t>
            </a:r>
            <a:r>
              <a:rPr lang="en-US" sz="2400" dirty="0"/>
              <a:t>being, interest, salary, bonus, commission or remuneration inadmissible under Section 40(b)/40(</a:t>
            </a:r>
            <a:r>
              <a:rPr lang="en-US" sz="2400" dirty="0" err="1"/>
              <a:t>ba</a:t>
            </a:r>
            <a:r>
              <a:rPr lang="en-US" sz="2400" dirty="0"/>
              <a:t>) and computation thereof;</a:t>
            </a:r>
            <a:endParaRPr lang="en-US" sz="2400" dirty="0">
              <a:solidFill>
                <a:srgbClr val="000000"/>
              </a:solidFill>
            </a:endParaRPr>
          </a:p>
        </p:txBody>
      </p:sp>
      <p:sp>
        <p:nvSpPr>
          <p:cNvPr id="10" name="Title 6"/>
          <p:cNvSpPr>
            <a:spLocks noGrp="1"/>
          </p:cNvSpPr>
          <p:nvPr>
            <p:ph type="title" idx="4294967295"/>
          </p:nvPr>
        </p:nvSpPr>
        <p:spPr>
          <a:xfrm>
            <a:off x="0" y="152400"/>
            <a:ext cx="7010400" cy="990600"/>
          </a:xfrm>
        </p:spPr>
        <p:txBody>
          <a:bodyPr>
            <a:noAutofit/>
          </a:bodyPr>
          <a:lstStyle/>
          <a:p>
            <a:pPr algn="just"/>
            <a:r>
              <a:rPr lang="en-US" sz="3200" b="1" dirty="0"/>
              <a:t>Clause no. 21…… 		</a:t>
            </a:r>
            <a:r>
              <a:rPr lang="en-US" sz="3200" dirty="0"/>
              <a:t>			   				</a:t>
            </a:r>
            <a:endParaRPr lang="en-US" sz="1800" i="1" dirty="0">
              <a:solidFill>
                <a:srgbClr val="FF0000"/>
              </a:solidFill>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pic>
        <p:nvPicPr>
          <p:cNvPr id="7" name="Picture 3" descr="C:\Users\apoorva\Desktop\Untitled.jpg"/>
          <p:cNvPicPr>
            <a:picLocks noChangeAspect="1" noChangeArrowheads="1"/>
          </p:cNvPicPr>
          <p:nvPr/>
        </p:nvPicPr>
        <p:blipFill>
          <a:blip r:embed="rId2" cstate="print"/>
          <a:srcRect/>
          <a:stretch>
            <a:fillRect/>
          </a:stretch>
        </p:blipFill>
        <p:spPr bwMode="auto">
          <a:xfrm>
            <a:off x="228600" y="3276600"/>
            <a:ext cx="8382000" cy="3048000"/>
          </a:xfrm>
          <a:prstGeom prst="rect">
            <a:avLst/>
          </a:prstGeom>
          <a:noFill/>
        </p:spPr>
      </p:pic>
      <p:sp>
        <p:nvSpPr>
          <p:cNvPr id="12" name="TextBox 11"/>
          <p:cNvSpPr txBox="1"/>
          <p:nvPr/>
        </p:nvSpPr>
        <p:spPr>
          <a:xfrm>
            <a:off x="228600" y="2829580"/>
            <a:ext cx="4648200" cy="523220"/>
          </a:xfrm>
          <a:prstGeom prst="rect">
            <a:avLst/>
          </a:prstGeom>
          <a:noFill/>
        </p:spPr>
        <p:txBody>
          <a:bodyPr wrap="square" rtlCol="0">
            <a:spAutoFit/>
          </a:bodyPr>
          <a:lstStyle/>
          <a:p>
            <a:r>
              <a:rPr lang="en-US" sz="2800" b="1" dirty="0">
                <a:solidFill>
                  <a:schemeClr val="accent2"/>
                </a:solidFill>
              </a:rPr>
              <a:t>Format in e-utility…..</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0912D719-3946-459A-9627-98CAD55137E9}" type="slidenum">
              <a:rPr lang="en-US"/>
              <a:pPr>
                <a:defRPr/>
              </a:pPr>
              <a:t>214</a:t>
            </a:fld>
            <a:endParaRPr lang="en-US"/>
          </a:p>
        </p:txBody>
      </p:sp>
      <p:graphicFrame>
        <p:nvGraphicFramePr>
          <p:cNvPr id="5" name="Table 4"/>
          <p:cNvGraphicFramePr>
            <a:graphicFrameLocks noGrp="1"/>
          </p:cNvGraphicFramePr>
          <p:nvPr/>
        </p:nvGraphicFramePr>
        <p:xfrm>
          <a:off x="533399" y="4789170"/>
          <a:ext cx="8077201" cy="1154430"/>
        </p:xfrm>
        <a:graphic>
          <a:graphicData uri="http://schemas.openxmlformats.org/drawingml/2006/table">
            <a:tbl>
              <a:tblPr firstRow="1" bandRow="1">
                <a:tableStyleId>{5C22544A-7EE6-4342-B048-85BDC9FD1C3A}</a:tableStyleId>
              </a:tblPr>
              <a:tblGrid>
                <a:gridCol w="1009650">
                  <a:extLst>
                    <a:ext uri="{9D8B030D-6E8A-4147-A177-3AD203B41FA5}">
                      <a16:colId xmlns="" xmlns:a16="http://schemas.microsoft.com/office/drawing/2014/main" val="20000"/>
                    </a:ext>
                  </a:extLst>
                </a:gridCol>
                <a:gridCol w="1081768">
                  <a:extLst>
                    <a:ext uri="{9D8B030D-6E8A-4147-A177-3AD203B41FA5}">
                      <a16:colId xmlns="" xmlns:a16="http://schemas.microsoft.com/office/drawing/2014/main" val="20001"/>
                    </a:ext>
                  </a:extLst>
                </a:gridCol>
                <a:gridCol w="1081768">
                  <a:extLst>
                    <a:ext uri="{9D8B030D-6E8A-4147-A177-3AD203B41FA5}">
                      <a16:colId xmlns="" xmlns:a16="http://schemas.microsoft.com/office/drawing/2014/main" val="20002"/>
                    </a:ext>
                  </a:extLst>
                </a:gridCol>
                <a:gridCol w="1009650">
                  <a:extLst>
                    <a:ext uri="{9D8B030D-6E8A-4147-A177-3AD203B41FA5}">
                      <a16:colId xmlns="" xmlns:a16="http://schemas.microsoft.com/office/drawing/2014/main" val="20003"/>
                    </a:ext>
                  </a:extLst>
                </a:gridCol>
                <a:gridCol w="3894365">
                  <a:extLst>
                    <a:ext uri="{9D8B030D-6E8A-4147-A177-3AD203B41FA5}">
                      <a16:colId xmlns="" xmlns:a16="http://schemas.microsoft.com/office/drawing/2014/main" val="20004"/>
                    </a:ext>
                  </a:extLst>
                </a:gridCol>
              </a:tblGrid>
              <a:tr h="370840">
                <a:tc>
                  <a:txBody>
                    <a:bodyPr/>
                    <a:lstStyle/>
                    <a:p>
                      <a:pPr marL="0" marR="0" algn="ctr">
                        <a:lnSpc>
                          <a:spcPct val="115000"/>
                        </a:lnSpc>
                        <a:spcBef>
                          <a:spcPts val="0"/>
                        </a:spcBef>
                        <a:spcAft>
                          <a:spcPts val="0"/>
                        </a:spcAft>
                      </a:pPr>
                      <a:r>
                        <a:rPr lang="en-US" sz="2000" dirty="0">
                          <a:latin typeface="+mn-lt"/>
                          <a:ea typeface="Times New Roman"/>
                          <a:cs typeface="Times New Roman"/>
                        </a:rPr>
                        <a:t>Serial number</a:t>
                      </a:r>
                      <a:endParaRPr lang="en-US" sz="20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2000" dirty="0">
                          <a:latin typeface="+mn-lt"/>
                          <a:ea typeface="Times New Roman"/>
                          <a:cs typeface="Times New Roman"/>
                        </a:rPr>
                        <a:t>Date of payment</a:t>
                      </a:r>
                      <a:endParaRPr lang="en-US" sz="20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2000" dirty="0">
                          <a:latin typeface="+mn-lt"/>
                          <a:ea typeface="Times New Roman"/>
                          <a:cs typeface="Times New Roman"/>
                        </a:rPr>
                        <a:t>Nature of payment</a:t>
                      </a:r>
                      <a:endParaRPr lang="en-US" sz="20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2000" dirty="0">
                          <a:latin typeface="+mn-lt"/>
                          <a:ea typeface="Times New Roman"/>
                          <a:cs typeface="Times New Roman"/>
                        </a:rPr>
                        <a:t>Amount</a:t>
                      </a:r>
                      <a:endParaRPr lang="en-US" sz="20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2000" dirty="0">
                          <a:latin typeface="+mn-lt"/>
                          <a:ea typeface="Times New Roman"/>
                          <a:cs typeface="Times New Roman"/>
                        </a:rPr>
                        <a:t>Name and Permanent Account Number of the payee, if available</a:t>
                      </a:r>
                      <a:endParaRPr lang="en-US" sz="2000" dirty="0">
                        <a:latin typeface="+mn-lt"/>
                        <a:ea typeface="Calibri"/>
                        <a:cs typeface="Arial"/>
                      </a:endParaRPr>
                    </a:p>
                  </a:txBody>
                  <a:tcPr marL="28575" marR="28575" marT="28575" marB="28575" anchor="ctr"/>
                </a:tc>
                <a:extLst>
                  <a:ext uri="{0D108BD9-81ED-4DB2-BD59-A6C34878D82A}">
                    <a16:rowId xmlns="" xmlns:a16="http://schemas.microsoft.com/office/drawing/2014/main" val="10000"/>
                  </a:ext>
                </a:extLst>
              </a:tr>
              <a:tr h="370840">
                <a:tc>
                  <a:txBody>
                    <a:bodyPr/>
                    <a:lstStyle/>
                    <a:p>
                      <a:endParaRPr lang="en-US" sz="2000" dirty="0">
                        <a:latin typeface="+mn-lt"/>
                      </a:endParaRPr>
                    </a:p>
                  </a:txBody>
                  <a:tcPr/>
                </a:tc>
                <a:tc>
                  <a:txBody>
                    <a:bodyPr/>
                    <a:lstStyle/>
                    <a:p>
                      <a:endParaRPr lang="en-US" sz="2000">
                        <a:latin typeface="+mn-lt"/>
                      </a:endParaRPr>
                    </a:p>
                  </a:txBody>
                  <a:tcPr/>
                </a:tc>
                <a:tc>
                  <a:txBody>
                    <a:bodyPr/>
                    <a:lstStyle/>
                    <a:p>
                      <a:endParaRPr lang="en-US" sz="2000">
                        <a:latin typeface="+mn-lt"/>
                      </a:endParaRPr>
                    </a:p>
                  </a:txBody>
                  <a:tcPr/>
                </a:tc>
                <a:tc>
                  <a:txBody>
                    <a:bodyPr/>
                    <a:lstStyle/>
                    <a:p>
                      <a:endParaRPr lang="en-US" sz="2000" dirty="0">
                        <a:latin typeface="+mn-lt"/>
                      </a:endParaRPr>
                    </a:p>
                  </a:txBody>
                  <a:tcPr/>
                </a:tc>
                <a:tc>
                  <a:txBody>
                    <a:bodyPr/>
                    <a:lstStyle/>
                    <a:p>
                      <a:endParaRPr lang="en-US" sz="2000" dirty="0">
                        <a:latin typeface="+mn-lt"/>
                      </a:endParaRPr>
                    </a:p>
                  </a:txBody>
                  <a:tcPr/>
                </a:tc>
                <a:extLst>
                  <a:ext uri="{0D108BD9-81ED-4DB2-BD59-A6C34878D82A}">
                    <a16:rowId xmlns="" xmlns:a16="http://schemas.microsoft.com/office/drawing/2014/main" val="10001"/>
                  </a:ext>
                </a:extLst>
              </a:tr>
            </a:tbl>
          </a:graphicData>
        </a:graphic>
      </p:graphicFrame>
      <p:sp>
        <p:nvSpPr>
          <p:cNvPr id="8" name="Title 6"/>
          <p:cNvSpPr>
            <a:spLocks noGrp="1"/>
          </p:cNvSpPr>
          <p:nvPr>
            <p:ph type="title"/>
          </p:nvPr>
        </p:nvSpPr>
        <p:spPr>
          <a:xfrm>
            <a:off x="76200" y="152400"/>
            <a:ext cx="7315200" cy="990600"/>
          </a:xfrm>
        </p:spPr>
        <p:txBody>
          <a:bodyPr>
            <a:noAutofit/>
          </a:bodyPr>
          <a:lstStyle/>
          <a:p>
            <a:pPr algn="just"/>
            <a:r>
              <a:rPr lang="en-US" sz="4000" dirty="0"/>
              <a:t/>
            </a:r>
            <a:br>
              <a:rPr lang="en-US" sz="4000" dirty="0"/>
            </a:br>
            <a:r>
              <a:rPr lang="en-US" sz="4000" dirty="0"/>
              <a:t>Clause no. 21……	</a:t>
            </a:r>
            <a:r>
              <a:rPr lang="en-US" sz="4000" i="1" dirty="0">
                <a:solidFill>
                  <a:srgbClr val="FF0000"/>
                </a:solidFill>
              </a:rPr>
              <a:t> 	</a:t>
            </a:r>
            <a:r>
              <a:rPr lang="en-US" sz="4000" dirty="0"/>
              <a:t>	   </a:t>
            </a:r>
            <a:r>
              <a:rPr lang="en-US" sz="2200" dirty="0"/>
              <a:t>				</a:t>
            </a:r>
            <a:endParaRPr lang="en-US" sz="2200" i="1" dirty="0">
              <a:solidFill>
                <a:srgbClr val="FF0000"/>
              </a:solidFill>
            </a:endParaRPr>
          </a:p>
        </p:txBody>
      </p:sp>
      <p:sp>
        <p:nvSpPr>
          <p:cNvPr id="9"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10" name="Content Placeholder 7"/>
          <p:cNvSpPr txBox="1">
            <a:spLocks/>
          </p:cNvSpPr>
          <p:nvPr/>
        </p:nvSpPr>
        <p:spPr>
          <a:xfrm>
            <a:off x="304800" y="1828800"/>
            <a:ext cx="8534400" cy="4419600"/>
          </a:xfrm>
          <a:prstGeom prst="rect">
            <a:avLst/>
          </a:prstGeom>
          <a:noFill/>
          <a:ln w="38100" cap="flat" cmpd="sng" algn="ctr">
            <a:solidFill>
              <a:schemeClr val="accent1"/>
            </a:solidFill>
            <a:prstDash val="solid"/>
          </a:ln>
        </p:spPr>
        <p:style>
          <a:lnRef idx="2">
            <a:schemeClr val="accent1"/>
          </a:lnRef>
          <a:fillRef idx="1">
            <a:schemeClr val="lt1"/>
          </a:fillRef>
          <a:effectRef idx="0">
            <a:schemeClr val="accent1"/>
          </a:effectRef>
          <a:fontRef idx="minor">
            <a:schemeClr val="dk1"/>
          </a:fontRef>
        </p:style>
        <p:txBody>
          <a:bodyPr vert="horz">
            <a:noAutofit/>
          </a:bodyPr>
          <a:lstStyle/>
          <a:p>
            <a:pPr marL="3175" algn="just">
              <a:buClr>
                <a:schemeClr val="accent2"/>
              </a:buClr>
              <a:buSzPct val="100000"/>
              <a:defRPr/>
            </a:pPr>
            <a:r>
              <a:rPr lang="en-US" sz="2300" b="1" dirty="0">
                <a:solidFill>
                  <a:schemeClr val="accent2"/>
                </a:solidFill>
                <a:ea typeface="Times New Roman"/>
                <a:cs typeface="Times New Roman"/>
              </a:rPr>
              <a:t>Clause 21(d)			</a:t>
            </a:r>
            <a:endParaRPr kumimoji="0" lang="en-US" sz="2300" b="1" i="0" u="sng" strike="noStrike" kern="1200" cap="none" spc="0" normalizeH="0" baseline="0" noProof="0" dirty="0">
              <a:ln>
                <a:noFill/>
              </a:ln>
              <a:solidFill>
                <a:schemeClr val="tx1"/>
              </a:solidFill>
              <a:effectLst/>
              <a:uLnTx/>
              <a:uFillTx/>
              <a:latin typeface="+mn-lt"/>
              <a:ea typeface="Times New Roman"/>
              <a:cs typeface="Times New Roman"/>
            </a:endParaRPr>
          </a:p>
          <a:p>
            <a:pPr marL="441325" indent="-441325" algn="just">
              <a:buSzPct val="100000"/>
              <a:buFont typeface="Wingdings" pitchFamily="2" charset="2"/>
              <a:buAutoNum type="alphaLcParenBoth" startAt="4"/>
            </a:pPr>
            <a:r>
              <a:rPr lang="en-US" sz="2300" dirty="0"/>
              <a:t>Disallowance/deemed income under Section 40A(3):</a:t>
            </a:r>
          </a:p>
          <a:p>
            <a:pPr marL="914400" indent="-457200" algn="just">
              <a:buFont typeface="+mj-lt"/>
              <a:buAutoNum type="alphaUcPeriod"/>
            </a:pPr>
            <a:r>
              <a:rPr lang="en-US" sz="2300" dirty="0"/>
              <a:t>On the basis of the examination of books of account and other relevant documents/evidence, whether the expenditure covered under Section 40A(3) read with rule 6DD were made by account payee cheque drawn on a bank or account payee bank draft. If not, please furnish the details:</a:t>
            </a:r>
            <a:endParaRPr kumimoji="0" lang="en-US" sz="2300" b="1" i="0" u="none" strike="noStrike" kern="1200" cap="none" spc="0" normalizeH="0" baseline="0" noProof="0" dirty="0">
              <a:ln>
                <a:noFill/>
              </a:ln>
              <a:solidFill>
                <a:schemeClr val="tx1"/>
              </a:solidFill>
              <a:effectLst/>
              <a:uLnTx/>
              <a:uFillTx/>
              <a:latin typeface="+mn-lt"/>
              <a:ea typeface="Times New Roman"/>
              <a:cs typeface="Times New Roman"/>
            </a:endParaRPr>
          </a:p>
        </p:txBody>
      </p:sp>
      <p:pic>
        <p:nvPicPr>
          <p:cNvPr id="7" name="Picture 6">
            <a:extLst>
              <a:ext uri="{FF2B5EF4-FFF2-40B4-BE49-F238E27FC236}">
                <a16:creationId xmlns="" xmlns:a16="http://schemas.microsoft.com/office/drawing/2014/main" id="{70AFC228-6349-4C92-864D-478CAD962D17}"/>
              </a:ext>
            </a:extLst>
          </p:cNvPr>
          <p:cNvPicPr>
            <a:picLocks noChangeAspect="1"/>
          </p:cNvPicPr>
          <p:nvPr/>
        </p:nvPicPr>
        <p:blipFill>
          <a:blip r:embed="rId3" cstate="print"/>
          <a:stretch>
            <a:fillRect/>
          </a:stretch>
        </p:blipFill>
        <p:spPr>
          <a:xfrm>
            <a:off x="560579" y="4770965"/>
            <a:ext cx="8077202" cy="1152061"/>
          </a:xfrm>
          <a:prstGeom prst="rect">
            <a:avLst/>
          </a:prstGeom>
        </p:spPr>
      </p:pic>
      <p:pic>
        <p:nvPicPr>
          <p:cNvPr id="3" name="Picture 2">
            <a:extLst>
              <a:ext uri="{FF2B5EF4-FFF2-40B4-BE49-F238E27FC236}">
                <a16:creationId xmlns="" xmlns:a16="http://schemas.microsoft.com/office/drawing/2014/main" id="{3093710F-AD26-4717-97C8-DA8EB86DFF16}"/>
              </a:ext>
            </a:extLst>
          </p:cNvPr>
          <p:cNvPicPr>
            <a:picLocks noChangeAspect="1"/>
          </p:cNvPicPr>
          <p:nvPr/>
        </p:nvPicPr>
        <p:blipFill>
          <a:blip r:embed="rId3" cstate="print"/>
          <a:stretch>
            <a:fillRect/>
          </a:stretch>
        </p:blipFill>
        <p:spPr>
          <a:xfrm>
            <a:off x="533399" y="4770965"/>
            <a:ext cx="8077202" cy="1152061"/>
          </a:xfrm>
          <a:prstGeom prst="rect">
            <a:avLst/>
          </a:prstGeom>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a:bodyPr>
          <a:lstStyle/>
          <a:p>
            <a:pPr>
              <a:defRPr/>
            </a:pPr>
            <a:fld id="{0912D719-3946-459A-9627-98CAD55137E9}" type="slidenum">
              <a:rPr lang="en-US"/>
              <a:pPr>
                <a:defRPr/>
              </a:pPr>
              <a:t>215</a:t>
            </a:fld>
            <a:endParaRPr lang="en-US"/>
          </a:p>
        </p:txBody>
      </p:sp>
      <p:sp>
        <p:nvSpPr>
          <p:cNvPr id="8" name="Title 6"/>
          <p:cNvSpPr>
            <a:spLocks noGrp="1"/>
          </p:cNvSpPr>
          <p:nvPr>
            <p:ph type="title" idx="4294967295"/>
          </p:nvPr>
        </p:nvSpPr>
        <p:spPr>
          <a:xfrm>
            <a:off x="0" y="-24"/>
            <a:ext cx="8072462" cy="633394"/>
          </a:xfrm>
        </p:spPr>
        <p:txBody>
          <a:bodyPr>
            <a:noAutofit/>
          </a:bodyPr>
          <a:lstStyle/>
          <a:p>
            <a:pPr algn="just"/>
            <a:r>
              <a:rPr lang="en-US" sz="3600" dirty="0"/>
              <a:t>Clause no. 21…… 		   	</a:t>
            </a:r>
            <a:endParaRPr lang="en-US" sz="2000" i="1" dirty="0">
              <a:solidFill>
                <a:srgbClr val="FF0000"/>
              </a:solidFill>
            </a:endParaRPr>
          </a:p>
        </p:txBody>
      </p:sp>
      <p:graphicFrame>
        <p:nvGraphicFramePr>
          <p:cNvPr id="5" name="Table 4"/>
          <p:cNvGraphicFramePr>
            <a:graphicFrameLocks noGrp="1"/>
          </p:cNvGraphicFramePr>
          <p:nvPr/>
        </p:nvGraphicFramePr>
        <p:xfrm>
          <a:off x="328642" y="3028968"/>
          <a:ext cx="8565019" cy="1099884"/>
        </p:xfrm>
        <a:graphic>
          <a:graphicData uri="http://schemas.openxmlformats.org/drawingml/2006/table">
            <a:tbl>
              <a:tblPr firstRow="1" bandRow="1">
                <a:tableStyleId>{5C22544A-7EE6-4342-B048-85BDC9FD1C3A}</a:tableStyleId>
              </a:tblPr>
              <a:tblGrid>
                <a:gridCol w="1070627">
                  <a:extLst>
                    <a:ext uri="{9D8B030D-6E8A-4147-A177-3AD203B41FA5}">
                      <a16:colId xmlns="" xmlns:a16="http://schemas.microsoft.com/office/drawing/2014/main" val="20000"/>
                    </a:ext>
                  </a:extLst>
                </a:gridCol>
                <a:gridCol w="1147101">
                  <a:extLst>
                    <a:ext uri="{9D8B030D-6E8A-4147-A177-3AD203B41FA5}">
                      <a16:colId xmlns="" xmlns:a16="http://schemas.microsoft.com/office/drawing/2014/main" val="20001"/>
                    </a:ext>
                  </a:extLst>
                </a:gridCol>
                <a:gridCol w="1147101">
                  <a:extLst>
                    <a:ext uri="{9D8B030D-6E8A-4147-A177-3AD203B41FA5}">
                      <a16:colId xmlns="" xmlns:a16="http://schemas.microsoft.com/office/drawing/2014/main" val="20002"/>
                    </a:ext>
                  </a:extLst>
                </a:gridCol>
                <a:gridCol w="1160087">
                  <a:extLst>
                    <a:ext uri="{9D8B030D-6E8A-4147-A177-3AD203B41FA5}">
                      <a16:colId xmlns="" xmlns:a16="http://schemas.microsoft.com/office/drawing/2014/main" val="20003"/>
                    </a:ext>
                  </a:extLst>
                </a:gridCol>
                <a:gridCol w="4040103">
                  <a:extLst>
                    <a:ext uri="{9D8B030D-6E8A-4147-A177-3AD203B41FA5}">
                      <a16:colId xmlns="" xmlns:a16="http://schemas.microsoft.com/office/drawing/2014/main" val="20004"/>
                    </a:ext>
                  </a:extLst>
                </a:gridCol>
              </a:tblGrid>
              <a:tr h="370840">
                <a:tc>
                  <a:txBody>
                    <a:bodyPr/>
                    <a:lstStyle/>
                    <a:p>
                      <a:pPr marL="0" marR="0" algn="ctr">
                        <a:lnSpc>
                          <a:spcPct val="115000"/>
                        </a:lnSpc>
                        <a:spcBef>
                          <a:spcPts val="0"/>
                        </a:spcBef>
                        <a:spcAft>
                          <a:spcPts val="0"/>
                        </a:spcAft>
                      </a:pPr>
                      <a:r>
                        <a:rPr lang="en-US" sz="1900" dirty="0">
                          <a:latin typeface="+mn-lt"/>
                          <a:ea typeface="Times New Roman"/>
                          <a:cs typeface="Times New Roman"/>
                        </a:rPr>
                        <a:t>Serial number</a:t>
                      </a:r>
                      <a:endParaRPr lang="en-US" sz="19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1900" dirty="0">
                          <a:latin typeface="+mn-lt"/>
                          <a:ea typeface="Times New Roman"/>
                          <a:cs typeface="Times New Roman"/>
                        </a:rPr>
                        <a:t>Date of payment</a:t>
                      </a:r>
                      <a:endParaRPr lang="en-US" sz="19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1900" dirty="0">
                          <a:latin typeface="+mn-lt"/>
                          <a:ea typeface="Times New Roman"/>
                          <a:cs typeface="Times New Roman"/>
                        </a:rPr>
                        <a:t>Nature of payment</a:t>
                      </a:r>
                      <a:endParaRPr lang="en-US" sz="19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1900" dirty="0">
                          <a:latin typeface="+mn-lt"/>
                          <a:ea typeface="Times New Roman"/>
                          <a:cs typeface="Times New Roman"/>
                        </a:rPr>
                        <a:t>Amount</a:t>
                      </a:r>
                      <a:endParaRPr lang="en-US" sz="1900" dirty="0">
                        <a:latin typeface="+mn-lt"/>
                        <a:ea typeface="Calibri"/>
                        <a:cs typeface="Arial"/>
                      </a:endParaRPr>
                    </a:p>
                  </a:txBody>
                  <a:tcPr marL="28575" marR="28575" marT="28575" marB="28575" anchor="ctr"/>
                </a:tc>
                <a:tc>
                  <a:txBody>
                    <a:bodyPr/>
                    <a:lstStyle/>
                    <a:p>
                      <a:pPr marL="0" marR="0" algn="ctr">
                        <a:lnSpc>
                          <a:spcPct val="115000"/>
                        </a:lnSpc>
                        <a:spcBef>
                          <a:spcPts val="0"/>
                        </a:spcBef>
                        <a:spcAft>
                          <a:spcPts val="0"/>
                        </a:spcAft>
                      </a:pPr>
                      <a:r>
                        <a:rPr lang="en-US" sz="1900" dirty="0">
                          <a:latin typeface="+mn-lt"/>
                          <a:ea typeface="Times New Roman"/>
                          <a:cs typeface="Times New Roman"/>
                        </a:rPr>
                        <a:t>Name and Permanent Account Number of the payee, if available</a:t>
                      </a:r>
                      <a:endParaRPr lang="en-US" sz="1900" dirty="0">
                        <a:latin typeface="+mn-lt"/>
                        <a:ea typeface="Calibri"/>
                        <a:cs typeface="Arial"/>
                      </a:endParaRPr>
                    </a:p>
                  </a:txBody>
                  <a:tcPr marL="28575" marR="28575" marT="28575" marB="28575" anchor="ctr"/>
                </a:tc>
                <a:extLst>
                  <a:ext uri="{0D108BD9-81ED-4DB2-BD59-A6C34878D82A}">
                    <a16:rowId xmlns="" xmlns:a16="http://schemas.microsoft.com/office/drawing/2014/main" val="10000"/>
                  </a:ext>
                </a:extLst>
              </a:tr>
              <a:tr h="370840">
                <a:tc>
                  <a:txBody>
                    <a:bodyPr/>
                    <a:lstStyle/>
                    <a:p>
                      <a:endParaRPr lang="en-US" sz="2000" dirty="0">
                        <a:latin typeface="+mn-lt"/>
                      </a:endParaRPr>
                    </a:p>
                  </a:txBody>
                  <a:tcPr/>
                </a:tc>
                <a:tc>
                  <a:txBody>
                    <a:bodyPr/>
                    <a:lstStyle/>
                    <a:p>
                      <a:endParaRPr lang="en-US" sz="2000">
                        <a:latin typeface="+mn-lt"/>
                      </a:endParaRPr>
                    </a:p>
                  </a:txBody>
                  <a:tcPr/>
                </a:tc>
                <a:tc>
                  <a:txBody>
                    <a:bodyPr/>
                    <a:lstStyle/>
                    <a:p>
                      <a:endParaRPr lang="en-US" sz="2000">
                        <a:latin typeface="+mn-lt"/>
                      </a:endParaRPr>
                    </a:p>
                  </a:txBody>
                  <a:tcPr/>
                </a:tc>
                <a:tc>
                  <a:txBody>
                    <a:bodyPr/>
                    <a:lstStyle/>
                    <a:p>
                      <a:endParaRPr lang="en-US" sz="2000" dirty="0">
                        <a:latin typeface="+mn-lt"/>
                      </a:endParaRPr>
                    </a:p>
                  </a:txBody>
                  <a:tcPr/>
                </a:tc>
                <a:tc>
                  <a:txBody>
                    <a:bodyPr/>
                    <a:lstStyle/>
                    <a:p>
                      <a:endParaRPr lang="en-US" sz="2000" dirty="0">
                        <a:latin typeface="+mn-lt"/>
                      </a:endParaRPr>
                    </a:p>
                  </a:txBody>
                  <a:tcPr/>
                </a:tc>
                <a:extLst>
                  <a:ext uri="{0D108BD9-81ED-4DB2-BD59-A6C34878D82A}">
                    <a16:rowId xmlns="" xmlns:a16="http://schemas.microsoft.com/office/drawing/2014/main" val="10001"/>
                  </a:ext>
                </a:extLst>
              </a:tr>
            </a:tbl>
          </a:graphicData>
        </a:graphic>
      </p:graphicFrame>
      <p:sp>
        <p:nvSpPr>
          <p:cNvPr id="10" name="Content Placeholder 7"/>
          <p:cNvSpPr txBox="1">
            <a:spLocks/>
          </p:cNvSpPr>
          <p:nvPr/>
        </p:nvSpPr>
        <p:spPr>
          <a:xfrm>
            <a:off x="23842" y="552456"/>
            <a:ext cx="8905876" cy="3733800"/>
          </a:xfrm>
          <a:prstGeom prst="rect">
            <a:avLst/>
          </a:prstGeom>
          <a:noFill/>
          <a:ln w="38100" cap="flat" cmpd="sng" algn="ctr">
            <a:solidFill>
              <a:schemeClr val="accent1"/>
            </a:solidFill>
            <a:prstDash val="solid"/>
          </a:ln>
        </p:spPr>
        <p:style>
          <a:lnRef idx="2">
            <a:schemeClr val="accent1"/>
          </a:lnRef>
          <a:fillRef idx="1">
            <a:schemeClr val="lt1"/>
          </a:fillRef>
          <a:effectRef idx="0">
            <a:schemeClr val="accent1"/>
          </a:effectRef>
          <a:fontRef idx="minor">
            <a:schemeClr val="dk1"/>
          </a:fontRef>
        </p:style>
        <p:txBody>
          <a:bodyPr vert="horz">
            <a:noAutofit/>
          </a:bodyPr>
          <a:lstStyle/>
          <a:p>
            <a:pPr marL="542925" indent="-457200" algn="just">
              <a:buFont typeface="+mj-lt"/>
              <a:buAutoNum type="alphaUcPeriod" startAt="2"/>
            </a:pPr>
            <a:endParaRPr lang="en-US" sz="1200" dirty="0"/>
          </a:p>
          <a:p>
            <a:pPr marL="542925" indent="-457200" algn="just">
              <a:buFont typeface="+mj-lt"/>
              <a:buAutoNum type="alphaUcPeriod" startAt="2"/>
            </a:pPr>
            <a:r>
              <a:rPr lang="en-US" sz="2300" dirty="0"/>
              <a:t>On the basis of the examination of books of account and other relevant documents/evidence, whether the payment referred to in Section 40A(3A) read with rule 6DD were made by account payee cheque drawn on a bank or account payee bank draft If not, please furnish the details of amount deemed to be the profits and gains of business or profession   u/s 40A(3A):</a:t>
            </a:r>
            <a:endParaRPr kumimoji="0" lang="en-US" sz="2300" b="1" i="0" u="none" strike="noStrike" kern="1200" cap="none" spc="0" normalizeH="0" baseline="0" noProof="0" dirty="0">
              <a:ln>
                <a:noFill/>
              </a:ln>
              <a:solidFill>
                <a:schemeClr val="tx1"/>
              </a:solidFill>
              <a:effectLst/>
              <a:uLnTx/>
              <a:uFillTx/>
              <a:latin typeface="+mn-lt"/>
              <a:ea typeface="Times New Roman"/>
              <a:cs typeface="Times New Roman"/>
            </a:endParaRPr>
          </a:p>
        </p:txBody>
      </p:sp>
      <p:sp>
        <p:nvSpPr>
          <p:cNvPr id="7" name="TextBox 6"/>
          <p:cNvSpPr txBox="1"/>
          <p:nvPr/>
        </p:nvSpPr>
        <p:spPr>
          <a:xfrm>
            <a:off x="-32" y="4286256"/>
            <a:ext cx="9144032" cy="738664"/>
          </a:xfrm>
          <a:prstGeom prst="rect">
            <a:avLst/>
          </a:prstGeom>
          <a:noFill/>
        </p:spPr>
        <p:txBody>
          <a:bodyPr wrap="square" rtlCol="0">
            <a:spAutoFit/>
          </a:bodyPr>
          <a:lstStyle/>
          <a:p>
            <a:pPr marL="725488" indent="-725488" algn="just"/>
            <a:r>
              <a:rPr lang="en-US" sz="2100" b="1" dirty="0"/>
              <a:t>Brief: </a:t>
            </a:r>
            <a:r>
              <a:rPr lang="en-US" sz="2100" dirty="0"/>
              <a:t>Disallowance u/s 40A(3) to be reported on the basis of examination of books of account. Certificate from Assessee would not be sufficient.</a:t>
            </a:r>
          </a:p>
        </p:txBody>
      </p:sp>
      <p:sp>
        <p:nvSpPr>
          <p:cNvPr id="11" name="Rectangle 10"/>
          <p:cNvSpPr/>
          <p:nvPr/>
        </p:nvSpPr>
        <p:spPr>
          <a:xfrm>
            <a:off x="3452842" y="2495568"/>
            <a:ext cx="1665420" cy="4572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0" y="5000636"/>
            <a:ext cx="9144000" cy="1815882"/>
          </a:xfrm>
          <a:prstGeom prst="rect">
            <a:avLst/>
          </a:prstGeom>
          <a:solidFill>
            <a:schemeClr val="tx2">
              <a:lumMod val="60000"/>
              <a:lumOff val="40000"/>
            </a:schemeClr>
          </a:solidFill>
        </p:spPr>
        <p:txBody>
          <a:bodyPr wrap="square" rtlCol="0">
            <a:spAutoFit/>
          </a:bodyPr>
          <a:lstStyle/>
          <a:p>
            <a:pPr marL="355600" indent="-355600" algn="just"/>
            <a:r>
              <a:rPr lang="en-US" sz="1600" b="1" u="sng" dirty="0">
                <a:solidFill>
                  <a:schemeClr val="bg1"/>
                </a:solidFill>
              </a:rPr>
              <a:t>ICAI’s Comment</a:t>
            </a:r>
          </a:p>
          <a:p>
            <a:pPr marL="355600" indent="-355600" algn="just">
              <a:buFont typeface="Arial" pitchFamily="34" charset="0"/>
              <a:buChar char="•"/>
            </a:pPr>
            <a:r>
              <a:rPr lang="en-US" sz="1600" dirty="0">
                <a:solidFill>
                  <a:schemeClr val="bg1"/>
                </a:solidFill>
              </a:rPr>
              <a:t>Where the reporting has been done on the basis of the certificate of the assessee, the fact shall be clearly reported as an observation in clause (3) of Form No. 3CA or clause (5) of Form No.3CB, as the case may be.</a:t>
            </a:r>
          </a:p>
          <a:p>
            <a:pPr marL="355600" indent="-355600" algn="just">
              <a:buFont typeface="Arial" pitchFamily="34" charset="0"/>
              <a:buChar char="•"/>
            </a:pPr>
            <a:r>
              <a:rPr lang="en-US" sz="1600" dirty="0">
                <a:solidFill>
                  <a:schemeClr val="bg1"/>
                </a:solidFill>
              </a:rPr>
              <a:t>It has been observed that the observation/ qualification under this clause have been provided in the notes attached to Form 3CA. However, the same should be reported under clause (3) of Form No. 3CA or clause (5) of Form No.3CB, as the case may be.</a:t>
            </a:r>
          </a:p>
        </p:txBody>
      </p:sp>
      <p:pic>
        <p:nvPicPr>
          <p:cNvPr id="2" name="Picture 1">
            <a:extLst>
              <a:ext uri="{FF2B5EF4-FFF2-40B4-BE49-F238E27FC236}">
                <a16:creationId xmlns="" xmlns:a16="http://schemas.microsoft.com/office/drawing/2014/main" id="{F558E457-31A2-4AB0-84AB-C3F1034DBAA6}"/>
              </a:ext>
            </a:extLst>
          </p:cNvPr>
          <p:cNvPicPr>
            <a:picLocks noChangeAspect="1"/>
          </p:cNvPicPr>
          <p:nvPr/>
        </p:nvPicPr>
        <p:blipFill>
          <a:blip r:embed="rId3" cstate="print"/>
          <a:stretch>
            <a:fillRect/>
          </a:stretch>
        </p:blipFill>
        <p:spPr>
          <a:xfrm>
            <a:off x="328642" y="3024187"/>
            <a:ext cx="8565019" cy="1152061"/>
          </a:xfrm>
          <a:prstGeom prst="rect">
            <a:avLst/>
          </a:prstGeom>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629400" cy="838200"/>
          </a:xfrm>
        </p:spPr>
        <p:txBody>
          <a:bodyPr/>
          <a:lstStyle/>
          <a:p>
            <a:r>
              <a:rPr lang="en-US" dirty="0"/>
              <a:t>Section 40A….</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216</a:t>
            </a:fld>
            <a:endParaRPr lang="en-US"/>
          </a:p>
        </p:txBody>
      </p:sp>
      <p:sp>
        <p:nvSpPr>
          <p:cNvPr id="5" name="Title 6"/>
          <p:cNvSpPr txBox="1">
            <a:spLocks/>
          </p:cNvSpPr>
          <p:nvPr/>
        </p:nvSpPr>
        <p:spPr>
          <a:xfrm>
            <a:off x="7543800" y="0"/>
            <a:ext cx="1524000" cy="5334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5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500" b="1" i="0" u="none" strike="noStrike" kern="1200" cap="none" spc="0" normalizeH="0" baseline="0" noProof="0" dirty="0">
                <a:ln>
                  <a:noFill/>
                </a:ln>
                <a:solidFill>
                  <a:schemeClr val="tx2"/>
                </a:solidFill>
                <a:effectLst/>
                <a:uLnTx/>
                <a:uFillTx/>
                <a:latin typeface="+mj-lt"/>
                <a:ea typeface="+mj-ea"/>
                <a:cs typeface="+mj-cs"/>
              </a:rPr>
              <a:t>….</a:t>
            </a:r>
            <a:endParaRPr kumimoji="0" lang="en-US" sz="2500" b="1" i="1" u="none" strike="noStrike" kern="1200" cap="none" spc="0" normalizeH="0" baseline="0" noProof="0" dirty="0">
              <a:ln>
                <a:noFill/>
              </a:ln>
              <a:solidFill>
                <a:srgbClr val="FF0000"/>
              </a:solidFill>
              <a:effectLst/>
              <a:uLnTx/>
              <a:uFillTx/>
              <a:latin typeface="+mj-lt"/>
              <a:ea typeface="+mj-ea"/>
              <a:cs typeface="+mj-cs"/>
            </a:endParaRPr>
          </a:p>
        </p:txBody>
      </p:sp>
      <p:sp>
        <p:nvSpPr>
          <p:cNvPr id="4" name="Content Placeholder 3"/>
          <p:cNvSpPr>
            <a:spLocks noGrp="1"/>
          </p:cNvSpPr>
          <p:nvPr>
            <p:ph sz="quarter" idx="1"/>
          </p:nvPr>
        </p:nvSpPr>
        <p:spPr>
          <a:xfrm>
            <a:off x="0" y="990600"/>
            <a:ext cx="9144000" cy="5867400"/>
          </a:xfrm>
          <a:solidFill>
            <a:schemeClr val="bg1"/>
          </a:solidFill>
          <a:ln w="38100">
            <a:solidFill>
              <a:schemeClr val="accent1"/>
            </a:solidFill>
          </a:ln>
        </p:spPr>
        <p:txBody>
          <a:bodyPr>
            <a:noAutofit/>
          </a:bodyPr>
          <a:lstStyle/>
          <a:p>
            <a:pPr marL="457200" indent="-457200" algn="just">
              <a:spcBef>
                <a:spcPts val="600"/>
              </a:spcBef>
              <a:buNone/>
            </a:pPr>
            <a:r>
              <a:rPr lang="en-US" sz="2150" dirty="0"/>
              <a:t>(3) </a:t>
            </a:r>
            <a:r>
              <a:rPr lang="en-US" sz="2000" dirty="0"/>
              <a:t>Where the assessee incurs any expenditure in respect of which a payment or aggregate of payments made to a person in a day, otherwise than by an account payee cheque drawn on a bank or account payee bank draft, or use of electronic clearing system through bank account *[or through such other electronic mode as may be prescribed] exceeds ten thousand rupees, no deduction shall be allowed in respect of such expenditure.</a:t>
            </a:r>
          </a:p>
          <a:p>
            <a:pPr marL="457200" indent="-457200" algn="just">
              <a:spcBef>
                <a:spcPts val="600"/>
              </a:spcBef>
              <a:buNone/>
            </a:pPr>
            <a:r>
              <a:rPr lang="en-US" sz="2000" dirty="0"/>
              <a:t>(3A)Where an </a:t>
            </a:r>
            <a:r>
              <a:rPr lang="en-US" sz="2000" b="1" dirty="0"/>
              <a:t>allowance has been made</a:t>
            </a:r>
            <a:r>
              <a:rPr lang="en-US" sz="2000" dirty="0"/>
              <a:t> in the assessment for any year </a:t>
            </a:r>
            <a:r>
              <a:rPr lang="en-US" sz="2000" b="1" dirty="0"/>
              <a:t>in respect of any liability incurred </a:t>
            </a:r>
            <a:r>
              <a:rPr lang="en-US" sz="2000" dirty="0"/>
              <a:t>by the assessee </a:t>
            </a:r>
            <a:r>
              <a:rPr lang="en-US" sz="2000" b="1" dirty="0"/>
              <a:t>for any expenditure and subsequently </a:t>
            </a:r>
            <a:r>
              <a:rPr lang="en-US" sz="2000" dirty="0"/>
              <a:t>during any previous year (hereinafter referred to as subsequent year) </a:t>
            </a:r>
            <a:r>
              <a:rPr lang="en-US" sz="2000" b="1" dirty="0"/>
              <a:t>the assessee makes payment </a:t>
            </a:r>
            <a:r>
              <a:rPr lang="en-US" sz="2000" dirty="0"/>
              <a:t>in respect thereof, otherwise than by an account payee cheque drawn on a bank or account payee bank draft, or use of electronic clearing system through bank account *[or through such other electronic mode as may be prescribed] the payment so made shall be deemed to be the profits and gains of business or profession and accordingly chargeable to income-tax as income of the subsequent year if the payment or aggregate of payments made to a person in a day, exceeds ten thousand rupees.</a:t>
            </a:r>
          </a:p>
          <a:p>
            <a:pPr marL="457200" indent="-457200" algn="just">
              <a:spcBef>
                <a:spcPts val="600"/>
              </a:spcBef>
              <a:buNone/>
            </a:pPr>
            <a:r>
              <a:rPr lang="en-US" sz="2150" dirty="0">
                <a:solidFill>
                  <a:srgbClr val="FF0000"/>
                </a:solidFill>
              </a:rPr>
              <a:t>*</a:t>
            </a:r>
            <a:r>
              <a:rPr lang="en-US" sz="2150" dirty="0"/>
              <a:t> </a:t>
            </a:r>
            <a:r>
              <a:rPr lang="en-US" sz="2000" i="1" dirty="0"/>
              <a:t>Inserted by the Finance (No. 2) Act, 2019, w.e.f. 01/04/2020</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normAutofit fontScale="85000" lnSpcReduction="20000"/>
          </a:bodyPr>
          <a:lstStyle/>
          <a:p>
            <a:pPr>
              <a:defRPr/>
            </a:pPr>
            <a:fld id="{EDEB5311-6254-4588-9C14-C9B52D92E3B1}" type="slidenum">
              <a:rPr lang="en-US"/>
              <a:pPr>
                <a:defRPr/>
              </a:pPr>
              <a:t>217</a:t>
            </a:fld>
            <a:endParaRPr lang="en-US"/>
          </a:p>
        </p:txBody>
      </p:sp>
      <p:sp>
        <p:nvSpPr>
          <p:cNvPr id="87043" name="Rectangle 3"/>
          <p:cNvSpPr>
            <a:spLocks noGrp="1" noChangeArrowheads="1"/>
          </p:cNvSpPr>
          <p:nvPr>
            <p:ph sz="quarter" idx="1"/>
          </p:nvPr>
        </p:nvSpPr>
        <p:spPr>
          <a:xfrm>
            <a:off x="152400" y="1600200"/>
            <a:ext cx="8763000" cy="5029200"/>
          </a:xfrm>
          <a:ln w="38100">
            <a:solidFill>
              <a:schemeClr val="accent1"/>
            </a:solidFill>
          </a:ln>
        </p:spPr>
        <p:txBody>
          <a:bodyPr>
            <a:normAutofit fontScale="25000" lnSpcReduction="20000"/>
          </a:bodyPr>
          <a:lstStyle/>
          <a:p>
            <a:pPr algn="just">
              <a:lnSpc>
                <a:spcPct val="150000"/>
              </a:lnSpc>
              <a:spcBef>
                <a:spcPts val="0"/>
              </a:spcBef>
              <a:buNone/>
            </a:pPr>
            <a:r>
              <a:rPr lang="en-US" sz="7200" b="1" dirty="0"/>
              <a:t>Notification No 08/2020, dt 29.01.2020	</a:t>
            </a:r>
          </a:p>
          <a:p>
            <a:pPr marL="185738" indent="-185738" algn="just" eaLnBrk="1" hangingPunct="1">
              <a:lnSpc>
                <a:spcPct val="120000"/>
              </a:lnSpc>
              <a:spcBef>
                <a:spcPts val="0"/>
              </a:spcBef>
              <a:buFont typeface="Wingdings" pitchFamily="2" charset="2"/>
              <a:buNone/>
            </a:pPr>
            <a:r>
              <a:rPr lang="en-US" sz="7200" i="1" dirty="0">
                <a:solidFill>
                  <a:srgbClr val="D54F41"/>
                </a:solidFill>
              </a:rPr>
              <a:t>	</a:t>
            </a:r>
            <a:r>
              <a:rPr lang="en-US" sz="7200" u="sng" dirty="0">
                <a:solidFill>
                  <a:srgbClr val="D54F41"/>
                </a:solidFill>
              </a:rPr>
              <a:t>Rule 6DD-</a:t>
            </a:r>
            <a:r>
              <a:rPr lang="en-US" sz="7200" dirty="0">
                <a:solidFill>
                  <a:srgbClr val="D54F41"/>
                </a:solidFill>
              </a:rPr>
              <a:t> *</a:t>
            </a:r>
            <a:r>
              <a:rPr lang="en-US" sz="7200" i="1" dirty="0"/>
              <a:t>[Cases and circumstances in which a payment or aggregate of payments exceeding </a:t>
            </a:r>
            <a:r>
              <a:rPr lang="en-US" sz="7200" b="1" i="1" dirty="0"/>
              <a:t>ten thousand rupees </a:t>
            </a:r>
            <a:r>
              <a:rPr lang="en-US" sz="7200" i="1" dirty="0"/>
              <a:t>may be made to a person in a day, otherwise than by an account payee cheque drawn on a bank or account payee bank draft or use of electronic clearing system through a bank account or through such other electronic mode as prescribed in </a:t>
            </a:r>
            <a:r>
              <a:rPr lang="en-US" sz="7200" i="1" dirty="0">
                <a:solidFill>
                  <a:srgbClr val="FF0000"/>
                </a:solidFill>
              </a:rPr>
              <a:t>**</a:t>
            </a:r>
            <a:r>
              <a:rPr lang="en-US" sz="7200" b="1" i="1" dirty="0"/>
              <a:t>rule 6ABBA</a:t>
            </a:r>
            <a:r>
              <a:rPr lang="en-US" sz="7200" i="1" dirty="0"/>
              <a:t>.]</a:t>
            </a:r>
          </a:p>
          <a:p>
            <a:pPr marL="542925" indent="-271463" algn="just" eaLnBrk="1" hangingPunct="1">
              <a:lnSpc>
                <a:spcPct val="120000"/>
              </a:lnSpc>
              <a:spcBef>
                <a:spcPts val="0"/>
              </a:spcBef>
              <a:buFont typeface="Wingdings" pitchFamily="2" charset="2"/>
              <a:buChar char="Ø"/>
            </a:pPr>
            <a:r>
              <a:rPr lang="en-US" sz="7200" dirty="0"/>
              <a:t>Payment made to – RBI, SBI, Cooperative/land mortgage Bank, Primary Agricultural Credit Society, LIC</a:t>
            </a:r>
          </a:p>
          <a:p>
            <a:pPr marL="542925" indent="-271463" algn="just" eaLnBrk="1" hangingPunct="1">
              <a:lnSpc>
                <a:spcPct val="120000"/>
              </a:lnSpc>
              <a:spcBef>
                <a:spcPts val="0"/>
              </a:spcBef>
              <a:buFont typeface="Wingdings" pitchFamily="2" charset="2"/>
              <a:buChar char="Ø"/>
            </a:pPr>
            <a:r>
              <a:rPr lang="en-US" sz="7200" dirty="0"/>
              <a:t>Payment to Govt. for legal tender</a:t>
            </a:r>
          </a:p>
          <a:p>
            <a:pPr marL="542925" indent="-271463" algn="just">
              <a:lnSpc>
                <a:spcPct val="120000"/>
              </a:lnSpc>
              <a:spcBef>
                <a:spcPts val="0"/>
              </a:spcBef>
              <a:buFont typeface="Wingdings" pitchFamily="2" charset="2"/>
              <a:buChar char="Ø"/>
            </a:pPr>
            <a:r>
              <a:rPr lang="en-US" sz="7200" dirty="0"/>
              <a:t>Payment made by- LC, Mail or Telegraphic t/f, Book adjustment in bank or inter bank,  BE, </a:t>
            </a:r>
            <a:r>
              <a:rPr lang="en-US" sz="7200" dirty="0">
                <a:solidFill>
                  <a:srgbClr val="FF0000"/>
                </a:solidFill>
              </a:rPr>
              <a:t>***</a:t>
            </a:r>
            <a:r>
              <a:rPr lang="en-US" sz="7200" strike="sngStrike" dirty="0"/>
              <a:t>ECS, Credit card, Debit card</a:t>
            </a:r>
          </a:p>
          <a:p>
            <a:pPr marL="542925" indent="-271463" algn="just">
              <a:lnSpc>
                <a:spcPct val="120000"/>
              </a:lnSpc>
              <a:spcBef>
                <a:spcPts val="0"/>
              </a:spcBef>
              <a:buFont typeface="Wingdings" pitchFamily="2" charset="2"/>
              <a:buChar char="Ø"/>
            </a:pPr>
            <a:r>
              <a:rPr lang="en-US" sz="7200" dirty="0"/>
              <a:t>Payment made by way of adjustment against the amount of any liability incurred by the payee for any goods supplied or services rendered by the assessee to such payee.</a:t>
            </a:r>
          </a:p>
          <a:p>
            <a:pPr marL="542925" indent="-271463" algn="just">
              <a:lnSpc>
                <a:spcPct val="120000"/>
              </a:lnSpc>
              <a:spcBef>
                <a:spcPts val="0"/>
              </a:spcBef>
              <a:buFont typeface="Wingdings" pitchFamily="2" charset="2"/>
              <a:buChar char="Ø"/>
            </a:pPr>
            <a:r>
              <a:rPr lang="en-US" sz="7200" b="1" dirty="0"/>
              <a:t>Payment for purchase of</a:t>
            </a:r>
          </a:p>
          <a:p>
            <a:pPr marL="542925" indent="-271463" algn="just">
              <a:lnSpc>
                <a:spcPct val="120000"/>
              </a:lnSpc>
              <a:spcBef>
                <a:spcPts val="0"/>
              </a:spcBef>
              <a:buFont typeface="Wingdings" pitchFamily="2" charset="2"/>
              <a:buChar char="Ø"/>
            </a:pPr>
            <a:endParaRPr lang="en-US" sz="7200" b="1" dirty="0"/>
          </a:p>
          <a:p>
            <a:pPr marL="271462" indent="0" algn="just">
              <a:lnSpc>
                <a:spcPct val="120000"/>
              </a:lnSpc>
              <a:spcBef>
                <a:spcPts val="0"/>
              </a:spcBef>
              <a:buNone/>
            </a:pPr>
            <a:endParaRPr lang="en-US" sz="7200" dirty="0"/>
          </a:p>
          <a:p>
            <a:pPr marL="542925" indent="-271463" algn="just">
              <a:lnSpc>
                <a:spcPct val="120000"/>
              </a:lnSpc>
              <a:spcBef>
                <a:spcPts val="0"/>
              </a:spcBef>
              <a:buFont typeface="Wingdings" pitchFamily="2" charset="2"/>
              <a:buChar char="Ø"/>
            </a:pPr>
            <a:endParaRPr lang="en-US" sz="7200" dirty="0"/>
          </a:p>
          <a:p>
            <a:pPr marL="542925" indent="-271463" algn="just" eaLnBrk="1" hangingPunct="1">
              <a:lnSpc>
                <a:spcPct val="150000"/>
              </a:lnSpc>
              <a:spcBef>
                <a:spcPts val="0"/>
              </a:spcBef>
              <a:buFont typeface="Wingdings" pitchFamily="2" charset="2"/>
              <a:buChar char="Ø"/>
            </a:pPr>
            <a:endParaRPr lang="en-US" sz="2400" dirty="0">
              <a:latin typeface="Calibri" pitchFamily="34" charset="0"/>
            </a:endParaRPr>
          </a:p>
        </p:txBody>
      </p:sp>
      <p:sp>
        <p:nvSpPr>
          <p:cNvPr id="87045" name="Rectangle 4"/>
          <p:cNvSpPr>
            <a:spLocks noChangeArrowheads="1"/>
          </p:cNvSpPr>
          <p:nvPr/>
        </p:nvSpPr>
        <p:spPr bwMode="auto">
          <a:xfrm>
            <a:off x="1524000" y="1981200"/>
            <a:ext cx="7620000" cy="4114800"/>
          </a:xfrm>
          <a:prstGeom prst="rect">
            <a:avLst/>
          </a:prstGeom>
          <a:noFill/>
          <a:ln w="12700" cap="sq">
            <a:noFill/>
            <a:miter lim="800000"/>
            <a:headEnd type="none" w="sm" len="sm"/>
            <a:tailEnd type="none" w="sm" len="sm"/>
          </a:ln>
        </p:spPr>
        <p:txBody>
          <a:bodyPr/>
          <a:lstStyle/>
          <a:p>
            <a:pPr marL="342900" indent="-342900" eaLnBrk="1" hangingPunct="1">
              <a:spcBef>
                <a:spcPct val="20000"/>
              </a:spcBef>
              <a:buClr>
                <a:schemeClr val="tx2"/>
              </a:buClr>
              <a:buFont typeface="Wingdings" pitchFamily="2" charset="2"/>
              <a:buChar char="w"/>
            </a:pPr>
            <a:endParaRPr lang="en-AU" sz="3200" b="0">
              <a:latin typeface="Times New Roman" pitchFamily="18" charset="0"/>
            </a:endParaRPr>
          </a:p>
        </p:txBody>
      </p:sp>
      <p:sp>
        <p:nvSpPr>
          <p:cNvPr id="6" name="Title 6"/>
          <p:cNvSpPr>
            <a:spLocks noGrp="1"/>
          </p:cNvSpPr>
          <p:nvPr>
            <p:ph type="title"/>
          </p:nvPr>
        </p:nvSpPr>
        <p:spPr>
          <a:xfrm>
            <a:off x="228600" y="152400"/>
            <a:ext cx="7315200" cy="990600"/>
          </a:xfrm>
        </p:spPr>
        <p:txBody>
          <a:bodyPr>
            <a:noAutofit/>
          </a:bodyPr>
          <a:lstStyle/>
          <a:p>
            <a:pPr algn="just"/>
            <a:r>
              <a:rPr lang="en-US" sz="4000" dirty="0"/>
              <a:t>Rule 6DD…..</a:t>
            </a:r>
            <a:endParaRPr lang="en-US" sz="2000" i="1" dirty="0">
              <a:solidFill>
                <a:srgbClr val="FF0000"/>
              </a:solidFill>
            </a:endParaRPr>
          </a:p>
        </p:txBody>
      </p:sp>
      <p:sp>
        <p:nvSpPr>
          <p:cNvPr id="8"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9" name="Table 2">
            <a:extLst>
              <a:ext uri="{FF2B5EF4-FFF2-40B4-BE49-F238E27FC236}">
                <a16:creationId xmlns="" xmlns:a16="http://schemas.microsoft.com/office/drawing/2014/main" id="{9578FD12-CB0B-483F-A28C-D1C6F1B93E01}"/>
              </a:ext>
            </a:extLst>
          </p:cNvPr>
          <p:cNvGraphicFramePr>
            <a:graphicFrameLocks noGrp="1"/>
          </p:cNvGraphicFramePr>
          <p:nvPr>
            <p:extLst>
              <p:ext uri="{D42A27DB-BD31-4B8C-83A1-F6EECF244321}">
                <p14:modId xmlns:p14="http://schemas.microsoft.com/office/powerpoint/2010/main" val="2136568522"/>
              </p:ext>
            </p:extLst>
          </p:nvPr>
        </p:nvGraphicFramePr>
        <p:xfrm>
          <a:off x="710568" y="5631121"/>
          <a:ext cx="8185756" cy="820905"/>
        </p:xfrm>
        <a:graphic>
          <a:graphicData uri="http://schemas.openxmlformats.org/drawingml/2006/table">
            <a:tbl>
              <a:tblPr firstRow="1" bandRow="1">
                <a:tableStyleId>{3B4B98B0-60AC-42C2-AFA5-B58CD77FA1E5}</a:tableStyleId>
              </a:tblPr>
              <a:tblGrid>
                <a:gridCol w="4006007">
                  <a:extLst>
                    <a:ext uri="{9D8B030D-6E8A-4147-A177-3AD203B41FA5}">
                      <a16:colId xmlns="" xmlns:a16="http://schemas.microsoft.com/office/drawing/2014/main" val="1867659521"/>
                    </a:ext>
                  </a:extLst>
                </a:gridCol>
                <a:gridCol w="4179749">
                  <a:extLst>
                    <a:ext uri="{9D8B030D-6E8A-4147-A177-3AD203B41FA5}">
                      <a16:colId xmlns="" xmlns:a16="http://schemas.microsoft.com/office/drawing/2014/main" val="1192279142"/>
                    </a:ext>
                  </a:extLst>
                </a:gridCol>
              </a:tblGrid>
              <a:tr h="2649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Agriculture or forest produce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Production of animal husbandry.</a:t>
                      </a:r>
                    </a:p>
                  </a:txBody>
                  <a:tcPr/>
                </a:tc>
                <a:extLst>
                  <a:ext uri="{0D108BD9-81ED-4DB2-BD59-A6C34878D82A}">
                    <a16:rowId xmlns="" xmlns:a16="http://schemas.microsoft.com/office/drawing/2014/main" val="3625777120"/>
                  </a:ext>
                </a:extLst>
              </a:tr>
              <a:tr h="4551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Fish or fish products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Products of horticulture or apiculture</a:t>
                      </a:r>
                    </a:p>
                  </a:txBody>
                  <a:tcPr/>
                </a:tc>
                <a:extLst>
                  <a:ext uri="{0D108BD9-81ED-4DB2-BD59-A6C34878D82A}">
                    <a16:rowId xmlns="" xmlns:a16="http://schemas.microsoft.com/office/drawing/2014/main" val="1845154274"/>
                  </a:ext>
                </a:extLst>
              </a:tr>
            </a:tbl>
          </a:graphicData>
        </a:graphic>
      </p:graphicFrame>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927FE00-435D-4EA1-BD1E-B79E5CFC7DDC}" type="slidenum">
              <a:rPr lang="en-US"/>
              <a:pPr>
                <a:defRPr/>
              </a:pPr>
              <a:t>218</a:t>
            </a:fld>
            <a:endParaRPr lang="en-US"/>
          </a:p>
        </p:txBody>
      </p:sp>
      <p:sp>
        <p:nvSpPr>
          <p:cNvPr id="88066" name="Rectangle 2"/>
          <p:cNvSpPr>
            <a:spLocks noGrp="1" noChangeArrowheads="1"/>
          </p:cNvSpPr>
          <p:nvPr>
            <p:ph sz="quarter" idx="1"/>
          </p:nvPr>
        </p:nvSpPr>
        <p:spPr>
          <a:xfrm>
            <a:off x="152400" y="1676400"/>
            <a:ext cx="8839200" cy="5181600"/>
          </a:xfrm>
          <a:ln w="38100">
            <a:solidFill>
              <a:schemeClr val="accent1"/>
            </a:solidFill>
          </a:ln>
        </p:spPr>
        <p:txBody>
          <a:bodyPr>
            <a:noAutofit/>
          </a:bodyPr>
          <a:lstStyle/>
          <a:p>
            <a:pPr marL="228600" lvl="1" indent="-228600" algn="just">
              <a:spcBef>
                <a:spcPts val="0"/>
              </a:spcBef>
              <a:buClr>
                <a:schemeClr val="accent2"/>
              </a:buClr>
              <a:buFont typeface="Wingdings" pitchFamily="2" charset="2"/>
              <a:buChar char="Ø"/>
            </a:pPr>
            <a:endParaRPr lang="en-US" sz="2050" dirty="0"/>
          </a:p>
          <a:p>
            <a:pPr marL="228600" lvl="1" indent="-228600" algn="just">
              <a:spcBef>
                <a:spcPts val="0"/>
              </a:spcBef>
              <a:buClr>
                <a:schemeClr val="accent2"/>
              </a:buClr>
              <a:buFont typeface="Wingdings" pitchFamily="2" charset="2"/>
              <a:buChar char="Ø"/>
            </a:pPr>
            <a:r>
              <a:rPr lang="en-US" sz="2050" dirty="0"/>
              <a:t>Payment for purchase of product produced without aid of power in cottage industry.</a:t>
            </a:r>
          </a:p>
          <a:p>
            <a:pPr marL="228600" indent="-228600" algn="just">
              <a:spcBef>
                <a:spcPts val="0"/>
              </a:spcBef>
              <a:buFont typeface="Wingdings" pitchFamily="2" charset="2"/>
              <a:buChar char="Ø"/>
            </a:pPr>
            <a:r>
              <a:rPr lang="en-US" sz="2050" dirty="0"/>
              <a:t>Payment made in village or town &amp; date of payment is not served by bank.</a:t>
            </a:r>
          </a:p>
          <a:p>
            <a:pPr marL="228600" indent="-228600" algn="just">
              <a:spcBef>
                <a:spcPts val="0"/>
              </a:spcBef>
              <a:buFont typeface="Wingdings" pitchFamily="2" charset="2"/>
              <a:buChar char="Ø"/>
            </a:pPr>
            <a:r>
              <a:rPr lang="en-US" sz="2050" dirty="0"/>
              <a:t>Payment not exceeding Rs 50,000 by an assessee to his employee or his heirs as gratuity, retrenchment compensation etc.</a:t>
            </a:r>
          </a:p>
          <a:p>
            <a:pPr marL="228600" indent="-228600" algn="just">
              <a:spcBef>
                <a:spcPts val="0"/>
              </a:spcBef>
              <a:buFont typeface="Wingdings" pitchFamily="2" charset="2"/>
              <a:buChar char="Ø"/>
            </a:pPr>
            <a:r>
              <a:rPr lang="en-US" sz="2050" dirty="0"/>
              <a:t>Payment of  Salary to employee (Sec 192). </a:t>
            </a:r>
          </a:p>
          <a:p>
            <a:pPr marL="228600" indent="-228600" algn="just">
              <a:spcBef>
                <a:spcPts val="0"/>
              </a:spcBef>
              <a:buFont typeface="Wingdings" pitchFamily="2" charset="2"/>
              <a:buChar char="Ø"/>
            </a:pPr>
            <a:r>
              <a:rPr lang="en-US" sz="2050" dirty="0">
                <a:solidFill>
                  <a:srgbClr val="FF0000"/>
                </a:solidFill>
              </a:rPr>
              <a:t>***</a:t>
            </a:r>
            <a:r>
              <a:rPr lang="en-US" sz="2050" strike="sngStrike" dirty="0"/>
              <a:t>Payment made on date when banks were closed.</a:t>
            </a:r>
            <a:r>
              <a:rPr lang="en-US" sz="2050" dirty="0"/>
              <a:t> </a:t>
            </a:r>
          </a:p>
          <a:p>
            <a:pPr marL="228600" indent="-228600" algn="just">
              <a:spcBef>
                <a:spcPts val="0"/>
              </a:spcBef>
              <a:buFont typeface="Wingdings" pitchFamily="2" charset="2"/>
              <a:buChar char="Ø"/>
            </a:pPr>
            <a:r>
              <a:rPr lang="en-US" sz="2050" dirty="0"/>
              <a:t>Payment made by person to his agent who requires to make cash payment for goods.</a:t>
            </a:r>
          </a:p>
          <a:p>
            <a:pPr marL="228600" indent="-228600" algn="just">
              <a:spcBef>
                <a:spcPts val="0"/>
              </a:spcBef>
              <a:buFont typeface="Wingdings" pitchFamily="2" charset="2"/>
              <a:buChar char="Ø"/>
            </a:pPr>
            <a:r>
              <a:rPr lang="en-US" sz="2050" dirty="0"/>
              <a:t>Payment by authorized dealer for purchase of foreign currency</a:t>
            </a:r>
          </a:p>
          <a:p>
            <a:pPr marL="228600" indent="-228600" algn="just" eaLnBrk="1" hangingPunct="1">
              <a:spcBef>
                <a:spcPts val="0"/>
              </a:spcBef>
              <a:buFont typeface="Wingdings" pitchFamily="2" charset="2"/>
              <a:buChar char="Ø"/>
            </a:pPr>
            <a:endParaRPr lang="en-US" sz="1800" dirty="0"/>
          </a:p>
          <a:p>
            <a:pPr marL="0" indent="0" algn="just" eaLnBrk="1" hangingPunct="1">
              <a:spcBef>
                <a:spcPts val="0"/>
              </a:spcBef>
              <a:buNone/>
            </a:pPr>
            <a:r>
              <a:rPr lang="en-US" sz="1800" b="1" dirty="0"/>
              <a:t>Notes:</a:t>
            </a:r>
          </a:p>
          <a:p>
            <a:pPr marL="0" indent="0" algn="just" eaLnBrk="1" hangingPunct="1">
              <a:spcBef>
                <a:spcPts val="0"/>
              </a:spcBef>
              <a:buNone/>
            </a:pPr>
            <a:r>
              <a:rPr lang="en-US" sz="1800" dirty="0">
                <a:solidFill>
                  <a:srgbClr val="FF0000"/>
                </a:solidFill>
              </a:rPr>
              <a:t>    *</a:t>
            </a:r>
            <a:r>
              <a:rPr lang="en-US" sz="1800" dirty="0"/>
              <a:t> Subs. vide N/N 08/2020 Dated 29</a:t>
            </a:r>
            <a:r>
              <a:rPr lang="en-US" sz="1800" baseline="30000" dirty="0"/>
              <a:t>th</a:t>
            </a:r>
            <a:r>
              <a:rPr lang="en-US" sz="1800" dirty="0"/>
              <a:t> January, 2020</a:t>
            </a:r>
          </a:p>
          <a:p>
            <a:pPr marL="0" indent="0" algn="just" eaLnBrk="1" hangingPunct="1">
              <a:spcBef>
                <a:spcPts val="0"/>
              </a:spcBef>
              <a:buNone/>
            </a:pPr>
            <a:r>
              <a:rPr lang="en-US" sz="1800" dirty="0"/>
              <a:t>  </a:t>
            </a:r>
            <a:r>
              <a:rPr lang="en-US" sz="1800" dirty="0">
                <a:solidFill>
                  <a:srgbClr val="FF0000"/>
                </a:solidFill>
              </a:rPr>
              <a:t>** </a:t>
            </a:r>
            <a:r>
              <a:rPr lang="en-US" sz="1800" dirty="0"/>
              <a:t>Inserted vide N/N 08/2020 Dated 29</a:t>
            </a:r>
            <a:r>
              <a:rPr lang="en-US" sz="1800" baseline="30000" dirty="0"/>
              <a:t>th</a:t>
            </a:r>
            <a:r>
              <a:rPr lang="en-US" sz="1800" dirty="0"/>
              <a:t> January, 2020</a:t>
            </a:r>
          </a:p>
          <a:p>
            <a:pPr marL="0" indent="0" algn="just">
              <a:spcBef>
                <a:spcPts val="0"/>
              </a:spcBef>
              <a:buNone/>
            </a:pPr>
            <a:r>
              <a:rPr lang="en-US" sz="1800" dirty="0">
                <a:solidFill>
                  <a:srgbClr val="FF0000"/>
                </a:solidFill>
              </a:rPr>
              <a:t>*** </a:t>
            </a:r>
            <a:r>
              <a:rPr lang="en-US" sz="1800" dirty="0"/>
              <a:t>Omitted</a:t>
            </a:r>
            <a:r>
              <a:rPr lang="en-US" sz="1800" dirty="0">
                <a:solidFill>
                  <a:srgbClr val="FF0000"/>
                </a:solidFill>
              </a:rPr>
              <a:t> </a:t>
            </a:r>
            <a:r>
              <a:rPr lang="en-US" sz="1800" dirty="0"/>
              <a:t>vide N/N 08/2020 Dated 29</a:t>
            </a:r>
            <a:r>
              <a:rPr lang="en-US" sz="1800" baseline="30000" dirty="0"/>
              <a:t>th</a:t>
            </a:r>
            <a:r>
              <a:rPr lang="en-US" sz="1800" dirty="0"/>
              <a:t> January, 2020</a:t>
            </a:r>
          </a:p>
          <a:p>
            <a:pPr marL="228600" indent="-228600" algn="just">
              <a:spcBef>
                <a:spcPts val="0"/>
              </a:spcBef>
              <a:buFont typeface="Wingdings" pitchFamily="2" charset="2"/>
              <a:buChar char="Ø"/>
            </a:pPr>
            <a:endParaRPr lang="en-US" sz="2050" dirty="0"/>
          </a:p>
        </p:txBody>
      </p:sp>
      <p:sp>
        <p:nvSpPr>
          <p:cNvPr id="8"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10" name="Title 6"/>
          <p:cNvSpPr>
            <a:spLocks noGrp="1"/>
          </p:cNvSpPr>
          <p:nvPr>
            <p:ph type="title"/>
          </p:nvPr>
        </p:nvSpPr>
        <p:spPr>
          <a:xfrm>
            <a:off x="228600" y="152400"/>
            <a:ext cx="7315200" cy="990600"/>
          </a:xfrm>
        </p:spPr>
        <p:txBody>
          <a:bodyPr>
            <a:noAutofit/>
          </a:bodyPr>
          <a:lstStyle/>
          <a:p>
            <a:pPr algn="just"/>
            <a:r>
              <a:rPr lang="en-US" sz="4000" dirty="0"/>
              <a:t>Rule 6DD…..</a:t>
            </a:r>
            <a:endParaRPr lang="en-US" sz="2000" i="1" dirty="0">
              <a:solidFill>
                <a:srgbClr val="FF0000"/>
              </a:solidFill>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927FE00-435D-4EA1-BD1E-B79E5CFC7DDC}" type="slidenum">
              <a:rPr lang="en-US"/>
              <a:pPr>
                <a:defRPr/>
              </a:pPr>
              <a:t>219</a:t>
            </a:fld>
            <a:endParaRPr lang="en-US"/>
          </a:p>
        </p:txBody>
      </p:sp>
      <p:sp>
        <p:nvSpPr>
          <p:cNvPr id="88066" name="Rectangle 2"/>
          <p:cNvSpPr>
            <a:spLocks noGrp="1" noChangeArrowheads="1"/>
          </p:cNvSpPr>
          <p:nvPr>
            <p:ph sz="quarter" idx="1"/>
          </p:nvPr>
        </p:nvSpPr>
        <p:spPr>
          <a:xfrm>
            <a:off x="152400" y="1628800"/>
            <a:ext cx="8839200" cy="5181600"/>
          </a:xfrm>
          <a:ln w="38100">
            <a:solidFill>
              <a:schemeClr val="accent1"/>
            </a:solidFill>
          </a:ln>
        </p:spPr>
        <p:txBody>
          <a:bodyPr>
            <a:noAutofit/>
          </a:bodyPr>
          <a:lstStyle/>
          <a:p>
            <a:pPr marL="0" indent="0" algn="just">
              <a:spcBef>
                <a:spcPts val="0"/>
              </a:spcBef>
              <a:buNone/>
            </a:pPr>
            <a:r>
              <a:rPr lang="en-US" sz="2050" dirty="0">
                <a:solidFill>
                  <a:srgbClr val="FF0000"/>
                </a:solidFill>
              </a:rPr>
              <a:t>Rule 6ABBA:-</a:t>
            </a:r>
          </a:p>
          <a:p>
            <a:pPr marL="0" indent="0" algn="just">
              <a:spcBef>
                <a:spcPts val="0"/>
              </a:spcBef>
              <a:buNone/>
            </a:pPr>
            <a:r>
              <a:rPr lang="en-US" sz="1400" dirty="0"/>
              <a:t> </a:t>
            </a:r>
            <a:r>
              <a:rPr lang="en-US" sz="1800" dirty="0"/>
              <a:t>The following shall be the other electronic modes for the purposes of clause (d) of first proviso to section 13A, clause (f) of sub-section (8) of section 35AD, sub-section (3), sub-section (3A), proviso to subsection (3A) and sub-section (4) of section 40A, second proviso to clause (1) of Section 43, sub-section (4) of section 43CA, proviso to sub-section (1) of section 44AD, second proviso to sub-section (1) of section 50C, second proviso to sub-clause (b) of clause (x) of sub-section (2) of section 56, clause (b) of first proviso of clause (</a:t>
            </a:r>
            <a:r>
              <a:rPr lang="en-US" sz="1800" dirty="0" err="1"/>
              <a:t>i</a:t>
            </a:r>
            <a:r>
              <a:rPr lang="en-US" sz="1800" dirty="0"/>
              <a:t>) of Explanation to section 80JJAA, section 269SS, section 269ST and section 269T, namely:− </a:t>
            </a:r>
          </a:p>
          <a:p>
            <a:pPr marL="0" indent="0" algn="just" eaLnBrk="1" hangingPunct="1">
              <a:spcBef>
                <a:spcPts val="0"/>
              </a:spcBef>
              <a:buNone/>
            </a:pPr>
            <a:endParaRPr lang="en-US" sz="2050" dirty="0">
              <a:solidFill>
                <a:srgbClr val="FF0000"/>
              </a:solidFill>
            </a:endParaRPr>
          </a:p>
        </p:txBody>
      </p:sp>
      <p:sp>
        <p:nvSpPr>
          <p:cNvPr id="8" name="Title 6"/>
          <p:cNvSpPr txBox="1">
            <a:spLocks/>
          </p:cNvSpPr>
          <p:nvPr/>
        </p:nvSpPr>
        <p:spPr>
          <a:xfrm>
            <a:off x="7543800" y="0"/>
            <a:ext cx="1524000" cy="5334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10" name="Title 6"/>
          <p:cNvSpPr>
            <a:spLocks noGrp="1"/>
          </p:cNvSpPr>
          <p:nvPr>
            <p:ph type="title"/>
          </p:nvPr>
        </p:nvSpPr>
        <p:spPr>
          <a:xfrm>
            <a:off x="228600" y="152400"/>
            <a:ext cx="7315200" cy="990600"/>
          </a:xfrm>
        </p:spPr>
        <p:txBody>
          <a:bodyPr>
            <a:noAutofit/>
          </a:bodyPr>
          <a:lstStyle/>
          <a:p>
            <a:pPr algn="just"/>
            <a:r>
              <a:rPr lang="en-US" sz="4000" dirty="0"/>
              <a:t>Rule 6ABBA…..</a:t>
            </a:r>
            <a:endParaRPr lang="en-US" sz="2000" i="1" dirty="0">
              <a:solidFill>
                <a:srgbClr val="FF0000"/>
              </a:solidFill>
            </a:endParaRPr>
          </a:p>
        </p:txBody>
      </p:sp>
      <p:graphicFrame>
        <p:nvGraphicFramePr>
          <p:cNvPr id="2" name="Table 2">
            <a:extLst>
              <a:ext uri="{FF2B5EF4-FFF2-40B4-BE49-F238E27FC236}">
                <a16:creationId xmlns="" xmlns:a16="http://schemas.microsoft.com/office/drawing/2014/main" id="{4CD14766-FE5D-42D8-8190-3AC6DBE43FE2}"/>
              </a:ext>
            </a:extLst>
          </p:cNvPr>
          <p:cNvGraphicFramePr>
            <a:graphicFrameLocks noGrp="1"/>
          </p:cNvGraphicFramePr>
          <p:nvPr>
            <p:extLst>
              <p:ext uri="{D42A27DB-BD31-4B8C-83A1-F6EECF244321}">
                <p14:modId xmlns:p14="http://schemas.microsoft.com/office/powerpoint/2010/main" val="1727482848"/>
              </p:ext>
            </p:extLst>
          </p:nvPr>
        </p:nvGraphicFramePr>
        <p:xfrm>
          <a:off x="395536" y="4025736"/>
          <a:ext cx="8352927" cy="2406928"/>
        </p:xfrm>
        <a:graphic>
          <a:graphicData uri="http://schemas.openxmlformats.org/drawingml/2006/table">
            <a:tbl>
              <a:tblPr firstRow="1" bandRow="1">
                <a:tableStyleId>{2D5ABB26-0587-4C30-8999-92F81FD0307C}</a:tableStyleId>
              </a:tblPr>
              <a:tblGrid>
                <a:gridCol w="1715122">
                  <a:extLst>
                    <a:ext uri="{9D8B030D-6E8A-4147-A177-3AD203B41FA5}">
                      <a16:colId xmlns="" xmlns:a16="http://schemas.microsoft.com/office/drawing/2014/main" val="1453004891"/>
                    </a:ext>
                  </a:extLst>
                </a:gridCol>
                <a:gridCol w="3600400">
                  <a:extLst>
                    <a:ext uri="{9D8B030D-6E8A-4147-A177-3AD203B41FA5}">
                      <a16:colId xmlns="" xmlns:a16="http://schemas.microsoft.com/office/drawing/2014/main" val="2158587316"/>
                    </a:ext>
                  </a:extLst>
                </a:gridCol>
                <a:gridCol w="3037405">
                  <a:extLst>
                    <a:ext uri="{9D8B030D-6E8A-4147-A177-3AD203B41FA5}">
                      <a16:colId xmlns="" xmlns:a16="http://schemas.microsoft.com/office/drawing/2014/main" val="2998931915"/>
                    </a:ext>
                  </a:extLst>
                </a:gridCol>
              </a:tblGrid>
              <a:tr h="5141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tx1"/>
                          </a:solidFill>
                          <a:effectLst/>
                        </a:rPr>
                        <a:t>(a) Credit Card; </a:t>
                      </a:r>
                      <a:endParaRPr lang="en-IN" sz="16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tx1"/>
                          </a:solidFill>
                          <a:effectLst/>
                        </a:rPr>
                        <a:t>(d) IMPS (Immediate Payment Service); </a:t>
                      </a:r>
                      <a:endParaRPr kumimoji="0" lang="en-IN" sz="1600" b="1" kern="1200" dirty="0">
                        <a:solidFill>
                          <a:schemeClr val="tx1"/>
                        </a:solidFill>
                        <a:effectLst/>
                      </a:endParaRPr>
                    </a:p>
                    <a:p>
                      <a:endParaRPr lang="en-IN" sz="16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tx1"/>
                          </a:solidFill>
                          <a:effectLst/>
                        </a:rPr>
                        <a:t>(g) NEFT (National Electronic Funds Transfer), and </a:t>
                      </a:r>
                      <a:endParaRPr kumimoji="0" lang="en-IN" sz="1600" b="1" kern="1200" dirty="0">
                        <a:solidFill>
                          <a:schemeClr val="tx1"/>
                        </a:solidFill>
                        <a:effectLst/>
                      </a:endParaRPr>
                    </a:p>
                    <a:p>
                      <a:endParaRPr lang="en-IN" sz="1600" dirty="0">
                        <a:solidFill>
                          <a:schemeClr val="tx1"/>
                        </a:solidFill>
                      </a:endParaRPr>
                    </a:p>
                  </a:txBody>
                  <a:tcPr/>
                </a:tc>
                <a:extLst>
                  <a:ext uri="{0D108BD9-81ED-4DB2-BD59-A6C34878D82A}">
                    <a16:rowId xmlns="" xmlns:a16="http://schemas.microsoft.com/office/drawing/2014/main" val="1220393916"/>
                  </a:ext>
                </a:extLst>
              </a:tr>
              <a:tr h="5552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dk1"/>
                          </a:solidFill>
                          <a:effectLst/>
                        </a:rPr>
                        <a:t>(b) Debit Card; </a:t>
                      </a:r>
                      <a:endParaRPr kumimoji="0" lang="en-IN" sz="1600" kern="1200" dirty="0">
                        <a:solidFill>
                          <a:schemeClr val="dk1"/>
                        </a:solidFill>
                        <a:effectLst/>
                      </a:endParaRPr>
                    </a:p>
                    <a:p>
                      <a:endParaRPr lang="en-IN"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dk1"/>
                          </a:solidFill>
                          <a:effectLst/>
                        </a:rPr>
                        <a:t>(e) UPI (Unified Payment Interface); </a:t>
                      </a:r>
                      <a:endParaRPr kumimoji="0" lang="en-IN" sz="1600" kern="1200" dirty="0">
                        <a:solidFill>
                          <a:schemeClr val="dk1"/>
                        </a:solidFill>
                        <a:effectLst/>
                      </a:endParaRPr>
                    </a:p>
                    <a:p>
                      <a:endParaRPr lang="en-IN"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dk1"/>
                          </a:solidFill>
                          <a:effectLst/>
                        </a:rPr>
                        <a:t>(h) BHIM (Bharat Interface for Money) Aadhar Pay”; </a:t>
                      </a:r>
                      <a:endParaRPr kumimoji="0" lang="en-IN" sz="1600" kern="1200" dirty="0">
                        <a:solidFill>
                          <a:schemeClr val="dk1"/>
                        </a:solidFill>
                        <a:effectLst/>
                      </a:endParaRPr>
                    </a:p>
                    <a:p>
                      <a:endParaRPr lang="en-IN" sz="1600" dirty="0"/>
                    </a:p>
                  </a:txBody>
                  <a:tcPr/>
                </a:tc>
                <a:extLst>
                  <a:ext uri="{0D108BD9-81ED-4DB2-BD59-A6C34878D82A}">
                    <a16:rowId xmlns="" xmlns:a16="http://schemas.microsoft.com/office/drawing/2014/main" val="4002999790"/>
                  </a:ext>
                </a:extLst>
              </a:tr>
              <a:tr h="7610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dk1"/>
                          </a:solidFill>
                          <a:effectLst/>
                        </a:rPr>
                        <a:t>(c) Net Banking; </a:t>
                      </a:r>
                      <a:endParaRPr kumimoji="0" lang="en-IN" sz="1600" kern="1200" dirty="0">
                        <a:solidFill>
                          <a:schemeClr val="dk1"/>
                        </a:solidFill>
                        <a:effectLst/>
                      </a:endParaRPr>
                    </a:p>
                    <a:p>
                      <a:endParaRPr lang="en-IN"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kern="1200" dirty="0">
                          <a:solidFill>
                            <a:schemeClr val="dk1"/>
                          </a:solidFill>
                          <a:effectLst/>
                        </a:rPr>
                        <a:t>(f) RTGS (Real Time Gross Settlement); </a:t>
                      </a:r>
                      <a:endParaRPr kumimoji="0" lang="en-IN" sz="1600" kern="1200" dirty="0">
                        <a:solidFill>
                          <a:schemeClr val="dk1"/>
                        </a:solidFill>
                        <a:effectLst/>
                      </a:endParaRPr>
                    </a:p>
                    <a:p>
                      <a:endParaRPr lang="en-IN" sz="1600" dirty="0"/>
                    </a:p>
                  </a:txBody>
                  <a:tcPr/>
                </a:tc>
                <a:tc>
                  <a:txBody>
                    <a:bodyPr/>
                    <a:lstStyle/>
                    <a:p>
                      <a:endParaRPr lang="en-IN" sz="1600" dirty="0"/>
                    </a:p>
                  </a:txBody>
                  <a:tcPr/>
                </a:tc>
                <a:extLst>
                  <a:ext uri="{0D108BD9-81ED-4DB2-BD59-A6C34878D82A}">
                    <a16:rowId xmlns="" xmlns:a16="http://schemas.microsoft.com/office/drawing/2014/main" val="4089667468"/>
                  </a:ext>
                </a:extLst>
              </a:tr>
            </a:tbl>
          </a:graphicData>
        </a:graphic>
      </p:graphicFrame>
    </p:spTree>
    <p:extLst>
      <p:ext uri="{BB962C8B-B14F-4D97-AF65-F5344CB8AC3E}">
        <p14:creationId xmlns:p14="http://schemas.microsoft.com/office/powerpoint/2010/main" val="458228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
        <p:nvSpPr>
          <p:cNvPr id="4" name="Content Placeholder 3"/>
          <p:cNvSpPr>
            <a:spLocks noGrp="1"/>
          </p:cNvSpPr>
          <p:nvPr>
            <p:ph sz="quarter" idx="1"/>
          </p:nvPr>
        </p:nvSpPr>
        <p:spPr>
          <a:xfrm>
            <a:off x="539552" y="1645920"/>
            <a:ext cx="8153400" cy="5061168"/>
          </a:xfrm>
        </p:spPr>
        <p:txBody>
          <a:bodyPr>
            <a:normAutofit fontScale="55000" lnSpcReduction="20000"/>
          </a:bodyPr>
          <a:lstStyle/>
          <a:p>
            <a:pPr algn="just">
              <a:buFont typeface="Wingdings" panose="05000000000000000000" pitchFamily="2" charset="2"/>
              <a:buChar char="q"/>
            </a:pPr>
            <a:r>
              <a:rPr lang="en-US" sz="4200" dirty="0"/>
              <a:t>In respect of Clause 21(a). In the absence of clear information, it is not possible for us to verify that whether personal expenses incurred have been debited to Profit and Loss Account or not. However, it has been intimated to us that no expenses have been debited in the Profit and Loss Account.</a:t>
            </a:r>
          </a:p>
          <a:p>
            <a:pPr algn="just">
              <a:buFont typeface="Wingdings" panose="05000000000000000000" pitchFamily="2" charset="2"/>
              <a:buChar char="q"/>
            </a:pPr>
            <a:r>
              <a:rPr lang="en-US" sz="4200" dirty="0"/>
              <a:t>In respect of clause 21(d) and 31. In the case of receipt/payment by way of </a:t>
            </a:r>
            <a:r>
              <a:rPr lang="en-US" sz="4200" dirty="0" err="1"/>
              <a:t>cheque</a:t>
            </a:r>
            <a:r>
              <a:rPr lang="en-US" sz="4200" dirty="0"/>
              <a:t>, drafts, etc. It is not possible for us to verify whether the receipt/payment have been made through crossed </a:t>
            </a:r>
            <a:r>
              <a:rPr lang="en-US" sz="4200" dirty="0" err="1"/>
              <a:t>cheque</a:t>
            </a:r>
            <a:r>
              <a:rPr lang="en-US" sz="4200" dirty="0"/>
              <a:t> instruments or not, as the necessary evidence is not in the possession of the </a:t>
            </a:r>
            <a:r>
              <a:rPr lang="en-US" sz="4200" dirty="0" err="1"/>
              <a:t>assessee</a:t>
            </a:r>
            <a:r>
              <a:rPr lang="en-US" sz="4200" dirty="0"/>
              <a:t>.</a:t>
            </a:r>
          </a:p>
          <a:p>
            <a:pPr algn="just">
              <a:buFont typeface="Wingdings" panose="05000000000000000000" pitchFamily="2" charset="2"/>
              <a:buChar char="q"/>
            </a:pPr>
            <a:r>
              <a:rPr lang="en-US" sz="4200" dirty="0"/>
              <a:t>In respect of Clause 22, as certified by the management, no party is registered under Micro, Small and Medium Enterprises Development Act, 2006 and it is not possible for us to cross verify this certificate of management. So, the amount inadmissible under section 23 of Micro, Small &amp; medium enterprises Development Act, 2006 is not ascertainable.</a:t>
            </a:r>
            <a:endParaRPr lang="en-US" dirty="0"/>
          </a:p>
        </p:txBody>
      </p:sp>
      <p:sp>
        <p:nvSpPr>
          <p:cNvPr id="5" name="Rectangle 4"/>
          <p:cNvSpPr/>
          <p:nvPr/>
        </p:nvSpPr>
        <p:spPr>
          <a:xfrm>
            <a:off x="7236296" y="150912"/>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6" name="Title 3"/>
          <p:cNvSpPr txBox="1">
            <a:spLocks/>
          </p:cNvSpPr>
          <p:nvPr/>
        </p:nvSpPr>
        <p:spPr>
          <a:xfrm>
            <a:off x="228600" y="476672"/>
            <a:ext cx="8534400" cy="666328"/>
          </a:xfrm>
          <a:prstGeom prst="rect">
            <a:avLst/>
          </a:prstGeom>
        </p:spPr>
        <p:txBody>
          <a:bodyPr vert="horz" anchor="ctr">
            <a:normAutofit lnSpcReduction="10000"/>
          </a:bodyPr>
          <a:lstStyle/>
          <a:p>
            <a:pPr lvl="0" algn="ctr">
              <a:spcBef>
                <a:spcPct val="0"/>
              </a:spcBef>
              <a:defRPr/>
            </a:pPr>
            <a:r>
              <a:rPr lang="en-US" sz="4000" b="1" dirty="0">
                <a:solidFill>
                  <a:schemeClr val="tx2"/>
                </a:solidFill>
                <a:latin typeface="+mj-lt"/>
                <a:ea typeface="+mj-ea"/>
                <a:cs typeface="+mj-cs"/>
              </a:rPr>
              <a:t>Sample Qualification / Observation</a:t>
            </a:r>
          </a:p>
        </p:txBody>
      </p:sp>
    </p:spTree>
    <p:extLst>
      <p:ext uri="{BB962C8B-B14F-4D97-AF65-F5344CB8AC3E}">
        <p14:creationId xmlns:p14="http://schemas.microsoft.com/office/powerpoint/2010/main" val="2634221667"/>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220</a:t>
            </a:fld>
            <a:endParaRPr lang="en-US"/>
          </a:p>
        </p:txBody>
      </p:sp>
      <p:sp>
        <p:nvSpPr>
          <p:cNvPr id="4" name="Content Placeholder 3"/>
          <p:cNvSpPr>
            <a:spLocks noGrp="1"/>
          </p:cNvSpPr>
          <p:nvPr>
            <p:ph sz="quarter" idx="1"/>
          </p:nvPr>
        </p:nvSpPr>
        <p:spPr>
          <a:xfrm>
            <a:off x="152400" y="1752600"/>
            <a:ext cx="8839200" cy="4572000"/>
          </a:xfrm>
          <a:solidFill>
            <a:schemeClr val="tx2">
              <a:lumMod val="20000"/>
              <a:lumOff val="80000"/>
            </a:schemeClr>
          </a:solidFill>
          <a:ln w="38100">
            <a:solidFill>
              <a:schemeClr val="accent1"/>
            </a:solidFill>
          </a:ln>
        </p:spPr>
        <p:txBody>
          <a:bodyPr>
            <a:noAutofit/>
          </a:bodyPr>
          <a:lstStyle/>
          <a:p>
            <a:r>
              <a:rPr lang="en-US" sz="1800" b="1" dirty="0">
                <a:solidFill>
                  <a:schemeClr val="accent2"/>
                </a:solidFill>
              </a:rPr>
              <a:t>Tum </a:t>
            </a:r>
            <a:r>
              <a:rPr lang="en-US" sz="1800" b="1" dirty="0" err="1">
                <a:solidFill>
                  <a:schemeClr val="accent2"/>
                </a:solidFill>
              </a:rPr>
              <a:t>Nath</a:t>
            </a:r>
            <a:r>
              <a:rPr lang="en-US" sz="1800" b="1" dirty="0">
                <a:solidFill>
                  <a:schemeClr val="accent2"/>
                </a:solidFill>
              </a:rPr>
              <a:t> Shaw </a:t>
            </a:r>
            <a:r>
              <a:rPr lang="en-US" sz="1800" b="1" i="1" dirty="0">
                <a:solidFill>
                  <a:schemeClr val="accent2"/>
                </a:solidFill>
              </a:rPr>
              <a:t>v. ACIT </a:t>
            </a:r>
            <a:r>
              <a:rPr lang="en-US" sz="1800" b="1" dirty="0">
                <a:solidFill>
                  <a:schemeClr val="accent2"/>
                </a:solidFill>
              </a:rPr>
              <a:t>[2019] 102 taxmann.com 56 (Kolkata - Trib.)</a:t>
            </a:r>
            <a:endParaRPr lang="en-US" sz="1800" b="1" i="1" dirty="0">
              <a:solidFill>
                <a:schemeClr val="accent2"/>
              </a:solidFill>
            </a:endParaRPr>
          </a:p>
          <a:p>
            <a:pPr marL="0" indent="0">
              <a:buNone/>
            </a:pPr>
            <a:r>
              <a:rPr lang="en-US" sz="1800" dirty="0" err="1"/>
              <a:t>Assessee</a:t>
            </a:r>
            <a:r>
              <a:rPr lang="en-US" sz="1800" dirty="0"/>
              <a:t> made payment in excess of </a:t>
            </a:r>
            <a:r>
              <a:rPr lang="en-US" sz="1800" dirty="0" err="1"/>
              <a:t>Rs</a:t>
            </a:r>
            <a:r>
              <a:rPr lang="en-US" sz="1800" dirty="0"/>
              <a:t>. twenty thousand towards purchase of </a:t>
            </a:r>
            <a:r>
              <a:rPr lang="en-US" sz="1800" dirty="0" err="1"/>
              <a:t>jaggery</a:t>
            </a:r>
            <a:r>
              <a:rPr lang="en-US" sz="1800" dirty="0"/>
              <a:t> from farmers, in view of fact that those farmers were mostly uneducated and did not know how to operate bank accounts, </a:t>
            </a:r>
            <a:r>
              <a:rPr lang="en-US" sz="1800" dirty="0" err="1"/>
              <a:t>assessee's</a:t>
            </a:r>
            <a:r>
              <a:rPr lang="en-US" sz="1800" dirty="0"/>
              <a:t> case would fall under Rule 6DD and, thus, impugned disallowance made under section 40A(3) was to be deleted.</a:t>
            </a:r>
          </a:p>
          <a:p>
            <a:r>
              <a:rPr lang="en-US" sz="1800" b="1" dirty="0">
                <a:solidFill>
                  <a:schemeClr val="accent2"/>
                </a:solidFill>
              </a:rPr>
              <a:t>Surya Merchants Ltd. v. DCIT [2019] 101 taxmann.com 16 (Delhi-Trib.)</a:t>
            </a:r>
          </a:p>
          <a:p>
            <a:pPr marL="0" indent="0">
              <a:buNone/>
            </a:pPr>
            <a:r>
              <a:rPr lang="en-US" sz="1800" dirty="0"/>
              <a:t>Where </a:t>
            </a:r>
            <a:r>
              <a:rPr lang="en-US" sz="1800" dirty="0" err="1"/>
              <a:t>assessee</a:t>
            </a:r>
            <a:r>
              <a:rPr lang="en-US" sz="1800" dirty="0"/>
              <a:t> developer made payments exceeding </a:t>
            </a:r>
            <a:r>
              <a:rPr lang="en-US" sz="1800" dirty="0" err="1"/>
              <a:t>Rs</a:t>
            </a:r>
            <a:r>
              <a:rPr lang="en-US" sz="1800" dirty="0"/>
              <a:t>. 20,000 for purchase of construction materials on bank holidays. Since </a:t>
            </a:r>
            <a:r>
              <a:rPr lang="en-US" sz="1800" dirty="0" err="1"/>
              <a:t>assessee’s</a:t>
            </a:r>
            <a:r>
              <a:rPr lang="en-US" sz="1800" dirty="0"/>
              <a:t> work was time bound manner and construction activities were carried out continuously even during holidays. Therefore, the said payments were made to avoid break in process of construction, so it could not be disallowed under section 40A(3).</a:t>
            </a:r>
          </a:p>
          <a:p>
            <a:r>
              <a:rPr lang="en-US" sz="1800" b="1" dirty="0">
                <a:solidFill>
                  <a:schemeClr val="accent2"/>
                </a:solidFill>
              </a:rPr>
              <a:t>Tash Investment (P.) Ltd. v. ACIT [2019] 106 taxmann.com 190 (Ahmedabad - Trib.)</a:t>
            </a:r>
          </a:p>
          <a:p>
            <a:pPr marL="0" indent="0">
              <a:buNone/>
            </a:pPr>
            <a:r>
              <a:rPr lang="en-US" sz="1800" dirty="0"/>
              <a:t>In absence of any allocable expenses remotely connected to investment activity resulting in tax free income, no disallowance is called for in excess of actual expenditure.</a:t>
            </a:r>
          </a:p>
        </p:txBody>
      </p:sp>
      <p:sp>
        <p:nvSpPr>
          <p:cNvPr id="5" name="Title 6"/>
          <p:cNvSpPr>
            <a:spLocks noGrp="1"/>
          </p:cNvSpPr>
          <p:nvPr>
            <p:ph type="title"/>
          </p:nvPr>
        </p:nvSpPr>
        <p:spPr/>
        <p:txBody>
          <a:bodyPr>
            <a:noAutofit/>
          </a:bodyPr>
          <a:lstStyle/>
          <a:p>
            <a:r>
              <a:rPr lang="en-US" sz="3800" dirty="0"/>
              <a:t>Issues on Clause no. 21 </a:t>
            </a:r>
            <a:r>
              <a:rPr lang="en-US" sz="1800" dirty="0"/>
              <a:t>				</a:t>
            </a:r>
            <a:endParaRPr lang="en-US" sz="2200" i="1" dirty="0">
              <a:solidFill>
                <a:srgbClr val="FF0000"/>
              </a:solidFill>
            </a:endParaRPr>
          </a:p>
        </p:txBody>
      </p:sp>
    </p:spTree>
    <p:extLst>
      <p:ext uri="{BB962C8B-B14F-4D97-AF65-F5344CB8AC3E}">
        <p14:creationId xmlns:p14="http://schemas.microsoft.com/office/powerpoint/2010/main" val="991276071"/>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221</a:t>
            </a:fld>
            <a:endParaRPr lang="en-US"/>
          </a:p>
        </p:txBody>
      </p:sp>
      <p:sp>
        <p:nvSpPr>
          <p:cNvPr id="4" name="Content Placeholder 3"/>
          <p:cNvSpPr>
            <a:spLocks noGrp="1"/>
          </p:cNvSpPr>
          <p:nvPr>
            <p:ph sz="quarter" idx="1"/>
          </p:nvPr>
        </p:nvSpPr>
        <p:spPr>
          <a:xfrm>
            <a:off x="152400" y="1905000"/>
            <a:ext cx="8839200" cy="4267200"/>
          </a:xfrm>
          <a:ln w="38100">
            <a:solidFill>
              <a:schemeClr val="accent1"/>
            </a:solidFill>
          </a:ln>
        </p:spPr>
        <p:txBody>
          <a:bodyPr>
            <a:normAutofit/>
          </a:bodyPr>
          <a:lstStyle/>
          <a:p>
            <a:pPr marL="660400" indent="-660400" algn="just">
              <a:spcBef>
                <a:spcPts val="0"/>
              </a:spcBef>
              <a:buSzPct val="100000"/>
              <a:buNone/>
            </a:pPr>
            <a:r>
              <a:rPr lang="en-US" sz="2200" b="1" dirty="0">
                <a:solidFill>
                  <a:schemeClr val="accent2"/>
                </a:solidFill>
                <a:ea typeface="Times New Roman"/>
                <a:cs typeface="Times New Roman"/>
              </a:rPr>
              <a:t>Clause 21(e)         	   	</a:t>
            </a:r>
            <a:endParaRPr lang="en-US" sz="2200" i="1" dirty="0">
              <a:solidFill>
                <a:schemeClr val="accent2"/>
              </a:solidFill>
              <a:ea typeface="Times New Roman"/>
              <a:cs typeface="Times New Roman"/>
            </a:endParaRPr>
          </a:p>
          <a:p>
            <a:pPr marL="236538" indent="-236538" algn="just">
              <a:spcBef>
                <a:spcPts val="0"/>
              </a:spcBef>
              <a:buSzPct val="100000"/>
              <a:buFont typeface="+mj-lt"/>
              <a:buAutoNum type="alphaLcParenR" startAt="5"/>
            </a:pPr>
            <a:r>
              <a:rPr lang="en-US" sz="2200" dirty="0">
                <a:cs typeface="Times New Roman" pitchFamily="18" charset="0"/>
              </a:rPr>
              <a:t> Provision for payment of gratuity not allowable under Section 40A(7);  </a:t>
            </a:r>
          </a:p>
        </p:txBody>
      </p:sp>
      <p:sp>
        <p:nvSpPr>
          <p:cNvPr id="7"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Clause no. 21……	   				</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10" name="Rectangle 9"/>
          <p:cNvSpPr/>
          <p:nvPr/>
        </p:nvSpPr>
        <p:spPr>
          <a:xfrm>
            <a:off x="457200" y="2743200"/>
            <a:ext cx="8229600" cy="3323987"/>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100" b="1" u="sng" dirty="0"/>
              <a:t>Section 40A(7)</a:t>
            </a:r>
            <a:r>
              <a:rPr lang="en-US" sz="2100" b="1" dirty="0"/>
              <a:t>- </a:t>
            </a:r>
          </a:p>
          <a:p>
            <a:pPr marL="288925" indent="-288925" algn="just">
              <a:buFont typeface="+mj-lt"/>
              <a:buAutoNum type="alphaLcParenR"/>
            </a:pPr>
            <a:r>
              <a:rPr lang="en-US" sz="2100" dirty="0"/>
              <a:t>Subject to the provisions of Clause (b), no deduction shall be allowed in respect of any provision (whether called as such or by any other name) made by the assessee for the payment of gratuity to his employees on their retirement or on termination of their employment for any reason.</a:t>
            </a:r>
          </a:p>
          <a:p>
            <a:pPr marL="288925" indent="-288925" algn="just">
              <a:buFont typeface="+mj-lt"/>
              <a:buAutoNum type="alphaLcParenR"/>
            </a:pPr>
            <a:r>
              <a:rPr lang="en-US" sz="2100" dirty="0"/>
              <a:t>Nothing in Clause (a) shall apply in relation to any provision made by the assessee for the purpose of payment of a sum by way of any contribution towards an approved gratuity fund, or for the purpose of payment of any gratuity, that has become payable during the previous year</a:t>
            </a: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222</a:t>
            </a:fld>
            <a:endParaRPr lang="en-US"/>
          </a:p>
        </p:txBody>
      </p:sp>
      <p:sp>
        <p:nvSpPr>
          <p:cNvPr id="4" name="Content Placeholder 3"/>
          <p:cNvSpPr>
            <a:spLocks noGrp="1"/>
          </p:cNvSpPr>
          <p:nvPr>
            <p:ph sz="quarter" idx="1"/>
          </p:nvPr>
        </p:nvSpPr>
        <p:spPr>
          <a:xfrm>
            <a:off x="381000" y="1828800"/>
            <a:ext cx="8458200" cy="4419600"/>
          </a:xfrm>
          <a:ln w="38100">
            <a:solidFill>
              <a:schemeClr val="accent1"/>
            </a:solidFill>
          </a:ln>
        </p:spPr>
        <p:txBody>
          <a:bodyPr>
            <a:normAutofit/>
          </a:bodyPr>
          <a:lstStyle/>
          <a:p>
            <a:pPr marL="660400" indent="-660400" algn="just">
              <a:spcBef>
                <a:spcPts val="0"/>
              </a:spcBef>
              <a:buSzPct val="100000"/>
              <a:buNone/>
            </a:pPr>
            <a:r>
              <a:rPr lang="en-US" sz="2300" b="1" dirty="0">
                <a:solidFill>
                  <a:schemeClr val="accent2"/>
                </a:solidFill>
                <a:ea typeface="Times New Roman"/>
                <a:cs typeface="Times New Roman"/>
              </a:rPr>
              <a:t>Clause 21(f)             	</a:t>
            </a:r>
            <a:endParaRPr lang="en-US" sz="2300" i="1" dirty="0">
              <a:solidFill>
                <a:schemeClr val="accent2"/>
              </a:solidFill>
              <a:ea typeface="Times New Roman"/>
              <a:cs typeface="Times New Roman"/>
            </a:endParaRPr>
          </a:p>
          <a:p>
            <a:pPr marL="441325" indent="-441325" algn="just">
              <a:spcBef>
                <a:spcPts val="0"/>
              </a:spcBef>
              <a:buSzPct val="100000"/>
              <a:buFont typeface="+mj-lt"/>
              <a:buAutoNum type="alphaLcParenR" startAt="6"/>
            </a:pPr>
            <a:r>
              <a:rPr lang="en-US" sz="2300" dirty="0">
                <a:cs typeface="Times New Roman" pitchFamily="18" charset="0"/>
              </a:rPr>
              <a:t>any sum paid by the assessee as an employer not allowable under Section 40</a:t>
            </a:r>
            <a:r>
              <a:rPr lang="en-US" sz="2400" dirty="0">
                <a:cs typeface="Times New Roman" pitchFamily="18" charset="0"/>
              </a:rPr>
              <a:t>A</a:t>
            </a:r>
            <a:r>
              <a:rPr lang="en-US" sz="2300" dirty="0">
                <a:cs typeface="Times New Roman" pitchFamily="18" charset="0"/>
              </a:rPr>
              <a:t>(9);</a:t>
            </a:r>
          </a:p>
        </p:txBody>
      </p:sp>
      <p:sp>
        <p:nvSpPr>
          <p:cNvPr id="7"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Clause no. 21……		   				</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10" name="Rectangle 9"/>
          <p:cNvSpPr/>
          <p:nvPr/>
        </p:nvSpPr>
        <p:spPr>
          <a:xfrm>
            <a:off x="990600" y="3048000"/>
            <a:ext cx="7620000" cy="3000821"/>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sz="2100" b="1" u="sng" dirty="0"/>
              <a:t>Section 40A(9)</a:t>
            </a:r>
            <a:r>
              <a:rPr lang="en-US" sz="2100" b="1" dirty="0"/>
              <a:t>- </a:t>
            </a:r>
          </a:p>
          <a:p>
            <a:pPr marL="60325" indent="-60325" algn="just"/>
            <a:r>
              <a:rPr lang="en-US" sz="2100" dirty="0"/>
              <a:t>No deduction shall be allowed in respect of any sum paid by the assessee as an employer towards the setting up or formation of, or as contribution to, any fund, trust, company, association of persons, body of individuals, society registered under the Societies Registration Act, 1860 (21 of 1860), or other institution for any purpose, except where such sum is so paid, for the purposes and to the extent provided by or u/s 36(1)(iv)/(</a:t>
            </a:r>
            <a:r>
              <a:rPr lang="en-US" sz="2100" dirty="0" err="1"/>
              <a:t>iva</a:t>
            </a:r>
            <a:r>
              <a:rPr lang="en-US" sz="2100" dirty="0"/>
              <a:t>)/(v), or as required by or under any other law for the time being in force.</a:t>
            </a: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223</a:t>
            </a:fld>
            <a:endParaRPr lang="en-US"/>
          </a:p>
        </p:txBody>
      </p:sp>
      <p:sp>
        <p:nvSpPr>
          <p:cNvPr id="4" name="Content Placeholder 3"/>
          <p:cNvSpPr>
            <a:spLocks noGrp="1"/>
          </p:cNvSpPr>
          <p:nvPr>
            <p:ph sz="quarter" idx="1"/>
          </p:nvPr>
        </p:nvSpPr>
        <p:spPr>
          <a:xfrm>
            <a:off x="152400" y="1600200"/>
            <a:ext cx="8839200" cy="5029200"/>
          </a:xfrm>
          <a:ln w="38100">
            <a:solidFill>
              <a:schemeClr val="accent1"/>
            </a:solidFill>
          </a:ln>
        </p:spPr>
        <p:txBody>
          <a:bodyPr>
            <a:normAutofit/>
          </a:bodyPr>
          <a:lstStyle/>
          <a:p>
            <a:pPr marL="660400" indent="-660400" algn="just">
              <a:lnSpc>
                <a:spcPct val="90000"/>
              </a:lnSpc>
              <a:buSzPct val="100000"/>
              <a:buNone/>
            </a:pPr>
            <a:r>
              <a:rPr lang="en-US" sz="2400" b="1" dirty="0">
                <a:solidFill>
                  <a:schemeClr val="accent2"/>
                </a:solidFill>
                <a:ea typeface="Times New Roman"/>
                <a:cs typeface="Times New Roman"/>
              </a:rPr>
              <a:t>Clause 21(g-h)             	</a:t>
            </a:r>
            <a:endParaRPr lang="en-US" sz="2400" i="1" dirty="0">
              <a:solidFill>
                <a:schemeClr val="accent2"/>
              </a:solidFill>
              <a:ea typeface="Times New Roman"/>
              <a:cs typeface="Times New Roman"/>
            </a:endParaRPr>
          </a:p>
          <a:p>
            <a:pPr marL="457200" indent="-457200" algn="just">
              <a:lnSpc>
                <a:spcPct val="90000"/>
              </a:lnSpc>
              <a:buSzPct val="100000"/>
              <a:buFont typeface="+mj-lt"/>
              <a:buAutoNum type="alphaLcParenR" startAt="7"/>
            </a:pPr>
            <a:r>
              <a:rPr lang="en-US" sz="2000" dirty="0">
                <a:latin typeface="Calibri" pitchFamily="34" charset="0"/>
                <a:cs typeface="Times New Roman" pitchFamily="18" charset="0"/>
              </a:rPr>
              <a:t>Particulars of any liability of a contingent nature.</a:t>
            </a:r>
          </a:p>
          <a:p>
            <a:pPr marL="457200" indent="-457200" algn="just">
              <a:lnSpc>
                <a:spcPct val="90000"/>
              </a:lnSpc>
              <a:buSzPct val="100000"/>
              <a:buFont typeface="+mj-lt"/>
              <a:buAutoNum type="alphaLcParenR" startAt="7"/>
            </a:pPr>
            <a:endParaRPr lang="en-US" sz="2400" dirty="0">
              <a:latin typeface="Calibri" pitchFamily="34" charset="0"/>
              <a:cs typeface="Times New Roman" pitchFamily="18" charset="0"/>
            </a:endParaRPr>
          </a:p>
          <a:p>
            <a:pPr marL="457200" indent="-457200" algn="just">
              <a:lnSpc>
                <a:spcPct val="90000"/>
              </a:lnSpc>
              <a:buSzPct val="100000"/>
              <a:buFont typeface="+mj-lt"/>
              <a:buAutoNum type="alphaLcParenR" startAt="7"/>
            </a:pPr>
            <a:endParaRPr lang="en-US" sz="900" dirty="0">
              <a:latin typeface="Calibri" pitchFamily="34" charset="0"/>
              <a:cs typeface="Times New Roman" pitchFamily="18" charset="0"/>
            </a:endParaRPr>
          </a:p>
          <a:p>
            <a:pPr marL="457200" indent="-457200" algn="just">
              <a:lnSpc>
                <a:spcPct val="90000"/>
              </a:lnSpc>
              <a:buSzPct val="100000"/>
              <a:buFont typeface="+mj-lt"/>
              <a:buAutoNum type="alphaLcParenR" startAt="7"/>
            </a:pPr>
            <a:endParaRPr lang="en-US" sz="2400" dirty="0">
              <a:latin typeface="Calibri" pitchFamily="34" charset="0"/>
              <a:cs typeface="Times New Roman" pitchFamily="18" charset="0"/>
            </a:endParaRPr>
          </a:p>
          <a:p>
            <a:pPr marL="457200" indent="-457200" algn="just">
              <a:lnSpc>
                <a:spcPct val="90000"/>
              </a:lnSpc>
              <a:buSzPct val="100000"/>
              <a:buFont typeface="+mj-lt"/>
              <a:buAutoNum type="alphaLcParenR" startAt="7"/>
            </a:pPr>
            <a:endParaRPr lang="en-US" sz="2000" dirty="0">
              <a:cs typeface="Times New Roman" pitchFamily="18" charset="0"/>
            </a:endParaRPr>
          </a:p>
          <a:p>
            <a:pPr marL="457200" indent="-457200" algn="just">
              <a:lnSpc>
                <a:spcPct val="90000"/>
              </a:lnSpc>
              <a:buSzPct val="100000"/>
              <a:buFont typeface="+mj-lt"/>
              <a:buAutoNum type="alphaLcParenR" startAt="7"/>
            </a:pPr>
            <a:r>
              <a:rPr lang="en-US" sz="2000" dirty="0">
                <a:cs typeface="Times New Roman" pitchFamily="18" charset="0"/>
              </a:rPr>
              <a:t>Amount of deduction inadmissible in terms of Section 14A in respect of the expenditure incurred in relation to income which does not form part of the total income.</a:t>
            </a:r>
            <a:r>
              <a:rPr lang="en-US" sz="1800" dirty="0">
                <a:cs typeface="Times New Roman" pitchFamily="18" charset="0"/>
              </a:rPr>
              <a:t>  </a:t>
            </a:r>
            <a:endParaRPr lang="en-US" sz="1800" b="1" dirty="0">
              <a:solidFill>
                <a:srgbClr val="00B050"/>
              </a:solidFill>
              <a:cs typeface="Times New Roman" pitchFamily="18" charset="0"/>
            </a:endParaRPr>
          </a:p>
          <a:p>
            <a:pPr marL="457200" indent="-457200" algn="just">
              <a:lnSpc>
                <a:spcPct val="90000"/>
              </a:lnSpc>
              <a:buSzPct val="100000"/>
              <a:buFont typeface="+mj-lt"/>
              <a:buAutoNum type="alphaLcParenR" startAt="7"/>
            </a:pPr>
            <a:endParaRPr lang="en-US" sz="2400" dirty="0">
              <a:cs typeface="Times New Roman" pitchFamily="18" charset="0"/>
            </a:endParaRPr>
          </a:p>
          <a:p>
            <a:pPr marL="457200" indent="-457200" algn="just">
              <a:lnSpc>
                <a:spcPct val="90000"/>
              </a:lnSpc>
              <a:buSzPct val="100000"/>
              <a:buFont typeface="+mj-lt"/>
              <a:buAutoNum type="alphaLcParenR" startAt="7"/>
            </a:pPr>
            <a:endParaRPr lang="en-US" sz="2400" dirty="0">
              <a:latin typeface="Calibri" pitchFamily="34" charset="0"/>
              <a:cs typeface="Times New Roman" pitchFamily="18" charset="0"/>
            </a:endParaRPr>
          </a:p>
          <a:p>
            <a:pPr marL="514350" indent="-514350">
              <a:buSzPct val="100000"/>
              <a:buFont typeface="+mj-lt"/>
              <a:buAutoNum type="alphaLcParenR" startAt="7"/>
            </a:pPr>
            <a:endParaRPr lang="en-US" sz="2400" dirty="0"/>
          </a:p>
        </p:txBody>
      </p:sp>
      <p:sp>
        <p:nvSpPr>
          <p:cNvPr id="7"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Clause no. 21……</a:t>
            </a:r>
          </a:p>
          <a:p>
            <a:pPr lvl="0" algn="just">
              <a:spcBef>
                <a:spcPct val="0"/>
              </a:spcBef>
              <a:defRPr/>
            </a:pP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pic>
        <p:nvPicPr>
          <p:cNvPr id="11" name="Picture 10"/>
          <p:cNvPicPr/>
          <p:nvPr/>
        </p:nvPicPr>
        <p:blipFill>
          <a:blip r:embed="rId2" cstate="print"/>
          <a:srcRect l="16681" t="37695" r="19445" b="47496"/>
          <a:stretch>
            <a:fillRect/>
          </a:stretch>
        </p:blipFill>
        <p:spPr bwMode="auto">
          <a:xfrm>
            <a:off x="381000" y="2362200"/>
            <a:ext cx="8305799" cy="1447800"/>
          </a:xfrm>
          <a:prstGeom prst="rect">
            <a:avLst/>
          </a:prstGeom>
          <a:noFill/>
          <a:ln w="9525">
            <a:noFill/>
            <a:miter lim="800000"/>
            <a:headEnd/>
            <a:tailEnd/>
          </a:ln>
        </p:spPr>
      </p:pic>
      <p:pic>
        <p:nvPicPr>
          <p:cNvPr id="12" name="Picture 11"/>
          <p:cNvPicPr/>
          <p:nvPr/>
        </p:nvPicPr>
        <p:blipFill>
          <a:blip r:embed="rId2" cstate="print"/>
          <a:srcRect l="16512" t="57315" r="19956" b="27702"/>
          <a:stretch>
            <a:fillRect/>
          </a:stretch>
        </p:blipFill>
        <p:spPr bwMode="auto">
          <a:xfrm>
            <a:off x="304800" y="4648200"/>
            <a:ext cx="8610600" cy="1905000"/>
          </a:xfrm>
          <a:prstGeom prst="rect">
            <a:avLst/>
          </a:prstGeom>
          <a:noFill/>
          <a:ln w="9525">
            <a:noFill/>
            <a:miter lim="800000"/>
            <a:headEnd/>
            <a:tailEnd/>
          </a:ln>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224</a:t>
            </a:fld>
            <a:endParaRPr lang="en-US"/>
          </a:p>
        </p:txBody>
      </p:sp>
      <p:sp>
        <p:nvSpPr>
          <p:cNvPr id="4" name="Content Placeholder 3"/>
          <p:cNvSpPr>
            <a:spLocks noGrp="1"/>
          </p:cNvSpPr>
          <p:nvPr>
            <p:ph sz="quarter" idx="1"/>
          </p:nvPr>
        </p:nvSpPr>
        <p:spPr>
          <a:xfrm>
            <a:off x="304800" y="1905000"/>
            <a:ext cx="8610600" cy="3886200"/>
          </a:xfrm>
          <a:solidFill>
            <a:schemeClr val="bg1"/>
          </a:solidFill>
          <a:ln w="38100">
            <a:solidFill>
              <a:schemeClr val="accent1"/>
            </a:solidFill>
          </a:ln>
        </p:spPr>
        <p:txBody>
          <a:bodyPr>
            <a:normAutofit/>
          </a:bodyPr>
          <a:lstStyle/>
          <a:p>
            <a:pPr marL="457200" indent="-457200" algn="just">
              <a:spcBef>
                <a:spcPts val="0"/>
              </a:spcBef>
              <a:buSzPct val="100000"/>
              <a:buFont typeface="Wingdings" pitchFamily="2" charset="2"/>
              <a:buChar char="Ø"/>
            </a:pPr>
            <a:r>
              <a:rPr lang="en-US" sz="2400" dirty="0"/>
              <a:t>It is the duty of the assessee to provide details of amount inadmissible u/s 14A for examination to the auditor. The tax auditor may place reliance on the management representation (refer Standard on Auditing 580, </a:t>
            </a:r>
            <a:r>
              <a:rPr lang="en-US" sz="2400" i="1" dirty="0"/>
              <a:t>Written representations).</a:t>
            </a:r>
          </a:p>
          <a:p>
            <a:pPr marL="457200" indent="-457200" algn="just">
              <a:spcBef>
                <a:spcPts val="0"/>
              </a:spcBef>
              <a:buSzPct val="100000"/>
              <a:buFont typeface="Wingdings" pitchFamily="2" charset="2"/>
              <a:buChar char="Ø"/>
            </a:pPr>
            <a:endParaRPr lang="en-US" sz="2400" i="1" dirty="0"/>
          </a:p>
          <a:p>
            <a:pPr marL="457200" indent="-457200" algn="just">
              <a:spcBef>
                <a:spcPts val="0"/>
              </a:spcBef>
              <a:buSzPct val="100000"/>
              <a:buFont typeface="Wingdings" pitchFamily="2" charset="2"/>
              <a:buChar char="Ø"/>
            </a:pPr>
            <a:r>
              <a:rPr lang="en-US" sz="2400" dirty="0"/>
              <a:t>The tax auditor should provide his opinion as under:</a:t>
            </a:r>
          </a:p>
          <a:p>
            <a:pPr marL="777240" lvl="1" indent="-457200" algn="just">
              <a:spcBef>
                <a:spcPts val="0"/>
              </a:spcBef>
              <a:buSzPct val="100000"/>
              <a:buFont typeface="+mj-lt"/>
              <a:buAutoNum type="alphaLcParenR"/>
            </a:pPr>
            <a:r>
              <a:rPr lang="en-US" sz="2000" b="1" u="sng" dirty="0"/>
              <a:t>If the tax auditor is in agreement </a:t>
            </a:r>
            <a:r>
              <a:rPr lang="en-US" sz="2000" dirty="0"/>
              <a:t>with the assessee, should report the amount with suitable disclosures of material assumptions, if any.</a:t>
            </a:r>
          </a:p>
          <a:p>
            <a:pPr marL="777240" lvl="1" indent="-457200" algn="just">
              <a:spcBef>
                <a:spcPts val="0"/>
              </a:spcBef>
              <a:buSzPct val="100000"/>
              <a:buFont typeface="+mj-lt"/>
              <a:buAutoNum type="alphaLcParenR"/>
            </a:pPr>
            <a:r>
              <a:rPr lang="en-US" sz="2000" b="1" u="sng" dirty="0"/>
              <a:t>If the tax auditor is not in agreement</a:t>
            </a:r>
            <a:r>
              <a:rPr lang="en-US" sz="2000" b="1" dirty="0"/>
              <a:t> </a:t>
            </a:r>
            <a:r>
              <a:rPr lang="en-US" sz="2000" dirty="0"/>
              <a:t>with the assessee with regard to the amount of expenditure determined, may give qualified opinion or adverse opinion or disclaimer of opinion. </a:t>
            </a:r>
          </a:p>
        </p:txBody>
      </p:sp>
      <p:sp>
        <p:nvSpPr>
          <p:cNvPr id="10"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Issues</a:t>
            </a:r>
            <a:r>
              <a:rPr kumimoji="0" lang="en-US" sz="3600" b="0" i="0" u="none" strike="noStrike" kern="1200" cap="none" spc="0" normalizeH="0" noProof="0" dirty="0">
                <a:ln>
                  <a:noFill/>
                </a:ln>
                <a:solidFill>
                  <a:schemeClr val="tx2"/>
                </a:solidFill>
                <a:effectLst/>
                <a:uLnTx/>
                <a:uFillTx/>
                <a:latin typeface="+mj-lt"/>
                <a:ea typeface="+mj-ea"/>
                <a:cs typeface="+mj-cs"/>
              </a:rPr>
              <a:t> on Clause 21(h)……..</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225</a:t>
            </a:fld>
            <a:endParaRPr lang="en-US"/>
          </a:p>
        </p:txBody>
      </p:sp>
      <p:sp>
        <p:nvSpPr>
          <p:cNvPr id="4" name="Content Placeholder 3"/>
          <p:cNvSpPr>
            <a:spLocks noGrp="1"/>
          </p:cNvSpPr>
          <p:nvPr>
            <p:ph sz="quarter" idx="1"/>
          </p:nvPr>
        </p:nvSpPr>
        <p:spPr>
          <a:xfrm>
            <a:off x="467544" y="1789936"/>
            <a:ext cx="8287072" cy="4807416"/>
          </a:xfrm>
          <a:solidFill>
            <a:schemeClr val="bg1"/>
          </a:solidFill>
          <a:ln w="38100">
            <a:solidFill>
              <a:schemeClr val="accent1"/>
            </a:solidFill>
          </a:ln>
        </p:spPr>
        <p:txBody>
          <a:bodyPr>
            <a:normAutofit/>
          </a:bodyPr>
          <a:lstStyle/>
          <a:p>
            <a:pPr marL="0" indent="0" algn="just">
              <a:spcBef>
                <a:spcPts val="0"/>
              </a:spcBef>
              <a:buSzPct val="100000"/>
              <a:buNone/>
            </a:pPr>
            <a:r>
              <a:rPr lang="en-US" sz="2400" dirty="0"/>
              <a:t>In the case of </a:t>
            </a:r>
            <a:r>
              <a:rPr lang="en-IN" sz="2200" b="1" dirty="0" err="1">
                <a:solidFill>
                  <a:schemeClr val="accent2"/>
                </a:solidFill>
                <a:latin typeface="Calibri" pitchFamily="34" charset="0"/>
              </a:rPr>
              <a:t>Maxopp</a:t>
            </a:r>
            <a:r>
              <a:rPr lang="en-IN" sz="2200" b="1" dirty="0">
                <a:solidFill>
                  <a:schemeClr val="accent2"/>
                </a:solidFill>
                <a:latin typeface="Calibri" pitchFamily="34" charset="0"/>
              </a:rPr>
              <a:t> Investment Ltd. vs CIT [2018] 402 ITR 640 , </a:t>
            </a:r>
            <a:r>
              <a:rPr lang="en-IN" sz="2400" dirty="0"/>
              <a:t>Supreme Court  held that :-</a:t>
            </a:r>
          </a:p>
          <a:p>
            <a:pPr algn="just">
              <a:spcBef>
                <a:spcPts val="0"/>
              </a:spcBef>
              <a:buSzPct val="100000"/>
              <a:buFont typeface="Wingdings" panose="05000000000000000000" pitchFamily="2" charset="2"/>
              <a:buChar char="Ø"/>
            </a:pPr>
            <a:r>
              <a:rPr lang="en-US" sz="2400" dirty="0"/>
              <a:t>If an </a:t>
            </a:r>
            <a:r>
              <a:rPr lang="en-US" sz="2400" u="sng" dirty="0"/>
              <a:t>expenditure incurred has no causal connection with the exempted income</a:t>
            </a:r>
            <a:r>
              <a:rPr lang="en-US" sz="2400" dirty="0"/>
              <a:t>, then such an expenditure would obviously be treated as not related to the income that is exempted from tax, and s</a:t>
            </a:r>
            <a:r>
              <a:rPr lang="en-US" sz="2400" u="sng" dirty="0"/>
              <a:t>uch expenditure would be allowed as business expenditure.</a:t>
            </a:r>
          </a:p>
          <a:p>
            <a:pPr algn="just">
              <a:spcBef>
                <a:spcPts val="0"/>
              </a:spcBef>
              <a:buSzPct val="100000"/>
              <a:buFont typeface="Wingdings" panose="05000000000000000000" pitchFamily="2" charset="2"/>
              <a:buChar char="Ø"/>
            </a:pPr>
            <a:r>
              <a:rPr lang="en-US" sz="2400" dirty="0"/>
              <a:t>If </a:t>
            </a:r>
            <a:r>
              <a:rPr lang="en-US" sz="2400" u="sng" dirty="0"/>
              <a:t>expenditure is incurred on earning the dividend income</a:t>
            </a:r>
            <a:r>
              <a:rPr lang="en-US" sz="2400" dirty="0"/>
              <a:t>, that much of the </a:t>
            </a:r>
            <a:r>
              <a:rPr lang="en-US" sz="2400" u="sng" dirty="0"/>
              <a:t>expenditure which is attributable to the dividend income has to be disallowed </a:t>
            </a:r>
            <a:r>
              <a:rPr lang="en-US" sz="2400" dirty="0"/>
              <a:t>and cannot be treated as business expenditure.</a:t>
            </a:r>
          </a:p>
          <a:p>
            <a:pPr marL="0" indent="0" algn="just">
              <a:spcBef>
                <a:spcPts val="0"/>
              </a:spcBef>
              <a:buSzPct val="100000"/>
              <a:buNone/>
            </a:pPr>
            <a:endParaRPr lang="en-US" sz="1400" dirty="0"/>
          </a:p>
        </p:txBody>
      </p:sp>
      <p:sp>
        <p:nvSpPr>
          <p:cNvPr id="10"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Issues</a:t>
            </a:r>
            <a:r>
              <a:rPr kumimoji="0" lang="en-US" sz="3600" b="0" i="0" u="none" strike="noStrike" kern="1200" cap="none" spc="0" normalizeH="0" noProof="0" dirty="0">
                <a:ln>
                  <a:noFill/>
                </a:ln>
                <a:solidFill>
                  <a:schemeClr val="tx2"/>
                </a:solidFill>
                <a:effectLst/>
                <a:uLnTx/>
                <a:uFillTx/>
                <a:latin typeface="+mj-lt"/>
                <a:ea typeface="+mj-ea"/>
                <a:cs typeface="+mj-cs"/>
              </a:rPr>
              <a:t> on Clause 21(h)……..</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81404644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226</a:t>
            </a:fld>
            <a:endParaRPr lang="en-US"/>
          </a:p>
        </p:txBody>
      </p:sp>
      <p:sp>
        <p:nvSpPr>
          <p:cNvPr id="4" name="Content Placeholder 3"/>
          <p:cNvSpPr>
            <a:spLocks noGrp="1"/>
          </p:cNvSpPr>
          <p:nvPr>
            <p:ph sz="quarter" idx="1"/>
          </p:nvPr>
        </p:nvSpPr>
        <p:spPr>
          <a:xfrm>
            <a:off x="0" y="1516698"/>
            <a:ext cx="9144000" cy="5341302"/>
          </a:xfrm>
          <a:solidFill>
            <a:schemeClr val="bg1"/>
          </a:solidFill>
          <a:ln w="38100">
            <a:solidFill>
              <a:schemeClr val="accent1"/>
            </a:solidFill>
          </a:ln>
        </p:spPr>
        <p:txBody>
          <a:bodyPr>
            <a:normAutofit fontScale="55000" lnSpcReduction="20000"/>
          </a:bodyPr>
          <a:lstStyle/>
          <a:p>
            <a:pPr algn="just">
              <a:spcBef>
                <a:spcPts val="0"/>
              </a:spcBef>
              <a:buSzPct val="100000"/>
              <a:buFont typeface="Wingdings" panose="05000000000000000000" pitchFamily="2" charset="2"/>
              <a:buChar char="Ø"/>
            </a:pPr>
            <a:r>
              <a:rPr lang="en-US" sz="4400" b="1" dirty="0">
                <a:solidFill>
                  <a:schemeClr val="accent2"/>
                </a:solidFill>
                <a:latin typeface="Calibri" pitchFamily="34" charset="0"/>
              </a:rPr>
              <a:t>PCIT vs </a:t>
            </a:r>
            <a:r>
              <a:rPr lang="en-US" sz="4400" b="1" dirty="0" err="1">
                <a:solidFill>
                  <a:schemeClr val="accent2"/>
                </a:solidFill>
                <a:latin typeface="Calibri" pitchFamily="34" charset="0"/>
              </a:rPr>
              <a:t>Moonstar</a:t>
            </a:r>
            <a:r>
              <a:rPr lang="en-US" sz="4400" b="1" dirty="0">
                <a:solidFill>
                  <a:schemeClr val="accent2"/>
                </a:solidFill>
                <a:latin typeface="Calibri" pitchFamily="34" charset="0"/>
              </a:rPr>
              <a:t> Securities Trading and Finance Co. (P.) Ltd. </a:t>
            </a:r>
            <a:r>
              <a:rPr lang="da-DK" sz="4400" b="1" dirty="0">
                <a:solidFill>
                  <a:schemeClr val="accent2"/>
                </a:solidFill>
                <a:latin typeface="Calibri" pitchFamily="34" charset="0"/>
              </a:rPr>
              <a:t>[2019] 263 Taxman 458 (SC)</a:t>
            </a:r>
          </a:p>
          <a:p>
            <a:pPr marL="365125" indent="0" algn="just">
              <a:spcBef>
                <a:spcPts val="0"/>
              </a:spcBef>
              <a:buSzPct val="100000"/>
              <a:buNone/>
            </a:pPr>
            <a:r>
              <a:rPr lang="en-US" sz="4400" dirty="0"/>
              <a:t>AO can not straightaway reject expenditure offered for disallowance u/s 14A and apply rule 8D without assigning any reasons.</a:t>
            </a:r>
          </a:p>
          <a:p>
            <a:pPr marL="365125" indent="0" algn="just">
              <a:spcBef>
                <a:spcPts val="0"/>
              </a:spcBef>
              <a:buSzPct val="100000"/>
              <a:buNone/>
            </a:pPr>
            <a:r>
              <a:rPr lang="en-US" sz="4400" dirty="0"/>
              <a:t>Also held in the case of </a:t>
            </a:r>
            <a:r>
              <a:rPr lang="en-US" sz="4400" b="1" dirty="0">
                <a:solidFill>
                  <a:schemeClr val="accent2"/>
                </a:solidFill>
                <a:latin typeface="Calibri" pitchFamily="34" charset="0"/>
              </a:rPr>
              <a:t>PCIT vs </a:t>
            </a:r>
            <a:r>
              <a:rPr lang="en-IN" sz="4400" b="1" dirty="0">
                <a:solidFill>
                  <a:schemeClr val="accent2"/>
                </a:solidFill>
                <a:latin typeface="Calibri" pitchFamily="34" charset="0"/>
              </a:rPr>
              <a:t>Hero Corporate Service Ltd. </a:t>
            </a:r>
            <a:r>
              <a:rPr lang="da-DK" sz="4400" b="1" dirty="0">
                <a:solidFill>
                  <a:schemeClr val="accent2"/>
                </a:solidFill>
                <a:latin typeface="Calibri" pitchFamily="34" charset="0"/>
              </a:rPr>
              <a:t>[2019] 262 Taxman 29 (SC)</a:t>
            </a:r>
          </a:p>
          <a:p>
            <a:pPr marL="0" indent="0" algn="just">
              <a:spcBef>
                <a:spcPts val="0"/>
              </a:spcBef>
              <a:buSzPct val="100000"/>
              <a:buNone/>
            </a:pPr>
            <a:endParaRPr lang="da-DK" sz="3300" b="1" dirty="0">
              <a:solidFill>
                <a:schemeClr val="accent2"/>
              </a:solidFill>
              <a:latin typeface="Calibri" pitchFamily="34" charset="0"/>
            </a:endParaRPr>
          </a:p>
          <a:p>
            <a:pPr algn="just">
              <a:spcBef>
                <a:spcPts val="0"/>
              </a:spcBef>
              <a:buSzPct val="100000"/>
              <a:buFont typeface="Wingdings" panose="05000000000000000000" pitchFamily="2" charset="2"/>
              <a:buChar char="Ø"/>
            </a:pPr>
            <a:r>
              <a:rPr lang="da-DK" sz="4400" b="1" dirty="0">
                <a:solidFill>
                  <a:schemeClr val="accent2"/>
                </a:solidFill>
                <a:latin typeface="Calibri" pitchFamily="34" charset="0"/>
              </a:rPr>
              <a:t>PCIT vs State Bank of Patiala [2018] 259 Taxman 314 (SC)</a:t>
            </a:r>
          </a:p>
          <a:p>
            <a:pPr marL="365125" indent="0" algn="just">
              <a:spcBef>
                <a:spcPts val="0"/>
              </a:spcBef>
              <a:buSzPct val="100000"/>
              <a:buNone/>
            </a:pPr>
            <a:r>
              <a:rPr lang="en-US" sz="4400" dirty="0"/>
              <a:t>Amount of disallowance u/s 14A can only be up to the amount of exempt income.</a:t>
            </a:r>
          </a:p>
          <a:p>
            <a:pPr marL="0" indent="0" algn="just">
              <a:spcBef>
                <a:spcPts val="0"/>
              </a:spcBef>
              <a:buSzPct val="100000"/>
              <a:buNone/>
            </a:pPr>
            <a:endParaRPr lang="en-US" sz="3300" dirty="0"/>
          </a:p>
          <a:p>
            <a:pPr algn="just">
              <a:spcBef>
                <a:spcPts val="0"/>
              </a:spcBef>
              <a:buSzPct val="100000"/>
              <a:buFont typeface="Wingdings" panose="05000000000000000000" pitchFamily="2" charset="2"/>
              <a:buChar char="Ø"/>
            </a:pPr>
            <a:r>
              <a:rPr lang="en-US" sz="4400" b="1" dirty="0">
                <a:solidFill>
                  <a:schemeClr val="accent2"/>
                </a:solidFill>
                <a:latin typeface="Calibri" pitchFamily="34" charset="0"/>
              </a:rPr>
              <a:t>PCIT vs. GVK Project and Technical Services Ltd. </a:t>
            </a:r>
            <a:r>
              <a:rPr lang="da-DK" sz="4400" b="1" dirty="0">
                <a:solidFill>
                  <a:schemeClr val="accent2"/>
                </a:solidFill>
                <a:latin typeface="Calibri" pitchFamily="34" charset="0"/>
              </a:rPr>
              <a:t>[2019] 264 Taxman 76 (SC)</a:t>
            </a:r>
          </a:p>
          <a:p>
            <a:pPr marL="365125" indent="0" algn="just">
              <a:spcBef>
                <a:spcPts val="0"/>
              </a:spcBef>
              <a:buSzPct val="100000"/>
              <a:buNone/>
            </a:pPr>
            <a:r>
              <a:rPr lang="en-US" sz="4400" dirty="0"/>
              <a:t>In absence of any exempt income, disallowance can not be made u/s 14A of the Act.</a:t>
            </a:r>
          </a:p>
          <a:p>
            <a:pPr marL="365125" indent="0" algn="just">
              <a:spcBef>
                <a:spcPts val="0"/>
              </a:spcBef>
              <a:buSzPct val="100000"/>
              <a:buNone/>
            </a:pPr>
            <a:r>
              <a:rPr lang="en-US" sz="4400" dirty="0"/>
              <a:t>Also held in the case of </a:t>
            </a:r>
            <a:r>
              <a:rPr lang="en-US" sz="4400" b="1" dirty="0">
                <a:solidFill>
                  <a:schemeClr val="accent2"/>
                </a:solidFill>
                <a:latin typeface="Calibri" pitchFamily="34" charset="0"/>
              </a:rPr>
              <a:t>PCIT vs. </a:t>
            </a:r>
            <a:r>
              <a:rPr lang="en-IN" sz="4400" b="1" dirty="0">
                <a:solidFill>
                  <a:schemeClr val="accent2"/>
                </a:solidFill>
                <a:latin typeface="Calibri" pitchFamily="34" charset="0"/>
              </a:rPr>
              <a:t>Oil Industry Development Board </a:t>
            </a:r>
            <a:r>
              <a:rPr lang="da-DK" sz="4400" b="1" dirty="0">
                <a:solidFill>
                  <a:schemeClr val="accent2"/>
                </a:solidFill>
                <a:latin typeface="Calibri" pitchFamily="34" charset="0"/>
              </a:rPr>
              <a:t>[2019] 262 Taxman 102 (SC).</a:t>
            </a:r>
            <a:endParaRPr lang="en-US" sz="4400" b="1" dirty="0">
              <a:solidFill>
                <a:schemeClr val="accent2"/>
              </a:solidFill>
              <a:latin typeface="Calibri" pitchFamily="34" charset="0"/>
            </a:endParaRPr>
          </a:p>
          <a:p>
            <a:pPr marL="0" indent="0" algn="just">
              <a:spcBef>
                <a:spcPts val="0"/>
              </a:spcBef>
              <a:buSzPct val="100000"/>
              <a:buNone/>
            </a:pPr>
            <a:endParaRPr lang="en-US" sz="2400" dirty="0"/>
          </a:p>
        </p:txBody>
      </p:sp>
      <p:sp>
        <p:nvSpPr>
          <p:cNvPr id="10"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Issues</a:t>
            </a:r>
            <a:r>
              <a:rPr kumimoji="0" lang="en-US" sz="3600" b="0" i="0" u="none" strike="noStrike" kern="1200" cap="none" spc="0" normalizeH="0" noProof="0" dirty="0">
                <a:ln>
                  <a:noFill/>
                </a:ln>
                <a:solidFill>
                  <a:schemeClr val="tx2"/>
                </a:solidFill>
                <a:effectLst/>
                <a:uLnTx/>
                <a:uFillTx/>
                <a:latin typeface="+mj-lt"/>
                <a:ea typeface="+mj-ea"/>
                <a:cs typeface="+mj-cs"/>
              </a:rPr>
              <a:t> on Clause 21(h)……..</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68040571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227</a:t>
            </a:fld>
            <a:endParaRPr lang="en-US"/>
          </a:p>
        </p:txBody>
      </p:sp>
      <p:sp>
        <p:nvSpPr>
          <p:cNvPr id="4" name="Content Placeholder 3"/>
          <p:cNvSpPr>
            <a:spLocks noGrp="1"/>
          </p:cNvSpPr>
          <p:nvPr>
            <p:ph sz="quarter" idx="1"/>
          </p:nvPr>
        </p:nvSpPr>
        <p:spPr>
          <a:xfrm>
            <a:off x="152400" y="1635968"/>
            <a:ext cx="8915400" cy="5105400"/>
          </a:xfrm>
          <a:solidFill>
            <a:schemeClr val="tx2">
              <a:lumMod val="20000"/>
              <a:lumOff val="80000"/>
            </a:schemeClr>
          </a:solidFill>
          <a:ln w="38100">
            <a:solidFill>
              <a:schemeClr val="accent1"/>
            </a:solidFill>
          </a:ln>
        </p:spPr>
        <p:txBody>
          <a:bodyPr>
            <a:noAutofit/>
          </a:bodyPr>
          <a:lstStyle/>
          <a:p>
            <a:r>
              <a:rPr lang="en-US" sz="1700" b="1" dirty="0">
                <a:solidFill>
                  <a:schemeClr val="accent2"/>
                </a:solidFill>
              </a:rPr>
              <a:t>Apollo Sugar Clinics Ltd. v. DCIT [2019] 105 taxmann.com 254 (Hyderabad - Trib.)</a:t>
            </a:r>
          </a:p>
          <a:p>
            <a:pPr marL="0" indent="0">
              <a:buNone/>
            </a:pPr>
            <a:r>
              <a:rPr lang="en-US" sz="1700" dirty="0"/>
              <a:t>Only real dividend income is exempt from tax and not notional recognition of income at balance sheet date. Also, difference between value of actual investment made by </a:t>
            </a:r>
            <a:r>
              <a:rPr lang="en-US" sz="1700" dirty="0" err="1"/>
              <a:t>assessee</a:t>
            </a:r>
            <a:r>
              <a:rPr lang="en-US" sz="1700" dirty="0"/>
              <a:t> in mutual funds and value as on balance sheet was not dividend income. Hence, Section 14A cannot be invoked.</a:t>
            </a:r>
          </a:p>
          <a:p>
            <a:r>
              <a:rPr lang="en-US" sz="1700" b="1" dirty="0">
                <a:solidFill>
                  <a:schemeClr val="accent2"/>
                </a:solidFill>
              </a:rPr>
              <a:t>Pr. CIT v. </a:t>
            </a:r>
            <a:r>
              <a:rPr lang="en-US" sz="1700" b="1" dirty="0" err="1">
                <a:solidFill>
                  <a:schemeClr val="accent2"/>
                </a:solidFill>
              </a:rPr>
              <a:t>Moonstar</a:t>
            </a:r>
            <a:r>
              <a:rPr lang="en-US" sz="1700" b="1" dirty="0">
                <a:solidFill>
                  <a:schemeClr val="accent2"/>
                </a:solidFill>
              </a:rPr>
              <a:t> Securities Trading and Finance Co. (P.) Ltd [2019] 105 taxmann.com 275 (SC)</a:t>
            </a:r>
            <a:endParaRPr lang="en-US" sz="1700" dirty="0"/>
          </a:p>
          <a:p>
            <a:pPr marL="0" indent="0">
              <a:buNone/>
            </a:pPr>
            <a:r>
              <a:rPr lang="en-US" sz="1700" dirty="0"/>
              <a:t>SLP filed against HC order was dismissed where High Court upheld Tribunal's order holding that AO could not straightaway reject expenditure offered for disallowance u/s 14A and apply Rule 8D without assigning any reasons. </a:t>
            </a:r>
          </a:p>
          <a:p>
            <a:pPr>
              <a:buFont typeface="Wingdings" panose="05000000000000000000" pitchFamily="2" charset="2"/>
              <a:buChar char="q"/>
            </a:pPr>
            <a:r>
              <a:rPr lang="en-US" sz="1700" b="1" dirty="0">
                <a:solidFill>
                  <a:schemeClr val="accent2"/>
                </a:solidFill>
              </a:rPr>
              <a:t>Pr. CIT v. Oil Industry Development Board [2019] 103 taxmann.com 326 (SC)</a:t>
            </a:r>
            <a:endParaRPr lang="en-US" sz="1700" dirty="0"/>
          </a:p>
          <a:p>
            <a:pPr marL="0" indent="0">
              <a:buNone/>
            </a:pPr>
            <a:r>
              <a:rPr lang="en-US" sz="1700" dirty="0"/>
              <a:t>SLP was dismissed by SC against the order of High Court where HC upheld Tribunal's order that in absence of any exempt income, disallowance under section 14-A of any amount was not permissible.</a:t>
            </a:r>
          </a:p>
          <a:p>
            <a:r>
              <a:rPr lang="en-US" sz="1700" b="1" dirty="0">
                <a:solidFill>
                  <a:schemeClr val="accent2"/>
                </a:solidFill>
              </a:rPr>
              <a:t>Pr. CIT v. Hero Corporate Service Ltd. [2019] 103 taxmann.com 200 (SC)</a:t>
            </a:r>
          </a:p>
          <a:p>
            <a:pPr marL="0" indent="0">
              <a:buNone/>
            </a:pPr>
            <a:r>
              <a:rPr lang="en-US" sz="1700" dirty="0"/>
              <a:t>SLP was dismissed, where High Court upheld order passed by Tribunal deleting disallowance made u/s 14A holding that explanation of </a:t>
            </a:r>
            <a:r>
              <a:rPr lang="en-US" sz="1700" dirty="0" err="1"/>
              <a:t>assessee</a:t>
            </a:r>
            <a:r>
              <a:rPr lang="en-US" sz="1700" dirty="0"/>
              <a:t> and amount offered to tax could not have been rejected by AO in arbitrary manner.</a:t>
            </a:r>
          </a:p>
          <a:p>
            <a:endParaRPr lang="en-US" sz="1700" dirty="0"/>
          </a:p>
        </p:txBody>
      </p:sp>
      <p:sp>
        <p:nvSpPr>
          <p:cNvPr id="5" name="Title 6"/>
          <p:cNvSpPr>
            <a:spLocks noGrp="1"/>
          </p:cNvSpPr>
          <p:nvPr>
            <p:ph type="title"/>
          </p:nvPr>
        </p:nvSpPr>
        <p:spPr/>
        <p:txBody>
          <a:bodyPr>
            <a:noAutofit/>
          </a:bodyPr>
          <a:lstStyle/>
          <a:p>
            <a:r>
              <a:rPr lang="en-US" sz="3800" dirty="0"/>
              <a:t>Issues on Clause no. 21 </a:t>
            </a:r>
            <a:r>
              <a:rPr lang="en-US" sz="1800" dirty="0"/>
              <a:t>				</a:t>
            </a:r>
            <a:endParaRPr lang="en-US" sz="2200" i="1" dirty="0">
              <a:solidFill>
                <a:srgbClr val="FF0000"/>
              </a:solidFill>
            </a:endParaRPr>
          </a:p>
        </p:txBody>
      </p:sp>
    </p:spTree>
    <p:extLst>
      <p:ext uri="{BB962C8B-B14F-4D97-AF65-F5344CB8AC3E}">
        <p14:creationId xmlns:p14="http://schemas.microsoft.com/office/powerpoint/2010/main" val="2592079280"/>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228</a:t>
            </a:fld>
            <a:endParaRPr lang="en-US"/>
          </a:p>
        </p:txBody>
      </p:sp>
      <p:sp>
        <p:nvSpPr>
          <p:cNvPr id="4" name="Content Placeholder 3"/>
          <p:cNvSpPr>
            <a:spLocks noGrp="1"/>
          </p:cNvSpPr>
          <p:nvPr>
            <p:ph sz="quarter" idx="1"/>
          </p:nvPr>
        </p:nvSpPr>
        <p:spPr>
          <a:xfrm>
            <a:off x="152400" y="1600200"/>
            <a:ext cx="8839200" cy="4343400"/>
          </a:xfrm>
          <a:solidFill>
            <a:schemeClr val="bg1"/>
          </a:solidFill>
          <a:ln w="38100">
            <a:solidFill>
              <a:schemeClr val="accent1"/>
            </a:solidFill>
          </a:ln>
        </p:spPr>
        <p:txBody>
          <a:bodyPr>
            <a:normAutofit/>
          </a:bodyPr>
          <a:lstStyle/>
          <a:p>
            <a:pPr marL="457200" indent="-457200" algn="just">
              <a:spcBef>
                <a:spcPts val="0"/>
              </a:spcBef>
              <a:buSzPct val="100000"/>
              <a:buNone/>
            </a:pPr>
            <a:r>
              <a:rPr lang="en-US" sz="2400" b="1" dirty="0">
                <a:solidFill>
                  <a:schemeClr val="accent2"/>
                </a:solidFill>
                <a:ea typeface="Times New Roman"/>
                <a:cs typeface="Times New Roman"/>
              </a:rPr>
              <a:t>Clause 21(</a:t>
            </a:r>
            <a:r>
              <a:rPr lang="en-US" sz="2400" b="1" dirty="0" err="1">
                <a:solidFill>
                  <a:schemeClr val="accent2"/>
                </a:solidFill>
                <a:ea typeface="Times New Roman"/>
                <a:cs typeface="Times New Roman"/>
              </a:rPr>
              <a:t>i</a:t>
            </a:r>
            <a:r>
              <a:rPr lang="en-US" sz="2400" b="1" dirty="0">
                <a:solidFill>
                  <a:schemeClr val="accent2"/>
                </a:solidFill>
                <a:ea typeface="Times New Roman"/>
                <a:cs typeface="Times New Roman"/>
              </a:rPr>
              <a:t>)             	</a:t>
            </a:r>
            <a:endParaRPr lang="en-US" sz="2400" i="1" dirty="0">
              <a:solidFill>
                <a:schemeClr val="accent2"/>
              </a:solidFill>
              <a:ea typeface="Times New Roman"/>
              <a:cs typeface="Times New Roman"/>
            </a:endParaRPr>
          </a:p>
          <a:p>
            <a:pPr marL="339725" indent="-339725" algn="just">
              <a:spcBef>
                <a:spcPts val="0"/>
              </a:spcBef>
              <a:buSzPct val="100000"/>
              <a:buFont typeface="+mj-lt"/>
              <a:buAutoNum type="alphaLcParenR" startAt="9"/>
            </a:pPr>
            <a:r>
              <a:rPr lang="en-US" sz="2400" dirty="0">
                <a:cs typeface="Times New Roman" pitchFamily="18" charset="0"/>
              </a:rPr>
              <a:t>Amount inadmissible under the proviso to Section 36(1)(iii).</a:t>
            </a:r>
            <a:endParaRPr lang="en-US" sz="2400" dirty="0"/>
          </a:p>
        </p:txBody>
      </p:sp>
      <p:sp>
        <p:nvSpPr>
          <p:cNvPr id="10" name="Title 6"/>
          <p:cNvSpPr txBox="1">
            <a:spLocks/>
          </p:cNvSpPr>
          <p:nvPr/>
        </p:nvSpPr>
        <p:spPr>
          <a:xfrm>
            <a:off x="152400" y="152400"/>
            <a:ext cx="7391400" cy="9906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Clause no. 21……</a:t>
            </a: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endParaRPr kumimoji="0" lang="en-US" sz="2000" b="0" i="1" u="none" strike="noStrike" kern="1200" cap="none" spc="0" normalizeH="0" baseline="0" noProof="0" dirty="0">
              <a:ln>
                <a:noFill/>
              </a:ln>
              <a:solidFill>
                <a:srgbClr val="FF0000"/>
              </a:solidFill>
              <a:effectLst/>
              <a:uLnTx/>
              <a:uFillTx/>
              <a:latin typeface="+mj-lt"/>
              <a:ea typeface="+mj-ea"/>
              <a:cs typeface="+mj-cs"/>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extBox 7"/>
          <p:cNvSpPr txBox="1"/>
          <p:nvPr/>
        </p:nvSpPr>
        <p:spPr>
          <a:xfrm>
            <a:off x="6477000" y="4724400"/>
            <a:ext cx="2209800" cy="461665"/>
          </a:xfrm>
          <a:prstGeom prst="rect">
            <a:avLst/>
          </a:prstGeom>
          <a:noFill/>
        </p:spPr>
        <p:txBody>
          <a:bodyPr wrap="square" rtlCol="0">
            <a:spAutoFit/>
          </a:bodyPr>
          <a:lstStyle/>
          <a:p>
            <a:r>
              <a:rPr lang="en-US" sz="2400" b="1" dirty="0">
                <a:solidFill>
                  <a:schemeClr val="accent2"/>
                </a:solidFill>
              </a:rPr>
              <a:t>*No Change</a:t>
            </a:r>
          </a:p>
        </p:txBody>
      </p:sp>
      <p:sp>
        <p:nvSpPr>
          <p:cNvPr id="9" name="Rectangle 8"/>
          <p:cNvSpPr/>
          <p:nvPr/>
        </p:nvSpPr>
        <p:spPr>
          <a:xfrm>
            <a:off x="381000" y="2520077"/>
            <a:ext cx="8458200" cy="2585323"/>
          </a:xfrm>
          <a:prstGeom prst="rect">
            <a:avLst/>
          </a:prstGeom>
          <a:solidFill>
            <a:schemeClr val="accent2">
              <a:lumMod val="20000"/>
              <a:lumOff val="80000"/>
            </a:schemeClr>
          </a:solidFill>
          <a:ln>
            <a:solidFill>
              <a:schemeClr val="accent2"/>
            </a:solidFill>
          </a:ln>
        </p:spPr>
        <p:txBody>
          <a:bodyPr wrap="square">
            <a:spAutoFit/>
          </a:bodyPr>
          <a:lstStyle/>
          <a:p>
            <a:pPr algn="just"/>
            <a:r>
              <a:rPr lang="en-US" b="1" u="sng" dirty="0"/>
              <a:t>Section 36(1)(iii) </a:t>
            </a:r>
            <a:r>
              <a:rPr lang="en-US" b="1" dirty="0"/>
              <a:t>– </a:t>
            </a:r>
          </a:p>
          <a:p>
            <a:pPr algn="just"/>
            <a:r>
              <a:rPr lang="en-US" dirty="0"/>
              <a:t>The amount of the interest paid in respect of capital borrowed for the purposes of the business or profession</a:t>
            </a:r>
            <a:r>
              <a:rPr lang="en-US" dirty="0">
                <a:solidFill>
                  <a:srgbClr val="00B050"/>
                </a:solidFill>
              </a:rPr>
              <a:t> </a:t>
            </a:r>
            <a:r>
              <a:rPr lang="en-US" dirty="0"/>
              <a:t>would be allowed as a deduction in computing the income referred to in Section 28 of the Act.</a:t>
            </a:r>
          </a:p>
          <a:p>
            <a:pPr algn="just"/>
            <a:r>
              <a:rPr lang="en-US" b="1" dirty="0"/>
              <a:t>Provided </a:t>
            </a:r>
            <a:r>
              <a:rPr lang="en-US" dirty="0"/>
              <a:t>that any amount of the interest paid, in respect of capital borrowed for acquisition of an asset (whether capitalized in the books of account or not); for any period beginning from the date on which the capital was borrowed for acquisition of the asset till the date on which such asset was first put to use, shall not be allowed as deduction.</a:t>
            </a:r>
          </a:p>
        </p:txBody>
      </p:sp>
      <p:sp>
        <p:nvSpPr>
          <p:cNvPr id="13" name="TextBox 12"/>
          <p:cNvSpPr txBox="1"/>
          <p:nvPr/>
        </p:nvSpPr>
        <p:spPr>
          <a:xfrm>
            <a:off x="228600" y="5221069"/>
            <a:ext cx="8686800" cy="646331"/>
          </a:xfrm>
          <a:prstGeom prst="rect">
            <a:avLst/>
          </a:prstGeom>
          <a:noFill/>
        </p:spPr>
        <p:txBody>
          <a:bodyPr wrap="square" rtlCol="0">
            <a:spAutoFit/>
          </a:bodyPr>
          <a:lstStyle/>
          <a:p>
            <a:pPr algn="just"/>
            <a:r>
              <a:rPr lang="en-US" dirty="0"/>
              <a:t>Note: The requirements of this sub-clause are applicable in respect of capital borrowed for acquisition of an asset for extension of the existing business or profession. </a:t>
            </a: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B7CD9243-AF66-4397-AEC9-F846B3C310DD}" type="slidenum">
              <a:rPr lang="en-US"/>
              <a:pPr>
                <a:defRPr/>
              </a:pPr>
              <a:t>229</a:t>
            </a:fld>
            <a:endParaRPr lang="en-US"/>
          </a:p>
        </p:txBody>
      </p:sp>
      <p:sp>
        <p:nvSpPr>
          <p:cNvPr id="94211" name="Rectangle 3"/>
          <p:cNvSpPr>
            <a:spLocks noGrp="1" noChangeArrowheads="1"/>
          </p:cNvSpPr>
          <p:nvPr>
            <p:ph sz="quarter" idx="1"/>
          </p:nvPr>
        </p:nvSpPr>
        <p:spPr>
          <a:xfrm>
            <a:off x="152400" y="1676400"/>
            <a:ext cx="8763000" cy="4953000"/>
          </a:xfrm>
          <a:ln w="38100">
            <a:solidFill>
              <a:schemeClr val="accent1"/>
            </a:solidFill>
          </a:ln>
        </p:spPr>
        <p:txBody>
          <a:bodyPr>
            <a:normAutofit lnSpcReduction="10000"/>
          </a:bodyPr>
          <a:lstStyle/>
          <a:p>
            <a:pPr marL="0" indent="0" algn="just" eaLnBrk="1" hangingPunct="1">
              <a:lnSpc>
                <a:spcPct val="110000"/>
              </a:lnSpc>
              <a:spcBef>
                <a:spcPts val="600"/>
              </a:spcBef>
              <a:buNone/>
            </a:pPr>
            <a:r>
              <a:rPr lang="en-US" sz="2400" dirty="0">
                <a:latin typeface="Calibri" pitchFamily="34" charset="0"/>
              </a:rPr>
              <a:t>The broad principles enunciated in the guidelines of the Council of ICAI may be kept in mind while verifying the amount of inadmissible expenditure. After verifying the amount of inadmissible expenditure, if the tax auditor:</a:t>
            </a:r>
          </a:p>
          <a:p>
            <a:pPr marL="582613" lvl="1" indent="-457200" algn="just">
              <a:lnSpc>
                <a:spcPct val="110000"/>
              </a:lnSpc>
              <a:spcBef>
                <a:spcPts val="600"/>
              </a:spcBef>
              <a:buSzPct val="100000"/>
              <a:buFont typeface="+mj-lt"/>
              <a:buAutoNum type="alphaLcParenR"/>
            </a:pPr>
            <a:r>
              <a:rPr lang="en-US" sz="2400" dirty="0">
                <a:latin typeface="Calibri" pitchFamily="34" charset="0"/>
              </a:rPr>
              <a:t>is in agreement with the assessee, he should report the amount with suitable disclosures of material assumptions, if any.</a:t>
            </a:r>
          </a:p>
          <a:p>
            <a:pPr marL="582613" lvl="1" indent="-457200" algn="just">
              <a:lnSpc>
                <a:spcPct val="110000"/>
              </a:lnSpc>
              <a:spcBef>
                <a:spcPts val="600"/>
              </a:spcBef>
              <a:buSzPct val="100000"/>
              <a:buFont typeface="+mj-lt"/>
              <a:buAutoNum type="alphaLcParenR"/>
            </a:pPr>
            <a:r>
              <a:rPr lang="en-US" sz="2400" dirty="0">
                <a:latin typeface="Calibri" pitchFamily="34" charset="0"/>
              </a:rPr>
              <a:t>is not in agreement with the assessee with regard to the amount of  expenditure determined, he may give qualified opinion or  adverse opinion or disclaimer of opinion.</a:t>
            </a:r>
          </a:p>
          <a:p>
            <a:pPr marL="582613" lvl="1" indent="-457200" algn="just">
              <a:lnSpc>
                <a:spcPct val="110000"/>
              </a:lnSpc>
              <a:spcBef>
                <a:spcPts val="600"/>
              </a:spcBef>
              <a:buSzPct val="100000"/>
              <a:buFont typeface="+mj-lt"/>
              <a:buAutoNum type="alphaLcParenR"/>
            </a:pPr>
            <a:r>
              <a:rPr lang="en-US" sz="2400" dirty="0"/>
              <a:t>For determining the admissible/inadmissible amount requirements of  Accounting  Standards 16 “Borrowing Cost” as well as ICDS IX should also keep in mind. </a:t>
            </a:r>
            <a:endParaRPr lang="en-US" sz="2200" dirty="0">
              <a:latin typeface="Calibri" pitchFamily="34" charset="0"/>
            </a:endParaRPr>
          </a:p>
        </p:txBody>
      </p:sp>
      <p:sp>
        <p:nvSpPr>
          <p:cNvPr id="5" name="Rectangle 4"/>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500" b="1" dirty="0" err="1">
                <a:solidFill>
                  <a:schemeClr val="tx2"/>
                </a:solidFill>
                <a:latin typeface="+mj-lt"/>
              </a:rPr>
              <a:t>Contd</a:t>
            </a:r>
            <a:r>
              <a:rPr lang="en-US" sz="2500" b="1" dirty="0">
                <a:solidFill>
                  <a:schemeClr val="tx2"/>
                </a:solidFill>
                <a:latin typeface="+mj-lt"/>
              </a:rPr>
              <a:t>….</a:t>
            </a:r>
          </a:p>
        </p:txBody>
      </p:sp>
      <p:sp>
        <p:nvSpPr>
          <p:cNvPr id="9" name="Title 6"/>
          <p:cNvSpPr>
            <a:spLocks noGrp="1"/>
          </p:cNvSpPr>
          <p:nvPr>
            <p:ph type="title"/>
          </p:nvPr>
        </p:nvSpPr>
        <p:spPr>
          <a:xfrm>
            <a:off x="152400" y="152400"/>
            <a:ext cx="7467600" cy="990600"/>
          </a:xfrm>
        </p:spPr>
        <p:txBody>
          <a:bodyPr>
            <a:noAutofit/>
          </a:bodyPr>
          <a:lstStyle/>
          <a:p>
            <a:r>
              <a:rPr lang="en-US" sz="3800" dirty="0"/>
              <a:t>Issues on Clause no. 21 </a:t>
            </a:r>
            <a:r>
              <a:rPr lang="en-US" sz="1800" dirty="0"/>
              <a:t>				</a:t>
            </a:r>
            <a:endParaRPr lang="en-US" sz="2200" i="1" dirty="0">
              <a:solidFill>
                <a:srgbClr val="FF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592844" y="6478588"/>
            <a:ext cx="533400" cy="381000"/>
          </a:xfrm>
        </p:spPr>
        <p:txBody>
          <a:bodyPr>
            <a:normAutofit/>
          </a:bodyPr>
          <a:lstStyle/>
          <a:p>
            <a:fld id="{B6F15528-21DE-4FAA-801E-634DDDAF4B2B}" type="slidenum">
              <a:rPr lang="en-US" sz="1600" smtClean="0"/>
              <a:pPr/>
              <a:t>23</a:t>
            </a:fld>
            <a:endParaRPr lang="en-US" sz="1600" dirty="0"/>
          </a:p>
        </p:txBody>
      </p:sp>
      <p:sp>
        <p:nvSpPr>
          <p:cNvPr id="4" name="Content Placeholder 3"/>
          <p:cNvSpPr>
            <a:spLocks noGrp="1"/>
          </p:cNvSpPr>
          <p:nvPr>
            <p:ph sz="quarter" idx="4294967295"/>
          </p:nvPr>
        </p:nvSpPr>
        <p:spPr>
          <a:xfrm>
            <a:off x="179512" y="1124744"/>
            <a:ext cx="8413332" cy="5353844"/>
          </a:xfrm>
        </p:spPr>
        <p:txBody>
          <a:bodyPr>
            <a:normAutofit fontScale="92500"/>
          </a:bodyPr>
          <a:lstStyle/>
          <a:p>
            <a:pPr algn="just">
              <a:buFont typeface="Wingdings" panose="05000000000000000000" pitchFamily="2" charset="2"/>
              <a:buChar char="q"/>
            </a:pPr>
            <a:r>
              <a:rPr lang="en-US" sz="2300" b="1" dirty="0"/>
              <a:t>Others</a:t>
            </a:r>
          </a:p>
          <a:p>
            <a:pPr marL="877888" indent="-514350" algn="just">
              <a:spcBef>
                <a:spcPts val="1200"/>
              </a:spcBef>
              <a:buFont typeface="+mj-lt"/>
              <a:buAutoNum type="arabicParenR"/>
            </a:pPr>
            <a:r>
              <a:rPr lang="en-US" sz="2300" dirty="0"/>
              <a:t>In respect of clause 4, the detail under this clause has been given as per documents and information provided by the assessee.</a:t>
            </a:r>
          </a:p>
          <a:p>
            <a:pPr marL="877888" indent="-514350" algn="just">
              <a:spcBef>
                <a:spcPts val="1200"/>
              </a:spcBef>
              <a:buFont typeface="+mj-lt"/>
              <a:buAutoNum type="arabicParenR"/>
            </a:pPr>
            <a:r>
              <a:rPr lang="en-US" sz="2300" dirty="0"/>
              <a:t>In respect of clause 13 (d), (e) &amp; (f), the provisions of ICDS are not applicable since the books are maintained on Cash Basis.</a:t>
            </a:r>
          </a:p>
          <a:p>
            <a:pPr marL="877888" indent="-514350" algn="just">
              <a:spcBef>
                <a:spcPts val="1200"/>
              </a:spcBef>
              <a:buFont typeface="+mj-lt"/>
              <a:buAutoNum type="arabicParenR"/>
            </a:pPr>
            <a:r>
              <a:rPr lang="en-US" sz="2300" dirty="0"/>
              <a:t>In respect of clause 16(d), the observation under this clause has been given to the extent particulars provided by the </a:t>
            </a:r>
            <a:r>
              <a:rPr lang="en-US" sz="2300" dirty="0" err="1"/>
              <a:t>assessee</a:t>
            </a:r>
            <a:r>
              <a:rPr lang="en-US" sz="2300" dirty="0"/>
              <a:t>.</a:t>
            </a:r>
          </a:p>
          <a:p>
            <a:pPr marL="877888" indent="-514350" algn="just">
              <a:spcBef>
                <a:spcPts val="1200"/>
              </a:spcBef>
              <a:buFont typeface="+mj-lt"/>
              <a:buAutoNum type="arabicParenR"/>
            </a:pPr>
            <a:r>
              <a:rPr lang="en-US" sz="2300" dirty="0"/>
              <a:t>In respect of clause 23, the observation has been given on the basis of information and list provided by the </a:t>
            </a:r>
            <a:r>
              <a:rPr lang="en-US" sz="2300" dirty="0" err="1"/>
              <a:t>assessee</a:t>
            </a:r>
            <a:r>
              <a:rPr lang="en-US" sz="2300" dirty="0"/>
              <a:t>.</a:t>
            </a:r>
          </a:p>
          <a:p>
            <a:pPr marL="877888" indent="-514350" algn="just">
              <a:spcBef>
                <a:spcPts val="1200"/>
              </a:spcBef>
              <a:buFont typeface="+mj-lt"/>
              <a:buAutoNum type="arabicParenR"/>
            </a:pPr>
            <a:r>
              <a:rPr lang="en-US" sz="2300" dirty="0"/>
              <a:t>In respect of Clause 26A, 31(</a:t>
            </a:r>
            <a:r>
              <a:rPr lang="en-US" sz="2300" dirty="0" err="1"/>
              <a:t>ba</a:t>
            </a:r>
            <a:r>
              <a:rPr lang="en-US" sz="2300" dirty="0"/>
              <a:t>), 31(bb), 31(</a:t>
            </a:r>
            <a:r>
              <a:rPr lang="en-US" sz="2300" dirty="0" err="1"/>
              <a:t>bc</a:t>
            </a:r>
            <a:r>
              <a:rPr lang="en-US" sz="2300" dirty="0"/>
              <a:t>) &amp; 31(</a:t>
            </a:r>
            <a:r>
              <a:rPr lang="en-US" sz="2300" dirty="0" err="1"/>
              <a:t>bd</a:t>
            </a:r>
            <a:r>
              <a:rPr lang="en-US" sz="2300" dirty="0"/>
              <a:t>), since we are auditing the business accounts of the </a:t>
            </a:r>
            <a:r>
              <a:rPr lang="en-US" sz="2300" dirty="0" err="1"/>
              <a:t>assessee</a:t>
            </a:r>
            <a:r>
              <a:rPr lang="en-US" sz="2300" dirty="0"/>
              <a:t>. As such, any amount received in the personal account is outside the scope of our audit.</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1600" b="1" dirty="0" err="1">
                <a:solidFill>
                  <a:schemeClr val="tx2"/>
                </a:solidFill>
                <a:latin typeface="+mj-lt"/>
              </a:rPr>
              <a:t>Contd</a:t>
            </a:r>
            <a:r>
              <a:rPr lang="en-US" sz="1600" b="1" dirty="0">
                <a:solidFill>
                  <a:schemeClr val="tx2"/>
                </a:solidFill>
                <a:latin typeface="+mj-lt"/>
              </a:rPr>
              <a:t>….</a:t>
            </a:r>
          </a:p>
        </p:txBody>
      </p:sp>
      <p:sp>
        <p:nvSpPr>
          <p:cNvPr id="6" name="Title 3"/>
          <p:cNvSpPr txBox="1">
            <a:spLocks/>
          </p:cNvSpPr>
          <p:nvPr/>
        </p:nvSpPr>
        <p:spPr>
          <a:xfrm>
            <a:off x="228600" y="476672"/>
            <a:ext cx="8534400" cy="666328"/>
          </a:xfrm>
          <a:prstGeom prst="rect">
            <a:avLst/>
          </a:prstGeom>
        </p:spPr>
        <p:txBody>
          <a:bodyPr vert="horz" anchor="ctr">
            <a:normAutofit lnSpcReduction="10000"/>
          </a:bodyPr>
          <a:lstStyle/>
          <a:p>
            <a:pPr lvl="0" algn="ctr">
              <a:spcBef>
                <a:spcPct val="0"/>
              </a:spcBef>
              <a:defRPr/>
            </a:pPr>
            <a:r>
              <a:rPr lang="en-US" sz="4000" b="1" dirty="0">
                <a:solidFill>
                  <a:schemeClr val="tx2"/>
                </a:solidFill>
                <a:latin typeface="+mj-lt"/>
                <a:ea typeface="+mj-ea"/>
                <a:cs typeface="+mj-cs"/>
              </a:rPr>
              <a:t>Sample Qualification / Observation</a:t>
            </a:r>
          </a:p>
        </p:txBody>
      </p:sp>
    </p:spTree>
    <p:extLst>
      <p:ext uri="{BB962C8B-B14F-4D97-AF65-F5344CB8AC3E}">
        <p14:creationId xmlns:p14="http://schemas.microsoft.com/office/powerpoint/2010/main" val="3914851004"/>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0162E3F2-2096-47E2-AFF4-663F0449C894}" type="slidenum">
              <a:rPr lang="en-US"/>
              <a:pPr>
                <a:defRPr/>
              </a:pPr>
              <a:t>230</a:t>
            </a:fld>
            <a:endParaRPr lang="en-US"/>
          </a:p>
        </p:txBody>
      </p:sp>
      <p:sp>
        <p:nvSpPr>
          <p:cNvPr id="95235" name="Rectangle 3"/>
          <p:cNvSpPr>
            <a:spLocks noGrp="1" noChangeArrowheads="1"/>
          </p:cNvSpPr>
          <p:nvPr>
            <p:ph sz="quarter" idx="1"/>
          </p:nvPr>
        </p:nvSpPr>
        <p:spPr>
          <a:xfrm>
            <a:off x="-32" y="2428868"/>
            <a:ext cx="9144032" cy="1600200"/>
          </a:xfrm>
          <a:ln w="38100">
            <a:solidFill>
              <a:schemeClr val="accent1"/>
            </a:solidFill>
          </a:ln>
        </p:spPr>
        <p:txBody>
          <a:bodyPr>
            <a:normAutofit/>
          </a:bodyPr>
          <a:lstStyle/>
          <a:p>
            <a:pPr algn="just" eaLnBrk="1" hangingPunct="1">
              <a:lnSpc>
                <a:spcPct val="150000"/>
              </a:lnSpc>
              <a:spcBef>
                <a:spcPts val="0"/>
              </a:spcBef>
              <a:buNone/>
            </a:pPr>
            <a:r>
              <a:rPr lang="en-US" sz="2800" dirty="0">
                <a:latin typeface="Calibri" pitchFamily="34" charset="0"/>
              </a:rPr>
              <a:t>	Amount of interest </a:t>
            </a:r>
            <a:r>
              <a:rPr lang="en-US" sz="2800" dirty="0">
                <a:solidFill>
                  <a:srgbClr val="D54F41"/>
                </a:solidFill>
                <a:latin typeface="Calibri" pitchFamily="34" charset="0"/>
              </a:rPr>
              <a:t>inadmissible</a:t>
            </a:r>
            <a:r>
              <a:rPr lang="en-US" sz="2800" dirty="0">
                <a:latin typeface="Calibri" pitchFamily="34" charset="0"/>
              </a:rPr>
              <a:t> under Section 23 of Micro Small and Medium Enterprises Development Act, 2006. </a:t>
            </a:r>
            <a:endParaRPr lang="en-US" sz="2800" i="1" u="sng" dirty="0">
              <a:solidFill>
                <a:srgbClr val="D54F41"/>
              </a:solidFill>
              <a:latin typeface="Calibri" pitchFamily="34" charset="0"/>
            </a:endParaRPr>
          </a:p>
        </p:txBody>
      </p:sp>
      <p:sp>
        <p:nvSpPr>
          <p:cNvPr id="5" name="Rectangle 4"/>
          <p:cNvSpPr/>
          <p:nvPr/>
        </p:nvSpPr>
        <p:spPr>
          <a:xfrm>
            <a:off x="-32" y="4214818"/>
            <a:ext cx="9120158" cy="1200329"/>
          </a:xfrm>
          <a:prstGeom prst="rect">
            <a:avLst/>
          </a:prstGeom>
          <a:solidFill>
            <a:schemeClr val="accent1"/>
          </a:solidFill>
        </p:spPr>
        <p:txBody>
          <a:bodyPr wrap="square">
            <a:spAutoFit/>
          </a:bodyPr>
          <a:lstStyle/>
          <a:p>
            <a:pPr algn="just">
              <a:spcBef>
                <a:spcPts val="1200"/>
              </a:spcBef>
            </a:pPr>
            <a:r>
              <a:rPr lang="en-US" sz="2400" b="1" i="1" u="sng" dirty="0">
                <a:solidFill>
                  <a:schemeClr val="bg1"/>
                </a:solidFill>
                <a:latin typeface="Calibri" pitchFamily="34" charset="0"/>
              </a:rPr>
              <a:t>This will have to be reported upon in all tax audit reports signed on or after 13-4-2009 </a:t>
            </a:r>
            <a:r>
              <a:rPr lang="en-US" sz="2400" b="1" i="1" u="sng" dirty="0">
                <a:solidFill>
                  <a:srgbClr val="FFC000"/>
                </a:solidFill>
                <a:latin typeface="Calibri" pitchFamily="34" charset="0"/>
              </a:rPr>
              <a:t>irrespective of the Assessment Year to which the report pertains</a:t>
            </a:r>
            <a:r>
              <a:rPr lang="en-US" sz="2400" i="1" u="sng" dirty="0">
                <a:solidFill>
                  <a:srgbClr val="FFC000"/>
                </a:solidFill>
                <a:latin typeface="Calibri" pitchFamily="34" charset="0"/>
              </a:rPr>
              <a:t> </a:t>
            </a:r>
          </a:p>
        </p:txBody>
      </p:sp>
      <p:sp>
        <p:nvSpPr>
          <p:cNvPr id="8" name="Rectangle 2"/>
          <p:cNvSpPr>
            <a:spLocks noGrp="1" noChangeArrowheads="1"/>
          </p:cNvSpPr>
          <p:nvPr>
            <p:ph type="title"/>
          </p:nvPr>
        </p:nvSpPr>
        <p:spPr>
          <a:xfrm>
            <a:off x="0" y="228600"/>
            <a:ext cx="9067800" cy="838200"/>
          </a:xfrm>
        </p:spPr>
        <p:txBody>
          <a:bodyPr>
            <a:noAutofit/>
          </a:bodyPr>
          <a:lstStyle/>
          <a:p>
            <a:pPr>
              <a:defRPr/>
            </a:pPr>
            <a:r>
              <a:rPr lang="en-US" sz="3800" dirty="0"/>
              <a:t>Clause no. 22 				</a:t>
            </a:r>
            <a:endParaRPr lang="en-US" sz="2200" i="1" dirty="0">
              <a:solidFill>
                <a:srgbClr val="FF0000"/>
              </a:solidFill>
            </a:endParaRPr>
          </a:p>
        </p:txBody>
      </p:sp>
      <p:sp>
        <p:nvSpPr>
          <p:cNvPr id="7" name="TextBox 6"/>
          <p:cNvSpPr txBox="1"/>
          <p:nvPr/>
        </p:nvSpPr>
        <p:spPr>
          <a:xfrm>
            <a:off x="-32" y="1571612"/>
            <a:ext cx="9144032" cy="707886"/>
          </a:xfrm>
          <a:prstGeom prst="rect">
            <a:avLst/>
          </a:prstGeom>
          <a:solidFill>
            <a:schemeClr val="accent1"/>
          </a:solidFill>
        </p:spPr>
        <p:txBody>
          <a:bodyPr wrap="square" rtlCol="0">
            <a:spAutoFit/>
          </a:bodyPr>
          <a:lstStyle/>
          <a:p>
            <a:pPr algn="just"/>
            <a:r>
              <a:rPr lang="en-US" sz="2000" b="1" i="1" dirty="0">
                <a:solidFill>
                  <a:srgbClr val="FFC000"/>
                </a:solidFill>
                <a:latin typeface="Calibri" pitchFamily="34" charset="0"/>
              </a:rPr>
              <a:t>Insertion by the IT (Tenth </a:t>
            </a:r>
            <a:r>
              <a:rPr lang="en-US" sz="2000" b="1" i="1" dirty="0" err="1">
                <a:solidFill>
                  <a:srgbClr val="FFC000"/>
                </a:solidFill>
                <a:latin typeface="Calibri" pitchFamily="34" charset="0"/>
              </a:rPr>
              <a:t>Amdt</a:t>
            </a:r>
            <a:r>
              <a:rPr lang="en-US" sz="2000" b="1" i="1" dirty="0">
                <a:solidFill>
                  <a:srgbClr val="FFC000"/>
                </a:solidFill>
                <a:latin typeface="Calibri" pitchFamily="34" charset="0"/>
              </a:rPr>
              <a:t>.) Rules,2009, or CBDT N. No. 36/2009 dated 13-04-2009</a:t>
            </a:r>
            <a:endParaRPr lang="en-US" sz="2000" dirty="0"/>
          </a:p>
        </p:txBody>
      </p:sp>
      <p:sp>
        <p:nvSpPr>
          <p:cNvPr id="9" name="TextBox 8"/>
          <p:cNvSpPr txBox="1"/>
          <p:nvPr/>
        </p:nvSpPr>
        <p:spPr>
          <a:xfrm>
            <a:off x="0" y="5572140"/>
            <a:ext cx="9144000" cy="923330"/>
          </a:xfrm>
          <a:prstGeom prst="rect">
            <a:avLst/>
          </a:prstGeom>
          <a:solidFill>
            <a:schemeClr val="tx2">
              <a:lumMod val="60000"/>
              <a:lumOff val="40000"/>
            </a:schemeClr>
          </a:solidFill>
        </p:spPr>
        <p:txBody>
          <a:bodyPr wrap="square" rtlCol="0">
            <a:spAutoFit/>
          </a:bodyPr>
          <a:lstStyle/>
          <a:p>
            <a:r>
              <a:rPr lang="en-US" b="1" u="sng" dirty="0">
                <a:solidFill>
                  <a:schemeClr val="bg1"/>
                </a:solidFill>
              </a:rPr>
              <a:t>ICAI’s Comment</a:t>
            </a:r>
            <a:endParaRPr lang="en-US" dirty="0">
              <a:solidFill>
                <a:schemeClr val="bg1"/>
              </a:solidFill>
            </a:endParaRPr>
          </a:p>
          <a:p>
            <a:pPr algn="just"/>
            <a:r>
              <a:rPr lang="en-US" dirty="0">
                <a:solidFill>
                  <a:schemeClr val="bg1"/>
                </a:solidFill>
              </a:rPr>
              <a:t>In some cases it has been observed that interest to MSME has been paid which is reflected through the Annual Report. However, the same was not reported in Tax Audit Report.</a:t>
            </a: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normAutofit fontScale="85000" lnSpcReduction="20000"/>
          </a:bodyPr>
          <a:lstStyle/>
          <a:p>
            <a:pPr>
              <a:defRPr/>
            </a:pPr>
            <a:fld id="{94606AA3-4236-4483-8109-D9D302681FAC}" type="slidenum">
              <a:rPr lang="en-US"/>
              <a:pPr>
                <a:defRPr/>
              </a:pPr>
              <a:t>231</a:t>
            </a:fld>
            <a:endParaRPr lang="en-US"/>
          </a:p>
        </p:txBody>
      </p:sp>
      <p:sp>
        <p:nvSpPr>
          <p:cNvPr id="98307" name="Rectangle 3"/>
          <p:cNvSpPr>
            <a:spLocks noGrp="1" noChangeArrowheads="1"/>
          </p:cNvSpPr>
          <p:nvPr>
            <p:ph sz="quarter" idx="1"/>
          </p:nvPr>
        </p:nvSpPr>
        <p:spPr>
          <a:xfrm>
            <a:off x="304800" y="1828800"/>
            <a:ext cx="8610600" cy="3352800"/>
          </a:xfrm>
          <a:ln w="38100">
            <a:solidFill>
              <a:schemeClr val="accent1"/>
            </a:solidFill>
          </a:ln>
        </p:spPr>
        <p:txBody>
          <a:bodyPr>
            <a:normAutofit fontScale="92500" lnSpcReduction="10000"/>
          </a:bodyPr>
          <a:lstStyle/>
          <a:p>
            <a:pPr marL="0" indent="0" algn="just">
              <a:lnSpc>
                <a:spcPct val="150000"/>
              </a:lnSpc>
              <a:buNone/>
            </a:pPr>
            <a:r>
              <a:rPr lang="en-US" sz="2600" b="1" dirty="0">
                <a:solidFill>
                  <a:srgbClr val="D54F41"/>
                </a:solidFill>
                <a:latin typeface="Calibri" pitchFamily="34" charset="0"/>
              </a:rPr>
              <a:t>Section 23</a:t>
            </a:r>
            <a:r>
              <a:rPr lang="en-US" sz="2600" dirty="0">
                <a:latin typeface="Calibri" pitchFamily="34" charset="0"/>
              </a:rPr>
              <a:t> </a:t>
            </a:r>
            <a:r>
              <a:rPr lang="en-US" sz="2600" b="1" dirty="0">
                <a:solidFill>
                  <a:srgbClr val="D54F41"/>
                </a:solidFill>
                <a:latin typeface="Calibri" pitchFamily="34" charset="0"/>
              </a:rPr>
              <a:t>of MSME Act,</a:t>
            </a:r>
            <a:r>
              <a:rPr lang="en-US" sz="2600" dirty="0">
                <a:latin typeface="Calibri" pitchFamily="34" charset="0"/>
              </a:rPr>
              <a:t> provides that:</a:t>
            </a:r>
          </a:p>
          <a:p>
            <a:pPr algn="just" eaLnBrk="1" hangingPunct="1">
              <a:lnSpc>
                <a:spcPct val="150000"/>
              </a:lnSpc>
              <a:buFont typeface="Wingdings" pitchFamily="2" charset="2"/>
              <a:buNone/>
            </a:pPr>
            <a:r>
              <a:rPr lang="en-US" sz="2600" dirty="0">
                <a:latin typeface="Calibri" pitchFamily="34" charset="0"/>
              </a:rPr>
              <a:t>	“Notwithstanding anything contained in the Income-Tax Act, 1961, the amount of interest payable or paid by any buyer, under or in accordance with the provisions of this Act, shall not, for the purposes of computation of income under the Income-tax Act, 1961, be allowed as deduction.”</a:t>
            </a:r>
          </a:p>
        </p:txBody>
      </p:sp>
      <p:sp>
        <p:nvSpPr>
          <p:cNvPr id="98309" name="Text Box 4"/>
          <p:cNvSpPr txBox="1">
            <a:spLocks noChangeArrowheads="1"/>
          </p:cNvSpPr>
          <p:nvPr/>
        </p:nvSpPr>
        <p:spPr bwMode="auto">
          <a:xfrm>
            <a:off x="1736725" y="6589713"/>
            <a:ext cx="184150" cy="366712"/>
          </a:xfrm>
          <a:prstGeom prst="rect">
            <a:avLst/>
          </a:prstGeom>
          <a:noFill/>
          <a:ln w="12700" cap="sq">
            <a:noFill/>
            <a:miter lim="800000"/>
            <a:headEnd type="none" w="sm" len="sm"/>
            <a:tailEnd type="none" w="sm" len="sm"/>
          </a:ln>
        </p:spPr>
        <p:txBody>
          <a:bodyPr wrap="none">
            <a:spAutoFit/>
          </a:bodyPr>
          <a:lstStyle/>
          <a:p>
            <a:endParaRPr lang="en-US"/>
          </a:p>
        </p:txBody>
      </p:sp>
      <p:sp>
        <p:nvSpPr>
          <p:cNvPr id="98310" name="Text Box 5"/>
          <p:cNvSpPr txBox="1">
            <a:spLocks noChangeArrowheads="1"/>
          </p:cNvSpPr>
          <p:nvPr/>
        </p:nvSpPr>
        <p:spPr bwMode="auto">
          <a:xfrm>
            <a:off x="304800" y="5562600"/>
            <a:ext cx="8610600" cy="1015663"/>
          </a:xfrm>
          <a:prstGeom prst="rect">
            <a:avLst/>
          </a:prstGeom>
          <a:solidFill>
            <a:schemeClr val="accent1"/>
          </a:solidFill>
          <a:ln w="12700" cap="sq">
            <a:noFill/>
            <a:miter lim="800000"/>
            <a:headEnd type="none" w="sm" len="sm"/>
            <a:tailEnd type="none" w="sm" len="sm"/>
          </a:ln>
        </p:spPr>
        <p:txBody>
          <a:bodyPr wrap="square">
            <a:spAutoFit/>
          </a:bodyPr>
          <a:lstStyle/>
          <a:p>
            <a:pPr algn="just">
              <a:lnSpc>
                <a:spcPct val="150000"/>
              </a:lnSpc>
            </a:pPr>
            <a:r>
              <a:rPr lang="en-US" sz="2000" b="1" u="sng" dirty="0">
                <a:solidFill>
                  <a:schemeClr val="bg1"/>
                </a:solidFill>
              </a:rPr>
              <a:t>Note:</a:t>
            </a:r>
            <a:r>
              <a:rPr lang="en-US" sz="2000" b="1" dirty="0">
                <a:solidFill>
                  <a:schemeClr val="bg1"/>
                </a:solidFill>
              </a:rPr>
              <a:t> The inadmissible interest has to be determined on the basis of the provisions of the MSMED Act, 2006.</a:t>
            </a:r>
          </a:p>
        </p:txBody>
      </p:sp>
      <p:sp>
        <p:nvSpPr>
          <p:cNvPr id="7" name="Rectangle 2"/>
          <p:cNvSpPr txBox="1">
            <a:spLocks noChangeArrowheads="1"/>
          </p:cNvSpPr>
          <p:nvPr/>
        </p:nvSpPr>
        <p:spPr>
          <a:xfrm>
            <a:off x="225552" y="76200"/>
            <a:ext cx="8613648" cy="1143000"/>
          </a:xfrm>
          <a:prstGeom prst="rect">
            <a:avLst/>
          </a:prstGeom>
        </p:spPr>
        <p:txBody>
          <a:bodyPr vert="horz" anchor="ctr">
            <a:noAutofit/>
          </a:bodyPr>
          <a:lstStyle/>
          <a:p>
            <a:pPr lvl="0" algn="just">
              <a:spcBef>
                <a:spcPct val="0"/>
              </a:spcBef>
              <a:defRPr/>
            </a:pPr>
            <a:r>
              <a:rPr lang="en-US" sz="3200" u="sng" dirty="0">
                <a:solidFill>
                  <a:schemeClr val="tx2"/>
                </a:solidFill>
                <a:latin typeface="+mj-lt"/>
                <a:ea typeface="+mj-ea"/>
                <a:cs typeface="+mj-cs"/>
              </a:rPr>
              <a:t>Provisions of Micro Small and Medium Enterprises Development Act, 2006</a:t>
            </a: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04800" y="228600"/>
            <a:ext cx="8461248" cy="990600"/>
          </a:xfrm>
        </p:spPr>
        <p:txBody>
          <a:bodyPr>
            <a:normAutofit/>
          </a:bodyPr>
          <a:lstStyle/>
          <a:p>
            <a:pPr lvl="0">
              <a:defRPr/>
            </a:pPr>
            <a:r>
              <a:rPr lang="en-US" dirty="0"/>
              <a:t>Provisions of MSME Act………..</a:t>
            </a:r>
          </a:p>
        </p:txBody>
      </p:sp>
      <p:sp>
        <p:nvSpPr>
          <p:cNvPr id="6" name="Slide Number Placeholder 5"/>
          <p:cNvSpPr>
            <a:spLocks noGrp="1"/>
          </p:cNvSpPr>
          <p:nvPr>
            <p:ph type="sldNum" sz="quarter" idx="12"/>
          </p:nvPr>
        </p:nvSpPr>
        <p:spPr/>
        <p:txBody>
          <a:bodyPr>
            <a:normAutofit fontScale="85000" lnSpcReduction="20000"/>
          </a:bodyPr>
          <a:lstStyle/>
          <a:p>
            <a:pPr>
              <a:defRPr/>
            </a:pPr>
            <a:fld id="{4D76A338-8206-4B19-8B2A-EBDC5410CAB8}" type="slidenum">
              <a:rPr lang="en-US"/>
              <a:pPr>
                <a:defRPr/>
              </a:pPr>
              <a:t>232</a:t>
            </a:fld>
            <a:endParaRPr lang="en-US"/>
          </a:p>
        </p:txBody>
      </p:sp>
      <p:sp>
        <p:nvSpPr>
          <p:cNvPr id="96259" name="Rectangle 3"/>
          <p:cNvSpPr>
            <a:spLocks noGrp="1" noChangeArrowheads="1"/>
          </p:cNvSpPr>
          <p:nvPr>
            <p:ph sz="quarter" idx="1"/>
          </p:nvPr>
        </p:nvSpPr>
        <p:spPr>
          <a:xfrm>
            <a:off x="304800" y="1698991"/>
            <a:ext cx="8610600" cy="4854209"/>
          </a:xfrm>
          <a:ln w="38100">
            <a:solidFill>
              <a:schemeClr val="accent1"/>
            </a:solidFill>
          </a:ln>
        </p:spPr>
        <p:txBody>
          <a:bodyPr>
            <a:normAutofit/>
          </a:bodyPr>
          <a:lstStyle/>
          <a:p>
            <a:pPr algn="just" eaLnBrk="1" hangingPunct="1">
              <a:spcBef>
                <a:spcPts val="600"/>
              </a:spcBef>
              <a:buNone/>
            </a:pPr>
            <a:r>
              <a:rPr lang="en-US" sz="2000" b="1" u="sng" dirty="0">
                <a:solidFill>
                  <a:srgbClr val="D54F41"/>
                </a:solidFill>
                <a:latin typeface="Calibri" pitchFamily="34" charset="0"/>
              </a:rPr>
              <a:t>Section 16 of MSME Act, </a:t>
            </a:r>
          </a:p>
          <a:p>
            <a:pPr algn="just">
              <a:spcBef>
                <a:spcPts val="600"/>
              </a:spcBef>
              <a:buNone/>
            </a:pPr>
            <a:r>
              <a:rPr lang="en-US" sz="2000" dirty="0">
                <a:latin typeface="Calibri" pitchFamily="34" charset="0"/>
              </a:rPr>
              <a:t>	Where any buyer fails to make payment of the amount to the supplier, as required under Section 15, the buyer shall,</a:t>
            </a:r>
            <a:r>
              <a:rPr lang="en-US" sz="2000" dirty="0"/>
              <a:t> notwithstanding anything contained in any agreement between the buyer and the supplier or in any law for the time being in force,</a:t>
            </a:r>
            <a:r>
              <a:rPr lang="en-US" sz="2000" dirty="0">
                <a:latin typeface="Calibri" pitchFamily="34" charset="0"/>
              </a:rPr>
              <a:t> be liable to pay compound interest with monthly rests to the supplier on that amount from the appointed day or, as the case may be, from the date immediately following the date agreed upon, </a:t>
            </a:r>
            <a:r>
              <a:rPr lang="en-US" sz="2000" dirty="0">
                <a:solidFill>
                  <a:srgbClr val="C00000"/>
                </a:solidFill>
                <a:latin typeface="Calibri" pitchFamily="34" charset="0"/>
              </a:rPr>
              <a:t>at three times of the bank rate notified by the Reserve Bank. </a:t>
            </a:r>
          </a:p>
          <a:p>
            <a:pPr lvl="0" algn="just">
              <a:spcBef>
                <a:spcPts val="600"/>
              </a:spcBef>
              <a:buNone/>
              <a:defRPr/>
            </a:pPr>
            <a:r>
              <a:rPr lang="en-US" sz="2000" b="1" dirty="0">
                <a:solidFill>
                  <a:srgbClr val="D54F41"/>
                </a:solidFill>
                <a:latin typeface="Calibri" pitchFamily="34" charset="0"/>
              </a:rPr>
              <a:t>	</a:t>
            </a:r>
          </a:p>
          <a:p>
            <a:pPr lvl="0" algn="just">
              <a:spcBef>
                <a:spcPts val="600"/>
              </a:spcBef>
              <a:buNone/>
              <a:defRPr/>
            </a:pPr>
            <a:r>
              <a:rPr lang="en-US" sz="2000" b="1" u="sng" dirty="0">
                <a:solidFill>
                  <a:srgbClr val="D54F41"/>
                </a:solidFill>
                <a:latin typeface="Calibri" pitchFamily="34" charset="0"/>
              </a:rPr>
              <a:t>Section 15 of the MSME Act </a:t>
            </a:r>
          </a:p>
          <a:p>
            <a:pPr lvl="0" algn="just">
              <a:spcBef>
                <a:spcPts val="600"/>
              </a:spcBef>
              <a:buNone/>
              <a:defRPr/>
            </a:pPr>
            <a:r>
              <a:rPr lang="en-US" sz="2000" dirty="0">
                <a:latin typeface="Calibri" pitchFamily="34" charset="0"/>
              </a:rPr>
              <a:t>      It requires the buyer to make payment on or before the date agreed upon in writing, or where there is no agreement in this behalf, before the appointed day. It also provides that the period agreed upon in writing shall not exceed </a:t>
            </a:r>
            <a:r>
              <a:rPr lang="en-US" sz="2000" b="1" dirty="0">
                <a:solidFill>
                  <a:srgbClr val="D54F41"/>
                </a:solidFill>
                <a:latin typeface="Calibri" pitchFamily="34" charset="0"/>
              </a:rPr>
              <a:t>forty five days</a:t>
            </a:r>
            <a:r>
              <a:rPr lang="en-US" sz="2000" dirty="0">
                <a:latin typeface="Calibri" pitchFamily="34" charset="0"/>
              </a:rPr>
              <a:t> from the day of acceptance or the day of deemed acceptance.</a:t>
            </a:r>
          </a:p>
        </p:txBody>
      </p:sp>
      <p:sp>
        <p:nvSpPr>
          <p:cNvPr id="5" name="Rectangle 3"/>
          <p:cNvSpPr txBox="1">
            <a:spLocks noChangeArrowheads="1"/>
          </p:cNvSpPr>
          <p:nvPr/>
        </p:nvSpPr>
        <p:spPr>
          <a:xfrm>
            <a:off x="304800" y="2918191"/>
            <a:ext cx="8382000" cy="3330209"/>
          </a:xfrm>
          <a:prstGeom prst="rect">
            <a:avLst/>
          </a:prstGeom>
        </p:spPr>
        <p:txBody>
          <a:bodyPr vert="horz">
            <a:normAutofit/>
          </a:bodyPr>
          <a:lstStyle/>
          <a:p>
            <a:pPr marL="320040" marR="0" lvl="0" indent="-320040" algn="just" defTabSz="914400" rtl="0" eaLnBrk="1" fontAlgn="auto" latinLnBrk="0" hangingPunct="1">
              <a:lnSpc>
                <a:spcPct val="150000"/>
              </a:lnSpc>
              <a:spcBef>
                <a:spcPts val="700"/>
              </a:spcBef>
              <a:spcAft>
                <a:spcPts val="0"/>
              </a:spcAft>
              <a:buClr>
                <a:schemeClr val="accent2"/>
              </a:buClr>
              <a:buSzPct val="60000"/>
              <a:buFont typeface="Wingdings"/>
              <a:buNone/>
              <a:tabLst/>
              <a:defRPr/>
            </a:pPr>
            <a:endParaRPr kumimoji="0" lang="en-US" sz="2000" b="0" i="1" u="none" strike="noStrike" kern="1200" cap="none" spc="0" normalizeH="0" baseline="0" noProof="0" dirty="0">
              <a:ln>
                <a:noFill/>
              </a:ln>
              <a:solidFill>
                <a:schemeClr val="tx1"/>
              </a:solidFill>
              <a:effectLst/>
              <a:uLnTx/>
              <a:uFillTx/>
              <a:latin typeface="Calibri" pitchFamily="34" charset="0"/>
              <a:ea typeface="+mn-ea"/>
              <a:cs typeface="+mn-cs"/>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21A6BCB1-9132-457F-A2F4-E6CE4FB532DF}" type="slidenum">
              <a:rPr lang="en-US"/>
              <a:pPr>
                <a:defRPr/>
              </a:pPr>
              <a:t>233</a:t>
            </a:fld>
            <a:endParaRPr lang="en-US"/>
          </a:p>
        </p:txBody>
      </p:sp>
      <p:sp>
        <p:nvSpPr>
          <p:cNvPr id="99331" name="Rectangle 3"/>
          <p:cNvSpPr>
            <a:spLocks noGrp="1" noChangeArrowheads="1"/>
          </p:cNvSpPr>
          <p:nvPr>
            <p:ph sz="quarter" idx="1"/>
          </p:nvPr>
        </p:nvSpPr>
        <p:spPr>
          <a:xfrm>
            <a:off x="304800" y="1775191"/>
            <a:ext cx="8458200" cy="4625609"/>
          </a:xfrm>
          <a:ln w="38100">
            <a:solidFill>
              <a:schemeClr val="accent1"/>
            </a:solidFill>
          </a:ln>
        </p:spPr>
        <p:txBody>
          <a:bodyPr>
            <a:normAutofit fontScale="92500" lnSpcReduction="20000"/>
          </a:bodyPr>
          <a:lstStyle/>
          <a:p>
            <a:pPr marL="273050" indent="-273050" algn="just" eaLnBrk="1" hangingPunct="1">
              <a:lnSpc>
                <a:spcPct val="150000"/>
              </a:lnSpc>
              <a:buFont typeface="Wingdings 2" pitchFamily="18" charset="2"/>
              <a:buChar char=""/>
            </a:pPr>
            <a:r>
              <a:rPr lang="en-US" sz="2400" dirty="0">
                <a:latin typeface="Calibri" pitchFamily="34" charset="0"/>
              </a:rPr>
              <a:t>The tax auditor needs to report the amount of interest inadmissible under Section 23 of the MSMED Act, 2006 </a:t>
            </a:r>
            <a:r>
              <a:rPr lang="en-US" sz="2400" i="1" dirty="0">
                <a:solidFill>
                  <a:srgbClr val="D54F41"/>
                </a:solidFill>
                <a:latin typeface="Calibri" pitchFamily="34" charset="0"/>
              </a:rPr>
              <a:t>irrespective of whether the amount of such interest has been debited to Profit and Loss Account or not. </a:t>
            </a:r>
            <a:r>
              <a:rPr lang="en-US" sz="2400" dirty="0">
                <a:latin typeface="Calibri" pitchFamily="34" charset="0"/>
              </a:rPr>
              <a:t>In case the </a:t>
            </a:r>
            <a:r>
              <a:rPr lang="en-US" sz="2400" dirty="0" err="1">
                <a:latin typeface="Calibri" pitchFamily="34" charset="0"/>
              </a:rPr>
              <a:t>auditee</a:t>
            </a:r>
            <a:r>
              <a:rPr lang="en-US" sz="2400" dirty="0">
                <a:latin typeface="Calibri" pitchFamily="34" charset="0"/>
              </a:rPr>
              <a:t> has adopted mercantile system of accounting, the non-provision may affect true and fair view and the auditor should give suitable qualification.</a:t>
            </a:r>
            <a:endParaRPr lang="en-US" sz="2400" i="1" dirty="0">
              <a:solidFill>
                <a:srgbClr val="D54F41"/>
              </a:solidFill>
              <a:latin typeface="Calibri" pitchFamily="34" charset="0"/>
            </a:endParaRPr>
          </a:p>
          <a:p>
            <a:pPr marL="273050" indent="-273050" algn="just" eaLnBrk="1" hangingPunct="1">
              <a:lnSpc>
                <a:spcPct val="150000"/>
              </a:lnSpc>
              <a:buFont typeface="Wingdings 2" pitchFamily="18" charset="2"/>
              <a:buChar char=""/>
            </a:pPr>
            <a:endParaRPr lang="en-US" sz="1200" dirty="0">
              <a:latin typeface="Calibri" pitchFamily="34" charset="0"/>
            </a:endParaRPr>
          </a:p>
          <a:p>
            <a:pPr marL="273050" indent="-273050" algn="just" eaLnBrk="1" hangingPunct="1">
              <a:lnSpc>
                <a:spcPct val="150000"/>
              </a:lnSpc>
              <a:buFont typeface="Wingdings 2" pitchFamily="18" charset="2"/>
              <a:buChar char=""/>
            </a:pPr>
            <a:r>
              <a:rPr lang="en-US" sz="2400" dirty="0">
                <a:latin typeface="Calibri" pitchFamily="34" charset="0"/>
              </a:rPr>
              <a:t>The tax auditor should verify that TDS under Section 194A is deducted from interest credited/ paid to MSEs and deposited with Central Government. [Clause 34 of Form No.3CD] </a:t>
            </a:r>
          </a:p>
        </p:txBody>
      </p:sp>
      <p:sp>
        <p:nvSpPr>
          <p:cNvPr id="7" name="Rectangle 2"/>
          <p:cNvSpPr>
            <a:spLocks noGrp="1" noChangeArrowheads="1"/>
          </p:cNvSpPr>
          <p:nvPr>
            <p:ph type="title"/>
          </p:nvPr>
        </p:nvSpPr>
        <p:spPr>
          <a:xfrm>
            <a:off x="0" y="228600"/>
            <a:ext cx="9067800" cy="838200"/>
          </a:xfrm>
        </p:spPr>
        <p:txBody>
          <a:bodyPr>
            <a:noAutofit/>
          </a:bodyPr>
          <a:lstStyle/>
          <a:p>
            <a:pPr>
              <a:defRPr/>
            </a:pPr>
            <a:r>
              <a:rPr lang="en-US" sz="3800" dirty="0"/>
              <a:t>Issues on Clause no. 22 	    </a:t>
            </a:r>
            <a:r>
              <a:rPr lang="en-US" sz="3600" dirty="0"/>
              <a:t>	</a:t>
            </a:r>
            <a:endParaRPr lang="en-US" sz="2200" i="1" dirty="0">
              <a:solidFill>
                <a:srgbClr val="FF0000"/>
              </a:solidFill>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BE06E561-3046-4A20-82F2-B7F5030CA084}" type="slidenum">
              <a:rPr lang="en-US"/>
              <a:pPr>
                <a:defRPr/>
              </a:pPr>
              <a:t>234</a:t>
            </a:fld>
            <a:endParaRPr lang="en-US"/>
          </a:p>
        </p:txBody>
      </p:sp>
      <p:sp>
        <p:nvSpPr>
          <p:cNvPr id="100355" name="Rectangle 3"/>
          <p:cNvSpPr>
            <a:spLocks noGrp="1" noChangeArrowheads="1"/>
          </p:cNvSpPr>
          <p:nvPr>
            <p:ph sz="quarter" idx="1"/>
          </p:nvPr>
        </p:nvSpPr>
        <p:spPr>
          <a:xfrm>
            <a:off x="228600" y="1981200"/>
            <a:ext cx="8686800" cy="4419600"/>
          </a:xfrm>
          <a:ln w="38100">
            <a:solidFill>
              <a:schemeClr val="accent1"/>
            </a:solidFill>
          </a:ln>
        </p:spPr>
        <p:txBody>
          <a:bodyPr>
            <a:normAutofit fontScale="92500"/>
          </a:bodyPr>
          <a:lstStyle/>
          <a:p>
            <a:pPr algn="just" eaLnBrk="1" hangingPunct="1">
              <a:lnSpc>
                <a:spcPct val="150000"/>
              </a:lnSpc>
            </a:pPr>
            <a:r>
              <a:rPr lang="en-US" sz="2400" dirty="0">
                <a:latin typeface="Calibri" pitchFamily="34" charset="0"/>
              </a:rPr>
              <a:t>Where the tax auditor is issuing his report in Form No. 3CB, he should verify that the financial statements audited by him contain the information as prescribed u/s 22 of the MSME Act (i.e. Requirement to specify unpaid amount with interest in the annual statement of accounts). </a:t>
            </a:r>
          </a:p>
          <a:p>
            <a:pPr algn="just" eaLnBrk="1" hangingPunct="1">
              <a:lnSpc>
                <a:spcPct val="150000"/>
              </a:lnSpc>
            </a:pPr>
            <a:r>
              <a:rPr lang="en-US" sz="2400" dirty="0">
                <a:latin typeface="Calibri" pitchFamily="34" charset="0"/>
              </a:rPr>
              <a:t>If no disclosure is made by the </a:t>
            </a:r>
            <a:r>
              <a:rPr lang="en-US" sz="2400" dirty="0" err="1">
                <a:latin typeface="Calibri" pitchFamily="34" charset="0"/>
              </a:rPr>
              <a:t>auditee</a:t>
            </a:r>
            <a:r>
              <a:rPr lang="en-US" sz="2400" dirty="0">
                <a:latin typeface="Calibri" pitchFamily="34" charset="0"/>
              </a:rPr>
              <a:t> in the financial statements, auditor should give an appropriate qualification in Form No.3CB, </a:t>
            </a:r>
            <a:r>
              <a:rPr lang="en-US" sz="2400" dirty="0">
                <a:solidFill>
                  <a:srgbClr val="D54F41"/>
                </a:solidFill>
                <a:latin typeface="Calibri" pitchFamily="34" charset="0"/>
              </a:rPr>
              <a:t>in addition to the reporting requirement in Clause 22 of Form No. 3CD.</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10" name="Rectangle 2"/>
          <p:cNvSpPr>
            <a:spLocks noGrp="1" noChangeArrowheads="1"/>
          </p:cNvSpPr>
          <p:nvPr>
            <p:ph type="title"/>
          </p:nvPr>
        </p:nvSpPr>
        <p:spPr>
          <a:xfrm>
            <a:off x="0" y="152400"/>
            <a:ext cx="7010400" cy="1066800"/>
          </a:xfrm>
        </p:spPr>
        <p:txBody>
          <a:bodyPr>
            <a:noAutofit/>
          </a:bodyPr>
          <a:lstStyle/>
          <a:p>
            <a:pPr>
              <a:defRPr/>
            </a:pPr>
            <a:r>
              <a:rPr lang="en-US" sz="4000" dirty="0"/>
              <a:t>Issues on Clause no. 22 </a:t>
            </a:r>
            <a:r>
              <a:rPr lang="en-US" sz="1800" i="1" dirty="0">
                <a:solidFill>
                  <a:srgbClr val="FF0000"/>
                </a:solidFill>
              </a:rPr>
              <a:t>				</a:t>
            </a:r>
            <a:endParaRPr lang="en-US" sz="2200" i="1" dirty="0">
              <a:solidFill>
                <a:srgbClr val="FF0000"/>
              </a:solidFill>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103370BA-D03A-4222-A402-CDD9AF98C970}" type="slidenum">
              <a:rPr lang="en-US"/>
              <a:pPr>
                <a:defRPr/>
              </a:pPr>
              <a:t>235</a:t>
            </a:fld>
            <a:endParaRPr lang="en-US"/>
          </a:p>
        </p:txBody>
      </p:sp>
      <p:sp>
        <p:nvSpPr>
          <p:cNvPr id="101379" name="Rectangle 3"/>
          <p:cNvSpPr>
            <a:spLocks noGrp="1" noChangeArrowheads="1"/>
          </p:cNvSpPr>
          <p:nvPr>
            <p:ph sz="quarter" idx="1"/>
          </p:nvPr>
        </p:nvSpPr>
        <p:spPr>
          <a:xfrm>
            <a:off x="228600" y="2209800"/>
            <a:ext cx="8610600" cy="3505200"/>
          </a:xfrm>
          <a:ln w="38100">
            <a:solidFill>
              <a:schemeClr val="accent1"/>
            </a:solidFill>
          </a:ln>
        </p:spPr>
        <p:txBody>
          <a:bodyPr>
            <a:normAutofit/>
          </a:bodyPr>
          <a:lstStyle/>
          <a:p>
            <a:pPr marL="273050" indent="-273050" algn="just" eaLnBrk="1" hangingPunct="1">
              <a:buFont typeface="Wingdings" pitchFamily="2" charset="2"/>
              <a:buNone/>
            </a:pPr>
            <a:r>
              <a:rPr lang="en-US" sz="2600" dirty="0">
                <a:latin typeface="Calibri" pitchFamily="34" charset="0"/>
                <a:cs typeface="Times New Roman" pitchFamily="18" charset="0"/>
              </a:rPr>
              <a:t>   Particulars of any payment made to persons specified under Section 40A(2)(b). </a:t>
            </a:r>
          </a:p>
          <a:p>
            <a:pPr marL="273050" indent="-273050" algn="just" eaLnBrk="1" hangingPunct="1">
              <a:buFont typeface="Wingdings" pitchFamily="2" charset="2"/>
              <a:buNone/>
            </a:pPr>
            <a:endParaRPr lang="en-US" sz="2600" dirty="0">
              <a:latin typeface="Calibri" pitchFamily="34" charset="0"/>
              <a:cs typeface="Times New Roman" pitchFamily="18" charset="0"/>
            </a:endParaRPr>
          </a:p>
          <a:p>
            <a:pPr marL="273050" indent="-273050" algn="just" eaLnBrk="1" hangingPunct="1">
              <a:buFont typeface="Wingdings" pitchFamily="2" charset="2"/>
              <a:buNone/>
            </a:pPr>
            <a:endParaRPr lang="en-US" sz="2600" dirty="0">
              <a:latin typeface="Calibri" pitchFamily="34" charset="0"/>
              <a:cs typeface="Times New Roman" pitchFamily="18" charset="0"/>
            </a:endParaRPr>
          </a:p>
          <a:p>
            <a:pPr marL="273050" indent="-273050" algn="just" eaLnBrk="1" hangingPunct="1">
              <a:buFont typeface="Wingdings" pitchFamily="2" charset="2"/>
              <a:buNone/>
            </a:pPr>
            <a:r>
              <a:rPr lang="en-US" sz="2600" dirty="0">
                <a:latin typeface="Calibri" pitchFamily="34" charset="0"/>
                <a:cs typeface="Times New Roman" pitchFamily="18" charset="0"/>
              </a:rPr>
              <a:t>  </a:t>
            </a:r>
          </a:p>
        </p:txBody>
      </p:sp>
      <p:sp>
        <p:nvSpPr>
          <p:cNvPr id="10" name="Rectangle 2"/>
          <p:cNvSpPr>
            <a:spLocks noGrp="1" noChangeArrowheads="1"/>
          </p:cNvSpPr>
          <p:nvPr>
            <p:ph type="title"/>
          </p:nvPr>
        </p:nvSpPr>
        <p:spPr>
          <a:xfrm>
            <a:off x="0" y="228600"/>
            <a:ext cx="9067800" cy="838200"/>
          </a:xfrm>
        </p:spPr>
        <p:txBody>
          <a:bodyPr>
            <a:noAutofit/>
          </a:bodyPr>
          <a:lstStyle/>
          <a:p>
            <a:pPr>
              <a:defRPr/>
            </a:pPr>
            <a:r>
              <a:rPr lang="en-US" sz="4800" dirty="0"/>
              <a:t>Clause no. 23 				</a:t>
            </a:r>
            <a:r>
              <a:rPr lang="en-US" sz="4800" i="1" dirty="0">
                <a:solidFill>
                  <a:srgbClr val="FF0000"/>
                </a:solidFill>
              </a:rPr>
              <a:t> 	</a:t>
            </a:r>
            <a:endParaRPr lang="en-US" sz="2200" i="1" dirty="0">
              <a:solidFill>
                <a:srgbClr val="FF0000"/>
              </a:solidFill>
            </a:endParaRPr>
          </a:p>
        </p:txBody>
      </p:sp>
      <p:pic>
        <p:nvPicPr>
          <p:cNvPr id="83970" name="Picture 2" descr="C:\Users\apoorva\Desktop\clause 23.JPG"/>
          <p:cNvPicPr>
            <a:picLocks noChangeAspect="1" noChangeArrowheads="1"/>
          </p:cNvPicPr>
          <p:nvPr/>
        </p:nvPicPr>
        <p:blipFill>
          <a:blip r:embed="rId3" cstate="print"/>
          <a:srcRect/>
          <a:stretch>
            <a:fillRect/>
          </a:stretch>
        </p:blipFill>
        <p:spPr bwMode="auto">
          <a:xfrm>
            <a:off x="381000" y="3276600"/>
            <a:ext cx="8305800" cy="1981200"/>
          </a:xfrm>
          <a:prstGeom prst="rect">
            <a:avLst/>
          </a:prstGeom>
          <a:noFill/>
        </p:spPr>
      </p:pic>
      <p:sp>
        <p:nvSpPr>
          <p:cNvPr id="7" name="TextBox 6"/>
          <p:cNvSpPr txBox="1"/>
          <p:nvPr/>
        </p:nvSpPr>
        <p:spPr>
          <a:xfrm>
            <a:off x="0" y="5572140"/>
            <a:ext cx="9144000" cy="646331"/>
          </a:xfrm>
          <a:prstGeom prst="rect">
            <a:avLst/>
          </a:prstGeom>
          <a:solidFill>
            <a:schemeClr val="tx2">
              <a:lumMod val="60000"/>
              <a:lumOff val="40000"/>
            </a:schemeClr>
          </a:solidFill>
        </p:spPr>
        <p:txBody>
          <a:bodyPr wrap="square" rtlCol="0">
            <a:spAutoFit/>
          </a:bodyPr>
          <a:lstStyle/>
          <a:p>
            <a:pPr algn="just"/>
            <a:r>
              <a:rPr lang="en-US" b="1" u="sng" dirty="0">
                <a:solidFill>
                  <a:schemeClr val="bg1"/>
                </a:solidFill>
              </a:rPr>
              <a:t>ICAI’s Comment</a:t>
            </a:r>
          </a:p>
          <a:p>
            <a:pPr algn="just"/>
            <a:r>
              <a:rPr lang="en-US" dirty="0">
                <a:solidFill>
                  <a:schemeClr val="bg1"/>
                </a:solidFill>
              </a:rPr>
              <a:t>It has been observed that in certain cases Name and PAN of related persons were not reported.</a:t>
            </a: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587DAC1-68F2-463C-95AF-399FA2959E48}" type="slidenum">
              <a:rPr lang="en-US"/>
              <a:pPr>
                <a:defRPr/>
              </a:pPr>
              <a:t>236</a:t>
            </a:fld>
            <a:endParaRPr lang="en-US"/>
          </a:p>
        </p:txBody>
      </p:sp>
      <p:sp>
        <p:nvSpPr>
          <p:cNvPr id="102403" name="Rectangle 3"/>
          <p:cNvSpPr>
            <a:spLocks noGrp="1" noChangeArrowheads="1"/>
          </p:cNvSpPr>
          <p:nvPr>
            <p:ph sz="quarter" idx="1"/>
          </p:nvPr>
        </p:nvSpPr>
        <p:spPr>
          <a:xfrm>
            <a:off x="228600" y="1676400"/>
            <a:ext cx="8610600" cy="4800600"/>
          </a:xfrm>
          <a:ln w="38100">
            <a:solidFill>
              <a:schemeClr val="accent1"/>
            </a:solidFill>
          </a:ln>
        </p:spPr>
        <p:txBody>
          <a:bodyPr>
            <a:normAutofit fontScale="92500"/>
          </a:bodyPr>
          <a:lstStyle/>
          <a:p>
            <a:pPr algn="just" eaLnBrk="1" hangingPunct="1">
              <a:lnSpc>
                <a:spcPct val="150000"/>
              </a:lnSpc>
            </a:pPr>
            <a:r>
              <a:rPr lang="en-US" sz="2400" dirty="0">
                <a:latin typeface="Calibri" pitchFamily="34" charset="0"/>
              </a:rPr>
              <a:t>Any Payment made by AOP to its member for supply of goods should be reported.</a:t>
            </a:r>
          </a:p>
          <a:p>
            <a:pPr algn="just" eaLnBrk="1" hangingPunct="1">
              <a:lnSpc>
                <a:spcPct val="150000"/>
              </a:lnSpc>
            </a:pPr>
            <a:r>
              <a:rPr lang="en-US" sz="2400" b="1" dirty="0">
                <a:solidFill>
                  <a:srgbClr val="D54F41"/>
                </a:solidFill>
                <a:latin typeface="Calibri" pitchFamily="34" charset="0"/>
              </a:rPr>
              <a:t>“Specific Person”</a:t>
            </a:r>
            <a:r>
              <a:rPr lang="en-US" sz="2400" dirty="0">
                <a:latin typeface="Calibri" pitchFamily="34" charset="0"/>
              </a:rPr>
              <a:t> means relative, partners, members, directors or person having substantial interest.</a:t>
            </a:r>
          </a:p>
          <a:p>
            <a:pPr algn="just" eaLnBrk="1" hangingPunct="1">
              <a:lnSpc>
                <a:spcPct val="150000"/>
              </a:lnSpc>
            </a:pPr>
            <a:r>
              <a:rPr lang="en-US" sz="2400" dirty="0">
                <a:latin typeface="Calibri" pitchFamily="34" charset="0"/>
              </a:rPr>
              <a:t>A person will be deemed to have a </a:t>
            </a:r>
            <a:r>
              <a:rPr lang="en-US" sz="2400" b="1" dirty="0">
                <a:solidFill>
                  <a:srgbClr val="D54F41"/>
                </a:solidFill>
                <a:latin typeface="Calibri" pitchFamily="34" charset="0"/>
              </a:rPr>
              <a:t>substantial interest</a:t>
            </a:r>
            <a:r>
              <a:rPr lang="en-US" sz="2400" dirty="0">
                <a:latin typeface="Calibri" pitchFamily="34" charset="0"/>
              </a:rPr>
              <a:t> in a business or profession if, (in case of a company) the person is beneficially owning the shares (other than the preference shares), carrying not less than 20% of the voting power and in any other case, person is entitled to not less than 20% of the profits of Business or Profession.</a:t>
            </a:r>
          </a:p>
        </p:txBody>
      </p:sp>
      <p:sp>
        <p:nvSpPr>
          <p:cNvPr id="7" name="Rectangle 2"/>
          <p:cNvSpPr>
            <a:spLocks noGrp="1" noChangeArrowheads="1"/>
          </p:cNvSpPr>
          <p:nvPr>
            <p:ph type="title"/>
          </p:nvPr>
        </p:nvSpPr>
        <p:spPr>
          <a:xfrm>
            <a:off x="0" y="228600"/>
            <a:ext cx="9067800" cy="838200"/>
          </a:xfrm>
        </p:spPr>
        <p:txBody>
          <a:bodyPr>
            <a:noAutofit/>
          </a:bodyPr>
          <a:lstStyle/>
          <a:p>
            <a:pPr>
              <a:defRPr/>
            </a:pPr>
            <a:r>
              <a:rPr lang="en-US" sz="4000" dirty="0"/>
              <a:t>Issues on Clause no. 23 		</a:t>
            </a:r>
            <a:endParaRPr lang="en-US" sz="2000" i="1" dirty="0">
              <a:solidFill>
                <a:srgbClr val="FF0000"/>
              </a:solidFill>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93126DBD-F9BD-4923-81AB-C1A875EEDF0F}" type="slidenum">
              <a:rPr lang="en-US"/>
              <a:pPr>
                <a:defRPr/>
              </a:pPr>
              <a:t>237</a:t>
            </a:fld>
            <a:endParaRPr lang="en-US"/>
          </a:p>
        </p:txBody>
      </p:sp>
      <p:sp>
        <p:nvSpPr>
          <p:cNvPr id="103427" name="Rectangle 3"/>
          <p:cNvSpPr>
            <a:spLocks noGrp="1" noChangeArrowheads="1"/>
          </p:cNvSpPr>
          <p:nvPr>
            <p:ph sz="quarter" idx="1"/>
          </p:nvPr>
        </p:nvSpPr>
        <p:spPr>
          <a:xfrm>
            <a:off x="152400" y="1676400"/>
            <a:ext cx="8839200" cy="4953000"/>
          </a:xfrm>
          <a:ln w="38100">
            <a:solidFill>
              <a:schemeClr val="accent1"/>
            </a:solidFill>
          </a:ln>
        </p:spPr>
        <p:txBody>
          <a:bodyPr>
            <a:noAutofit/>
          </a:bodyPr>
          <a:lstStyle/>
          <a:p>
            <a:pPr algn="just">
              <a:spcBef>
                <a:spcPts val="1800"/>
              </a:spcBef>
            </a:pPr>
            <a:r>
              <a:rPr lang="en-US" sz="2100" dirty="0">
                <a:latin typeface="Calibri" pitchFamily="34" charset="0"/>
              </a:rPr>
              <a:t>Tax auditor should obtain, from assessee, the list of ‘specified persons’ and expenditure/payment made to them and then scrutinize the items with reference to Sec. 40A(2).  </a:t>
            </a:r>
          </a:p>
          <a:p>
            <a:pPr algn="just" eaLnBrk="1" hangingPunct="1">
              <a:spcBef>
                <a:spcPts val="1800"/>
              </a:spcBef>
            </a:pPr>
            <a:r>
              <a:rPr lang="en-US" sz="2100" dirty="0"/>
              <a:t>If information is not available about specified persons with the client, suitable disclaimer may be given.</a:t>
            </a:r>
          </a:p>
          <a:p>
            <a:pPr algn="just" eaLnBrk="1" hangingPunct="1">
              <a:spcBef>
                <a:spcPts val="1800"/>
              </a:spcBef>
            </a:pPr>
            <a:r>
              <a:rPr lang="en-US" sz="2100" dirty="0"/>
              <a:t>Sec 40A(2) – Payment to Specific Persons &amp; AO is of the opinion that such payments is excessive or unreasonable. Then disallow the excessive or unreasonable amount.</a:t>
            </a:r>
          </a:p>
          <a:p>
            <a:pPr marL="319088" indent="-319088" algn="just" eaLnBrk="1" hangingPunct="1">
              <a:spcBef>
                <a:spcPts val="1800"/>
              </a:spcBef>
            </a:pPr>
            <a:r>
              <a:rPr lang="en-US" sz="2100" dirty="0"/>
              <a:t>Amounts to be reported whether or not debited to Profit and Loss Account.</a:t>
            </a:r>
          </a:p>
          <a:p>
            <a:pPr algn="just">
              <a:spcBef>
                <a:spcPts val="1800"/>
              </a:spcBef>
            </a:pPr>
            <a:r>
              <a:rPr lang="en-US" sz="2100" dirty="0">
                <a:latin typeface="Calibri" pitchFamily="34" charset="0"/>
              </a:rPr>
              <a:t>The item does not require report of the auditor as to his own inference, whether the payment is excessive or unreasonable. He is required to specify the amounts paid to such related persons. </a:t>
            </a:r>
            <a:endParaRPr lang="en-US" sz="2100" dirty="0"/>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0"/>
            <a:ext cx="7315200" cy="1219200"/>
          </a:xfrm>
        </p:spPr>
        <p:txBody>
          <a:bodyPr>
            <a:noAutofit/>
          </a:bodyPr>
          <a:lstStyle/>
          <a:p>
            <a:pPr>
              <a:defRPr/>
            </a:pPr>
            <a:r>
              <a:rPr lang="en-US" sz="4000" dirty="0"/>
              <a:t/>
            </a:r>
            <a:br>
              <a:rPr lang="en-US" sz="4000" dirty="0"/>
            </a:br>
            <a:r>
              <a:rPr lang="en-US" sz="4000" dirty="0"/>
              <a:t>Issues on Clause no. 23</a:t>
            </a:r>
            <a:br>
              <a:rPr lang="en-US" sz="4000" dirty="0"/>
            </a:br>
            <a:r>
              <a:rPr lang="en-US" sz="2200" i="1" dirty="0">
                <a:solidFill>
                  <a:srgbClr val="FF0000"/>
                </a:solidFill>
              </a:rPr>
              <a:t> 					</a:t>
            </a:r>
            <a:r>
              <a:rPr lang="en-US" sz="4000" dirty="0"/>
              <a:t> </a:t>
            </a:r>
            <a:r>
              <a:rPr lang="en-US" dirty="0"/>
              <a:t>	</a:t>
            </a:r>
            <a:r>
              <a:rPr lang="en-US" sz="2200" dirty="0"/>
              <a:t>				</a:t>
            </a:r>
            <a:endParaRPr lang="en-US" sz="2200" i="1" dirty="0">
              <a:solidFill>
                <a:srgbClr val="FF0000"/>
              </a:solidFill>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C193F99B-DB21-4D0D-A442-376B1C709B51}" type="slidenum">
              <a:rPr lang="en-US"/>
              <a:pPr>
                <a:defRPr/>
              </a:pPr>
              <a:t>238</a:t>
            </a:fld>
            <a:endParaRPr lang="en-US"/>
          </a:p>
        </p:txBody>
      </p:sp>
      <p:sp>
        <p:nvSpPr>
          <p:cNvPr id="105475" name="Rectangle 3"/>
          <p:cNvSpPr>
            <a:spLocks noGrp="1" noChangeArrowheads="1"/>
          </p:cNvSpPr>
          <p:nvPr>
            <p:ph sz="quarter" idx="1"/>
          </p:nvPr>
        </p:nvSpPr>
        <p:spPr>
          <a:xfrm>
            <a:off x="228600" y="1752600"/>
            <a:ext cx="8534400" cy="4800600"/>
          </a:xfrm>
          <a:ln w="38100">
            <a:solidFill>
              <a:schemeClr val="accent1"/>
            </a:solidFill>
          </a:ln>
        </p:spPr>
        <p:txBody>
          <a:bodyPr>
            <a:normAutofit fontScale="92500" lnSpcReduction="20000"/>
          </a:bodyPr>
          <a:lstStyle/>
          <a:p>
            <a:pPr algn="just" eaLnBrk="1" hangingPunct="1">
              <a:lnSpc>
                <a:spcPct val="150000"/>
              </a:lnSpc>
            </a:pPr>
            <a:r>
              <a:rPr lang="en-US" sz="2400" b="1" dirty="0">
                <a:solidFill>
                  <a:srgbClr val="D54F41"/>
                </a:solidFill>
                <a:latin typeface="Calibri" pitchFamily="34" charset="0"/>
              </a:rPr>
              <a:t>In case of a large Assessee, </a:t>
            </a:r>
            <a:r>
              <a:rPr lang="en-US" sz="2400" dirty="0">
                <a:latin typeface="Calibri" pitchFamily="34" charset="0"/>
              </a:rPr>
              <a:t>it may not be possible to verify the list of all persons covered by this Section. Therefore, the information supplied by the assessee can be relied upon. </a:t>
            </a:r>
          </a:p>
          <a:p>
            <a:pPr algn="just" eaLnBrk="1" hangingPunct="1">
              <a:lnSpc>
                <a:spcPct val="150000"/>
              </a:lnSpc>
              <a:buNone/>
            </a:pPr>
            <a:r>
              <a:rPr lang="en-US" sz="2400" dirty="0">
                <a:solidFill>
                  <a:srgbClr val="D54F41"/>
                </a:solidFill>
                <a:latin typeface="Calibri" pitchFamily="34" charset="0"/>
              </a:rPr>
              <a:t>		</a:t>
            </a:r>
            <a:r>
              <a:rPr lang="en-US" sz="2400" b="1" u="sng" dirty="0">
                <a:solidFill>
                  <a:srgbClr val="D54F41"/>
                </a:solidFill>
                <a:latin typeface="Calibri" pitchFamily="34" charset="0"/>
              </a:rPr>
              <a:t>Circular No. 143, dated 20-8-1974, </a:t>
            </a:r>
            <a:r>
              <a:rPr lang="en-US" sz="2400" dirty="0">
                <a:latin typeface="Calibri" pitchFamily="34" charset="0"/>
              </a:rPr>
              <a:t>issued by the Board, clarifies that tax auditor can rely upon the list of persons covered u/s 13(3) as given by the managing trustee of a Public Trust. </a:t>
            </a:r>
          </a:p>
          <a:p>
            <a:pPr algn="just" eaLnBrk="1" hangingPunct="1">
              <a:lnSpc>
                <a:spcPct val="150000"/>
              </a:lnSpc>
              <a:buFont typeface="Wingdings" pitchFamily="2" charset="2"/>
              <a:buNone/>
            </a:pPr>
            <a:r>
              <a:rPr lang="en-US" sz="2400" dirty="0">
                <a:latin typeface="Calibri" pitchFamily="34" charset="0"/>
              </a:rPr>
              <a:t>	The same analogy may be extended to this case. </a:t>
            </a:r>
            <a:r>
              <a:rPr lang="en-US" sz="2400" b="1" dirty="0">
                <a:solidFill>
                  <a:srgbClr val="D54F41"/>
                </a:solidFill>
                <a:latin typeface="Calibri" pitchFamily="34" charset="0"/>
              </a:rPr>
              <a:t>Where the tax auditor relies upon the information in this regard furnished to him by the assessee it would be advisable to make an appropriate disclosure. </a:t>
            </a:r>
          </a:p>
        </p:txBody>
      </p:sp>
      <p:sp>
        <p:nvSpPr>
          <p:cNvPr id="8" name="Rectangle 7"/>
          <p:cNvSpPr/>
          <p:nvPr/>
        </p:nvSpPr>
        <p:spPr>
          <a:xfrm>
            <a:off x="7696200" y="0"/>
            <a:ext cx="14478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11" name="Rectangle 2"/>
          <p:cNvSpPr>
            <a:spLocks noGrp="1" noChangeArrowheads="1"/>
          </p:cNvSpPr>
          <p:nvPr>
            <p:ph type="title"/>
          </p:nvPr>
        </p:nvSpPr>
        <p:spPr>
          <a:xfrm>
            <a:off x="0" y="0"/>
            <a:ext cx="7315200" cy="1219200"/>
          </a:xfrm>
        </p:spPr>
        <p:txBody>
          <a:bodyPr>
            <a:noAutofit/>
          </a:bodyPr>
          <a:lstStyle/>
          <a:p>
            <a:pPr>
              <a:defRPr/>
            </a:pPr>
            <a:r>
              <a:rPr lang="en-US" sz="4000" dirty="0"/>
              <a:t/>
            </a:r>
            <a:br>
              <a:rPr lang="en-US" sz="4000" dirty="0"/>
            </a:br>
            <a:r>
              <a:rPr lang="en-US" sz="4000" dirty="0"/>
              <a:t>Issues on Clause no. 23 </a:t>
            </a:r>
            <a:br>
              <a:rPr lang="en-US" sz="4000" dirty="0"/>
            </a:br>
            <a:r>
              <a:rPr lang="en-US" sz="2200" i="1" dirty="0">
                <a:solidFill>
                  <a:srgbClr val="FF0000"/>
                </a:solidFill>
              </a:rPr>
              <a:t> 					</a:t>
            </a:r>
            <a:r>
              <a:rPr lang="en-US" sz="2200" dirty="0"/>
              <a:t> </a:t>
            </a:r>
            <a:r>
              <a:rPr lang="en-US" dirty="0"/>
              <a:t>	</a:t>
            </a:r>
            <a:r>
              <a:rPr lang="en-US" sz="2200" dirty="0"/>
              <a:t>				</a:t>
            </a:r>
            <a:endParaRPr lang="en-US" sz="2200" i="1" dirty="0">
              <a:solidFill>
                <a:srgbClr val="FF0000"/>
              </a:solidFill>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0" y="228600"/>
            <a:ext cx="9144000" cy="914400"/>
          </a:xfrm>
        </p:spPr>
        <p:txBody>
          <a:bodyPr>
            <a:normAutofit fontScale="90000"/>
          </a:bodyPr>
          <a:lstStyle/>
          <a:p>
            <a:pPr fontAlgn="auto">
              <a:spcAft>
                <a:spcPts val="0"/>
              </a:spcAft>
              <a:defRPr/>
            </a:pPr>
            <a:r>
              <a:rPr lang="en-US" sz="3900" dirty="0"/>
              <a:t>Case Laws on Clause no. 23 </a:t>
            </a:r>
            <a:br>
              <a:rPr lang="en-US" sz="3900" dirty="0"/>
            </a:br>
            <a:r>
              <a:rPr lang="en-US" sz="3900" dirty="0"/>
              <a:t>						</a:t>
            </a:r>
            <a:endParaRPr lang="en-US" sz="2200" u="sng" dirty="0"/>
          </a:p>
        </p:txBody>
      </p:sp>
      <p:sp>
        <p:nvSpPr>
          <p:cNvPr id="6" name="Slide Number Placeholder 5"/>
          <p:cNvSpPr>
            <a:spLocks noGrp="1"/>
          </p:cNvSpPr>
          <p:nvPr>
            <p:ph type="sldNum" sz="quarter" idx="12"/>
          </p:nvPr>
        </p:nvSpPr>
        <p:spPr/>
        <p:txBody>
          <a:bodyPr>
            <a:normAutofit fontScale="85000" lnSpcReduction="20000"/>
          </a:bodyPr>
          <a:lstStyle/>
          <a:p>
            <a:pPr>
              <a:defRPr/>
            </a:pPr>
            <a:fld id="{848D4453-6B4C-478E-AC95-E256CCA368A0}" type="slidenum">
              <a:rPr lang="en-US"/>
              <a:pPr>
                <a:defRPr/>
              </a:pPr>
              <a:t>239</a:t>
            </a:fld>
            <a:endParaRPr lang="en-US"/>
          </a:p>
        </p:txBody>
      </p:sp>
      <p:sp>
        <p:nvSpPr>
          <p:cNvPr id="106499" name="Rectangle 3"/>
          <p:cNvSpPr>
            <a:spLocks noGrp="1" noChangeArrowheads="1"/>
          </p:cNvSpPr>
          <p:nvPr>
            <p:ph sz="quarter" idx="1"/>
          </p:nvPr>
        </p:nvSpPr>
        <p:spPr>
          <a:xfrm>
            <a:off x="152400" y="1676400"/>
            <a:ext cx="8763000" cy="4953000"/>
          </a:xfrm>
          <a:solidFill>
            <a:schemeClr val="tx2">
              <a:lumMod val="20000"/>
              <a:lumOff val="80000"/>
            </a:schemeClr>
          </a:solidFill>
          <a:ln w="38100">
            <a:solidFill>
              <a:schemeClr val="accent1"/>
            </a:solidFill>
          </a:ln>
        </p:spPr>
        <p:txBody>
          <a:bodyPr>
            <a:noAutofit/>
          </a:bodyPr>
          <a:lstStyle/>
          <a:p>
            <a:pPr algn="just" eaLnBrk="1" hangingPunct="1">
              <a:lnSpc>
                <a:spcPct val="150000"/>
              </a:lnSpc>
              <a:buFont typeface="Wingdings" panose="05000000000000000000" pitchFamily="2" charset="2"/>
              <a:buChar char="q"/>
            </a:pPr>
            <a:r>
              <a:rPr lang="en-US" sz="1800" b="1" i="1" dirty="0">
                <a:solidFill>
                  <a:schemeClr val="accent2"/>
                </a:solidFill>
                <a:latin typeface="Calibri" pitchFamily="34" charset="0"/>
              </a:rPr>
              <a:t>Dy Cit v Joshi </a:t>
            </a:r>
            <a:r>
              <a:rPr lang="en-US" sz="1800" b="1" i="1" dirty="0" err="1">
                <a:solidFill>
                  <a:schemeClr val="accent2"/>
                </a:solidFill>
                <a:latin typeface="Calibri" pitchFamily="34" charset="0"/>
              </a:rPr>
              <a:t>Formulabs</a:t>
            </a:r>
            <a:r>
              <a:rPr lang="en-US" sz="1800" b="1" i="1" dirty="0">
                <a:solidFill>
                  <a:schemeClr val="accent2"/>
                </a:solidFill>
                <a:latin typeface="Calibri" pitchFamily="34" charset="0"/>
              </a:rPr>
              <a:t> (p) Ltd (2000) 67 TTJ 396 (Rajkot)</a:t>
            </a:r>
          </a:p>
          <a:p>
            <a:pPr marL="273050" indent="-273050" algn="just" eaLnBrk="1" hangingPunct="1">
              <a:lnSpc>
                <a:spcPct val="150000"/>
              </a:lnSpc>
              <a:buFont typeface="Wingdings" pitchFamily="2" charset="2"/>
              <a:buNone/>
            </a:pPr>
            <a:r>
              <a:rPr lang="en-US" sz="1800" b="1" i="1" dirty="0">
                <a:solidFill>
                  <a:srgbClr val="FFCC66"/>
                </a:solidFill>
                <a:latin typeface="Calibri" pitchFamily="34" charset="0"/>
              </a:rPr>
              <a:t>	</a:t>
            </a:r>
            <a:r>
              <a:rPr lang="en-US" sz="1800" dirty="0">
                <a:latin typeface="Calibri" pitchFamily="34" charset="0"/>
              </a:rPr>
              <a:t>A fully vouched and genuine expenditure cannot be disallowed u/s 40A(2)(b) even if made to sister concern.</a:t>
            </a:r>
            <a:endParaRPr lang="en-US" sz="1800" i="1" dirty="0">
              <a:latin typeface="Calibri" pitchFamily="34" charset="0"/>
            </a:endParaRPr>
          </a:p>
          <a:p>
            <a:pPr algn="just">
              <a:lnSpc>
                <a:spcPct val="150000"/>
              </a:lnSpc>
              <a:buFont typeface="Wingdings" panose="05000000000000000000" pitchFamily="2" charset="2"/>
              <a:buChar char="q"/>
            </a:pPr>
            <a:r>
              <a:rPr lang="en-US" sz="1800" b="1" i="1" dirty="0">
                <a:solidFill>
                  <a:schemeClr val="accent2"/>
                </a:solidFill>
                <a:latin typeface="Calibri" pitchFamily="34" charset="0"/>
              </a:rPr>
              <a:t>Khan Carpets v CIT (2003) ITR 325 (All)</a:t>
            </a:r>
          </a:p>
          <a:p>
            <a:pPr marL="273050" indent="-273050" algn="just" eaLnBrk="1" hangingPunct="1">
              <a:lnSpc>
                <a:spcPct val="150000"/>
              </a:lnSpc>
              <a:buFont typeface="Wingdings" pitchFamily="2" charset="2"/>
              <a:buNone/>
            </a:pPr>
            <a:r>
              <a:rPr lang="en-US" sz="1800" b="1" i="1" dirty="0">
                <a:solidFill>
                  <a:schemeClr val="accent2"/>
                </a:solidFill>
                <a:latin typeface="Calibri" pitchFamily="34" charset="0"/>
              </a:rPr>
              <a:t>	</a:t>
            </a:r>
            <a:r>
              <a:rPr lang="en-US" sz="1800" dirty="0">
                <a:latin typeface="Calibri" pitchFamily="34" charset="0"/>
              </a:rPr>
              <a:t>Only when there was disproportionate increase in salary without showing exceptional circumstances for it, that the increase in salary could be disallowed.</a:t>
            </a:r>
          </a:p>
          <a:p>
            <a:r>
              <a:rPr lang="en-US" sz="1800" b="1" i="1" dirty="0">
                <a:solidFill>
                  <a:schemeClr val="accent2"/>
                </a:solidFill>
                <a:latin typeface="Calibri" pitchFamily="34" charset="0"/>
              </a:rPr>
              <a:t>Pr. CIT v. Patel Alloy Steel Co. (P.) Ltd [2019] 103 taxmann.com 432 (SC)</a:t>
            </a:r>
          </a:p>
          <a:p>
            <a:pPr marL="273050" indent="-273050" algn="just">
              <a:lnSpc>
                <a:spcPct val="150000"/>
              </a:lnSpc>
              <a:buNone/>
            </a:pPr>
            <a:r>
              <a:rPr lang="en-US" sz="1800" dirty="0"/>
              <a:t>SLP dismissed against the order of HC, where High Court upheld Tribunal's order deleting disallowance made by AO u/s 40A(2)(b) holding that once remuneration paid by </a:t>
            </a:r>
            <a:r>
              <a:rPr lang="en-US" sz="1800" dirty="0" err="1"/>
              <a:t>assessee</a:t>
            </a:r>
            <a:r>
              <a:rPr lang="en-US" sz="1800" dirty="0"/>
              <a:t>-company to its directors in preceding year was accepted by revenue, AO was not justified in considering and comparing remuneration paid in AY 2004-05.</a:t>
            </a:r>
            <a:endParaRPr lang="en-US" sz="1800" dirty="0">
              <a:latin typeface="Calibri" pitchFamily="34" charset="0"/>
            </a:endParaRPr>
          </a:p>
        </p:txBody>
      </p:sp>
    </p:spTree>
    <p:extLst>
      <p:ext uri="{BB962C8B-B14F-4D97-AF65-F5344CB8AC3E}">
        <p14:creationId xmlns:p14="http://schemas.microsoft.com/office/powerpoint/2010/main" val="40383235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592844" y="6478588"/>
            <a:ext cx="533400" cy="381000"/>
          </a:xfrm>
        </p:spPr>
        <p:txBody>
          <a:bodyPr>
            <a:normAutofit/>
          </a:bodyPr>
          <a:lstStyle/>
          <a:p>
            <a:fld id="{B6F15528-21DE-4FAA-801E-634DDDAF4B2B}" type="slidenum">
              <a:rPr lang="en-US" sz="1600" smtClean="0"/>
              <a:pPr/>
              <a:t>24</a:t>
            </a:fld>
            <a:endParaRPr lang="en-US" sz="1600" dirty="0"/>
          </a:p>
        </p:txBody>
      </p:sp>
      <p:sp>
        <p:nvSpPr>
          <p:cNvPr id="4" name="Content Placeholder 3"/>
          <p:cNvSpPr>
            <a:spLocks noGrp="1"/>
          </p:cNvSpPr>
          <p:nvPr>
            <p:ph sz="quarter" idx="4294967295"/>
          </p:nvPr>
        </p:nvSpPr>
        <p:spPr>
          <a:xfrm>
            <a:off x="179512" y="1340768"/>
            <a:ext cx="8640960" cy="5281836"/>
          </a:xfrm>
        </p:spPr>
        <p:txBody>
          <a:bodyPr>
            <a:normAutofit/>
          </a:bodyPr>
          <a:lstStyle/>
          <a:p>
            <a:pPr algn="just">
              <a:buFont typeface="Wingdings" panose="05000000000000000000" pitchFamily="2" charset="2"/>
              <a:buChar char="q"/>
            </a:pPr>
            <a:r>
              <a:rPr lang="en-US" sz="2100" b="1" dirty="0"/>
              <a:t>Others</a:t>
            </a:r>
            <a:endParaRPr lang="en-US" sz="2100" dirty="0"/>
          </a:p>
          <a:p>
            <a:pPr marL="706438" indent="-342900" algn="just">
              <a:spcBef>
                <a:spcPts val="1200"/>
              </a:spcBef>
              <a:buAutoNum type="arabicParenR" startAt="6"/>
            </a:pPr>
            <a:r>
              <a:rPr lang="en-US" sz="2100" dirty="0"/>
              <a:t>In respect of clause 29A, 29B and 36A, the observation under this clause has been given on the basis of information provided by the </a:t>
            </a:r>
            <a:r>
              <a:rPr lang="en-US" sz="2100" dirty="0" err="1"/>
              <a:t>assessee</a:t>
            </a:r>
            <a:r>
              <a:rPr lang="en-US" sz="2100" dirty="0"/>
              <a:t>.</a:t>
            </a:r>
          </a:p>
          <a:p>
            <a:pPr marL="706438" indent="-342900" algn="just">
              <a:spcBef>
                <a:spcPts val="1200"/>
              </a:spcBef>
              <a:buAutoNum type="arabicParenR" startAt="6"/>
            </a:pPr>
            <a:r>
              <a:rPr lang="en-US" sz="2100" dirty="0"/>
              <a:t>In respect of Clause 33, regarding Chapter VI A or Chapter III, the detail under this clause has been given to the extent of information provided by the </a:t>
            </a:r>
            <a:r>
              <a:rPr lang="en-US" sz="2100" dirty="0" err="1"/>
              <a:t>assessee</a:t>
            </a:r>
            <a:r>
              <a:rPr lang="en-US" sz="2100" dirty="0"/>
              <a:t>.</a:t>
            </a:r>
          </a:p>
          <a:p>
            <a:pPr marL="706438" indent="-342900" algn="just">
              <a:spcBef>
                <a:spcPts val="1200"/>
              </a:spcBef>
              <a:buAutoNum type="arabicParenR" startAt="6"/>
            </a:pPr>
            <a:r>
              <a:rPr lang="en-US" sz="2100" dirty="0"/>
              <a:t>In respect of clause 34 and 42, the observation under this clause is given on the basis of facts and records produced before us. The books are checked on materiality basis.</a:t>
            </a:r>
          </a:p>
          <a:p>
            <a:pPr marL="706438" indent="-342900" algn="just">
              <a:spcBef>
                <a:spcPts val="1200"/>
              </a:spcBef>
              <a:buAutoNum type="arabicParenR" startAt="6"/>
            </a:pPr>
            <a:r>
              <a:rPr lang="en-US" sz="2100" dirty="0"/>
              <a:t>In respect of clause 40, the values of closing stock, material consumed &amp; finished goods produced of the previous year are </a:t>
            </a:r>
            <a:r>
              <a:rPr lang="en-US" sz="2100" dirty="0" err="1"/>
              <a:t>recasted</a:t>
            </a:r>
            <a:r>
              <a:rPr lang="en-US" sz="2100" dirty="0"/>
              <a:t> to align with the current year values.</a:t>
            </a:r>
          </a:p>
        </p:txBody>
      </p:sp>
      <p:sp>
        <p:nvSpPr>
          <p:cNvPr id="5" name="Title 3"/>
          <p:cNvSpPr txBox="1">
            <a:spLocks/>
          </p:cNvSpPr>
          <p:nvPr/>
        </p:nvSpPr>
        <p:spPr>
          <a:xfrm>
            <a:off x="228600" y="476672"/>
            <a:ext cx="8534400" cy="666328"/>
          </a:xfrm>
          <a:prstGeom prst="rect">
            <a:avLst/>
          </a:prstGeom>
        </p:spPr>
        <p:txBody>
          <a:bodyPr vert="horz" anchor="ctr">
            <a:normAutofit lnSpcReduction="10000"/>
          </a:bodyPr>
          <a:lstStyle/>
          <a:p>
            <a:pPr lvl="0" algn="ctr">
              <a:spcBef>
                <a:spcPct val="0"/>
              </a:spcBef>
              <a:defRPr/>
            </a:pPr>
            <a:r>
              <a:rPr lang="en-US" sz="4000" b="1" dirty="0">
                <a:solidFill>
                  <a:schemeClr val="tx2"/>
                </a:solidFill>
                <a:latin typeface="+mj-lt"/>
                <a:ea typeface="+mj-ea"/>
                <a:cs typeface="+mj-cs"/>
              </a:rPr>
              <a:t>Sample Qualification / Observation</a:t>
            </a:r>
          </a:p>
        </p:txBody>
      </p:sp>
    </p:spTree>
    <p:extLst>
      <p:ext uri="{BB962C8B-B14F-4D97-AF65-F5344CB8AC3E}">
        <p14:creationId xmlns:p14="http://schemas.microsoft.com/office/powerpoint/2010/main" val="170344415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Autofit/>
          </a:bodyPr>
          <a:lstStyle/>
          <a:p>
            <a:pPr algn="just"/>
            <a:r>
              <a:rPr lang="en-US" dirty="0"/>
              <a:t>Clause no. 24		</a:t>
            </a:r>
            <a:endParaRPr lang="en-US" sz="2800" i="1" dirty="0">
              <a:solidFill>
                <a:srgbClr val="FF0000"/>
              </a:solidFill>
            </a:endParaRPr>
          </a:p>
        </p:txBody>
      </p:sp>
      <p:sp>
        <p:nvSpPr>
          <p:cNvPr id="8" name="Content Placeholder 7"/>
          <p:cNvSpPr>
            <a:spLocks noGrp="1"/>
          </p:cNvSpPr>
          <p:nvPr>
            <p:ph sz="quarter" idx="1"/>
          </p:nvPr>
        </p:nvSpPr>
        <p:spPr>
          <a:xfrm>
            <a:off x="304800" y="1676400"/>
            <a:ext cx="8534400" cy="1371600"/>
          </a:xfrm>
          <a:ln w="38100"/>
        </p:spPr>
        <p:style>
          <a:lnRef idx="2">
            <a:schemeClr val="accent1"/>
          </a:lnRef>
          <a:fillRef idx="1">
            <a:schemeClr val="lt1"/>
          </a:fillRef>
          <a:effectRef idx="0">
            <a:schemeClr val="accent1"/>
          </a:effectRef>
          <a:fontRef idx="minor">
            <a:schemeClr val="dk1"/>
          </a:fontRef>
        </p:style>
        <p:txBody>
          <a:bodyPr>
            <a:noAutofit/>
          </a:bodyPr>
          <a:lstStyle/>
          <a:p>
            <a:pPr marL="173038" indent="0" algn="just">
              <a:spcBef>
                <a:spcPts val="1200"/>
              </a:spcBef>
              <a:buSzPct val="100000"/>
              <a:buNone/>
            </a:pPr>
            <a:endParaRPr lang="en-US" sz="100" b="1" u="sng" dirty="0">
              <a:ea typeface="Times New Roman"/>
              <a:cs typeface="Times New Roman"/>
            </a:endParaRPr>
          </a:p>
          <a:p>
            <a:pPr marL="173038" indent="0" algn="just">
              <a:spcBef>
                <a:spcPts val="1200"/>
              </a:spcBef>
              <a:buSzPct val="100000"/>
              <a:buNone/>
            </a:pPr>
            <a:endParaRPr lang="en-US" sz="100" b="1" u="sng" dirty="0">
              <a:ea typeface="Times New Roman"/>
              <a:cs typeface="Times New Roman"/>
            </a:endParaRPr>
          </a:p>
          <a:p>
            <a:pPr marL="173038" indent="0" algn="just" fontAlgn="t">
              <a:buNone/>
            </a:pPr>
            <a:r>
              <a:rPr lang="en-US" sz="2400" dirty="0">
                <a:solidFill>
                  <a:srgbClr val="000000"/>
                </a:solidFill>
              </a:rPr>
              <a:t>Amounts deemed to be profits and gains under </a:t>
            </a:r>
            <a:r>
              <a:rPr lang="en-US" sz="2400" b="1" u="sng" dirty="0">
                <a:solidFill>
                  <a:srgbClr val="000000"/>
                </a:solidFill>
              </a:rPr>
              <a:t>Section 32AC, </a:t>
            </a:r>
            <a:r>
              <a:rPr lang="en-US" sz="2400" b="1" u="sng" dirty="0">
                <a:solidFill>
                  <a:schemeClr val="accent2"/>
                </a:solidFill>
              </a:rPr>
              <a:t>Section 32AD</a:t>
            </a:r>
            <a:r>
              <a:rPr lang="en-US" sz="2400" b="1" dirty="0">
                <a:solidFill>
                  <a:srgbClr val="000000"/>
                </a:solidFill>
              </a:rPr>
              <a:t> </a:t>
            </a:r>
            <a:r>
              <a:rPr lang="en-US" sz="2400" dirty="0">
                <a:solidFill>
                  <a:srgbClr val="000000"/>
                </a:solidFill>
              </a:rPr>
              <a:t>or 33AB or 33ABA or 33AC</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240</a:t>
            </a:fld>
            <a:endParaRPr lang="en-US"/>
          </a:p>
        </p:txBody>
      </p:sp>
      <p:pic>
        <p:nvPicPr>
          <p:cNvPr id="6" name="Picture 2" descr="C:\Users\apoorva\Desktop\clause 24.JPG"/>
          <p:cNvPicPr>
            <a:picLocks noChangeAspect="1" noChangeArrowheads="1"/>
          </p:cNvPicPr>
          <p:nvPr/>
        </p:nvPicPr>
        <p:blipFill>
          <a:blip r:embed="rId2" cstate="print"/>
          <a:srcRect/>
          <a:stretch>
            <a:fillRect/>
          </a:stretch>
        </p:blipFill>
        <p:spPr bwMode="auto">
          <a:xfrm>
            <a:off x="228600" y="3962400"/>
            <a:ext cx="8610600" cy="2438400"/>
          </a:xfrm>
          <a:prstGeom prst="rect">
            <a:avLst/>
          </a:prstGeom>
          <a:noFill/>
          <a:ln>
            <a:solidFill>
              <a:schemeClr val="accent1"/>
            </a:solidFill>
          </a:ln>
        </p:spPr>
      </p:pic>
      <p:sp>
        <p:nvSpPr>
          <p:cNvPr id="10" name="TextBox 9"/>
          <p:cNvSpPr txBox="1"/>
          <p:nvPr/>
        </p:nvSpPr>
        <p:spPr>
          <a:xfrm>
            <a:off x="304800" y="3429000"/>
            <a:ext cx="4648200" cy="461665"/>
          </a:xfrm>
          <a:prstGeom prst="rect">
            <a:avLst/>
          </a:prstGeom>
          <a:noFill/>
        </p:spPr>
        <p:txBody>
          <a:bodyPr wrap="square" rtlCol="0">
            <a:spAutoFit/>
          </a:bodyPr>
          <a:lstStyle/>
          <a:p>
            <a:r>
              <a:rPr lang="en-US" sz="2400" b="1" dirty="0">
                <a:solidFill>
                  <a:schemeClr val="accent2"/>
                </a:solidFill>
              </a:rPr>
              <a:t>Format in e-utility…..</a:t>
            </a: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241</a:t>
            </a:fld>
            <a:endParaRPr lang="en-US"/>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204031188"/>
              </p:ext>
            </p:extLst>
          </p:nvPr>
        </p:nvGraphicFramePr>
        <p:xfrm>
          <a:off x="152401" y="1905000"/>
          <a:ext cx="8839199" cy="4800601"/>
        </p:xfrm>
        <a:graphic>
          <a:graphicData uri="http://schemas.openxmlformats.org/drawingml/2006/table">
            <a:tbl>
              <a:tblPr firstRow="1" bandRow="1">
                <a:tableStyleId>{5C22544A-7EE6-4342-B048-85BDC9FD1C3A}</a:tableStyleId>
              </a:tblPr>
              <a:tblGrid>
                <a:gridCol w="987869">
                  <a:extLst>
                    <a:ext uri="{9D8B030D-6E8A-4147-A177-3AD203B41FA5}">
                      <a16:colId xmlns="" xmlns:a16="http://schemas.microsoft.com/office/drawing/2014/main" val="20000"/>
                    </a:ext>
                  </a:extLst>
                </a:gridCol>
                <a:gridCol w="1734795">
                  <a:extLst>
                    <a:ext uri="{9D8B030D-6E8A-4147-A177-3AD203B41FA5}">
                      <a16:colId xmlns="" xmlns:a16="http://schemas.microsoft.com/office/drawing/2014/main" val="20001"/>
                    </a:ext>
                  </a:extLst>
                </a:gridCol>
                <a:gridCol w="6116535">
                  <a:extLst>
                    <a:ext uri="{9D8B030D-6E8A-4147-A177-3AD203B41FA5}">
                      <a16:colId xmlns="" xmlns:a16="http://schemas.microsoft.com/office/drawing/2014/main" val="20002"/>
                    </a:ext>
                  </a:extLst>
                </a:gridCol>
              </a:tblGrid>
              <a:tr h="717163">
                <a:tc>
                  <a:txBody>
                    <a:bodyPr/>
                    <a:lstStyle/>
                    <a:p>
                      <a:pPr algn="ctr"/>
                      <a:r>
                        <a:rPr lang="en-US" sz="2200" dirty="0"/>
                        <a:t>S. 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Section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Particulars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717163">
                <a:tc>
                  <a:txBody>
                    <a:bodyPr/>
                    <a:lstStyle/>
                    <a:p>
                      <a:pPr algn="ctr"/>
                      <a:r>
                        <a:rPr lang="en-US" sz="2200" dirty="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32AC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2200" b="0" dirty="0"/>
                        <a:t>Investment in new plant or machinery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841568">
                <a:tc>
                  <a:txBody>
                    <a:bodyPr/>
                    <a:lstStyle/>
                    <a:p>
                      <a:pPr algn="ctr"/>
                      <a:r>
                        <a:rPr lang="en-US" sz="2200" dirty="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rtl="0" eaLnBrk="1" latinLnBrk="0" hangingPunct="1">
                        <a:lnSpc>
                          <a:spcPct val="100000"/>
                        </a:lnSpc>
                      </a:pPr>
                      <a:r>
                        <a:rPr kumimoji="0" lang="en-US" sz="2200" kern="1200" dirty="0">
                          <a:solidFill>
                            <a:schemeClr val="dk1"/>
                          </a:solidFill>
                          <a:latin typeface="+mn-lt"/>
                          <a:ea typeface="+mn-ea"/>
                          <a:cs typeface="+mn-cs"/>
                        </a:rPr>
                        <a:t>32AD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0" kern="1200" dirty="0">
                          <a:solidFill>
                            <a:schemeClr val="dk1"/>
                          </a:solidFill>
                          <a:latin typeface="+mn-lt"/>
                          <a:ea typeface="+mn-ea"/>
                          <a:cs typeface="+mn-cs"/>
                        </a:rPr>
                        <a:t>Investment in new plant &amp; machinery in Backward areas as prescribed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450670550"/>
                  </a:ext>
                </a:extLst>
              </a:tr>
              <a:tr h="1090381">
                <a:tc>
                  <a:txBody>
                    <a:bodyPr/>
                    <a:lstStyle/>
                    <a:p>
                      <a:pPr algn="ctr"/>
                      <a:r>
                        <a:rPr lang="en-US" sz="22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33AB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2200" b="0" dirty="0"/>
                        <a:t>Tea development account,</a:t>
                      </a:r>
                      <a:r>
                        <a:rPr lang="en-US" sz="2200" b="0" baseline="0" dirty="0"/>
                        <a:t> </a:t>
                      </a:r>
                      <a:r>
                        <a:rPr lang="en-US" sz="2200" b="0" dirty="0"/>
                        <a:t>coffee development account and rubber development account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717163">
                <a:tc>
                  <a:txBody>
                    <a:bodyPr/>
                    <a:lstStyle/>
                    <a:p>
                      <a:pPr algn="ctr"/>
                      <a:r>
                        <a:rPr lang="en-US" sz="2200" dirty="0"/>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33ABA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2200" b="0" dirty="0"/>
                        <a:t>Site Restoration Fund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717163">
                <a:tc>
                  <a:txBody>
                    <a:bodyPr/>
                    <a:lstStyle/>
                    <a:p>
                      <a:pPr algn="ctr"/>
                      <a:r>
                        <a:rPr lang="en-US" sz="2200" dirty="0"/>
                        <a:t>5</a:t>
                      </a:r>
                      <a:endParaRPr lang="en-GB" sz="2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a:t>33AC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2200" b="0" dirty="0"/>
                        <a:t>Reserves for shipping business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
        <p:nvSpPr>
          <p:cNvPr id="6" name="Rectangle 5"/>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500" b="1" dirty="0" err="1">
                <a:solidFill>
                  <a:schemeClr val="tx2"/>
                </a:solidFill>
                <a:latin typeface="+mj-lt"/>
              </a:rPr>
              <a:t>Contd</a:t>
            </a:r>
            <a:r>
              <a:rPr lang="en-US" sz="2500" b="1" dirty="0">
                <a:solidFill>
                  <a:schemeClr val="tx2"/>
                </a:solidFill>
                <a:latin typeface="+mj-lt"/>
              </a:rPr>
              <a:t>….</a:t>
            </a:r>
          </a:p>
        </p:txBody>
      </p:sp>
      <p:sp>
        <p:nvSpPr>
          <p:cNvPr id="7" name="Title 6"/>
          <p:cNvSpPr>
            <a:spLocks noGrp="1"/>
          </p:cNvSpPr>
          <p:nvPr>
            <p:ph type="title"/>
          </p:nvPr>
        </p:nvSpPr>
        <p:spPr>
          <a:xfrm>
            <a:off x="152400" y="152400"/>
            <a:ext cx="7010400" cy="914400"/>
          </a:xfrm>
        </p:spPr>
        <p:txBody>
          <a:bodyPr>
            <a:noAutofit/>
          </a:bodyPr>
          <a:lstStyle/>
          <a:p>
            <a:r>
              <a:rPr lang="en-US" sz="4000" dirty="0"/>
              <a:t/>
            </a:r>
            <a:br>
              <a:rPr lang="en-US" sz="4000" dirty="0"/>
            </a:br>
            <a:r>
              <a:rPr lang="en-US" sz="4000" dirty="0"/>
              <a:t>Clause no. 24 	 	</a:t>
            </a:r>
            <a:r>
              <a:rPr lang="en-US" dirty="0"/>
              <a:t>	      	</a:t>
            </a:r>
            <a:r>
              <a:rPr lang="en-US" sz="2200" dirty="0"/>
              <a:t>			</a:t>
            </a:r>
            <a:endParaRPr lang="en-US" sz="2200" i="1" dirty="0">
              <a:solidFill>
                <a:srgbClr val="FF0000"/>
              </a:solidFill>
            </a:endParaRPr>
          </a:p>
        </p:txBody>
      </p:sp>
      <p:sp>
        <p:nvSpPr>
          <p:cNvPr id="9" name="TextBox 8"/>
          <p:cNvSpPr txBox="1"/>
          <p:nvPr/>
        </p:nvSpPr>
        <p:spPr>
          <a:xfrm>
            <a:off x="381000" y="1519535"/>
            <a:ext cx="2514600" cy="461665"/>
          </a:xfrm>
          <a:prstGeom prst="rect">
            <a:avLst/>
          </a:prstGeom>
          <a:noFill/>
        </p:spPr>
        <p:txBody>
          <a:bodyPr wrap="square" rtlCol="0">
            <a:spAutoFit/>
          </a:bodyPr>
          <a:lstStyle/>
          <a:p>
            <a:r>
              <a:rPr lang="en-US" sz="2400" b="1" dirty="0"/>
              <a:t>Relevant Sections:</a:t>
            </a: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242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853798039"/>
              </p:ext>
            </p:extLst>
          </p:nvPr>
        </p:nvGraphicFramePr>
        <p:xfrm>
          <a:off x="304801" y="3276600"/>
          <a:ext cx="8534398" cy="1312607"/>
        </p:xfrm>
        <a:graphic>
          <a:graphicData uri="http://schemas.openxmlformats.org/drawingml/2006/table">
            <a:tbl>
              <a:tblPr firstRow="1" bandRow="1">
                <a:tableStyleId>{5C22544A-7EE6-4342-B048-85BDC9FD1C3A}</a:tableStyleId>
              </a:tblPr>
              <a:tblGrid>
                <a:gridCol w="1159521">
                  <a:extLst>
                    <a:ext uri="{9D8B030D-6E8A-4147-A177-3AD203B41FA5}">
                      <a16:colId xmlns="" xmlns:a16="http://schemas.microsoft.com/office/drawing/2014/main" val="20000"/>
                    </a:ext>
                  </a:extLst>
                </a:gridCol>
                <a:gridCol w="1159521">
                  <a:extLst>
                    <a:ext uri="{9D8B030D-6E8A-4147-A177-3AD203B41FA5}">
                      <a16:colId xmlns="" xmlns:a16="http://schemas.microsoft.com/office/drawing/2014/main" val="20001"/>
                    </a:ext>
                  </a:extLst>
                </a:gridCol>
                <a:gridCol w="1364143">
                  <a:extLst>
                    <a:ext uri="{9D8B030D-6E8A-4147-A177-3AD203B41FA5}">
                      <a16:colId xmlns="" xmlns:a16="http://schemas.microsoft.com/office/drawing/2014/main" val="20002"/>
                    </a:ext>
                  </a:extLst>
                </a:gridCol>
                <a:gridCol w="1023107">
                  <a:extLst>
                    <a:ext uri="{9D8B030D-6E8A-4147-A177-3AD203B41FA5}">
                      <a16:colId xmlns="" xmlns:a16="http://schemas.microsoft.com/office/drawing/2014/main" val="20003"/>
                    </a:ext>
                  </a:extLst>
                </a:gridCol>
                <a:gridCol w="2151707">
                  <a:extLst>
                    <a:ext uri="{9D8B030D-6E8A-4147-A177-3AD203B41FA5}">
                      <a16:colId xmlns="" xmlns:a16="http://schemas.microsoft.com/office/drawing/2014/main" val="20004"/>
                    </a:ext>
                  </a:extLst>
                </a:gridCol>
                <a:gridCol w="1676399">
                  <a:extLst>
                    <a:ext uri="{9D8B030D-6E8A-4147-A177-3AD203B41FA5}">
                      <a16:colId xmlns="" xmlns:a16="http://schemas.microsoft.com/office/drawing/2014/main" val="20005"/>
                    </a:ext>
                  </a:extLst>
                </a:gridCol>
              </a:tblGrid>
              <a:tr h="794182">
                <a:tc>
                  <a:txBody>
                    <a:bodyPr/>
                    <a:lstStyle/>
                    <a:p>
                      <a:pPr algn="ctr"/>
                      <a:r>
                        <a:rPr lang="en-US" sz="2400" b="0" dirty="0">
                          <a:solidFill>
                            <a:schemeClr val="bg1"/>
                          </a:solidFill>
                        </a:rPr>
                        <a:t>S. No.</a:t>
                      </a:r>
                    </a:p>
                  </a:txBody>
                  <a:tcPr/>
                </a:tc>
                <a:tc>
                  <a:txBody>
                    <a:bodyPr/>
                    <a:lstStyle/>
                    <a:p>
                      <a:pPr algn="ctr"/>
                      <a:r>
                        <a:rPr lang="en-US" sz="2000" b="1" dirty="0">
                          <a:solidFill>
                            <a:schemeClr val="bg1"/>
                          </a:solidFill>
                        </a:rPr>
                        <a:t>Name of </a:t>
                      </a:r>
                      <a:r>
                        <a:rPr lang="en-US" sz="2400" b="1" dirty="0">
                          <a:solidFill>
                            <a:schemeClr val="bg1"/>
                          </a:solidFill>
                        </a:rPr>
                        <a:t>party</a:t>
                      </a:r>
                      <a:endParaRPr lang="en-US" sz="2000" b="1" dirty="0">
                        <a:solidFill>
                          <a:schemeClr val="bg1"/>
                        </a:solidFill>
                      </a:endParaRPr>
                    </a:p>
                  </a:txBody>
                  <a:tcPr/>
                </a:tc>
                <a:tc>
                  <a:txBody>
                    <a:bodyPr/>
                    <a:lstStyle/>
                    <a:p>
                      <a:pPr algn="ctr"/>
                      <a:r>
                        <a:rPr lang="en-US" sz="2000" dirty="0"/>
                        <a:t>Amount of income</a:t>
                      </a:r>
                    </a:p>
                  </a:txBody>
                  <a:tcPr/>
                </a:tc>
                <a:tc>
                  <a:txBody>
                    <a:bodyPr/>
                    <a:lstStyle/>
                    <a:p>
                      <a:pPr algn="ctr"/>
                      <a:r>
                        <a:rPr lang="en-US" sz="2000" dirty="0"/>
                        <a:t>Section</a:t>
                      </a:r>
                    </a:p>
                  </a:txBody>
                  <a:tcPr/>
                </a:tc>
                <a:tc>
                  <a:txBody>
                    <a:bodyPr/>
                    <a:lstStyle/>
                    <a:p>
                      <a:pPr algn="ctr"/>
                      <a:r>
                        <a:rPr lang="en-US" sz="2000" dirty="0"/>
                        <a:t>Description of transaction</a:t>
                      </a:r>
                    </a:p>
                  </a:txBody>
                  <a:tcPr/>
                </a:tc>
                <a:tc>
                  <a:txBody>
                    <a:bodyPr/>
                    <a:lstStyle/>
                    <a:p>
                      <a:pPr algn="ctr"/>
                      <a:r>
                        <a:rPr lang="en-US" sz="2000" dirty="0"/>
                        <a:t>Computation if any</a:t>
                      </a:r>
                    </a:p>
                  </a:txBody>
                  <a:tcPr/>
                </a:tc>
                <a:extLst>
                  <a:ext uri="{0D108BD9-81ED-4DB2-BD59-A6C34878D82A}">
                    <a16:rowId xmlns="" xmlns:a16="http://schemas.microsoft.com/office/drawing/2014/main" val="10000"/>
                  </a:ext>
                </a:extLst>
              </a:tr>
              <a:tr h="518425">
                <a:tc>
                  <a:txBody>
                    <a:bodyPr/>
                    <a:lstStyle/>
                    <a:p>
                      <a:endParaRPr lang="en-US" sz="2000" dirty="0"/>
                    </a:p>
                  </a:txBody>
                  <a:tcPr/>
                </a:tc>
                <a:tc>
                  <a:txBody>
                    <a:bodyPr/>
                    <a:lstStyle/>
                    <a:p>
                      <a:endParaRPr lang="en-US" sz="2000" dirty="0"/>
                    </a:p>
                  </a:txBody>
                  <a:tcPr/>
                </a:tc>
                <a:tc>
                  <a:txBody>
                    <a:bodyPr/>
                    <a:lstStyle/>
                    <a:p>
                      <a:endParaRPr lang="en-US" sz="2000" dirty="0"/>
                    </a:p>
                  </a:txBody>
                  <a:tcPr/>
                </a:tc>
                <a:tc>
                  <a:txBody>
                    <a:bodyPr/>
                    <a:lstStyle/>
                    <a:p>
                      <a:endParaRPr lang="en-US" sz="2000" dirty="0"/>
                    </a:p>
                  </a:txBody>
                  <a:tcPr/>
                </a:tc>
                <a:tc>
                  <a:txBody>
                    <a:bodyPr/>
                    <a:lstStyle/>
                    <a:p>
                      <a:endParaRPr lang="en-US" sz="2000"/>
                    </a:p>
                  </a:txBody>
                  <a:tcPr/>
                </a:tc>
                <a:tc>
                  <a:txBody>
                    <a:bodyPr/>
                    <a:lstStyle/>
                    <a:p>
                      <a:endParaRPr lang="en-US" sz="2000" dirty="0"/>
                    </a:p>
                  </a:txBody>
                  <a:tcPr/>
                </a:tc>
                <a:extLst>
                  <a:ext uri="{0D108BD9-81ED-4DB2-BD59-A6C34878D82A}">
                    <a16:rowId xmlns="" xmlns:a16="http://schemas.microsoft.com/office/drawing/2014/main" val="10001"/>
                  </a:ext>
                </a:extLst>
              </a:tr>
            </a:tbl>
          </a:graphicData>
        </a:graphic>
      </p:graphicFrame>
      <p:sp>
        <p:nvSpPr>
          <p:cNvPr id="7" name="Rectangle 6"/>
          <p:cNvSpPr/>
          <p:nvPr/>
        </p:nvSpPr>
        <p:spPr>
          <a:xfrm>
            <a:off x="76200" y="2378370"/>
            <a:ext cx="8839200" cy="2893100"/>
          </a:xfrm>
          <a:prstGeom prst="rect">
            <a:avLst/>
          </a:prstGeom>
          <a:ln w="38100">
            <a:solidFill>
              <a:schemeClr val="accent1"/>
            </a:solidFill>
          </a:ln>
        </p:spPr>
        <p:txBody>
          <a:bodyPr wrap="square">
            <a:spAutoFit/>
          </a:bodyPr>
          <a:lstStyle/>
          <a:p>
            <a:pPr algn="just"/>
            <a:r>
              <a:rPr lang="en-US" sz="2600" dirty="0">
                <a:latin typeface="Calibri" pitchFamily="34" charset="0"/>
                <a:cs typeface="Times New Roman" pitchFamily="18" charset="0"/>
              </a:rPr>
              <a:t>Any amount of profit chargeable to tax under Section 41 and computation thereof. </a:t>
            </a:r>
          </a:p>
          <a:p>
            <a:pPr marL="273050" indent="14288" algn="just"/>
            <a:endParaRPr lang="en-US" sz="2600" dirty="0">
              <a:latin typeface="Calibri" pitchFamily="34" charset="0"/>
              <a:cs typeface="Times New Roman" pitchFamily="18" charset="0"/>
            </a:endParaRPr>
          </a:p>
          <a:p>
            <a:pPr marL="273050" indent="14288" algn="just"/>
            <a:endParaRPr lang="en-US" sz="2600" dirty="0">
              <a:latin typeface="Calibri" pitchFamily="34" charset="0"/>
              <a:cs typeface="Times New Roman" pitchFamily="18" charset="0"/>
            </a:endParaRPr>
          </a:p>
          <a:p>
            <a:pPr marL="273050" indent="14288" algn="just"/>
            <a:endParaRPr lang="en-US" sz="2600" dirty="0">
              <a:latin typeface="Calibri" pitchFamily="34" charset="0"/>
              <a:cs typeface="Times New Roman" pitchFamily="18" charset="0"/>
            </a:endParaRPr>
          </a:p>
          <a:p>
            <a:pPr marL="273050" indent="14288" algn="just"/>
            <a:endParaRPr lang="en-US" sz="2600" dirty="0">
              <a:latin typeface="Calibri" pitchFamily="34" charset="0"/>
              <a:cs typeface="Times New Roman" pitchFamily="18" charset="0"/>
            </a:endParaRPr>
          </a:p>
          <a:p>
            <a:pPr marL="273050" indent="14288" algn="just"/>
            <a:endParaRPr lang="en-US" sz="2600" dirty="0">
              <a:latin typeface="Calibri" pitchFamily="34" charset="0"/>
              <a:cs typeface="Times New Roman" pitchFamily="18" charset="0"/>
            </a:endParaRPr>
          </a:p>
        </p:txBody>
      </p:sp>
      <p:sp>
        <p:nvSpPr>
          <p:cNvPr id="9" name="Rectangle 2"/>
          <p:cNvSpPr>
            <a:spLocks noGrp="1" noChangeArrowheads="1"/>
          </p:cNvSpPr>
          <p:nvPr>
            <p:ph type="title"/>
          </p:nvPr>
        </p:nvSpPr>
        <p:spPr>
          <a:xfrm>
            <a:off x="76200" y="228600"/>
            <a:ext cx="9067800" cy="838200"/>
          </a:xfrm>
        </p:spPr>
        <p:txBody>
          <a:bodyPr>
            <a:noAutofit/>
          </a:bodyPr>
          <a:lstStyle/>
          <a:p>
            <a:pPr algn="just">
              <a:defRPr/>
            </a:pPr>
            <a:r>
              <a:rPr lang="en-US" sz="4000" dirty="0"/>
              <a:t>Clause no. 25			</a:t>
            </a:r>
            <a:endParaRPr lang="en-US" sz="2200" i="1" dirty="0">
              <a:solidFill>
                <a:srgbClr val="FF0000"/>
              </a:solidFill>
            </a:endParaRPr>
          </a:p>
        </p:txBody>
      </p:sp>
      <p:pic>
        <p:nvPicPr>
          <p:cNvPr id="8" name="Picture 7">
            <a:extLst>
              <a:ext uri="{FF2B5EF4-FFF2-40B4-BE49-F238E27FC236}">
                <a16:creationId xmlns="" xmlns:a16="http://schemas.microsoft.com/office/drawing/2014/main" id="{B3AE12C3-697F-4935-AC95-24DF80663177}"/>
              </a:ext>
            </a:extLst>
          </p:cNvPr>
          <p:cNvPicPr/>
          <p:nvPr/>
        </p:nvPicPr>
        <p:blipFill rotWithShape="1">
          <a:blip r:embed="rId2" cstate="print"/>
          <a:srcRect l="46963" t="55997" r="45593" b="11966"/>
          <a:stretch/>
        </p:blipFill>
        <p:spPr bwMode="auto">
          <a:xfrm>
            <a:off x="3695700" y="4133872"/>
            <a:ext cx="1752600" cy="2419328"/>
          </a:xfrm>
          <a:prstGeom prst="rect">
            <a:avLst/>
          </a:prstGeom>
          <a:ln>
            <a:noFill/>
          </a:ln>
          <a:extLst>
            <a:ext uri="{53640926-AAD7-44D8-BBD7-CCE9431645EC}">
              <a14:shadowObscured xmlns:a14="http://schemas.microsoft.com/office/drawing/2010/main"/>
            </a:ext>
          </a:extLst>
        </p:spPr>
      </p:pic>
      <p:cxnSp>
        <p:nvCxnSpPr>
          <p:cNvPr id="10" name="Straight Arrow Connector 9">
            <a:extLst>
              <a:ext uri="{FF2B5EF4-FFF2-40B4-BE49-F238E27FC236}">
                <a16:creationId xmlns="" xmlns:a16="http://schemas.microsoft.com/office/drawing/2014/main" id="{26EF396F-6F3F-43D8-9730-AE22CE577E9A}"/>
              </a:ext>
            </a:extLst>
          </p:cNvPr>
          <p:cNvCxnSpPr/>
          <p:nvPr/>
        </p:nvCxnSpPr>
        <p:spPr>
          <a:xfrm>
            <a:off x="4495800" y="3676672"/>
            <a:ext cx="0"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B565EC76-64A1-4174-94B4-8815EF6FAFE1}" type="slidenum">
              <a:rPr lang="en-US"/>
              <a:pPr>
                <a:defRPr/>
              </a:pPr>
              <a:t>243</a:t>
            </a:fld>
            <a:endParaRPr lang="en-US"/>
          </a:p>
        </p:txBody>
      </p:sp>
      <p:sp>
        <p:nvSpPr>
          <p:cNvPr id="109570" name="Rectangle 3"/>
          <p:cNvSpPr>
            <a:spLocks noGrp="1" noChangeArrowheads="1"/>
          </p:cNvSpPr>
          <p:nvPr>
            <p:ph sz="quarter" idx="1"/>
          </p:nvPr>
        </p:nvSpPr>
        <p:spPr>
          <a:xfrm>
            <a:off x="228600" y="2003791"/>
            <a:ext cx="8686800" cy="4244609"/>
          </a:xfrm>
          <a:ln w="38100">
            <a:solidFill>
              <a:schemeClr val="accent1"/>
            </a:solidFill>
          </a:ln>
        </p:spPr>
        <p:txBody>
          <a:bodyPr>
            <a:normAutofit/>
          </a:bodyPr>
          <a:lstStyle/>
          <a:p>
            <a:pPr algn="just" eaLnBrk="1" hangingPunct="1">
              <a:lnSpc>
                <a:spcPct val="150000"/>
              </a:lnSpc>
            </a:pPr>
            <a:r>
              <a:rPr lang="en-US" sz="2300" dirty="0">
                <a:latin typeface="Calibri" pitchFamily="34" charset="0"/>
              </a:rPr>
              <a:t>Loss of the Previous Year in which business ceased to exists can be set off from the above deemed profit u/s 41.</a:t>
            </a:r>
          </a:p>
          <a:p>
            <a:pPr algn="just" eaLnBrk="1" hangingPunct="1">
              <a:lnSpc>
                <a:spcPct val="150000"/>
              </a:lnSpc>
            </a:pPr>
            <a:r>
              <a:rPr lang="en-US" sz="2300" dirty="0">
                <a:latin typeface="Calibri" pitchFamily="34" charset="0"/>
              </a:rPr>
              <a:t>State Profit chargeable to Tax under this Clause, irrespective of the relevant amount credited to P&amp;L  A/c or not.</a:t>
            </a:r>
          </a:p>
          <a:p>
            <a:pPr algn="just" eaLnBrk="1" hangingPunct="1">
              <a:lnSpc>
                <a:spcPct val="150000"/>
              </a:lnSpc>
            </a:pPr>
            <a:r>
              <a:rPr lang="en-US" sz="2300" dirty="0">
                <a:latin typeface="Calibri" pitchFamily="34" charset="0"/>
              </a:rPr>
              <a:t>Any amount already credited in P&amp;L A/c is to be reported in this Clause. </a:t>
            </a:r>
          </a:p>
          <a:p>
            <a:pPr algn="just" eaLnBrk="1" hangingPunct="1">
              <a:lnSpc>
                <a:spcPct val="150000"/>
              </a:lnSpc>
            </a:pPr>
            <a:r>
              <a:rPr lang="en-US" sz="2300" dirty="0">
                <a:latin typeface="Calibri" pitchFamily="34" charset="0"/>
              </a:rPr>
              <a:t>Computation of chargeable profit to be reported in this Clause.</a:t>
            </a:r>
          </a:p>
        </p:txBody>
      </p:sp>
      <p:sp>
        <p:nvSpPr>
          <p:cNvPr id="109572" name="Text Box 4"/>
          <p:cNvSpPr txBox="1">
            <a:spLocks noChangeArrowheads="1"/>
          </p:cNvSpPr>
          <p:nvPr/>
        </p:nvSpPr>
        <p:spPr bwMode="ltGray">
          <a:xfrm>
            <a:off x="76200" y="228600"/>
            <a:ext cx="8991600" cy="707886"/>
          </a:xfrm>
          <a:prstGeom prst="rect">
            <a:avLst/>
          </a:prstGeom>
          <a:noFill/>
          <a:ln w="12700">
            <a:noFill/>
            <a:miter lim="800000"/>
            <a:headEnd type="none" w="sm" len="sm"/>
            <a:tailEnd type="none" w="sm" len="sm"/>
          </a:ln>
        </p:spPr>
        <p:txBody>
          <a:bodyPr wrap="square">
            <a:spAutoFit/>
          </a:bodyPr>
          <a:lstStyle/>
          <a:p>
            <a:pPr algn="just">
              <a:spcBef>
                <a:spcPct val="0"/>
              </a:spcBef>
              <a:defRPr/>
            </a:pPr>
            <a:r>
              <a:rPr lang="en-US" sz="4000" dirty="0">
                <a:solidFill>
                  <a:schemeClr val="tx2"/>
                </a:solidFill>
                <a:latin typeface="+mj-lt"/>
                <a:ea typeface="+mj-ea"/>
                <a:cs typeface="+mj-cs"/>
              </a:rPr>
              <a:t>Issues on Clause no. 25	</a:t>
            </a:r>
            <a:endParaRPr lang="en-US" sz="2200" i="1" dirty="0">
              <a:solidFill>
                <a:schemeClr val="tx2"/>
              </a:solidFill>
              <a:latin typeface="+mj-lt"/>
              <a:ea typeface="+mj-ea"/>
              <a:cs typeface="+mj-cs"/>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244</a:t>
            </a:fld>
            <a:endParaRPr lang="en-US" dirty="0"/>
          </a:p>
        </p:txBody>
      </p:sp>
      <p:sp>
        <p:nvSpPr>
          <p:cNvPr id="110595" name="Rectangle 3"/>
          <p:cNvSpPr>
            <a:spLocks noGrp="1" noChangeArrowheads="1"/>
          </p:cNvSpPr>
          <p:nvPr>
            <p:ph sz="quarter" idx="1"/>
          </p:nvPr>
        </p:nvSpPr>
        <p:spPr>
          <a:xfrm>
            <a:off x="152400" y="1828800"/>
            <a:ext cx="8839200" cy="5029200"/>
          </a:xfrm>
          <a:ln w="38100">
            <a:solidFill>
              <a:schemeClr val="accent1"/>
            </a:solidFill>
          </a:ln>
        </p:spPr>
        <p:txBody>
          <a:bodyPr>
            <a:noAutofit/>
          </a:bodyPr>
          <a:lstStyle/>
          <a:p>
            <a:pPr marL="0" indent="0" algn="just">
              <a:lnSpc>
                <a:spcPct val="90000"/>
              </a:lnSpc>
              <a:buNone/>
            </a:pPr>
            <a:r>
              <a:rPr lang="en-US" sz="2200" dirty="0">
                <a:cs typeface="Times New Roman" pitchFamily="18" charset="0"/>
              </a:rPr>
              <a:t>In respect of any sum referred to in Clause (a), (b), (c), (d), (e) or (f) or (g) of Section 43B, the liability for which :- </a:t>
            </a:r>
          </a:p>
          <a:p>
            <a:pPr marL="0" indent="0" algn="just">
              <a:lnSpc>
                <a:spcPct val="90000"/>
              </a:lnSpc>
              <a:buNone/>
            </a:pPr>
            <a:r>
              <a:rPr lang="en-US" sz="2200" dirty="0">
                <a:solidFill>
                  <a:srgbClr val="C00000"/>
                </a:solidFill>
                <a:cs typeface="Times New Roman" pitchFamily="18" charset="0"/>
              </a:rPr>
              <a:t>Added in form 3CD in update made on 22.10.20 in clause 26 in drop down menu of ‘section’ column ‘Section 43B(g) - Indian railways for use of railway assets’</a:t>
            </a:r>
            <a:r>
              <a:rPr lang="en-US" sz="2200" dirty="0">
                <a:cs typeface="Times New Roman" pitchFamily="18" charset="0"/>
              </a:rPr>
              <a:t>	</a:t>
            </a:r>
          </a:p>
          <a:p>
            <a:pPr marL="609600" indent="-609600" algn="just" eaLnBrk="1" hangingPunct="1">
              <a:lnSpc>
                <a:spcPct val="90000"/>
              </a:lnSpc>
              <a:buSzPct val="100000"/>
              <a:buFont typeface="+mj-lt"/>
              <a:buAutoNum type="alphaUcPeriod"/>
            </a:pPr>
            <a:r>
              <a:rPr lang="en-US" sz="2200" dirty="0">
                <a:cs typeface="Times New Roman" pitchFamily="18" charset="0"/>
              </a:rPr>
              <a:t>Pre-existed on the first day of the Previous Year but was not allowed in the assessment of any preceding Previous Year and was </a:t>
            </a:r>
          </a:p>
          <a:p>
            <a:pPr marL="1169988" lvl="1" indent="-450850" algn="just" eaLnBrk="1" hangingPunct="1">
              <a:lnSpc>
                <a:spcPct val="90000"/>
              </a:lnSpc>
              <a:buSzPct val="90000"/>
              <a:buFont typeface="Wingdings" pitchFamily="2" charset="2"/>
              <a:buAutoNum type="alphaLcParenBoth"/>
            </a:pPr>
            <a:r>
              <a:rPr lang="en-US" sz="2200" dirty="0">
                <a:cs typeface="Times New Roman" pitchFamily="18" charset="0"/>
              </a:rPr>
              <a:t>Paid during the Previous Year;</a:t>
            </a:r>
          </a:p>
          <a:p>
            <a:pPr marL="990600" lvl="1" indent="-533400" algn="just" eaLnBrk="1" hangingPunct="1">
              <a:lnSpc>
                <a:spcPct val="90000"/>
              </a:lnSpc>
              <a:buSzPct val="90000"/>
              <a:buFont typeface="Wingdings" pitchFamily="2" charset="2"/>
              <a:buAutoNum type="alphaLcParenBoth"/>
            </a:pPr>
            <a:endParaRPr lang="en-US" sz="2200" dirty="0">
              <a:cs typeface="Times New Roman" pitchFamily="18" charset="0"/>
            </a:endParaRPr>
          </a:p>
          <a:p>
            <a:pPr marL="990600" lvl="1" indent="-533400" algn="just" eaLnBrk="1" hangingPunct="1">
              <a:lnSpc>
                <a:spcPct val="90000"/>
              </a:lnSpc>
              <a:buSzPct val="90000"/>
              <a:buFont typeface="Wingdings" pitchFamily="2" charset="2"/>
              <a:buAutoNum type="alphaLcParenBoth"/>
            </a:pPr>
            <a:endParaRPr lang="en-US" sz="1050" dirty="0">
              <a:cs typeface="Times New Roman" pitchFamily="18" charset="0"/>
            </a:endParaRPr>
          </a:p>
          <a:p>
            <a:pPr marL="990600" lvl="1" indent="-533400" algn="just" eaLnBrk="1" hangingPunct="1">
              <a:lnSpc>
                <a:spcPct val="90000"/>
              </a:lnSpc>
              <a:buSzPct val="90000"/>
              <a:buFont typeface="Wingdings" pitchFamily="2" charset="2"/>
              <a:buAutoNum type="alphaLcParenBoth"/>
            </a:pPr>
            <a:endParaRPr lang="en-US" sz="1100" dirty="0">
              <a:cs typeface="Times New Roman" pitchFamily="18" charset="0"/>
            </a:endParaRPr>
          </a:p>
          <a:p>
            <a:pPr marL="1169988" lvl="1" indent="-450850" algn="just" eaLnBrk="1" hangingPunct="1">
              <a:lnSpc>
                <a:spcPct val="90000"/>
              </a:lnSpc>
              <a:buSzPct val="90000"/>
              <a:buFont typeface="Wingdings" pitchFamily="2" charset="2"/>
              <a:buAutoNum type="alphaLcParenBoth"/>
            </a:pPr>
            <a:r>
              <a:rPr lang="en-US" sz="2200" dirty="0">
                <a:cs typeface="Times New Roman" pitchFamily="18" charset="0"/>
              </a:rPr>
              <a:t>Not paid during the Previous Year </a:t>
            </a:r>
          </a:p>
        </p:txBody>
      </p:sp>
      <p:sp>
        <p:nvSpPr>
          <p:cNvPr id="9" name="Rectangle 2"/>
          <p:cNvSpPr>
            <a:spLocks noGrp="1" noChangeArrowheads="1"/>
          </p:cNvSpPr>
          <p:nvPr>
            <p:ph type="title"/>
          </p:nvPr>
        </p:nvSpPr>
        <p:spPr>
          <a:xfrm>
            <a:off x="152400" y="228600"/>
            <a:ext cx="8839200" cy="838200"/>
          </a:xfrm>
        </p:spPr>
        <p:txBody>
          <a:bodyPr>
            <a:noAutofit/>
          </a:bodyPr>
          <a:lstStyle/>
          <a:p>
            <a:pPr algn="just">
              <a:defRPr/>
            </a:pPr>
            <a:r>
              <a:rPr lang="en-US" sz="4000" dirty="0"/>
              <a:t>Clause no. 26			</a:t>
            </a:r>
            <a:r>
              <a:rPr lang="en-US" sz="4000" i="1" dirty="0">
                <a:solidFill>
                  <a:srgbClr val="FF0000"/>
                </a:solidFill>
              </a:rPr>
              <a:t> 	</a:t>
            </a:r>
            <a:endParaRPr lang="en-US" sz="2200" i="1" dirty="0">
              <a:solidFill>
                <a:srgbClr val="FF000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2037271465"/>
              </p:ext>
            </p:extLst>
          </p:nvPr>
        </p:nvGraphicFramePr>
        <p:xfrm>
          <a:off x="1295400" y="4585365"/>
          <a:ext cx="7543800" cy="762000"/>
        </p:xfrm>
        <a:graphic>
          <a:graphicData uri="http://schemas.openxmlformats.org/drawingml/2006/table">
            <a:tbl>
              <a:tblPr firstRow="1" bandRow="1">
                <a:tableStyleId>{5C22544A-7EE6-4342-B048-85BDC9FD1C3A}</a:tableStyleId>
              </a:tblPr>
              <a:tblGrid>
                <a:gridCol w="1885950">
                  <a:extLst>
                    <a:ext uri="{9D8B030D-6E8A-4147-A177-3AD203B41FA5}">
                      <a16:colId xmlns="" xmlns:a16="http://schemas.microsoft.com/office/drawing/2014/main" val="20000"/>
                    </a:ext>
                  </a:extLst>
                </a:gridCol>
                <a:gridCol w="1885950">
                  <a:extLst>
                    <a:ext uri="{9D8B030D-6E8A-4147-A177-3AD203B41FA5}">
                      <a16:colId xmlns="" xmlns:a16="http://schemas.microsoft.com/office/drawing/2014/main" val="20001"/>
                    </a:ext>
                  </a:extLst>
                </a:gridCol>
                <a:gridCol w="1885950">
                  <a:extLst>
                    <a:ext uri="{9D8B030D-6E8A-4147-A177-3AD203B41FA5}">
                      <a16:colId xmlns="" xmlns:a16="http://schemas.microsoft.com/office/drawing/2014/main" val="20002"/>
                    </a:ext>
                  </a:extLst>
                </a:gridCol>
                <a:gridCol w="1885950">
                  <a:extLst>
                    <a:ext uri="{9D8B030D-6E8A-4147-A177-3AD203B41FA5}">
                      <a16:colId xmlns="" xmlns:a16="http://schemas.microsoft.com/office/drawing/2014/main" val="20003"/>
                    </a:ext>
                  </a:extLst>
                </a:gridCol>
              </a:tblGrid>
              <a:tr h="350520">
                <a:tc>
                  <a:txBody>
                    <a:bodyPr/>
                    <a:lstStyle/>
                    <a:p>
                      <a:pPr algn="ctr"/>
                      <a:r>
                        <a:rPr lang="en-US" sz="2000" dirty="0" err="1">
                          <a:solidFill>
                            <a:schemeClr val="bg1"/>
                          </a:solidFill>
                        </a:rPr>
                        <a:t>S.No</a:t>
                      </a:r>
                      <a:r>
                        <a:rPr lang="en-US" sz="2000" dirty="0">
                          <a:solidFill>
                            <a:schemeClr val="bg1"/>
                          </a:solidFill>
                        </a:rPr>
                        <a:t>.</a:t>
                      </a:r>
                    </a:p>
                  </a:txBody>
                  <a:tcPr/>
                </a:tc>
                <a:tc>
                  <a:txBody>
                    <a:bodyPr/>
                    <a:lstStyle/>
                    <a:p>
                      <a:pPr algn="ctr"/>
                      <a:r>
                        <a:rPr lang="en-US" sz="2000" dirty="0">
                          <a:solidFill>
                            <a:schemeClr val="bg1"/>
                          </a:solidFill>
                        </a:rPr>
                        <a:t>Section</a:t>
                      </a:r>
                    </a:p>
                  </a:txBody>
                  <a:tcPr/>
                </a:tc>
                <a:tc>
                  <a:txBody>
                    <a:bodyPr/>
                    <a:lstStyle/>
                    <a:p>
                      <a:pPr algn="ctr"/>
                      <a:r>
                        <a:rPr lang="en-US" dirty="0"/>
                        <a:t>Nature of Liability</a:t>
                      </a:r>
                    </a:p>
                  </a:txBody>
                  <a:tcPr/>
                </a:tc>
                <a:tc>
                  <a:txBody>
                    <a:bodyPr/>
                    <a:lstStyle/>
                    <a:p>
                      <a:pPr algn="ctr"/>
                      <a:r>
                        <a:rPr lang="en-US" dirty="0"/>
                        <a:t>Amount</a:t>
                      </a:r>
                    </a:p>
                  </a:txBody>
                  <a:tcPr/>
                </a:tc>
                <a:extLst>
                  <a:ext uri="{0D108BD9-81ED-4DB2-BD59-A6C34878D82A}">
                    <a16:rowId xmlns="" xmlns:a16="http://schemas.microsoft.com/office/drawing/2014/main" val="10000"/>
                  </a:ext>
                </a:extLst>
              </a:tr>
              <a:tr h="26670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424225055"/>
              </p:ext>
            </p:extLst>
          </p:nvPr>
        </p:nvGraphicFramePr>
        <p:xfrm>
          <a:off x="1295400" y="5867400"/>
          <a:ext cx="7391400" cy="762000"/>
        </p:xfrm>
        <a:graphic>
          <a:graphicData uri="http://schemas.openxmlformats.org/drawingml/2006/table">
            <a:tbl>
              <a:tblPr firstRow="1" bandRow="1">
                <a:tableStyleId>{5C22544A-7EE6-4342-B048-85BDC9FD1C3A}</a:tableStyleId>
              </a:tblPr>
              <a:tblGrid>
                <a:gridCol w="1847850">
                  <a:extLst>
                    <a:ext uri="{9D8B030D-6E8A-4147-A177-3AD203B41FA5}">
                      <a16:colId xmlns="" xmlns:a16="http://schemas.microsoft.com/office/drawing/2014/main" val="20000"/>
                    </a:ext>
                  </a:extLst>
                </a:gridCol>
                <a:gridCol w="1847850">
                  <a:extLst>
                    <a:ext uri="{9D8B030D-6E8A-4147-A177-3AD203B41FA5}">
                      <a16:colId xmlns="" xmlns:a16="http://schemas.microsoft.com/office/drawing/2014/main" val="20001"/>
                    </a:ext>
                  </a:extLst>
                </a:gridCol>
                <a:gridCol w="2019300">
                  <a:extLst>
                    <a:ext uri="{9D8B030D-6E8A-4147-A177-3AD203B41FA5}">
                      <a16:colId xmlns="" xmlns:a16="http://schemas.microsoft.com/office/drawing/2014/main" val="20002"/>
                    </a:ext>
                  </a:extLst>
                </a:gridCol>
                <a:gridCol w="1676400">
                  <a:extLst>
                    <a:ext uri="{9D8B030D-6E8A-4147-A177-3AD203B41FA5}">
                      <a16:colId xmlns="" xmlns:a16="http://schemas.microsoft.com/office/drawing/2014/main" val="20003"/>
                    </a:ext>
                  </a:extLst>
                </a:gridCol>
              </a:tblGrid>
              <a:tr h="228600">
                <a:tc>
                  <a:txBody>
                    <a:bodyPr/>
                    <a:lstStyle/>
                    <a:p>
                      <a:pPr algn="ctr"/>
                      <a:r>
                        <a:rPr lang="en-US" sz="2000" dirty="0" err="1">
                          <a:solidFill>
                            <a:schemeClr val="bg1"/>
                          </a:solidFill>
                        </a:rPr>
                        <a:t>S.No</a:t>
                      </a:r>
                      <a:r>
                        <a:rPr lang="en-US" sz="2000" dirty="0">
                          <a:solidFill>
                            <a:schemeClr val="bg1"/>
                          </a:solidFill>
                        </a:rPr>
                        <a:t>.</a:t>
                      </a:r>
                    </a:p>
                  </a:txBody>
                  <a:tcPr/>
                </a:tc>
                <a:tc>
                  <a:txBody>
                    <a:bodyPr/>
                    <a:lstStyle/>
                    <a:p>
                      <a:pPr algn="ctr"/>
                      <a:r>
                        <a:rPr lang="en-US" sz="2000" dirty="0">
                          <a:solidFill>
                            <a:schemeClr val="bg1"/>
                          </a:solidFill>
                        </a:rPr>
                        <a:t>Section</a:t>
                      </a:r>
                    </a:p>
                  </a:txBody>
                  <a:tcPr/>
                </a:tc>
                <a:tc>
                  <a:txBody>
                    <a:bodyPr/>
                    <a:lstStyle/>
                    <a:p>
                      <a:pPr algn="ctr"/>
                      <a:r>
                        <a:rPr lang="en-US" dirty="0"/>
                        <a:t>Nature of Liability</a:t>
                      </a:r>
                    </a:p>
                  </a:txBody>
                  <a:tcPr/>
                </a:tc>
                <a:tc>
                  <a:txBody>
                    <a:bodyPr/>
                    <a:lstStyle/>
                    <a:p>
                      <a:pPr algn="ctr"/>
                      <a:r>
                        <a:rPr lang="en-US" dirty="0"/>
                        <a:t>Amount</a:t>
                      </a:r>
                    </a:p>
                  </a:txBody>
                  <a:tcPr/>
                </a:tc>
                <a:extLst>
                  <a:ext uri="{0D108BD9-81ED-4DB2-BD59-A6C34878D82A}">
                    <a16:rowId xmlns="" xmlns:a16="http://schemas.microsoft.com/office/drawing/2014/main" val="10000"/>
                  </a:ext>
                </a:extLst>
              </a:tr>
              <a:tr h="30480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245</a:t>
            </a:fld>
            <a:endParaRPr lang="en-US" dirty="0"/>
          </a:p>
        </p:txBody>
      </p:sp>
      <p:sp>
        <p:nvSpPr>
          <p:cNvPr id="110595" name="Rectangle 3"/>
          <p:cNvSpPr>
            <a:spLocks noGrp="1" noChangeArrowheads="1"/>
          </p:cNvSpPr>
          <p:nvPr>
            <p:ph sz="quarter" idx="1"/>
          </p:nvPr>
        </p:nvSpPr>
        <p:spPr>
          <a:xfrm>
            <a:off x="76200" y="1600200"/>
            <a:ext cx="8915400" cy="4572000"/>
          </a:xfrm>
          <a:ln w="38100">
            <a:solidFill>
              <a:schemeClr val="accent1"/>
            </a:solidFill>
          </a:ln>
        </p:spPr>
        <p:txBody>
          <a:bodyPr>
            <a:noAutofit/>
          </a:bodyPr>
          <a:lstStyle/>
          <a:p>
            <a:pPr marL="500063" indent="-500063" algn="just" eaLnBrk="1" hangingPunct="1">
              <a:lnSpc>
                <a:spcPct val="90000"/>
              </a:lnSpc>
              <a:buSzPct val="100000"/>
              <a:buFont typeface="+mj-lt"/>
              <a:buAutoNum type="alphaUcPeriod" startAt="2"/>
            </a:pPr>
            <a:r>
              <a:rPr lang="en-US" sz="2200" dirty="0">
                <a:cs typeface="Times New Roman" pitchFamily="18" charset="0"/>
              </a:rPr>
              <a:t>Was incurred in the previous year and was</a:t>
            </a:r>
          </a:p>
          <a:p>
            <a:pPr marL="974725" indent="-457200" algn="just">
              <a:buSzPct val="90000"/>
              <a:buAutoNum type="alphaLcParenBoth"/>
            </a:pPr>
            <a:r>
              <a:rPr lang="en-US" sz="2200" dirty="0">
                <a:cs typeface="Times New Roman" pitchFamily="18" charset="0"/>
              </a:rPr>
              <a:t>paid on or before the due date for furnishing the return of income of the previous year under Section 139(1);</a:t>
            </a:r>
          </a:p>
          <a:p>
            <a:pPr marL="974725" indent="-457200" algn="just">
              <a:buSzPct val="90000"/>
              <a:buAutoNum type="alphaLcParenBoth"/>
            </a:pPr>
            <a:endParaRPr lang="en-US" sz="2200" dirty="0">
              <a:cs typeface="Times New Roman" pitchFamily="18" charset="0"/>
            </a:endParaRPr>
          </a:p>
          <a:p>
            <a:pPr marL="974725" indent="-457200" algn="just">
              <a:buSzPct val="90000"/>
              <a:buAutoNum type="alphaLcParenBoth"/>
            </a:pPr>
            <a:endParaRPr lang="en-US" sz="2200" dirty="0">
              <a:cs typeface="Times New Roman" pitchFamily="18" charset="0"/>
            </a:endParaRPr>
          </a:p>
          <a:p>
            <a:pPr marL="974725" indent="-457200" algn="just">
              <a:buSzPct val="90000"/>
              <a:buAutoNum type="alphaLcParenBoth"/>
            </a:pPr>
            <a:endParaRPr lang="en-US" sz="1100" dirty="0">
              <a:cs typeface="Times New Roman" pitchFamily="18" charset="0"/>
            </a:endParaRPr>
          </a:p>
          <a:p>
            <a:pPr marL="974725" indent="-457200" algn="just">
              <a:buSzPct val="90000"/>
              <a:buAutoNum type="alphaLcParenBoth"/>
            </a:pPr>
            <a:r>
              <a:rPr lang="en-US" sz="2200" dirty="0">
                <a:cs typeface="Times New Roman" pitchFamily="18" charset="0"/>
              </a:rPr>
              <a:t>not paid on or before the aforesaid date</a:t>
            </a:r>
          </a:p>
          <a:p>
            <a:pPr marL="974725" indent="-457200" algn="just">
              <a:buSzPct val="90000"/>
              <a:buAutoNum type="alphaLcParenBoth"/>
            </a:pPr>
            <a:endParaRPr lang="en-US" sz="2200" dirty="0">
              <a:cs typeface="Times New Roman" pitchFamily="18" charset="0"/>
            </a:endParaRPr>
          </a:p>
          <a:p>
            <a:pPr marL="974725" indent="-457200" algn="just">
              <a:buSzPct val="90000"/>
              <a:buAutoNum type="alphaLcParenBoth"/>
            </a:pPr>
            <a:endParaRPr lang="en-US" sz="2200" dirty="0">
              <a:cs typeface="Times New Roman" pitchFamily="18" charset="0"/>
            </a:endParaRPr>
          </a:p>
          <a:p>
            <a:pPr marL="974725" indent="-457200" algn="just">
              <a:buSzPct val="90000"/>
              <a:buAutoNum type="alphaLcParenBoth"/>
            </a:pPr>
            <a:endParaRPr lang="en-US" sz="500" dirty="0">
              <a:cs typeface="Times New Roman" pitchFamily="18" charset="0"/>
            </a:endParaRPr>
          </a:p>
          <a:p>
            <a:pPr algn="just">
              <a:buNone/>
            </a:pPr>
            <a:r>
              <a:rPr lang="en-US" sz="2200" b="1" i="1" dirty="0">
                <a:solidFill>
                  <a:srgbClr val="D54F41"/>
                </a:solidFill>
                <a:cs typeface="Times New Roman" pitchFamily="18" charset="0"/>
              </a:rPr>
              <a:t>	</a:t>
            </a:r>
            <a:r>
              <a:rPr lang="en-US" sz="2000" b="1" i="1" dirty="0">
                <a:solidFill>
                  <a:srgbClr val="D54F41"/>
                </a:solidFill>
                <a:cs typeface="Times New Roman" pitchFamily="18" charset="0"/>
              </a:rPr>
              <a:t>(State whether sales-tax, customs duty, excise duty or any other indirect tax, levy, cess, impost, etc. is passed through the profit &amp; loss account.)</a:t>
            </a:r>
            <a:endParaRPr lang="en-US" sz="2000" dirty="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885944796"/>
              </p:ext>
            </p:extLst>
          </p:nvPr>
        </p:nvGraphicFramePr>
        <p:xfrm>
          <a:off x="1219200" y="2743200"/>
          <a:ext cx="6400800" cy="1005840"/>
        </p:xfrm>
        <a:graphic>
          <a:graphicData uri="http://schemas.openxmlformats.org/drawingml/2006/table">
            <a:tbl>
              <a:tblPr firstRow="1" bandRow="1">
                <a:tableStyleId>{5C22544A-7EE6-4342-B048-85BDC9FD1C3A}</a:tableStyleId>
              </a:tblPr>
              <a:tblGrid>
                <a:gridCol w="1600200">
                  <a:extLst>
                    <a:ext uri="{9D8B030D-6E8A-4147-A177-3AD203B41FA5}">
                      <a16:colId xmlns="" xmlns:a16="http://schemas.microsoft.com/office/drawing/2014/main" val="20000"/>
                    </a:ext>
                  </a:extLst>
                </a:gridCol>
                <a:gridCol w="1600200">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1600200">
                  <a:extLst>
                    <a:ext uri="{9D8B030D-6E8A-4147-A177-3AD203B41FA5}">
                      <a16:colId xmlns="" xmlns:a16="http://schemas.microsoft.com/office/drawing/2014/main" val="20003"/>
                    </a:ext>
                  </a:extLst>
                </a:gridCol>
              </a:tblGrid>
              <a:tr h="350520">
                <a:tc>
                  <a:txBody>
                    <a:bodyPr/>
                    <a:lstStyle/>
                    <a:p>
                      <a:pPr algn="ctr"/>
                      <a:r>
                        <a:rPr lang="en-US" sz="2000" dirty="0" err="1">
                          <a:solidFill>
                            <a:schemeClr val="bg1"/>
                          </a:solidFill>
                        </a:rPr>
                        <a:t>S.No</a:t>
                      </a:r>
                      <a:r>
                        <a:rPr lang="en-US" sz="2000" dirty="0">
                          <a:solidFill>
                            <a:schemeClr val="bg1"/>
                          </a:solidFill>
                        </a:rPr>
                        <a:t>.</a:t>
                      </a:r>
                    </a:p>
                  </a:txBody>
                  <a:tcPr/>
                </a:tc>
                <a:tc>
                  <a:txBody>
                    <a:bodyPr/>
                    <a:lstStyle/>
                    <a:p>
                      <a:pPr algn="ctr"/>
                      <a:r>
                        <a:rPr lang="en-US" sz="2000" dirty="0">
                          <a:solidFill>
                            <a:schemeClr val="bg1"/>
                          </a:solidFill>
                        </a:rPr>
                        <a:t>Section</a:t>
                      </a:r>
                    </a:p>
                  </a:txBody>
                  <a:tcPr/>
                </a:tc>
                <a:tc>
                  <a:txBody>
                    <a:bodyPr/>
                    <a:lstStyle/>
                    <a:p>
                      <a:pPr algn="ctr"/>
                      <a:r>
                        <a:rPr lang="en-US" dirty="0"/>
                        <a:t>Nature of Liability</a:t>
                      </a:r>
                    </a:p>
                  </a:txBody>
                  <a:tcPr/>
                </a:tc>
                <a:tc>
                  <a:txBody>
                    <a:bodyPr/>
                    <a:lstStyle/>
                    <a:p>
                      <a:pPr algn="ctr"/>
                      <a:r>
                        <a:rPr lang="en-US" dirty="0"/>
                        <a:t>Amount</a:t>
                      </a:r>
                    </a:p>
                  </a:txBody>
                  <a:tcPr/>
                </a:tc>
                <a:extLst>
                  <a:ext uri="{0D108BD9-81ED-4DB2-BD59-A6C34878D82A}">
                    <a16:rowId xmlns="" xmlns:a16="http://schemas.microsoft.com/office/drawing/2014/main" val="10000"/>
                  </a:ext>
                </a:extLst>
              </a:tr>
              <a:tr h="26670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150715895"/>
              </p:ext>
            </p:extLst>
          </p:nvPr>
        </p:nvGraphicFramePr>
        <p:xfrm>
          <a:off x="1295400" y="4267200"/>
          <a:ext cx="6172200" cy="1010920"/>
        </p:xfrm>
        <a:graphic>
          <a:graphicData uri="http://schemas.openxmlformats.org/drawingml/2006/table">
            <a:tbl>
              <a:tblPr firstRow="1" bandRow="1">
                <a:tableStyleId>{5C22544A-7EE6-4342-B048-85BDC9FD1C3A}</a:tableStyleId>
              </a:tblPr>
              <a:tblGrid>
                <a:gridCol w="1543050">
                  <a:extLst>
                    <a:ext uri="{9D8B030D-6E8A-4147-A177-3AD203B41FA5}">
                      <a16:colId xmlns="" xmlns:a16="http://schemas.microsoft.com/office/drawing/2014/main" val="20000"/>
                    </a:ext>
                  </a:extLst>
                </a:gridCol>
                <a:gridCol w="1543050">
                  <a:extLst>
                    <a:ext uri="{9D8B030D-6E8A-4147-A177-3AD203B41FA5}">
                      <a16:colId xmlns="" xmlns:a16="http://schemas.microsoft.com/office/drawing/2014/main" val="20001"/>
                    </a:ext>
                  </a:extLst>
                </a:gridCol>
                <a:gridCol w="1543050">
                  <a:extLst>
                    <a:ext uri="{9D8B030D-6E8A-4147-A177-3AD203B41FA5}">
                      <a16:colId xmlns="" xmlns:a16="http://schemas.microsoft.com/office/drawing/2014/main" val="20002"/>
                    </a:ext>
                  </a:extLst>
                </a:gridCol>
                <a:gridCol w="1543050">
                  <a:extLst>
                    <a:ext uri="{9D8B030D-6E8A-4147-A177-3AD203B41FA5}">
                      <a16:colId xmlns="" xmlns:a16="http://schemas.microsoft.com/office/drawing/2014/main" val="20003"/>
                    </a:ext>
                  </a:extLst>
                </a:gridCol>
              </a:tblGrid>
              <a:tr h="370840">
                <a:tc>
                  <a:txBody>
                    <a:bodyPr/>
                    <a:lstStyle/>
                    <a:p>
                      <a:pPr algn="ctr"/>
                      <a:r>
                        <a:rPr lang="en-US" sz="2000" dirty="0" err="1">
                          <a:solidFill>
                            <a:schemeClr val="bg1"/>
                          </a:solidFill>
                        </a:rPr>
                        <a:t>S.No</a:t>
                      </a:r>
                      <a:r>
                        <a:rPr lang="en-US" sz="2000" dirty="0">
                          <a:solidFill>
                            <a:schemeClr val="bg1"/>
                          </a:solidFill>
                        </a:rPr>
                        <a:t>.</a:t>
                      </a:r>
                    </a:p>
                  </a:txBody>
                  <a:tcPr/>
                </a:tc>
                <a:tc>
                  <a:txBody>
                    <a:bodyPr/>
                    <a:lstStyle/>
                    <a:p>
                      <a:pPr algn="ctr"/>
                      <a:r>
                        <a:rPr lang="en-US" sz="2000" dirty="0">
                          <a:solidFill>
                            <a:schemeClr val="bg1"/>
                          </a:solidFill>
                        </a:rPr>
                        <a:t>Section</a:t>
                      </a:r>
                    </a:p>
                  </a:txBody>
                  <a:tcPr/>
                </a:tc>
                <a:tc>
                  <a:txBody>
                    <a:bodyPr/>
                    <a:lstStyle/>
                    <a:p>
                      <a:pPr algn="ctr"/>
                      <a:r>
                        <a:rPr lang="en-US" dirty="0"/>
                        <a:t>Nature of liability </a:t>
                      </a:r>
                    </a:p>
                  </a:txBody>
                  <a:tcPr/>
                </a:tc>
                <a:tc>
                  <a:txBody>
                    <a:bodyPr/>
                    <a:lstStyle/>
                    <a:p>
                      <a:pPr algn="ctr"/>
                      <a:r>
                        <a:rPr lang="en-US" dirty="0"/>
                        <a:t>Amount</a:t>
                      </a:r>
                    </a:p>
                  </a:txBody>
                  <a:tcPr/>
                </a:tc>
                <a:extLst>
                  <a:ext uri="{0D108BD9-81ED-4DB2-BD59-A6C34878D82A}">
                    <a16:rowId xmlns=""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10" name="Rectangle 2"/>
          <p:cNvSpPr>
            <a:spLocks noGrp="1" noChangeArrowheads="1"/>
          </p:cNvSpPr>
          <p:nvPr>
            <p:ph type="title"/>
          </p:nvPr>
        </p:nvSpPr>
        <p:spPr>
          <a:xfrm>
            <a:off x="76200" y="76200"/>
            <a:ext cx="7086600" cy="1066800"/>
          </a:xfrm>
        </p:spPr>
        <p:txBody>
          <a:bodyPr>
            <a:noAutofit/>
          </a:bodyPr>
          <a:lstStyle/>
          <a:p>
            <a:pPr algn="just">
              <a:defRPr/>
            </a:pPr>
            <a:r>
              <a:rPr lang="en-US" sz="4800" dirty="0"/>
              <a:t>Clause no. 26 	  	</a:t>
            </a:r>
            <a:r>
              <a:rPr lang="en-US" sz="2200" dirty="0"/>
              <a:t>	</a:t>
            </a:r>
            <a:endParaRPr lang="en-US" sz="2200" i="1" dirty="0">
              <a:solidFill>
                <a:srgbClr val="FF0000"/>
              </a:solidFill>
            </a:endParaRPr>
          </a:p>
        </p:txBody>
      </p:sp>
      <p:sp>
        <p:nvSpPr>
          <p:cNvPr id="2" name="TextBox 1">
            <a:extLst>
              <a:ext uri="{FF2B5EF4-FFF2-40B4-BE49-F238E27FC236}">
                <a16:creationId xmlns="" xmlns:a16="http://schemas.microsoft.com/office/drawing/2014/main" id="{C3FE2FD2-0A40-455A-A359-F6A52E8A62F6}"/>
              </a:ext>
            </a:extLst>
          </p:cNvPr>
          <p:cNvSpPr txBox="1"/>
          <p:nvPr/>
        </p:nvSpPr>
        <p:spPr>
          <a:xfrm>
            <a:off x="533400" y="6324600"/>
            <a:ext cx="3657600" cy="365760"/>
          </a:xfrm>
          <a:prstGeom prst="rect">
            <a:avLst/>
          </a:prstGeom>
          <a:noFill/>
          <a:ln w="31750">
            <a:solidFill>
              <a:srgbClr val="FF0000"/>
            </a:solidFill>
          </a:ln>
        </p:spPr>
        <p:txBody>
          <a:bodyPr wrap="square" rtlCol="0">
            <a:spAutoFit/>
          </a:bodyPr>
          <a:lstStyle/>
          <a:p>
            <a:r>
              <a:rPr lang="en-US" dirty="0"/>
              <a:t>e-Utility provides space for remarks</a:t>
            </a:r>
          </a:p>
        </p:txBody>
      </p:sp>
      <p:cxnSp>
        <p:nvCxnSpPr>
          <p:cNvPr id="4" name="Straight Arrow Connector 3">
            <a:extLst>
              <a:ext uri="{FF2B5EF4-FFF2-40B4-BE49-F238E27FC236}">
                <a16:creationId xmlns="" xmlns:a16="http://schemas.microsoft.com/office/drawing/2014/main" id="{80D8F110-B102-44EA-913D-344ED96C4A41}"/>
              </a:ext>
            </a:extLst>
          </p:cNvPr>
          <p:cNvCxnSpPr/>
          <p:nvPr/>
        </p:nvCxnSpPr>
        <p:spPr>
          <a:xfrm>
            <a:off x="685800" y="6019800"/>
            <a:ext cx="0" cy="3048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6D8966E4-34EF-4FA9-9126-8C8484F43750}" type="slidenum">
              <a:rPr lang="en-US"/>
              <a:pPr>
                <a:defRPr/>
              </a:pPr>
              <a:t>246</a:t>
            </a:fld>
            <a:endParaRPr lang="en-US"/>
          </a:p>
        </p:txBody>
      </p:sp>
      <p:sp>
        <p:nvSpPr>
          <p:cNvPr id="112643" name="Rectangle 3"/>
          <p:cNvSpPr>
            <a:spLocks noGrp="1" noChangeArrowheads="1"/>
          </p:cNvSpPr>
          <p:nvPr>
            <p:ph sz="quarter" idx="1"/>
          </p:nvPr>
        </p:nvSpPr>
        <p:spPr>
          <a:xfrm>
            <a:off x="228600" y="1752600"/>
            <a:ext cx="8610600" cy="4876800"/>
          </a:xfrm>
          <a:ln w="38100">
            <a:solidFill>
              <a:schemeClr val="accent1"/>
            </a:solidFill>
          </a:ln>
        </p:spPr>
        <p:txBody>
          <a:bodyPr>
            <a:noAutofit/>
          </a:bodyPr>
          <a:lstStyle/>
          <a:p>
            <a:pPr marL="273050" indent="-273050" algn="just" eaLnBrk="1" hangingPunct="1">
              <a:spcBef>
                <a:spcPts val="1200"/>
              </a:spcBef>
              <a:buFont typeface="Wingdings" pitchFamily="2" charset="2"/>
              <a:buChar char="Ø"/>
            </a:pPr>
            <a:r>
              <a:rPr lang="en-US" sz="2200" dirty="0">
                <a:solidFill>
                  <a:srgbClr val="D54F41"/>
                </a:solidFill>
                <a:latin typeface="Calibri" pitchFamily="34" charset="0"/>
              </a:rPr>
              <a:t>Explanation  3C &amp; 3D to Sec 43B</a:t>
            </a:r>
            <a:r>
              <a:rPr lang="en-US" sz="2200" dirty="0">
                <a:latin typeface="Calibri" pitchFamily="34" charset="0"/>
              </a:rPr>
              <a:t>  - Deduction on any unpaid interest or interest payable is allowed when it is ‘actually paid’ even if it is converted into Loan or Borrowing or Advance just like any other unpaid interest where deduction is allowed when it is ‘actually paid’. </a:t>
            </a:r>
            <a:r>
              <a:rPr lang="en-US" sz="2200" b="1" i="1" dirty="0">
                <a:latin typeface="Calibri" pitchFamily="34" charset="0"/>
              </a:rPr>
              <a:t>(Circular No. 7/2006 dated 17.7.2006). </a:t>
            </a:r>
            <a:r>
              <a:rPr lang="en-US" sz="2200" dirty="0">
                <a:latin typeface="Calibri" pitchFamily="34" charset="0"/>
              </a:rPr>
              <a:t>The assessee may have to furnish a certificate from the lender bank etc on orders of the assessing officer as an evidence that the ‘actual payment’ of interest has already been made. </a:t>
            </a:r>
          </a:p>
          <a:p>
            <a:pPr marL="273050" indent="-273050" algn="just" eaLnBrk="1" hangingPunct="1">
              <a:spcBef>
                <a:spcPts val="1200"/>
              </a:spcBef>
              <a:buFont typeface="Wingdings" pitchFamily="2" charset="2"/>
              <a:buChar char="Ø"/>
            </a:pPr>
            <a:r>
              <a:rPr lang="en-US" sz="2200" dirty="0">
                <a:latin typeface="Calibri" pitchFamily="34" charset="0"/>
              </a:rPr>
              <a:t>No deduction in case of waiver of interest as it is not representing actual payment.</a:t>
            </a:r>
          </a:p>
          <a:p>
            <a:pPr marL="273050" indent="-273050" algn="just" eaLnBrk="1" hangingPunct="1">
              <a:spcBef>
                <a:spcPts val="1200"/>
              </a:spcBef>
              <a:buFont typeface="Wingdings" pitchFamily="2" charset="2"/>
              <a:buChar char="Ø"/>
            </a:pPr>
            <a:r>
              <a:rPr lang="en-US" sz="2200" dirty="0">
                <a:latin typeface="Calibri" pitchFamily="34" charset="0"/>
              </a:rPr>
              <a:t>Conversion of interest due to bank into equity shares of the assessee company does not amount to actual payment under section 43B. </a:t>
            </a:r>
            <a:r>
              <a:rPr lang="en-US" sz="2200" b="1" dirty="0">
                <a:solidFill>
                  <a:schemeClr val="accent2"/>
                </a:solidFill>
                <a:latin typeface="Calibri" pitchFamily="34" charset="0"/>
              </a:rPr>
              <a:t>ITO vs. </a:t>
            </a:r>
            <a:r>
              <a:rPr lang="en-US" sz="2200" b="1" dirty="0" err="1">
                <a:solidFill>
                  <a:schemeClr val="accent2"/>
                </a:solidFill>
                <a:latin typeface="Calibri" pitchFamily="34" charset="0"/>
              </a:rPr>
              <a:t>Glittek</a:t>
            </a:r>
            <a:r>
              <a:rPr lang="en-US" sz="2200" b="1" dirty="0">
                <a:solidFill>
                  <a:schemeClr val="accent2"/>
                </a:solidFill>
                <a:latin typeface="Calibri" pitchFamily="34" charset="0"/>
              </a:rPr>
              <a:t> Granites Limited [2012] 25 taxmann.com 267 (</a:t>
            </a:r>
            <a:r>
              <a:rPr lang="en-US" sz="2200" b="1" dirty="0" err="1">
                <a:solidFill>
                  <a:schemeClr val="accent2"/>
                </a:solidFill>
                <a:latin typeface="Calibri" pitchFamily="34" charset="0"/>
              </a:rPr>
              <a:t>Kol</a:t>
            </a:r>
            <a:r>
              <a:rPr lang="en-US" sz="2200" b="1" dirty="0">
                <a:solidFill>
                  <a:schemeClr val="accent2"/>
                </a:solidFill>
                <a:latin typeface="Calibri" pitchFamily="34" charset="0"/>
              </a:rPr>
              <a:t>.- ITAT)</a:t>
            </a: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152400"/>
            <a:ext cx="7162800" cy="990600"/>
          </a:xfrm>
        </p:spPr>
        <p:txBody>
          <a:bodyPr>
            <a:noAutofit/>
          </a:bodyPr>
          <a:lstStyle/>
          <a:p>
            <a:pPr>
              <a:defRPr/>
            </a:pPr>
            <a:r>
              <a:rPr lang="en-US" sz="4000" dirty="0"/>
              <a:t/>
            </a:r>
            <a:br>
              <a:rPr lang="en-US" sz="4000" dirty="0"/>
            </a:br>
            <a:r>
              <a:rPr lang="en-US" sz="4000" dirty="0"/>
              <a:t>Issues on Clause no.  26</a:t>
            </a:r>
            <a:br>
              <a:rPr lang="en-US" sz="4000" dirty="0"/>
            </a:br>
            <a:r>
              <a:rPr lang="en-US" sz="4000" i="1" dirty="0">
                <a:solidFill>
                  <a:srgbClr val="FF0000"/>
                </a:solidFill>
              </a:rPr>
              <a:t> 					</a:t>
            </a:r>
            <a:r>
              <a:rPr lang="en-US" sz="2200" i="1" dirty="0">
                <a:solidFill>
                  <a:srgbClr val="FF0000"/>
                </a:solidFill>
              </a:rPr>
              <a:t> </a:t>
            </a:r>
            <a:r>
              <a:rPr lang="en-US" sz="4000" dirty="0"/>
              <a:t>	</a:t>
            </a:r>
            <a:endParaRPr lang="en-US" sz="2200" i="1" dirty="0">
              <a:solidFill>
                <a:srgbClr val="FF0000"/>
              </a:solidFill>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2CEE8021-DBDD-4734-B1A2-44C45E0AE67E}" type="slidenum">
              <a:rPr lang="en-US"/>
              <a:pPr>
                <a:defRPr/>
              </a:pPr>
              <a:t>247</a:t>
            </a:fld>
            <a:endParaRPr lang="en-US"/>
          </a:p>
        </p:txBody>
      </p:sp>
      <p:sp>
        <p:nvSpPr>
          <p:cNvPr id="114691" name="Rectangle 3"/>
          <p:cNvSpPr>
            <a:spLocks noGrp="1" noChangeArrowheads="1"/>
          </p:cNvSpPr>
          <p:nvPr>
            <p:ph sz="quarter" idx="1"/>
          </p:nvPr>
        </p:nvSpPr>
        <p:spPr>
          <a:xfrm>
            <a:off x="381000" y="2133600"/>
            <a:ext cx="8382000" cy="3733800"/>
          </a:xfrm>
          <a:ln w="38100">
            <a:solidFill>
              <a:schemeClr val="accent1"/>
            </a:solidFill>
          </a:ln>
        </p:spPr>
        <p:txBody>
          <a:bodyPr>
            <a:noAutofit/>
          </a:bodyPr>
          <a:lstStyle/>
          <a:p>
            <a:pPr marL="273050" indent="-273050" algn="just" eaLnBrk="1" hangingPunct="1">
              <a:spcBef>
                <a:spcPts val="1800"/>
              </a:spcBef>
              <a:buFont typeface="Wingdings 2" pitchFamily="18" charset="2"/>
              <a:buChar char=""/>
            </a:pPr>
            <a:r>
              <a:rPr lang="en-US" sz="2200" dirty="0">
                <a:latin typeface="Calibri" pitchFamily="34" charset="0"/>
              </a:rPr>
              <a:t>The provision made in the accounts for excise duty payable on the closing stock of finished goods should also be disclosed. The tax auditor should verify that the said goods have been cleared and the excise duty has been paid or adjusted against the </a:t>
            </a:r>
            <a:r>
              <a:rPr lang="en-US" sz="2200" dirty="0" err="1">
                <a:latin typeface="Calibri" pitchFamily="34" charset="0"/>
              </a:rPr>
              <a:t>Cenvat</a:t>
            </a:r>
            <a:r>
              <a:rPr lang="en-US" sz="2200" dirty="0">
                <a:latin typeface="Calibri" pitchFamily="34" charset="0"/>
              </a:rPr>
              <a:t> credit on or before the due date for filing return of income u/s 139(1). </a:t>
            </a:r>
            <a:r>
              <a:rPr lang="en-US" sz="2200" b="1" dirty="0">
                <a:solidFill>
                  <a:srgbClr val="D54F41"/>
                </a:solidFill>
                <a:latin typeface="Calibri" pitchFamily="34" charset="0"/>
              </a:rPr>
              <a:t>[ICAI’s Guidance Note on Tax Audit]</a:t>
            </a:r>
          </a:p>
          <a:p>
            <a:pPr marL="273050" indent="-273050" algn="just">
              <a:spcBef>
                <a:spcPts val="1800"/>
              </a:spcBef>
              <a:buFont typeface="Wingdings 2" pitchFamily="18" charset="2"/>
              <a:buChar char=""/>
            </a:pPr>
            <a:r>
              <a:rPr lang="en-US" sz="2200" dirty="0">
                <a:latin typeface="Calibri" pitchFamily="34" charset="0"/>
              </a:rPr>
              <a:t>If the assessee is following mercantile system of accounting, then only Clause 26 becomes relevant. If assessee is following cash system of accounting, then tax auditor should write </a:t>
            </a:r>
            <a:r>
              <a:rPr lang="en-US" sz="2200" b="1" dirty="0">
                <a:solidFill>
                  <a:schemeClr val="accent2"/>
                </a:solidFill>
                <a:latin typeface="Calibri" pitchFamily="34" charset="0"/>
              </a:rPr>
              <a:t>“Not applicable since cash system followed by the assessee”</a:t>
            </a:r>
            <a:r>
              <a:rPr lang="en-US" sz="2200" dirty="0">
                <a:latin typeface="Calibri" pitchFamily="34" charset="0"/>
              </a:rPr>
              <a:t> against this Clause. </a:t>
            </a:r>
            <a:endParaRPr lang="en-US" sz="2200" b="1" dirty="0">
              <a:solidFill>
                <a:srgbClr val="D54F41"/>
              </a:solidFill>
              <a:latin typeface="Calibri" pitchFamily="34" charset="0"/>
            </a:endParaRP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10" name="Rectangle 2"/>
          <p:cNvSpPr>
            <a:spLocks noGrp="1" noChangeArrowheads="1"/>
          </p:cNvSpPr>
          <p:nvPr>
            <p:ph type="title"/>
          </p:nvPr>
        </p:nvSpPr>
        <p:spPr>
          <a:xfrm>
            <a:off x="76200" y="152400"/>
            <a:ext cx="7162800" cy="990600"/>
          </a:xfrm>
        </p:spPr>
        <p:txBody>
          <a:bodyPr>
            <a:noAutofit/>
          </a:bodyPr>
          <a:lstStyle/>
          <a:p>
            <a:pPr>
              <a:defRPr/>
            </a:pPr>
            <a:r>
              <a:rPr lang="en-US" sz="4000" dirty="0"/>
              <a:t/>
            </a:r>
            <a:br>
              <a:rPr lang="en-US" sz="4000" dirty="0"/>
            </a:br>
            <a:r>
              <a:rPr lang="en-US" sz="4000" dirty="0"/>
              <a:t>Issues on Clause no.  26</a:t>
            </a:r>
            <a:br>
              <a:rPr lang="en-US" sz="4000" dirty="0"/>
            </a:br>
            <a:r>
              <a:rPr lang="en-US" sz="2200" i="1" dirty="0">
                <a:solidFill>
                  <a:srgbClr val="FF0000"/>
                </a:solidFill>
              </a:rPr>
              <a:t> 					 </a:t>
            </a:r>
            <a:r>
              <a:rPr lang="en-US" sz="4000" dirty="0"/>
              <a:t>	</a:t>
            </a:r>
            <a:r>
              <a:rPr lang="en-US" sz="1800" dirty="0"/>
              <a:t>			</a:t>
            </a:r>
            <a:endParaRPr lang="en-US" sz="2200" i="1" dirty="0">
              <a:solidFill>
                <a:srgbClr val="FF0000"/>
              </a:solidFill>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10EF5DD-2CF7-4669-8CFC-9FEEA4C56D43}" type="slidenum">
              <a:rPr lang="en-US"/>
              <a:pPr>
                <a:defRPr/>
              </a:pPr>
              <a:t>248</a:t>
            </a:fld>
            <a:endParaRPr lang="en-US"/>
          </a:p>
        </p:txBody>
      </p:sp>
      <p:sp>
        <p:nvSpPr>
          <p:cNvPr id="115715" name="Rectangle 3"/>
          <p:cNvSpPr>
            <a:spLocks noGrp="1" noChangeArrowheads="1"/>
          </p:cNvSpPr>
          <p:nvPr>
            <p:ph sz="quarter" idx="1"/>
          </p:nvPr>
        </p:nvSpPr>
        <p:spPr>
          <a:xfrm>
            <a:off x="152400" y="1905000"/>
            <a:ext cx="8763000" cy="4244609"/>
          </a:xfrm>
          <a:ln w="38100">
            <a:solidFill>
              <a:schemeClr val="accent1"/>
            </a:solidFill>
          </a:ln>
        </p:spPr>
        <p:txBody>
          <a:bodyPr>
            <a:normAutofit/>
          </a:bodyPr>
          <a:lstStyle/>
          <a:p>
            <a:pPr algn="just" eaLnBrk="1" hangingPunct="1">
              <a:spcBef>
                <a:spcPts val="1200"/>
              </a:spcBef>
            </a:pPr>
            <a:r>
              <a:rPr lang="en-US" sz="2400" b="1" u="sng" dirty="0">
                <a:solidFill>
                  <a:srgbClr val="D54F41"/>
                </a:solidFill>
                <a:latin typeface="Calibri" pitchFamily="34" charset="0"/>
              </a:rPr>
              <a:t>[2010] 228 CTR 72 (CAL.) Peerless General Finance &amp; Investment Co. </a:t>
            </a:r>
            <a:r>
              <a:rPr lang="en-US" sz="2400" b="1" u="sng" dirty="0" err="1">
                <a:solidFill>
                  <a:srgbClr val="D54F41"/>
                </a:solidFill>
                <a:latin typeface="Calibri" pitchFamily="34" charset="0"/>
              </a:rPr>
              <a:t>Ltd.v</a:t>
            </a:r>
            <a:r>
              <a:rPr lang="en-US" sz="2400" b="1" u="sng" dirty="0">
                <a:solidFill>
                  <a:srgbClr val="D54F41"/>
                </a:solidFill>
                <a:latin typeface="Calibri" pitchFamily="34" charset="0"/>
              </a:rPr>
              <a:t>. CIT-</a:t>
            </a:r>
            <a:r>
              <a:rPr lang="en-US" sz="2400" b="1" dirty="0">
                <a:latin typeface="Calibri" pitchFamily="34" charset="0"/>
              </a:rPr>
              <a:t> </a:t>
            </a:r>
            <a:r>
              <a:rPr lang="en-US" sz="2400" dirty="0">
                <a:latin typeface="Calibri" pitchFamily="34" charset="0"/>
              </a:rPr>
              <a:t>Information contained in tax audit report does not enable Assessing Officer to make any prima facie adjustments under Section 143(1)(a) with reference to provisions of sec. 43B.</a:t>
            </a:r>
          </a:p>
          <a:p>
            <a:pPr algn="just">
              <a:spcBef>
                <a:spcPts val="1200"/>
              </a:spcBef>
            </a:pPr>
            <a:r>
              <a:rPr lang="en-US" sz="2400" b="1" u="sng" dirty="0">
                <a:solidFill>
                  <a:srgbClr val="D54F41"/>
                </a:solidFill>
                <a:latin typeface="Calibri" pitchFamily="34" charset="0"/>
              </a:rPr>
              <a:t>CIT Vs S.P. Foundry 185 ITR 555 (All)</a:t>
            </a:r>
          </a:p>
          <a:p>
            <a:pPr algn="just">
              <a:spcBef>
                <a:spcPts val="1200"/>
              </a:spcBef>
              <a:buNone/>
            </a:pPr>
            <a:r>
              <a:rPr lang="en-US" sz="2400" b="1" dirty="0">
                <a:solidFill>
                  <a:srgbClr val="FFCC66"/>
                </a:solidFill>
                <a:latin typeface="Calibri" pitchFamily="34" charset="0"/>
              </a:rPr>
              <a:t>	</a:t>
            </a:r>
            <a:r>
              <a:rPr lang="en-US" sz="2400" dirty="0">
                <a:latin typeface="Calibri" pitchFamily="34" charset="0"/>
              </a:rPr>
              <a:t>In certain cases Sales Tax collected are credited to separate A/c and does not form part of trading receipt, the amount is not charged in P&amp;L A/c. Whether Sec 43B is attracted?</a:t>
            </a:r>
          </a:p>
          <a:p>
            <a:pPr algn="just">
              <a:spcBef>
                <a:spcPts val="1200"/>
              </a:spcBef>
              <a:buNone/>
            </a:pPr>
            <a:r>
              <a:rPr lang="en-US" sz="2400" dirty="0">
                <a:latin typeface="Calibri" pitchFamily="34" charset="0"/>
              </a:rPr>
              <a:t>	</a:t>
            </a:r>
            <a:r>
              <a:rPr lang="en-US" sz="2400" u="sng" dirty="0">
                <a:latin typeface="Calibri" pitchFamily="34" charset="0"/>
              </a:rPr>
              <a:t>Judgment </a:t>
            </a:r>
            <a:r>
              <a:rPr lang="en-US" sz="2400" dirty="0">
                <a:latin typeface="Calibri" pitchFamily="34" charset="0"/>
              </a:rPr>
              <a:t>– The particulars should be reported whether have been debited to P&amp;L A/c or not.</a:t>
            </a:r>
          </a:p>
        </p:txBody>
      </p:sp>
      <p:sp>
        <p:nvSpPr>
          <p:cNvPr id="8" name="Rectangle 2"/>
          <p:cNvSpPr>
            <a:spLocks noGrp="1" noChangeArrowheads="1"/>
          </p:cNvSpPr>
          <p:nvPr>
            <p:ph type="title"/>
          </p:nvPr>
        </p:nvSpPr>
        <p:spPr>
          <a:xfrm>
            <a:off x="76200" y="152400"/>
            <a:ext cx="7162800" cy="990600"/>
          </a:xfrm>
        </p:spPr>
        <p:txBody>
          <a:bodyPr>
            <a:noAutofit/>
          </a:bodyPr>
          <a:lstStyle/>
          <a:p>
            <a:pPr>
              <a:defRPr/>
            </a:pPr>
            <a:r>
              <a:rPr lang="en-US" sz="4000" dirty="0"/>
              <a:t>Issues on Clause no.  26</a:t>
            </a:r>
            <a:r>
              <a:rPr lang="en-US" sz="2200" i="1" dirty="0">
                <a:solidFill>
                  <a:srgbClr val="FF0000"/>
                </a:solidFill>
              </a:rPr>
              <a:t>					</a:t>
            </a:r>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F1C5E73E-79C2-4967-A4AC-44CA7C7E7CFE}" type="slidenum">
              <a:rPr lang="en-US"/>
              <a:pPr>
                <a:defRPr/>
              </a:pPr>
              <a:t>249</a:t>
            </a:fld>
            <a:endParaRPr lang="en-US"/>
          </a:p>
        </p:txBody>
      </p:sp>
      <p:sp>
        <p:nvSpPr>
          <p:cNvPr id="117763" name="Rectangle 3"/>
          <p:cNvSpPr>
            <a:spLocks noGrp="1" noChangeArrowheads="1"/>
          </p:cNvSpPr>
          <p:nvPr>
            <p:ph sz="quarter" idx="1"/>
          </p:nvPr>
        </p:nvSpPr>
        <p:spPr>
          <a:xfrm>
            <a:off x="304800" y="1676400"/>
            <a:ext cx="8534400" cy="4724400"/>
          </a:xfrm>
          <a:solidFill>
            <a:schemeClr val="tx2">
              <a:lumMod val="20000"/>
              <a:lumOff val="80000"/>
            </a:schemeClr>
          </a:solidFill>
          <a:ln w="38100">
            <a:solidFill>
              <a:schemeClr val="accent1"/>
            </a:solidFill>
          </a:ln>
        </p:spPr>
        <p:txBody>
          <a:bodyPr>
            <a:normAutofit fontScale="85000" lnSpcReduction="20000"/>
          </a:bodyPr>
          <a:lstStyle/>
          <a:p>
            <a:pPr algn="just">
              <a:lnSpc>
                <a:spcPct val="150000"/>
              </a:lnSpc>
              <a:buFont typeface="Wingdings" pitchFamily="2" charset="2"/>
              <a:buChar char="q"/>
            </a:pPr>
            <a:r>
              <a:rPr lang="en-US" sz="2400" b="1" u="sng" dirty="0">
                <a:solidFill>
                  <a:srgbClr val="D54F41"/>
                </a:solidFill>
              </a:rPr>
              <a:t>CIT vs. </a:t>
            </a:r>
            <a:r>
              <a:rPr lang="en-US" sz="2400" b="1" u="sng" dirty="0" err="1">
                <a:solidFill>
                  <a:srgbClr val="D54F41"/>
                </a:solidFill>
              </a:rPr>
              <a:t>Maruti</a:t>
            </a:r>
            <a:r>
              <a:rPr lang="en-US" sz="2400" b="1" u="sng" dirty="0">
                <a:solidFill>
                  <a:srgbClr val="D54F41"/>
                </a:solidFill>
              </a:rPr>
              <a:t> </a:t>
            </a:r>
            <a:r>
              <a:rPr lang="en-US" sz="2400" b="1" u="sng" dirty="0" err="1">
                <a:solidFill>
                  <a:srgbClr val="D54F41"/>
                </a:solidFill>
              </a:rPr>
              <a:t>Udyog</a:t>
            </a:r>
            <a:r>
              <a:rPr lang="en-US" sz="2400" b="1" u="sng" dirty="0">
                <a:solidFill>
                  <a:srgbClr val="D54F41"/>
                </a:solidFill>
              </a:rPr>
              <a:t> Ltd [2010] 186 TAXMAN 407 (SC) </a:t>
            </a:r>
            <a:r>
              <a:rPr lang="en-US" sz="2400" b="1" u="sng" dirty="0">
                <a:solidFill>
                  <a:schemeClr val="tx2"/>
                </a:solidFill>
              </a:rPr>
              <a:t>(ruling of DHC in 92 ITD 119 reversed)-</a:t>
            </a:r>
            <a:r>
              <a:rPr lang="en-US" sz="2000" b="1" u="sng" dirty="0">
                <a:solidFill>
                  <a:srgbClr val="D54F41"/>
                </a:solidFill>
              </a:rPr>
              <a:t> </a:t>
            </a:r>
            <a:r>
              <a:rPr lang="en-US" sz="2400" dirty="0"/>
              <a:t>Whether question as to whether unutilized Modvat credit of earlier years adjusted in assessment year-in-question should be treated as actual payment of excise duty u/s 43B is a question of law - Held, yes</a:t>
            </a:r>
            <a:endParaRPr lang="en-US" sz="1100" dirty="0"/>
          </a:p>
          <a:p>
            <a:pPr algn="just">
              <a:lnSpc>
                <a:spcPct val="150000"/>
              </a:lnSpc>
            </a:pPr>
            <a:r>
              <a:rPr lang="en-US" sz="2400" b="1" u="sng" dirty="0" err="1">
                <a:solidFill>
                  <a:srgbClr val="D54F41"/>
                </a:solidFill>
                <a:latin typeface="Calibri" pitchFamily="34" charset="0"/>
              </a:rPr>
              <a:t>Vinir</a:t>
            </a:r>
            <a:r>
              <a:rPr lang="en-US" sz="2400" b="1" u="sng" dirty="0">
                <a:solidFill>
                  <a:srgbClr val="D54F41"/>
                </a:solidFill>
                <a:latin typeface="Calibri" pitchFamily="34" charset="0"/>
              </a:rPr>
              <a:t> Engineering (P.) Ltd v. DCIT [2010] 186 TAXMAN 72 (KAR.)</a:t>
            </a:r>
            <a:endParaRPr lang="en-US" sz="2400" dirty="0">
              <a:latin typeface="Calibri" pitchFamily="34" charset="0"/>
            </a:endParaRPr>
          </a:p>
          <a:p>
            <a:pPr algn="just">
              <a:lnSpc>
                <a:spcPct val="150000"/>
              </a:lnSpc>
              <a:buNone/>
            </a:pPr>
            <a:r>
              <a:rPr lang="en-US" sz="2400" dirty="0">
                <a:latin typeface="Calibri" pitchFamily="34" charset="0"/>
              </a:rPr>
              <a:t>	Whether rescheduling of interest payable to financial institution by means of fresh loan can be treated as interest payment deductible under Section 43B - Held, yes</a:t>
            </a:r>
          </a:p>
          <a:p>
            <a:r>
              <a:rPr lang="en-US" sz="2400" b="1" u="sng" dirty="0">
                <a:solidFill>
                  <a:srgbClr val="D54F41"/>
                </a:solidFill>
                <a:latin typeface="Calibri" pitchFamily="34" charset="0"/>
              </a:rPr>
              <a:t>CIT v. </a:t>
            </a:r>
            <a:r>
              <a:rPr lang="en-US" sz="2400" b="1" u="sng" dirty="0" err="1">
                <a:solidFill>
                  <a:srgbClr val="D54F41"/>
                </a:solidFill>
                <a:latin typeface="Calibri" pitchFamily="34" charset="0"/>
              </a:rPr>
              <a:t>Jagdish</a:t>
            </a:r>
            <a:r>
              <a:rPr lang="en-US" sz="2400" b="1" u="sng" dirty="0">
                <a:solidFill>
                  <a:srgbClr val="D54F41"/>
                </a:solidFill>
                <a:latin typeface="Calibri" pitchFamily="34" charset="0"/>
              </a:rPr>
              <a:t> Prasad Gupta </a:t>
            </a:r>
            <a:r>
              <a:rPr lang="pt-BR" sz="2400" b="1" u="sng" dirty="0">
                <a:solidFill>
                  <a:srgbClr val="D54F41"/>
                </a:solidFill>
                <a:latin typeface="Calibri" pitchFamily="34" charset="0"/>
              </a:rPr>
              <a:t>[2019] 104 taxmann.com 232 (Delhi)</a:t>
            </a:r>
            <a:endParaRPr lang="en-US" sz="2400" b="1" u="sng" dirty="0">
              <a:solidFill>
                <a:srgbClr val="D54F41"/>
              </a:solidFill>
              <a:latin typeface="Calibri" pitchFamily="34" charset="0"/>
            </a:endParaRPr>
          </a:p>
          <a:p>
            <a:pPr marL="0" indent="0">
              <a:buNone/>
            </a:pPr>
            <a:r>
              <a:rPr lang="en-US" sz="2000" dirty="0" err="1"/>
              <a:t>Assessee</a:t>
            </a:r>
            <a:r>
              <a:rPr lang="en-US" sz="2000" dirty="0"/>
              <a:t> would be justified in claiming enhanced license fee payable to railways as deduction in year in which such enhancement has accrued even though it has not paid such enhanced license fee in that year.</a:t>
            </a:r>
            <a:endParaRPr lang="en-US" sz="2400" dirty="0"/>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152400"/>
            <a:ext cx="7162800" cy="990600"/>
          </a:xfrm>
        </p:spPr>
        <p:txBody>
          <a:bodyPr>
            <a:noAutofit/>
          </a:bodyPr>
          <a:lstStyle/>
          <a:p>
            <a:pPr>
              <a:defRPr/>
            </a:pPr>
            <a:r>
              <a:rPr lang="en-US" sz="4000" dirty="0"/>
              <a:t>Issues on Clause no.  26</a:t>
            </a:r>
            <a:br>
              <a:rPr lang="en-US" sz="4000" dirty="0"/>
            </a:br>
            <a:r>
              <a:rPr lang="en-US" sz="2200" i="1" dirty="0">
                <a:solidFill>
                  <a:srgbClr val="FF0000"/>
                </a:solidFill>
              </a:rPr>
              <a:t> 					</a:t>
            </a:r>
          </a:p>
        </p:txBody>
      </p:sp>
    </p:spTree>
    <p:extLst>
      <p:ext uri="{BB962C8B-B14F-4D97-AF65-F5344CB8AC3E}">
        <p14:creationId xmlns:p14="http://schemas.microsoft.com/office/powerpoint/2010/main" val="3408561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a:t>
            </a:fld>
            <a:endParaRPr lang="en-US"/>
          </a:p>
        </p:txBody>
      </p:sp>
      <p:sp>
        <p:nvSpPr>
          <p:cNvPr id="4" name="Content Placeholder 3"/>
          <p:cNvSpPr>
            <a:spLocks noGrp="1"/>
          </p:cNvSpPr>
          <p:nvPr>
            <p:ph sz="quarter" idx="1"/>
          </p:nvPr>
        </p:nvSpPr>
        <p:spPr>
          <a:xfrm>
            <a:off x="381000" y="2514600"/>
            <a:ext cx="8382000" cy="3124200"/>
          </a:xfrm>
          <a:ln w="38100">
            <a:solidFill>
              <a:schemeClr val="accent1"/>
            </a:solidFill>
          </a:ln>
        </p:spPr>
        <p:txBody>
          <a:bodyPr>
            <a:noAutofit/>
          </a:bodyPr>
          <a:lstStyle/>
          <a:p>
            <a:pPr algn="just"/>
            <a:r>
              <a:rPr lang="en-US" sz="2400" dirty="0"/>
              <a:t>While striking off the reference to Annexure to Form No. 3CD in Form No. 3CB, sufficient space provided for specifying the observation or qualification of the Tax Auditor [similar to Form No. 3CA]</a:t>
            </a:r>
          </a:p>
          <a:p>
            <a:pPr algn="just">
              <a:buNone/>
            </a:pPr>
            <a:r>
              <a:rPr lang="en-US" sz="2400" dirty="0"/>
              <a:t>		However, the scope of tax auditor has been increased in Form No. 3CA only by including </a:t>
            </a:r>
            <a:r>
              <a:rPr lang="en-US" sz="2400" b="1" i="1" dirty="0"/>
              <a:t>“examination of books of account including other relevant documents”</a:t>
            </a:r>
            <a:r>
              <a:rPr lang="en-US" sz="2400" dirty="0"/>
              <a:t> and no such amendment has been made in Form No. 3CB.</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itle 1"/>
          <p:cNvSpPr txBox="1">
            <a:spLocks/>
          </p:cNvSpPr>
          <p:nvPr/>
        </p:nvSpPr>
        <p:spPr>
          <a:xfrm>
            <a:off x="228600" y="1524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2"/>
                </a:solidFill>
                <a:effectLst/>
                <a:uLnTx/>
                <a:uFillTx/>
                <a:latin typeface="+mj-lt"/>
                <a:ea typeface="+mj-ea"/>
                <a:cs typeface="+mj-cs"/>
              </a:rPr>
              <a:t>Issues on Form No. 3CA/ 3CB…..</a:t>
            </a: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1455021-7443-4094-92E7-A276811DDA4B}" type="slidenum">
              <a:rPr lang="en-US"/>
              <a:pPr>
                <a:defRPr/>
              </a:pPr>
              <a:t>250</a:t>
            </a:fld>
            <a:endParaRPr lang="en-US"/>
          </a:p>
        </p:txBody>
      </p:sp>
      <p:sp>
        <p:nvSpPr>
          <p:cNvPr id="119811" name="Rectangle 3"/>
          <p:cNvSpPr>
            <a:spLocks noGrp="1" noChangeArrowheads="1"/>
          </p:cNvSpPr>
          <p:nvPr>
            <p:ph sz="quarter" idx="1"/>
          </p:nvPr>
        </p:nvSpPr>
        <p:spPr>
          <a:xfrm>
            <a:off x="304800" y="1645920"/>
            <a:ext cx="8534400" cy="4983479"/>
          </a:xfrm>
          <a:solidFill>
            <a:schemeClr val="tx2">
              <a:lumMod val="20000"/>
              <a:lumOff val="80000"/>
            </a:schemeClr>
          </a:solidFill>
          <a:ln w="38100">
            <a:solidFill>
              <a:schemeClr val="accent1"/>
            </a:solidFill>
          </a:ln>
        </p:spPr>
        <p:txBody>
          <a:bodyPr>
            <a:noAutofit/>
          </a:bodyPr>
          <a:lstStyle/>
          <a:p>
            <a:pPr algn="just" eaLnBrk="1" hangingPunct="1">
              <a:lnSpc>
                <a:spcPct val="150000"/>
              </a:lnSpc>
            </a:pPr>
            <a:r>
              <a:rPr lang="en-US" sz="1800" b="1" u="sng" dirty="0">
                <a:solidFill>
                  <a:srgbClr val="D54F41"/>
                </a:solidFill>
                <a:latin typeface="Calibri" pitchFamily="34" charset="0"/>
              </a:rPr>
              <a:t>In CIT v. Udaipur Distiller Co. Ltd. [2009] 180 Taxman 539 (SC), CIT v. McDowell &amp; Co. Ltd. [2009]180 Taxman 528, 526, 524, 521, 514 (SC)</a:t>
            </a:r>
          </a:p>
          <a:p>
            <a:pPr marL="0" indent="0" algn="just" eaLnBrk="1" hangingPunct="1">
              <a:lnSpc>
                <a:spcPct val="150000"/>
              </a:lnSpc>
              <a:buNone/>
            </a:pPr>
            <a:r>
              <a:rPr lang="en-US" sz="1700" dirty="0">
                <a:latin typeface="Calibri" pitchFamily="34" charset="0"/>
              </a:rPr>
              <a:t>It was held that bottling fees payable for acquiring a right of bottling of IMFL, which is determined under Excise act and Rules, is neither fee nor tax, but is consideration for grant of approval by Government in respect of exclusive right to deal in bottling of liquor in all its manifestations. Therefore, bottling fee payable under Excise Law for acquiring a right of bottling of IMFL does not fall within purview of Section 43B. </a:t>
            </a:r>
          </a:p>
          <a:p>
            <a:r>
              <a:rPr lang="en-US" sz="1800" b="1" u="sng" dirty="0">
                <a:solidFill>
                  <a:srgbClr val="D54F41"/>
                </a:solidFill>
                <a:latin typeface="Calibri" pitchFamily="34" charset="0"/>
              </a:rPr>
              <a:t>Manish Films (P.) Ltd. v. ITO</a:t>
            </a:r>
            <a:r>
              <a:rPr lang="pt-BR" sz="1800" b="1" u="sng" dirty="0">
                <a:solidFill>
                  <a:srgbClr val="D54F41"/>
                </a:solidFill>
                <a:latin typeface="Calibri" pitchFamily="34" charset="0"/>
              </a:rPr>
              <a:t>[2019] 102 taxmann.com 184 (Indore - Trib.)</a:t>
            </a:r>
            <a:endParaRPr lang="en-US" sz="1800" b="1" u="sng" dirty="0">
              <a:solidFill>
                <a:srgbClr val="D54F41"/>
              </a:solidFill>
              <a:latin typeface="Calibri" pitchFamily="34" charset="0"/>
            </a:endParaRPr>
          </a:p>
          <a:p>
            <a:pPr marL="0" indent="0" algn="just">
              <a:lnSpc>
                <a:spcPct val="150000"/>
              </a:lnSpc>
              <a:buNone/>
            </a:pPr>
            <a:r>
              <a:rPr lang="en-US" sz="1700" dirty="0">
                <a:latin typeface="Calibri" pitchFamily="34" charset="0"/>
              </a:rPr>
              <a:t>AO</a:t>
            </a:r>
            <a:r>
              <a:rPr lang="en-US" sz="1700" dirty="0"/>
              <a:t> disallowed interest paid by </a:t>
            </a:r>
            <a:r>
              <a:rPr lang="en-US" sz="1700" dirty="0" err="1"/>
              <a:t>assessee</a:t>
            </a:r>
            <a:r>
              <a:rPr lang="en-US" sz="1700" dirty="0"/>
              <a:t> to State Finance Corporation </a:t>
            </a:r>
            <a:r>
              <a:rPr lang="en-US" sz="1700" dirty="0" err="1"/>
              <a:t>assessee</a:t>
            </a:r>
            <a:r>
              <a:rPr lang="en-US" sz="1700" dirty="0"/>
              <a:t> u/s 43B on basis of evidence being not produced but </a:t>
            </a:r>
            <a:r>
              <a:rPr lang="en-US" sz="1700" dirty="0" err="1"/>
              <a:t>assessee</a:t>
            </a:r>
            <a:r>
              <a:rPr lang="en-US" sz="1700" dirty="0"/>
              <a:t> had categorically stated that it had paid interest to M.P. Finance Corporation. AO should have verified from M.P. Finance Corporation regarding payment of interest. Since there was no such enquiry, disallowance was deleted. </a:t>
            </a:r>
            <a:endParaRPr lang="en-US" sz="1700" dirty="0">
              <a:latin typeface="Calibri" pitchFamily="34" charset="0"/>
            </a:endParaRPr>
          </a:p>
          <a:p>
            <a:pPr algn="just" eaLnBrk="1" hangingPunct="1">
              <a:lnSpc>
                <a:spcPct val="150000"/>
              </a:lnSpc>
            </a:pPr>
            <a:endParaRPr lang="en-US" sz="1700" dirty="0">
              <a:latin typeface="Calibri" pitchFamily="34" charset="0"/>
            </a:endParaRPr>
          </a:p>
          <a:p>
            <a:pPr marL="0" indent="0" algn="just" eaLnBrk="1" hangingPunct="1">
              <a:lnSpc>
                <a:spcPct val="150000"/>
              </a:lnSpc>
              <a:buNone/>
            </a:pPr>
            <a:endParaRPr lang="en-US" sz="1700" dirty="0">
              <a:latin typeface="Calibri" pitchFamily="34" charset="0"/>
            </a:endParaRPr>
          </a:p>
          <a:p>
            <a:pPr marL="0" indent="0" algn="just" eaLnBrk="1" hangingPunct="1">
              <a:lnSpc>
                <a:spcPct val="150000"/>
              </a:lnSpc>
              <a:buNone/>
            </a:pPr>
            <a:endParaRPr lang="en-US" sz="1700" dirty="0">
              <a:latin typeface="Calibri" pitchFamily="34" charset="0"/>
            </a:endParaRP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Rectangle 2"/>
          <p:cNvSpPr>
            <a:spLocks noGrp="1" noChangeArrowheads="1"/>
          </p:cNvSpPr>
          <p:nvPr>
            <p:ph type="title"/>
          </p:nvPr>
        </p:nvSpPr>
        <p:spPr>
          <a:xfrm>
            <a:off x="76200" y="152400"/>
            <a:ext cx="7162800" cy="990600"/>
          </a:xfrm>
        </p:spPr>
        <p:txBody>
          <a:bodyPr>
            <a:noAutofit/>
          </a:bodyPr>
          <a:lstStyle/>
          <a:p>
            <a:pPr>
              <a:defRPr/>
            </a:pPr>
            <a:r>
              <a:rPr lang="en-US" sz="4000" dirty="0"/>
              <a:t>Issues on Clause no.  26</a:t>
            </a:r>
            <a:br>
              <a:rPr lang="en-US" sz="4000" dirty="0"/>
            </a:br>
            <a:r>
              <a:rPr lang="en-US" sz="2200" i="1" dirty="0">
                <a:solidFill>
                  <a:srgbClr val="FF0000"/>
                </a:solidFill>
              </a:rPr>
              <a:t> 					</a:t>
            </a:r>
          </a:p>
        </p:txBody>
      </p:sp>
    </p:spTree>
    <p:extLst>
      <p:ext uri="{BB962C8B-B14F-4D97-AF65-F5344CB8AC3E}">
        <p14:creationId xmlns:p14="http://schemas.microsoft.com/office/powerpoint/2010/main" val="1471618102"/>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76200" y="1542226"/>
            <a:ext cx="8763000" cy="4191000"/>
          </a:xfrm>
          <a:ln w="38100"/>
        </p:spPr>
        <p:style>
          <a:lnRef idx="2">
            <a:schemeClr val="accent1"/>
          </a:lnRef>
          <a:fillRef idx="1">
            <a:schemeClr val="lt1"/>
          </a:fillRef>
          <a:effectRef idx="0">
            <a:schemeClr val="accent1"/>
          </a:effectRef>
          <a:fontRef idx="minor">
            <a:schemeClr val="dk1"/>
          </a:fontRef>
        </p:style>
        <p:txBody>
          <a:bodyPr>
            <a:noAutofit/>
          </a:bodyPr>
          <a:lstStyle/>
          <a:p>
            <a:pPr marL="552450" indent="-457200" algn="just" fontAlgn="t">
              <a:buSzPct val="100000"/>
              <a:buNone/>
            </a:pPr>
            <a:r>
              <a:rPr lang="en-US" sz="100" b="1" u="sng" dirty="0">
                <a:cs typeface="Times New Roman"/>
              </a:rPr>
              <a:t>Clause no. 27 (a)</a:t>
            </a:r>
          </a:p>
          <a:p>
            <a:pPr marL="552450" indent="-457200" algn="just" fontAlgn="t">
              <a:buSzPct val="100000"/>
              <a:buNone/>
            </a:pPr>
            <a:r>
              <a:rPr lang="en-US" sz="2300" b="1" u="sng" dirty="0">
                <a:solidFill>
                  <a:srgbClr val="000000"/>
                </a:solidFill>
              </a:rPr>
              <a:t>Clause no. 27(a)</a:t>
            </a:r>
          </a:p>
          <a:p>
            <a:pPr marL="84138" indent="-6350" algn="just" fontAlgn="t">
              <a:buSzPct val="100000"/>
              <a:buNone/>
            </a:pPr>
            <a:r>
              <a:rPr lang="en-US" sz="2300" dirty="0">
                <a:solidFill>
                  <a:srgbClr val="000000"/>
                </a:solidFill>
              </a:rPr>
              <a:t>Amount of </a:t>
            </a:r>
            <a:r>
              <a:rPr lang="en-US" sz="2300" b="1" u="sng" dirty="0">
                <a:solidFill>
                  <a:srgbClr val="000000"/>
                </a:solidFill>
              </a:rPr>
              <a:t>Central Value Added Tax/ Input Tax</a:t>
            </a:r>
            <a:r>
              <a:rPr lang="en-US" sz="2300" dirty="0">
                <a:solidFill>
                  <a:srgbClr val="000000"/>
                </a:solidFill>
              </a:rPr>
              <a:t> credits availed of or utilized during the previous year and its treatment in the profit and loss account and treatment of outstanding Central Value Added Tax Credits  in the accounts.</a:t>
            </a:r>
            <a:r>
              <a:rPr lang="en-US" sz="2400" dirty="0">
                <a:cs typeface="Times New Roman" pitchFamily="18" charset="0"/>
              </a:rPr>
              <a:t> </a:t>
            </a:r>
          </a:p>
          <a:p>
            <a:pPr marL="552450" indent="-457200" algn="just" fontAlgn="t">
              <a:buSzPct val="100000"/>
              <a:buFont typeface="+mj-lt"/>
              <a:buAutoNum type="alphaLcParenR"/>
            </a:pPr>
            <a:endParaRPr lang="en-US" sz="1400" dirty="0">
              <a:cs typeface="Times New Roman" pitchFamily="18" charset="0"/>
            </a:endParaRPr>
          </a:p>
        </p:txBody>
      </p:sp>
      <p:sp>
        <p:nvSpPr>
          <p:cNvPr id="9" name="TextBox 8"/>
          <p:cNvSpPr txBox="1"/>
          <p:nvPr/>
        </p:nvSpPr>
        <p:spPr>
          <a:xfrm>
            <a:off x="7607" y="5980052"/>
            <a:ext cx="9144000" cy="769441"/>
          </a:xfrm>
          <a:prstGeom prst="rect">
            <a:avLst/>
          </a:prstGeom>
          <a:noFill/>
        </p:spPr>
        <p:txBody>
          <a:bodyPr wrap="square" rtlCol="0">
            <a:spAutoFit/>
          </a:bodyPr>
          <a:lstStyle/>
          <a:p>
            <a:pPr marL="725488" indent="-725488" algn="just"/>
            <a:r>
              <a:rPr lang="en-US" sz="2200" b="1" dirty="0"/>
              <a:t>Brief: </a:t>
            </a:r>
            <a:r>
              <a:rPr lang="en-US" sz="2200" dirty="0">
                <a:solidFill>
                  <a:srgbClr val="000000"/>
                </a:solidFill>
              </a:rPr>
              <a:t>Central Value Added is substituted with Central Value Added Tax/Input Tax</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251</a:t>
            </a:fld>
            <a:endParaRPr lang="en-US" dirty="0"/>
          </a:p>
        </p:txBody>
      </p:sp>
      <p:sp>
        <p:nvSpPr>
          <p:cNvPr id="10" name="Title 6"/>
          <p:cNvSpPr>
            <a:spLocks noGrp="1"/>
          </p:cNvSpPr>
          <p:nvPr>
            <p:ph type="title"/>
          </p:nvPr>
        </p:nvSpPr>
        <p:spPr>
          <a:xfrm>
            <a:off x="76200" y="304800"/>
            <a:ext cx="8839200" cy="990600"/>
          </a:xfrm>
        </p:spPr>
        <p:txBody>
          <a:bodyPr>
            <a:noAutofit/>
          </a:bodyPr>
          <a:lstStyle/>
          <a:p>
            <a:pPr algn="just"/>
            <a:r>
              <a:rPr lang="en-US" dirty="0"/>
              <a:t>Clause no. 27 				</a:t>
            </a:r>
            <a:r>
              <a:rPr lang="en-US" sz="2200" i="1" dirty="0">
                <a:solidFill>
                  <a:srgbClr val="FF0000"/>
                </a:solidFill>
              </a:rPr>
              <a:t> </a:t>
            </a:r>
            <a:r>
              <a:rPr lang="en-US" dirty="0"/>
              <a:t>	          	</a:t>
            </a:r>
            <a:r>
              <a:rPr lang="en-US" sz="2200" dirty="0"/>
              <a:t>		</a:t>
            </a:r>
            <a:endParaRPr lang="en-US" sz="2200" i="1" dirty="0">
              <a:solidFill>
                <a:srgbClr val="FF0000"/>
              </a:solidFill>
            </a:endParaRPr>
          </a:p>
        </p:txBody>
      </p:sp>
      <p:sp>
        <p:nvSpPr>
          <p:cNvPr id="11" name="Rectangle 10"/>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endParaRPr lang="en-US" sz="2500" b="1" dirty="0">
              <a:solidFill>
                <a:schemeClr val="tx2"/>
              </a:solidFill>
              <a:latin typeface="+mj-lt"/>
            </a:endParaRPr>
          </a:p>
        </p:txBody>
      </p:sp>
      <p:pic>
        <p:nvPicPr>
          <p:cNvPr id="2" name="Picture 1"/>
          <p:cNvPicPr>
            <a:picLocks noChangeAspect="1"/>
          </p:cNvPicPr>
          <p:nvPr/>
        </p:nvPicPr>
        <p:blipFill>
          <a:blip r:embed="rId2" cstate="print"/>
          <a:stretch>
            <a:fillRect/>
          </a:stretch>
        </p:blipFill>
        <p:spPr>
          <a:xfrm>
            <a:off x="152400" y="3573016"/>
            <a:ext cx="8610600" cy="2160210"/>
          </a:xfrm>
          <a:prstGeom prst="rect">
            <a:avLst/>
          </a:prstGeom>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252</a:t>
            </a:fld>
            <a:endParaRPr lang="en-US"/>
          </a:p>
        </p:txBody>
      </p:sp>
      <p:sp>
        <p:nvSpPr>
          <p:cNvPr id="4" name="Content Placeholder 3"/>
          <p:cNvSpPr>
            <a:spLocks noGrp="1"/>
          </p:cNvSpPr>
          <p:nvPr>
            <p:ph sz="quarter" idx="1"/>
          </p:nvPr>
        </p:nvSpPr>
        <p:spPr>
          <a:xfrm>
            <a:off x="76200" y="1645920"/>
            <a:ext cx="8866031" cy="4819672"/>
          </a:xfrm>
          <a:ln w="38100">
            <a:solidFill>
              <a:schemeClr val="accent1"/>
            </a:solidFill>
          </a:ln>
        </p:spPr>
        <p:txBody>
          <a:bodyPr>
            <a:normAutofit fontScale="62500" lnSpcReduction="20000"/>
          </a:bodyPr>
          <a:lstStyle/>
          <a:p>
            <a:pPr lvl="0" algn="just">
              <a:buNone/>
            </a:pPr>
            <a:r>
              <a:rPr lang="en-US" sz="3400" b="1" u="sng" dirty="0"/>
              <a:t>In reference to Clause no. 27 (a):</a:t>
            </a:r>
          </a:p>
          <a:p>
            <a:pPr lvl="0" algn="just"/>
            <a:r>
              <a:rPr lang="en-US" sz="3400" dirty="0"/>
              <a:t>The tax auditor should verify that there is a proper reconciliation between balance of CENVAT credit in the accounts &amp; relevant excise &amp; service tax records.</a:t>
            </a:r>
          </a:p>
          <a:p>
            <a:pPr lvl="0" algn="just"/>
            <a:r>
              <a:rPr lang="en-US" sz="3400" dirty="0"/>
              <a:t>If the </a:t>
            </a:r>
            <a:r>
              <a:rPr lang="en-US" sz="3400" dirty="0" err="1"/>
              <a:t>assessee</a:t>
            </a:r>
            <a:r>
              <a:rPr lang="en-US" sz="3400" dirty="0"/>
              <a:t> follows exclusive method of accounting, the excise duty paid on purchase of raw material, capital goods &amp; service tax paid on input services is debited to the CENVAT/ service tax credit receivable account &amp; not as a part of purchase cost of raw material, capital goods or cost of input services. The credit utilized is debited to the excise duty/service tax payable a/c &amp; credited to CENVAT/ service tax credit receivable A/c. thus, the credit availed &amp; utilized will not have any impact on the P/L A/c.</a:t>
            </a:r>
          </a:p>
          <a:p>
            <a:pPr lvl="0" algn="just"/>
            <a:r>
              <a:rPr lang="en-US" sz="3400" dirty="0"/>
              <a:t>Reporting requirement under Clause 14(b) of form no. 3CD is a requirement distinct &amp; separate from reporting requirement under this Clause.</a:t>
            </a:r>
          </a:p>
          <a:p>
            <a:pPr lvl="0" algn="just"/>
            <a:r>
              <a:rPr lang="en-US" sz="3400" b="1" dirty="0"/>
              <a:t>Similar procedure is to be followed for Input Tax credit on GST with necessary changes.</a:t>
            </a:r>
          </a:p>
          <a:p>
            <a:pPr algn="just"/>
            <a:endParaRPr lang="en-US" dirty="0"/>
          </a:p>
        </p:txBody>
      </p:sp>
      <p:sp>
        <p:nvSpPr>
          <p:cNvPr id="5" name="Rectangle 2"/>
          <p:cNvSpPr txBox="1">
            <a:spLocks noChangeArrowheads="1"/>
          </p:cNvSpPr>
          <p:nvPr/>
        </p:nvSpPr>
        <p:spPr>
          <a:xfrm>
            <a:off x="76200" y="152400"/>
            <a:ext cx="7086600" cy="9906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2"/>
                </a:solidFill>
                <a:effectLst/>
                <a:uLnTx/>
                <a:uFillTx/>
                <a:latin typeface="+mj-lt"/>
                <a:ea typeface="+mj-ea"/>
                <a:cs typeface="+mj-cs"/>
              </a:rPr>
              <a:t>Issues on Clause no. 27 </a:t>
            </a:r>
          </a:p>
          <a:p>
            <a:pPr lvl="0">
              <a:spcBef>
                <a:spcPct val="0"/>
              </a:spcBef>
              <a:defRPr/>
            </a:pPr>
            <a:r>
              <a:rPr lang="en-US" sz="2200" i="1" dirty="0">
                <a:solidFill>
                  <a:srgbClr val="FF0000"/>
                </a:solidFill>
              </a:rPr>
              <a:t>					</a:t>
            </a:r>
            <a:r>
              <a:rPr kumimoji="0" lang="en-US" sz="2200" b="0" i="1" u="none" strike="noStrike" kern="1200" cap="none" spc="0" normalizeH="0" baseline="0" noProof="0" dirty="0">
                <a:ln>
                  <a:noFill/>
                </a:ln>
                <a:solidFill>
                  <a:srgbClr val="FF0000"/>
                </a:solidFill>
                <a:effectLst/>
                <a:uLnTx/>
                <a:uFillTx/>
                <a:latin typeface="+mj-lt"/>
                <a:ea typeface="+mj-ea"/>
                <a:cs typeface="+mj-cs"/>
              </a:rPr>
              <a:t>				</a:t>
            </a:r>
          </a:p>
        </p:txBody>
      </p:sp>
      <p:sp>
        <p:nvSpPr>
          <p:cNvPr id="6" name="Rectangle 5"/>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500" b="1" dirty="0" err="1">
                <a:solidFill>
                  <a:schemeClr val="tx2"/>
                </a:solidFill>
                <a:latin typeface="+mj-lt"/>
              </a:rPr>
              <a:t>Contd</a:t>
            </a:r>
            <a:r>
              <a:rPr lang="en-US" sz="2500" b="1" dirty="0">
                <a:solidFill>
                  <a:schemeClr val="tx2"/>
                </a:solidFill>
                <a:latin typeface="+mj-lt"/>
              </a:rPr>
              <a:t>….</a:t>
            </a: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381000" y="1905000"/>
            <a:ext cx="8458200" cy="3962400"/>
          </a:xfrm>
          <a:ln w="38100"/>
        </p:spPr>
        <p:style>
          <a:lnRef idx="2">
            <a:schemeClr val="accent1"/>
          </a:lnRef>
          <a:fillRef idx="1">
            <a:schemeClr val="lt1"/>
          </a:fillRef>
          <a:effectRef idx="0">
            <a:schemeClr val="accent1"/>
          </a:effectRef>
          <a:fontRef idx="minor">
            <a:schemeClr val="dk1"/>
          </a:fontRef>
        </p:style>
        <p:txBody>
          <a:bodyPr>
            <a:noAutofit/>
          </a:bodyPr>
          <a:lstStyle/>
          <a:p>
            <a:pPr marL="552450" indent="-457200" algn="just" fontAlgn="t">
              <a:buSzPct val="100000"/>
              <a:buNone/>
            </a:pPr>
            <a:r>
              <a:rPr lang="en-US" sz="2300" b="1" u="sng" dirty="0">
                <a:cs typeface="Times New Roman"/>
              </a:rPr>
              <a:t>Clause 27(b)</a:t>
            </a:r>
            <a:r>
              <a:rPr lang="en-US" sz="2300" b="1" dirty="0">
                <a:cs typeface="Times New Roman"/>
              </a:rPr>
              <a:t> </a:t>
            </a:r>
          </a:p>
          <a:p>
            <a:pPr marL="87313" indent="7938" algn="just" fontAlgn="t">
              <a:buSzPct val="100000"/>
              <a:buNone/>
            </a:pPr>
            <a:r>
              <a:rPr lang="en-US" sz="2400" dirty="0">
                <a:cs typeface="Times New Roman" pitchFamily="18" charset="0"/>
              </a:rPr>
              <a:t>Particulars of income or expenditure of prior period credited or debited to the profit and loss account.</a:t>
            </a:r>
            <a:endParaRPr lang="en-US" sz="2300" dirty="0">
              <a:solidFill>
                <a:srgbClr val="000000"/>
              </a:solidFill>
            </a:endParaRP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253</a:t>
            </a:fld>
            <a:endParaRPr lang="en-US"/>
          </a:p>
        </p:txBody>
      </p:sp>
      <p:sp>
        <p:nvSpPr>
          <p:cNvPr id="10" name="Title 6"/>
          <p:cNvSpPr>
            <a:spLocks noGrp="1"/>
          </p:cNvSpPr>
          <p:nvPr>
            <p:ph type="title"/>
          </p:nvPr>
        </p:nvSpPr>
        <p:spPr>
          <a:xfrm>
            <a:off x="76200" y="152400"/>
            <a:ext cx="7010400" cy="990600"/>
          </a:xfrm>
        </p:spPr>
        <p:txBody>
          <a:bodyPr>
            <a:noAutofit/>
          </a:bodyPr>
          <a:lstStyle/>
          <a:p>
            <a:pPr algn="just"/>
            <a:r>
              <a:rPr lang="en-US" dirty="0"/>
              <a:t> Clause no. 27 	 	</a:t>
            </a:r>
            <a:r>
              <a:rPr lang="en-US" sz="2200" dirty="0"/>
              <a:t>		</a:t>
            </a:r>
            <a:endParaRPr lang="en-US" sz="2200" i="1" dirty="0">
              <a:solidFill>
                <a:srgbClr val="FF0000"/>
              </a:solidFill>
            </a:endParaRPr>
          </a:p>
        </p:txBody>
      </p:sp>
      <p:sp>
        <p:nvSpPr>
          <p:cNvPr id="11" name="Rectangle 10"/>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500" b="1" dirty="0" err="1">
                <a:solidFill>
                  <a:schemeClr val="tx2"/>
                </a:solidFill>
                <a:latin typeface="+mj-lt"/>
              </a:rPr>
              <a:t>Contd</a:t>
            </a:r>
            <a:r>
              <a:rPr lang="en-US" sz="2500" b="1" dirty="0">
                <a:solidFill>
                  <a:schemeClr val="tx2"/>
                </a:solidFill>
                <a:latin typeface="+mj-lt"/>
              </a:rPr>
              <a:t>….</a:t>
            </a:r>
          </a:p>
        </p:txBody>
      </p:sp>
      <p:pic>
        <p:nvPicPr>
          <p:cNvPr id="84994" name="Picture 2"/>
          <p:cNvPicPr>
            <a:picLocks noChangeAspect="1" noChangeArrowheads="1"/>
          </p:cNvPicPr>
          <p:nvPr/>
        </p:nvPicPr>
        <p:blipFill>
          <a:blip r:embed="rId2" cstate="print"/>
          <a:srcRect l="2562" t="50000" r="22767" b="25000"/>
          <a:stretch>
            <a:fillRect/>
          </a:stretch>
        </p:blipFill>
        <p:spPr bwMode="auto">
          <a:xfrm>
            <a:off x="685800" y="3429000"/>
            <a:ext cx="7772400" cy="1905000"/>
          </a:xfrm>
          <a:prstGeom prst="rect">
            <a:avLst/>
          </a:prstGeom>
          <a:noFill/>
          <a:ln w="9525">
            <a:noFill/>
            <a:miter lim="800000"/>
            <a:headEnd/>
            <a:tailEnd/>
          </a:ln>
        </p:spPr>
      </p:pic>
      <p:sp>
        <p:nvSpPr>
          <p:cNvPr id="12" name="Rectangle 11"/>
          <p:cNvSpPr/>
          <p:nvPr/>
        </p:nvSpPr>
        <p:spPr>
          <a:xfrm>
            <a:off x="2819400" y="5105400"/>
            <a:ext cx="53340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85800" y="5029200"/>
            <a:ext cx="7620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302A7BA9-526A-44E0-97BB-3F29B1A984F8}" type="slidenum">
              <a:rPr lang="en-US"/>
              <a:pPr>
                <a:defRPr/>
              </a:pPr>
              <a:t>254</a:t>
            </a:fld>
            <a:endParaRPr lang="en-US"/>
          </a:p>
        </p:txBody>
      </p:sp>
      <p:sp>
        <p:nvSpPr>
          <p:cNvPr id="121859" name="Rectangle 3"/>
          <p:cNvSpPr>
            <a:spLocks noGrp="1" noChangeArrowheads="1"/>
          </p:cNvSpPr>
          <p:nvPr>
            <p:ph sz="quarter" idx="1"/>
          </p:nvPr>
        </p:nvSpPr>
        <p:spPr>
          <a:xfrm>
            <a:off x="152400" y="1676400"/>
            <a:ext cx="8839200" cy="5105400"/>
          </a:xfrm>
          <a:ln w="38100">
            <a:solidFill>
              <a:schemeClr val="accent1"/>
            </a:solidFill>
          </a:ln>
        </p:spPr>
        <p:txBody>
          <a:bodyPr>
            <a:noAutofit/>
          </a:bodyPr>
          <a:lstStyle/>
          <a:p>
            <a:pPr algn="just" eaLnBrk="1" hangingPunct="1">
              <a:spcBef>
                <a:spcPts val="1800"/>
              </a:spcBef>
              <a:buSzPct val="80000"/>
              <a:buNone/>
            </a:pPr>
            <a:r>
              <a:rPr lang="en-US" sz="1800" b="1" u="sng" dirty="0"/>
              <a:t>In reference to Clause no. 27 (b):</a:t>
            </a:r>
          </a:p>
          <a:p>
            <a:pPr algn="just">
              <a:spcBef>
                <a:spcPts val="0"/>
              </a:spcBef>
              <a:buSzPct val="80000"/>
            </a:pPr>
            <a:r>
              <a:rPr lang="en-US" sz="1800" dirty="0"/>
              <a:t>This Clause is applicable on the assessee following Mercantile System of Accounting.</a:t>
            </a:r>
          </a:p>
          <a:p>
            <a:pPr algn="just" eaLnBrk="1" hangingPunct="1">
              <a:spcBef>
                <a:spcPts val="0"/>
              </a:spcBef>
              <a:buSzPct val="80000"/>
              <a:buFont typeface="Wingdings" pitchFamily="2" charset="2"/>
              <a:buChar char="q"/>
            </a:pPr>
            <a:r>
              <a:rPr lang="en-US" sz="1800" dirty="0"/>
              <a:t>There is difference between expenditure/income of any earlier year debited/credited to P/L A/c  &amp; the expenditure/income relating to earlier year, which is crystallized during the relevant year.</a:t>
            </a:r>
          </a:p>
          <a:p>
            <a:pPr algn="just" eaLnBrk="1" hangingPunct="1">
              <a:spcBef>
                <a:spcPts val="0"/>
              </a:spcBef>
              <a:buSzPct val="80000"/>
              <a:buFont typeface="Wingdings" pitchFamily="2" charset="2"/>
              <a:buChar char="q"/>
            </a:pPr>
            <a:r>
              <a:rPr lang="en-US" sz="1800" dirty="0"/>
              <a:t>Material adjustments necessitated by circumstances which though related to previous periods but determined in the current period, will not be considered as prior period items.</a:t>
            </a:r>
          </a:p>
          <a:p>
            <a:pPr algn="just" eaLnBrk="1" hangingPunct="1">
              <a:spcBef>
                <a:spcPts val="0"/>
              </a:spcBef>
              <a:buSzPct val="80000"/>
              <a:buFont typeface="Wingdings" pitchFamily="2" charset="2"/>
              <a:buChar char="q"/>
            </a:pPr>
            <a:r>
              <a:rPr lang="en-US" sz="1800" dirty="0"/>
              <a:t>U/s 145 - Material Charges (expense) or credit (income) which arise in the current year as a result of error or omission in the account of earlier years will be considered as prior period items. </a:t>
            </a:r>
            <a:r>
              <a:rPr lang="en-US" sz="1800" b="1" dirty="0">
                <a:solidFill>
                  <a:srgbClr val="C00000"/>
                </a:solidFill>
              </a:rPr>
              <a:t>AS-5 issued by ICAI need to be considered for the purposes of this Clause.</a:t>
            </a:r>
          </a:p>
          <a:p>
            <a:pPr marL="357188" indent="-357188" algn="just">
              <a:spcBef>
                <a:spcPts val="0"/>
              </a:spcBef>
              <a:buSzPct val="80000"/>
              <a:buFont typeface="Wingdings" pitchFamily="2" charset="2"/>
              <a:buChar char="q"/>
            </a:pPr>
            <a:r>
              <a:rPr lang="en-US" sz="1800" dirty="0"/>
              <a:t>Assessee sustained loss due to theft in one year, but became finally irrecoverable in subsequent year. Held it was allowable in the year in which loss became irrecoverable. </a:t>
            </a:r>
            <a:r>
              <a:rPr lang="en-US" sz="1800" b="1" u="sng" dirty="0">
                <a:solidFill>
                  <a:srgbClr val="C00000"/>
                </a:solidFill>
              </a:rPr>
              <a:t>CIT </a:t>
            </a:r>
            <a:r>
              <a:rPr lang="en-US" sz="1800" b="1" u="sng" dirty="0" err="1">
                <a:solidFill>
                  <a:srgbClr val="C00000"/>
                </a:solidFill>
              </a:rPr>
              <a:t>vs</a:t>
            </a:r>
            <a:r>
              <a:rPr lang="en-US" sz="1800" b="1" u="sng" dirty="0">
                <a:solidFill>
                  <a:srgbClr val="C00000"/>
                </a:solidFill>
              </a:rPr>
              <a:t> </a:t>
            </a:r>
            <a:r>
              <a:rPr lang="en-US" sz="1800" b="1" u="sng" dirty="0" err="1">
                <a:solidFill>
                  <a:srgbClr val="C00000"/>
                </a:solidFill>
              </a:rPr>
              <a:t>Durga</a:t>
            </a:r>
            <a:r>
              <a:rPr lang="en-US" sz="1800" b="1" u="sng" dirty="0">
                <a:solidFill>
                  <a:srgbClr val="C00000"/>
                </a:solidFill>
              </a:rPr>
              <a:t> Jewelers 172 ITR 134 (M.P)</a:t>
            </a:r>
            <a:endParaRPr lang="en-US" sz="1800" dirty="0"/>
          </a:p>
          <a:p>
            <a:pPr marL="357188" lvl="0" indent="-357188" algn="just">
              <a:spcBef>
                <a:spcPts val="0"/>
              </a:spcBef>
              <a:buSzPct val="80000"/>
              <a:buFont typeface="Wingdings" pitchFamily="2" charset="2"/>
              <a:buChar char="q"/>
            </a:pPr>
            <a:r>
              <a:rPr lang="en-US" sz="1800" dirty="0"/>
              <a:t>Expenditure of the earlier years means expenditure which arose or which accrued in any earlier year and excludes any expenditure of an earlier year for which the liability to pay has crystallized during the year. </a:t>
            </a:r>
            <a:r>
              <a:rPr lang="en-US" sz="1800" b="1" u="sng" dirty="0">
                <a:solidFill>
                  <a:srgbClr val="C00000"/>
                </a:solidFill>
              </a:rPr>
              <a:t>3i </a:t>
            </a:r>
            <a:r>
              <a:rPr lang="en-US" sz="1800" b="1" u="sng" dirty="0" err="1">
                <a:solidFill>
                  <a:srgbClr val="C00000"/>
                </a:solidFill>
              </a:rPr>
              <a:t>Infotech</a:t>
            </a:r>
            <a:r>
              <a:rPr lang="en-US" sz="1800" b="1" u="sng" dirty="0">
                <a:solidFill>
                  <a:srgbClr val="C00000"/>
                </a:solidFill>
              </a:rPr>
              <a:t> Limited, Vs. Assistant CIT [2010] 329 ITR 257 [</a:t>
            </a:r>
            <a:r>
              <a:rPr lang="en-US" sz="1800" b="1" u="sng" dirty="0" err="1">
                <a:solidFill>
                  <a:srgbClr val="C00000"/>
                </a:solidFill>
              </a:rPr>
              <a:t>Bom</a:t>
            </a:r>
            <a:r>
              <a:rPr lang="en-US" sz="1800" b="1" u="sng" dirty="0">
                <a:solidFill>
                  <a:srgbClr val="C00000"/>
                </a:solidFill>
              </a:rPr>
              <a:t>.]</a:t>
            </a:r>
          </a:p>
        </p:txBody>
      </p:sp>
      <p:sp>
        <p:nvSpPr>
          <p:cNvPr id="7" name="Rectangle 6"/>
          <p:cNvSpPr/>
          <p:nvPr/>
        </p:nvSpPr>
        <p:spPr>
          <a:xfrm>
            <a:off x="7391400" y="0"/>
            <a:ext cx="17526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500" b="1" dirty="0" err="1">
                <a:solidFill>
                  <a:schemeClr val="tx2"/>
                </a:solidFill>
                <a:latin typeface="+mj-lt"/>
              </a:rPr>
              <a:t>Contd</a:t>
            </a:r>
            <a:r>
              <a:rPr lang="en-US" sz="2500" b="1" dirty="0">
                <a:solidFill>
                  <a:schemeClr val="tx2"/>
                </a:solidFill>
                <a:latin typeface="+mj-lt"/>
              </a:rPr>
              <a:t>….</a:t>
            </a:r>
          </a:p>
        </p:txBody>
      </p:sp>
      <p:sp>
        <p:nvSpPr>
          <p:cNvPr id="10" name="Rectangle 2"/>
          <p:cNvSpPr>
            <a:spLocks noGrp="1" noChangeArrowheads="1"/>
          </p:cNvSpPr>
          <p:nvPr>
            <p:ph type="title"/>
          </p:nvPr>
        </p:nvSpPr>
        <p:spPr>
          <a:xfrm>
            <a:off x="76200" y="152400"/>
            <a:ext cx="7086600" cy="990600"/>
          </a:xfrm>
        </p:spPr>
        <p:txBody>
          <a:bodyPr>
            <a:noAutofit/>
          </a:bodyPr>
          <a:lstStyle/>
          <a:p>
            <a:pPr>
              <a:defRPr/>
            </a:pPr>
            <a:r>
              <a:rPr lang="en-US" sz="4000" dirty="0"/>
              <a:t/>
            </a:r>
            <a:br>
              <a:rPr lang="en-US" sz="4000" dirty="0"/>
            </a:br>
            <a:r>
              <a:rPr lang="en-US" sz="4000" dirty="0"/>
              <a:t>Issues on Clause no. 27 </a:t>
            </a:r>
            <a:br>
              <a:rPr lang="en-US" sz="4000" dirty="0"/>
            </a:br>
            <a:r>
              <a:rPr lang="en-US" sz="4000" i="1" dirty="0">
                <a:solidFill>
                  <a:srgbClr val="FF0000"/>
                </a:solidFill>
              </a:rPr>
              <a:t> 					</a:t>
            </a:r>
            <a:r>
              <a:rPr lang="en-US" sz="2200" i="1" dirty="0">
                <a:solidFill>
                  <a:srgbClr val="FF0000"/>
                </a:solidFill>
              </a:rPr>
              <a:t>			</a:t>
            </a: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304800" y="1905000"/>
            <a:ext cx="8534400" cy="2809884"/>
          </a:xfrm>
          <a:ln w="38100"/>
        </p:spPr>
        <p:style>
          <a:lnRef idx="2">
            <a:schemeClr val="accent1"/>
          </a:lnRef>
          <a:fillRef idx="1">
            <a:schemeClr val="lt1"/>
          </a:fillRef>
          <a:effectRef idx="0">
            <a:schemeClr val="accent1"/>
          </a:effectRef>
          <a:fontRef idx="minor">
            <a:schemeClr val="dk1"/>
          </a:fontRef>
        </p:style>
        <p:txBody>
          <a:bodyPr>
            <a:normAutofit lnSpcReduction="10000"/>
          </a:bodyPr>
          <a:lstStyle/>
          <a:p>
            <a:pPr marL="173038" indent="0" algn="just">
              <a:buNone/>
            </a:pPr>
            <a:endParaRPr lang="en-US" sz="1000" dirty="0">
              <a:ea typeface="Times New Roman"/>
              <a:cs typeface="Times New Roman"/>
            </a:endParaRPr>
          </a:p>
          <a:p>
            <a:pPr marL="173038" indent="0" algn="just">
              <a:buNone/>
            </a:pPr>
            <a:r>
              <a:rPr lang="en-US" sz="2400" dirty="0">
                <a:ea typeface="Times New Roman"/>
                <a:cs typeface="Times New Roman"/>
              </a:rPr>
              <a:t>Whether during the previous year the assessee has </a:t>
            </a:r>
            <a:r>
              <a:rPr lang="en-US" sz="2400" b="1" u="sng" dirty="0">
                <a:ea typeface="Times New Roman"/>
                <a:cs typeface="Times New Roman"/>
              </a:rPr>
              <a:t>received any property, being share</a:t>
            </a:r>
            <a:r>
              <a:rPr lang="en-US" sz="2400" dirty="0">
                <a:ea typeface="Times New Roman"/>
                <a:cs typeface="Times New Roman"/>
              </a:rPr>
              <a:t> of a company not being a company in which the public are substantially interested, without consideration or for inadequate consideration as referred to in </a:t>
            </a:r>
            <a:r>
              <a:rPr lang="en-US" sz="2400" b="1" u="sng" dirty="0">
                <a:ea typeface="Times New Roman"/>
                <a:cs typeface="Times New Roman"/>
              </a:rPr>
              <a:t>Section 56(2)(</a:t>
            </a:r>
            <a:r>
              <a:rPr lang="en-US" sz="2400" b="1" u="sng" dirty="0" err="1">
                <a:ea typeface="Times New Roman"/>
                <a:cs typeface="Times New Roman"/>
              </a:rPr>
              <a:t>viia</a:t>
            </a:r>
            <a:r>
              <a:rPr lang="en-US" sz="2400" b="1" u="sng" dirty="0">
                <a:ea typeface="Times New Roman"/>
                <a:cs typeface="Times New Roman"/>
              </a:rPr>
              <a:t>)</a:t>
            </a:r>
            <a:r>
              <a:rPr lang="en-US" sz="2400" dirty="0">
                <a:ea typeface="Times New Roman"/>
                <a:cs typeface="Times New Roman"/>
              </a:rPr>
              <a:t>, if yes, please furnish the details of the same.</a:t>
            </a:r>
            <a:r>
              <a:rPr lang="en-US" sz="2400" dirty="0">
                <a:solidFill>
                  <a:schemeClr val="accent1">
                    <a:lumMod val="75000"/>
                  </a:schemeClr>
                </a:solidFill>
                <a:ea typeface="Times New Roman"/>
                <a:cs typeface="Times New Roman"/>
              </a:rPr>
              <a:t> </a:t>
            </a:r>
          </a:p>
          <a:p>
            <a:pPr marL="173038" indent="0" algn="just">
              <a:buNone/>
            </a:pPr>
            <a:r>
              <a:rPr lang="en-US" sz="2400" dirty="0">
                <a:solidFill>
                  <a:schemeClr val="accent1">
                    <a:lumMod val="75000"/>
                  </a:schemeClr>
                </a:solidFill>
                <a:ea typeface="Times New Roman"/>
                <a:cs typeface="Times New Roman"/>
              </a:rPr>
              <a:t>(The section 56(2)(</a:t>
            </a:r>
            <a:r>
              <a:rPr lang="en-US" sz="2400" dirty="0" err="1">
                <a:solidFill>
                  <a:schemeClr val="accent1">
                    <a:lumMod val="75000"/>
                  </a:schemeClr>
                </a:solidFill>
                <a:ea typeface="Times New Roman"/>
                <a:cs typeface="Times New Roman"/>
              </a:rPr>
              <a:t>viia</a:t>
            </a:r>
            <a:r>
              <a:rPr lang="en-US" sz="2400" dirty="0">
                <a:solidFill>
                  <a:schemeClr val="accent1">
                    <a:lumMod val="75000"/>
                  </a:schemeClr>
                </a:solidFill>
                <a:ea typeface="Times New Roman"/>
                <a:cs typeface="Times New Roman"/>
              </a:rPr>
              <a:t>) was applicable till</a:t>
            </a:r>
            <a:r>
              <a:rPr lang="en-US" sz="2400" dirty="0">
                <a:solidFill>
                  <a:schemeClr val="accent1">
                    <a:lumMod val="75000"/>
                  </a:schemeClr>
                </a:solidFill>
              </a:rPr>
              <a:t> 31st day of March, 2017, accordingly the para needs no reporting from A.Y 2018-19 </a:t>
            </a:r>
            <a:r>
              <a:rPr lang="en-US" sz="2400" dirty="0">
                <a:solidFill>
                  <a:schemeClr val="accent1">
                    <a:lumMod val="75000"/>
                  </a:schemeClr>
                </a:solidFill>
                <a:ea typeface="Times New Roman"/>
                <a:cs typeface="Times New Roman"/>
              </a:rPr>
              <a:t>)</a:t>
            </a:r>
            <a:endParaRPr lang="en-US" sz="2400" dirty="0"/>
          </a:p>
        </p:txBody>
      </p:sp>
      <p:sp>
        <p:nvSpPr>
          <p:cNvPr id="9" name="TextBox 8"/>
          <p:cNvSpPr txBox="1"/>
          <p:nvPr/>
        </p:nvSpPr>
        <p:spPr>
          <a:xfrm>
            <a:off x="285720" y="4786322"/>
            <a:ext cx="8382000" cy="1154162"/>
          </a:xfrm>
          <a:prstGeom prst="rect">
            <a:avLst/>
          </a:prstGeom>
          <a:noFill/>
        </p:spPr>
        <p:txBody>
          <a:bodyPr wrap="square" rtlCol="0">
            <a:spAutoFit/>
          </a:bodyPr>
          <a:lstStyle/>
          <a:p>
            <a:pPr marL="725488" indent="-725488" algn="just"/>
            <a:r>
              <a:rPr lang="en-US" sz="2300" b="1" dirty="0"/>
              <a:t>Brief: </a:t>
            </a:r>
            <a:r>
              <a:rPr lang="en-US" sz="2300" dirty="0"/>
              <a:t>Receipt Detail of shares of Pvt. Ltd. Company</a:t>
            </a:r>
            <a:r>
              <a:rPr lang="en-US" sz="2300" dirty="0">
                <a:ea typeface="Times New Roman"/>
                <a:cs typeface="Times New Roman"/>
              </a:rPr>
              <a:t> without   consideration or for inadequate consideration is to be provided</a:t>
            </a:r>
            <a:endParaRPr lang="en-US" sz="2300" dirty="0"/>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255</a:t>
            </a:fld>
            <a:endParaRPr lang="en-US"/>
          </a:p>
        </p:txBody>
      </p:sp>
      <p:sp>
        <p:nvSpPr>
          <p:cNvPr id="10" name="Title 6"/>
          <p:cNvSpPr>
            <a:spLocks noGrp="1"/>
          </p:cNvSpPr>
          <p:nvPr>
            <p:ph type="title"/>
          </p:nvPr>
        </p:nvSpPr>
        <p:spPr>
          <a:xfrm>
            <a:off x="76200" y="76200"/>
            <a:ext cx="8991600" cy="990600"/>
          </a:xfrm>
        </p:spPr>
        <p:txBody>
          <a:bodyPr>
            <a:normAutofit/>
          </a:bodyPr>
          <a:lstStyle/>
          <a:p>
            <a:pPr algn="just"/>
            <a:r>
              <a:rPr lang="en-US" sz="4800" dirty="0"/>
              <a:t>Clause no. 28 				</a:t>
            </a:r>
            <a:endParaRPr lang="en-US" sz="2400" i="1" dirty="0">
              <a:solidFill>
                <a:srgbClr val="FF0000"/>
              </a:solidFill>
            </a:endParaRPr>
          </a:p>
        </p:txBody>
      </p:sp>
      <p:sp>
        <p:nvSpPr>
          <p:cNvPr id="6" name="TextBox 5"/>
          <p:cNvSpPr txBox="1"/>
          <p:nvPr/>
        </p:nvSpPr>
        <p:spPr>
          <a:xfrm>
            <a:off x="0" y="6336268"/>
            <a:ext cx="9144000" cy="369332"/>
          </a:xfrm>
          <a:prstGeom prst="rect">
            <a:avLst/>
          </a:prstGeom>
          <a:solidFill>
            <a:schemeClr val="accent1">
              <a:lumMod val="75000"/>
            </a:schemeClr>
          </a:solidFill>
        </p:spPr>
        <p:txBody>
          <a:bodyPr wrap="square" rtlCol="0">
            <a:spAutoFit/>
          </a:bodyPr>
          <a:lstStyle/>
          <a:p>
            <a:pPr algn="ctr"/>
            <a:r>
              <a:rPr lang="en-US" b="1" dirty="0">
                <a:solidFill>
                  <a:schemeClr val="bg1"/>
                </a:solidFill>
              </a:rPr>
              <a:t>Note:</a:t>
            </a:r>
            <a:r>
              <a:rPr lang="en-US" dirty="0">
                <a:solidFill>
                  <a:schemeClr val="bg1"/>
                </a:solidFill>
              </a:rPr>
              <a:t> This section requires no reporting requirement in respect of Individual assessee.</a:t>
            </a: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76200" y="1600200"/>
            <a:ext cx="8915400" cy="1066800"/>
          </a:xfrm>
          <a:ln w="38100"/>
        </p:spPr>
        <p:style>
          <a:lnRef idx="2">
            <a:schemeClr val="accent1"/>
          </a:lnRef>
          <a:fillRef idx="1">
            <a:schemeClr val="lt1"/>
          </a:fillRef>
          <a:effectRef idx="0">
            <a:schemeClr val="accent1"/>
          </a:effectRef>
          <a:fontRef idx="minor">
            <a:schemeClr val="dk1"/>
          </a:fontRef>
        </p:style>
        <p:txBody>
          <a:bodyPr>
            <a:noAutofit/>
          </a:bodyPr>
          <a:lstStyle/>
          <a:p>
            <a:pPr marL="173038" indent="0" algn="just">
              <a:buNone/>
            </a:pPr>
            <a:r>
              <a:rPr lang="en-US" sz="2000" dirty="0">
                <a:ea typeface="Times New Roman"/>
                <a:cs typeface="Times New Roman"/>
              </a:rPr>
              <a:t>Whether during the previous year the assessee received any </a:t>
            </a:r>
            <a:r>
              <a:rPr lang="en-US" sz="2000" b="1" u="sng" dirty="0">
                <a:ea typeface="Times New Roman"/>
                <a:cs typeface="Times New Roman"/>
              </a:rPr>
              <a:t>consideration for issue of shares</a:t>
            </a:r>
            <a:r>
              <a:rPr lang="en-US" sz="2000" b="1" dirty="0">
                <a:ea typeface="Times New Roman"/>
                <a:cs typeface="Times New Roman"/>
              </a:rPr>
              <a:t> </a:t>
            </a:r>
            <a:r>
              <a:rPr lang="en-US" sz="2000" dirty="0">
                <a:ea typeface="Times New Roman"/>
                <a:cs typeface="Times New Roman"/>
              </a:rPr>
              <a:t>which exceeds the fair market value of the shares as referred to in </a:t>
            </a:r>
            <a:r>
              <a:rPr lang="en-US" sz="2000" b="1" u="sng" dirty="0">
                <a:ea typeface="Times New Roman"/>
                <a:cs typeface="Times New Roman"/>
              </a:rPr>
              <a:t>Section 56(2)(</a:t>
            </a:r>
            <a:r>
              <a:rPr lang="en-US" sz="2000" b="1" u="sng" dirty="0" err="1">
                <a:ea typeface="Times New Roman"/>
                <a:cs typeface="Times New Roman"/>
              </a:rPr>
              <a:t>viib</a:t>
            </a:r>
            <a:r>
              <a:rPr lang="en-US" sz="2000" b="1" u="sng" dirty="0">
                <a:ea typeface="Times New Roman"/>
                <a:cs typeface="Times New Roman"/>
              </a:rPr>
              <a:t>)</a:t>
            </a:r>
            <a:r>
              <a:rPr lang="en-US" sz="2000" dirty="0">
                <a:ea typeface="Times New Roman"/>
                <a:cs typeface="Times New Roman"/>
              </a:rPr>
              <a:t>, if yes, please furnish the details of the same.</a:t>
            </a:r>
            <a:endParaRPr lang="en-US" sz="2000" dirty="0">
              <a:ea typeface="Calibri"/>
              <a:cs typeface="Times New Roman"/>
            </a:endParaRPr>
          </a:p>
          <a:p>
            <a:pPr marL="173038" indent="0" algn="just">
              <a:buNone/>
            </a:pPr>
            <a:endParaRPr lang="en-US" sz="2000" dirty="0">
              <a:ea typeface="Calibri"/>
              <a:cs typeface="Times New Roman"/>
            </a:endParaRPr>
          </a:p>
          <a:p>
            <a:pPr marL="173038" indent="0" algn="just">
              <a:buNone/>
            </a:pPr>
            <a:endParaRPr lang="en-US" sz="2000" dirty="0"/>
          </a:p>
        </p:txBody>
      </p:sp>
      <p:sp>
        <p:nvSpPr>
          <p:cNvPr id="5" name="TextBox 4"/>
          <p:cNvSpPr txBox="1"/>
          <p:nvPr/>
        </p:nvSpPr>
        <p:spPr>
          <a:xfrm>
            <a:off x="152400" y="5867400"/>
            <a:ext cx="8534400" cy="646331"/>
          </a:xfrm>
          <a:prstGeom prst="rect">
            <a:avLst/>
          </a:prstGeom>
          <a:noFill/>
          <a:ln>
            <a:noFill/>
          </a:ln>
        </p:spPr>
        <p:txBody>
          <a:bodyPr wrap="square" rtlCol="0">
            <a:spAutoFit/>
          </a:bodyPr>
          <a:lstStyle/>
          <a:p>
            <a:pPr marL="725488" indent="-725488" algn="just"/>
            <a:r>
              <a:rPr lang="en-US" b="1" dirty="0"/>
              <a:t>Brief: </a:t>
            </a:r>
            <a:r>
              <a:rPr lang="en-US" dirty="0"/>
              <a:t>Detail in respect of shares issued by a Pvt. Ltd. Company</a:t>
            </a:r>
            <a:r>
              <a:rPr lang="en-US" dirty="0">
                <a:ea typeface="Times New Roman"/>
                <a:cs typeface="Times New Roman"/>
              </a:rPr>
              <a:t> at value more than FMV is to be provided</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256</a:t>
            </a:fld>
            <a:endParaRPr lang="en-US"/>
          </a:p>
        </p:txBody>
      </p:sp>
      <p:sp>
        <p:nvSpPr>
          <p:cNvPr id="10" name="Title 6"/>
          <p:cNvSpPr>
            <a:spLocks noGrp="1"/>
          </p:cNvSpPr>
          <p:nvPr>
            <p:ph type="title"/>
          </p:nvPr>
        </p:nvSpPr>
        <p:spPr>
          <a:xfrm>
            <a:off x="76200" y="76200"/>
            <a:ext cx="8991600" cy="990600"/>
          </a:xfrm>
        </p:spPr>
        <p:txBody>
          <a:bodyPr>
            <a:normAutofit/>
          </a:bodyPr>
          <a:lstStyle/>
          <a:p>
            <a:pPr algn="just"/>
            <a:r>
              <a:rPr lang="en-US" sz="4800" dirty="0"/>
              <a:t>Clause no. 29				</a:t>
            </a:r>
            <a:endParaRPr lang="en-US" sz="2400" i="1" dirty="0">
              <a:solidFill>
                <a:srgbClr val="FF0000"/>
              </a:solidFill>
            </a:endParaRPr>
          </a:p>
        </p:txBody>
      </p:sp>
      <p:sp>
        <p:nvSpPr>
          <p:cNvPr id="7" name="TextBox 6"/>
          <p:cNvSpPr txBox="1"/>
          <p:nvPr/>
        </p:nvSpPr>
        <p:spPr>
          <a:xfrm>
            <a:off x="0" y="6488668"/>
            <a:ext cx="9144000" cy="369332"/>
          </a:xfrm>
          <a:prstGeom prst="rect">
            <a:avLst/>
          </a:prstGeom>
          <a:solidFill>
            <a:schemeClr val="accent1">
              <a:lumMod val="75000"/>
            </a:schemeClr>
          </a:solidFill>
        </p:spPr>
        <p:txBody>
          <a:bodyPr wrap="square" rtlCol="0">
            <a:spAutoFit/>
          </a:bodyPr>
          <a:lstStyle/>
          <a:p>
            <a:pPr algn="just"/>
            <a:r>
              <a:rPr lang="en-US" b="1" dirty="0">
                <a:solidFill>
                  <a:schemeClr val="bg1"/>
                </a:solidFill>
              </a:rPr>
              <a:t>Note: This Clause is only applicable to the private limited companies. </a:t>
            </a:r>
          </a:p>
        </p:txBody>
      </p:sp>
      <p:sp>
        <p:nvSpPr>
          <p:cNvPr id="9" name="TextBox 8"/>
          <p:cNvSpPr txBox="1"/>
          <p:nvPr/>
        </p:nvSpPr>
        <p:spPr>
          <a:xfrm>
            <a:off x="76200" y="2743200"/>
            <a:ext cx="4953000" cy="369332"/>
          </a:xfrm>
          <a:prstGeom prst="rect">
            <a:avLst/>
          </a:prstGeom>
          <a:noFill/>
          <a:ln>
            <a:solidFill>
              <a:schemeClr val="accent1"/>
            </a:solidFill>
          </a:ln>
        </p:spPr>
        <p:txBody>
          <a:bodyPr wrap="square" rtlCol="0">
            <a:spAutoFit/>
          </a:bodyPr>
          <a:lstStyle/>
          <a:p>
            <a:r>
              <a:rPr lang="en-US" b="1" u="sng" dirty="0"/>
              <a:t>Auditor shall maintain the following information:</a:t>
            </a:r>
          </a:p>
        </p:txBody>
      </p:sp>
      <p:graphicFrame>
        <p:nvGraphicFramePr>
          <p:cNvPr id="11" name="Table 10"/>
          <p:cNvGraphicFramePr>
            <a:graphicFrameLocks noGrp="1"/>
          </p:cNvGraphicFramePr>
          <p:nvPr/>
        </p:nvGraphicFramePr>
        <p:xfrm>
          <a:off x="76201" y="3200400"/>
          <a:ext cx="8991599" cy="2682240"/>
        </p:xfrm>
        <a:graphic>
          <a:graphicData uri="http://schemas.openxmlformats.org/drawingml/2006/table">
            <a:tbl>
              <a:tblPr firstRow="1" bandRow="1">
                <a:tableStyleId>{5C22544A-7EE6-4342-B048-85BDC9FD1C3A}</a:tableStyleId>
              </a:tblPr>
              <a:tblGrid>
                <a:gridCol w="457199">
                  <a:extLst>
                    <a:ext uri="{9D8B030D-6E8A-4147-A177-3AD203B41FA5}">
                      <a16:colId xmlns="" xmlns:a16="http://schemas.microsoft.com/office/drawing/2014/main" val="20000"/>
                    </a:ext>
                  </a:extLst>
                </a:gridCol>
                <a:gridCol w="1015139">
                  <a:extLst>
                    <a:ext uri="{9D8B030D-6E8A-4147-A177-3AD203B41FA5}">
                      <a16:colId xmlns="" xmlns:a16="http://schemas.microsoft.com/office/drawing/2014/main" val="20001"/>
                    </a:ext>
                  </a:extLst>
                </a:gridCol>
                <a:gridCol w="1084881">
                  <a:extLst>
                    <a:ext uri="{9D8B030D-6E8A-4147-A177-3AD203B41FA5}">
                      <a16:colId xmlns="" xmlns:a16="http://schemas.microsoft.com/office/drawing/2014/main" val="20002"/>
                    </a:ext>
                  </a:extLst>
                </a:gridCol>
                <a:gridCol w="1394848">
                  <a:extLst>
                    <a:ext uri="{9D8B030D-6E8A-4147-A177-3AD203B41FA5}">
                      <a16:colId xmlns="" xmlns:a16="http://schemas.microsoft.com/office/drawing/2014/main" val="20003"/>
                    </a:ext>
                  </a:extLst>
                </a:gridCol>
                <a:gridCol w="852407">
                  <a:extLst>
                    <a:ext uri="{9D8B030D-6E8A-4147-A177-3AD203B41FA5}">
                      <a16:colId xmlns="" xmlns:a16="http://schemas.microsoft.com/office/drawing/2014/main" val="20004"/>
                    </a:ext>
                  </a:extLst>
                </a:gridCol>
                <a:gridCol w="1139125">
                  <a:extLst>
                    <a:ext uri="{9D8B030D-6E8A-4147-A177-3AD203B41FA5}">
                      <a16:colId xmlns="" xmlns:a16="http://schemas.microsoft.com/office/drawing/2014/main" val="20005"/>
                    </a:ext>
                  </a:extLst>
                </a:gridCol>
                <a:gridCol w="875655">
                  <a:extLst>
                    <a:ext uri="{9D8B030D-6E8A-4147-A177-3AD203B41FA5}">
                      <a16:colId xmlns="" xmlns:a16="http://schemas.microsoft.com/office/drawing/2014/main" val="20006"/>
                    </a:ext>
                  </a:extLst>
                </a:gridCol>
                <a:gridCol w="852407">
                  <a:extLst>
                    <a:ext uri="{9D8B030D-6E8A-4147-A177-3AD203B41FA5}">
                      <a16:colId xmlns="" xmlns:a16="http://schemas.microsoft.com/office/drawing/2014/main" val="20007"/>
                    </a:ext>
                  </a:extLst>
                </a:gridCol>
                <a:gridCol w="1319938">
                  <a:extLst>
                    <a:ext uri="{9D8B030D-6E8A-4147-A177-3AD203B41FA5}">
                      <a16:colId xmlns="" xmlns:a16="http://schemas.microsoft.com/office/drawing/2014/main" val="20008"/>
                    </a:ext>
                  </a:extLst>
                </a:gridCol>
              </a:tblGrid>
              <a:tr h="1447800">
                <a:tc>
                  <a:txBody>
                    <a:bodyPr/>
                    <a:lstStyle/>
                    <a:p>
                      <a:r>
                        <a:rPr lang="en-US" sz="1700" dirty="0" err="1"/>
                        <a:t>S.No</a:t>
                      </a:r>
                      <a:r>
                        <a:rPr lang="en-US" sz="1700" dirty="0"/>
                        <a:t>(a)</a:t>
                      </a:r>
                    </a:p>
                  </a:txBody>
                  <a:tcPr/>
                </a:tc>
                <a:tc>
                  <a:txBody>
                    <a:bodyPr/>
                    <a:lstStyle/>
                    <a:p>
                      <a:r>
                        <a:rPr lang="en-US" sz="1700" dirty="0"/>
                        <a:t>Name &amp; status of person to whom shares have been issued</a:t>
                      </a:r>
                    </a:p>
                    <a:p>
                      <a:r>
                        <a:rPr lang="en-US" sz="1700" dirty="0"/>
                        <a:t>(b)</a:t>
                      </a:r>
                    </a:p>
                  </a:txBody>
                  <a:tcPr/>
                </a:tc>
                <a:tc>
                  <a:txBody>
                    <a:bodyPr/>
                    <a:lstStyle/>
                    <a:p>
                      <a:r>
                        <a:rPr lang="en-US" sz="1700" dirty="0"/>
                        <a:t>PAN</a:t>
                      </a:r>
                      <a:r>
                        <a:rPr lang="en-US" sz="1700" baseline="0" dirty="0"/>
                        <a:t> of person, if available</a:t>
                      </a:r>
                    </a:p>
                    <a:p>
                      <a:r>
                        <a:rPr lang="en-US" sz="1700" baseline="0" dirty="0"/>
                        <a:t>(c)</a:t>
                      </a:r>
                      <a:endParaRPr lang="en-US" sz="1700" dirty="0"/>
                    </a:p>
                  </a:txBody>
                  <a:tcPr/>
                </a:tc>
                <a:tc>
                  <a:txBody>
                    <a:bodyPr/>
                    <a:lstStyle/>
                    <a:p>
                      <a:r>
                        <a:rPr lang="en-US" sz="1700" dirty="0"/>
                        <a:t>Nature of shares (quoted in RSE/quoted in URSE/unquoted equity shares etc)</a:t>
                      </a:r>
                    </a:p>
                    <a:p>
                      <a:r>
                        <a:rPr lang="en-US" sz="1700" dirty="0"/>
                        <a:t>(d)</a:t>
                      </a:r>
                    </a:p>
                  </a:txBody>
                  <a:tcPr/>
                </a:tc>
                <a:tc>
                  <a:txBody>
                    <a:bodyPr/>
                    <a:lstStyle/>
                    <a:p>
                      <a:r>
                        <a:rPr lang="en-US" sz="1700" dirty="0"/>
                        <a:t>No. of shares issued</a:t>
                      </a:r>
                    </a:p>
                    <a:p>
                      <a:r>
                        <a:rPr lang="en-US" sz="1700" dirty="0"/>
                        <a:t>(e)</a:t>
                      </a:r>
                    </a:p>
                  </a:txBody>
                  <a:tcPr/>
                </a:tc>
                <a:tc>
                  <a:txBody>
                    <a:bodyPr/>
                    <a:lstStyle/>
                    <a:p>
                      <a:r>
                        <a:rPr lang="en-US" sz="1700" dirty="0" err="1"/>
                        <a:t>Considera</a:t>
                      </a:r>
                      <a:endParaRPr lang="en-US" sz="1700" dirty="0"/>
                    </a:p>
                    <a:p>
                      <a:r>
                        <a:rPr lang="en-US" sz="1700" dirty="0" err="1"/>
                        <a:t>tion</a:t>
                      </a:r>
                      <a:r>
                        <a:rPr lang="en-US" sz="1700" baseline="0" dirty="0"/>
                        <a:t> received</a:t>
                      </a:r>
                    </a:p>
                    <a:p>
                      <a:r>
                        <a:rPr lang="en-US" sz="1700" baseline="0" dirty="0"/>
                        <a:t>(f)</a:t>
                      </a:r>
                      <a:endParaRPr lang="en-US" sz="1700" dirty="0"/>
                    </a:p>
                  </a:txBody>
                  <a:tcPr/>
                </a:tc>
                <a:tc>
                  <a:txBody>
                    <a:bodyPr/>
                    <a:lstStyle/>
                    <a:p>
                      <a:r>
                        <a:rPr lang="en-US" sz="1700" dirty="0"/>
                        <a:t>F.M.V. as per rule 11UA (1)(</a:t>
                      </a:r>
                      <a:r>
                        <a:rPr lang="en-US" sz="1700" baseline="0" dirty="0"/>
                        <a:t> c)</a:t>
                      </a:r>
                      <a:r>
                        <a:rPr lang="en-US" sz="1700" dirty="0"/>
                        <a:t>/ 11UA (2)</a:t>
                      </a:r>
                    </a:p>
                    <a:p>
                      <a:endParaRPr lang="en-US" sz="1700" dirty="0"/>
                    </a:p>
                    <a:p>
                      <a:r>
                        <a:rPr lang="en-US" sz="1700" dirty="0"/>
                        <a:t>(g)</a:t>
                      </a:r>
                    </a:p>
                  </a:txBody>
                  <a:tcPr/>
                </a:tc>
                <a:tc>
                  <a:txBody>
                    <a:bodyPr/>
                    <a:lstStyle/>
                    <a:p>
                      <a:r>
                        <a:rPr lang="en-US" sz="1700" dirty="0"/>
                        <a:t>Face value of shares issued</a:t>
                      </a:r>
                    </a:p>
                    <a:p>
                      <a:r>
                        <a:rPr lang="en-US" sz="1700" dirty="0"/>
                        <a:t>(h)</a:t>
                      </a:r>
                    </a:p>
                  </a:txBody>
                  <a:tcPr/>
                </a:tc>
                <a:tc>
                  <a:txBody>
                    <a:bodyPr/>
                    <a:lstStyle/>
                    <a:p>
                      <a:r>
                        <a:rPr lang="en-US" sz="1700" dirty="0"/>
                        <a:t>Amount taxable u/s</a:t>
                      </a:r>
                      <a:r>
                        <a:rPr lang="en-US" sz="1700" baseline="0" dirty="0"/>
                        <a:t> 56(2) (</a:t>
                      </a:r>
                      <a:r>
                        <a:rPr lang="en-US" sz="1700" baseline="0" dirty="0" err="1"/>
                        <a:t>viib</a:t>
                      </a:r>
                      <a:r>
                        <a:rPr lang="en-US" sz="1700" baseline="0" dirty="0"/>
                        <a:t>) (report the difference (e)-(f) only if (e) is &gt; than (g) else report ‘N.A.’)   (</a:t>
                      </a:r>
                      <a:r>
                        <a:rPr lang="en-US" sz="1700" baseline="0" dirty="0" err="1"/>
                        <a:t>i</a:t>
                      </a:r>
                      <a:r>
                        <a:rPr lang="en-US" sz="1700" baseline="0" dirty="0"/>
                        <a:t>)</a:t>
                      </a:r>
                      <a:endParaRPr lang="en-US" sz="1700" dirty="0"/>
                    </a:p>
                  </a:txBody>
                  <a:tcPr/>
                </a:tc>
                <a:extLst>
                  <a:ext uri="{0D108BD9-81ED-4DB2-BD59-A6C34878D82A}">
                    <a16:rowId xmlns="" xmlns:a16="http://schemas.microsoft.com/office/drawing/2014/main" val="10000"/>
                  </a:ext>
                </a:extLst>
              </a:tr>
            </a:tbl>
          </a:graphicData>
        </a:graphic>
      </p:graphicFrame>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76200" y="0"/>
            <a:ext cx="7239000" cy="1066800"/>
          </a:xfrm>
        </p:spPr>
        <p:txBody>
          <a:bodyPr>
            <a:noAutofit/>
          </a:bodyPr>
          <a:lstStyle/>
          <a:p>
            <a:r>
              <a:rPr lang="en-US" sz="3800" dirty="0"/>
              <a:t/>
            </a:r>
            <a:br>
              <a:rPr lang="en-US" sz="3800" dirty="0"/>
            </a:br>
            <a:r>
              <a:rPr lang="en-US" sz="3800" dirty="0"/>
              <a:t>Issues on Clause no. 29</a:t>
            </a:r>
            <a:br>
              <a:rPr lang="en-US" sz="3800" dirty="0"/>
            </a:br>
            <a:r>
              <a:rPr lang="en-US" sz="3800" dirty="0"/>
              <a:t>					</a:t>
            </a:r>
            <a:r>
              <a:rPr lang="en-US" sz="2400" i="1" dirty="0">
                <a:solidFill>
                  <a:srgbClr val="FF0000"/>
                </a:solidFill>
              </a:rPr>
              <a:t> </a:t>
            </a:r>
            <a:r>
              <a:rPr lang="en-US" sz="2200" dirty="0"/>
              <a:t>	</a:t>
            </a:r>
            <a:endParaRPr lang="en-US" sz="22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extBox 6"/>
          <p:cNvSpPr txBox="1"/>
          <p:nvPr/>
        </p:nvSpPr>
        <p:spPr>
          <a:xfrm>
            <a:off x="381000" y="1752600"/>
            <a:ext cx="8305800" cy="235449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1371600" indent="-1371600" algn="just"/>
            <a:endParaRPr lang="en-US" sz="2300" i="1" dirty="0"/>
          </a:p>
          <a:p>
            <a:pPr marL="1371600" indent="-1371600" algn="just"/>
            <a:endParaRPr lang="en-US" sz="2300" i="1" dirty="0"/>
          </a:p>
          <a:p>
            <a:pPr marL="1371600" indent="-1371600" algn="just"/>
            <a:endParaRPr lang="en-US" sz="2300" i="1" dirty="0"/>
          </a:p>
          <a:p>
            <a:pPr marL="1371600" indent="-1371600" algn="just"/>
            <a:endParaRPr lang="en-US" sz="2300" i="1" dirty="0"/>
          </a:p>
          <a:p>
            <a:pPr marL="1371600" indent="-1371600" algn="just"/>
            <a:endParaRPr lang="en-US" sz="1600" i="1" dirty="0"/>
          </a:p>
          <a:p>
            <a:pPr marL="1371600" indent="-1371600" algn="just"/>
            <a:endParaRPr lang="en-US" sz="1600" i="1" dirty="0"/>
          </a:p>
          <a:p>
            <a:pPr marL="1371600" indent="-1371600" algn="just"/>
            <a:endParaRPr lang="en-US" sz="2300" i="1" dirty="0"/>
          </a:p>
        </p:txBody>
      </p:sp>
      <p:sp>
        <p:nvSpPr>
          <p:cNvPr id="15" name="Rectangle 14"/>
          <p:cNvSpPr/>
          <p:nvPr/>
        </p:nvSpPr>
        <p:spPr>
          <a:xfrm>
            <a:off x="609600" y="3581400"/>
            <a:ext cx="7924800" cy="369332"/>
          </a:xfrm>
          <a:prstGeom prst="rect">
            <a:avLst/>
          </a:prstGeom>
        </p:spPr>
        <p:txBody>
          <a:bodyPr wrap="square">
            <a:spAutoFit/>
          </a:bodyPr>
          <a:lstStyle/>
          <a:p>
            <a:pPr marL="441325" indent="-441325" algn="just">
              <a:spcBef>
                <a:spcPts val="1200"/>
              </a:spcBef>
            </a:pPr>
            <a:r>
              <a:rPr lang="en-US" dirty="0"/>
              <a:t>Applicable w.e.f 1</a:t>
            </a:r>
            <a:r>
              <a:rPr lang="en-US" baseline="30000" dirty="0"/>
              <a:t>st</a:t>
            </a:r>
            <a:r>
              <a:rPr lang="en-US" dirty="0"/>
              <a:t> day of April, 2013 as inserted by Finance Act, 2012.</a:t>
            </a:r>
          </a:p>
        </p:txBody>
      </p:sp>
      <p:sp>
        <p:nvSpPr>
          <p:cNvPr id="16" name="Rectangle 15"/>
          <p:cNvSpPr/>
          <p:nvPr/>
        </p:nvSpPr>
        <p:spPr>
          <a:xfrm>
            <a:off x="609600" y="1981200"/>
            <a:ext cx="7977352" cy="1142999"/>
          </a:xfrm>
          <a:prstGeom prst="rect">
            <a:avLst/>
          </a:prstGeom>
          <a:solidFill>
            <a:schemeClr val="accent2">
              <a:lumMod val="60000"/>
              <a:lumOff val="40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2000" b="1" dirty="0">
                <a:solidFill>
                  <a:schemeClr val="tx1"/>
                </a:solidFill>
              </a:rPr>
              <a:t>			     	                                                  Resident </a:t>
            </a:r>
          </a:p>
        </p:txBody>
      </p:sp>
      <p:sp>
        <p:nvSpPr>
          <p:cNvPr id="17" name="TextBox 16"/>
          <p:cNvSpPr txBox="1"/>
          <p:nvPr/>
        </p:nvSpPr>
        <p:spPr>
          <a:xfrm>
            <a:off x="2667000" y="2057400"/>
            <a:ext cx="4190999" cy="967957"/>
          </a:xfrm>
          <a:prstGeom prst="rect">
            <a:avLst/>
          </a:prstGeom>
          <a:noFill/>
          <a:ln>
            <a:noFill/>
          </a:ln>
        </p:spPr>
        <p:txBody>
          <a:bodyPr wrap="square" rtlCol="0">
            <a:spAutoFit/>
          </a:bodyPr>
          <a:lstStyle/>
          <a:p>
            <a:pPr marL="274320" indent="-274320" algn="ctr">
              <a:lnSpc>
                <a:spcPct val="150000"/>
              </a:lnSpc>
              <a:buClr>
                <a:schemeClr val="accent3"/>
              </a:buClr>
              <a:buSzPct val="95000"/>
            </a:pPr>
            <a:r>
              <a:rPr lang="en-US" sz="2000" dirty="0"/>
              <a:t>Consideration for </a:t>
            </a:r>
          </a:p>
          <a:p>
            <a:pPr marL="274320" indent="-274320" algn="ctr">
              <a:lnSpc>
                <a:spcPct val="150000"/>
              </a:lnSpc>
              <a:buClr>
                <a:schemeClr val="accent3"/>
              </a:buClr>
              <a:buSzPct val="95000"/>
            </a:pPr>
            <a:r>
              <a:rPr lang="en-US" sz="2000" dirty="0"/>
              <a:t>issue of shares exceeding FV</a:t>
            </a:r>
          </a:p>
        </p:txBody>
      </p:sp>
      <p:cxnSp>
        <p:nvCxnSpPr>
          <p:cNvPr id="18" name="Straight Arrow Connector 17"/>
          <p:cNvCxnSpPr>
            <a:stCxn id="17" idx="3"/>
            <a:endCxn id="17" idx="1"/>
          </p:cNvCxnSpPr>
          <p:nvPr/>
        </p:nvCxnSpPr>
        <p:spPr>
          <a:xfrm flipH="1">
            <a:off x="2667000" y="2541379"/>
            <a:ext cx="41909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20" idx="0"/>
          </p:cNvCxnSpPr>
          <p:nvPr/>
        </p:nvCxnSpPr>
        <p:spPr>
          <a:xfrm rot="5400000">
            <a:off x="1289567" y="2965967"/>
            <a:ext cx="468866"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33400" y="3200400"/>
            <a:ext cx="1981200" cy="369332"/>
          </a:xfrm>
          <a:prstGeom prst="rect">
            <a:avLst/>
          </a:prstGeom>
          <a:noFill/>
        </p:spPr>
        <p:txBody>
          <a:bodyPr wrap="square" rtlCol="0">
            <a:spAutoFit/>
          </a:bodyPr>
          <a:lstStyle/>
          <a:p>
            <a:pPr algn="ctr"/>
            <a:r>
              <a:rPr lang="en-US" b="1" dirty="0">
                <a:solidFill>
                  <a:schemeClr val="accent2"/>
                </a:solidFill>
              </a:rPr>
              <a:t>Recipient</a:t>
            </a:r>
          </a:p>
        </p:txBody>
      </p:sp>
      <p:pic>
        <p:nvPicPr>
          <p:cNvPr id="13" name="Picture 2" descr="C:\Users\apoorva\Desktop\clause 29.JPG"/>
          <p:cNvPicPr>
            <a:picLocks noChangeAspect="1" noChangeArrowheads="1"/>
          </p:cNvPicPr>
          <p:nvPr/>
        </p:nvPicPr>
        <p:blipFill>
          <a:blip r:embed="rId2" cstate="print"/>
          <a:srcRect/>
          <a:stretch>
            <a:fillRect/>
          </a:stretch>
        </p:blipFill>
        <p:spPr bwMode="auto">
          <a:xfrm>
            <a:off x="228600" y="4724400"/>
            <a:ext cx="8763000" cy="1684337"/>
          </a:xfrm>
          <a:prstGeom prst="rect">
            <a:avLst/>
          </a:prstGeom>
          <a:noFill/>
        </p:spPr>
      </p:pic>
      <p:sp>
        <p:nvSpPr>
          <p:cNvPr id="14" name="TextBox 13"/>
          <p:cNvSpPr txBox="1"/>
          <p:nvPr/>
        </p:nvSpPr>
        <p:spPr>
          <a:xfrm>
            <a:off x="381000" y="4191000"/>
            <a:ext cx="7741640" cy="477054"/>
          </a:xfrm>
          <a:prstGeom prst="rect">
            <a:avLst/>
          </a:prstGeom>
          <a:noFill/>
        </p:spPr>
        <p:txBody>
          <a:bodyPr wrap="square" rtlCol="0">
            <a:spAutoFit/>
          </a:bodyPr>
          <a:lstStyle/>
          <a:p>
            <a:pPr marL="725488" indent="-725488" algn="just"/>
            <a:r>
              <a:rPr lang="en-US" sz="2500" b="1" dirty="0">
                <a:solidFill>
                  <a:schemeClr val="accent2"/>
                </a:solidFill>
              </a:rPr>
              <a:t>Format in e-utility</a:t>
            </a:r>
            <a:endParaRPr lang="en-US" sz="2500" dirty="0">
              <a:solidFill>
                <a:schemeClr val="accent2"/>
              </a:solidFill>
            </a:endParaRPr>
          </a:p>
        </p:txBody>
      </p:sp>
      <p:sp>
        <p:nvSpPr>
          <p:cNvPr id="21" name="Rectangle 20"/>
          <p:cNvSpPr/>
          <p:nvPr/>
        </p:nvSpPr>
        <p:spPr>
          <a:xfrm>
            <a:off x="685800" y="1905000"/>
            <a:ext cx="2057400" cy="923330"/>
          </a:xfrm>
          <a:prstGeom prst="rect">
            <a:avLst/>
          </a:prstGeom>
        </p:spPr>
        <p:txBody>
          <a:bodyPr wrap="square">
            <a:spAutoFit/>
          </a:bodyPr>
          <a:lstStyle/>
          <a:p>
            <a:pPr algn="ctr"/>
            <a:r>
              <a:rPr lang="en-US" b="1" dirty="0"/>
              <a:t>Pvt. Ltd. Company/ Closely held public Ltd. company </a:t>
            </a:r>
            <a:endParaRPr lang="en-US" dirty="0"/>
          </a:p>
        </p:txBody>
      </p:sp>
      <p:sp>
        <p:nvSpPr>
          <p:cNvPr id="22"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257</a:t>
            </a:fld>
            <a:endParaRPr lang="en-US"/>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258</a:t>
            </a:fld>
            <a:endParaRPr lang="en-US"/>
          </a:p>
        </p:txBody>
      </p:sp>
      <p:sp>
        <p:nvSpPr>
          <p:cNvPr id="5" name="Content Placeholder 3"/>
          <p:cNvSpPr>
            <a:spLocks noGrp="1"/>
          </p:cNvSpPr>
          <p:nvPr>
            <p:ph sz="quarter" idx="1"/>
          </p:nvPr>
        </p:nvSpPr>
        <p:spPr>
          <a:xfrm>
            <a:off x="228600" y="1600200"/>
            <a:ext cx="8686800" cy="4953000"/>
          </a:xfrm>
          <a:noFill/>
          <a:ln w="38100">
            <a:solidFill>
              <a:schemeClr val="accent1"/>
            </a:solidFill>
          </a:ln>
        </p:spPr>
        <p:txBody>
          <a:bodyPr>
            <a:noAutofit/>
          </a:bodyPr>
          <a:lstStyle/>
          <a:p>
            <a:pPr algn="just">
              <a:spcBef>
                <a:spcPts val="600"/>
              </a:spcBef>
              <a:buNone/>
            </a:pPr>
            <a:r>
              <a:rPr lang="en-US" sz="2200" b="1" u="sng" dirty="0"/>
              <a:t>Issues/ points to be considered..….</a:t>
            </a:r>
          </a:p>
          <a:p>
            <a:pPr algn="just">
              <a:spcBef>
                <a:spcPts val="0"/>
              </a:spcBef>
            </a:pPr>
            <a:r>
              <a:rPr lang="en-US" sz="2200" dirty="0"/>
              <a:t>Obtain a list of shares issued to any person being a resident and verify the same from the books of account and other relevant documents. </a:t>
            </a:r>
          </a:p>
          <a:p>
            <a:pPr algn="just">
              <a:spcBef>
                <a:spcPts val="0"/>
              </a:spcBef>
            </a:pPr>
            <a:r>
              <a:rPr lang="en-US" sz="2200" dirty="0"/>
              <a:t>Provisions of Rule 11UA(1) &amp; 11UA(2) should be considered to determine FMV.</a:t>
            </a:r>
          </a:p>
          <a:p>
            <a:pPr algn="just">
              <a:spcBef>
                <a:spcPts val="0"/>
              </a:spcBef>
            </a:pPr>
            <a:r>
              <a:rPr lang="en-US" sz="2200" dirty="0"/>
              <a:t>Where the consideration of the share is greater than Face value of the share, the difference of aggregate consideration received for such shares &amp; FMV of shares, shall be chargeable to income tax u/h ‘ income from other sources’</a:t>
            </a:r>
          </a:p>
          <a:p>
            <a:pPr algn="just">
              <a:spcBef>
                <a:spcPts val="0"/>
              </a:spcBef>
            </a:pPr>
            <a:r>
              <a:rPr lang="en-US" sz="2200" dirty="0"/>
              <a:t>Where for determining the fair market value of unquoted equity shares, a valuation report has been obtained by the assessee from a merchant banker or an accountant, the auditor should obtain a copy of the same. Here, attention is invited to the Standard on Auditing-620 “Using the work of an Auditor’s expert”.</a:t>
            </a:r>
          </a:p>
        </p:txBody>
      </p:sp>
      <p:sp>
        <p:nvSpPr>
          <p:cNvPr id="6" name="Title 6"/>
          <p:cNvSpPr txBox="1">
            <a:spLocks/>
          </p:cNvSpPr>
          <p:nvPr/>
        </p:nvSpPr>
        <p:spPr>
          <a:xfrm>
            <a:off x="304800" y="152400"/>
            <a:ext cx="72390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Issues on Clause no. 29</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259</a:t>
            </a:fld>
            <a:endParaRPr lang="en-US"/>
          </a:p>
        </p:txBody>
      </p:sp>
      <p:sp>
        <p:nvSpPr>
          <p:cNvPr id="5" name="Content Placeholder 3"/>
          <p:cNvSpPr>
            <a:spLocks noGrp="1"/>
          </p:cNvSpPr>
          <p:nvPr>
            <p:ph sz="quarter" idx="1"/>
          </p:nvPr>
        </p:nvSpPr>
        <p:spPr>
          <a:xfrm>
            <a:off x="152400" y="1579590"/>
            <a:ext cx="8796366" cy="2057400"/>
          </a:xfrm>
          <a:noFill/>
          <a:ln w="38100">
            <a:solidFill>
              <a:schemeClr val="accent1"/>
            </a:solidFill>
          </a:ln>
        </p:spPr>
        <p:txBody>
          <a:bodyPr>
            <a:noAutofit/>
          </a:bodyPr>
          <a:lstStyle/>
          <a:p>
            <a:pPr algn="just">
              <a:spcBef>
                <a:spcPts val="600"/>
              </a:spcBef>
              <a:buNone/>
            </a:pPr>
            <a:r>
              <a:rPr lang="en-US" sz="1800" b="1" u="sng" dirty="0"/>
              <a:t>Issues/ points to be considered..….</a:t>
            </a:r>
            <a:endParaRPr lang="en-US" sz="1800" dirty="0"/>
          </a:p>
          <a:p>
            <a:pPr algn="just">
              <a:spcBef>
                <a:spcPts val="0"/>
              </a:spcBef>
            </a:pPr>
            <a:r>
              <a:rPr lang="en-US" sz="1800" dirty="0"/>
              <a:t>Provisions of this Clause are not applicable where the consideration is received </a:t>
            </a:r>
          </a:p>
          <a:p>
            <a:pPr marL="1146175" indent="-347663" algn="just">
              <a:spcBef>
                <a:spcPts val="0"/>
              </a:spcBef>
              <a:buFontTx/>
              <a:buChar char="-"/>
            </a:pPr>
            <a:r>
              <a:rPr lang="en-US" sz="1800" dirty="0"/>
              <a:t>by a venture capital undertaking from a venture capital co./fund or </a:t>
            </a:r>
            <a:r>
              <a:rPr lang="en-US" sz="1800" dirty="0">
                <a:solidFill>
                  <a:srgbClr val="FF0000"/>
                </a:solidFill>
              </a:rPr>
              <a:t>*</a:t>
            </a:r>
            <a:r>
              <a:rPr lang="en-US" sz="1800" dirty="0"/>
              <a:t>[specified fund]</a:t>
            </a:r>
          </a:p>
          <a:p>
            <a:pPr marL="1146175" indent="-347663" algn="just">
              <a:spcBef>
                <a:spcPts val="0"/>
              </a:spcBef>
              <a:buFontTx/>
              <a:buChar char="-"/>
            </a:pPr>
            <a:r>
              <a:rPr lang="en-US" sz="1800" dirty="0"/>
              <a:t>by a co. from a class/classes of persons as may be notified by the CG in this behalf. </a:t>
            </a:r>
          </a:p>
          <a:p>
            <a:pPr marL="17462" indent="0" algn="just">
              <a:spcBef>
                <a:spcPts val="0"/>
              </a:spcBef>
              <a:buNone/>
            </a:pPr>
            <a:r>
              <a:rPr lang="en-US" sz="1800" dirty="0">
                <a:solidFill>
                  <a:srgbClr val="FF0000"/>
                </a:solidFill>
              </a:rPr>
              <a:t>*</a:t>
            </a:r>
            <a:r>
              <a:rPr lang="en-US" sz="1800" i="1" dirty="0"/>
              <a:t>Inserted vide Finance (No. 2) Act, 2019, w.e.f. 01/04/2020</a:t>
            </a:r>
          </a:p>
        </p:txBody>
      </p:sp>
      <p:sp>
        <p:nvSpPr>
          <p:cNvPr id="6" name="Title 6"/>
          <p:cNvSpPr txBox="1">
            <a:spLocks/>
          </p:cNvSpPr>
          <p:nvPr/>
        </p:nvSpPr>
        <p:spPr>
          <a:xfrm>
            <a:off x="304800" y="152400"/>
            <a:ext cx="72390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Issues on Clause no. 29</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TextBox 6"/>
          <p:cNvSpPr txBox="1"/>
          <p:nvPr/>
        </p:nvSpPr>
        <p:spPr>
          <a:xfrm>
            <a:off x="7315200" y="0"/>
            <a:ext cx="1828800" cy="369332"/>
          </a:xfrm>
          <a:prstGeom prst="rect">
            <a:avLst/>
          </a:prstGeom>
          <a:noFill/>
        </p:spPr>
        <p:txBody>
          <a:bodyPr wrap="square" rtlCol="0">
            <a:spAutoFit/>
          </a:bodyPr>
          <a:lstStyle/>
          <a:p>
            <a:r>
              <a:rPr lang="en-US" b="1" dirty="0" err="1"/>
              <a:t>Contd</a:t>
            </a:r>
            <a:r>
              <a:rPr lang="en-US" b="1" dirty="0"/>
              <a:t>…..</a:t>
            </a:r>
          </a:p>
        </p:txBody>
      </p:sp>
      <p:sp>
        <p:nvSpPr>
          <p:cNvPr id="9" name="Content Placeholder 3"/>
          <p:cNvSpPr txBox="1">
            <a:spLocks/>
          </p:cNvSpPr>
          <p:nvPr/>
        </p:nvSpPr>
        <p:spPr>
          <a:xfrm>
            <a:off x="152400" y="3636990"/>
            <a:ext cx="8796366" cy="3104728"/>
          </a:xfrm>
          <a:prstGeom prst="rect">
            <a:avLst/>
          </a:prstGeom>
          <a:ln w="38100">
            <a:solidFill>
              <a:schemeClr val="accent1"/>
            </a:solidFill>
          </a:ln>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700" b="1" dirty="0" err="1"/>
              <a:t>Innoviti</a:t>
            </a:r>
            <a:r>
              <a:rPr lang="en-US" sz="1700" b="1" dirty="0"/>
              <a:t> Payment Solutions (P.) Ltd. </a:t>
            </a:r>
            <a:r>
              <a:rPr lang="en-US" sz="1700" b="1" dirty="0" err="1"/>
              <a:t>Innoviti</a:t>
            </a:r>
            <a:r>
              <a:rPr lang="en-US" sz="1700" b="1" dirty="0"/>
              <a:t> Payment Solutions (P.) </a:t>
            </a:r>
            <a:r>
              <a:rPr lang="en-US" sz="1700" b="1" dirty="0" err="1"/>
              <a:t>Ltdv</a:t>
            </a:r>
            <a:r>
              <a:rPr lang="en-US" sz="1700" b="1" dirty="0"/>
              <a:t>. ITO </a:t>
            </a:r>
            <a:r>
              <a:rPr lang="pt-BR" sz="1700" b="1" dirty="0"/>
              <a:t>[2019] 102 taxmann.com 59 (Bangalore - Trib.)</a:t>
            </a:r>
            <a:endParaRPr lang="en-US" sz="1700" b="1" dirty="0"/>
          </a:p>
          <a:p>
            <a:pPr marL="0" indent="0">
              <a:buFont typeface="Wingdings"/>
              <a:buNone/>
            </a:pPr>
            <a:r>
              <a:rPr lang="en-US" sz="1700" dirty="0"/>
              <a:t>Where </a:t>
            </a:r>
            <a:r>
              <a:rPr lang="en-US" sz="1700" dirty="0" err="1"/>
              <a:t>assessee</a:t>
            </a:r>
            <a:r>
              <a:rPr lang="en-US" sz="1700" dirty="0"/>
              <a:t> allotted shares to a company on premium and FMV of shares was done by CA on basis of DCF method only depending on information about future projections provided by management of </a:t>
            </a:r>
            <a:r>
              <a:rPr lang="en-US" sz="1700" dirty="0" err="1"/>
              <a:t>assessee</a:t>
            </a:r>
            <a:r>
              <a:rPr lang="en-US" sz="1700" dirty="0"/>
              <a:t>, since </a:t>
            </a:r>
            <a:r>
              <a:rPr lang="en-US" sz="1700" u="sng" dirty="0" err="1"/>
              <a:t>assessee</a:t>
            </a:r>
            <a:r>
              <a:rPr lang="en-US" sz="1700" u="sng" dirty="0"/>
              <a:t> could not conclusively establish that such projection/estimation done by its management was on a scientific basis, Assessing Officer was justified in rejecting valuation </a:t>
            </a:r>
            <a:r>
              <a:rPr lang="en-US" sz="1700" dirty="0"/>
              <a:t>done by CA.</a:t>
            </a:r>
          </a:p>
          <a:p>
            <a:r>
              <a:rPr lang="en-US" sz="1700" b="1" dirty="0"/>
              <a:t>ITO v. </a:t>
            </a:r>
            <a:r>
              <a:rPr lang="en-US" sz="1700" b="1" dirty="0" err="1"/>
              <a:t>Trilok</a:t>
            </a:r>
            <a:r>
              <a:rPr lang="en-US" sz="1700" b="1" dirty="0"/>
              <a:t> Chand </a:t>
            </a:r>
            <a:r>
              <a:rPr lang="en-US" sz="1700" b="1" dirty="0" err="1"/>
              <a:t>Sain</a:t>
            </a:r>
            <a:r>
              <a:rPr lang="en-US" sz="1700" b="1" dirty="0"/>
              <a:t> [2019] 101 taxmann.com 391 (Jaipur - Trib.)</a:t>
            </a:r>
          </a:p>
          <a:p>
            <a:pPr marL="0" indent="0">
              <a:buFont typeface="Wingdings"/>
              <a:buNone/>
            </a:pPr>
            <a:r>
              <a:rPr lang="en-US" sz="1700" u="sng" dirty="0"/>
              <a:t>Agricultural lands </a:t>
            </a:r>
            <a:r>
              <a:rPr lang="en-US" sz="1700" dirty="0"/>
              <a:t>fall under definition of an immovable property, hence, </a:t>
            </a:r>
            <a:r>
              <a:rPr lang="en-US" sz="1700" u="sng" dirty="0"/>
              <a:t>covered under ambit of section 56(2)(vii)(b), </a:t>
            </a:r>
            <a:r>
              <a:rPr lang="en-US" sz="1700" dirty="0"/>
              <a:t>it is immaterial whether it falls under capital asset or stock-in-trade.</a:t>
            </a:r>
          </a:p>
          <a:p>
            <a:pPr marL="0" indent="0">
              <a:buFont typeface="Wingdings"/>
              <a:buNone/>
            </a:pPr>
            <a:endParaRPr lang="en-US" sz="17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a:t>
            </a:fld>
            <a:endParaRPr lang="en-US"/>
          </a:p>
        </p:txBody>
      </p:sp>
      <p:sp>
        <p:nvSpPr>
          <p:cNvPr id="4" name="Content Placeholder 3"/>
          <p:cNvSpPr>
            <a:spLocks noGrp="1"/>
          </p:cNvSpPr>
          <p:nvPr>
            <p:ph sz="quarter" idx="1"/>
          </p:nvPr>
        </p:nvSpPr>
        <p:spPr>
          <a:xfrm>
            <a:off x="381000" y="2269232"/>
            <a:ext cx="8382000" cy="3392016"/>
          </a:xfrm>
          <a:ln w="38100">
            <a:solidFill>
              <a:schemeClr val="accent1"/>
            </a:solidFill>
          </a:ln>
        </p:spPr>
        <p:txBody>
          <a:bodyPr>
            <a:noAutofit/>
          </a:bodyPr>
          <a:lstStyle/>
          <a:p>
            <a:pPr algn="just">
              <a:spcBef>
                <a:spcPts val="1200"/>
              </a:spcBef>
            </a:pPr>
            <a:r>
              <a:rPr lang="en-US" sz="2400" dirty="0"/>
              <a:t>As per Section 34 (4) of Limited Liability Partnership Act, 2008 read with Rule 24(8) of the Limited Liability Partnership Rules (LLP Rules), 2008 mandatory Audit of the accounts of LLP is required if its </a:t>
            </a:r>
            <a:r>
              <a:rPr lang="en-US" sz="2400" b="1" dirty="0"/>
              <a:t>turnover exceed, in any financial year, Rs. 40 </a:t>
            </a:r>
            <a:r>
              <a:rPr lang="en-US" sz="2400" b="1" dirty="0" err="1"/>
              <a:t>lakhs</a:t>
            </a:r>
            <a:r>
              <a:rPr lang="en-US" sz="2400" b="1" dirty="0"/>
              <a:t> or its contribution exceed Rs. 25 </a:t>
            </a:r>
            <a:r>
              <a:rPr lang="en-US" sz="2400" b="1" dirty="0" err="1"/>
              <a:t>Lakhs</a:t>
            </a:r>
            <a:r>
              <a:rPr lang="en-US" sz="2400" b="1" dirty="0"/>
              <a:t>.</a:t>
            </a:r>
          </a:p>
          <a:p>
            <a:pPr algn="just">
              <a:spcBef>
                <a:spcPts val="1200"/>
              </a:spcBef>
              <a:buNone/>
            </a:pPr>
            <a:r>
              <a:rPr lang="en-US" sz="2400" dirty="0"/>
              <a:t>			Thus, in case of LLPs, Audit report under Form 3CA is required to be filed where LLP has been audited under the provisions of LLP Act, 2008.</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itle 1"/>
          <p:cNvSpPr txBox="1">
            <a:spLocks/>
          </p:cNvSpPr>
          <p:nvPr/>
        </p:nvSpPr>
        <p:spPr>
          <a:xfrm>
            <a:off x="228600" y="1524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2"/>
                </a:solidFill>
                <a:effectLst/>
                <a:uLnTx/>
                <a:uFillTx/>
                <a:latin typeface="+mj-lt"/>
                <a:ea typeface="+mj-ea"/>
                <a:cs typeface="+mj-cs"/>
              </a:rPr>
              <a:t>Issues on Form No. 3CA/ 3CB…..</a:t>
            </a: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260</a:t>
            </a:fld>
            <a:endParaRPr lang="en-US"/>
          </a:p>
        </p:txBody>
      </p:sp>
      <p:sp>
        <p:nvSpPr>
          <p:cNvPr id="4" name="Content Placeholder 3"/>
          <p:cNvSpPr>
            <a:spLocks noGrp="1"/>
          </p:cNvSpPr>
          <p:nvPr>
            <p:ph sz="quarter" idx="1"/>
          </p:nvPr>
        </p:nvSpPr>
        <p:spPr>
          <a:xfrm>
            <a:off x="152400" y="1600200"/>
            <a:ext cx="8839200" cy="5105400"/>
          </a:xfrm>
          <a:ln w="38100">
            <a:solidFill>
              <a:schemeClr val="accent1"/>
            </a:solidFill>
          </a:ln>
        </p:spPr>
        <p:txBody>
          <a:bodyPr>
            <a:noAutofit/>
          </a:bodyPr>
          <a:lstStyle/>
          <a:p>
            <a:r>
              <a:rPr lang="en-US" sz="1800" b="1" dirty="0" err="1"/>
              <a:t>Cinestaan</a:t>
            </a:r>
            <a:r>
              <a:rPr lang="en-US" sz="1800" b="1" dirty="0"/>
              <a:t> Entertainment (P.) Ltd. </a:t>
            </a:r>
            <a:r>
              <a:rPr lang="en-US" sz="1800" b="1" i="1" dirty="0"/>
              <a:t>v. ITO </a:t>
            </a:r>
            <a:r>
              <a:rPr lang="en-US" sz="1800" b="1" dirty="0"/>
              <a:t>[2019] 106 taxmann.com 300 (Delhi - Trib.):-</a:t>
            </a:r>
          </a:p>
          <a:p>
            <a:pPr marL="0" indent="0">
              <a:buNone/>
            </a:pPr>
            <a:r>
              <a:rPr lang="en-US" sz="1800" dirty="0"/>
              <a:t>If statute provides that valuation has to be done as per prescribed method and if one of prescribed methods has been adopted by </a:t>
            </a:r>
            <a:r>
              <a:rPr lang="en-US" sz="1800" dirty="0" err="1"/>
              <a:t>assessee</a:t>
            </a:r>
            <a:r>
              <a:rPr lang="en-US" sz="1800" dirty="0"/>
              <a:t>, then AO has to accept the same as there is </a:t>
            </a:r>
            <a:r>
              <a:rPr lang="en-US" sz="1800" u="sng" dirty="0"/>
              <a:t>no express provision under Act or rules, where AO can adopt his own valuation </a:t>
            </a:r>
            <a:r>
              <a:rPr lang="en-US" sz="1800" dirty="0"/>
              <a:t>in DCF method or get it valued by some different </a:t>
            </a:r>
            <a:r>
              <a:rPr lang="en-US" sz="1800" dirty="0" err="1"/>
              <a:t>valuer</a:t>
            </a:r>
            <a:r>
              <a:rPr lang="en-US" sz="1800" dirty="0"/>
              <a:t>, approach finding of AO </a:t>
            </a:r>
            <a:r>
              <a:rPr lang="en-US" sz="1800" u="sng" dirty="0"/>
              <a:t>so to take FMV of share at 'Nil' u/s 56(2)(</a:t>
            </a:r>
            <a:r>
              <a:rPr lang="en-US" sz="1800" u="sng" dirty="0" err="1"/>
              <a:t>viib</a:t>
            </a:r>
            <a:r>
              <a:rPr lang="en-US" sz="1800" u="sng" dirty="0"/>
              <a:t>) and thereby making addition could not be approved</a:t>
            </a:r>
            <a:r>
              <a:rPr lang="en-US" sz="1800" dirty="0"/>
              <a:t>.</a:t>
            </a:r>
          </a:p>
          <a:p>
            <a:r>
              <a:rPr lang="en-US" sz="1800" b="1" dirty="0"/>
              <a:t>Apollo Sugar Clinics Ltd. V. DCIT [2019] 105 taxmann.com 254 (Hyderabad - Trib.)</a:t>
            </a:r>
          </a:p>
          <a:p>
            <a:pPr marL="0" indent="0">
              <a:buNone/>
            </a:pPr>
            <a:r>
              <a:rPr lang="en-US" sz="1800" dirty="0"/>
              <a:t>Where Assessing Officer made additions to income of </a:t>
            </a:r>
            <a:r>
              <a:rPr lang="en-US" sz="1800" dirty="0" err="1"/>
              <a:t>assessee</a:t>
            </a:r>
            <a:r>
              <a:rPr lang="en-US" sz="1800" dirty="0"/>
              <a:t>-company u/s 56(2)(</a:t>
            </a:r>
            <a:r>
              <a:rPr lang="en-US" sz="1800" dirty="0" err="1"/>
              <a:t>viib</a:t>
            </a:r>
            <a:r>
              <a:rPr lang="en-US" sz="1800" dirty="0"/>
              <a:t>) in respect of excess share premium received by it, since </a:t>
            </a:r>
            <a:r>
              <a:rPr lang="en-US" sz="1800" u="sng" dirty="0" err="1"/>
              <a:t>assessee</a:t>
            </a:r>
            <a:r>
              <a:rPr lang="en-US" sz="1800" u="sng" dirty="0"/>
              <a:t> was 2</a:t>
            </a:r>
            <a:r>
              <a:rPr lang="en-US" sz="1800" u="sng" baseline="30000" dirty="0"/>
              <a:t>nd</a:t>
            </a:r>
            <a:r>
              <a:rPr lang="en-US" sz="1800" u="sng" dirty="0"/>
              <a:t> level subsidiary of a company in which public was substantially interested, </a:t>
            </a:r>
            <a:r>
              <a:rPr lang="en-US" sz="1800" u="sng" dirty="0" err="1"/>
              <a:t>assessee's</a:t>
            </a:r>
            <a:r>
              <a:rPr lang="en-US" sz="1800" u="sng" dirty="0"/>
              <a:t> case would not fall u/s 56(2)(</a:t>
            </a:r>
            <a:r>
              <a:rPr lang="en-US" sz="1800" u="sng" dirty="0" err="1"/>
              <a:t>viib</a:t>
            </a:r>
            <a:r>
              <a:rPr lang="en-US" sz="1800" u="sng" dirty="0"/>
              <a:t>)</a:t>
            </a:r>
            <a:r>
              <a:rPr lang="en-US" sz="1800" dirty="0"/>
              <a:t>, thus, impugned addition made by AO was unjustified.</a:t>
            </a:r>
            <a:endParaRPr lang="en-US" sz="1800" i="1" dirty="0"/>
          </a:p>
          <a:p>
            <a:pPr>
              <a:buFont typeface="Wingdings" panose="05000000000000000000" pitchFamily="2" charset="2"/>
              <a:buChar char="q"/>
            </a:pPr>
            <a:r>
              <a:rPr lang="en-US" sz="1800" b="1" dirty="0"/>
              <a:t>India Today Online (P.) Ltd. V. ITO [2019] 104 taxmann.com 385 (Delhi - Trib.)</a:t>
            </a:r>
          </a:p>
          <a:p>
            <a:pPr marL="0" indent="0">
              <a:buNone/>
            </a:pPr>
            <a:r>
              <a:rPr lang="en-US" sz="1800" dirty="0"/>
              <a:t>Where </a:t>
            </a:r>
            <a:r>
              <a:rPr lang="en-US" sz="1800" dirty="0" err="1"/>
              <a:t>assessee</a:t>
            </a:r>
            <a:r>
              <a:rPr lang="en-US" sz="1800" dirty="0"/>
              <a:t> allotted shares of a company held by it on premium and substantiated valuation of shares to satisfaction of AO that same was on basis of valuation report provided by </a:t>
            </a:r>
            <a:r>
              <a:rPr lang="en-US" sz="1800" dirty="0" err="1"/>
              <a:t>valuer</a:t>
            </a:r>
            <a:r>
              <a:rPr lang="en-US" sz="1800" dirty="0"/>
              <a:t> of said company whose shares were held by it wherein </a:t>
            </a:r>
            <a:r>
              <a:rPr lang="en-US" sz="1800" u="sng" dirty="0" err="1"/>
              <a:t>valuer</a:t>
            </a:r>
            <a:r>
              <a:rPr lang="en-US" sz="1800" u="sng" dirty="0"/>
              <a:t> had applied DCF method and said report was certified by an independent CA &amp; AO accepted such valuation, CIT(A) was unjustified in rejecting impugned valuation or valuation method</a:t>
            </a:r>
          </a:p>
          <a:p>
            <a:pPr marL="0" indent="0">
              <a:buNone/>
            </a:pPr>
            <a:endParaRPr lang="en-US" sz="1800" b="1" dirty="0"/>
          </a:p>
          <a:p>
            <a:endParaRPr lang="en-US" sz="1800" dirty="0"/>
          </a:p>
        </p:txBody>
      </p:sp>
      <p:sp>
        <p:nvSpPr>
          <p:cNvPr id="5" name="Title 6"/>
          <p:cNvSpPr>
            <a:spLocks noGrp="1"/>
          </p:cNvSpPr>
          <p:nvPr>
            <p:ph type="title"/>
          </p:nvPr>
        </p:nvSpPr>
        <p:spPr/>
        <p:txBody>
          <a:bodyPr>
            <a:noAutofit/>
          </a:bodyPr>
          <a:lstStyle/>
          <a:p>
            <a:r>
              <a:rPr lang="en-US" sz="3800" dirty="0"/>
              <a:t/>
            </a:r>
            <a:br>
              <a:rPr lang="en-US" sz="3800" dirty="0"/>
            </a:br>
            <a:r>
              <a:rPr lang="en-US" sz="3800" dirty="0"/>
              <a:t>Issues on Clause no. 29		</a:t>
            </a:r>
            <a:r>
              <a:rPr lang="en-US" sz="2200" dirty="0"/>
              <a:t>				</a:t>
            </a:r>
            <a:endParaRPr lang="en-US" sz="2200" i="1" dirty="0">
              <a:solidFill>
                <a:srgbClr val="FF0000"/>
              </a:solidFill>
            </a:endParaRPr>
          </a:p>
        </p:txBody>
      </p:sp>
    </p:spTree>
    <p:extLst>
      <p:ext uri="{BB962C8B-B14F-4D97-AF65-F5344CB8AC3E}">
        <p14:creationId xmlns:p14="http://schemas.microsoft.com/office/powerpoint/2010/main" val="147036035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261</a:t>
            </a:fld>
            <a:endParaRPr lang="en-US"/>
          </a:p>
        </p:txBody>
      </p:sp>
      <p:sp>
        <p:nvSpPr>
          <p:cNvPr id="5" name="Content Placeholder 3"/>
          <p:cNvSpPr>
            <a:spLocks noGrp="1"/>
          </p:cNvSpPr>
          <p:nvPr>
            <p:ph sz="quarter" idx="1"/>
          </p:nvPr>
        </p:nvSpPr>
        <p:spPr>
          <a:xfrm>
            <a:off x="76200" y="1600200"/>
            <a:ext cx="8915400" cy="2819400"/>
          </a:xfrm>
          <a:noFill/>
          <a:ln w="38100">
            <a:solidFill>
              <a:schemeClr val="accent1"/>
            </a:solidFill>
          </a:ln>
        </p:spPr>
        <p:txBody>
          <a:bodyPr>
            <a:noAutofit/>
          </a:bodyPr>
          <a:lstStyle/>
          <a:p>
            <a:pPr marL="0" indent="0" algn="just">
              <a:buNone/>
            </a:pPr>
            <a:r>
              <a:rPr lang="en-US" sz="2000" b="1" u="sng" dirty="0"/>
              <a:t>Clause 29A - Advance received on capital asset forfeited to be reported under this clause, as under</a:t>
            </a:r>
            <a:endParaRPr lang="en-US" sz="2000" dirty="0"/>
          </a:p>
          <a:p>
            <a:pPr marL="457200" indent="-457200" algn="just">
              <a:buSzPct val="100000"/>
              <a:buFont typeface="+mj-lt"/>
              <a:buAutoNum type="alphaLcParenR"/>
            </a:pPr>
            <a:r>
              <a:rPr lang="en-US" sz="2000" dirty="0"/>
              <a:t>Whether any amount is to be included as income chargeable under the head income from other sources as referred to in clause (ix) of sub-section (2) of section 56? </a:t>
            </a:r>
            <a:r>
              <a:rPr lang="en-US" sz="2000" b="1" dirty="0"/>
              <a:t>(Yes/No)</a:t>
            </a:r>
          </a:p>
          <a:p>
            <a:pPr marL="457200" indent="-457200" algn="just">
              <a:buSzPct val="100000"/>
              <a:buFont typeface="+mj-lt"/>
              <a:buAutoNum type="alphaLcParenR"/>
            </a:pPr>
            <a:r>
              <a:rPr lang="en-US" sz="2000" dirty="0"/>
              <a:t>If yes, please furnish the following details: </a:t>
            </a:r>
          </a:p>
          <a:p>
            <a:pPr marL="803275" indent="-346075" algn="just">
              <a:spcBef>
                <a:spcPts val="0"/>
              </a:spcBef>
              <a:buSzPct val="100000"/>
              <a:buFont typeface="+mj-lt"/>
              <a:buAutoNum type="romanLcPeriod"/>
            </a:pPr>
            <a:r>
              <a:rPr lang="en-US" sz="2000" dirty="0"/>
              <a:t>Nature of income</a:t>
            </a:r>
          </a:p>
          <a:p>
            <a:pPr marL="803275" indent="-346075" algn="just">
              <a:spcBef>
                <a:spcPts val="0"/>
              </a:spcBef>
              <a:buSzPct val="100000"/>
              <a:buFont typeface="+mj-lt"/>
              <a:buAutoNum type="romanLcPeriod"/>
            </a:pPr>
            <a:r>
              <a:rPr lang="en-US" sz="2000" dirty="0"/>
              <a:t>Amount thereof</a:t>
            </a:r>
          </a:p>
        </p:txBody>
      </p:sp>
      <p:pic>
        <p:nvPicPr>
          <p:cNvPr id="7" name="Picture 6">
            <a:extLst>
              <a:ext uri="{FF2B5EF4-FFF2-40B4-BE49-F238E27FC236}">
                <a16:creationId xmlns="" xmlns:a16="http://schemas.microsoft.com/office/drawing/2014/main" id="{0E2D4179-7F37-43FA-BF28-596538EFB5ED}"/>
              </a:ext>
            </a:extLst>
          </p:cNvPr>
          <p:cNvPicPr>
            <a:picLocks noChangeAspect="1"/>
          </p:cNvPicPr>
          <p:nvPr/>
        </p:nvPicPr>
        <p:blipFill rotWithShape="1">
          <a:blip r:embed="rId2" cstate="print"/>
          <a:srcRect l="15220" t="41335" r="18247" b="48936"/>
          <a:stretch/>
        </p:blipFill>
        <p:spPr>
          <a:xfrm>
            <a:off x="228600" y="5105400"/>
            <a:ext cx="8686800" cy="1600200"/>
          </a:xfrm>
          <a:prstGeom prst="rect">
            <a:avLst/>
          </a:prstGeom>
        </p:spPr>
      </p:pic>
      <p:sp>
        <p:nvSpPr>
          <p:cNvPr id="8" name="TextBox 7">
            <a:extLst>
              <a:ext uri="{FF2B5EF4-FFF2-40B4-BE49-F238E27FC236}">
                <a16:creationId xmlns="" xmlns:a16="http://schemas.microsoft.com/office/drawing/2014/main" id="{1DE82568-7CFE-4D30-9172-6D49502748FE}"/>
              </a:ext>
            </a:extLst>
          </p:cNvPr>
          <p:cNvSpPr txBox="1"/>
          <p:nvPr/>
        </p:nvSpPr>
        <p:spPr>
          <a:xfrm>
            <a:off x="152400" y="4572000"/>
            <a:ext cx="3124200" cy="461665"/>
          </a:xfrm>
          <a:prstGeom prst="rect">
            <a:avLst/>
          </a:prstGeom>
          <a:noFill/>
        </p:spPr>
        <p:txBody>
          <a:bodyPr wrap="square" rtlCol="0">
            <a:spAutoFit/>
          </a:bodyPr>
          <a:lstStyle/>
          <a:p>
            <a:r>
              <a:rPr lang="en-US" sz="2400" b="1" dirty="0">
                <a:solidFill>
                  <a:schemeClr val="tx2"/>
                </a:solidFill>
              </a:rPr>
              <a:t>Format in e-utility……</a:t>
            </a:r>
            <a:endParaRPr lang="en-GB" sz="2400" b="1" dirty="0">
              <a:solidFill>
                <a:schemeClr val="tx2"/>
              </a:solidFill>
            </a:endParaRPr>
          </a:p>
        </p:txBody>
      </p:sp>
      <p:sp>
        <p:nvSpPr>
          <p:cNvPr id="9" name="Title 6">
            <a:extLst>
              <a:ext uri="{FF2B5EF4-FFF2-40B4-BE49-F238E27FC236}">
                <a16:creationId xmlns="" xmlns:a16="http://schemas.microsoft.com/office/drawing/2014/main" id="{7BD992EE-12C1-483A-B2D7-413BE0A1BD1E}"/>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a:t>
            </a:r>
            <a:r>
              <a:rPr lang="en-US" sz="3800" dirty="0">
                <a:solidFill>
                  <a:schemeClr val="tx2"/>
                </a:solidFill>
                <a:latin typeface="+mj-lt"/>
                <a:ea typeface="+mj-ea"/>
                <a:cs typeface="+mj-cs"/>
              </a:rPr>
              <a:t>29A</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3548272901"/>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262</a:t>
            </a:fld>
            <a:endParaRPr lang="en-US"/>
          </a:p>
        </p:txBody>
      </p:sp>
      <p:sp>
        <p:nvSpPr>
          <p:cNvPr id="5" name="Content Placeholder 3"/>
          <p:cNvSpPr>
            <a:spLocks noGrp="1"/>
          </p:cNvSpPr>
          <p:nvPr>
            <p:ph sz="quarter" idx="1"/>
          </p:nvPr>
        </p:nvSpPr>
        <p:spPr>
          <a:xfrm>
            <a:off x="304800" y="1676400"/>
            <a:ext cx="8458200" cy="4114800"/>
          </a:xfrm>
          <a:noFill/>
          <a:ln w="38100">
            <a:solidFill>
              <a:schemeClr val="accent1"/>
            </a:solidFill>
          </a:ln>
        </p:spPr>
        <p:txBody>
          <a:bodyPr>
            <a:noAutofit/>
          </a:bodyPr>
          <a:lstStyle/>
          <a:p>
            <a:pPr marL="0" indent="0" algn="just">
              <a:buNone/>
            </a:pPr>
            <a:r>
              <a:rPr lang="en-US" sz="2400" b="1" i="1" u="sng" dirty="0"/>
              <a:t>Section 56 (2): </a:t>
            </a:r>
            <a:r>
              <a:rPr lang="en-US" sz="2400" i="1" dirty="0"/>
              <a:t>In particular, and without prejudice to the generality of the provisions of sub-section (1), the following incomes, shall be chargeable to income-tax under the head "Income from other sources", namely: </a:t>
            </a:r>
            <a:endParaRPr lang="en-US" sz="2400" b="1" i="1" u="sng" dirty="0"/>
          </a:p>
          <a:p>
            <a:pPr marL="0" indent="0" algn="just">
              <a:buNone/>
            </a:pPr>
            <a:r>
              <a:rPr lang="en-US" sz="2400" b="1" i="1" dirty="0"/>
              <a:t>(ix) any sum of money received as an advance or otherwise in the course of negotiations for transfer of a capital asset, if,—</a:t>
            </a:r>
          </a:p>
          <a:p>
            <a:pPr marL="0" indent="0" algn="just">
              <a:buNone/>
            </a:pPr>
            <a:r>
              <a:rPr lang="en-US" sz="2400" b="1" i="1" dirty="0"/>
              <a:t>	(a)  such sum is forfeited; and</a:t>
            </a:r>
          </a:p>
          <a:p>
            <a:pPr marL="898525" indent="-898525" algn="just">
              <a:buNone/>
            </a:pPr>
            <a:r>
              <a:rPr lang="en-US" sz="2400" b="1" i="1" dirty="0"/>
              <a:t>	(b)  the negotiations do not result in transfer of such capital asset;</a:t>
            </a:r>
            <a:endParaRPr lang="en-GB" sz="2400" b="1" i="1" dirty="0"/>
          </a:p>
        </p:txBody>
      </p:sp>
      <p:sp>
        <p:nvSpPr>
          <p:cNvPr id="7" name="Title 1">
            <a:extLst>
              <a:ext uri="{FF2B5EF4-FFF2-40B4-BE49-F238E27FC236}">
                <a16:creationId xmlns="" xmlns:a16="http://schemas.microsoft.com/office/drawing/2014/main" id="{778486CE-5E6A-4ED4-BAE5-8ECF24CD9738}"/>
              </a:ext>
            </a:extLst>
          </p:cNvPr>
          <p:cNvSpPr>
            <a:spLocks noGrp="1"/>
          </p:cNvSpPr>
          <p:nvPr>
            <p:ph type="title"/>
          </p:nvPr>
        </p:nvSpPr>
        <p:spPr>
          <a:xfrm>
            <a:off x="228600" y="152400"/>
            <a:ext cx="8763000" cy="990600"/>
          </a:xfrm>
        </p:spPr>
        <p:txBody>
          <a:bodyPr>
            <a:normAutofit/>
          </a:bodyPr>
          <a:lstStyle/>
          <a:p>
            <a:r>
              <a:rPr lang="en-US" dirty="0"/>
              <a:t>Section 56(2)(ix)….</a:t>
            </a:r>
            <a:endParaRPr lang="en-GB" dirty="0"/>
          </a:p>
        </p:txBody>
      </p:sp>
    </p:spTree>
    <p:extLst>
      <p:ext uri="{BB962C8B-B14F-4D97-AF65-F5344CB8AC3E}">
        <p14:creationId xmlns:p14="http://schemas.microsoft.com/office/powerpoint/2010/main" val="3719838569"/>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263</a:t>
            </a:fld>
            <a:endParaRPr lang="en-US"/>
          </a:p>
        </p:txBody>
      </p:sp>
      <p:sp>
        <p:nvSpPr>
          <p:cNvPr id="5" name="Content Placeholder 3"/>
          <p:cNvSpPr>
            <a:spLocks noGrp="1"/>
          </p:cNvSpPr>
          <p:nvPr>
            <p:ph sz="quarter" idx="1"/>
          </p:nvPr>
        </p:nvSpPr>
        <p:spPr>
          <a:xfrm>
            <a:off x="304800" y="1676400"/>
            <a:ext cx="8534400" cy="2819400"/>
          </a:xfrm>
          <a:noFill/>
          <a:ln w="38100">
            <a:solidFill>
              <a:schemeClr val="accent1"/>
            </a:solidFill>
          </a:ln>
        </p:spPr>
        <p:txBody>
          <a:bodyPr>
            <a:noAutofit/>
          </a:bodyPr>
          <a:lstStyle/>
          <a:p>
            <a:pPr marL="0" indent="0" algn="just">
              <a:buNone/>
            </a:pPr>
            <a:r>
              <a:rPr lang="en-US" sz="2000" b="1" u="sng" dirty="0"/>
              <a:t>Clause 29B – Income of gifts exceeding Rs. 50,000 is to be reported under this clause, as under:</a:t>
            </a:r>
            <a:endParaRPr lang="en-US" sz="2000" dirty="0"/>
          </a:p>
          <a:p>
            <a:pPr marL="457200" indent="-457200" algn="just">
              <a:buSzPct val="100000"/>
              <a:buFont typeface="+mj-lt"/>
              <a:buAutoNum type="alphaLcParenR"/>
            </a:pPr>
            <a:r>
              <a:rPr lang="en-US" sz="2000" dirty="0"/>
              <a:t>Whether any amount is to be included as income chargeable under the head income from other sources as referred to in clause (x) of sub-section (2) of section 56? </a:t>
            </a:r>
            <a:r>
              <a:rPr lang="en-US" sz="2000" b="1" dirty="0"/>
              <a:t>(Yes/No) </a:t>
            </a:r>
          </a:p>
          <a:p>
            <a:pPr marL="457200" indent="-457200" algn="just">
              <a:buSzPct val="100000"/>
              <a:buFont typeface="+mj-lt"/>
              <a:buAutoNum type="alphaLcParenR"/>
            </a:pPr>
            <a:r>
              <a:rPr lang="en-US" sz="2000" dirty="0"/>
              <a:t>If yes, please furnish the following details: </a:t>
            </a:r>
          </a:p>
          <a:p>
            <a:pPr marL="803275" indent="-346075" algn="just">
              <a:lnSpc>
                <a:spcPct val="110000"/>
              </a:lnSpc>
              <a:spcBef>
                <a:spcPts val="0"/>
              </a:spcBef>
              <a:buSzPct val="100000"/>
              <a:buFont typeface="+mj-lt"/>
              <a:buAutoNum type="romanLcPeriod"/>
            </a:pPr>
            <a:r>
              <a:rPr lang="en-US" sz="2000" dirty="0"/>
              <a:t>Nature of income</a:t>
            </a:r>
          </a:p>
          <a:p>
            <a:pPr marL="803275" indent="-346075" algn="just">
              <a:lnSpc>
                <a:spcPct val="110000"/>
              </a:lnSpc>
              <a:spcBef>
                <a:spcPts val="0"/>
              </a:spcBef>
              <a:buSzPct val="100000"/>
              <a:buFont typeface="+mj-lt"/>
              <a:buAutoNum type="romanLcPeriod"/>
            </a:pPr>
            <a:r>
              <a:rPr lang="en-US" sz="2000" dirty="0"/>
              <a:t>Amount (in Rs.) thereof</a:t>
            </a:r>
          </a:p>
          <a:p>
            <a:pPr marL="457200" indent="0" algn="just">
              <a:lnSpc>
                <a:spcPct val="110000"/>
              </a:lnSpc>
              <a:spcBef>
                <a:spcPts val="0"/>
              </a:spcBef>
              <a:buSzPct val="100000"/>
              <a:buNone/>
            </a:pPr>
            <a:endParaRPr lang="en-US" sz="2000" dirty="0"/>
          </a:p>
          <a:p>
            <a:pPr algn="just">
              <a:spcBef>
                <a:spcPts val="0"/>
              </a:spcBef>
            </a:pPr>
            <a:endParaRPr lang="en-US" sz="2000" dirty="0"/>
          </a:p>
        </p:txBody>
      </p:sp>
      <p:pic>
        <p:nvPicPr>
          <p:cNvPr id="6" name="Picture 5">
            <a:extLst>
              <a:ext uri="{FF2B5EF4-FFF2-40B4-BE49-F238E27FC236}">
                <a16:creationId xmlns="" xmlns:a16="http://schemas.microsoft.com/office/drawing/2014/main" id="{4998B043-EB80-4251-9876-D0738471E032}"/>
              </a:ext>
            </a:extLst>
          </p:cNvPr>
          <p:cNvPicPr>
            <a:picLocks noChangeAspect="1"/>
          </p:cNvPicPr>
          <p:nvPr/>
        </p:nvPicPr>
        <p:blipFill rotWithShape="1">
          <a:blip r:embed="rId2" cstate="print"/>
          <a:srcRect l="15220" t="41335" r="18247" b="48936"/>
          <a:stretch/>
        </p:blipFill>
        <p:spPr>
          <a:xfrm>
            <a:off x="228600" y="5105400"/>
            <a:ext cx="8686800" cy="1600200"/>
          </a:xfrm>
          <a:prstGeom prst="rect">
            <a:avLst/>
          </a:prstGeom>
        </p:spPr>
      </p:pic>
      <p:sp>
        <p:nvSpPr>
          <p:cNvPr id="8" name="TextBox 7">
            <a:extLst>
              <a:ext uri="{FF2B5EF4-FFF2-40B4-BE49-F238E27FC236}">
                <a16:creationId xmlns="" xmlns:a16="http://schemas.microsoft.com/office/drawing/2014/main" id="{C5676995-E46F-46FC-B1E3-7CF929204D86}"/>
              </a:ext>
            </a:extLst>
          </p:cNvPr>
          <p:cNvSpPr txBox="1"/>
          <p:nvPr/>
        </p:nvSpPr>
        <p:spPr>
          <a:xfrm>
            <a:off x="152400" y="4572000"/>
            <a:ext cx="3124200" cy="461665"/>
          </a:xfrm>
          <a:prstGeom prst="rect">
            <a:avLst/>
          </a:prstGeom>
          <a:noFill/>
        </p:spPr>
        <p:txBody>
          <a:bodyPr wrap="square" rtlCol="0">
            <a:spAutoFit/>
          </a:bodyPr>
          <a:lstStyle/>
          <a:p>
            <a:r>
              <a:rPr lang="en-US" sz="2400" b="1" dirty="0">
                <a:solidFill>
                  <a:schemeClr val="tx2"/>
                </a:solidFill>
              </a:rPr>
              <a:t>Format in e-utility……</a:t>
            </a:r>
            <a:endParaRPr lang="en-GB" sz="2400" b="1" dirty="0">
              <a:solidFill>
                <a:schemeClr val="tx2"/>
              </a:solidFill>
            </a:endParaRPr>
          </a:p>
        </p:txBody>
      </p:sp>
      <p:sp>
        <p:nvSpPr>
          <p:cNvPr id="9" name="Title 6">
            <a:extLst>
              <a:ext uri="{FF2B5EF4-FFF2-40B4-BE49-F238E27FC236}">
                <a16:creationId xmlns="" xmlns:a16="http://schemas.microsoft.com/office/drawing/2014/main" id="{A0181A31-3859-49DE-BDD8-F32517EEA9EB}"/>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a:t>
            </a:r>
            <a:r>
              <a:rPr lang="en-US" sz="3800" dirty="0">
                <a:solidFill>
                  <a:schemeClr val="tx2"/>
                </a:solidFill>
                <a:latin typeface="+mj-lt"/>
                <a:ea typeface="+mj-ea"/>
                <a:cs typeface="+mj-cs"/>
              </a:rPr>
              <a:t>29B</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145460634"/>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772816"/>
            <a:ext cx="8915400" cy="4708981"/>
          </a:xfrm>
          <a:prstGeom prst="rect">
            <a:avLst/>
          </a:prstGeom>
        </p:spPr>
        <p:txBody>
          <a:bodyPr wrap="square">
            <a:spAutoFit/>
          </a:bodyPr>
          <a:lstStyle/>
          <a:p>
            <a:pPr algn="just" fontAlgn="auto">
              <a:spcBef>
                <a:spcPts val="0"/>
              </a:spcBef>
              <a:spcAft>
                <a:spcPts val="0"/>
              </a:spcAft>
              <a:defRPr/>
            </a:pPr>
            <a:r>
              <a:rPr lang="en-US" sz="2000" b="1" u="sng" dirty="0">
                <a:solidFill>
                  <a:schemeClr val="accent2"/>
                </a:solidFill>
                <a:latin typeface="Perpetua" panose="02020502060401020303" pitchFamily="18" charset="0"/>
              </a:rPr>
              <a:t>Clause (x) in sub-section (2) of section 56 is inserted by Finance Act 2017 w.e.f. 1st April, 2017 </a:t>
            </a:r>
          </a:p>
          <a:p>
            <a:pPr marL="365125" indent="-365125" algn="just"/>
            <a:r>
              <a:rPr lang="en-US" sz="2000" dirty="0">
                <a:latin typeface="Perpetua" panose="02020502060401020303" pitchFamily="18" charset="0"/>
              </a:rPr>
              <a:t>(</a:t>
            </a:r>
            <a:r>
              <a:rPr lang="en-US" sz="2000" i="1" dirty="0">
                <a:latin typeface="Perpetua" panose="02020502060401020303" pitchFamily="18" charset="0"/>
              </a:rPr>
              <a:t>x</a:t>
            </a:r>
            <a:r>
              <a:rPr lang="en-US" sz="2000" dirty="0">
                <a:latin typeface="Perpetua" panose="02020502060401020303" pitchFamily="18" charset="0"/>
              </a:rPr>
              <a:t>) </a:t>
            </a:r>
            <a:r>
              <a:rPr lang="en-US" sz="2000" b="1" dirty="0">
                <a:latin typeface="Perpetua" panose="02020502060401020303" pitchFamily="18" charset="0"/>
              </a:rPr>
              <a:t>where any person receives, in any previous year, from any person or persons on or after the 1st day of April, 2017,—</a:t>
            </a:r>
          </a:p>
          <a:p>
            <a:pPr marL="457200" indent="-457200" algn="just">
              <a:buAutoNum type="alphaLcParenBoth"/>
            </a:pPr>
            <a:r>
              <a:rPr lang="en-US" sz="2000" b="1" dirty="0">
                <a:latin typeface="Perpetua" panose="02020502060401020303" pitchFamily="18" charset="0"/>
              </a:rPr>
              <a:t>any sum of money, without consideration, the aggregate value of which exceeds fifty thousand rupees, the whole of the aggregate value of such sum;</a:t>
            </a:r>
          </a:p>
          <a:p>
            <a:pPr marL="457200" indent="-457200" algn="just">
              <a:buAutoNum type="alphaLcParenBoth"/>
            </a:pPr>
            <a:r>
              <a:rPr lang="en-GB" sz="2000" b="1" dirty="0">
                <a:latin typeface="Perpetua" panose="02020502060401020303" pitchFamily="18" charset="0"/>
              </a:rPr>
              <a:t>any immovable property,—</a:t>
            </a:r>
          </a:p>
          <a:p>
            <a:pPr marL="457200" indent="-457200" algn="just">
              <a:buAutoNum type="alphaUcParenBoth"/>
            </a:pPr>
            <a:r>
              <a:rPr lang="en-US" sz="2000" dirty="0">
                <a:latin typeface="Perpetua" panose="02020502060401020303" pitchFamily="18" charset="0"/>
              </a:rPr>
              <a:t>without consideration, the stamp duty value of which exceeds fifty thousand rupees, the stamp duty value of such property;</a:t>
            </a:r>
          </a:p>
          <a:p>
            <a:pPr marL="450850" indent="-450850"/>
            <a:r>
              <a:rPr lang="en-US" sz="2000" i="1" dirty="0">
                <a:latin typeface="Perpetua" panose="02020502060401020303" pitchFamily="18" charset="0"/>
              </a:rPr>
              <a:t>(B)    </a:t>
            </a:r>
            <a:r>
              <a:rPr lang="en-US" sz="2000" dirty="0">
                <a:latin typeface="Perpetua" panose="02020502060401020303" pitchFamily="18" charset="0"/>
              </a:rPr>
              <a:t>for a consideration, the stamp duty value of such property as exceeds such consideration, if the amount of such excess is more than the higher of the following amounts, namely:—</a:t>
            </a:r>
          </a:p>
          <a:p>
            <a:pPr marL="719138"/>
            <a:r>
              <a:rPr lang="en-US" sz="2000" dirty="0">
                <a:latin typeface="Perpetua" panose="02020502060401020303" pitchFamily="18" charset="0"/>
              </a:rPr>
              <a:t>(</a:t>
            </a:r>
            <a:r>
              <a:rPr lang="en-US" sz="2000" dirty="0" err="1">
                <a:latin typeface="Perpetua" panose="02020502060401020303" pitchFamily="18" charset="0"/>
              </a:rPr>
              <a:t>i</a:t>
            </a:r>
            <a:r>
              <a:rPr lang="en-US" sz="2000" dirty="0">
                <a:latin typeface="Perpetua" panose="02020502060401020303" pitchFamily="18" charset="0"/>
              </a:rPr>
              <a:t>) the amount of fifty thousand rupees; and</a:t>
            </a:r>
          </a:p>
          <a:p>
            <a:pPr marL="719138"/>
            <a:r>
              <a:rPr lang="en-US" sz="2000" dirty="0">
                <a:latin typeface="Perpetua" panose="02020502060401020303" pitchFamily="18" charset="0"/>
              </a:rPr>
              <a:t>(ii) the amount equal to ten* per cent of the consideration:</a:t>
            </a:r>
          </a:p>
          <a:p>
            <a:pPr marL="719138"/>
            <a:endParaRPr lang="en-US" sz="2000" dirty="0">
              <a:latin typeface="Perpetua" panose="02020502060401020303" pitchFamily="18" charset="0"/>
            </a:endParaRPr>
          </a:p>
          <a:p>
            <a:pPr marL="719138"/>
            <a:r>
              <a:rPr lang="en-US" sz="2000" dirty="0">
                <a:latin typeface="Perpetua" panose="02020502060401020303" pitchFamily="18" charset="0"/>
              </a:rPr>
              <a:t>* Subs. For ‘Five’ by Fin. Act 2020, w.e.f. 01/04/2021</a:t>
            </a:r>
          </a:p>
        </p:txBody>
      </p:sp>
      <p:sp>
        <p:nvSpPr>
          <p:cNvPr id="11" name="Slide Number Placeholder 10"/>
          <p:cNvSpPr>
            <a:spLocks noGrp="1"/>
          </p:cNvSpPr>
          <p:nvPr>
            <p:ph type="sldNum" sz="quarter" idx="12"/>
          </p:nvPr>
        </p:nvSpPr>
        <p:spPr/>
        <p:txBody>
          <a:bodyPr>
            <a:normAutofit fontScale="85000" lnSpcReduction="20000"/>
          </a:bodyPr>
          <a:lstStyle/>
          <a:p>
            <a:fld id="{B3114B22-2A7B-4820-8EB8-CF2D6B3CC3FE}" type="slidenum">
              <a:rPr lang="en-US" smtClean="0"/>
              <a:pPr/>
              <a:t>264</a:t>
            </a:fld>
            <a:endParaRPr lang="en-US"/>
          </a:p>
        </p:txBody>
      </p:sp>
      <p:sp>
        <p:nvSpPr>
          <p:cNvPr id="5" name="Title 6">
            <a:extLst>
              <a:ext uri="{FF2B5EF4-FFF2-40B4-BE49-F238E27FC236}">
                <a16:creationId xmlns="" xmlns:a16="http://schemas.microsoft.com/office/drawing/2014/main" id="{DDF2D1AB-D35B-4EE1-9AFB-E34C86935C85}"/>
              </a:ext>
            </a:extLst>
          </p:cNvPr>
          <p:cNvSpPr txBox="1">
            <a:spLocks/>
          </p:cNvSpPr>
          <p:nvPr/>
        </p:nvSpPr>
        <p:spPr>
          <a:xfrm>
            <a:off x="304800" y="152400"/>
            <a:ext cx="72390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56(2)(x)….</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Rectangle 5">
            <a:extLst>
              <a:ext uri="{FF2B5EF4-FFF2-40B4-BE49-F238E27FC236}">
                <a16:creationId xmlns="" xmlns:a16="http://schemas.microsoft.com/office/drawing/2014/main" id="{124B4455-6C7B-44BE-95AA-F4F7F3400216}"/>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675631013"/>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265</a:t>
            </a:fld>
            <a:endParaRPr lang="en-US">
              <a:latin typeface="Perpetua" panose="02020502060401020303" pitchFamily="18" charset="0"/>
            </a:endParaRPr>
          </a:p>
        </p:txBody>
      </p:sp>
      <p:sp>
        <p:nvSpPr>
          <p:cNvPr id="6"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265</a:t>
            </a:fld>
            <a:endParaRPr lang="en-US">
              <a:latin typeface="Perpetua" panose="02020502060401020303" pitchFamily="18" charset="0"/>
            </a:endParaRPr>
          </a:p>
        </p:txBody>
      </p:sp>
      <p:sp>
        <p:nvSpPr>
          <p:cNvPr id="7"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265</a:t>
            </a:fld>
            <a:endParaRPr lang="en-US">
              <a:latin typeface="Perpetua" panose="02020502060401020303" pitchFamily="18" charset="0"/>
            </a:endParaRPr>
          </a:p>
        </p:txBody>
      </p:sp>
      <p:sp>
        <p:nvSpPr>
          <p:cNvPr id="8"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265</a:t>
            </a:fld>
            <a:endParaRPr lang="en-US">
              <a:latin typeface="Perpetua" panose="02020502060401020303" pitchFamily="18" charset="0"/>
            </a:endParaRPr>
          </a:p>
        </p:txBody>
      </p:sp>
      <p:sp>
        <p:nvSpPr>
          <p:cNvPr id="2" name="Rectangle 1"/>
          <p:cNvSpPr/>
          <p:nvPr/>
        </p:nvSpPr>
        <p:spPr>
          <a:xfrm>
            <a:off x="0" y="-243408"/>
            <a:ext cx="9168063" cy="7448193"/>
          </a:xfrm>
          <a:prstGeom prst="rect">
            <a:avLst/>
          </a:prstGeom>
          <a:solidFill>
            <a:schemeClr val="bg1"/>
          </a:solidFill>
        </p:spPr>
        <p:txBody>
          <a:bodyPr wrap="square">
            <a:spAutoFit/>
          </a:bodyPr>
          <a:lstStyle/>
          <a:p>
            <a:pPr algn="just"/>
            <a:r>
              <a:rPr lang="en-US" sz="2000" b="1" dirty="0">
                <a:latin typeface="Perpetua" panose="02020502060401020303" pitchFamily="18" charset="0"/>
              </a:rPr>
              <a:t>Provided that </a:t>
            </a:r>
            <a:r>
              <a:rPr lang="en-US" sz="2000" dirty="0">
                <a:latin typeface="Perpetua" panose="02020502060401020303" pitchFamily="18" charset="0"/>
              </a:rPr>
              <a:t>where the date of agreement fixing the amount of consideration for the transfer of immovable property and the date of registration are not the same, the stamp duty value on the date of agreement may be taken for the purposes of this sub-clause:</a:t>
            </a:r>
            <a:endParaRPr lang="en-US" sz="2000" b="1" u="sng" dirty="0">
              <a:latin typeface="Perpetua" panose="02020502060401020303" pitchFamily="18" charset="0"/>
            </a:endParaRPr>
          </a:p>
          <a:p>
            <a:pPr algn="just"/>
            <a:endParaRPr lang="en-US" sz="2000" b="1" dirty="0">
              <a:latin typeface="Perpetua" panose="02020502060401020303" pitchFamily="18" charset="0"/>
            </a:endParaRPr>
          </a:p>
          <a:p>
            <a:pPr algn="just"/>
            <a:r>
              <a:rPr lang="en-US" sz="2000" b="1" dirty="0">
                <a:latin typeface="Perpetua" panose="02020502060401020303" pitchFamily="18" charset="0"/>
              </a:rPr>
              <a:t>Provided further that </a:t>
            </a:r>
            <a:r>
              <a:rPr lang="en-US" sz="2000" dirty="0">
                <a:latin typeface="Perpetua" panose="02020502060401020303" pitchFamily="18" charset="0"/>
              </a:rPr>
              <a:t>the provisions of the first proviso shall apply only in a case where the amount of consideration referred to therein, or a part thereof, has been paid by way of an account payee cheque or an account payee bank draft or by use of electronic clearing system through a bank account, *[or through such other electronic mode as may be prescribed] on or before the date of agreement for transfer of such </a:t>
            </a:r>
            <a:r>
              <a:rPr lang="en-GB" sz="2000" dirty="0">
                <a:latin typeface="Perpetua" panose="02020502060401020303" pitchFamily="18" charset="0"/>
              </a:rPr>
              <a:t>immovable property:</a:t>
            </a:r>
          </a:p>
          <a:p>
            <a:pPr algn="just"/>
            <a:r>
              <a:rPr lang="en-GB" sz="2000" dirty="0">
                <a:latin typeface="Perpetua" panose="02020502060401020303" pitchFamily="18" charset="0"/>
              </a:rPr>
              <a:t>*</a:t>
            </a:r>
            <a:r>
              <a:rPr lang="en-GB" dirty="0">
                <a:latin typeface="Perpetua" panose="02020502060401020303" pitchFamily="18" charset="0"/>
              </a:rPr>
              <a:t>Inserted vide </a:t>
            </a:r>
            <a:r>
              <a:rPr lang="en-GB" dirty="0" err="1">
                <a:latin typeface="Perpetua" panose="02020502060401020303" pitchFamily="18" charset="0"/>
              </a:rPr>
              <a:t>Fin.Act</a:t>
            </a:r>
            <a:r>
              <a:rPr lang="en-GB" dirty="0">
                <a:latin typeface="Perpetua" panose="02020502060401020303" pitchFamily="18" charset="0"/>
              </a:rPr>
              <a:t> 2019, </a:t>
            </a:r>
            <a:r>
              <a:rPr lang="en-GB" dirty="0" err="1">
                <a:latin typeface="Perpetua" panose="02020502060401020303" pitchFamily="18" charset="0"/>
              </a:rPr>
              <a:t>w.e.f</a:t>
            </a:r>
            <a:r>
              <a:rPr lang="en-GB" dirty="0">
                <a:latin typeface="Perpetua" panose="02020502060401020303" pitchFamily="18" charset="0"/>
              </a:rPr>
              <a:t> 01/04/2020</a:t>
            </a:r>
          </a:p>
          <a:p>
            <a:pPr algn="just"/>
            <a:endParaRPr lang="en-US" sz="900" dirty="0">
              <a:latin typeface="Perpetua" panose="02020502060401020303" pitchFamily="18" charset="0"/>
            </a:endParaRPr>
          </a:p>
          <a:p>
            <a:pPr algn="just"/>
            <a:r>
              <a:rPr lang="en-US" sz="2000" b="1" dirty="0">
                <a:latin typeface="Perpetua" panose="02020502060401020303" pitchFamily="18" charset="0"/>
              </a:rPr>
              <a:t>Provided also that </a:t>
            </a:r>
            <a:r>
              <a:rPr lang="en-US" sz="2000" dirty="0">
                <a:latin typeface="Perpetua" panose="02020502060401020303" pitchFamily="18" charset="0"/>
              </a:rPr>
              <a:t>where the stamp duty value of immovable property is disputed by the assessee on grounds mentioned in sub-section (</a:t>
            </a:r>
            <a:r>
              <a:rPr lang="en-US" sz="2000" i="1" dirty="0">
                <a:latin typeface="Perpetua" panose="02020502060401020303" pitchFamily="18" charset="0"/>
              </a:rPr>
              <a:t>2</a:t>
            </a:r>
            <a:r>
              <a:rPr lang="en-US" sz="2000" dirty="0">
                <a:latin typeface="Perpetua" panose="02020502060401020303" pitchFamily="18" charset="0"/>
              </a:rPr>
              <a:t>) of section 50C, the Assessing Officer may refer the valuation of such property to a Valuation Officer, and the provisions of section 50C and sub-section (</a:t>
            </a:r>
            <a:r>
              <a:rPr lang="en-US" sz="2000" i="1" dirty="0">
                <a:latin typeface="Perpetua" panose="02020502060401020303" pitchFamily="18" charset="0"/>
              </a:rPr>
              <a:t>15</a:t>
            </a:r>
            <a:r>
              <a:rPr lang="en-US" sz="2000" dirty="0">
                <a:latin typeface="Perpetua" panose="02020502060401020303" pitchFamily="18" charset="0"/>
              </a:rPr>
              <a:t>) of section 155 shall, as far as may be, apply in relation to the stamp duty value of such property for the purpose of this sub-clause as they apply for valuation of capital asset under those sections;</a:t>
            </a:r>
          </a:p>
          <a:p>
            <a:pPr algn="just"/>
            <a:endParaRPr lang="en-US" sz="2000" dirty="0">
              <a:latin typeface="Perpetua" panose="02020502060401020303" pitchFamily="18" charset="0"/>
            </a:endParaRPr>
          </a:p>
          <a:p>
            <a:pPr algn="just"/>
            <a:endParaRPr lang="en-US" sz="900" dirty="0">
              <a:latin typeface="Perpetua" panose="02020502060401020303" pitchFamily="18" charset="0"/>
            </a:endParaRPr>
          </a:p>
          <a:p>
            <a:pPr algn="just"/>
            <a:r>
              <a:rPr lang="en-US" sz="2000" b="1" dirty="0">
                <a:latin typeface="Perpetua" panose="02020502060401020303" pitchFamily="18" charset="0"/>
              </a:rPr>
              <a:t>(c) any property, other than immovable property,—</a:t>
            </a:r>
          </a:p>
          <a:p>
            <a:pPr marL="457200" indent="-457200" algn="just">
              <a:buAutoNum type="alphaUcParenBoth"/>
            </a:pPr>
            <a:r>
              <a:rPr lang="en-US" sz="2000" dirty="0">
                <a:latin typeface="Perpetua" panose="02020502060401020303" pitchFamily="18" charset="0"/>
              </a:rPr>
              <a:t>without consideration, the aggregate fair market value of which exceeds fifty thousand rupees, the whole of the aggregate fair market value of such property;</a:t>
            </a:r>
          </a:p>
          <a:p>
            <a:pPr marL="457200" indent="-457200" algn="just">
              <a:buAutoNum type="alphaUcParenBoth"/>
            </a:pPr>
            <a:r>
              <a:rPr lang="en-US" sz="2000" dirty="0">
                <a:latin typeface="Perpetua" panose="02020502060401020303" pitchFamily="18" charset="0"/>
              </a:rPr>
              <a:t>for a consideration which is less than the aggregate fair market value of the property by an amount exceeding fifty thousand rupees, the aggregate fair market value of such property as exceeds such consideration:</a:t>
            </a:r>
            <a:endParaRPr lang="en-US" sz="900" dirty="0">
              <a:latin typeface="Perpetua" panose="02020502060401020303" pitchFamily="18" charset="0"/>
            </a:endParaRPr>
          </a:p>
        </p:txBody>
      </p:sp>
      <p:sp>
        <p:nvSpPr>
          <p:cNvPr id="11" name="Slide Number Placeholder 10"/>
          <p:cNvSpPr>
            <a:spLocks noGrp="1"/>
          </p:cNvSpPr>
          <p:nvPr>
            <p:ph type="sldNum" sz="quarter" idx="12"/>
          </p:nvPr>
        </p:nvSpPr>
        <p:spPr/>
        <p:txBody>
          <a:bodyPr>
            <a:normAutofit fontScale="85000" lnSpcReduction="20000"/>
          </a:bodyPr>
          <a:lstStyle/>
          <a:p>
            <a:fld id="{B3114B22-2A7B-4820-8EB8-CF2D6B3CC3FE}" type="slidenum">
              <a:rPr lang="en-US" smtClean="0"/>
              <a:pPr/>
              <a:t>265</a:t>
            </a:fld>
            <a:endParaRPr lang="en-US"/>
          </a:p>
        </p:txBody>
      </p:sp>
      <p:sp>
        <p:nvSpPr>
          <p:cNvPr id="9" name="Rectangle 8">
            <a:extLst>
              <a:ext uri="{FF2B5EF4-FFF2-40B4-BE49-F238E27FC236}">
                <a16:creationId xmlns="" xmlns:a16="http://schemas.microsoft.com/office/drawing/2014/main" id="{18471FE2-CAFE-40AF-9B6F-2C3A0B03A270}"/>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415519945"/>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266</a:t>
            </a:fld>
            <a:endParaRPr lang="en-US">
              <a:latin typeface="Perpetua" panose="02020502060401020303" pitchFamily="18" charset="0"/>
            </a:endParaRPr>
          </a:p>
        </p:txBody>
      </p:sp>
      <p:sp>
        <p:nvSpPr>
          <p:cNvPr id="6"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266</a:t>
            </a:fld>
            <a:endParaRPr lang="en-US">
              <a:latin typeface="Perpetua" panose="02020502060401020303" pitchFamily="18" charset="0"/>
            </a:endParaRPr>
          </a:p>
        </p:txBody>
      </p:sp>
      <p:sp>
        <p:nvSpPr>
          <p:cNvPr id="7"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266</a:t>
            </a:fld>
            <a:endParaRPr lang="en-US">
              <a:latin typeface="Perpetua" panose="02020502060401020303" pitchFamily="18" charset="0"/>
            </a:endParaRPr>
          </a:p>
        </p:txBody>
      </p:sp>
      <p:sp>
        <p:nvSpPr>
          <p:cNvPr id="8" name="Slide Number Placeholder 2"/>
          <p:cNvSpPr txBox="1">
            <a:spLocks/>
          </p:cNvSpPr>
          <p:nvPr/>
        </p:nvSpPr>
        <p:spPr bwMode="auto">
          <a:xfrm>
            <a:off x="6577263" y="4953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B3114B22-2A7B-4820-8EB8-CF2D6B3CC3FE}" type="slidenum">
              <a:rPr lang="en-US" smtClean="0">
                <a:latin typeface="Perpetua" panose="02020502060401020303" pitchFamily="18" charset="0"/>
              </a:rPr>
              <a:pPr/>
              <a:t>266</a:t>
            </a:fld>
            <a:endParaRPr lang="en-US">
              <a:latin typeface="Perpetua" panose="02020502060401020303" pitchFamily="18" charset="0"/>
            </a:endParaRPr>
          </a:p>
        </p:txBody>
      </p:sp>
      <p:sp>
        <p:nvSpPr>
          <p:cNvPr id="2" name="Rectangle 1"/>
          <p:cNvSpPr/>
          <p:nvPr/>
        </p:nvSpPr>
        <p:spPr>
          <a:xfrm>
            <a:off x="0" y="266700"/>
            <a:ext cx="9144000" cy="7294305"/>
          </a:xfrm>
          <a:prstGeom prst="rect">
            <a:avLst/>
          </a:prstGeom>
          <a:solidFill>
            <a:schemeClr val="bg1"/>
          </a:solidFill>
        </p:spPr>
        <p:txBody>
          <a:bodyPr wrap="square">
            <a:spAutoFit/>
          </a:bodyPr>
          <a:lstStyle/>
          <a:p>
            <a:pPr algn="just"/>
            <a:r>
              <a:rPr lang="en-US" sz="2400" b="1" dirty="0">
                <a:latin typeface="Perpetua" panose="02020502060401020303" pitchFamily="18" charset="0"/>
              </a:rPr>
              <a:t>Provided that </a:t>
            </a:r>
            <a:r>
              <a:rPr lang="en-US" sz="2400" dirty="0">
                <a:latin typeface="Perpetua" panose="02020502060401020303" pitchFamily="18" charset="0"/>
              </a:rPr>
              <a:t>this clause shall not apply to any sum of money or any property received—</a:t>
            </a:r>
          </a:p>
          <a:p>
            <a:pPr marL="514350" indent="-514350" algn="just">
              <a:buAutoNum type="romanUcParenBoth"/>
            </a:pPr>
            <a:r>
              <a:rPr lang="en-US" sz="2400" dirty="0">
                <a:latin typeface="Perpetua" panose="02020502060401020303" pitchFamily="18" charset="0"/>
              </a:rPr>
              <a:t>from any relative; or</a:t>
            </a:r>
          </a:p>
          <a:p>
            <a:pPr marL="514350" indent="-514350" algn="just">
              <a:buAutoNum type="romanUcParenBoth"/>
            </a:pPr>
            <a:r>
              <a:rPr lang="en-US" sz="2400" dirty="0">
                <a:latin typeface="Perpetua" panose="02020502060401020303" pitchFamily="18" charset="0"/>
              </a:rPr>
              <a:t>on the occasion of the marriage of the individual; or</a:t>
            </a:r>
          </a:p>
          <a:p>
            <a:pPr marL="541338" indent="-541338" algn="just"/>
            <a:r>
              <a:rPr lang="en-US" sz="2050" dirty="0">
                <a:latin typeface="Perpetua" panose="02020502060401020303" pitchFamily="18" charset="0"/>
              </a:rPr>
              <a:t>(III)  under a will or by way of inheritance; or</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IV</a:t>
            </a:r>
            <a:r>
              <a:rPr lang="en-US" sz="2050" dirty="0">
                <a:latin typeface="Perpetua" panose="02020502060401020303" pitchFamily="18" charset="0"/>
              </a:rPr>
              <a:t>)  in contemplation of death of the payer or donor, as the case may be; or</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V</a:t>
            </a:r>
            <a:r>
              <a:rPr lang="en-US" sz="2050" dirty="0">
                <a:latin typeface="Perpetua" panose="02020502060401020303" pitchFamily="18" charset="0"/>
              </a:rPr>
              <a:t>)   from any local authority as defined in the </a:t>
            </a:r>
            <a:r>
              <a:rPr lang="en-US" sz="2050" i="1" dirty="0">
                <a:latin typeface="Perpetua" panose="02020502060401020303" pitchFamily="18" charset="0"/>
              </a:rPr>
              <a:t>Explanation </a:t>
            </a:r>
            <a:r>
              <a:rPr lang="en-US" sz="2050" dirty="0">
                <a:latin typeface="Perpetua" panose="02020502060401020303" pitchFamily="18" charset="0"/>
              </a:rPr>
              <a:t>to clause (</a:t>
            </a:r>
            <a:r>
              <a:rPr lang="en-US" sz="2050" i="1" dirty="0">
                <a:latin typeface="Perpetua" panose="02020502060401020303" pitchFamily="18" charset="0"/>
              </a:rPr>
              <a:t>20</a:t>
            </a:r>
            <a:r>
              <a:rPr lang="en-US" sz="2050" dirty="0">
                <a:latin typeface="Perpetua" panose="02020502060401020303" pitchFamily="18" charset="0"/>
              </a:rPr>
              <a:t>) of section 10; or</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VI</a:t>
            </a:r>
            <a:r>
              <a:rPr lang="en-US" sz="2050" dirty="0">
                <a:latin typeface="Perpetua" panose="02020502060401020303" pitchFamily="18" charset="0"/>
              </a:rPr>
              <a:t>)  from any fund or foundation or university or other educational institution or hospital or other medical institution or any trust or institution referred to in clause (</a:t>
            </a:r>
            <a:r>
              <a:rPr lang="en-US" sz="2050" i="1" dirty="0">
                <a:latin typeface="Perpetua" panose="02020502060401020303" pitchFamily="18" charset="0"/>
              </a:rPr>
              <a:t>23C</a:t>
            </a:r>
            <a:r>
              <a:rPr lang="en-US" sz="2050" dirty="0">
                <a:latin typeface="Perpetua" panose="02020502060401020303" pitchFamily="18" charset="0"/>
              </a:rPr>
              <a:t>) of section </a:t>
            </a:r>
            <a:r>
              <a:rPr lang="en-GB" sz="2050" dirty="0">
                <a:latin typeface="Perpetua" panose="02020502060401020303" pitchFamily="18" charset="0"/>
              </a:rPr>
              <a:t>10; or</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VII</a:t>
            </a:r>
            <a:r>
              <a:rPr lang="en-US" sz="2050" dirty="0">
                <a:latin typeface="Perpetua" panose="02020502060401020303" pitchFamily="18" charset="0"/>
              </a:rPr>
              <a:t>) from or by any trust or institution registered under section *[12A or section 12AA or section 12AB]; Or </a:t>
            </a:r>
          </a:p>
          <a:p>
            <a:pPr marL="541338" indent="-541338" algn="just"/>
            <a:r>
              <a:rPr lang="en-US" sz="2050" dirty="0">
                <a:latin typeface="Perpetua" panose="02020502060401020303" pitchFamily="18" charset="0"/>
              </a:rPr>
              <a:t>         </a:t>
            </a:r>
            <a:r>
              <a:rPr lang="en-US" dirty="0">
                <a:latin typeface="Perpetua" panose="02020502060401020303" pitchFamily="18" charset="0"/>
              </a:rPr>
              <a:t>* Subs. for ‘section 12A or section 12AA vide Fin. Act 2020, </a:t>
            </a:r>
            <a:r>
              <a:rPr lang="en-US" dirty="0" err="1">
                <a:latin typeface="Perpetua" panose="02020502060401020303" pitchFamily="18" charset="0"/>
              </a:rPr>
              <a:t>w.e.f</a:t>
            </a:r>
            <a:r>
              <a:rPr lang="en-US" dirty="0">
                <a:latin typeface="Perpetua" panose="02020502060401020303" pitchFamily="18" charset="0"/>
              </a:rPr>
              <a:t> 01/04/2021</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VIII</a:t>
            </a:r>
            <a:r>
              <a:rPr lang="en-US" sz="2050" dirty="0">
                <a:latin typeface="Perpetua" panose="02020502060401020303" pitchFamily="18" charset="0"/>
              </a:rPr>
              <a:t>) by any fund or trust or institution or any university or other educational institution or any hospital or other medical institution referred to in sub-clause (</a:t>
            </a:r>
            <a:r>
              <a:rPr lang="en-US" sz="2050" i="1" dirty="0">
                <a:latin typeface="Perpetua" panose="02020502060401020303" pitchFamily="18" charset="0"/>
              </a:rPr>
              <a:t>iv</a:t>
            </a:r>
            <a:r>
              <a:rPr lang="en-US" sz="2050" dirty="0">
                <a:latin typeface="Perpetua" panose="02020502060401020303" pitchFamily="18" charset="0"/>
              </a:rPr>
              <a:t>) or sub-clause (</a:t>
            </a:r>
            <a:r>
              <a:rPr lang="en-US" sz="2050" i="1" dirty="0">
                <a:latin typeface="Perpetua" panose="02020502060401020303" pitchFamily="18" charset="0"/>
              </a:rPr>
              <a:t>v</a:t>
            </a:r>
            <a:r>
              <a:rPr lang="en-US" sz="2050" dirty="0">
                <a:latin typeface="Perpetua" panose="02020502060401020303" pitchFamily="18" charset="0"/>
              </a:rPr>
              <a:t>) or sub-clause (</a:t>
            </a:r>
            <a:r>
              <a:rPr lang="en-US" sz="2050" i="1" dirty="0">
                <a:latin typeface="Perpetua" panose="02020502060401020303" pitchFamily="18" charset="0"/>
              </a:rPr>
              <a:t>vi</a:t>
            </a:r>
            <a:r>
              <a:rPr lang="en-US" sz="2050" dirty="0">
                <a:latin typeface="Perpetua" panose="02020502060401020303" pitchFamily="18" charset="0"/>
              </a:rPr>
              <a:t>) or sub-clause (</a:t>
            </a:r>
            <a:r>
              <a:rPr lang="en-US" sz="2050" i="1" dirty="0">
                <a:latin typeface="Perpetua" panose="02020502060401020303" pitchFamily="18" charset="0"/>
              </a:rPr>
              <a:t>via</a:t>
            </a:r>
            <a:r>
              <a:rPr lang="en-US" sz="2050" dirty="0">
                <a:latin typeface="Perpetua" panose="02020502060401020303" pitchFamily="18" charset="0"/>
              </a:rPr>
              <a:t>) of clause (</a:t>
            </a:r>
            <a:r>
              <a:rPr lang="en-US" sz="2050" i="1" dirty="0">
                <a:latin typeface="Perpetua" panose="02020502060401020303" pitchFamily="18" charset="0"/>
              </a:rPr>
              <a:t>23C</a:t>
            </a:r>
            <a:r>
              <a:rPr lang="en-US" sz="2050" dirty="0">
                <a:latin typeface="Perpetua" panose="02020502060401020303" pitchFamily="18" charset="0"/>
              </a:rPr>
              <a:t>) of section 10; or</a:t>
            </a:r>
          </a:p>
          <a:p>
            <a:pPr marL="541338" indent="-541338" algn="just"/>
            <a:r>
              <a:rPr lang="en-US" sz="2050" dirty="0">
                <a:latin typeface="Perpetua" panose="02020502060401020303" pitchFamily="18" charset="0"/>
              </a:rPr>
              <a:t>(</a:t>
            </a:r>
            <a:r>
              <a:rPr lang="en-US" sz="2050" i="1" dirty="0">
                <a:latin typeface="Perpetua" panose="02020502060401020303" pitchFamily="18" charset="0"/>
              </a:rPr>
              <a:t>IX</a:t>
            </a:r>
            <a:r>
              <a:rPr lang="en-US" sz="2050" dirty="0">
                <a:latin typeface="Perpetua" panose="02020502060401020303" pitchFamily="18" charset="0"/>
              </a:rPr>
              <a:t>) by way of transaction not regarded as transfer under clause (</a:t>
            </a:r>
            <a:r>
              <a:rPr lang="en-US" sz="2050" i="1" dirty="0" err="1">
                <a:latin typeface="Perpetua" panose="02020502060401020303" pitchFamily="18" charset="0"/>
              </a:rPr>
              <a:t>i</a:t>
            </a:r>
            <a:r>
              <a:rPr lang="en-US" sz="2050" dirty="0">
                <a:latin typeface="Perpetua" panose="02020502060401020303" pitchFamily="18" charset="0"/>
              </a:rPr>
              <a:t>) or clause (</a:t>
            </a:r>
            <a:r>
              <a:rPr lang="en-US" sz="2050" i="1" dirty="0">
                <a:latin typeface="Perpetua" panose="02020502060401020303" pitchFamily="18" charset="0"/>
              </a:rPr>
              <a:t>vi</a:t>
            </a:r>
            <a:r>
              <a:rPr lang="en-US" sz="2050" dirty="0">
                <a:latin typeface="Perpetua" panose="02020502060401020303" pitchFamily="18" charset="0"/>
              </a:rPr>
              <a:t>) or clause (</a:t>
            </a:r>
            <a:r>
              <a:rPr lang="en-US" sz="2050" i="1" dirty="0">
                <a:latin typeface="Perpetua" panose="02020502060401020303" pitchFamily="18" charset="0"/>
              </a:rPr>
              <a:t>via</a:t>
            </a:r>
            <a:r>
              <a:rPr lang="en-US" sz="2050" dirty="0">
                <a:latin typeface="Perpetua" panose="02020502060401020303" pitchFamily="18" charset="0"/>
              </a:rPr>
              <a:t>) or clause (</a:t>
            </a:r>
            <a:r>
              <a:rPr lang="en-US" sz="2050" i="1" dirty="0" err="1">
                <a:latin typeface="Perpetua" panose="02020502060401020303" pitchFamily="18" charset="0"/>
              </a:rPr>
              <a:t>viaa</a:t>
            </a:r>
            <a:r>
              <a:rPr lang="en-US" sz="2050" dirty="0">
                <a:latin typeface="Perpetua" panose="02020502060401020303" pitchFamily="18" charset="0"/>
              </a:rPr>
              <a:t>) or clause (</a:t>
            </a:r>
            <a:r>
              <a:rPr lang="en-US" sz="2050" i="1" dirty="0" err="1">
                <a:latin typeface="Perpetua" panose="02020502060401020303" pitchFamily="18" charset="0"/>
              </a:rPr>
              <a:t>vib</a:t>
            </a:r>
            <a:r>
              <a:rPr lang="en-US" sz="2050" dirty="0">
                <a:latin typeface="Perpetua" panose="02020502060401020303" pitchFamily="18" charset="0"/>
              </a:rPr>
              <a:t>) or clause (</a:t>
            </a:r>
            <a:r>
              <a:rPr lang="en-US" sz="2050" i="1" dirty="0" err="1">
                <a:latin typeface="Perpetua" panose="02020502060401020303" pitchFamily="18" charset="0"/>
              </a:rPr>
              <a:t>vic</a:t>
            </a:r>
            <a:r>
              <a:rPr lang="en-US" sz="2050" dirty="0">
                <a:latin typeface="Perpetua" panose="02020502060401020303" pitchFamily="18" charset="0"/>
              </a:rPr>
              <a:t>) or clause (</a:t>
            </a:r>
            <a:r>
              <a:rPr lang="en-US" sz="2050" i="1" dirty="0" err="1">
                <a:latin typeface="Perpetua" panose="02020502060401020303" pitchFamily="18" charset="0"/>
              </a:rPr>
              <a:t>vica</a:t>
            </a:r>
            <a:r>
              <a:rPr lang="en-US" sz="2050" dirty="0">
                <a:latin typeface="Perpetua" panose="02020502060401020303" pitchFamily="18" charset="0"/>
              </a:rPr>
              <a:t>) or clause (</a:t>
            </a:r>
            <a:r>
              <a:rPr lang="en-US" sz="2050" i="1" dirty="0" err="1">
                <a:latin typeface="Perpetua" panose="02020502060401020303" pitchFamily="18" charset="0"/>
              </a:rPr>
              <a:t>vicb</a:t>
            </a:r>
            <a:r>
              <a:rPr lang="en-US" sz="2050" dirty="0">
                <a:latin typeface="Perpetua" panose="02020502060401020303" pitchFamily="18" charset="0"/>
              </a:rPr>
              <a:t>) or clause (</a:t>
            </a:r>
            <a:r>
              <a:rPr lang="en-US" sz="2050" i="1" dirty="0">
                <a:latin typeface="Perpetua" panose="02020502060401020303" pitchFamily="18" charset="0"/>
              </a:rPr>
              <a:t>vid</a:t>
            </a:r>
            <a:r>
              <a:rPr lang="en-US" sz="2050" dirty="0">
                <a:latin typeface="Perpetua" panose="02020502060401020303" pitchFamily="18" charset="0"/>
              </a:rPr>
              <a:t>) or clause (</a:t>
            </a:r>
            <a:r>
              <a:rPr lang="en-US" sz="2050" i="1" dirty="0">
                <a:latin typeface="Perpetua" panose="02020502060401020303" pitchFamily="18" charset="0"/>
              </a:rPr>
              <a:t>vii</a:t>
            </a:r>
            <a:r>
              <a:rPr lang="en-US" sz="2050" dirty="0">
                <a:latin typeface="Perpetua" panose="02020502060401020303" pitchFamily="18" charset="0"/>
              </a:rPr>
              <a:t>)</a:t>
            </a:r>
            <a:r>
              <a:rPr lang="en-US" sz="2400" b="1" i="0" dirty="0">
                <a:solidFill>
                  <a:srgbClr val="444444"/>
                </a:solidFill>
                <a:effectLst/>
                <a:latin typeface="Times New Roman" panose="02020603050405020304" pitchFamily="18" charset="0"/>
              </a:rPr>
              <a:t> </a:t>
            </a:r>
            <a:r>
              <a:rPr lang="en-US" sz="2050" dirty="0">
                <a:latin typeface="Perpetua" panose="02020502060401020303" pitchFamily="18" charset="0"/>
              </a:rPr>
              <a:t>of section 47.</a:t>
            </a:r>
            <a:endParaRPr lang="en-US" dirty="0">
              <a:latin typeface="Perpetua" panose="02020502060401020303" pitchFamily="18" charset="0"/>
            </a:endParaRPr>
          </a:p>
          <a:p>
            <a:pPr marL="541338" indent="-541338" algn="just"/>
            <a:r>
              <a:rPr lang="en-US" sz="2050" dirty="0">
                <a:latin typeface="Perpetua" panose="02020502060401020303" pitchFamily="18" charset="0"/>
              </a:rPr>
              <a:t>(X)  </a:t>
            </a:r>
            <a:r>
              <a:rPr lang="en-US" sz="2050" b="1" dirty="0">
                <a:latin typeface="Perpetua" panose="02020502060401020303" pitchFamily="18" charset="0"/>
              </a:rPr>
              <a:t>from an individual by a trust created or established solely for the benefit of relative of the individual.</a:t>
            </a:r>
          </a:p>
          <a:p>
            <a:pPr marL="541338" indent="-541338" algn="just"/>
            <a:r>
              <a:rPr lang="en-US" sz="2000" b="0" i="0" dirty="0">
                <a:effectLst/>
                <a:latin typeface="Perpetua" panose="02020502060401020303" pitchFamily="18" charset="0"/>
              </a:rPr>
              <a:t>(</a:t>
            </a:r>
            <a:r>
              <a:rPr lang="en-US" sz="2000" b="0" i="1" dirty="0">
                <a:effectLst/>
                <a:latin typeface="Perpetua" panose="02020502060401020303" pitchFamily="18" charset="0"/>
              </a:rPr>
              <a:t>XI</a:t>
            </a:r>
            <a:r>
              <a:rPr lang="en-US" sz="2000" b="0" i="0" dirty="0">
                <a:effectLst/>
                <a:latin typeface="Perpetua" panose="02020502060401020303" pitchFamily="18" charset="0"/>
              </a:rPr>
              <a:t>) from such class of persons and subject to such conditions, as may be prescribed.</a:t>
            </a:r>
            <a:endParaRPr lang="en-US" sz="2000" b="1" dirty="0">
              <a:latin typeface="Perpetua" panose="02020502060401020303" pitchFamily="18" charset="0"/>
            </a:endParaRPr>
          </a:p>
        </p:txBody>
      </p:sp>
      <p:sp>
        <p:nvSpPr>
          <p:cNvPr id="11" name="Slide Number Placeholder 10"/>
          <p:cNvSpPr>
            <a:spLocks noGrp="1"/>
          </p:cNvSpPr>
          <p:nvPr>
            <p:ph type="sldNum" sz="quarter" idx="12"/>
          </p:nvPr>
        </p:nvSpPr>
        <p:spPr/>
        <p:txBody>
          <a:bodyPr>
            <a:normAutofit fontScale="85000" lnSpcReduction="20000"/>
          </a:bodyPr>
          <a:lstStyle/>
          <a:p>
            <a:fld id="{B3114B22-2A7B-4820-8EB8-CF2D6B3CC3FE}" type="slidenum">
              <a:rPr lang="en-US" smtClean="0"/>
              <a:pPr/>
              <a:t>266</a:t>
            </a:fld>
            <a:endParaRPr lang="en-US"/>
          </a:p>
        </p:txBody>
      </p:sp>
      <p:sp>
        <p:nvSpPr>
          <p:cNvPr id="12" name="Rectangle 11">
            <a:extLst>
              <a:ext uri="{FF2B5EF4-FFF2-40B4-BE49-F238E27FC236}">
                <a16:creationId xmlns="" xmlns:a16="http://schemas.microsoft.com/office/drawing/2014/main" id="{B8DA964E-6652-4620-8F97-C229A778ABBB}"/>
              </a:ext>
            </a:extLst>
          </p:cNvPr>
          <p:cNvSpPr/>
          <p:nvPr/>
        </p:nvSpPr>
        <p:spPr>
          <a:xfrm>
            <a:off x="7391400" y="-762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a:solidFill>
                  <a:schemeClr val="tx2"/>
                </a:solidFill>
                <a:latin typeface="+mj-lt"/>
              </a:rPr>
              <a:t>Contd….</a:t>
            </a:r>
          </a:p>
        </p:txBody>
      </p:sp>
    </p:spTree>
    <p:extLst>
      <p:ext uri="{BB962C8B-B14F-4D97-AF65-F5344CB8AC3E}">
        <p14:creationId xmlns:p14="http://schemas.microsoft.com/office/powerpoint/2010/main" val="125125570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267</a:t>
            </a:fld>
            <a:endParaRPr lang="en-US"/>
          </a:p>
        </p:txBody>
      </p:sp>
      <p:sp>
        <p:nvSpPr>
          <p:cNvPr id="5" name="Content Placeholder 3"/>
          <p:cNvSpPr>
            <a:spLocks noGrp="1"/>
          </p:cNvSpPr>
          <p:nvPr>
            <p:ph sz="quarter" idx="1"/>
          </p:nvPr>
        </p:nvSpPr>
        <p:spPr>
          <a:xfrm>
            <a:off x="152400" y="1676400"/>
            <a:ext cx="8763000" cy="4267200"/>
          </a:xfrm>
          <a:noFill/>
          <a:ln w="38100">
            <a:solidFill>
              <a:schemeClr val="accent1"/>
            </a:solidFill>
          </a:ln>
        </p:spPr>
        <p:txBody>
          <a:bodyPr>
            <a:noAutofit/>
          </a:bodyPr>
          <a:lstStyle/>
          <a:p>
            <a:pPr marL="0" indent="0" algn="just">
              <a:buNone/>
            </a:pPr>
            <a:r>
              <a:rPr lang="en-GB" sz="2200" b="1" u="sng" dirty="0">
                <a:solidFill>
                  <a:schemeClr val="tx2"/>
                </a:solidFill>
                <a:latin typeface="Perpetua" pitchFamily="18" charset="0"/>
              </a:rPr>
              <a:t>Brief Impact</a:t>
            </a:r>
            <a:r>
              <a:rPr lang="en-GB" sz="2200" b="1" dirty="0">
                <a:solidFill>
                  <a:schemeClr val="tx2"/>
                </a:solidFill>
                <a:latin typeface="Perpetua" pitchFamily="18" charset="0"/>
              </a:rPr>
              <a:t>:</a:t>
            </a:r>
            <a:r>
              <a:rPr lang="en-GB" sz="2200" dirty="0">
                <a:solidFill>
                  <a:schemeClr val="tx2"/>
                </a:solidFill>
                <a:latin typeface="Perpetua" pitchFamily="18" charset="0"/>
              </a:rPr>
              <a:t> </a:t>
            </a:r>
          </a:p>
          <a:p>
            <a:pPr algn="just"/>
            <a:endParaRPr lang="en-GB" sz="2200" dirty="0">
              <a:solidFill>
                <a:schemeClr val="tx2"/>
              </a:solidFill>
              <a:latin typeface="Perpetua" pitchFamily="18" charset="0"/>
            </a:endParaRPr>
          </a:p>
          <a:p>
            <a:pPr algn="just"/>
            <a:r>
              <a:rPr lang="en-GB" sz="2200" dirty="0">
                <a:solidFill>
                  <a:schemeClr val="tx2"/>
                </a:solidFill>
                <a:latin typeface="Perpetua" pitchFamily="18" charset="0"/>
              </a:rPr>
              <a:t>The </a:t>
            </a:r>
            <a:r>
              <a:rPr lang="en-GB" sz="2200" b="1" dirty="0">
                <a:solidFill>
                  <a:schemeClr val="tx2"/>
                </a:solidFill>
                <a:latin typeface="Perpetua" pitchFamily="18" charset="0"/>
              </a:rPr>
              <a:t>receipt of any sum of money or property by </a:t>
            </a:r>
            <a:r>
              <a:rPr lang="en-GB" sz="2200" b="1" u="sng" dirty="0">
                <a:solidFill>
                  <a:schemeClr val="tx2"/>
                </a:solidFill>
                <a:latin typeface="Perpetua" pitchFamily="18" charset="0"/>
              </a:rPr>
              <a:t>any person </a:t>
            </a:r>
            <a:r>
              <a:rPr lang="en-GB" sz="2200" b="1" dirty="0">
                <a:solidFill>
                  <a:schemeClr val="tx2"/>
                </a:solidFill>
                <a:latin typeface="Perpetua" pitchFamily="18" charset="0"/>
              </a:rPr>
              <a:t>without consideration or for inadequate consideration in excess of Rs. 50,000 shall be chargeable to tax in the hands of the recipient </a:t>
            </a:r>
            <a:r>
              <a:rPr lang="en-GB" sz="2200" dirty="0">
                <a:solidFill>
                  <a:schemeClr val="tx2"/>
                </a:solidFill>
                <a:latin typeface="Perpetua" pitchFamily="18" charset="0"/>
              </a:rPr>
              <a:t>under the head "Income from other sources".</a:t>
            </a:r>
          </a:p>
          <a:p>
            <a:pPr algn="just"/>
            <a:r>
              <a:rPr lang="en-GB" sz="2200" b="1" dirty="0">
                <a:solidFill>
                  <a:schemeClr val="tx2"/>
                </a:solidFill>
                <a:latin typeface="Perpetua" pitchFamily="18" charset="0"/>
              </a:rPr>
              <a:t>Clause (x) is proposed to be applicable to all assessee whereas clause (vii) &amp; (</a:t>
            </a:r>
            <a:r>
              <a:rPr lang="en-GB" sz="2200" b="1" dirty="0" err="1">
                <a:solidFill>
                  <a:schemeClr val="tx2"/>
                </a:solidFill>
                <a:latin typeface="Perpetua" pitchFamily="18" charset="0"/>
              </a:rPr>
              <a:t>viia</a:t>
            </a:r>
            <a:r>
              <a:rPr lang="en-GB" sz="2200" b="1" dirty="0">
                <a:solidFill>
                  <a:schemeClr val="tx2"/>
                </a:solidFill>
                <a:latin typeface="Perpetua" pitchFamily="18" charset="0"/>
              </a:rPr>
              <a:t>) are applicable to specific </a:t>
            </a:r>
            <a:r>
              <a:rPr lang="en-GB" sz="2200" b="1" dirty="0" err="1">
                <a:solidFill>
                  <a:schemeClr val="tx2"/>
                </a:solidFill>
                <a:latin typeface="Perpetua" pitchFamily="18" charset="0"/>
              </a:rPr>
              <a:t>assessees</a:t>
            </a:r>
            <a:r>
              <a:rPr lang="en-GB" sz="2200" b="1" dirty="0">
                <a:solidFill>
                  <a:schemeClr val="tx2"/>
                </a:solidFill>
                <a:latin typeface="Perpetua" pitchFamily="18" charset="0"/>
              </a:rPr>
              <a:t> (i.e. Individuals/ HUF and </a:t>
            </a:r>
            <a:r>
              <a:rPr lang="en-US" sz="2200" b="1" dirty="0">
                <a:solidFill>
                  <a:schemeClr val="tx2"/>
                </a:solidFill>
                <a:latin typeface="Perpetua" pitchFamily="18" charset="0"/>
              </a:rPr>
              <a:t>firm or a company not being a company in which the public are substantially interested.</a:t>
            </a:r>
          </a:p>
          <a:p>
            <a:pPr algn="just">
              <a:spcBef>
                <a:spcPts val="0"/>
              </a:spcBef>
            </a:pPr>
            <a:endParaRPr lang="en-US" sz="2200" dirty="0"/>
          </a:p>
        </p:txBody>
      </p:sp>
      <p:sp>
        <p:nvSpPr>
          <p:cNvPr id="6" name="Title 6"/>
          <p:cNvSpPr txBox="1">
            <a:spLocks/>
          </p:cNvSpPr>
          <p:nvPr/>
        </p:nvSpPr>
        <p:spPr>
          <a:xfrm>
            <a:off x="304800" y="152400"/>
            <a:ext cx="72390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56(2)(x)….</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Rectangle 6">
            <a:extLst>
              <a:ext uri="{FF2B5EF4-FFF2-40B4-BE49-F238E27FC236}">
                <a16:creationId xmlns="" xmlns:a16="http://schemas.microsoft.com/office/drawing/2014/main" id="{00F6C6B3-5EA1-4DFD-908A-CB1CF4D9CF59}"/>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573947522"/>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268</a:t>
            </a:fld>
            <a:endParaRPr lang="en-US"/>
          </a:p>
        </p:txBody>
      </p:sp>
      <p:sp>
        <p:nvSpPr>
          <p:cNvPr id="5" name="Content Placeholder 3"/>
          <p:cNvSpPr>
            <a:spLocks noGrp="1"/>
          </p:cNvSpPr>
          <p:nvPr>
            <p:ph sz="quarter" idx="1"/>
          </p:nvPr>
        </p:nvSpPr>
        <p:spPr>
          <a:xfrm>
            <a:off x="76200" y="1600200"/>
            <a:ext cx="8915400" cy="5181600"/>
          </a:xfrm>
          <a:noFill/>
          <a:ln w="38100">
            <a:solidFill>
              <a:schemeClr val="accent1"/>
            </a:solidFill>
          </a:ln>
        </p:spPr>
        <p:txBody>
          <a:bodyPr>
            <a:noAutofit/>
          </a:bodyPr>
          <a:lstStyle/>
          <a:p>
            <a:pPr marL="0" indent="0" algn="just">
              <a:buNone/>
            </a:pPr>
            <a:r>
              <a:rPr lang="en-US" sz="1800" b="1" dirty="0">
                <a:solidFill>
                  <a:schemeClr val="tx2"/>
                </a:solidFill>
                <a:latin typeface="Perpetua" panose="02020502060401020303" pitchFamily="18" charset="0"/>
              </a:rPr>
              <a:t>The section will lead to double taxation of the same income on deeming basis </a:t>
            </a:r>
            <a:r>
              <a:rPr lang="en-US" sz="1800" dirty="0">
                <a:solidFill>
                  <a:schemeClr val="tx2"/>
                </a:solidFill>
                <a:latin typeface="Perpetua" panose="02020502060401020303" pitchFamily="18" charset="0"/>
              </a:rPr>
              <a:t>as explained in the example below:</a:t>
            </a:r>
          </a:p>
          <a:p>
            <a:pPr marL="0" indent="0" algn="just">
              <a:buNone/>
            </a:pPr>
            <a:r>
              <a:rPr lang="en-US" sz="1800" b="1" dirty="0">
                <a:solidFill>
                  <a:schemeClr val="tx2"/>
                </a:solidFill>
                <a:latin typeface="Perpetua" panose="02020502060401020303" pitchFamily="18" charset="0"/>
              </a:rPr>
              <a:t>Example: </a:t>
            </a:r>
            <a:endParaRPr lang="en-GB" sz="1800" b="1" dirty="0">
              <a:solidFill>
                <a:schemeClr val="tx2"/>
              </a:solidFill>
              <a:latin typeface="Perpetua" panose="02020502060401020303" pitchFamily="18" charset="0"/>
            </a:endParaRPr>
          </a:p>
          <a:p>
            <a:pPr algn="just"/>
            <a:r>
              <a:rPr lang="en-US" sz="1800" dirty="0">
                <a:solidFill>
                  <a:schemeClr val="tx2"/>
                </a:solidFill>
                <a:latin typeface="Perpetua" panose="02020502060401020303" pitchFamily="18" charset="0"/>
              </a:rPr>
              <a:t>‘X’ transfers his unquoted shares purchased at a cost of Rs.8 lakhs to ‘Y’ at Rs. 10 lakhs whereas the FMV of the shares as determined in the prescribed manner is Rs. 1 crore. Then in this situation, the provisions of proposed Section 50CA would be attracted in the hands of the seller, whose full value of consideration for computation of capital gains would be Rs.1 crore. Further, ‘Y’ who is purchaser would be liable to tax under section 56(2)(x)(c) on Rs. 90 lakhs (i.e. Rs. 1 crore less Rs. 10 lakhs) as income from other sources.</a:t>
            </a:r>
            <a:endParaRPr lang="en-GB" sz="1800" dirty="0">
              <a:solidFill>
                <a:schemeClr val="tx2"/>
              </a:solidFill>
              <a:latin typeface="Perpetua" panose="02020502060401020303" pitchFamily="18" charset="0"/>
            </a:endParaRPr>
          </a:p>
          <a:p>
            <a:pPr algn="just"/>
            <a:endParaRPr lang="en-US" sz="1800" dirty="0">
              <a:solidFill>
                <a:schemeClr val="tx2"/>
              </a:solidFill>
              <a:latin typeface="Perpetua" panose="02020502060401020303" pitchFamily="18" charset="0"/>
            </a:endParaRPr>
          </a:p>
          <a:p>
            <a:pPr algn="just"/>
            <a:r>
              <a:rPr lang="en-US" sz="1800" dirty="0">
                <a:solidFill>
                  <a:schemeClr val="tx2"/>
                </a:solidFill>
                <a:latin typeface="Perpetua" panose="02020502060401020303" pitchFamily="18" charset="0"/>
              </a:rPr>
              <a:t>Hence, </a:t>
            </a:r>
            <a:r>
              <a:rPr lang="en-US" sz="1800" b="1" dirty="0">
                <a:solidFill>
                  <a:schemeClr val="tx2"/>
                </a:solidFill>
                <a:latin typeface="Perpetua" panose="02020502060401020303" pitchFamily="18" charset="0"/>
              </a:rPr>
              <a:t>the difference of Rs.90 lakhs between FMV &amp; actual consideration will be taxable:</a:t>
            </a:r>
            <a:endParaRPr lang="en-GB" sz="1800" b="1" dirty="0">
              <a:solidFill>
                <a:schemeClr val="tx2"/>
              </a:solidFill>
              <a:latin typeface="Perpetua" panose="02020502060401020303" pitchFamily="18" charset="0"/>
            </a:endParaRPr>
          </a:p>
          <a:p>
            <a:pPr marL="1081088" lvl="0" indent="-360363" algn="just">
              <a:buFont typeface="+mj-lt"/>
              <a:buAutoNum type="alphaLcParenR"/>
            </a:pPr>
            <a:r>
              <a:rPr lang="en-US" sz="1800" b="1" dirty="0">
                <a:solidFill>
                  <a:schemeClr val="tx2"/>
                </a:solidFill>
                <a:latin typeface="Perpetua" panose="02020502060401020303" pitchFamily="18" charset="0"/>
              </a:rPr>
              <a:t>Under section 50CA, in the  hands of seller; and</a:t>
            </a:r>
            <a:endParaRPr lang="en-GB" sz="1800" b="1" dirty="0">
              <a:solidFill>
                <a:schemeClr val="tx2"/>
              </a:solidFill>
              <a:latin typeface="Perpetua" panose="02020502060401020303" pitchFamily="18" charset="0"/>
            </a:endParaRPr>
          </a:p>
          <a:p>
            <a:pPr marL="1081088" lvl="0" indent="-360363" algn="just">
              <a:buFont typeface="+mj-lt"/>
              <a:buAutoNum type="alphaLcParenR"/>
            </a:pPr>
            <a:r>
              <a:rPr lang="en-US" sz="1800" b="1" dirty="0">
                <a:solidFill>
                  <a:schemeClr val="tx2"/>
                </a:solidFill>
                <a:latin typeface="Perpetua" panose="02020502060401020303" pitchFamily="18" charset="0"/>
              </a:rPr>
              <a:t>Under section 56(2)(x), in the hands of recipient</a:t>
            </a:r>
            <a:r>
              <a:rPr lang="en-US" sz="1800" dirty="0">
                <a:solidFill>
                  <a:schemeClr val="tx2"/>
                </a:solidFill>
                <a:latin typeface="Perpetua" panose="02020502060401020303" pitchFamily="18" charset="0"/>
              </a:rPr>
              <a:t>.</a:t>
            </a:r>
          </a:p>
          <a:p>
            <a:pPr lvl="0" algn="just"/>
            <a:r>
              <a:rPr lang="en-US" sz="1800" dirty="0">
                <a:solidFill>
                  <a:schemeClr val="tx2"/>
                </a:solidFill>
                <a:latin typeface="Perpetua" panose="02020502060401020303" pitchFamily="18" charset="0"/>
              </a:rPr>
              <a:t>A similar consequence of </a:t>
            </a:r>
            <a:r>
              <a:rPr lang="en-US" sz="1800" b="1" dirty="0">
                <a:solidFill>
                  <a:schemeClr val="tx2"/>
                </a:solidFill>
                <a:latin typeface="Perpetua" panose="02020502060401020303" pitchFamily="18" charset="0"/>
              </a:rPr>
              <a:t>double taxation resulting on account of the provisions of section 50C/43CA &amp; 56(2)(x)(b).</a:t>
            </a:r>
            <a:endParaRPr lang="en-US" sz="1800" dirty="0"/>
          </a:p>
        </p:txBody>
      </p:sp>
      <p:sp>
        <p:nvSpPr>
          <p:cNvPr id="6" name="Title 6"/>
          <p:cNvSpPr txBox="1">
            <a:spLocks/>
          </p:cNvSpPr>
          <p:nvPr/>
        </p:nvSpPr>
        <p:spPr>
          <a:xfrm>
            <a:off x="76200" y="381000"/>
            <a:ext cx="85344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Issues for Consideration u/s 56(2)(x)</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Rectangle 6">
            <a:extLst>
              <a:ext uri="{FF2B5EF4-FFF2-40B4-BE49-F238E27FC236}">
                <a16:creationId xmlns="" xmlns:a16="http://schemas.microsoft.com/office/drawing/2014/main" id="{43553370-7534-4569-B65D-B5488DA0F908}"/>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935486038"/>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269</a:t>
            </a:fld>
            <a:endParaRPr lang="en-US" dirty="0"/>
          </a:p>
        </p:txBody>
      </p:sp>
      <p:sp>
        <p:nvSpPr>
          <p:cNvPr id="3" name="Content Placeholder 2"/>
          <p:cNvSpPr>
            <a:spLocks noGrp="1"/>
          </p:cNvSpPr>
          <p:nvPr>
            <p:ph sz="quarter" idx="1"/>
          </p:nvPr>
        </p:nvSpPr>
        <p:spPr>
          <a:xfrm>
            <a:off x="228600" y="1600200"/>
            <a:ext cx="8686800" cy="1143000"/>
          </a:xfrm>
          <a:ln w="38100">
            <a:solidFill>
              <a:schemeClr val="accent1"/>
            </a:solidFill>
          </a:ln>
        </p:spPr>
        <p:txBody>
          <a:bodyPr>
            <a:normAutofit lnSpcReduction="10000"/>
          </a:bodyPr>
          <a:lstStyle/>
          <a:p>
            <a:pPr marL="4763" indent="-4763" algn="just">
              <a:spcBef>
                <a:spcPts val="600"/>
              </a:spcBef>
              <a:buNone/>
            </a:pPr>
            <a:r>
              <a:rPr lang="en-US" sz="2400" dirty="0">
                <a:latin typeface="Calibri" pitchFamily="34" charset="0"/>
                <a:cs typeface="Times New Roman" pitchFamily="18" charset="0"/>
              </a:rPr>
              <a:t>Details of any amount borrowed on </a:t>
            </a:r>
            <a:r>
              <a:rPr lang="en-US" sz="2400" dirty="0" err="1">
                <a:latin typeface="Calibri" pitchFamily="34" charset="0"/>
                <a:cs typeface="Times New Roman" pitchFamily="18" charset="0"/>
              </a:rPr>
              <a:t>hundi</a:t>
            </a:r>
            <a:r>
              <a:rPr lang="en-US" sz="2400" dirty="0">
                <a:latin typeface="Calibri" pitchFamily="34" charset="0"/>
                <a:cs typeface="Times New Roman" pitchFamily="18" charset="0"/>
              </a:rPr>
              <a:t> or any amount due thereon (including interest on the amount borrowed) repaid, otherwise than through an account payee </a:t>
            </a:r>
            <a:r>
              <a:rPr lang="en-US" sz="2400" dirty="0" err="1">
                <a:latin typeface="Calibri" pitchFamily="34" charset="0"/>
                <a:cs typeface="Times New Roman" pitchFamily="18" charset="0"/>
              </a:rPr>
              <a:t>cheque</a:t>
            </a:r>
            <a:r>
              <a:rPr lang="en-US" sz="2400" dirty="0">
                <a:latin typeface="Calibri" pitchFamily="34" charset="0"/>
                <a:cs typeface="Times New Roman" pitchFamily="18" charset="0"/>
              </a:rPr>
              <a:t> </a:t>
            </a:r>
            <a:r>
              <a:rPr lang="en-US" sz="2400" b="1" dirty="0">
                <a:solidFill>
                  <a:srgbClr val="C00000"/>
                </a:solidFill>
                <a:latin typeface="Calibri" pitchFamily="34" charset="0"/>
                <a:cs typeface="Times New Roman" pitchFamily="18" charset="0"/>
              </a:rPr>
              <a:t>[Section 69D].</a:t>
            </a:r>
          </a:p>
          <a:p>
            <a:pPr marL="4763" indent="-4763" algn="just">
              <a:spcBef>
                <a:spcPts val="600"/>
              </a:spcBef>
              <a:buNone/>
            </a:pPr>
            <a:endParaRPr lang="en-US" b="1" dirty="0"/>
          </a:p>
        </p:txBody>
      </p:sp>
      <p:sp>
        <p:nvSpPr>
          <p:cNvPr id="9" name="Rectangle 2"/>
          <p:cNvSpPr>
            <a:spLocks noGrp="1" noChangeArrowheads="1"/>
          </p:cNvSpPr>
          <p:nvPr>
            <p:ph type="title"/>
          </p:nvPr>
        </p:nvSpPr>
        <p:spPr>
          <a:xfrm>
            <a:off x="76200" y="228600"/>
            <a:ext cx="8915400" cy="838200"/>
          </a:xfrm>
        </p:spPr>
        <p:txBody>
          <a:bodyPr>
            <a:noAutofit/>
          </a:bodyPr>
          <a:lstStyle/>
          <a:p>
            <a:pPr algn="just">
              <a:defRPr/>
            </a:pPr>
            <a:r>
              <a:rPr lang="en-US" sz="4800" dirty="0"/>
              <a:t>Clause no. 30			</a:t>
            </a:r>
            <a:endParaRPr lang="en-US" sz="2200" i="1" dirty="0">
              <a:solidFill>
                <a:srgbClr val="FF000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4030210062"/>
              </p:ext>
            </p:extLst>
          </p:nvPr>
        </p:nvGraphicFramePr>
        <p:xfrm>
          <a:off x="0" y="3276600"/>
          <a:ext cx="9144000" cy="3172388"/>
        </p:xfrm>
        <a:graphic>
          <a:graphicData uri="http://schemas.openxmlformats.org/drawingml/2006/table">
            <a:tbl>
              <a:tblPr firstRow="1" bandRow="1">
                <a:tableStyleId>{5C22544A-7EE6-4342-B048-85BDC9FD1C3A}</a:tableStyleId>
              </a:tblPr>
              <a:tblGrid>
                <a:gridCol w="394487">
                  <a:extLst>
                    <a:ext uri="{9D8B030D-6E8A-4147-A177-3AD203B41FA5}">
                      <a16:colId xmlns="" xmlns:a16="http://schemas.microsoft.com/office/drawing/2014/main" val="20000"/>
                    </a:ext>
                  </a:extLst>
                </a:gridCol>
                <a:gridCol w="1183461">
                  <a:extLst>
                    <a:ext uri="{9D8B030D-6E8A-4147-A177-3AD203B41FA5}">
                      <a16:colId xmlns="" xmlns:a16="http://schemas.microsoft.com/office/drawing/2014/main" val="20001"/>
                    </a:ext>
                  </a:extLst>
                </a:gridCol>
                <a:gridCol w="1104563">
                  <a:extLst>
                    <a:ext uri="{9D8B030D-6E8A-4147-A177-3AD203B41FA5}">
                      <a16:colId xmlns="" xmlns:a16="http://schemas.microsoft.com/office/drawing/2014/main" val="20002"/>
                    </a:ext>
                  </a:extLst>
                </a:gridCol>
                <a:gridCol w="1025666">
                  <a:extLst>
                    <a:ext uri="{9D8B030D-6E8A-4147-A177-3AD203B41FA5}">
                      <a16:colId xmlns="" xmlns:a16="http://schemas.microsoft.com/office/drawing/2014/main" val="20003"/>
                    </a:ext>
                  </a:extLst>
                </a:gridCol>
                <a:gridCol w="1183461">
                  <a:extLst>
                    <a:ext uri="{9D8B030D-6E8A-4147-A177-3AD203B41FA5}">
                      <a16:colId xmlns="" xmlns:a16="http://schemas.microsoft.com/office/drawing/2014/main" val="20004"/>
                    </a:ext>
                  </a:extLst>
                </a:gridCol>
                <a:gridCol w="1262358">
                  <a:extLst>
                    <a:ext uri="{9D8B030D-6E8A-4147-A177-3AD203B41FA5}">
                      <a16:colId xmlns="" xmlns:a16="http://schemas.microsoft.com/office/drawing/2014/main" val="20005"/>
                    </a:ext>
                  </a:extLst>
                </a:gridCol>
                <a:gridCol w="1104563">
                  <a:extLst>
                    <a:ext uri="{9D8B030D-6E8A-4147-A177-3AD203B41FA5}">
                      <a16:colId xmlns="" xmlns:a16="http://schemas.microsoft.com/office/drawing/2014/main" val="20006"/>
                    </a:ext>
                  </a:extLst>
                </a:gridCol>
                <a:gridCol w="971041">
                  <a:extLst>
                    <a:ext uri="{9D8B030D-6E8A-4147-A177-3AD203B41FA5}">
                      <a16:colId xmlns="" xmlns:a16="http://schemas.microsoft.com/office/drawing/2014/main" val="20007"/>
                    </a:ext>
                  </a:extLst>
                </a:gridCol>
                <a:gridCol w="914400">
                  <a:extLst>
                    <a:ext uri="{9D8B030D-6E8A-4147-A177-3AD203B41FA5}">
                      <a16:colId xmlns="" xmlns:a16="http://schemas.microsoft.com/office/drawing/2014/main" val="20008"/>
                    </a:ext>
                  </a:extLst>
                </a:gridCol>
              </a:tblGrid>
              <a:tr h="612068">
                <a:tc>
                  <a:txBody>
                    <a:bodyPr/>
                    <a:lstStyle/>
                    <a:p>
                      <a:pPr algn="ctr"/>
                      <a:r>
                        <a:rPr lang="en-US" sz="1800" dirty="0"/>
                        <a:t>S. No</a:t>
                      </a:r>
                      <a:endParaRPr lang="en-GB" sz="1800" dirty="0"/>
                    </a:p>
                  </a:txBody>
                  <a:tcPr anchor="ctr"/>
                </a:tc>
                <a:tc>
                  <a:txBody>
                    <a:bodyPr/>
                    <a:lstStyle/>
                    <a:p>
                      <a:pPr algn="ctr"/>
                      <a:r>
                        <a:rPr lang="en-US" sz="1800" dirty="0"/>
                        <a:t>Name of the person from whom</a:t>
                      </a:r>
                      <a:r>
                        <a:rPr lang="en-US" sz="1800" baseline="0" dirty="0"/>
                        <a:t> amount borrowed or repaid on </a:t>
                      </a:r>
                      <a:r>
                        <a:rPr lang="en-US" sz="1800" baseline="0" dirty="0" err="1"/>
                        <a:t>hundi</a:t>
                      </a:r>
                      <a:endParaRPr lang="en-GB" sz="1800" dirty="0"/>
                    </a:p>
                  </a:txBody>
                  <a:tcPr anchor="ctr"/>
                </a:tc>
                <a:tc>
                  <a:txBody>
                    <a:bodyPr/>
                    <a:lstStyle/>
                    <a:p>
                      <a:pPr algn="ctr"/>
                      <a:r>
                        <a:rPr lang="en-US" sz="1800" dirty="0"/>
                        <a:t>PAN</a:t>
                      </a:r>
                      <a:r>
                        <a:rPr lang="en-US" sz="1800" baseline="0" dirty="0"/>
                        <a:t> of the person, if available</a:t>
                      </a:r>
                      <a:endParaRPr lang="en-GB" sz="1800" dirty="0"/>
                    </a:p>
                  </a:txBody>
                  <a:tcPr anchor="ctr"/>
                </a:tc>
                <a:tc>
                  <a:txBody>
                    <a:bodyPr/>
                    <a:lstStyle/>
                    <a:p>
                      <a:pPr algn="ctr"/>
                      <a:r>
                        <a:rPr lang="en-US" sz="1800" dirty="0"/>
                        <a:t>Address with State &amp; Pin</a:t>
                      </a:r>
                      <a:r>
                        <a:rPr lang="en-US" sz="1800" baseline="0" dirty="0"/>
                        <a:t> code</a:t>
                      </a:r>
                      <a:endParaRPr lang="en-GB" sz="1800" dirty="0"/>
                    </a:p>
                  </a:txBody>
                  <a:tcPr anchor="ctr"/>
                </a:tc>
                <a:tc>
                  <a:txBody>
                    <a:bodyPr/>
                    <a:lstStyle/>
                    <a:p>
                      <a:pPr algn="ctr"/>
                      <a:r>
                        <a:rPr lang="en-US" sz="1800" dirty="0"/>
                        <a:t>Amount Borrowed</a:t>
                      </a:r>
                      <a:endParaRPr lang="en-GB" sz="1800" dirty="0"/>
                    </a:p>
                  </a:txBody>
                  <a:tcPr anchor="ctr"/>
                </a:tc>
                <a:tc>
                  <a:txBody>
                    <a:bodyPr/>
                    <a:lstStyle/>
                    <a:p>
                      <a:pPr algn="ctr"/>
                      <a:r>
                        <a:rPr lang="en-US" sz="1800" dirty="0"/>
                        <a:t>Date of Borrowing</a:t>
                      </a:r>
                      <a:endParaRPr lang="en-GB" sz="1800" dirty="0"/>
                    </a:p>
                  </a:txBody>
                  <a:tcPr anchor="ctr"/>
                </a:tc>
                <a:tc>
                  <a:txBody>
                    <a:bodyPr/>
                    <a:lstStyle/>
                    <a:p>
                      <a:pPr algn="ctr"/>
                      <a:r>
                        <a:rPr lang="en-US" sz="1800" dirty="0"/>
                        <a:t>Amount</a:t>
                      </a:r>
                      <a:r>
                        <a:rPr lang="en-US" sz="1800" baseline="0" dirty="0"/>
                        <a:t> due including interest</a:t>
                      </a:r>
                      <a:endParaRPr lang="en-GB" sz="1800" dirty="0"/>
                    </a:p>
                  </a:txBody>
                  <a:tcPr anchor="ctr"/>
                </a:tc>
                <a:tc>
                  <a:txBody>
                    <a:bodyPr/>
                    <a:lstStyle/>
                    <a:p>
                      <a:pPr algn="ctr"/>
                      <a:r>
                        <a:rPr lang="en-US" sz="1800" dirty="0"/>
                        <a:t>Amount Repaid</a:t>
                      </a:r>
                      <a:endParaRPr lang="en-GB" sz="1800" dirty="0"/>
                    </a:p>
                  </a:txBody>
                  <a:tcPr anchor="ctr"/>
                </a:tc>
                <a:tc>
                  <a:txBody>
                    <a:bodyPr/>
                    <a:lstStyle/>
                    <a:p>
                      <a:pPr algn="ctr"/>
                      <a:r>
                        <a:rPr lang="en-US" sz="1800" dirty="0"/>
                        <a:t>Date of Repayment</a:t>
                      </a:r>
                      <a:endParaRPr lang="en-GB" sz="1800" dirty="0"/>
                    </a:p>
                  </a:txBody>
                  <a:tcPr anchor="ctr"/>
                </a:tc>
                <a:extLst>
                  <a:ext uri="{0D108BD9-81ED-4DB2-BD59-A6C34878D82A}">
                    <a16:rowId xmlns="" xmlns:a16="http://schemas.microsoft.com/office/drawing/2014/main" val="10000"/>
                  </a:ext>
                </a:extLst>
              </a:tr>
              <a:tr h="612068">
                <a:tc>
                  <a:txBody>
                    <a:bodyPr/>
                    <a:lstStyle/>
                    <a:p>
                      <a:endParaRPr lang="en-GB" sz="1800"/>
                    </a:p>
                  </a:txBody>
                  <a:tcPr/>
                </a:tc>
                <a:tc>
                  <a:txBody>
                    <a:bodyPr/>
                    <a:lstStyle/>
                    <a:p>
                      <a:endParaRPr lang="en-GB" sz="1800" dirty="0"/>
                    </a:p>
                  </a:txBody>
                  <a:tcPr/>
                </a:tc>
                <a:tc>
                  <a:txBody>
                    <a:bodyPr/>
                    <a:lstStyle/>
                    <a:p>
                      <a:endParaRPr lang="en-GB" sz="1800"/>
                    </a:p>
                  </a:txBody>
                  <a:tcPr/>
                </a:tc>
                <a:tc>
                  <a:txBody>
                    <a:bodyPr/>
                    <a:lstStyle/>
                    <a:p>
                      <a:endParaRPr lang="en-GB" sz="180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extLst>
                  <a:ext uri="{0D108BD9-81ED-4DB2-BD59-A6C34878D82A}">
                    <a16:rowId xmlns="" xmlns:a16="http://schemas.microsoft.com/office/drawing/2014/main" val="10001"/>
                  </a:ext>
                </a:extLst>
              </a:tr>
            </a:tbl>
          </a:graphicData>
        </a:graphic>
      </p:graphicFrame>
      <p:sp>
        <p:nvSpPr>
          <p:cNvPr id="6" name="TextBox 5"/>
          <p:cNvSpPr txBox="1"/>
          <p:nvPr/>
        </p:nvSpPr>
        <p:spPr>
          <a:xfrm>
            <a:off x="228600" y="2819401"/>
            <a:ext cx="5105400" cy="707886"/>
          </a:xfrm>
          <a:prstGeom prst="rect">
            <a:avLst/>
          </a:prstGeom>
          <a:noFill/>
        </p:spPr>
        <p:txBody>
          <a:bodyPr wrap="square" rtlCol="0">
            <a:spAutoFit/>
          </a:bodyPr>
          <a:lstStyle/>
          <a:p>
            <a:r>
              <a:rPr lang="en-US" sz="2000" b="1" u="sng" dirty="0">
                <a:solidFill>
                  <a:schemeClr val="accent2"/>
                </a:solidFill>
              </a:rPr>
              <a:t>Format in e-utility</a:t>
            </a:r>
          </a:p>
          <a:p>
            <a:endParaRPr lang="en-US"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200" b="1" dirty="0" err="1">
                <a:solidFill>
                  <a:schemeClr val="tx2"/>
                </a:solidFill>
                <a:latin typeface="+mj-lt"/>
              </a:rPr>
              <a:t>Contd</a:t>
            </a:r>
            <a:r>
              <a:rPr lang="en-US" sz="2200" b="1" dirty="0">
                <a:solidFill>
                  <a:schemeClr val="tx2"/>
                </a:solidFill>
                <a:latin typeface="+mj-lt"/>
              </a:rPr>
              <a:t>….</a:t>
            </a:r>
          </a:p>
        </p:txBody>
      </p:sp>
      <p:graphicFrame>
        <p:nvGraphicFramePr>
          <p:cNvPr id="9" name="Content Placeholder 5"/>
          <p:cNvGraphicFramePr>
            <a:graphicFrameLocks/>
          </p:cNvGraphicFramePr>
          <p:nvPr/>
        </p:nvGraphicFramePr>
        <p:xfrm>
          <a:off x="152400" y="1676400"/>
          <a:ext cx="6629400" cy="4610100"/>
        </p:xfrm>
        <a:graphic>
          <a:graphicData uri="http://schemas.openxmlformats.org/drawingml/2006/table">
            <a:tbl>
              <a:tblPr firstRow="1" bandRow="1">
                <a:tableStyleId>{5940675A-B579-460E-94D1-54222C63F5DA}</a:tableStyleId>
              </a:tblPr>
              <a:tblGrid>
                <a:gridCol w="956094">
                  <a:extLst>
                    <a:ext uri="{9D8B030D-6E8A-4147-A177-3AD203B41FA5}">
                      <a16:colId xmlns="" xmlns:a16="http://schemas.microsoft.com/office/drawing/2014/main" val="20000"/>
                    </a:ext>
                  </a:extLst>
                </a:gridCol>
                <a:gridCol w="5673306">
                  <a:extLst>
                    <a:ext uri="{9D8B030D-6E8A-4147-A177-3AD203B41FA5}">
                      <a16:colId xmlns="" xmlns:a16="http://schemas.microsoft.com/office/drawing/2014/main" val="20001"/>
                    </a:ext>
                  </a:extLst>
                </a:gridCol>
              </a:tblGrid>
              <a:tr h="370840">
                <a:tc>
                  <a:txBody>
                    <a:bodyPr/>
                    <a:lstStyle/>
                    <a:p>
                      <a:pPr algn="just"/>
                      <a:endParaRPr kumimoji="0" lang="en-US" sz="800" kern="1200" baseline="0" dirty="0"/>
                    </a:p>
                    <a:p>
                      <a:pPr algn="just"/>
                      <a:r>
                        <a:rPr kumimoji="0" lang="en-US" sz="1900" kern="1200" baseline="0" dirty="0"/>
                        <a:t>Clause 1</a:t>
                      </a:r>
                      <a:endParaRPr kumimoji="0" lang="en-US" sz="1900" kern="1200" baseline="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US" sz="800" dirty="0"/>
                    </a:p>
                    <a:p>
                      <a:pPr marL="0" marR="0" indent="0" algn="just" defTabSz="914400" rtl="0" eaLnBrk="1" fontAlgn="auto" latinLnBrk="0" hangingPunct="1">
                        <a:lnSpc>
                          <a:spcPct val="100000"/>
                        </a:lnSpc>
                        <a:spcBef>
                          <a:spcPts val="0"/>
                        </a:spcBef>
                        <a:spcAft>
                          <a:spcPts val="0"/>
                        </a:spcAft>
                        <a:buClrTx/>
                        <a:buSzTx/>
                        <a:buFontTx/>
                        <a:buNone/>
                        <a:tabLst/>
                        <a:defRPr/>
                      </a:pPr>
                      <a:r>
                        <a:rPr lang="en-US" sz="2000" dirty="0"/>
                        <a:t>I/we have examined the </a:t>
                      </a:r>
                      <a:r>
                        <a:rPr lang="en-US" sz="2000" b="1" u="none" dirty="0">
                          <a:solidFill>
                            <a:schemeClr val="accent6">
                              <a:lumMod val="75000"/>
                            </a:schemeClr>
                          </a:solidFill>
                        </a:rPr>
                        <a:t>balance sheet as on, …………</a:t>
                      </a:r>
                      <a:r>
                        <a:rPr lang="en-US" sz="2000" dirty="0"/>
                        <a:t>, and the profit &amp; loss account/ income &amp; expenditure account </a:t>
                      </a:r>
                      <a:r>
                        <a:rPr lang="en-US" sz="2000" b="1" u="none" dirty="0">
                          <a:solidFill>
                            <a:schemeClr val="accent6">
                              <a:lumMod val="75000"/>
                            </a:schemeClr>
                          </a:solidFill>
                        </a:rPr>
                        <a:t>for the period beginning from ……………..… to ending on …………., </a:t>
                      </a:r>
                      <a:r>
                        <a:rPr lang="en-US" sz="2000" dirty="0"/>
                        <a:t>attached herewith, of _(Name)_, _(Address)_, _(PAN)_.</a:t>
                      </a:r>
                    </a:p>
                    <a:p>
                      <a:pPr algn="just"/>
                      <a:endParaRPr kumimoji="0" lang="en-US" sz="1900"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r h="370840">
                <a:tc>
                  <a:txBody>
                    <a:bodyPr/>
                    <a:lstStyle/>
                    <a:p>
                      <a:pPr algn="just"/>
                      <a:endParaRPr lang="en-US" sz="800" u="none" dirty="0"/>
                    </a:p>
                    <a:p>
                      <a:pPr algn="just"/>
                      <a:r>
                        <a:rPr lang="en-US" sz="1900" u="none" dirty="0"/>
                        <a:t>Clause 3(b)(C )</a:t>
                      </a:r>
                      <a:endParaRPr lang="en-US" sz="1900" b="0" u="none"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lumMod val="20000"/>
                        <a:lumOff val="80000"/>
                      </a:schemeClr>
                    </a:solidFill>
                  </a:tcPr>
                </a:tc>
                <a:tc>
                  <a:txBody>
                    <a:bodyPr/>
                    <a:lstStyle/>
                    <a:p>
                      <a:pPr marL="400050" indent="-400050" algn="just">
                        <a:spcBef>
                          <a:spcPts val="300"/>
                        </a:spcBef>
                        <a:buClrTx/>
                        <a:buSzPct val="100000"/>
                        <a:buAutoNum type="romanLcParenBoth"/>
                      </a:pPr>
                      <a:endParaRPr lang="en-US" sz="800" dirty="0"/>
                    </a:p>
                    <a:p>
                      <a:pPr marL="400050" indent="-400050" algn="just">
                        <a:spcBef>
                          <a:spcPts val="300"/>
                        </a:spcBef>
                        <a:buClrTx/>
                        <a:buSzPct val="100000"/>
                        <a:buAutoNum type="romanLcParenBoth"/>
                      </a:pPr>
                      <a:r>
                        <a:rPr lang="en-US" sz="2000" dirty="0"/>
                        <a:t>in the case of the balance sheet, of the state of the affairs of the assessee as at 31st March ______; and </a:t>
                      </a:r>
                    </a:p>
                    <a:p>
                      <a:pPr marL="400050" indent="-400050" algn="just">
                        <a:spcBef>
                          <a:spcPts val="300"/>
                        </a:spcBef>
                        <a:buClrTx/>
                        <a:buSzPct val="100000"/>
                        <a:buAutoNum type="romanLcParenBoth"/>
                      </a:pPr>
                      <a:r>
                        <a:rPr lang="en-US" sz="2000" dirty="0"/>
                        <a:t>in the case of the profit &amp; loss account/ income &amp; expenditure account of the profit/loss or surplus/deficit of the assessee for the year ended on that date.</a:t>
                      </a:r>
                    </a:p>
                    <a:p>
                      <a:pPr algn="just"/>
                      <a:endParaRPr lang="en-US" sz="1050" b="0" u="none"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1"/>
                  </a:ext>
                </a:extLst>
              </a:tr>
            </a:tbl>
          </a:graphicData>
        </a:graphic>
      </p:graphicFrame>
      <p:sp>
        <p:nvSpPr>
          <p:cNvPr id="8" name="TextBox 7"/>
          <p:cNvSpPr txBox="1"/>
          <p:nvPr/>
        </p:nvSpPr>
        <p:spPr>
          <a:xfrm>
            <a:off x="5334000" y="4191000"/>
            <a:ext cx="1524000" cy="381000"/>
          </a:xfrm>
          <a:prstGeom prst="rect">
            <a:avLst/>
          </a:prstGeom>
          <a:noFill/>
          <a:ln w="25400">
            <a:solidFill>
              <a:schemeClr val="accent6">
                <a:lumMod val="75000"/>
              </a:schemeClr>
            </a:solidFill>
          </a:ln>
        </p:spPr>
        <p:txBody>
          <a:bodyPr wrap="square" rtlCol="0">
            <a:spAutoFit/>
          </a:bodyPr>
          <a:lstStyle/>
          <a:p>
            <a:endParaRPr lang="en-US" dirty="0"/>
          </a:p>
        </p:txBody>
      </p:sp>
      <p:sp>
        <p:nvSpPr>
          <p:cNvPr id="10" name="TextBox 9"/>
          <p:cNvSpPr txBox="1"/>
          <p:nvPr/>
        </p:nvSpPr>
        <p:spPr>
          <a:xfrm>
            <a:off x="1524000" y="5791200"/>
            <a:ext cx="2667000" cy="381000"/>
          </a:xfrm>
          <a:prstGeom prst="rect">
            <a:avLst/>
          </a:prstGeom>
          <a:noFill/>
          <a:ln w="25400">
            <a:solidFill>
              <a:schemeClr val="accent6">
                <a:lumMod val="75000"/>
              </a:schemeClr>
            </a:solidFill>
          </a:ln>
        </p:spPr>
        <p:txBody>
          <a:bodyPr wrap="square" rtlCol="0">
            <a:spAutoFit/>
          </a:bodyPr>
          <a:lstStyle/>
          <a:p>
            <a:endParaRPr lang="en-US" dirty="0"/>
          </a:p>
        </p:txBody>
      </p:sp>
      <p:cxnSp>
        <p:nvCxnSpPr>
          <p:cNvPr id="15" name="Straight Connector 14"/>
          <p:cNvCxnSpPr/>
          <p:nvPr/>
        </p:nvCxnSpPr>
        <p:spPr>
          <a:xfrm>
            <a:off x="6858000" y="4343400"/>
            <a:ext cx="1828800" cy="1588"/>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191000" y="5943600"/>
            <a:ext cx="4495800" cy="1588"/>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7887494" y="5143500"/>
            <a:ext cx="1599406" cy="79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86800" y="4800600"/>
            <a:ext cx="152400" cy="1588"/>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429000" y="6400800"/>
            <a:ext cx="5638800" cy="400110"/>
          </a:xfrm>
          <a:prstGeom prst="rect">
            <a:avLst/>
          </a:prstGeom>
          <a:noFill/>
          <a:ln w="25400">
            <a:solidFill>
              <a:schemeClr val="accent6">
                <a:lumMod val="75000"/>
              </a:schemeClr>
            </a:solidFill>
          </a:ln>
        </p:spPr>
        <p:txBody>
          <a:bodyPr wrap="square" rtlCol="0">
            <a:spAutoFit/>
          </a:bodyPr>
          <a:lstStyle/>
          <a:p>
            <a:pPr algn="ctr"/>
            <a:r>
              <a:rPr lang="en-US" sz="2000" b="1" dirty="0"/>
              <a:t>Period in conflict, not amended in Form or e-utility</a:t>
            </a:r>
          </a:p>
        </p:txBody>
      </p:sp>
      <p:cxnSp>
        <p:nvCxnSpPr>
          <p:cNvPr id="41" name="Straight Arrow Connector 40"/>
          <p:cNvCxnSpPr/>
          <p:nvPr/>
        </p:nvCxnSpPr>
        <p:spPr>
          <a:xfrm rot="5400000">
            <a:off x="8039100" y="5600700"/>
            <a:ext cx="1600200" cy="1588"/>
          </a:xfrm>
          <a:prstGeom prst="straightConnector1">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228600" y="1524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2"/>
                </a:solidFill>
                <a:effectLst/>
                <a:uLnTx/>
                <a:uFillTx/>
                <a:latin typeface="+mj-lt"/>
                <a:ea typeface="+mj-ea"/>
                <a:cs typeface="+mj-cs"/>
              </a:rPr>
              <a:t>Issues on Form </a:t>
            </a:r>
            <a:r>
              <a:rPr lang="en-US" sz="4000" dirty="0">
                <a:solidFill>
                  <a:schemeClr val="tx2"/>
                </a:solidFill>
                <a:latin typeface="+mj-lt"/>
                <a:ea typeface="+mj-ea"/>
                <a:cs typeface="+mj-cs"/>
              </a:rPr>
              <a:t>No. 3CB…..</a:t>
            </a:r>
          </a:p>
        </p:txBody>
      </p:sp>
      <p:sp>
        <p:nvSpPr>
          <p:cNvPr id="13" name="Slide Number Placeholder 3"/>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27</a:t>
            </a:fld>
            <a:endParaRPr lang="en-US" dirty="0"/>
          </a:p>
        </p:txBody>
      </p:sp>
      <p:sp>
        <p:nvSpPr>
          <p:cNvPr id="14" name="TextBox 13"/>
          <p:cNvSpPr txBox="1"/>
          <p:nvPr/>
        </p:nvSpPr>
        <p:spPr>
          <a:xfrm>
            <a:off x="7086600" y="2410361"/>
            <a:ext cx="1905000" cy="1631216"/>
          </a:xfrm>
          <a:prstGeom prst="rect">
            <a:avLst/>
          </a:prstGeom>
          <a:noFill/>
          <a:ln w="25400">
            <a:solidFill>
              <a:schemeClr val="accent6">
                <a:lumMod val="75000"/>
              </a:schemeClr>
            </a:solidFill>
          </a:ln>
        </p:spPr>
        <p:txBody>
          <a:bodyPr wrap="square" rtlCol="0">
            <a:spAutoFit/>
          </a:bodyPr>
          <a:lstStyle/>
          <a:p>
            <a:pPr algn="ctr"/>
            <a:r>
              <a:rPr lang="en-US" sz="2000" dirty="0"/>
              <a:t>In e-utility, Balance sheet date has been specified at 31</a:t>
            </a:r>
            <a:r>
              <a:rPr lang="en-US" sz="2000" baseline="30000" dirty="0"/>
              <a:t>st</a:t>
            </a:r>
            <a:r>
              <a:rPr lang="en-US" sz="2000" dirty="0"/>
              <a:t> March.</a:t>
            </a:r>
          </a:p>
        </p:txBody>
      </p:sp>
      <p:cxnSp>
        <p:nvCxnSpPr>
          <p:cNvPr id="25" name="Straight Connector 24"/>
          <p:cNvCxnSpPr/>
          <p:nvPr/>
        </p:nvCxnSpPr>
        <p:spPr>
          <a:xfrm>
            <a:off x="7010400" y="1905000"/>
            <a:ext cx="914400" cy="1588"/>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7658894" y="2170906"/>
            <a:ext cx="533400" cy="1588"/>
          </a:xfrm>
          <a:prstGeom prst="straightConnector1">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14800" y="1828800"/>
            <a:ext cx="2895600" cy="381000"/>
          </a:xfrm>
          <a:prstGeom prst="rect">
            <a:avLst/>
          </a:prstGeom>
          <a:noFill/>
          <a:ln w="25400">
            <a:solidFill>
              <a:schemeClr val="accent6">
                <a:lumMod val="75000"/>
              </a:schemeClr>
            </a:solidFill>
          </a:ln>
        </p:spPr>
        <p:txBody>
          <a:bodyPr wrap="square" rtlCol="0">
            <a:spAutoFit/>
          </a:bodyPr>
          <a:lstStyle/>
          <a:p>
            <a:endParaRPr lang="en-US" dirty="0"/>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270</a:t>
            </a:fld>
            <a:endParaRPr lang="en-US" dirty="0"/>
          </a:p>
        </p:txBody>
      </p:sp>
      <p:sp>
        <p:nvSpPr>
          <p:cNvPr id="3" name="Content Placeholder 2"/>
          <p:cNvSpPr>
            <a:spLocks noGrp="1"/>
          </p:cNvSpPr>
          <p:nvPr>
            <p:ph sz="quarter" idx="1"/>
          </p:nvPr>
        </p:nvSpPr>
        <p:spPr>
          <a:xfrm>
            <a:off x="228600" y="1600200"/>
            <a:ext cx="8686800" cy="5029200"/>
          </a:xfrm>
          <a:ln w="38100">
            <a:solidFill>
              <a:schemeClr val="accent1"/>
            </a:solidFill>
          </a:ln>
        </p:spPr>
        <p:txBody>
          <a:bodyPr>
            <a:normAutofit fontScale="92500" lnSpcReduction="10000"/>
          </a:bodyPr>
          <a:lstStyle/>
          <a:p>
            <a:pPr marL="0" indent="0" algn="just">
              <a:spcBef>
                <a:spcPts val="0"/>
              </a:spcBef>
              <a:buNone/>
            </a:pPr>
            <a:r>
              <a:rPr lang="en-US" sz="2400" b="1" u="sng" dirty="0"/>
              <a:t>Clause 30A </a:t>
            </a:r>
            <a:r>
              <a:rPr lang="en-US" sz="2400" dirty="0"/>
              <a:t>-  </a:t>
            </a:r>
            <a:r>
              <a:rPr lang="en-US" sz="2400" b="1" dirty="0"/>
              <a:t>Details about “Primary Adjustment” in transfer pricing to be reported as per section 92CE, as under:</a:t>
            </a:r>
          </a:p>
          <a:p>
            <a:pPr marL="346075" indent="-346075">
              <a:spcBef>
                <a:spcPts val="0"/>
              </a:spcBef>
              <a:buSzPct val="100000"/>
              <a:buFont typeface="+mj-lt"/>
              <a:buAutoNum type="alphaLcParenR"/>
            </a:pPr>
            <a:r>
              <a:rPr lang="en-US" sz="2400" dirty="0"/>
              <a:t>Whether primary adjustment to transfer price, as referred to in sub-section (1) of section 92CE, has been made during the previous year? </a:t>
            </a:r>
            <a:r>
              <a:rPr lang="en-US" sz="2400" b="1" dirty="0"/>
              <a:t>(Yes/No) </a:t>
            </a:r>
          </a:p>
          <a:p>
            <a:pPr marL="346075" indent="-346075">
              <a:spcBef>
                <a:spcPts val="0"/>
              </a:spcBef>
              <a:buSzPct val="100000"/>
              <a:buFont typeface="+mj-lt"/>
              <a:buAutoNum type="alphaLcParenR"/>
            </a:pPr>
            <a:r>
              <a:rPr lang="en-US" sz="2400" dirty="0"/>
              <a:t>If yes, please furnish the following details:- </a:t>
            </a:r>
          </a:p>
          <a:p>
            <a:pPr marL="747713" indent="-347663" algn="just">
              <a:spcBef>
                <a:spcPts val="0"/>
              </a:spcBef>
              <a:buSzPct val="100000"/>
              <a:buFont typeface="+mj-lt"/>
              <a:buAutoNum type="romanLcPeriod"/>
              <a:tabLst>
                <a:tab pos="747713" algn="l"/>
              </a:tabLst>
            </a:pPr>
            <a:r>
              <a:rPr lang="en-US" sz="2400" dirty="0"/>
              <a:t>Under which clause of sub-section (1) of section 92CE primary adjustment is made? </a:t>
            </a:r>
          </a:p>
          <a:p>
            <a:pPr marL="747713" indent="-347663" algn="just">
              <a:spcBef>
                <a:spcPts val="0"/>
              </a:spcBef>
              <a:buSzPct val="100000"/>
              <a:buFont typeface="+mj-lt"/>
              <a:buAutoNum type="romanLcPeriod"/>
              <a:tabLst>
                <a:tab pos="747713" algn="l"/>
              </a:tabLst>
            </a:pPr>
            <a:r>
              <a:rPr lang="en-US" sz="2400" dirty="0"/>
              <a:t>Amount (in Rs.) of primary adjustment: </a:t>
            </a:r>
          </a:p>
          <a:p>
            <a:pPr marL="747713" indent="-347663" algn="just">
              <a:spcBef>
                <a:spcPts val="0"/>
              </a:spcBef>
              <a:buSzPct val="100000"/>
              <a:buFont typeface="+mj-lt"/>
              <a:buAutoNum type="romanLcPeriod"/>
              <a:tabLst>
                <a:tab pos="747713" algn="l"/>
              </a:tabLst>
            </a:pPr>
            <a:r>
              <a:rPr lang="en-US" sz="2400" dirty="0"/>
              <a:t>Whether the excess money available with the associated enterprise is required to be repatriated to India as per the provisions of sub-section (2) of section 92CE?  (Yes/No)  </a:t>
            </a:r>
          </a:p>
          <a:p>
            <a:pPr marL="747713" indent="-347663" algn="just">
              <a:spcBef>
                <a:spcPts val="0"/>
              </a:spcBef>
              <a:buSzPct val="100000"/>
              <a:buFont typeface="+mj-lt"/>
              <a:buAutoNum type="romanLcPeriod"/>
              <a:tabLst>
                <a:tab pos="747713" algn="l"/>
              </a:tabLst>
            </a:pPr>
            <a:r>
              <a:rPr lang="en-US" sz="2400" dirty="0"/>
              <a:t>If yes, whether the excess money has been repatriated within the prescribed time (Yes/No) </a:t>
            </a:r>
          </a:p>
          <a:p>
            <a:pPr marL="747713" indent="-347663" algn="just">
              <a:spcBef>
                <a:spcPts val="0"/>
              </a:spcBef>
              <a:buSzPct val="100000"/>
              <a:buFont typeface="+mj-lt"/>
              <a:buAutoNum type="romanLcPeriod"/>
              <a:tabLst>
                <a:tab pos="747713" algn="l"/>
              </a:tabLst>
            </a:pPr>
            <a:r>
              <a:rPr lang="en-US" sz="2400" dirty="0"/>
              <a:t>If no, the amount (in Rs.) of imputed interest income on such excess money which has not been repatriated within the prescribed time: </a:t>
            </a:r>
          </a:p>
          <a:p>
            <a:pPr marL="4763" indent="-4763" algn="just">
              <a:spcBef>
                <a:spcPts val="600"/>
              </a:spcBef>
              <a:buNone/>
            </a:pPr>
            <a:endParaRPr lang="en-US" b="1" dirty="0"/>
          </a:p>
        </p:txBody>
      </p:sp>
      <p:sp>
        <p:nvSpPr>
          <p:cNvPr id="6" name="Title 6">
            <a:extLst>
              <a:ext uri="{FF2B5EF4-FFF2-40B4-BE49-F238E27FC236}">
                <a16:creationId xmlns="" xmlns:a16="http://schemas.microsoft.com/office/drawing/2014/main" id="{6CA80784-1502-47D0-A18D-30C6CD75B774}"/>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30A</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393858113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1E4859-ED26-4CE4-B3A5-D37A86B01B53}"/>
              </a:ext>
            </a:extLst>
          </p:cNvPr>
          <p:cNvSpPr>
            <a:spLocks noGrp="1"/>
          </p:cNvSpPr>
          <p:nvPr>
            <p:ph type="title"/>
          </p:nvPr>
        </p:nvSpPr>
        <p:spPr>
          <a:xfrm>
            <a:off x="76200" y="76200"/>
            <a:ext cx="7772400" cy="1119822"/>
          </a:xfrm>
        </p:spPr>
        <p:txBody>
          <a:bodyPr>
            <a:normAutofit fontScale="90000"/>
          </a:bodyPr>
          <a:lstStyle/>
          <a:p>
            <a:r>
              <a:rPr lang="en-US" sz="3900" b="1" u="sng" dirty="0">
                <a:solidFill>
                  <a:schemeClr val="accent2"/>
                </a:solidFill>
              </a:rPr>
              <a:t>Section 92CE:</a:t>
            </a:r>
            <a:r>
              <a:rPr lang="en-US" sz="3900" b="1" dirty="0">
                <a:solidFill>
                  <a:schemeClr val="accent2"/>
                </a:solidFill>
              </a:rPr>
              <a:t> </a:t>
            </a:r>
            <a:r>
              <a:rPr lang="en-US" sz="3900" dirty="0">
                <a:solidFill>
                  <a:schemeClr val="accent2"/>
                </a:solidFill>
              </a:rPr>
              <a:t>Secondary adjustment in certain cases</a:t>
            </a:r>
            <a:r>
              <a:rPr lang="en-US" sz="3900" dirty="0"/>
              <a:t> </a:t>
            </a:r>
            <a:r>
              <a:rPr lang="en-US" sz="2000" b="1" i="1" dirty="0"/>
              <a:t>(Inserted by the Finance Act 2018, w.e.f. 01.04.2018)</a:t>
            </a:r>
          </a:p>
        </p:txBody>
      </p:sp>
      <p:sp>
        <p:nvSpPr>
          <p:cNvPr id="3" name="Slide Number Placeholder 2">
            <a:extLst>
              <a:ext uri="{FF2B5EF4-FFF2-40B4-BE49-F238E27FC236}">
                <a16:creationId xmlns="" xmlns:a16="http://schemas.microsoft.com/office/drawing/2014/main" id="{205096C6-A313-46D9-9F65-4A7E6F0B179A}"/>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271</a:t>
            </a:fld>
            <a:endParaRPr lang="en-US" dirty="0"/>
          </a:p>
        </p:txBody>
      </p:sp>
      <p:sp>
        <p:nvSpPr>
          <p:cNvPr id="4" name="Content Placeholder 3">
            <a:extLst>
              <a:ext uri="{FF2B5EF4-FFF2-40B4-BE49-F238E27FC236}">
                <a16:creationId xmlns="" xmlns:a16="http://schemas.microsoft.com/office/drawing/2014/main" id="{D61AC4DE-BE14-456F-948B-4C0408F79334}"/>
              </a:ext>
            </a:extLst>
          </p:cNvPr>
          <p:cNvSpPr>
            <a:spLocks noGrp="1"/>
          </p:cNvSpPr>
          <p:nvPr>
            <p:ph sz="quarter" idx="1"/>
          </p:nvPr>
        </p:nvSpPr>
        <p:spPr>
          <a:xfrm>
            <a:off x="228600" y="1600200"/>
            <a:ext cx="8686800" cy="5029200"/>
          </a:xfrm>
        </p:spPr>
        <p:txBody>
          <a:bodyPr>
            <a:noAutofit/>
          </a:bodyPr>
          <a:lstStyle/>
          <a:p>
            <a:pPr marL="0" indent="0" algn="just">
              <a:spcBef>
                <a:spcPts val="0"/>
              </a:spcBef>
              <a:buNone/>
            </a:pPr>
            <a:r>
              <a:rPr lang="en-US" sz="2100" b="1" dirty="0">
                <a:solidFill>
                  <a:srgbClr val="C00000"/>
                </a:solidFill>
              </a:rPr>
              <a:t>(1) </a:t>
            </a:r>
            <a:r>
              <a:rPr lang="en-US" sz="2100" dirty="0"/>
              <a:t>Where a primary adjustment to transfer price,—</a:t>
            </a:r>
          </a:p>
          <a:p>
            <a:pPr marL="346075" indent="-346075" algn="just">
              <a:spcBef>
                <a:spcPts val="0"/>
              </a:spcBef>
              <a:buSzPct val="100000"/>
              <a:buFont typeface="+mj-lt"/>
              <a:buAutoNum type="romanLcPeriod"/>
            </a:pPr>
            <a:r>
              <a:rPr lang="en-US" sz="2100" dirty="0"/>
              <a:t>has been made </a:t>
            </a:r>
            <a:r>
              <a:rPr lang="en-US" sz="2100" dirty="0" err="1"/>
              <a:t>suo</a:t>
            </a:r>
            <a:r>
              <a:rPr lang="en-US" sz="2100" dirty="0"/>
              <a:t> </a:t>
            </a:r>
            <a:r>
              <a:rPr lang="en-US" sz="2100" dirty="0" err="1"/>
              <a:t>motu</a:t>
            </a:r>
            <a:r>
              <a:rPr lang="en-US" sz="2100" dirty="0"/>
              <a:t> by the assessee in his return of income;</a:t>
            </a:r>
          </a:p>
          <a:p>
            <a:pPr marL="346075" indent="-346075" algn="just">
              <a:spcBef>
                <a:spcPts val="0"/>
              </a:spcBef>
              <a:buSzPct val="100000"/>
              <a:buFont typeface="+mj-lt"/>
              <a:buAutoNum type="romanLcPeriod"/>
            </a:pPr>
            <a:r>
              <a:rPr lang="en-US" sz="2100" dirty="0"/>
              <a:t>made by the Assessing Officer has been accepted by the assessee;</a:t>
            </a:r>
          </a:p>
          <a:p>
            <a:pPr marL="346075" indent="-346075" algn="just">
              <a:spcBef>
                <a:spcPts val="0"/>
              </a:spcBef>
              <a:buSzPct val="100000"/>
              <a:buFont typeface="+mj-lt"/>
              <a:buAutoNum type="romanLcPeriod"/>
            </a:pPr>
            <a:r>
              <a:rPr lang="en-US" sz="2100" dirty="0"/>
              <a:t>is determined by an advance pricing agreement entered into by the assessee under section 92CC;</a:t>
            </a:r>
          </a:p>
          <a:p>
            <a:pPr marL="346075" indent="-346075" algn="just">
              <a:spcBef>
                <a:spcPts val="0"/>
              </a:spcBef>
              <a:buSzPct val="100000"/>
              <a:buFont typeface="+mj-lt"/>
              <a:buAutoNum type="romanLcPeriod"/>
            </a:pPr>
            <a:r>
              <a:rPr lang="en-US" sz="2100" dirty="0"/>
              <a:t>is made as per the safe </a:t>
            </a:r>
            <a:r>
              <a:rPr lang="en-US" sz="2100" dirty="0" err="1"/>
              <a:t>harbour</a:t>
            </a:r>
            <a:r>
              <a:rPr lang="en-US" sz="2100" dirty="0"/>
              <a:t> rules framed under section 92CB; or</a:t>
            </a:r>
          </a:p>
          <a:p>
            <a:pPr marL="346075" indent="-346075" algn="just">
              <a:spcBef>
                <a:spcPts val="0"/>
              </a:spcBef>
              <a:buSzPct val="100000"/>
              <a:buFont typeface="+mj-lt"/>
              <a:buAutoNum type="romanLcPeriod"/>
            </a:pPr>
            <a:r>
              <a:rPr lang="en-US" sz="2100" dirty="0"/>
              <a:t>is arising as a result of resolution of an assessment by way of the mutual agreement procedure under an agreement entered into under section 90 or section 90A for avoidance of double taxation,</a:t>
            </a:r>
          </a:p>
          <a:p>
            <a:pPr marL="0" indent="0" algn="just">
              <a:spcBef>
                <a:spcPts val="0"/>
              </a:spcBef>
              <a:buNone/>
            </a:pPr>
            <a:r>
              <a:rPr lang="en-US" sz="2100" dirty="0"/>
              <a:t>the assessee shall make a secondary adjustment:</a:t>
            </a:r>
          </a:p>
          <a:p>
            <a:pPr marL="0" indent="0" algn="just">
              <a:spcBef>
                <a:spcPts val="0"/>
              </a:spcBef>
              <a:buNone/>
            </a:pPr>
            <a:r>
              <a:rPr lang="en-US" sz="2000" b="1" i="1" dirty="0"/>
              <a:t>Provided</a:t>
            </a:r>
            <a:r>
              <a:rPr lang="en-US" sz="2000" i="1" dirty="0"/>
              <a:t> that nothing contained in this section shall apply, if,—</a:t>
            </a:r>
          </a:p>
          <a:p>
            <a:pPr marL="346075" indent="-346075" algn="just">
              <a:spcBef>
                <a:spcPts val="0"/>
              </a:spcBef>
              <a:buSzPct val="100000"/>
              <a:buFont typeface="+mj-lt"/>
              <a:buAutoNum type="romanLcPeriod"/>
            </a:pPr>
            <a:r>
              <a:rPr lang="en-US" sz="2000" i="1" dirty="0"/>
              <a:t>the amount of primary adjustment made in any previous year does not exceed one crore rupees; and</a:t>
            </a:r>
          </a:p>
          <a:p>
            <a:pPr marL="346075" indent="-346075" algn="just">
              <a:spcBef>
                <a:spcPts val="0"/>
              </a:spcBef>
              <a:buSzPct val="100000"/>
              <a:buFont typeface="+mj-lt"/>
              <a:buAutoNum type="romanLcPeriod"/>
            </a:pPr>
            <a:r>
              <a:rPr lang="en-US" sz="2000" i="1" dirty="0"/>
              <a:t>the primary adjustment is made in respect of an assessment year commencing on or before the 1st day of April, 2016.</a:t>
            </a:r>
          </a:p>
          <a:p>
            <a:pPr algn="just">
              <a:spcBef>
                <a:spcPts val="0"/>
              </a:spcBef>
            </a:pPr>
            <a:endParaRPr lang="en-US" sz="2100" dirty="0"/>
          </a:p>
        </p:txBody>
      </p:sp>
      <p:sp>
        <p:nvSpPr>
          <p:cNvPr id="5" name="Rectangle 4">
            <a:extLst>
              <a:ext uri="{FF2B5EF4-FFF2-40B4-BE49-F238E27FC236}">
                <a16:creationId xmlns="" xmlns:a16="http://schemas.microsoft.com/office/drawing/2014/main" id="{875B38D0-E9E8-4EA3-A102-7021E2B0617F}"/>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3972185974"/>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0575CFE-B0DB-4C7A-B66F-811D0058AAA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272</a:t>
            </a:fld>
            <a:endParaRPr lang="en-US"/>
          </a:p>
        </p:txBody>
      </p:sp>
      <p:sp>
        <p:nvSpPr>
          <p:cNvPr id="4" name="Content Placeholder 3">
            <a:extLst>
              <a:ext uri="{FF2B5EF4-FFF2-40B4-BE49-F238E27FC236}">
                <a16:creationId xmlns="" xmlns:a16="http://schemas.microsoft.com/office/drawing/2014/main" id="{A418BA52-7C08-47E9-8CF0-EFD9C74AA00B}"/>
              </a:ext>
            </a:extLst>
          </p:cNvPr>
          <p:cNvSpPr>
            <a:spLocks noGrp="1"/>
          </p:cNvSpPr>
          <p:nvPr>
            <p:ph sz="quarter" idx="1"/>
          </p:nvPr>
        </p:nvSpPr>
        <p:spPr>
          <a:xfrm>
            <a:off x="228600" y="1600200"/>
            <a:ext cx="8537448" cy="5029200"/>
          </a:xfrm>
        </p:spPr>
        <p:txBody>
          <a:bodyPr>
            <a:normAutofit fontScale="92500" lnSpcReduction="10000"/>
          </a:bodyPr>
          <a:lstStyle/>
          <a:p>
            <a:pPr marL="0" indent="0" algn="just">
              <a:buNone/>
            </a:pPr>
            <a:r>
              <a:rPr lang="en-US" sz="2100" b="1" dirty="0"/>
              <a:t>Provided further</a:t>
            </a:r>
            <a:r>
              <a:rPr lang="en-US" sz="2100" dirty="0"/>
              <a:t> that no refund of taxes paid, if any, by virtue of provisions of this sub-section as they stood immediately before their amendment by the Finance (No. 2) Act, 2019 shall be claimed and allowed.</a:t>
            </a:r>
          </a:p>
          <a:p>
            <a:pPr marL="0" indent="0" algn="just">
              <a:buNone/>
            </a:pPr>
            <a:r>
              <a:rPr lang="en-US" sz="2100" b="1" dirty="0">
                <a:solidFill>
                  <a:srgbClr val="C00000"/>
                </a:solidFill>
              </a:rPr>
              <a:t>(2) </a:t>
            </a:r>
            <a:r>
              <a:rPr lang="en-US" sz="2100" dirty="0"/>
              <a:t>Where, as a result of primary adjustment to the transfer price, there is an increase in the total income or reduction in the loss, as the case may be, of the assessee, the excess money or part thereof, as the case may be which is available with its associated enterprise, if not repatriated to India within the time as may be prescribed, shall be deemed to be an advance made by the assessee to such associated enterprise and the interest on such advance, shall be computed in such manner as may be prescribed.</a:t>
            </a:r>
          </a:p>
          <a:p>
            <a:pPr marL="0" indent="0" algn="just">
              <a:buNone/>
            </a:pPr>
            <a:r>
              <a:rPr lang="en-US" sz="1900" b="0" i="1" dirty="0">
                <a:effectLst/>
              </a:rPr>
              <a:t>Explanation.—</a:t>
            </a:r>
            <a:r>
              <a:rPr lang="en-US" sz="1900" b="0" i="0" dirty="0">
                <a:effectLst/>
              </a:rPr>
              <a:t>For the removal of doubts, it is hereby clarified that the excess money or part thereof may be repatriated from any of the associated enterprises of the </a:t>
            </a:r>
            <a:r>
              <a:rPr lang="en-US" sz="1900" b="0" i="0" dirty="0" err="1">
                <a:effectLst/>
              </a:rPr>
              <a:t>assessee</a:t>
            </a:r>
            <a:r>
              <a:rPr lang="en-US" sz="1900" b="0" i="0" dirty="0">
                <a:effectLst/>
              </a:rPr>
              <a:t> which is not a resident in India.</a:t>
            </a:r>
          </a:p>
          <a:p>
            <a:pPr marL="0" indent="0" algn="just">
              <a:buNone/>
            </a:pPr>
            <a:r>
              <a:rPr lang="en-US" sz="2100" b="1" dirty="0">
                <a:solidFill>
                  <a:srgbClr val="C00000"/>
                </a:solidFill>
              </a:rPr>
              <a:t>(2A) </a:t>
            </a:r>
            <a:r>
              <a:rPr lang="en-US" sz="1900" b="0" i="0" dirty="0">
                <a:effectLst/>
              </a:rPr>
              <a:t>Without prejudice to the provisions of sub-section (2), where the excess money or part thereof has not been repatriated within the prescribed time, the </a:t>
            </a:r>
            <a:r>
              <a:rPr lang="en-US" sz="1900" b="0" i="0" dirty="0" err="1">
                <a:effectLst/>
              </a:rPr>
              <a:t>assessee</a:t>
            </a:r>
            <a:r>
              <a:rPr lang="en-US" sz="1900" b="0" i="0" dirty="0">
                <a:effectLst/>
              </a:rPr>
              <a:t> may, at his option, pay additional income-tax at the rate of eighteen per cent on such excess money or part thereof, as the case may be.</a:t>
            </a:r>
          </a:p>
          <a:p>
            <a:pPr marL="0" indent="0" algn="just">
              <a:buNone/>
            </a:pPr>
            <a:endParaRPr lang="en-US" sz="1900" dirty="0"/>
          </a:p>
        </p:txBody>
      </p:sp>
      <p:sp>
        <p:nvSpPr>
          <p:cNvPr id="5" name="Rectangle 4">
            <a:extLst>
              <a:ext uri="{FF2B5EF4-FFF2-40B4-BE49-F238E27FC236}">
                <a16:creationId xmlns="" xmlns:a16="http://schemas.microsoft.com/office/drawing/2014/main" id="{77A98F35-88C3-46A1-9333-783049C3EE1A}"/>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6" name="Title 1">
            <a:extLst>
              <a:ext uri="{FF2B5EF4-FFF2-40B4-BE49-F238E27FC236}">
                <a16:creationId xmlns="" xmlns:a16="http://schemas.microsoft.com/office/drawing/2014/main" id="{8E80DF1D-D31E-4D19-B0A1-C40D43D390E5}"/>
              </a:ext>
            </a:extLst>
          </p:cNvPr>
          <p:cNvSpPr>
            <a:spLocks noGrp="1"/>
          </p:cNvSpPr>
          <p:nvPr>
            <p:ph type="title"/>
          </p:nvPr>
        </p:nvSpPr>
        <p:spPr>
          <a:xfrm>
            <a:off x="76200" y="76200"/>
            <a:ext cx="7772400" cy="1119822"/>
          </a:xfrm>
        </p:spPr>
        <p:txBody>
          <a:bodyPr>
            <a:normAutofit fontScale="90000"/>
          </a:bodyPr>
          <a:lstStyle/>
          <a:p>
            <a:r>
              <a:rPr lang="en-US" sz="3900" b="1" u="sng" dirty="0">
                <a:solidFill>
                  <a:schemeClr val="accent2"/>
                </a:solidFill>
              </a:rPr>
              <a:t>Section 92CE:</a:t>
            </a:r>
            <a:r>
              <a:rPr lang="en-US" sz="3900" b="1" dirty="0">
                <a:solidFill>
                  <a:schemeClr val="accent2"/>
                </a:solidFill>
              </a:rPr>
              <a:t> </a:t>
            </a:r>
            <a:r>
              <a:rPr lang="en-US" sz="3900" dirty="0">
                <a:solidFill>
                  <a:schemeClr val="accent2"/>
                </a:solidFill>
              </a:rPr>
              <a:t>Secondary adjustment in certain cases</a:t>
            </a:r>
            <a:r>
              <a:rPr lang="en-US" sz="3900" dirty="0"/>
              <a:t> </a:t>
            </a:r>
            <a:r>
              <a:rPr lang="en-US" sz="2000" b="1" i="1" dirty="0"/>
              <a:t>(Inserted by the Finance Act 2018, w.e.f. 01.04.2018)</a:t>
            </a:r>
          </a:p>
        </p:txBody>
      </p:sp>
    </p:spTree>
    <p:extLst>
      <p:ext uri="{BB962C8B-B14F-4D97-AF65-F5344CB8AC3E}">
        <p14:creationId xmlns:p14="http://schemas.microsoft.com/office/powerpoint/2010/main" val="428438055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0575CFE-B0DB-4C7A-B66F-811D0058AAA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273</a:t>
            </a:fld>
            <a:endParaRPr lang="en-US"/>
          </a:p>
        </p:txBody>
      </p:sp>
      <p:sp>
        <p:nvSpPr>
          <p:cNvPr id="4" name="Content Placeholder 3">
            <a:extLst>
              <a:ext uri="{FF2B5EF4-FFF2-40B4-BE49-F238E27FC236}">
                <a16:creationId xmlns="" xmlns:a16="http://schemas.microsoft.com/office/drawing/2014/main" id="{A418BA52-7C08-47E9-8CF0-EFD9C74AA00B}"/>
              </a:ext>
            </a:extLst>
          </p:cNvPr>
          <p:cNvSpPr>
            <a:spLocks noGrp="1"/>
          </p:cNvSpPr>
          <p:nvPr>
            <p:ph sz="quarter" idx="1"/>
          </p:nvPr>
        </p:nvSpPr>
        <p:spPr>
          <a:xfrm>
            <a:off x="228600" y="1600200"/>
            <a:ext cx="8537448" cy="5029200"/>
          </a:xfrm>
        </p:spPr>
        <p:txBody>
          <a:bodyPr>
            <a:normAutofit fontScale="55000" lnSpcReduction="20000"/>
          </a:bodyPr>
          <a:lstStyle/>
          <a:p>
            <a:pPr marL="0" indent="0" algn="just">
              <a:spcAft>
                <a:spcPts val="400"/>
              </a:spcAft>
              <a:buNone/>
            </a:pPr>
            <a:r>
              <a:rPr lang="en-US" sz="3200" b="0" i="0" dirty="0">
                <a:effectLst/>
              </a:rPr>
              <a:t>(2B) The tax on the excess money or part thereof so paid by the </a:t>
            </a:r>
            <a:r>
              <a:rPr lang="en-US" sz="3200" b="0" i="0" dirty="0" err="1">
                <a:effectLst/>
              </a:rPr>
              <a:t>assessee</a:t>
            </a:r>
            <a:r>
              <a:rPr lang="en-US" sz="3200" b="0" i="0" dirty="0">
                <a:effectLst/>
              </a:rPr>
              <a:t> under sub-section (2A) shall be treated as the final payment of tax in respect of the excess money or part thereof not repatriated and no further credit therefor shall be claimed by the </a:t>
            </a:r>
            <a:r>
              <a:rPr lang="en-US" sz="3200" b="0" i="0" dirty="0" err="1">
                <a:effectLst/>
              </a:rPr>
              <a:t>assessee</a:t>
            </a:r>
            <a:r>
              <a:rPr lang="en-US" sz="3200" b="0" i="0" dirty="0">
                <a:effectLst/>
              </a:rPr>
              <a:t> or by any other person in respect of the amount of tax so paid.</a:t>
            </a:r>
          </a:p>
          <a:p>
            <a:pPr marL="0" indent="0" algn="just">
              <a:spcAft>
                <a:spcPts val="400"/>
              </a:spcAft>
              <a:buNone/>
            </a:pPr>
            <a:r>
              <a:rPr lang="en-US" sz="3200" b="0" i="0" dirty="0">
                <a:effectLst/>
              </a:rPr>
              <a:t>(2C) No deduction under any other provision of this Act shall be allowed to the </a:t>
            </a:r>
            <a:r>
              <a:rPr lang="en-US" sz="3200" b="0" i="0" dirty="0" err="1">
                <a:effectLst/>
              </a:rPr>
              <a:t>assessee</a:t>
            </a:r>
            <a:r>
              <a:rPr lang="en-US" sz="3200" b="0" i="0" dirty="0">
                <a:effectLst/>
              </a:rPr>
              <a:t> in respect of the amount on which tax has been paid in accordance with the provisions of sub-section (2A).</a:t>
            </a:r>
          </a:p>
          <a:p>
            <a:pPr marL="0" indent="0" algn="just">
              <a:spcAft>
                <a:spcPts val="400"/>
              </a:spcAft>
              <a:buNone/>
            </a:pPr>
            <a:r>
              <a:rPr lang="en-US" sz="3200" b="0" i="0" dirty="0">
                <a:effectLst/>
              </a:rPr>
              <a:t>(2D) Where the additional income-tax referred to in sub-section (2A) is paid by the </a:t>
            </a:r>
            <a:r>
              <a:rPr lang="en-US" sz="3200" b="0" i="0" dirty="0" err="1">
                <a:effectLst/>
              </a:rPr>
              <a:t>assessee</a:t>
            </a:r>
            <a:r>
              <a:rPr lang="en-US" sz="3200" b="0" i="0" dirty="0">
                <a:effectLst/>
              </a:rPr>
              <a:t>, he shall not be required to make secondary adjustment under sub-section (1) and compute interest under sub-section (2) from the date of payment of such tax.]</a:t>
            </a:r>
          </a:p>
          <a:p>
            <a:pPr marL="0" indent="0" algn="just">
              <a:spcBef>
                <a:spcPts val="0"/>
              </a:spcBef>
              <a:buNone/>
            </a:pPr>
            <a:endParaRPr lang="en-US" sz="2000" b="1" i="1" dirty="0"/>
          </a:p>
          <a:p>
            <a:pPr marL="0" indent="0" algn="just">
              <a:spcBef>
                <a:spcPts val="0"/>
              </a:spcBef>
              <a:buNone/>
            </a:pPr>
            <a:r>
              <a:rPr lang="en-US" sz="3300" b="1" i="1" dirty="0"/>
              <a:t>"primary adjustment" </a:t>
            </a:r>
            <a:r>
              <a:rPr lang="en-US" sz="3300" i="1" dirty="0"/>
              <a:t>to a transfer price, means the determination of transfer price in accordance with the arm's length principle resulting in an increase in the total income or reduction in the loss, as the case may be, of the </a:t>
            </a:r>
            <a:r>
              <a:rPr lang="en-US" sz="3300" i="1" dirty="0" err="1"/>
              <a:t>assessee</a:t>
            </a:r>
            <a:r>
              <a:rPr lang="en-US" sz="3300" i="1" dirty="0"/>
              <a:t>;</a:t>
            </a:r>
          </a:p>
          <a:p>
            <a:pPr marL="0" indent="0" algn="just">
              <a:spcBef>
                <a:spcPts val="0"/>
              </a:spcBef>
              <a:buNone/>
            </a:pPr>
            <a:endParaRPr lang="en-US" sz="3300" i="1" dirty="0"/>
          </a:p>
          <a:p>
            <a:pPr marL="0" indent="0" algn="just">
              <a:spcBef>
                <a:spcPts val="0"/>
              </a:spcBef>
              <a:buNone/>
            </a:pPr>
            <a:r>
              <a:rPr lang="en-US" sz="3300" b="1" i="1" dirty="0"/>
              <a:t>"secondary adjustment" </a:t>
            </a:r>
            <a:r>
              <a:rPr lang="en-US" sz="3300" i="1" dirty="0"/>
              <a:t>means an adjustment in the books of account of the </a:t>
            </a:r>
            <a:r>
              <a:rPr lang="en-US" sz="3300" i="1" dirty="0" err="1"/>
              <a:t>assessee</a:t>
            </a:r>
            <a:r>
              <a:rPr lang="en-US" sz="3300" i="1" dirty="0"/>
              <a:t> and its associated enterprise to reflect that the actual allocation of profits between the </a:t>
            </a:r>
            <a:r>
              <a:rPr lang="en-US" sz="3300" i="1" dirty="0" err="1"/>
              <a:t>assessee</a:t>
            </a:r>
            <a:r>
              <a:rPr lang="en-US" sz="3300" i="1" dirty="0"/>
              <a:t> and its associated enterprise are consistent with the transfer price determined as a result of primary adjustment, thereby removing the imbalance between cash account and actual profit of the </a:t>
            </a:r>
            <a:r>
              <a:rPr lang="en-US" sz="3300" i="1" dirty="0" err="1"/>
              <a:t>assessee</a:t>
            </a:r>
            <a:r>
              <a:rPr lang="en-US" sz="3300" i="1" dirty="0"/>
              <a:t>.</a:t>
            </a:r>
          </a:p>
          <a:p>
            <a:pPr marL="0" indent="0" algn="just">
              <a:buNone/>
            </a:pPr>
            <a:endParaRPr lang="en-US" sz="2000" i="1" dirty="0"/>
          </a:p>
        </p:txBody>
      </p:sp>
      <p:sp>
        <p:nvSpPr>
          <p:cNvPr id="5" name="Rectangle 4">
            <a:extLst>
              <a:ext uri="{FF2B5EF4-FFF2-40B4-BE49-F238E27FC236}">
                <a16:creationId xmlns="" xmlns:a16="http://schemas.microsoft.com/office/drawing/2014/main" id="{77A98F35-88C3-46A1-9333-783049C3EE1A}"/>
              </a:ext>
            </a:extLst>
          </p:cNvPr>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6" name="Title 1">
            <a:extLst>
              <a:ext uri="{FF2B5EF4-FFF2-40B4-BE49-F238E27FC236}">
                <a16:creationId xmlns="" xmlns:a16="http://schemas.microsoft.com/office/drawing/2014/main" id="{8E80DF1D-D31E-4D19-B0A1-C40D43D390E5}"/>
              </a:ext>
            </a:extLst>
          </p:cNvPr>
          <p:cNvSpPr>
            <a:spLocks noGrp="1"/>
          </p:cNvSpPr>
          <p:nvPr>
            <p:ph type="title"/>
          </p:nvPr>
        </p:nvSpPr>
        <p:spPr>
          <a:xfrm>
            <a:off x="76200" y="76200"/>
            <a:ext cx="7772400" cy="1119822"/>
          </a:xfrm>
        </p:spPr>
        <p:txBody>
          <a:bodyPr>
            <a:normAutofit fontScale="90000"/>
          </a:bodyPr>
          <a:lstStyle/>
          <a:p>
            <a:r>
              <a:rPr lang="en-US" sz="3900" b="1" u="sng" dirty="0">
                <a:solidFill>
                  <a:schemeClr val="accent2"/>
                </a:solidFill>
              </a:rPr>
              <a:t>Section 92CE:</a:t>
            </a:r>
            <a:r>
              <a:rPr lang="en-US" sz="3900" b="1" dirty="0">
                <a:solidFill>
                  <a:schemeClr val="accent2"/>
                </a:solidFill>
              </a:rPr>
              <a:t> </a:t>
            </a:r>
            <a:r>
              <a:rPr lang="en-US" sz="3900" dirty="0">
                <a:solidFill>
                  <a:schemeClr val="accent2"/>
                </a:solidFill>
              </a:rPr>
              <a:t>Secondary adjustment in certain cases</a:t>
            </a:r>
            <a:r>
              <a:rPr lang="en-US" sz="3900" dirty="0"/>
              <a:t> </a:t>
            </a:r>
            <a:r>
              <a:rPr lang="en-US" sz="2000" b="1" i="1" dirty="0"/>
              <a:t>(Inserted by the Finance Act 2018, w.e.f. 01.04.2018)</a:t>
            </a:r>
          </a:p>
        </p:txBody>
      </p:sp>
    </p:spTree>
    <p:extLst>
      <p:ext uri="{BB962C8B-B14F-4D97-AF65-F5344CB8AC3E}">
        <p14:creationId xmlns:p14="http://schemas.microsoft.com/office/powerpoint/2010/main" val="1072104546"/>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16806A-B56A-427A-A97B-A5426424268A}"/>
              </a:ext>
            </a:extLst>
          </p:cNvPr>
          <p:cNvSpPr>
            <a:spLocks noGrp="1"/>
          </p:cNvSpPr>
          <p:nvPr>
            <p:ph type="title"/>
          </p:nvPr>
        </p:nvSpPr>
        <p:spPr>
          <a:xfrm>
            <a:off x="152400" y="152400"/>
            <a:ext cx="8915400" cy="990600"/>
          </a:xfrm>
        </p:spPr>
        <p:txBody>
          <a:bodyPr>
            <a:normAutofit/>
          </a:bodyPr>
          <a:lstStyle/>
          <a:p>
            <a:r>
              <a:rPr lang="en-US" dirty="0"/>
              <a:t>Clause 30A     Format in e-utility….</a:t>
            </a:r>
            <a:endParaRPr lang="en-GB" dirty="0"/>
          </a:p>
        </p:txBody>
      </p:sp>
      <p:sp>
        <p:nvSpPr>
          <p:cNvPr id="3" name="Slide Number Placeholder 2">
            <a:extLst>
              <a:ext uri="{FF2B5EF4-FFF2-40B4-BE49-F238E27FC236}">
                <a16:creationId xmlns="" xmlns:a16="http://schemas.microsoft.com/office/drawing/2014/main" id="{50D2D119-1A45-4E8E-88B3-A8428AEB6D77}"/>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274</a:t>
            </a:fld>
            <a:endParaRPr lang="en-US"/>
          </a:p>
        </p:txBody>
      </p:sp>
      <p:pic>
        <p:nvPicPr>
          <p:cNvPr id="5" name="Picture 4">
            <a:extLst>
              <a:ext uri="{FF2B5EF4-FFF2-40B4-BE49-F238E27FC236}">
                <a16:creationId xmlns="" xmlns:a16="http://schemas.microsoft.com/office/drawing/2014/main" id="{7C908144-2E14-4E0A-9289-2F0AEC413866}"/>
              </a:ext>
            </a:extLst>
          </p:cNvPr>
          <p:cNvPicPr>
            <a:picLocks noChangeAspect="1"/>
          </p:cNvPicPr>
          <p:nvPr/>
        </p:nvPicPr>
        <p:blipFill rotWithShape="1">
          <a:blip r:embed="rId2" cstate="print"/>
          <a:srcRect l="15332" t="40235" r="18332" b="33475"/>
          <a:stretch/>
        </p:blipFill>
        <p:spPr>
          <a:xfrm>
            <a:off x="152400" y="1676400"/>
            <a:ext cx="8991600" cy="5029200"/>
          </a:xfrm>
          <a:prstGeom prst="rect">
            <a:avLst/>
          </a:prstGeom>
        </p:spPr>
      </p:pic>
    </p:spTree>
    <p:extLst>
      <p:ext uri="{BB962C8B-B14F-4D97-AF65-F5344CB8AC3E}">
        <p14:creationId xmlns:p14="http://schemas.microsoft.com/office/powerpoint/2010/main" val="2019524195"/>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275</a:t>
            </a:fld>
            <a:endParaRPr lang="en-US" dirty="0"/>
          </a:p>
        </p:txBody>
      </p:sp>
      <p:sp>
        <p:nvSpPr>
          <p:cNvPr id="3" name="Content Placeholder 2"/>
          <p:cNvSpPr>
            <a:spLocks noGrp="1"/>
          </p:cNvSpPr>
          <p:nvPr>
            <p:ph sz="quarter" idx="1"/>
          </p:nvPr>
        </p:nvSpPr>
        <p:spPr>
          <a:xfrm>
            <a:off x="228600" y="1600200"/>
            <a:ext cx="8686800" cy="5029200"/>
          </a:xfrm>
          <a:ln w="38100">
            <a:solidFill>
              <a:schemeClr val="accent1"/>
            </a:solidFill>
          </a:ln>
        </p:spPr>
        <p:txBody>
          <a:bodyPr>
            <a:normAutofit lnSpcReduction="10000"/>
          </a:bodyPr>
          <a:lstStyle/>
          <a:p>
            <a:pPr marL="0" indent="0" algn="just">
              <a:spcBef>
                <a:spcPts val="0"/>
              </a:spcBef>
              <a:buNone/>
            </a:pPr>
            <a:r>
              <a:rPr lang="en-US" sz="2400" b="1" u="sng" dirty="0"/>
              <a:t>Clause 30B </a:t>
            </a:r>
            <a:r>
              <a:rPr lang="en-US" sz="2400" dirty="0"/>
              <a:t>– </a:t>
            </a:r>
            <a:r>
              <a:rPr lang="en-US" sz="2400" b="1" dirty="0"/>
              <a:t>Limitation of interest deduction for borrowings from Associated Enterprises </a:t>
            </a:r>
            <a:r>
              <a:rPr lang="en-US" sz="2400" b="1" dirty="0" err="1"/>
              <a:t>upto</a:t>
            </a:r>
            <a:r>
              <a:rPr lang="en-US" sz="2400" b="1" dirty="0"/>
              <a:t> 30% of EBITDA is to be reported in this clause, as under:</a:t>
            </a:r>
          </a:p>
          <a:p>
            <a:pPr marL="457200" indent="-457200" algn="just">
              <a:spcBef>
                <a:spcPts val="0"/>
              </a:spcBef>
              <a:buSzPct val="100000"/>
              <a:buFont typeface="+mj-lt"/>
              <a:buAutoNum type="alphaLcParenR"/>
            </a:pPr>
            <a:r>
              <a:rPr lang="en-US" sz="2400" dirty="0"/>
              <a:t>Whether the assessee has incurred expenditure during the previous year by way of interest or of similar nature exceeding one crore rupees as referred to in sub-section (1) of section 94B? </a:t>
            </a:r>
            <a:r>
              <a:rPr lang="en-US" sz="2400" b="1" dirty="0"/>
              <a:t>(Yes/No)</a:t>
            </a:r>
          </a:p>
          <a:p>
            <a:pPr marL="457200" indent="-457200" algn="just">
              <a:spcBef>
                <a:spcPts val="0"/>
              </a:spcBef>
              <a:buSzPct val="100000"/>
              <a:buFont typeface="+mj-lt"/>
              <a:buAutoNum type="alphaLcParenR"/>
            </a:pPr>
            <a:r>
              <a:rPr lang="en-US" sz="2400" dirty="0"/>
              <a:t>If yes, please furnish the following details:- </a:t>
            </a:r>
          </a:p>
          <a:p>
            <a:pPr marL="803275" indent="-346075" algn="just">
              <a:spcBef>
                <a:spcPts val="0"/>
              </a:spcBef>
              <a:buSzPct val="100000"/>
              <a:buFont typeface="+mj-lt"/>
              <a:buAutoNum type="romanLcPeriod"/>
            </a:pPr>
            <a:r>
              <a:rPr lang="en-US" sz="2400" dirty="0"/>
              <a:t>Amount (in Rs.) of expenditure by way of interest or of similar nature incurred: </a:t>
            </a:r>
          </a:p>
          <a:p>
            <a:pPr marL="803275" indent="-346075" algn="just">
              <a:spcBef>
                <a:spcPts val="0"/>
              </a:spcBef>
              <a:buSzPct val="100000"/>
              <a:buFont typeface="+mj-lt"/>
              <a:buAutoNum type="romanLcPeriod"/>
            </a:pPr>
            <a:r>
              <a:rPr lang="en-US" sz="2400" dirty="0"/>
              <a:t>Earnings before interest, tax, depreciation and amortization (EBITDA) during the previous year (in Rs.)</a:t>
            </a:r>
          </a:p>
          <a:p>
            <a:pPr marL="803275" indent="-346075" algn="just">
              <a:spcBef>
                <a:spcPts val="0"/>
              </a:spcBef>
              <a:buSzPct val="100000"/>
              <a:buFont typeface="+mj-lt"/>
              <a:buAutoNum type="romanLcPeriod"/>
            </a:pPr>
            <a:r>
              <a:rPr lang="en-US" sz="2400" dirty="0"/>
              <a:t>Amount (in Rs.) of expenditure by way of interest or of similar nature as per (</a:t>
            </a:r>
            <a:r>
              <a:rPr lang="en-US" sz="2400" dirty="0" err="1"/>
              <a:t>i</a:t>
            </a:r>
            <a:r>
              <a:rPr lang="en-US" sz="2400" dirty="0"/>
              <a:t>) above which exceeds 30% of EBITDA as per (ii) above </a:t>
            </a:r>
          </a:p>
          <a:p>
            <a:pPr marL="4763" indent="-4763" algn="just">
              <a:spcBef>
                <a:spcPts val="600"/>
              </a:spcBef>
              <a:buNone/>
            </a:pPr>
            <a:endParaRPr lang="en-US" b="1" dirty="0"/>
          </a:p>
        </p:txBody>
      </p:sp>
      <p:sp>
        <p:nvSpPr>
          <p:cNvPr id="6" name="Title 6">
            <a:extLst>
              <a:ext uri="{FF2B5EF4-FFF2-40B4-BE49-F238E27FC236}">
                <a16:creationId xmlns="" xmlns:a16="http://schemas.microsoft.com/office/drawing/2014/main" id="{84215927-D6A6-4391-8836-D2FDB45C9BD7}"/>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30B</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899729687"/>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276</a:t>
            </a:fld>
            <a:endParaRPr lang="en-US" dirty="0"/>
          </a:p>
        </p:txBody>
      </p:sp>
      <p:sp>
        <p:nvSpPr>
          <p:cNvPr id="3" name="Content Placeholder 2"/>
          <p:cNvSpPr>
            <a:spLocks noGrp="1"/>
          </p:cNvSpPr>
          <p:nvPr>
            <p:ph sz="quarter" idx="1"/>
          </p:nvPr>
        </p:nvSpPr>
        <p:spPr>
          <a:xfrm>
            <a:off x="228600" y="1600200"/>
            <a:ext cx="8686800" cy="3985578"/>
          </a:xfrm>
          <a:ln w="38100">
            <a:solidFill>
              <a:schemeClr val="accent1"/>
            </a:solidFill>
          </a:ln>
        </p:spPr>
        <p:txBody>
          <a:bodyPr>
            <a:normAutofit/>
          </a:bodyPr>
          <a:lstStyle/>
          <a:p>
            <a:pPr marL="571500" indent="-571500" algn="just">
              <a:spcBef>
                <a:spcPts val="600"/>
              </a:spcBef>
              <a:buSzPct val="100000"/>
              <a:buFont typeface="+mj-lt"/>
              <a:buAutoNum type="romanUcPeriod" startAt="4"/>
            </a:pPr>
            <a:r>
              <a:rPr lang="en-US" sz="2200" dirty="0"/>
              <a:t>Details of interest expenditure brought forward as per sub-section (4) of section 94B:</a:t>
            </a:r>
          </a:p>
          <a:p>
            <a:pPr marL="571500" indent="-571500" algn="just">
              <a:spcBef>
                <a:spcPts val="600"/>
              </a:spcBef>
              <a:buSzPct val="100000"/>
              <a:buFont typeface="+mj-lt"/>
              <a:buAutoNum type="romanUcPeriod" startAt="4"/>
            </a:pPr>
            <a:endParaRPr lang="en-US" sz="2200" b="1" dirty="0"/>
          </a:p>
          <a:p>
            <a:pPr marL="571500" indent="-571500" algn="just">
              <a:spcBef>
                <a:spcPts val="600"/>
              </a:spcBef>
              <a:buSzPct val="100000"/>
              <a:buFont typeface="+mj-lt"/>
              <a:buAutoNum type="romanUcPeriod" startAt="4"/>
            </a:pPr>
            <a:endParaRPr lang="en-US" sz="2200" b="1" dirty="0"/>
          </a:p>
          <a:p>
            <a:pPr marL="571500" indent="-571500" algn="just">
              <a:spcBef>
                <a:spcPts val="600"/>
              </a:spcBef>
              <a:buSzPct val="100000"/>
              <a:buFont typeface="+mj-lt"/>
              <a:buAutoNum type="romanUcPeriod" startAt="4"/>
            </a:pPr>
            <a:endParaRPr lang="en-US" sz="2200" b="1" dirty="0"/>
          </a:p>
          <a:p>
            <a:pPr marL="571500" indent="-571500" algn="just">
              <a:spcBef>
                <a:spcPts val="600"/>
              </a:spcBef>
              <a:buSzPct val="100000"/>
              <a:buFont typeface="+mj-lt"/>
              <a:buAutoNum type="romanUcPeriod" startAt="4"/>
            </a:pPr>
            <a:r>
              <a:rPr lang="en-US" sz="2200" dirty="0">
                <a:solidFill>
                  <a:prstClr val="black"/>
                </a:solidFill>
              </a:rPr>
              <a:t>Details of interest expenditure carried forward as per sub-section (4) of section 94B:</a:t>
            </a:r>
          </a:p>
          <a:p>
            <a:pPr marL="4763" indent="-4763" algn="just">
              <a:spcBef>
                <a:spcPts val="600"/>
              </a:spcBef>
              <a:buNone/>
            </a:pPr>
            <a:endParaRPr lang="en-US" sz="2200" b="1" dirty="0"/>
          </a:p>
        </p:txBody>
      </p:sp>
      <p:sp>
        <p:nvSpPr>
          <p:cNvPr id="10" name="Title 6">
            <a:extLst>
              <a:ext uri="{FF2B5EF4-FFF2-40B4-BE49-F238E27FC236}">
                <a16:creationId xmlns="" xmlns:a16="http://schemas.microsoft.com/office/drawing/2014/main" id="{CE6446F0-99DA-48B6-A6A6-D8C2C119B836}"/>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30B                   </a:t>
            </a:r>
            <a:r>
              <a:rPr kumimoji="0" lang="en-US" sz="2600" b="0" i="0" u="none" strike="noStrike" kern="1200" cap="none" spc="0" normalizeH="0" baseline="0" noProof="0" dirty="0">
                <a:ln>
                  <a:noFill/>
                </a:ln>
                <a:solidFill>
                  <a:schemeClr val="accent2"/>
                </a:solidFill>
                <a:effectLst/>
                <a:uLnTx/>
                <a:uFillTx/>
                <a:latin typeface="+mj-lt"/>
                <a:ea typeface="+mj-ea"/>
                <a:cs typeface="+mj-cs"/>
              </a:rPr>
              <a:t>          </a:t>
            </a: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5" name="Table 4">
            <a:extLst>
              <a:ext uri="{FF2B5EF4-FFF2-40B4-BE49-F238E27FC236}">
                <a16:creationId xmlns="" xmlns:a16="http://schemas.microsoft.com/office/drawing/2014/main" id="{F7B1A3AB-E548-42C3-BBE4-68F5E8C7FF80}"/>
              </a:ext>
            </a:extLst>
          </p:cNvPr>
          <p:cNvGraphicFramePr>
            <a:graphicFrameLocks noGrp="1"/>
          </p:cNvGraphicFramePr>
          <p:nvPr>
            <p:extLst>
              <p:ext uri="{D42A27DB-BD31-4B8C-83A1-F6EECF244321}">
                <p14:modId xmlns:p14="http://schemas.microsoft.com/office/powerpoint/2010/main" val="3834699683"/>
              </p:ext>
            </p:extLst>
          </p:nvPr>
        </p:nvGraphicFramePr>
        <p:xfrm>
          <a:off x="1524000" y="2514600"/>
          <a:ext cx="6096000" cy="767080"/>
        </p:xfrm>
        <a:graphic>
          <a:graphicData uri="http://schemas.openxmlformats.org/drawingml/2006/table">
            <a:tbl>
              <a:tblPr firstRow="1" bandRow="1">
                <a:tableStyleId>{BC89EF96-8CEA-46FF-86C4-4CE0E7609802}</a:tableStyleId>
              </a:tblPr>
              <a:tblGrid>
                <a:gridCol w="3048000">
                  <a:extLst>
                    <a:ext uri="{9D8B030D-6E8A-4147-A177-3AD203B41FA5}">
                      <a16:colId xmlns="" xmlns:a16="http://schemas.microsoft.com/office/drawing/2014/main" val="2209323067"/>
                    </a:ext>
                  </a:extLst>
                </a:gridCol>
                <a:gridCol w="3048000">
                  <a:extLst>
                    <a:ext uri="{9D8B030D-6E8A-4147-A177-3AD203B41FA5}">
                      <a16:colId xmlns="" xmlns:a16="http://schemas.microsoft.com/office/drawing/2014/main" val="1276495313"/>
                    </a:ext>
                  </a:extLst>
                </a:gridCol>
              </a:tblGrid>
              <a:tr h="370840">
                <a:tc>
                  <a:txBody>
                    <a:bodyPr/>
                    <a:lstStyle/>
                    <a:p>
                      <a:pPr algn="ctr"/>
                      <a:r>
                        <a:rPr lang="en-US" sz="2000" dirty="0"/>
                        <a:t>A.Y.</a:t>
                      </a:r>
                    </a:p>
                  </a:txBody>
                  <a:tcPr/>
                </a:tc>
                <a:tc>
                  <a:txBody>
                    <a:bodyPr/>
                    <a:lstStyle/>
                    <a:p>
                      <a:pPr algn="ctr"/>
                      <a:r>
                        <a:rPr lang="en-US" sz="2000" dirty="0"/>
                        <a:t>Amount (in Rs.)</a:t>
                      </a:r>
                    </a:p>
                  </a:txBody>
                  <a:tcPr/>
                </a:tc>
                <a:extLst>
                  <a:ext uri="{0D108BD9-81ED-4DB2-BD59-A6C34878D82A}">
                    <a16:rowId xmlns="" xmlns:a16="http://schemas.microsoft.com/office/drawing/2014/main" val="3324790744"/>
                  </a:ext>
                </a:extLst>
              </a:tr>
              <a:tr h="370840">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963194386"/>
                  </a:ext>
                </a:extLst>
              </a:tr>
            </a:tbl>
          </a:graphicData>
        </a:graphic>
      </p:graphicFrame>
      <p:graphicFrame>
        <p:nvGraphicFramePr>
          <p:cNvPr id="6" name="Table 5">
            <a:extLst>
              <a:ext uri="{FF2B5EF4-FFF2-40B4-BE49-F238E27FC236}">
                <a16:creationId xmlns="" xmlns:a16="http://schemas.microsoft.com/office/drawing/2014/main" id="{AC465922-0B4B-406A-8497-AC63B7BE53BA}"/>
              </a:ext>
            </a:extLst>
          </p:cNvPr>
          <p:cNvGraphicFramePr>
            <a:graphicFrameLocks noGrp="1"/>
          </p:cNvGraphicFramePr>
          <p:nvPr>
            <p:extLst>
              <p:ext uri="{D42A27DB-BD31-4B8C-83A1-F6EECF244321}">
                <p14:modId xmlns:p14="http://schemas.microsoft.com/office/powerpoint/2010/main" val="1534342822"/>
              </p:ext>
            </p:extLst>
          </p:nvPr>
        </p:nvGraphicFramePr>
        <p:xfrm>
          <a:off x="1600200" y="4490720"/>
          <a:ext cx="6096000" cy="767080"/>
        </p:xfrm>
        <a:graphic>
          <a:graphicData uri="http://schemas.openxmlformats.org/drawingml/2006/table">
            <a:tbl>
              <a:tblPr firstRow="1" bandRow="1">
                <a:tableStyleId>{BC89EF96-8CEA-46FF-86C4-4CE0E7609802}</a:tableStyleId>
              </a:tblPr>
              <a:tblGrid>
                <a:gridCol w="3048000">
                  <a:extLst>
                    <a:ext uri="{9D8B030D-6E8A-4147-A177-3AD203B41FA5}">
                      <a16:colId xmlns="" xmlns:a16="http://schemas.microsoft.com/office/drawing/2014/main" val="1687527240"/>
                    </a:ext>
                  </a:extLst>
                </a:gridCol>
                <a:gridCol w="3048000">
                  <a:extLst>
                    <a:ext uri="{9D8B030D-6E8A-4147-A177-3AD203B41FA5}">
                      <a16:colId xmlns="" xmlns:a16="http://schemas.microsoft.com/office/drawing/2014/main" val="3532195474"/>
                    </a:ext>
                  </a:extLst>
                </a:gridCol>
              </a:tblGrid>
              <a:tr h="370840">
                <a:tc>
                  <a:txBody>
                    <a:bodyPr/>
                    <a:lstStyle/>
                    <a:p>
                      <a:pPr algn="ctr"/>
                      <a:r>
                        <a:rPr lang="en-US" sz="2000" dirty="0"/>
                        <a:t>A.Y.</a:t>
                      </a:r>
                    </a:p>
                  </a:txBody>
                  <a:tcPr/>
                </a:tc>
                <a:tc>
                  <a:txBody>
                    <a:bodyPr/>
                    <a:lstStyle/>
                    <a:p>
                      <a:pPr algn="ctr"/>
                      <a:r>
                        <a:rPr lang="en-US" sz="2000" dirty="0"/>
                        <a:t>Amount (in Rs.)</a:t>
                      </a:r>
                    </a:p>
                  </a:txBody>
                  <a:tcPr/>
                </a:tc>
                <a:extLst>
                  <a:ext uri="{0D108BD9-81ED-4DB2-BD59-A6C34878D82A}">
                    <a16:rowId xmlns="" xmlns:a16="http://schemas.microsoft.com/office/drawing/2014/main" val="867626815"/>
                  </a:ext>
                </a:extLst>
              </a:tr>
              <a:tr h="370840">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1663694233"/>
                  </a:ext>
                </a:extLst>
              </a:tr>
            </a:tbl>
          </a:graphicData>
        </a:graphic>
      </p:graphicFrame>
      <p:sp>
        <p:nvSpPr>
          <p:cNvPr id="8" name="Rectangle 7">
            <a:extLst>
              <a:ext uri="{FF2B5EF4-FFF2-40B4-BE49-F238E27FC236}">
                <a16:creationId xmlns="" xmlns:a16="http://schemas.microsoft.com/office/drawing/2014/main" id="{4CDAFB9C-487B-4A6A-B75D-618E3D9A44B8}"/>
              </a:ext>
            </a:extLst>
          </p:cNvPr>
          <p:cNvSpPr/>
          <p:nvPr/>
        </p:nvSpPr>
        <p:spPr>
          <a:xfrm>
            <a:off x="7239000" y="60960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629184739"/>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182CD186-3319-4704-ABEA-83F8212FE5B9}"/>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277</a:t>
            </a:fld>
            <a:endParaRPr lang="en-US"/>
          </a:p>
        </p:txBody>
      </p:sp>
      <p:sp>
        <p:nvSpPr>
          <p:cNvPr id="4" name="Content Placeholder 3">
            <a:extLst>
              <a:ext uri="{FF2B5EF4-FFF2-40B4-BE49-F238E27FC236}">
                <a16:creationId xmlns="" xmlns:a16="http://schemas.microsoft.com/office/drawing/2014/main" id="{78A16F20-F721-4D94-B46F-26C522EEF394}"/>
              </a:ext>
            </a:extLst>
          </p:cNvPr>
          <p:cNvSpPr>
            <a:spLocks noGrp="1"/>
          </p:cNvSpPr>
          <p:nvPr>
            <p:ph sz="quarter" idx="1"/>
          </p:nvPr>
        </p:nvSpPr>
        <p:spPr>
          <a:xfrm>
            <a:off x="304800" y="1600200"/>
            <a:ext cx="8461248" cy="5029200"/>
          </a:xfrm>
        </p:spPr>
        <p:txBody>
          <a:bodyPr>
            <a:noAutofit/>
          </a:bodyPr>
          <a:lstStyle/>
          <a:p>
            <a:pPr marL="0" indent="0" algn="just">
              <a:spcBef>
                <a:spcPts val="0"/>
              </a:spcBef>
              <a:buNone/>
            </a:pPr>
            <a:r>
              <a:rPr lang="en-US" sz="1800" dirty="0"/>
              <a:t>Section 94B relates to interest expenses more than Rs.1 crore claimed by an entity, paid or payable to its associated enterprises (non-resident):</a:t>
            </a:r>
          </a:p>
          <a:p>
            <a:pPr marL="514350" indent="-514350" algn="just">
              <a:spcBef>
                <a:spcPts val="0"/>
              </a:spcBef>
              <a:buSzPct val="100000"/>
              <a:buFont typeface="+mj-lt"/>
              <a:buAutoNum type="arabicParenR"/>
            </a:pPr>
            <a:r>
              <a:rPr lang="en-US" sz="1800" dirty="0"/>
              <a:t>Interest expenses claimed by any entity to its associates enterprises restricted to 30% of its EBITDA or interest paid or payable to associates enterprises whichever is less.</a:t>
            </a:r>
          </a:p>
          <a:p>
            <a:pPr marL="514350" indent="-514350" algn="just">
              <a:spcBef>
                <a:spcPts val="0"/>
              </a:spcBef>
              <a:buSzPct val="100000"/>
              <a:buFont typeface="+mj-lt"/>
              <a:buAutoNum type="arabicParenR"/>
            </a:pPr>
            <a:r>
              <a:rPr lang="en-US" sz="1800" dirty="0"/>
              <a:t>Applicable to Indian Company or Permanent establishment of a foreign Company in India(Borrower), </a:t>
            </a:r>
            <a:r>
              <a:rPr lang="en-US" sz="1800" dirty="0">
                <a:solidFill>
                  <a:srgbClr val="FF0000"/>
                </a:solidFill>
              </a:rPr>
              <a:t>*</a:t>
            </a:r>
            <a:r>
              <a:rPr lang="en-US" sz="1800" dirty="0"/>
              <a:t>(other than a permanent establishment in India of a Non-Resident being a person engaged in the business of banking). </a:t>
            </a:r>
          </a:p>
          <a:p>
            <a:pPr marL="514350" indent="-514350" algn="just">
              <a:spcBef>
                <a:spcPts val="0"/>
              </a:spcBef>
              <a:buSzPct val="100000"/>
              <a:buFont typeface="+mj-lt"/>
              <a:buAutoNum type="arabicParenR"/>
            </a:pPr>
            <a:r>
              <a:rPr lang="en-US" sz="1800" dirty="0"/>
              <a:t>Debt issued to Non Resident or to a permanent establishment of a non-resident and who is associated enterprises. (includes guarantee also)</a:t>
            </a:r>
          </a:p>
          <a:p>
            <a:pPr marL="514350" indent="-514350" algn="just">
              <a:spcBef>
                <a:spcPts val="0"/>
              </a:spcBef>
              <a:buSzPct val="100000"/>
              <a:buFont typeface="+mj-lt"/>
              <a:buAutoNum type="arabicParenR"/>
            </a:pPr>
            <a:r>
              <a:rPr lang="en-US" sz="1800" dirty="0"/>
              <a:t>Allow to carry forward of disallowed interest expenses for eight assessment years immediately succeeding the assessment year for which the disallowance was first made.</a:t>
            </a:r>
          </a:p>
          <a:p>
            <a:pPr marL="514350" indent="-514350" algn="just">
              <a:spcBef>
                <a:spcPts val="0"/>
              </a:spcBef>
              <a:buSzPct val="100000"/>
              <a:buFont typeface="+mj-lt"/>
              <a:buAutoNum type="arabicParenR"/>
            </a:pPr>
            <a:r>
              <a:rPr lang="en-US" sz="1800" dirty="0"/>
              <a:t>Maximum allowance in subsequent years is to extent of maximum allowable interest expenditure in that particular year.</a:t>
            </a:r>
          </a:p>
          <a:p>
            <a:pPr marL="514350" indent="-514350" algn="just">
              <a:spcBef>
                <a:spcPts val="0"/>
              </a:spcBef>
              <a:buSzPct val="100000"/>
              <a:buFont typeface="+mj-lt"/>
              <a:buAutoNum type="arabicParenR"/>
            </a:pPr>
            <a:r>
              <a:rPr lang="en-US" sz="1800" dirty="0"/>
              <a:t>Exclude Banks and insurance business.</a:t>
            </a:r>
          </a:p>
          <a:p>
            <a:pPr marL="0" indent="0" algn="just">
              <a:spcBef>
                <a:spcPts val="0"/>
              </a:spcBef>
              <a:buSzPct val="100000"/>
              <a:buNone/>
            </a:pPr>
            <a:endParaRPr lang="en-US" sz="1800" dirty="0"/>
          </a:p>
          <a:p>
            <a:pPr marL="0" indent="0" algn="just">
              <a:spcBef>
                <a:spcPts val="0"/>
              </a:spcBef>
              <a:buSzPct val="100000"/>
              <a:buNone/>
            </a:pPr>
            <a:r>
              <a:rPr lang="en-US" sz="1800" dirty="0">
                <a:solidFill>
                  <a:srgbClr val="FF0000"/>
                </a:solidFill>
              </a:rPr>
              <a:t>*</a:t>
            </a:r>
            <a:r>
              <a:rPr lang="en-US" sz="1800" i="1" dirty="0">
                <a:solidFill>
                  <a:srgbClr val="FF0000"/>
                </a:solidFill>
              </a:rPr>
              <a:t> </a:t>
            </a:r>
            <a:r>
              <a:rPr lang="en-US" sz="1800" i="1" dirty="0"/>
              <a:t>Inserted by the Finance Act, 2020 w.e.f. 01/04/2021</a:t>
            </a:r>
          </a:p>
          <a:p>
            <a:pPr algn="just">
              <a:spcBef>
                <a:spcPts val="0"/>
              </a:spcBef>
            </a:pPr>
            <a:endParaRPr lang="en-US" sz="2100" dirty="0"/>
          </a:p>
        </p:txBody>
      </p:sp>
      <p:sp>
        <p:nvSpPr>
          <p:cNvPr id="7" name="Title 1">
            <a:extLst>
              <a:ext uri="{FF2B5EF4-FFF2-40B4-BE49-F238E27FC236}">
                <a16:creationId xmlns="" xmlns:a16="http://schemas.microsoft.com/office/drawing/2014/main" id="{8A0509F0-CD14-4797-8543-70EDD5403551}"/>
              </a:ext>
            </a:extLst>
          </p:cNvPr>
          <p:cNvSpPr>
            <a:spLocks noGrp="1"/>
          </p:cNvSpPr>
          <p:nvPr>
            <p:ph type="title"/>
          </p:nvPr>
        </p:nvSpPr>
        <p:spPr>
          <a:xfrm>
            <a:off x="0" y="0"/>
            <a:ext cx="9130145" cy="1364298"/>
          </a:xfrm>
        </p:spPr>
        <p:txBody>
          <a:bodyPr>
            <a:normAutofit fontScale="90000"/>
          </a:bodyPr>
          <a:lstStyle/>
          <a:p>
            <a:r>
              <a:rPr lang="en-US" sz="3900" b="1" u="sng" dirty="0">
                <a:solidFill>
                  <a:schemeClr val="accent2"/>
                </a:solidFill>
              </a:rPr>
              <a:t>Section 94B:</a:t>
            </a:r>
            <a:r>
              <a:rPr lang="en-US" sz="3900" b="1" dirty="0">
                <a:solidFill>
                  <a:schemeClr val="accent2"/>
                </a:solidFill>
              </a:rPr>
              <a:t> </a:t>
            </a:r>
            <a:r>
              <a:rPr lang="en-US" sz="3900" dirty="0">
                <a:solidFill>
                  <a:schemeClr val="accent2"/>
                </a:solidFill>
              </a:rPr>
              <a:t>Limitation on interest deduction in certain cases </a:t>
            </a:r>
            <a:r>
              <a:rPr lang="en-US" sz="2400" b="1" i="1" dirty="0">
                <a:solidFill>
                  <a:srgbClr val="1F497D"/>
                </a:solidFill>
              </a:rPr>
              <a:t>(Inserted by the Finance Act 2017, w.e.f. 01.04.2018)</a:t>
            </a:r>
            <a:endParaRPr lang="en-US" sz="2400" dirty="0"/>
          </a:p>
        </p:txBody>
      </p:sp>
    </p:spTree>
    <p:extLst>
      <p:ext uri="{BB962C8B-B14F-4D97-AF65-F5344CB8AC3E}">
        <p14:creationId xmlns:p14="http://schemas.microsoft.com/office/powerpoint/2010/main" val="2202048961"/>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16806A-B56A-427A-A97B-A5426424268A}"/>
              </a:ext>
            </a:extLst>
          </p:cNvPr>
          <p:cNvSpPr>
            <a:spLocks noGrp="1"/>
          </p:cNvSpPr>
          <p:nvPr>
            <p:ph type="title"/>
          </p:nvPr>
        </p:nvSpPr>
        <p:spPr>
          <a:xfrm>
            <a:off x="152400" y="152400"/>
            <a:ext cx="8915400" cy="990600"/>
          </a:xfrm>
        </p:spPr>
        <p:txBody>
          <a:bodyPr>
            <a:normAutofit/>
          </a:bodyPr>
          <a:lstStyle/>
          <a:p>
            <a:r>
              <a:rPr lang="en-US" dirty="0"/>
              <a:t>Clause 30B     Format in e-utility….</a:t>
            </a:r>
            <a:endParaRPr lang="en-GB" dirty="0"/>
          </a:p>
        </p:txBody>
      </p:sp>
      <p:sp>
        <p:nvSpPr>
          <p:cNvPr id="3" name="Slide Number Placeholder 2">
            <a:extLst>
              <a:ext uri="{FF2B5EF4-FFF2-40B4-BE49-F238E27FC236}">
                <a16:creationId xmlns="" xmlns:a16="http://schemas.microsoft.com/office/drawing/2014/main" id="{50D2D119-1A45-4E8E-88B3-A8428AEB6D77}"/>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278</a:t>
            </a:fld>
            <a:endParaRPr lang="en-US"/>
          </a:p>
        </p:txBody>
      </p:sp>
      <p:pic>
        <p:nvPicPr>
          <p:cNvPr id="4" name="Picture 3">
            <a:extLst>
              <a:ext uri="{FF2B5EF4-FFF2-40B4-BE49-F238E27FC236}">
                <a16:creationId xmlns="" xmlns:a16="http://schemas.microsoft.com/office/drawing/2014/main" id="{139DEBE4-29B8-4F95-85A8-5E31E597BE9B}"/>
              </a:ext>
            </a:extLst>
          </p:cNvPr>
          <p:cNvPicPr>
            <a:picLocks noChangeAspect="1"/>
          </p:cNvPicPr>
          <p:nvPr/>
        </p:nvPicPr>
        <p:blipFill rotWithShape="1">
          <a:blip r:embed="rId2" cstate="print"/>
          <a:srcRect l="15570" t="34544" r="18333" b="37542"/>
          <a:stretch/>
        </p:blipFill>
        <p:spPr>
          <a:xfrm>
            <a:off x="152400" y="1600200"/>
            <a:ext cx="8915400" cy="5181600"/>
          </a:xfrm>
          <a:prstGeom prst="rect">
            <a:avLst/>
          </a:prstGeom>
        </p:spPr>
      </p:pic>
    </p:spTree>
    <p:extLst>
      <p:ext uri="{BB962C8B-B14F-4D97-AF65-F5344CB8AC3E}">
        <p14:creationId xmlns:p14="http://schemas.microsoft.com/office/powerpoint/2010/main" val="2796940815"/>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279</a:t>
            </a:fld>
            <a:endParaRPr lang="en-US" dirty="0"/>
          </a:p>
        </p:txBody>
      </p:sp>
      <p:sp>
        <p:nvSpPr>
          <p:cNvPr id="8" name="Title 6">
            <a:extLst>
              <a:ext uri="{FF2B5EF4-FFF2-40B4-BE49-F238E27FC236}">
                <a16:creationId xmlns="" xmlns:a16="http://schemas.microsoft.com/office/drawing/2014/main" id="{7C612C7A-5278-4FFC-808E-55DCE86E76D6}"/>
              </a:ext>
            </a:extLst>
          </p:cNvPr>
          <p:cNvSpPr txBox="1">
            <a:spLocks/>
          </p:cNvSpPr>
          <p:nvPr/>
        </p:nvSpPr>
        <p:spPr>
          <a:xfrm>
            <a:off x="304800" y="20196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30C</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p>
          <a:p>
            <a:pPr algn="r">
              <a:spcBef>
                <a:spcPct val="0"/>
              </a:spcBef>
              <a:defRPr/>
            </a:pPr>
            <a:r>
              <a:rPr kumimoji="0" lang="en-US" b="1" i="1" u="none" strike="noStrike" kern="1200" cap="none" spc="0" normalizeH="0" baseline="0" noProof="0" dirty="0">
                <a:ln>
                  <a:noFill/>
                </a:ln>
                <a:solidFill>
                  <a:schemeClr val="accent2"/>
                </a:solidFill>
                <a:effectLst/>
                <a:uLnTx/>
                <a:uFillTx/>
                <a:latin typeface="+mj-lt"/>
                <a:ea typeface="+mj-ea"/>
                <a:cs typeface="+mj-cs"/>
              </a:rPr>
              <a:t>Applicable from 01/04/2022.</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Content Placeholder 5"/>
          <p:cNvSpPr>
            <a:spLocks noGrp="1"/>
          </p:cNvSpPr>
          <p:nvPr>
            <p:ph sz="quarter" idx="1"/>
          </p:nvPr>
        </p:nvSpPr>
        <p:spPr/>
        <p:txBody>
          <a:bodyPr>
            <a:normAutofit lnSpcReduction="10000"/>
          </a:bodyPr>
          <a:lstStyle/>
          <a:p>
            <a:pPr marL="514350" indent="-514350">
              <a:buFont typeface="+mj-lt"/>
              <a:buAutoNum type="arabicPeriod"/>
            </a:pPr>
            <a:r>
              <a:rPr lang="en-US" dirty="0"/>
              <a:t>Whether the assessee has entered into an impermissible avoidance arrangement, as referred to in section 96, during the previous year? (Yes/No)</a:t>
            </a:r>
          </a:p>
          <a:p>
            <a:pPr marL="514350" indent="-514350">
              <a:buFont typeface="+mj-lt"/>
              <a:buAutoNum type="arabicPeriod"/>
            </a:pPr>
            <a:endParaRPr lang="en-US" dirty="0"/>
          </a:p>
          <a:p>
            <a:pPr marL="514350" indent="-514350">
              <a:buFont typeface="+mj-lt"/>
              <a:buAutoNum type="arabicPeriod"/>
            </a:pPr>
            <a:r>
              <a:rPr lang="en-US" dirty="0"/>
              <a:t>If yes, please specify:-</a:t>
            </a:r>
          </a:p>
          <a:p>
            <a:pPr marL="880110" lvl="1" indent="-514350">
              <a:buFont typeface="+mj-lt"/>
              <a:buAutoNum type="alphaLcParenR"/>
            </a:pPr>
            <a:r>
              <a:rPr lang="en-US" dirty="0"/>
              <a:t>Nature of the impermissible avoidance arrangement:</a:t>
            </a:r>
          </a:p>
          <a:p>
            <a:pPr marL="880110" lvl="1" indent="-514350">
              <a:buFont typeface="+mj-lt"/>
              <a:buAutoNum type="alphaLcParenR"/>
            </a:pPr>
            <a:r>
              <a:rPr lang="en-US" dirty="0"/>
              <a:t>Amount (in Rs.) of tax benefit in the previous year arising, in aggregate, to all the parties to the arrangement</a:t>
            </a:r>
          </a:p>
        </p:txBody>
      </p:sp>
    </p:spTree>
    <p:extLst>
      <p:ext uri="{BB962C8B-B14F-4D97-AF65-F5344CB8AC3E}">
        <p14:creationId xmlns:p14="http://schemas.microsoft.com/office/powerpoint/2010/main" val="2801752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p:cNvGraphicFramePr>
          <p:nvPr>
            <p:extLst>
              <p:ext uri="{D42A27DB-BD31-4B8C-83A1-F6EECF244321}">
                <p14:modId xmlns:p14="http://schemas.microsoft.com/office/powerpoint/2010/main" val="3488444006"/>
              </p:ext>
            </p:extLst>
          </p:nvPr>
        </p:nvGraphicFramePr>
        <p:xfrm>
          <a:off x="381000" y="1722120"/>
          <a:ext cx="8305800" cy="4907280"/>
        </p:xfrm>
        <a:graphic>
          <a:graphicData uri="http://schemas.openxmlformats.org/drawingml/2006/table">
            <a:tbl>
              <a:tblPr firstRow="1" bandRow="1">
                <a:tableStyleId>{5C22544A-7EE6-4342-B048-85BDC9FD1C3A}</a:tableStyleId>
              </a:tblPr>
              <a:tblGrid>
                <a:gridCol w="8305800">
                  <a:extLst>
                    <a:ext uri="{9D8B030D-6E8A-4147-A177-3AD203B41FA5}">
                      <a16:colId xmlns="" xmlns:a16="http://schemas.microsoft.com/office/drawing/2014/main" val="20000"/>
                    </a:ext>
                  </a:extLst>
                </a:gridCol>
              </a:tblGrid>
              <a:tr h="690154">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2000" b="1" i="0" u="none" kern="1200" baseline="0" dirty="0">
                          <a:solidFill>
                            <a:schemeClr val="bg1"/>
                          </a:solidFill>
                          <a:latin typeface="+mn-lt"/>
                          <a:ea typeface="+mn-ea"/>
                          <a:cs typeface="+mn-cs"/>
                        </a:rPr>
                        <a:t>Audit report has to be signed by a person eligible to sign the report as per the provisions of Section 44AB of the Income Tax Act, 1961</a:t>
                      </a:r>
                    </a:p>
                  </a:txBody>
                  <a:tcPr/>
                </a:tc>
                <a:extLst>
                  <a:ext uri="{0D108BD9-81ED-4DB2-BD59-A6C34878D82A}">
                    <a16:rowId xmlns="" xmlns:a16="http://schemas.microsoft.com/office/drawing/2014/main" val="10000"/>
                  </a:ext>
                </a:extLst>
              </a:tr>
              <a:tr h="4140926">
                <a:tc>
                  <a:txBody>
                    <a:bodyPr/>
                    <a:lstStyle/>
                    <a:p>
                      <a:pPr algn="just"/>
                      <a:r>
                        <a:rPr lang="en-US" sz="2000" i="0" u="sng" dirty="0"/>
                        <a:t>Section</a:t>
                      </a:r>
                      <a:r>
                        <a:rPr lang="en-US" sz="2000" i="0" u="sng" baseline="0" dirty="0"/>
                        <a:t> 44AB</a:t>
                      </a:r>
                      <a:r>
                        <a:rPr lang="en-US" sz="2000" i="0" baseline="0" dirty="0"/>
                        <a:t>, </a:t>
                      </a:r>
                      <a:r>
                        <a:rPr lang="en-US" sz="2000" i="0" dirty="0"/>
                        <a:t>"accountant" shall have the same meaning as in the Explanation below sec.288(2)</a:t>
                      </a:r>
                    </a:p>
                    <a:p>
                      <a:pPr algn="just"/>
                      <a:r>
                        <a:rPr lang="en-US" sz="2000" b="1" i="0" u="sng" dirty="0"/>
                        <a:t>Explanation  to Sec.288(2)</a:t>
                      </a:r>
                    </a:p>
                    <a:p>
                      <a:pPr algn="just">
                        <a:spcBef>
                          <a:spcPts val="600"/>
                        </a:spcBef>
                      </a:pPr>
                      <a:r>
                        <a:rPr kumimoji="0" lang="en-US" sz="2000" b="1" i="0" kern="1200" dirty="0">
                          <a:solidFill>
                            <a:schemeClr val="dk1"/>
                          </a:solidFill>
                          <a:effectLst/>
                          <a:latin typeface="+mn-lt"/>
                          <a:ea typeface="+mn-ea"/>
                          <a:cs typeface="+mn-cs"/>
                        </a:rPr>
                        <a:t>accountant"</a:t>
                      </a:r>
                      <a:r>
                        <a:rPr kumimoji="0" lang="en-US" sz="2000" b="0" i="0" kern="1200" dirty="0">
                          <a:solidFill>
                            <a:schemeClr val="dk1"/>
                          </a:solidFill>
                          <a:effectLst/>
                          <a:latin typeface="+mn-lt"/>
                          <a:ea typeface="+mn-ea"/>
                          <a:cs typeface="+mn-cs"/>
                        </a:rPr>
                        <a:t> means a chartered accountant as defined in clause (</a:t>
                      </a:r>
                      <a:r>
                        <a:rPr kumimoji="0" lang="en-US" sz="2000" b="0" i="1" kern="1200" dirty="0">
                          <a:solidFill>
                            <a:schemeClr val="dk1"/>
                          </a:solidFill>
                          <a:effectLst/>
                          <a:latin typeface="+mn-lt"/>
                          <a:ea typeface="+mn-ea"/>
                          <a:cs typeface="+mn-cs"/>
                        </a:rPr>
                        <a:t>b</a:t>
                      </a:r>
                      <a:r>
                        <a:rPr kumimoji="0" lang="en-US" sz="2000" b="0" i="0" kern="1200" dirty="0">
                          <a:solidFill>
                            <a:schemeClr val="dk1"/>
                          </a:solidFill>
                          <a:effectLst/>
                          <a:latin typeface="+mn-lt"/>
                          <a:ea typeface="+mn-ea"/>
                          <a:cs typeface="+mn-cs"/>
                        </a:rPr>
                        <a:t>) of sub-section (1) of section 2 of the Chartered Accountants Act, 1949 (38 of 1949) who holds a valid certificate of practice under sub-section (1) of section 6 of that Act, but does not include [except for the purposes of representing the assessee under sub-section (1)]—</a:t>
                      </a:r>
                      <a:endParaRPr lang="en-US" sz="2000" i="0" dirty="0"/>
                    </a:p>
                    <a:p>
                      <a:pPr algn="just">
                        <a:spcBef>
                          <a:spcPts val="600"/>
                        </a:spcBef>
                      </a:pPr>
                      <a:r>
                        <a:rPr kumimoji="0" lang="en-US" sz="2000" b="1" i="0" kern="1200" dirty="0">
                          <a:solidFill>
                            <a:schemeClr val="dk1"/>
                          </a:solidFill>
                          <a:effectLst/>
                          <a:latin typeface="+mn-lt"/>
                          <a:ea typeface="+mn-ea"/>
                          <a:cs typeface="+mn-cs"/>
                        </a:rPr>
                        <a:t>a) in case of an assessee, </a:t>
                      </a:r>
                      <a:r>
                        <a:rPr kumimoji="0" lang="en-US" sz="2000" b="0" i="0" kern="1200" dirty="0">
                          <a:solidFill>
                            <a:schemeClr val="dk1"/>
                          </a:solidFill>
                          <a:effectLst/>
                          <a:latin typeface="+mn-lt"/>
                          <a:ea typeface="+mn-ea"/>
                          <a:cs typeface="+mn-cs"/>
                        </a:rPr>
                        <a:t>being a company, the person who is not eligible for appointment as an auditor of the said company in accordance with the provisions of sub-section (3) of section 141 of the Companies Act, 2013 (18 of 2013); or</a:t>
                      </a:r>
                      <a:endParaRPr lang="en-US" sz="2000" i="0" dirty="0"/>
                    </a:p>
                    <a:p>
                      <a:pPr algn="just"/>
                      <a:endParaRPr lang="en-US" sz="2000" i="0" u="sng" dirty="0"/>
                    </a:p>
                  </a:txBody>
                  <a:tcPr/>
                </a:tc>
                <a:extLst>
                  <a:ext uri="{0D108BD9-81ED-4DB2-BD59-A6C34878D82A}">
                    <a16:rowId xmlns="" xmlns:a16="http://schemas.microsoft.com/office/drawing/2014/main" val="10001"/>
                  </a:ext>
                </a:extLst>
              </a:tr>
            </a:tbl>
          </a:graphicData>
        </a:graphic>
      </p:graphicFrame>
      <p:sp>
        <p:nvSpPr>
          <p:cNvPr id="8" name="Rectangle 7"/>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000" b="1" dirty="0" err="1">
                <a:solidFill>
                  <a:schemeClr val="tx2"/>
                </a:solidFill>
                <a:latin typeface="+mj-lt"/>
              </a:rPr>
              <a:t>Contd</a:t>
            </a:r>
            <a:r>
              <a:rPr lang="en-US" sz="2000" b="1" dirty="0">
                <a:solidFill>
                  <a:schemeClr val="tx2"/>
                </a:solidFill>
                <a:latin typeface="+mj-lt"/>
              </a:rPr>
              <a:t>….</a:t>
            </a:r>
          </a:p>
        </p:txBody>
      </p:sp>
      <p:sp>
        <p:nvSpPr>
          <p:cNvPr id="11" name="Title 3"/>
          <p:cNvSpPr>
            <a:spLocks noGrp="1"/>
          </p:cNvSpPr>
          <p:nvPr>
            <p:ph type="title"/>
          </p:nvPr>
        </p:nvSpPr>
        <p:spPr>
          <a:xfrm>
            <a:off x="76200" y="76200"/>
            <a:ext cx="7696200" cy="990600"/>
          </a:xfrm>
        </p:spPr>
        <p:txBody>
          <a:bodyPr>
            <a:normAutofit fontScale="90000"/>
          </a:bodyPr>
          <a:lstStyle/>
          <a:p>
            <a:r>
              <a:rPr lang="en-US" sz="3200" b="1" dirty="0"/>
              <a:t>Reference to Section 44AB given for the signing of the Forms</a:t>
            </a:r>
            <a:endParaRPr lang="en-US" sz="3200" b="1" u="sng" dirty="0"/>
          </a:p>
        </p:txBody>
      </p:sp>
      <p:sp>
        <p:nvSpPr>
          <p:cNvPr id="9" name="Slide Number Placeholder 8"/>
          <p:cNvSpPr>
            <a:spLocks noGrp="1"/>
          </p:cNvSpPr>
          <p:nvPr>
            <p:ph type="sldNum" sz="quarter" idx="12"/>
          </p:nvPr>
        </p:nvSpPr>
        <p:spPr/>
        <p:txBody>
          <a:bodyPr>
            <a:normAutofit fontScale="85000" lnSpcReduction="20000"/>
          </a:bodyPr>
          <a:lstStyle/>
          <a:p>
            <a:fld id="{B6F15528-21DE-4FAA-801E-634DDDAF4B2B}" type="slidenum">
              <a:rPr lang="en-US" smtClean="0"/>
              <a:pPr/>
              <a:t>28</a:t>
            </a:fld>
            <a:endParaRPr lang="en-US"/>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Applicability of Clause 30C and 44 of Tax Audit Report: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280</a:t>
            </a:fld>
            <a:endParaRPr lang="en-US"/>
          </a:p>
        </p:txBody>
      </p:sp>
      <p:pic>
        <p:nvPicPr>
          <p:cNvPr id="5" name="Picture 4"/>
          <p:cNvPicPr>
            <a:picLocks noChangeAspect="1"/>
          </p:cNvPicPr>
          <p:nvPr/>
        </p:nvPicPr>
        <p:blipFill>
          <a:blip r:embed="rId2"/>
          <a:stretch>
            <a:fillRect/>
          </a:stretch>
        </p:blipFill>
        <p:spPr>
          <a:xfrm>
            <a:off x="496665" y="2276872"/>
            <a:ext cx="8407237" cy="2232248"/>
          </a:xfrm>
          <a:prstGeom prst="rect">
            <a:avLst/>
          </a:prstGeom>
        </p:spPr>
      </p:pic>
    </p:spTree>
    <p:extLst>
      <p:ext uri="{BB962C8B-B14F-4D97-AF65-F5344CB8AC3E}">
        <p14:creationId xmlns:p14="http://schemas.microsoft.com/office/powerpoint/2010/main" val="3500812194"/>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 features of the GAAR provisions </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281</a:t>
            </a:fld>
            <a:endParaRPr lang="en-US"/>
          </a:p>
        </p:txBody>
      </p:sp>
      <p:sp>
        <p:nvSpPr>
          <p:cNvPr id="4" name="Content Placeholder 3"/>
          <p:cNvSpPr>
            <a:spLocks noGrp="1"/>
          </p:cNvSpPr>
          <p:nvPr>
            <p:ph sz="quarter" idx="1"/>
          </p:nvPr>
        </p:nvSpPr>
        <p:spPr/>
        <p:txBody>
          <a:bodyPr>
            <a:normAutofit fontScale="70000" lnSpcReduction="20000"/>
          </a:bodyPr>
          <a:lstStyle/>
          <a:p>
            <a:pPr marL="514350" indent="-514350">
              <a:buFont typeface="+mj-lt"/>
              <a:buAutoNum type="arabicPeriod"/>
            </a:pPr>
            <a:r>
              <a:rPr lang="en-US" dirty="0"/>
              <a:t>The provisions of General Ant-Avoidance Rule (GAAR) are contained in Chapter X-A comprising of section 95 to section 102 and the procedural provisions relating to mechanism for invocation of GAAR and passing of the assessment order in consequence thereof are contained in section 144BA. Rules 10U to 10UF have been prescribed by the Central Government in respect of GAAR.</a:t>
            </a:r>
          </a:p>
          <a:p>
            <a:pPr marL="514350" indent="-514350">
              <a:buFont typeface="+mj-lt"/>
              <a:buAutoNum type="arabicPeriod"/>
            </a:pPr>
            <a:r>
              <a:rPr lang="en-US" dirty="0"/>
              <a:t>The objective of GAAR is to target abusive transactions entered into with the main object of avoiding taxes with the use of sophisticated structures and codify the doctrine of “substance over form” where the real intention of the parties and effect of transactions and purpose of an arrangement is taken into account for determining the tax consequences, irrespective of the legal structure that has been superimposed to camouflage the real intent and purpose.</a:t>
            </a:r>
          </a:p>
          <a:p>
            <a:pPr marL="514350" indent="-514350">
              <a:buFont typeface="+mj-lt"/>
              <a:buAutoNum type="arabicPeriod"/>
            </a:pPr>
            <a:r>
              <a:rPr lang="en-US" dirty="0"/>
              <a:t>Arrangements entered into prior to 1st April 2017 are excluded from the application of GAAR provisions.</a:t>
            </a: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Arrangement to be treated as IAA</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282</a:t>
            </a:fld>
            <a:endParaRPr lang="en-US"/>
          </a:p>
        </p:txBody>
      </p:sp>
      <p:sp>
        <p:nvSpPr>
          <p:cNvPr id="4" name="Content Placeholder 3"/>
          <p:cNvSpPr>
            <a:spLocks noGrp="1"/>
          </p:cNvSpPr>
          <p:nvPr>
            <p:ph sz="quarter" idx="1"/>
          </p:nvPr>
        </p:nvSpPr>
        <p:spPr>
          <a:xfrm>
            <a:off x="612648" y="1600200"/>
            <a:ext cx="8153400" cy="4637112"/>
          </a:xfrm>
        </p:spPr>
        <p:txBody>
          <a:bodyPr>
            <a:normAutofit fontScale="77500" lnSpcReduction="20000"/>
          </a:bodyPr>
          <a:lstStyle/>
          <a:p>
            <a:pPr marL="514350" indent="-514350">
              <a:buFont typeface="+mj-lt"/>
              <a:buAutoNum type="arabicPeriod"/>
            </a:pPr>
            <a:r>
              <a:rPr lang="en-US" dirty="0"/>
              <a:t>An arrangement is to be treated as an IAA, if its main purpose is to obtain tax benefit and it satisfies any one or more of the four tests specified in Section 96.</a:t>
            </a:r>
          </a:p>
          <a:p>
            <a:pPr marL="514350" indent="-514350">
              <a:buFont typeface="+mj-lt"/>
              <a:buAutoNum type="arabicPeriod"/>
            </a:pPr>
            <a:r>
              <a:rPr lang="en-US" dirty="0"/>
              <a:t>The four tests specified in Section 96 are:</a:t>
            </a:r>
          </a:p>
          <a:p>
            <a:pPr marL="891540" lvl="1" indent="-571500">
              <a:buFont typeface="+mj-lt"/>
              <a:buAutoNum type="romanLcPeriod"/>
            </a:pPr>
            <a:r>
              <a:rPr lang="en-US" sz="2900" dirty="0"/>
              <a:t>Arrangement creates rights/ obligations which are not ordinarily created between persons dealing at arm’s length, </a:t>
            </a:r>
          </a:p>
          <a:p>
            <a:pPr marL="891540" lvl="1" indent="-571500">
              <a:buFont typeface="+mj-lt"/>
              <a:buAutoNum type="romanLcPeriod"/>
            </a:pPr>
            <a:r>
              <a:rPr lang="en-US" sz="2900" dirty="0"/>
              <a:t>Arrangement results, directly or indirectly, in misuse or abuse of the provisions of the Act,</a:t>
            </a:r>
          </a:p>
          <a:p>
            <a:pPr marL="891540" lvl="1" indent="-571500">
              <a:buFont typeface="+mj-lt"/>
              <a:buAutoNum type="romanLcPeriod"/>
            </a:pPr>
            <a:r>
              <a:rPr lang="en-US" sz="2900" dirty="0"/>
              <a:t>Arrangement lacks commercial substance or is deemed to lack commercial substance, by virtue of fiction created by section 97, or </a:t>
            </a:r>
          </a:p>
          <a:p>
            <a:pPr marL="891540" lvl="1" indent="-571500">
              <a:buFont typeface="+mj-lt"/>
              <a:buAutoNum type="romanLcPeriod"/>
            </a:pPr>
            <a:r>
              <a:rPr lang="en-US" sz="2900" dirty="0"/>
              <a:t>Arrangement entered into or is carried out, by means, or in a manner, which are not ordinarily employed for </a:t>
            </a:r>
            <a:r>
              <a:rPr lang="en-US" sz="2900" dirty="0" err="1"/>
              <a:t>bonafide</a:t>
            </a:r>
            <a:r>
              <a:rPr lang="en-US" sz="2900" dirty="0"/>
              <a:t> purposes</a:t>
            </a:r>
            <a:r>
              <a:rPr lang="en-US" dirty="0"/>
              <a:t>.</a:t>
            </a: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Section 97: arrangement deemed to lack commercial substance</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283</a:t>
            </a:fld>
            <a:endParaRPr lang="en-US"/>
          </a:p>
        </p:txBody>
      </p:sp>
      <p:sp>
        <p:nvSpPr>
          <p:cNvPr id="4" name="Content Placeholder 3"/>
          <p:cNvSpPr>
            <a:spLocks noGrp="1"/>
          </p:cNvSpPr>
          <p:nvPr>
            <p:ph sz="quarter" idx="1"/>
          </p:nvPr>
        </p:nvSpPr>
        <p:spPr/>
        <p:txBody>
          <a:bodyPr>
            <a:normAutofit fontScale="70000" lnSpcReduction="20000"/>
          </a:bodyPr>
          <a:lstStyle/>
          <a:p>
            <a:r>
              <a:rPr lang="en-US" dirty="0"/>
              <a:t>If the Assessing Officer, at any stage of the assessment or reassessment proceedings, considers that it is necessary to declare an arrangement as IAA and to determine the consequences of such arrangement, he may make reference to the Principal Commissioner of Income Tax (PCIT) or Commissioner of Income tax (CIT). </a:t>
            </a:r>
          </a:p>
          <a:p>
            <a:r>
              <a:rPr lang="en-US" dirty="0"/>
              <a:t>If PCIT or CIT, as the case may be, is of the opinion that the provisions of Chapter X-A are required to be invoked, he has to issue a notice to the assessee. If the assessee does not furnish any objection to the notice within the time specified in the notice, the PCIT or the CIT shall issue such directions as he deems fit in respect of declaration of the arrangement to be an IAA. In case the assessee objects to the proposed action, the PCIT or the CIT if after hearing the assessee in the matter is not satisfied with the explanation of the assessee, shall make a reference to the Approving Panel for purpose of declaration of the arrangement as an IAA.</a:t>
            </a: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 10UB</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284</a:t>
            </a:fld>
            <a:endParaRPr lang="en-US"/>
          </a:p>
        </p:txBody>
      </p:sp>
      <p:sp>
        <p:nvSpPr>
          <p:cNvPr id="4" name="Content Placeholder 3"/>
          <p:cNvSpPr>
            <a:spLocks noGrp="1"/>
          </p:cNvSpPr>
          <p:nvPr>
            <p:ph sz="quarter" idx="1"/>
          </p:nvPr>
        </p:nvSpPr>
        <p:spPr/>
        <p:txBody>
          <a:bodyPr>
            <a:normAutofit fontScale="62500" lnSpcReduction="20000"/>
          </a:bodyPr>
          <a:lstStyle/>
          <a:p>
            <a:r>
              <a:rPr lang="en-US" dirty="0"/>
              <a:t>Rule 10UB provides that the Assessing Officer shall, before making a reference to the PCIT or CIT, issue a notice to the assessee. This notice shall contain various details including the details of the arrangement to which the provisions of Chapter X-A are proposed to be applied, the tax benefit arising under the arrangement, basis for considering that the main purpose of the arrangement is to obtain tax benefit, basis and reason why the arrangement satisfies the condition provided in clause (a), (b), (c) or (d) of section 196(1). Considering this, the primary onus to establish that an arrangement is an IAA is on the revenue.</a:t>
            </a:r>
          </a:p>
          <a:p>
            <a:r>
              <a:rPr lang="en-US" dirty="0"/>
              <a:t>The Approving Panel is required to give opportunity to the assessee and the Assessing Officer of hearing before issuing directions. Thereafter the Approving Panel shall issue such directions, as it deems fit, in respect of the declaration of the arrangement as an IAA. Directions issued by the Approving Panel are binding on the taxpayer and the tax department, and no appeal under the Act will lie against these directions. </a:t>
            </a:r>
          </a:p>
          <a:p>
            <a:r>
              <a:rPr lang="en-US" dirty="0"/>
              <a:t>The Assessing Officer, on receipt of the directions of the PCIT or CIT or the Approving Panel, as the case may be, shall proceed to complete the assessment proceedings in accordance with such directions and the provisions of Chapter X-A.</a:t>
            </a: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85000" lnSpcReduction="20000"/>
          </a:bodyPr>
          <a:lstStyle/>
          <a:p>
            <a:fld id="{B6F15528-21DE-4FAA-801E-634DDDAF4B2B}" type="slidenum">
              <a:rPr lang="en-US" smtClean="0"/>
              <a:pPr/>
              <a:t>285</a:t>
            </a:fld>
            <a:endParaRPr lang="en-US"/>
          </a:p>
        </p:txBody>
      </p:sp>
      <p:sp>
        <p:nvSpPr>
          <p:cNvPr id="3" name="TextBox 2"/>
          <p:cNvSpPr txBox="1"/>
          <p:nvPr/>
        </p:nvSpPr>
        <p:spPr>
          <a:xfrm>
            <a:off x="467544" y="1772816"/>
            <a:ext cx="8136904" cy="4247317"/>
          </a:xfrm>
          <a:prstGeom prst="rect">
            <a:avLst/>
          </a:prstGeom>
          <a:noFill/>
        </p:spPr>
        <p:txBody>
          <a:bodyPr wrap="square" rtlCol="0">
            <a:spAutoFit/>
          </a:bodyPr>
          <a:lstStyle/>
          <a:p>
            <a:r>
              <a:rPr lang="en-US" b="1" u="sng" dirty="0"/>
              <a:t>Section 99 </a:t>
            </a:r>
            <a:r>
              <a:rPr lang="en-US" dirty="0"/>
              <a:t>provides that while determining whether there is a tax benefit in the arrangement, parties who are connected persons in relation to each other may be treated as one person, accommodating party in the arrangement may be disregarded, and accommodating party and any other party may be treated as one and the same person or an arrangement may be considered or looked through disregarding any corporate structure.</a:t>
            </a:r>
          </a:p>
          <a:p>
            <a:endParaRPr lang="en-US" dirty="0"/>
          </a:p>
          <a:p>
            <a:r>
              <a:rPr lang="en-US" b="1" u="sng" dirty="0"/>
              <a:t>Section 100</a:t>
            </a:r>
            <a:r>
              <a:rPr lang="en-US" dirty="0"/>
              <a:t> provides that provisions of Chapter X-A shall apply in addition to or in lieu of any other basis for determination of tax liability.</a:t>
            </a:r>
          </a:p>
          <a:p>
            <a:endParaRPr lang="en-US" dirty="0"/>
          </a:p>
          <a:p>
            <a:r>
              <a:rPr lang="en-US" b="1" u="sng" dirty="0"/>
              <a:t>Section 102</a:t>
            </a:r>
            <a:r>
              <a:rPr lang="en-US" dirty="0"/>
              <a:t> defines various terms used in the Chapter. Under this section, ‘arrangement’ means any step in, or a part or whole of, any transaction, operation, scheme, agreement or understanding, whether enforceable or not, and includes the alienation of any property in such transaction, operation, scheme, agreement or understanding. </a:t>
            </a: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Under Rule 10U, the GAAR provisions are not applicable in the following cases: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286</a:t>
            </a:fld>
            <a:endParaRPr lang="en-US"/>
          </a:p>
        </p:txBody>
      </p:sp>
      <p:sp>
        <p:nvSpPr>
          <p:cNvPr id="4" name="Content Placeholder 3"/>
          <p:cNvSpPr>
            <a:spLocks noGrp="1"/>
          </p:cNvSpPr>
          <p:nvPr>
            <p:ph sz="quarter" idx="1"/>
          </p:nvPr>
        </p:nvSpPr>
        <p:spPr/>
        <p:txBody>
          <a:bodyPr>
            <a:normAutofit fontScale="70000" lnSpcReduction="20000"/>
          </a:bodyPr>
          <a:lstStyle/>
          <a:p>
            <a:pPr marL="571500" indent="-571500">
              <a:buFont typeface="+mj-lt"/>
              <a:buAutoNum type="romanLcPeriod"/>
            </a:pPr>
            <a:r>
              <a:rPr lang="en-US" dirty="0"/>
              <a:t>an arrangement where the tax benefit in the relevant assessment year does not exceed three </a:t>
            </a:r>
            <a:r>
              <a:rPr lang="en-US" dirty="0" err="1"/>
              <a:t>crore</a:t>
            </a:r>
            <a:r>
              <a:rPr lang="en-US" dirty="0"/>
              <a:t> rupees in aggregate to all the parties to the arrangement in the relevant assessment year. (In computing such tax benefit, interest and penalty are not to be considered);</a:t>
            </a:r>
          </a:p>
          <a:p>
            <a:pPr marL="571500" indent="-571500">
              <a:buFont typeface="+mj-lt"/>
              <a:buAutoNum type="romanLcPeriod"/>
            </a:pPr>
            <a:r>
              <a:rPr lang="en-US" dirty="0"/>
              <a:t>in case of a foreign institutional investor (FII) who has not availed of any tax treaty benefits and has invested in securities (listed/ unlisted) with the prior permission of the competent authority in accordance with the Securities and Exchange Board of India (Foreign Institutional Investor) Regulations, 1995 and such other regulations as may be applicable; and </a:t>
            </a:r>
          </a:p>
          <a:p>
            <a:pPr marL="571500" indent="-571500">
              <a:buFont typeface="+mj-lt"/>
              <a:buAutoNum type="romanLcPeriod"/>
            </a:pPr>
            <a:r>
              <a:rPr lang="en-US" dirty="0"/>
              <a:t>person being a Non-resident, in relation to investment made by him by way of offshore derivative instruments or otherwise in FIIs,</a:t>
            </a:r>
          </a:p>
          <a:p>
            <a:pPr marL="571500" indent="-571500">
              <a:buFont typeface="+mj-lt"/>
              <a:buAutoNum type="romanLcPeriod"/>
            </a:pPr>
            <a:r>
              <a:rPr lang="en-US" dirty="0"/>
              <a:t>income accruing or arising to any person from transfer of investments made prior to 1st April 2017. Rule 10U(2) provides that the GAAR provisions shall apply in respect of tax benefit obtained from the arrangement after 1st April 2017, irrespective of when the arrangement was entered into.</a:t>
            </a: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628650" y="1988840"/>
            <a:ext cx="7886700" cy="4188122"/>
          </a:xfrm>
        </p:spPr>
        <p:txBody>
          <a:bodyPr>
            <a:normAutofit fontScale="92500" lnSpcReduction="20000"/>
          </a:bodyPr>
          <a:lstStyle/>
          <a:p>
            <a:r>
              <a:rPr lang="en-US" dirty="0"/>
              <a:t>There is a substantial element of subjectivity while concluding whether an arrangement is an IAA. At the outset, an arrangement to be an IAA has to be one where the main purpose is to obtain tax benefit. The tax benefit has to exceed Rs 3 </a:t>
            </a:r>
            <a:r>
              <a:rPr lang="en-US" dirty="0" err="1"/>
              <a:t>crore</a:t>
            </a:r>
            <a:r>
              <a:rPr lang="en-US" dirty="0"/>
              <a:t> in aggregate for all parties for the year. What is the main purpose itself is an opinion and is subjective. Similarly, all the elements or conditions specified in section 96(1), satisfaction of which at least one is required to be fulfilled to make an arrangement an IAA, along with meeting the precondition of Rs 3 </a:t>
            </a:r>
            <a:r>
              <a:rPr lang="en-US" dirty="0" err="1"/>
              <a:t>crore</a:t>
            </a:r>
            <a:r>
              <a:rPr lang="en-US" dirty="0"/>
              <a:t> tax benefit requirement, have subjectivity involved.</a:t>
            </a:r>
          </a:p>
        </p:txBody>
      </p:sp>
      <p:sp>
        <p:nvSpPr>
          <p:cNvPr id="3" name="Slide Number Placeholder 2"/>
          <p:cNvSpPr>
            <a:spLocks noGrp="1"/>
          </p:cNvSpPr>
          <p:nvPr>
            <p:ph type="sldNum" sz="quarter" idx="12"/>
          </p:nvPr>
        </p:nvSpPr>
        <p:spPr/>
        <p:txBody>
          <a:bodyPr>
            <a:normAutofit fontScale="85000" lnSpcReduction="20000"/>
          </a:bodyPr>
          <a:lstStyle/>
          <a:p>
            <a:fld id="{B3561BA9-CDCF-4958-B8AB-66F3BF063E13}" type="slidenum">
              <a:rPr lang="en-US" smtClean="0"/>
              <a:pPr/>
              <a:t>287</a:t>
            </a:fld>
            <a:endParaRPr lang="en-US"/>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4BFD4D4-A735-4DF5-9BDE-B6EF574BEA1B}" type="slidenum">
              <a:rPr lang="en-US"/>
              <a:pPr>
                <a:defRPr/>
              </a:pPr>
              <a:t>288</a:t>
            </a:fld>
            <a:endParaRPr lang="en-US"/>
          </a:p>
        </p:txBody>
      </p:sp>
      <p:sp>
        <p:nvSpPr>
          <p:cNvPr id="125955" name="Rectangle 3"/>
          <p:cNvSpPr>
            <a:spLocks noGrp="1" noChangeArrowheads="1"/>
          </p:cNvSpPr>
          <p:nvPr>
            <p:ph sz="quarter" idx="1"/>
          </p:nvPr>
        </p:nvSpPr>
        <p:spPr>
          <a:xfrm>
            <a:off x="228600" y="1568834"/>
            <a:ext cx="8686800" cy="5604582"/>
          </a:xfrm>
          <a:noFill/>
          <a:ln w="38100">
            <a:solidFill>
              <a:schemeClr val="accent1"/>
            </a:solidFill>
          </a:ln>
        </p:spPr>
        <p:txBody>
          <a:bodyPr>
            <a:noAutofit/>
          </a:bodyPr>
          <a:lstStyle/>
          <a:p>
            <a:pPr marL="0" indent="0" algn="just">
              <a:buNone/>
              <a:tabLst>
                <a:tab pos="854075" algn="l"/>
              </a:tabLst>
            </a:pPr>
            <a:r>
              <a:rPr lang="en-US" sz="2100" dirty="0"/>
              <a:t>(a) Particulars of </a:t>
            </a:r>
            <a:r>
              <a:rPr lang="en-US" sz="2100" b="1" dirty="0">
                <a:solidFill>
                  <a:schemeClr val="accent2"/>
                </a:solidFill>
              </a:rPr>
              <a:t>each loan or deposit </a:t>
            </a:r>
            <a:r>
              <a:rPr lang="en-US" sz="2100" dirty="0"/>
              <a:t>in an amount exceeding the limit specified in </a:t>
            </a:r>
            <a:r>
              <a:rPr lang="en-US" sz="2100" b="1" dirty="0">
                <a:solidFill>
                  <a:schemeClr val="accent2"/>
                </a:solidFill>
              </a:rPr>
              <a:t>section 269SS </a:t>
            </a:r>
            <a:r>
              <a:rPr lang="en-US" sz="2100" dirty="0"/>
              <a:t>taken or accepted during the previous year :—</a:t>
            </a:r>
          </a:p>
          <a:p>
            <a:pPr marL="514350" indent="-514350" algn="just">
              <a:buSzPct val="100000"/>
              <a:buFont typeface="+mj-lt"/>
              <a:buAutoNum type="romanLcPeriod"/>
              <a:tabLst>
                <a:tab pos="854075" algn="l"/>
              </a:tabLst>
            </a:pPr>
            <a:r>
              <a:rPr lang="en-US" sz="2000" dirty="0"/>
              <a:t>name, address and Permanent Account Number/</a:t>
            </a:r>
            <a:r>
              <a:rPr lang="en-US" sz="2000" dirty="0">
                <a:solidFill>
                  <a:srgbClr val="FF0000"/>
                </a:solidFill>
              </a:rPr>
              <a:t>Aadhaar No.</a:t>
            </a:r>
            <a:r>
              <a:rPr lang="en-US" sz="2000" dirty="0"/>
              <a:t> (if available with the assessee) of the lender or depositor;</a:t>
            </a:r>
          </a:p>
          <a:p>
            <a:pPr marL="514350" indent="-514350" algn="just">
              <a:buSzPct val="100000"/>
              <a:buFont typeface="+mj-lt"/>
              <a:buAutoNum type="romanLcPeriod"/>
              <a:tabLst>
                <a:tab pos="854075" algn="l"/>
              </a:tabLst>
            </a:pPr>
            <a:r>
              <a:rPr lang="en-US" sz="2000" dirty="0"/>
              <a:t>amount of loan or deposit taken or accepted;</a:t>
            </a:r>
          </a:p>
          <a:p>
            <a:pPr marL="514350" indent="-514350" algn="just">
              <a:buSzPct val="100000"/>
              <a:buFont typeface="+mj-lt"/>
              <a:buAutoNum type="romanLcPeriod"/>
              <a:tabLst>
                <a:tab pos="854075" algn="l"/>
              </a:tabLst>
            </a:pPr>
            <a:r>
              <a:rPr lang="en-US" sz="2000" dirty="0"/>
              <a:t>whether the loan or deposit was squared up during the previous year;</a:t>
            </a:r>
          </a:p>
          <a:p>
            <a:pPr marL="514350" indent="-514350" algn="just">
              <a:buSzPct val="100000"/>
              <a:buFont typeface="+mj-lt"/>
              <a:buAutoNum type="romanLcPeriod"/>
              <a:tabLst>
                <a:tab pos="854075" algn="l"/>
              </a:tabLst>
            </a:pPr>
            <a:r>
              <a:rPr lang="en-US" sz="2000" dirty="0"/>
              <a:t>maximum amount outstanding in the account at any time during the previous year;</a:t>
            </a:r>
          </a:p>
          <a:p>
            <a:pPr marL="514350" indent="-514350" algn="just">
              <a:buSzPct val="100000"/>
              <a:buFont typeface="+mj-lt"/>
              <a:buAutoNum type="romanLcPeriod"/>
              <a:tabLst>
                <a:tab pos="854075" algn="l"/>
              </a:tabLst>
            </a:pPr>
            <a:r>
              <a:rPr lang="en-US" sz="2000" dirty="0"/>
              <a:t>whether the loan or deposit was taken or accepted by cheque or bank draft or use of electronic clearing system through a bank account </a:t>
            </a:r>
            <a:r>
              <a:rPr lang="en-US" sz="2000" i="1" dirty="0">
                <a:solidFill>
                  <a:schemeClr val="tx2"/>
                </a:solidFill>
              </a:rPr>
              <a:t>(Payment mode such as credit card, debit card, IMPS, Net Banking, BHIM, UPI, NEFT, RTGS, Cheque, Draft); </a:t>
            </a:r>
            <a:r>
              <a:rPr lang="en-US" sz="2000" i="1" dirty="0">
                <a:solidFill>
                  <a:srgbClr val="C00000"/>
                </a:solidFill>
              </a:rPr>
              <a:t>inserted in drop down options in form 3CD updated on 22.10.20. (Updated in  3CD utility only)</a:t>
            </a:r>
          </a:p>
          <a:p>
            <a:pPr marL="514350" indent="-514350" algn="just">
              <a:buSzPct val="100000"/>
              <a:buFont typeface="+mj-lt"/>
              <a:buAutoNum type="romanLcPeriod"/>
              <a:tabLst>
                <a:tab pos="854075" algn="l"/>
              </a:tabLst>
            </a:pPr>
            <a:r>
              <a:rPr lang="en-US" sz="2000" dirty="0"/>
              <a:t>in case the loan or deposit was taken or accepted by </a:t>
            </a:r>
            <a:r>
              <a:rPr lang="en-US" sz="2000" dirty="0" err="1"/>
              <a:t>cheque</a:t>
            </a:r>
            <a:r>
              <a:rPr lang="en-US" sz="2000" dirty="0"/>
              <a:t> or bank draft, whether the same was taken or accepted by an account payee </a:t>
            </a:r>
            <a:r>
              <a:rPr lang="en-US" sz="2000" dirty="0" err="1"/>
              <a:t>cheque</a:t>
            </a:r>
            <a:r>
              <a:rPr lang="en-US" sz="2000" dirty="0"/>
              <a:t> or an account payee bank draft.</a:t>
            </a:r>
            <a:endParaRPr lang="en-US" sz="2000" b="1" dirty="0"/>
          </a:p>
        </p:txBody>
      </p:sp>
      <p:sp>
        <p:nvSpPr>
          <p:cNvPr id="7" name="Rectangle 2"/>
          <p:cNvSpPr>
            <a:spLocks noGrp="1" noChangeArrowheads="1"/>
          </p:cNvSpPr>
          <p:nvPr>
            <p:ph type="title"/>
          </p:nvPr>
        </p:nvSpPr>
        <p:spPr>
          <a:xfrm>
            <a:off x="0" y="152400"/>
            <a:ext cx="9144000" cy="1119822"/>
          </a:xfrm>
        </p:spPr>
        <p:txBody>
          <a:bodyPr anchor="t">
            <a:noAutofit/>
          </a:bodyPr>
          <a:lstStyle/>
          <a:p>
            <a:pPr>
              <a:defRPr/>
            </a:pPr>
            <a:r>
              <a:rPr lang="en-US" sz="2800" dirty="0"/>
              <a:t>Clause no.31 (a) (As amended by Income –tax (18th Amendment) Rules, 2017 </a:t>
            </a:r>
            <a:r>
              <a:rPr lang="en-US" sz="2800" dirty="0" err="1"/>
              <a:t>w.e.f</a:t>
            </a:r>
            <a:r>
              <a:rPr lang="en-US" sz="2800" dirty="0"/>
              <a:t> 19-07-2017)</a:t>
            </a:r>
            <a:r>
              <a:rPr lang="en-US" sz="2800" i="1" dirty="0">
                <a:solidFill>
                  <a:srgbClr val="FF0000"/>
                </a:solidFill>
              </a:rPr>
              <a:t> </a:t>
            </a:r>
            <a:r>
              <a:rPr lang="en-US" sz="3200" i="1" dirty="0">
                <a:solidFill>
                  <a:srgbClr val="FF0000"/>
                </a:solidFill>
              </a:rPr>
              <a:t>	</a:t>
            </a:r>
            <a:endParaRPr lang="en-US" sz="3200" dirty="0"/>
          </a:p>
        </p:txBody>
      </p:sp>
    </p:spTree>
    <p:extLst>
      <p:ext uri="{BB962C8B-B14F-4D97-AF65-F5344CB8AC3E}">
        <p14:creationId xmlns:p14="http://schemas.microsoft.com/office/powerpoint/2010/main" val="4005009453"/>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 (a)</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289</a:t>
            </a:fld>
            <a:endParaRPr lang="en-US"/>
          </a:p>
        </p:txBody>
      </p:sp>
      <p:graphicFrame>
        <p:nvGraphicFramePr>
          <p:cNvPr id="5" name="Table 4">
            <a:extLst>
              <a:ext uri="{FF2B5EF4-FFF2-40B4-BE49-F238E27FC236}">
                <a16:creationId xmlns="" xmlns:a16="http://schemas.microsoft.com/office/drawing/2014/main" id="{92A38CC0-8C7B-4AB1-9A04-197D70FD477B}"/>
              </a:ext>
            </a:extLst>
          </p:cNvPr>
          <p:cNvGraphicFramePr>
            <a:graphicFrameLocks noGrp="1"/>
          </p:cNvGraphicFramePr>
          <p:nvPr>
            <p:extLst>
              <p:ext uri="{D42A27DB-BD31-4B8C-83A1-F6EECF244321}">
                <p14:modId xmlns:p14="http://schemas.microsoft.com/office/powerpoint/2010/main" val="4277807373"/>
              </p:ext>
            </p:extLst>
          </p:nvPr>
        </p:nvGraphicFramePr>
        <p:xfrm>
          <a:off x="152400" y="1993248"/>
          <a:ext cx="8772944" cy="4108837"/>
        </p:xfrm>
        <a:graphic>
          <a:graphicData uri="http://schemas.openxmlformats.org/drawingml/2006/table">
            <a:tbl>
              <a:tblPr firstRow="1" bandRow="1">
                <a:tableStyleId>{5C22544A-7EE6-4342-B048-85BDC9FD1C3A}</a:tableStyleId>
              </a:tblPr>
              <a:tblGrid>
                <a:gridCol w="411997">
                  <a:extLst>
                    <a:ext uri="{9D8B030D-6E8A-4147-A177-3AD203B41FA5}">
                      <a16:colId xmlns="" xmlns:a16="http://schemas.microsoft.com/office/drawing/2014/main" val="50187105"/>
                    </a:ext>
                  </a:extLst>
                </a:gridCol>
                <a:gridCol w="661771">
                  <a:extLst>
                    <a:ext uri="{9D8B030D-6E8A-4147-A177-3AD203B41FA5}">
                      <a16:colId xmlns="" xmlns:a16="http://schemas.microsoft.com/office/drawing/2014/main" val="2998478891"/>
                    </a:ext>
                  </a:extLst>
                </a:gridCol>
                <a:gridCol w="829142">
                  <a:extLst>
                    <a:ext uri="{9D8B030D-6E8A-4147-A177-3AD203B41FA5}">
                      <a16:colId xmlns="" xmlns:a16="http://schemas.microsoft.com/office/drawing/2014/main" val="2395703041"/>
                    </a:ext>
                  </a:extLst>
                </a:gridCol>
                <a:gridCol w="1006815">
                  <a:extLst>
                    <a:ext uri="{9D8B030D-6E8A-4147-A177-3AD203B41FA5}">
                      <a16:colId xmlns="" xmlns:a16="http://schemas.microsoft.com/office/drawing/2014/main" val="1484966843"/>
                    </a:ext>
                  </a:extLst>
                </a:gridCol>
                <a:gridCol w="829142">
                  <a:extLst>
                    <a:ext uri="{9D8B030D-6E8A-4147-A177-3AD203B41FA5}">
                      <a16:colId xmlns="" xmlns:a16="http://schemas.microsoft.com/office/drawing/2014/main" val="1862983189"/>
                    </a:ext>
                  </a:extLst>
                </a:gridCol>
                <a:gridCol w="947591">
                  <a:extLst>
                    <a:ext uri="{9D8B030D-6E8A-4147-A177-3AD203B41FA5}">
                      <a16:colId xmlns="" xmlns:a16="http://schemas.microsoft.com/office/drawing/2014/main" val="2012958410"/>
                    </a:ext>
                  </a:extLst>
                </a:gridCol>
                <a:gridCol w="1066040">
                  <a:extLst>
                    <a:ext uri="{9D8B030D-6E8A-4147-A177-3AD203B41FA5}">
                      <a16:colId xmlns="" xmlns:a16="http://schemas.microsoft.com/office/drawing/2014/main" val="1745934654"/>
                    </a:ext>
                  </a:extLst>
                </a:gridCol>
                <a:gridCol w="1362162">
                  <a:extLst>
                    <a:ext uri="{9D8B030D-6E8A-4147-A177-3AD203B41FA5}">
                      <a16:colId xmlns="" xmlns:a16="http://schemas.microsoft.com/office/drawing/2014/main" val="2330211180"/>
                    </a:ext>
                  </a:extLst>
                </a:gridCol>
                <a:gridCol w="1658284">
                  <a:extLst>
                    <a:ext uri="{9D8B030D-6E8A-4147-A177-3AD203B41FA5}">
                      <a16:colId xmlns="" xmlns:a16="http://schemas.microsoft.com/office/drawing/2014/main" val="849222740"/>
                    </a:ext>
                  </a:extLst>
                </a:gridCol>
              </a:tblGrid>
              <a:tr h="2924683">
                <a:tc>
                  <a:txBody>
                    <a:bodyPr/>
                    <a:lstStyle/>
                    <a:p>
                      <a:r>
                        <a:rPr lang="en-US" sz="1700" b="0" dirty="0"/>
                        <a:t>S. No.</a:t>
                      </a:r>
                      <a:endParaRPr lang="en-IN" sz="1700" b="0" dirty="0"/>
                    </a:p>
                  </a:txBody>
                  <a:tcPr/>
                </a:tc>
                <a:tc>
                  <a:txBody>
                    <a:bodyPr/>
                    <a:lstStyle/>
                    <a:p>
                      <a:r>
                        <a:rPr lang="en-US" sz="1700" b="0" dirty="0"/>
                        <a:t>Name of the lender or depositor</a:t>
                      </a:r>
                      <a:endParaRPr lang="en-IN" sz="1700" b="0" dirty="0"/>
                    </a:p>
                  </a:txBody>
                  <a:tcPr/>
                </a:tc>
                <a:tc>
                  <a:txBody>
                    <a:bodyPr/>
                    <a:lstStyle/>
                    <a:p>
                      <a:r>
                        <a:rPr lang="en-US" sz="1700" b="0" dirty="0"/>
                        <a:t>Address of the lender or depositor</a:t>
                      </a:r>
                      <a:endParaRPr lang="en-IN" sz="1700" b="0" dirty="0"/>
                    </a:p>
                  </a:txBody>
                  <a:tcPr/>
                </a:tc>
                <a:tc>
                  <a:txBody>
                    <a:bodyPr/>
                    <a:lstStyle/>
                    <a:p>
                      <a:r>
                        <a:rPr lang="en-US" sz="1700" b="0" dirty="0"/>
                        <a:t>PAN/Aadhaar no. ( if available with the assessee of the lender or depositor)</a:t>
                      </a:r>
                      <a:endParaRPr lang="en-IN" sz="1700" b="0" dirty="0"/>
                    </a:p>
                  </a:txBody>
                  <a:tcPr/>
                </a:tc>
                <a:tc>
                  <a:txBody>
                    <a:bodyPr/>
                    <a:lstStyle/>
                    <a:p>
                      <a:r>
                        <a:rPr lang="en-US" sz="1700" b="0" dirty="0"/>
                        <a:t>Amount of loan or deposit taken or accepted</a:t>
                      </a:r>
                      <a:endParaRPr lang="en-IN" sz="1700" b="0" dirty="0"/>
                    </a:p>
                  </a:txBody>
                  <a:tcPr/>
                </a:tc>
                <a:tc>
                  <a:txBody>
                    <a:bodyPr/>
                    <a:lstStyle/>
                    <a:p>
                      <a:r>
                        <a:rPr lang="en-US" sz="1700" b="0" dirty="0"/>
                        <a:t>Whether the loan/deposit was squared up during the previous year</a:t>
                      </a:r>
                      <a:endParaRPr lang="en-IN" sz="1700" b="0" dirty="0"/>
                    </a:p>
                  </a:txBody>
                  <a:tcPr/>
                </a:tc>
                <a:tc>
                  <a:txBody>
                    <a:bodyPr/>
                    <a:lstStyle/>
                    <a:p>
                      <a:r>
                        <a:rPr lang="en-US" sz="1700" b="0" dirty="0"/>
                        <a:t>Maximum amount outstanding in the account at any time during the previous year</a:t>
                      </a:r>
                      <a:endParaRPr lang="en-IN" sz="1700" b="0" dirty="0"/>
                    </a:p>
                  </a:txBody>
                  <a:tcPr/>
                </a:tc>
                <a:tc>
                  <a:txBody>
                    <a:bodyPr/>
                    <a:lstStyle/>
                    <a:p>
                      <a:r>
                        <a:rPr lang="en-US" sz="1700" b="0" dirty="0"/>
                        <a:t>Whether the loan or deposit was taken or accepted by </a:t>
                      </a:r>
                      <a:r>
                        <a:rPr lang="en-US" sz="1700" b="0" dirty="0" err="1"/>
                        <a:t>cheque</a:t>
                      </a:r>
                      <a:r>
                        <a:rPr lang="en-US" sz="1700" b="0" dirty="0"/>
                        <a:t> or bank draft or use of electronic clearing system through a bank account</a:t>
                      </a:r>
                      <a:endParaRPr lang="en-IN" sz="1700" b="0" dirty="0"/>
                    </a:p>
                  </a:txBody>
                  <a:tcPr/>
                </a:tc>
                <a:tc>
                  <a:txBody>
                    <a:bodyPr/>
                    <a:lstStyle/>
                    <a:p>
                      <a:r>
                        <a:rPr lang="en-US" sz="1700" b="0" dirty="0"/>
                        <a:t>In the case the loan or deposit was taken or accepted by </a:t>
                      </a:r>
                      <a:r>
                        <a:rPr lang="en-US" sz="1700" b="0" dirty="0" err="1"/>
                        <a:t>cheque</a:t>
                      </a:r>
                      <a:r>
                        <a:rPr lang="en-US" sz="1700" b="0" dirty="0"/>
                        <a:t> or bank draft, whether the same was taken or accepted by an account payee </a:t>
                      </a:r>
                      <a:r>
                        <a:rPr lang="en-US" sz="1700" b="0" dirty="0" err="1"/>
                        <a:t>cheque</a:t>
                      </a:r>
                      <a:r>
                        <a:rPr lang="en-US" sz="1700" b="0" dirty="0"/>
                        <a:t> or an account payee bank draft</a:t>
                      </a:r>
                      <a:endParaRPr lang="en-IN" sz="1700" b="0" dirty="0"/>
                    </a:p>
                  </a:txBody>
                  <a:tcPr/>
                </a:tc>
                <a:extLst>
                  <a:ext uri="{0D108BD9-81ED-4DB2-BD59-A6C34878D82A}">
                    <a16:rowId xmlns="" xmlns:a16="http://schemas.microsoft.com/office/drawing/2014/main" val="1995111533"/>
                  </a:ext>
                </a:extLst>
              </a:tr>
              <a:tr h="649357">
                <a:tc>
                  <a:txBody>
                    <a:bodyPr/>
                    <a:lstStyle/>
                    <a:p>
                      <a:endParaRPr lang="en-IN" sz="1700" b="0"/>
                    </a:p>
                  </a:txBody>
                  <a:tcPr/>
                </a:tc>
                <a:tc>
                  <a:txBody>
                    <a:bodyPr/>
                    <a:lstStyle/>
                    <a:p>
                      <a:endParaRPr lang="en-IN" sz="1700" b="0"/>
                    </a:p>
                  </a:txBody>
                  <a:tcPr/>
                </a:tc>
                <a:tc>
                  <a:txBody>
                    <a:bodyPr/>
                    <a:lstStyle/>
                    <a:p>
                      <a:endParaRPr lang="en-IN" sz="1700" b="0"/>
                    </a:p>
                  </a:txBody>
                  <a:tcPr/>
                </a:tc>
                <a:tc>
                  <a:txBody>
                    <a:bodyPr/>
                    <a:lstStyle/>
                    <a:p>
                      <a:endParaRPr lang="en-IN" sz="1700" b="0"/>
                    </a:p>
                  </a:txBody>
                  <a:tcPr/>
                </a:tc>
                <a:tc>
                  <a:txBody>
                    <a:bodyPr/>
                    <a:lstStyle/>
                    <a:p>
                      <a:endParaRPr lang="en-IN" sz="1700" b="0"/>
                    </a:p>
                  </a:txBody>
                  <a:tcPr/>
                </a:tc>
                <a:tc>
                  <a:txBody>
                    <a:bodyPr/>
                    <a:lstStyle/>
                    <a:p>
                      <a:endParaRPr lang="en-IN" sz="1700" b="0" dirty="0"/>
                    </a:p>
                  </a:txBody>
                  <a:tcPr/>
                </a:tc>
                <a:tc>
                  <a:txBody>
                    <a:bodyPr/>
                    <a:lstStyle/>
                    <a:p>
                      <a:endParaRPr lang="en-IN" sz="1700" b="0"/>
                    </a:p>
                  </a:txBody>
                  <a:tcPr/>
                </a:tc>
                <a:tc>
                  <a:txBody>
                    <a:bodyPr/>
                    <a:lstStyle/>
                    <a:p>
                      <a:endParaRPr lang="en-IN" sz="1700" b="0"/>
                    </a:p>
                  </a:txBody>
                  <a:tcPr/>
                </a:tc>
                <a:tc>
                  <a:txBody>
                    <a:bodyPr/>
                    <a:lstStyle/>
                    <a:p>
                      <a:endParaRPr lang="en-IN" sz="1700" b="0" dirty="0"/>
                    </a:p>
                  </a:txBody>
                  <a:tcPr/>
                </a:tc>
                <a:extLst>
                  <a:ext uri="{0D108BD9-81ED-4DB2-BD59-A6C34878D82A}">
                    <a16:rowId xmlns="" xmlns:a16="http://schemas.microsoft.com/office/drawing/2014/main" val="322470456"/>
                  </a:ext>
                </a:extLst>
              </a:tr>
            </a:tbl>
          </a:graphicData>
        </a:graphic>
      </p:graphicFrame>
      <p:sp>
        <p:nvSpPr>
          <p:cNvPr id="6" name="TextBox 5">
            <a:extLst>
              <a:ext uri="{FF2B5EF4-FFF2-40B4-BE49-F238E27FC236}">
                <a16:creationId xmlns="" xmlns:a16="http://schemas.microsoft.com/office/drawing/2014/main" id="{AFA02A03-8245-4D55-94AB-71D8BE9597F4}"/>
              </a:ext>
            </a:extLst>
          </p:cNvPr>
          <p:cNvSpPr txBox="1"/>
          <p:nvPr/>
        </p:nvSpPr>
        <p:spPr>
          <a:xfrm>
            <a:off x="152400" y="1531583"/>
            <a:ext cx="2209800" cy="461665"/>
          </a:xfrm>
          <a:prstGeom prst="rect">
            <a:avLst/>
          </a:prstGeom>
          <a:noFill/>
        </p:spPr>
        <p:txBody>
          <a:bodyPr wrap="square" rtlCol="0">
            <a:spAutoFit/>
          </a:bodyPr>
          <a:lstStyle/>
          <a:p>
            <a:r>
              <a:rPr lang="en-US" sz="2400" b="1" u="sng" dirty="0">
                <a:solidFill>
                  <a:srgbClr val="C00000"/>
                </a:solidFill>
              </a:rPr>
              <a:t>Clause 31(a)</a:t>
            </a:r>
          </a:p>
        </p:txBody>
      </p:sp>
    </p:spTree>
    <p:extLst>
      <p:ext uri="{BB962C8B-B14F-4D97-AF65-F5344CB8AC3E}">
        <p14:creationId xmlns:p14="http://schemas.microsoft.com/office/powerpoint/2010/main" val="3316052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85B3F1B5-1222-45CD-850D-438D6580454E}"/>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a:t>
            </a:fld>
            <a:endParaRPr lang="en-US"/>
          </a:p>
        </p:txBody>
      </p:sp>
      <p:sp>
        <p:nvSpPr>
          <p:cNvPr id="4" name="Content Placeholder 3">
            <a:extLst>
              <a:ext uri="{FF2B5EF4-FFF2-40B4-BE49-F238E27FC236}">
                <a16:creationId xmlns="" xmlns:a16="http://schemas.microsoft.com/office/drawing/2014/main" id="{C4528CEE-06CF-4D3D-BE14-501B26DA4358}"/>
              </a:ext>
            </a:extLst>
          </p:cNvPr>
          <p:cNvSpPr>
            <a:spLocks noGrp="1"/>
          </p:cNvSpPr>
          <p:nvPr>
            <p:ph sz="quarter" idx="1"/>
          </p:nvPr>
        </p:nvSpPr>
        <p:spPr>
          <a:xfrm>
            <a:off x="667072" y="1724744"/>
            <a:ext cx="8153400" cy="4800600"/>
          </a:xfrm>
          <a:ln w="28575">
            <a:solidFill>
              <a:schemeClr val="accent1"/>
            </a:solidFill>
          </a:ln>
        </p:spPr>
        <p:txBody>
          <a:bodyPr>
            <a:normAutofit/>
          </a:bodyPr>
          <a:lstStyle/>
          <a:p>
            <a:pPr marL="0" indent="0">
              <a:buNone/>
            </a:pPr>
            <a:r>
              <a:rPr lang="en-US" sz="2000" b="1" dirty="0"/>
              <a:t>(</a:t>
            </a:r>
            <a:r>
              <a:rPr lang="en-US" sz="2000" b="1" i="1" dirty="0"/>
              <a:t>b</a:t>
            </a:r>
            <a:r>
              <a:rPr lang="en-US" sz="2000" b="1" dirty="0"/>
              <a:t>) in any other case,—</a:t>
            </a:r>
          </a:p>
          <a:p>
            <a:pPr marL="342900" indent="0">
              <a:buNone/>
            </a:pPr>
            <a:r>
              <a:rPr lang="en-US" sz="2000" dirty="0"/>
              <a:t>(</a:t>
            </a:r>
            <a:r>
              <a:rPr lang="en-US" sz="2000" i="1" dirty="0" err="1"/>
              <a:t>i</a:t>
            </a:r>
            <a:r>
              <a:rPr lang="en-US" sz="2000" dirty="0"/>
              <a:t>) the assessee himself or in case of the assessee, being a firm or AOP or HUF, any partner of the firm, or member of AOP or the HUF;</a:t>
            </a:r>
          </a:p>
          <a:p>
            <a:pPr marL="342900" indent="0">
              <a:buNone/>
            </a:pPr>
            <a:r>
              <a:rPr lang="en-US" sz="2000" dirty="0"/>
              <a:t>(</a:t>
            </a:r>
            <a:r>
              <a:rPr lang="en-US" sz="2000" i="1" dirty="0"/>
              <a:t>ii</a:t>
            </a:r>
            <a:r>
              <a:rPr lang="en-US" sz="2000" dirty="0"/>
              <a:t>) in case of the assessee, being a trust or institution, any person referred to in clauses (</a:t>
            </a:r>
            <a:r>
              <a:rPr lang="en-US" sz="2000" i="1" dirty="0"/>
              <a:t>a</a:t>
            </a:r>
            <a:r>
              <a:rPr lang="en-US" sz="2000" dirty="0"/>
              <a:t>), (</a:t>
            </a:r>
            <a:r>
              <a:rPr lang="en-US" sz="2000" i="1" dirty="0"/>
              <a:t>b</a:t>
            </a:r>
            <a:r>
              <a:rPr lang="en-US" sz="2000" dirty="0"/>
              <a:t>)</a:t>
            </a:r>
            <a:r>
              <a:rPr lang="en-US" sz="2000" i="1" dirty="0"/>
              <a:t>, </a:t>
            </a:r>
            <a:r>
              <a:rPr lang="en-US" sz="2000" dirty="0"/>
              <a:t>(</a:t>
            </a:r>
            <a:r>
              <a:rPr lang="en-US" sz="2000" i="1" dirty="0"/>
              <a:t>c</a:t>
            </a:r>
            <a:r>
              <a:rPr lang="en-US" sz="2000" dirty="0"/>
              <a:t>) and (</a:t>
            </a:r>
            <a:r>
              <a:rPr lang="en-US" sz="2000" i="1" dirty="0"/>
              <a:t>cc</a:t>
            </a:r>
            <a:r>
              <a:rPr lang="en-US" sz="2000" dirty="0"/>
              <a:t>) of sub-section (3) of section 13;</a:t>
            </a:r>
          </a:p>
          <a:p>
            <a:pPr marL="342900" indent="0">
              <a:buNone/>
            </a:pPr>
            <a:r>
              <a:rPr lang="en-US" sz="2000" dirty="0"/>
              <a:t>(</a:t>
            </a:r>
            <a:r>
              <a:rPr lang="en-US" sz="2000" i="1" dirty="0"/>
              <a:t>iii</a:t>
            </a:r>
            <a:r>
              <a:rPr lang="en-US" sz="2000" dirty="0"/>
              <a:t>) in case of any person other than persons referred to in sub-clauses (</a:t>
            </a:r>
            <a:r>
              <a:rPr lang="en-US" sz="2000" i="1" dirty="0" err="1"/>
              <a:t>i</a:t>
            </a:r>
            <a:r>
              <a:rPr lang="en-US" sz="2000" dirty="0"/>
              <a:t>) and (</a:t>
            </a:r>
            <a:r>
              <a:rPr lang="en-US" sz="2000" i="1" dirty="0"/>
              <a:t>ii</a:t>
            </a:r>
            <a:r>
              <a:rPr lang="en-US" sz="2000" dirty="0"/>
              <a:t>), the person who is competent to verify the return under section 139 in accordance with the provisions of section 140;</a:t>
            </a:r>
          </a:p>
          <a:p>
            <a:pPr marL="342900" indent="0">
              <a:buNone/>
            </a:pPr>
            <a:r>
              <a:rPr lang="en-US" sz="2000" dirty="0"/>
              <a:t>(</a:t>
            </a:r>
            <a:r>
              <a:rPr lang="en-US" sz="2000" i="1" dirty="0"/>
              <a:t>iv</a:t>
            </a:r>
            <a:r>
              <a:rPr lang="en-US" sz="2000" dirty="0"/>
              <a:t>) any relative of any of the persons referred to in sub-clauses (</a:t>
            </a:r>
            <a:r>
              <a:rPr lang="en-US" sz="2000" i="1" dirty="0" err="1"/>
              <a:t>i</a:t>
            </a:r>
            <a:r>
              <a:rPr lang="en-US" sz="2000" dirty="0"/>
              <a:t>), (</a:t>
            </a:r>
            <a:r>
              <a:rPr lang="en-US" sz="2000" i="1" dirty="0"/>
              <a:t>ii</a:t>
            </a:r>
            <a:r>
              <a:rPr lang="en-US" sz="2000" dirty="0"/>
              <a:t>) and (</a:t>
            </a:r>
            <a:r>
              <a:rPr lang="en-US" sz="2000" i="1" dirty="0"/>
              <a:t>iii</a:t>
            </a:r>
            <a:r>
              <a:rPr lang="en-US" sz="2000" dirty="0"/>
              <a:t>);</a:t>
            </a:r>
          </a:p>
          <a:p>
            <a:pPr marL="342900" indent="0">
              <a:buNone/>
            </a:pPr>
            <a:r>
              <a:rPr lang="en-US" sz="2000" dirty="0"/>
              <a:t> (</a:t>
            </a:r>
            <a:r>
              <a:rPr lang="en-US" sz="2000" i="1" dirty="0"/>
              <a:t>v</a:t>
            </a:r>
            <a:r>
              <a:rPr lang="en-US" sz="2000" dirty="0"/>
              <a:t>) an officer or employee of the assessee;</a:t>
            </a:r>
          </a:p>
          <a:p>
            <a:pPr marL="342900" indent="0">
              <a:buNone/>
            </a:pPr>
            <a:r>
              <a:rPr lang="en-US" sz="2000" dirty="0"/>
              <a:t>(</a:t>
            </a:r>
            <a:r>
              <a:rPr lang="en-US" sz="2000" i="1" dirty="0"/>
              <a:t>vi</a:t>
            </a:r>
            <a:r>
              <a:rPr lang="en-US" sz="2000" dirty="0"/>
              <a:t>) an individual who is a partner, or who is in the employment, of an officer or employee of the assessee;</a:t>
            </a:r>
          </a:p>
          <a:p>
            <a:endParaRPr lang="en-US" sz="2000" dirty="0"/>
          </a:p>
        </p:txBody>
      </p:sp>
      <p:sp>
        <p:nvSpPr>
          <p:cNvPr id="5" name="Rectangle 4">
            <a:extLst>
              <a:ext uri="{FF2B5EF4-FFF2-40B4-BE49-F238E27FC236}">
                <a16:creationId xmlns="" xmlns:a16="http://schemas.microsoft.com/office/drawing/2014/main" id="{0C97C49D-FED6-4F6B-8758-FC4A40B08377}"/>
              </a:ext>
            </a:extLst>
          </p:cNvPr>
          <p:cNvSpPr/>
          <p:nvPr/>
        </p:nvSpPr>
        <p:spPr>
          <a:xfrm>
            <a:off x="7086600" y="2286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2516513586"/>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 (a)</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290</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531583"/>
            <a:ext cx="4203576" cy="461665"/>
          </a:xfrm>
          <a:prstGeom prst="rect">
            <a:avLst/>
          </a:prstGeom>
          <a:noFill/>
        </p:spPr>
        <p:txBody>
          <a:bodyPr wrap="square" rtlCol="0">
            <a:spAutoFit/>
          </a:bodyPr>
          <a:lstStyle/>
          <a:p>
            <a:r>
              <a:rPr lang="en-US" sz="2400" b="1" u="sng" dirty="0">
                <a:solidFill>
                  <a:srgbClr val="C00000"/>
                </a:solidFill>
              </a:rPr>
              <a:t>Column VII of Clause 31(a)</a:t>
            </a:r>
          </a:p>
        </p:txBody>
      </p:sp>
      <p:pic>
        <p:nvPicPr>
          <p:cNvPr id="4" name="Picture 3">
            <a:extLst>
              <a:ext uri="{FF2B5EF4-FFF2-40B4-BE49-F238E27FC236}">
                <a16:creationId xmlns="" xmlns:a16="http://schemas.microsoft.com/office/drawing/2014/main" id="{B2DF8D6B-9915-4217-9E53-2CB842508F3F}"/>
              </a:ext>
            </a:extLst>
          </p:cNvPr>
          <p:cNvPicPr>
            <a:picLocks noChangeAspect="1"/>
          </p:cNvPicPr>
          <p:nvPr/>
        </p:nvPicPr>
        <p:blipFill>
          <a:blip r:embed="rId2" cstate="print"/>
          <a:stretch>
            <a:fillRect/>
          </a:stretch>
        </p:blipFill>
        <p:spPr>
          <a:xfrm>
            <a:off x="77485" y="3025404"/>
            <a:ext cx="9144000" cy="3735370"/>
          </a:xfrm>
          <a:prstGeom prst="rect">
            <a:avLst/>
          </a:prstGeom>
        </p:spPr>
      </p:pic>
      <p:sp>
        <p:nvSpPr>
          <p:cNvPr id="7" name="TextBox 6">
            <a:extLst>
              <a:ext uri="{FF2B5EF4-FFF2-40B4-BE49-F238E27FC236}">
                <a16:creationId xmlns="" xmlns:a16="http://schemas.microsoft.com/office/drawing/2014/main" id="{D2DAB013-59EF-425C-B83C-C18DBF052904}"/>
              </a:ext>
            </a:extLst>
          </p:cNvPr>
          <p:cNvSpPr txBox="1"/>
          <p:nvPr/>
        </p:nvSpPr>
        <p:spPr>
          <a:xfrm>
            <a:off x="266700" y="1993248"/>
            <a:ext cx="8481764" cy="646331"/>
          </a:xfrm>
          <a:prstGeom prst="rect">
            <a:avLst/>
          </a:prstGeom>
          <a:noFill/>
        </p:spPr>
        <p:txBody>
          <a:bodyPr wrap="square" rtlCol="0">
            <a:spAutoFit/>
          </a:bodyPr>
          <a:lstStyle/>
          <a:p>
            <a:r>
              <a:rPr lang="en-US" dirty="0">
                <a:solidFill>
                  <a:srgbClr val="008BBC"/>
                </a:solidFill>
              </a:rPr>
              <a:t>Various options inserted for mode of loan taken/acceptance u/s 269SS in form 3CD utility updated on 22.10.20.</a:t>
            </a:r>
          </a:p>
        </p:txBody>
      </p:sp>
    </p:spTree>
    <p:extLst>
      <p:ext uri="{BB962C8B-B14F-4D97-AF65-F5344CB8AC3E}">
        <p14:creationId xmlns:p14="http://schemas.microsoft.com/office/powerpoint/2010/main" val="4123184052"/>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4BFD4D4-A735-4DF5-9BDE-B6EF574BEA1B}" type="slidenum">
              <a:rPr lang="en-US"/>
              <a:pPr>
                <a:defRPr/>
              </a:pPr>
              <a:t>291</a:t>
            </a:fld>
            <a:endParaRPr lang="en-US"/>
          </a:p>
        </p:txBody>
      </p:sp>
      <p:sp>
        <p:nvSpPr>
          <p:cNvPr id="125955" name="Rectangle 3"/>
          <p:cNvSpPr>
            <a:spLocks noGrp="1" noChangeArrowheads="1"/>
          </p:cNvSpPr>
          <p:nvPr>
            <p:ph sz="quarter" idx="1"/>
          </p:nvPr>
        </p:nvSpPr>
        <p:spPr>
          <a:xfrm>
            <a:off x="152400" y="1600200"/>
            <a:ext cx="8763000" cy="5257800"/>
          </a:xfrm>
          <a:noFill/>
          <a:ln w="38100">
            <a:solidFill>
              <a:schemeClr val="accent1"/>
            </a:solidFill>
          </a:ln>
        </p:spPr>
        <p:txBody>
          <a:bodyPr>
            <a:noAutofit/>
          </a:bodyPr>
          <a:lstStyle/>
          <a:p>
            <a:pPr marL="0" indent="0" algn="just">
              <a:buNone/>
            </a:pPr>
            <a:r>
              <a:rPr lang="en-US" sz="2000" dirty="0"/>
              <a:t>(b) Particulars of </a:t>
            </a:r>
            <a:r>
              <a:rPr lang="en-US" sz="2000" b="1" dirty="0">
                <a:solidFill>
                  <a:schemeClr val="accent2"/>
                </a:solidFill>
              </a:rPr>
              <a:t>each specified sum </a:t>
            </a:r>
            <a:r>
              <a:rPr lang="en-US" sz="2000" dirty="0"/>
              <a:t>in an amount exceeding the limit specified in </a:t>
            </a:r>
            <a:r>
              <a:rPr lang="en-US" sz="2000" b="1" dirty="0">
                <a:solidFill>
                  <a:schemeClr val="accent2"/>
                </a:solidFill>
              </a:rPr>
              <a:t>section 269SS </a:t>
            </a:r>
            <a:r>
              <a:rPr lang="en-US" sz="2000" dirty="0"/>
              <a:t>taken or accepted during the previous year:—</a:t>
            </a:r>
          </a:p>
          <a:p>
            <a:pPr marL="514350" indent="-514350" algn="just">
              <a:buSzPct val="100000"/>
              <a:buFont typeface="+mj-lt"/>
              <a:buAutoNum type="romanLcPeriod"/>
            </a:pPr>
            <a:r>
              <a:rPr lang="en-US" sz="2000" dirty="0"/>
              <a:t>name, address and Permanent Account Number/</a:t>
            </a:r>
            <a:r>
              <a:rPr lang="en-US" sz="2000" dirty="0">
                <a:solidFill>
                  <a:srgbClr val="FF0000"/>
                </a:solidFill>
              </a:rPr>
              <a:t>Aadhaar No.</a:t>
            </a:r>
            <a:r>
              <a:rPr lang="en-US" sz="2000" dirty="0"/>
              <a:t> (if available with the assessee) of the person from whom specified sum is received;</a:t>
            </a:r>
          </a:p>
          <a:p>
            <a:pPr marL="514350" indent="-514350" algn="just">
              <a:buSzPct val="100000"/>
              <a:buFont typeface="+mj-lt"/>
              <a:buAutoNum type="romanLcPeriod"/>
            </a:pPr>
            <a:r>
              <a:rPr lang="en-US" sz="2000" dirty="0"/>
              <a:t>amount of specified sum taken or accepted;</a:t>
            </a:r>
          </a:p>
          <a:p>
            <a:pPr marL="514350" indent="-514350" algn="just">
              <a:buSzPct val="100000"/>
              <a:buFont typeface="+mj-lt"/>
              <a:buAutoNum type="romanLcPeriod"/>
            </a:pPr>
            <a:r>
              <a:rPr lang="en-US" sz="2000" dirty="0"/>
              <a:t>whether the specified sum was taken or accepted by cheque or bank draft or use of electronic clearing system through a bank account</a:t>
            </a:r>
            <a:r>
              <a:rPr lang="en-US" sz="2000" i="1" dirty="0">
                <a:solidFill>
                  <a:schemeClr val="tx2"/>
                </a:solidFill>
              </a:rPr>
              <a:t> (Payment mode such as credit card, debit card, IMPS, Net Banking, BHIM, UPI, NEFT, RTGS, Cheque, Draft); </a:t>
            </a:r>
            <a:r>
              <a:rPr lang="en-US" sz="2000" i="1" dirty="0">
                <a:solidFill>
                  <a:srgbClr val="C00000"/>
                </a:solidFill>
              </a:rPr>
              <a:t>inserted in drop down options in form 3CD updated on 22.10.20. (Updated in  3CD utility only)</a:t>
            </a:r>
            <a:r>
              <a:rPr lang="en-US" sz="2000" dirty="0"/>
              <a:t>;</a:t>
            </a:r>
          </a:p>
          <a:p>
            <a:pPr marL="514350" indent="-514350" algn="just">
              <a:buSzPct val="100000"/>
              <a:buFont typeface="+mj-lt"/>
              <a:buAutoNum type="romanLcPeriod"/>
            </a:pPr>
            <a:r>
              <a:rPr lang="en-US" sz="2000" dirty="0"/>
              <a:t>in case the specified sum was taken or accepted by cheque or bank draft, whether the same was taken or accepted by an account payee cheque or an account payee bank draft.</a:t>
            </a:r>
          </a:p>
          <a:p>
            <a:pPr marL="0" indent="0" algn="just">
              <a:buSzPct val="100000"/>
              <a:buNone/>
            </a:pPr>
            <a:r>
              <a:rPr lang="en-US" sz="2000" dirty="0"/>
              <a:t>(Particulars at (a) and (b) need not be given in the case of a Government company, a banking company or a corporation established by the Central, State or Provincial Act.)</a:t>
            </a:r>
            <a:endParaRPr lang="en-US" sz="2000" b="1" dirty="0"/>
          </a:p>
        </p:txBody>
      </p:sp>
      <p:sp>
        <p:nvSpPr>
          <p:cNvPr id="8" name="Rectangle 2">
            <a:extLst>
              <a:ext uri="{FF2B5EF4-FFF2-40B4-BE49-F238E27FC236}">
                <a16:creationId xmlns="" xmlns:a16="http://schemas.microsoft.com/office/drawing/2014/main" id="{04AE8980-3721-45E8-A9F7-3F36D9C642DE}"/>
              </a:ext>
            </a:extLst>
          </p:cNvPr>
          <p:cNvSpPr>
            <a:spLocks noGrp="1" noChangeArrowheads="1"/>
          </p:cNvSpPr>
          <p:nvPr>
            <p:ph type="title"/>
          </p:nvPr>
        </p:nvSpPr>
        <p:spPr>
          <a:xfrm>
            <a:off x="0" y="152400"/>
            <a:ext cx="9144000" cy="1119822"/>
          </a:xfrm>
        </p:spPr>
        <p:txBody>
          <a:bodyPr anchor="t">
            <a:noAutofit/>
          </a:bodyPr>
          <a:lstStyle/>
          <a:p>
            <a:pPr>
              <a:defRPr/>
            </a:pPr>
            <a:r>
              <a:rPr lang="en-US" sz="2800" dirty="0"/>
              <a:t>Clause no.31 (b) (As amended by Income –tax (18th Amendment) Rules, 2017 </a:t>
            </a:r>
            <a:r>
              <a:rPr lang="en-US" sz="2800" dirty="0" err="1"/>
              <a:t>w.e.f</a:t>
            </a:r>
            <a:r>
              <a:rPr lang="en-US" sz="2800" dirty="0"/>
              <a:t> 19-07-2017)</a:t>
            </a:r>
            <a:r>
              <a:rPr lang="en-US" sz="2800" i="1" dirty="0">
                <a:solidFill>
                  <a:srgbClr val="FF0000"/>
                </a:solidFill>
              </a:rPr>
              <a:t> </a:t>
            </a:r>
            <a:r>
              <a:rPr lang="en-US" sz="3200" i="1" dirty="0">
                <a:solidFill>
                  <a:srgbClr val="FF0000"/>
                </a:solidFill>
              </a:rPr>
              <a:t>	</a:t>
            </a:r>
            <a:endParaRPr lang="en-US" sz="3200" dirty="0"/>
          </a:p>
        </p:txBody>
      </p:sp>
    </p:spTree>
    <p:extLst>
      <p:ext uri="{BB962C8B-B14F-4D97-AF65-F5344CB8AC3E}">
        <p14:creationId xmlns:p14="http://schemas.microsoft.com/office/powerpoint/2010/main" val="1966182095"/>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31(b)</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292</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676400"/>
            <a:ext cx="2209800" cy="461665"/>
          </a:xfrm>
          <a:prstGeom prst="rect">
            <a:avLst/>
          </a:prstGeom>
          <a:noFill/>
        </p:spPr>
        <p:txBody>
          <a:bodyPr wrap="square" rtlCol="0">
            <a:spAutoFit/>
          </a:bodyPr>
          <a:lstStyle/>
          <a:p>
            <a:r>
              <a:rPr lang="en-US" sz="2400" b="1" u="sng" dirty="0">
                <a:solidFill>
                  <a:srgbClr val="C00000"/>
                </a:solidFill>
              </a:rPr>
              <a:t>Clause 31(b)</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8" name="Table 7">
            <a:extLst>
              <a:ext uri="{FF2B5EF4-FFF2-40B4-BE49-F238E27FC236}">
                <a16:creationId xmlns="" xmlns:a16="http://schemas.microsoft.com/office/drawing/2014/main" id="{B4C36D98-F448-42CA-89FF-F9A79E79376F}"/>
              </a:ext>
            </a:extLst>
          </p:cNvPr>
          <p:cNvGraphicFramePr>
            <a:graphicFrameLocks noGrp="1"/>
          </p:cNvGraphicFramePr>
          <p:nvPr>
            <p:extLst>
              <p:ext uri="{D42A27DB-BD31-4B8C-83A1-F6EECF244321}">
                <p14:modId xmlns:p14="http://schemas.microsoft.com/office/powerpoint/2010/main" val="595526142"/>
              </p:ext>
            </p:extLst>
          </p:nvPr>
        </p:nvGraphicFramePr>
        <p:xfrm>
          <a:off x="218659" y="2286000"/>
          <a:ext cx="8696742" cy="4032637"/>
        </p:xfrm>
        <a:graphic>
          <a:graphicData uri="http://schemas.openxmlformats.org/drawingml/2006/table">
            <a:tbl>
              <a:tblPr firstRow="1" bandRow="1">
                <a:tableStyleId>{5C22544A-7EE6-4342-B048-85BDC9FD1C3A}</a:tableStyleId>
              </a:tblPr>
              <a:tblGrid>
                <a:gridCol w="583674">
                  <a:extLst>
                    <a:ext uri="{9D8B030D-6E8A-4147-A177-3AD203B41FA5}">
                      <a16:colId xmlns="" xmlns:a16="http://schemas.microsoft.com/office/drawing/2014/main" val="50187105"/>
                    </a:ext>
                  </a:extLst>
                </a:gridCol>
                <a:gridCol w="1102667">
                  <a:extLst>
                    <a:ext uri="{9D8B030D-6E8A-4147-A177-3AD203B41FA5}">
                      <a16:colId xmlns="" xmlns:a16="http://schemas.microsoft.com/office/drawing/2014/main" val="2998478891"/>
                    </a:ext>
                  </a:extLst>
                </a:gridCol>
                <a:gridCol w="1143000">
                  <a:extLst>
                    <a:ext uri="{9D8B030D-6E8A-4147-A177-3AD203B41FA5}">
                      <a16:colId xmlns="" xmlns:a16="http://schemas.microsoft.com/office/drawing/2014/main" val="2395703041"/>
                    </a:ext>
                  </a:extLst>
                </a:gridCol>
                <a:gridCol w="1371600">
                  <a:extLst>
                    <a:ext uri="{9D8B030D-6E8A-4147-A177-3AD203B41FA5}">
                      <a16:colId xmlns="" xmlns:a16="http://schemas.microsoft.com/office/drawing/2014/main" val="1484966843"/>
                    </a:ext>
                  </a:extLst>
                </a:gridCol>
                <a:gridCol w="990600">
                  <a:extLst>
                    <a:ext uri="{9D8B030D-6E8A-4147-A177-3AD203B41FA5}">
                      <a16:colId xmlns="" xmlns:a16="http://schemas.microsoft.com/office/drawing/2014/main" val="1862983189"/>
                    </a:ext>
                  </a:extLst>
                </a:gridCol>
                <a:gridCol w="1600200">
                  <a:extLst>
                    <a:ext uri="{9D8B030D-6E8A-4147-A177-3AD203B41FA5}">
                      <a16:colId xmlns="" xmlns:a16="http://schemas.microsoft.com/office/drawing/2014/main" val="2012958410"/>
                    </a:ext>
                  </a:extLst>
                </a:gridCol>
                <a:gridCol w="1905001">
                  <a:extLst>
                    <a:ext uri="{9D8B030D-6E8A-4147-A177-3AD203B41FA5}">
                      <a16:colId xmlns="" xmlns:a16="http://schemas.microsoft.com/office/drawing/2014/main" val="1745934654"/>
                    </a:ext>
                  </a:extLst>
                </a:gridCol>
              </a:tblGrid>
              <a:tr h="2924683">
                <a:tc>
                  <a:txBody>
                    <a:bodyPr/>
                    <a:lstStyle/>
                    <a:p>
                      <a:r>
                        <a:rPr lang="en-US" b="0" dirty="0"/>
                        <a:t>S. No.</a:t>
                      </a:r>
                      <a:endParaRPr lang="en-IN" b="0" dirty="0"/>
                    </a:p>
                  </a:txBody>
                  <a:tcPr/>
                </a:tc>
                <a:tc>
                  <a:txBody>
                    <a:bodyPr/>
                    <a:lstStyle/>
                    <a:p>
                      <a:r>
                        <a:rPr lang="en-US" b="0" dirty="0"/>
                        <a:t>Name of the person from whom specified sum is received</a:t>
                      </a:r>
                      <a:endParaRPr lang="en-IN" b="0" dirty="0"/>
                    </a:p>
                  </a:txBody>
                  <a:tcPr/>
                </a:tc>
                <a:tc>
                  <a:txBody>
                    <a:bodyPr/>
                    <a:lstStyle/>
                    <a:p>
                      <a:r>
                        <a:rPr lang="en-US" b="0" dirty="0"/>
                        <a:t>Address of the person from whom specified sum is received</a:t>
                      </a:r>
                      <a:endParaRPr lang="en-IN" b="0" dirty="0"/>
                    </a:p>
                  </a:txBody>
                  <a:tcPr/>
                </a:tc>
                <a:tc>
                  <a:txBody>
                    <a:bodyPr/>
                    <a:lstStyle/>
                    <a:p>
                      <a:r>
                        <a:rPr lang="en-US" b="0" dirty="0"/>
                        <a:t>PAN/Aadhaar no. (if available with the assessee) of the person from whom specified sum is received</a:t>
                      </a:r>
                      <a:endParaRPr lang="en-IN" b="0" dirty="0"/>
                    </a:p>
                  </a:txBody>
                  <a:tcPr/>
                </a:tc>
                <a:tc>
                  <a:txBody>
                    <a:bodyPr/>
                    <a:lstStyle/>
                    <a:p>
                      <a:r>
                        <a:rPr lang="en-US" b="0" dirty="0"/>
                        <a:t>Amount of specified sum taken or accepted</a:t>
                      </a:r>
                      <a:endParaRPr lang="en-IN" b="0" dirty="0"/>
                    </a:p>
                  </a:txBody>
                  <a:tcPr/>
                </a:tc>
                <a:tc>
                  <a:txBody>
                    <a:bodyPr/>
                    <a:lstStyle/>
                    <a:p>
                      <a:r>
                        <a:rPr lang="en-US" b="0" dirty="0"/>
                        <a:t>Whether the specified sum was taken or accepted by </a:t>
                      </a:r>
                      <a:r>
                        <a:rPr lang="en-US" b="0" dirty="0" err="1"/>
                        <a:t>cheque</a:t>
                      </a:r>
                      <a:r>
                        <a:rPr lang="en-US" b="0" dirty="0"/>
                        <a:t> or bank draft or use of electronic clearing system through a bank account</a:t>
                      </a:r>
                      <a:endParaRPr lang="en-IN" b="0" dirty="0"/>
                    </a:p>
                  </a:txBody>
                  <a:tcPr/>
                </a:tc>
                <a:tc>
                  <a:txBody>
                    <a:bodyPr/>
                    <a:lstStyle/>
                    <a:p>
                      <a:r>
                        <a:rPr lang="en-US" b="0" dirty="0"/>
                        <a:t>In case the specified sum was taken or accepted by </a:t>
                      </a:r>
                      <a:r>
                        <a:rPr lang="en-US" b="0" dirty="0" err="1"/>
                        <a:t>cheque</a:t>
                      </a:r>
                      <a:r>
                        <a:rPr lang="en-US" b="0" dirty="0"/>
                        <a:t> or bank draft, whether the same was taken or accepted by an account payee </a:t>
                      </a:r>
                      <a:r>
                        <a:rPr lang="en-US" b="0" dirty="0" err="1"/>
                        <a:t>cheque</a:t>
                      </a:r>
                      <a:r>
                        <a:rPr lang="en-US" b="0" dirty="0"/>
                        <a:t> or account payee bank draft</a:t>
                      </a:r>
                      <a:endParaRPr lang="en-IN" b="0" dirty="0"/>
                    </a:p>
                  </a:txBody>
                  <a:tcPr/>
                </a:tc>
                <a:extLst>
                  <a:ext uri="{0D108BD9-81ED-4DB2-BD59-A6C34878D82A}">
                    <a16:rowId xmlns="" xmlns:a16="http://schemas.microsoft.com/office/drawing/2014/main" val="1995111533"/>
                  </a:ext>
                </a:extLst>
              </a:tr>
              <a:tr h="649357">
                <a:tc>
                  <a:txBody>
                    <a:bodyPr/>
                    <a:lstStyle/>
                    <a:p>
                      <a:endParaRPr lang="en-IN" b="0"/>
                    </a:p>
                  </a:txBody>
                  <a:tcPr/>
                </a:tc>
                <a:tc>
                  <a:txBody>
                    <a:bodyPr/>
                    <a:lstStyle/>
                    <a:p>
                      <a:endParaRPr lang="en-IN" b="0"/>
                    </a:p>
                  </a:txBody>
                  <a:tcPr/>
                </a:tc>
                <a:tc>
                  <a:txBody>
                    <a:bodyPr/>
                    <a:lstStyle/>
                    <a:p>
                      <a:endParaRPr lang="en-IN" b="0"/>
                    </a:p>
                  </a:txBody>
                  <a:tcPr/>
                </a:tc>
                <a:tc>
                  <a:txBody>
                    <a:bodyPr/>
                    <a:lstStyle/>
                    <a:p>
                      <a:endParaRPr lang="en-IN" b="0" dirty="0"/>
                    </a:p>
                  </a:txBody>
                  <a:tcPr/>
                </a:tc>
                <a:tc>
                  <a:txBody>
                    <a:bodyPr/>
                    <a:lstStyle/>
                    <a:p>
                      <a:endParaRPr lang="en-IN" b="0" dirty="0"/>
                    </a:p>
                  </a:txBody>
                  <a:tcPr/>
                </a:tc>
                <a:tc>
                  <a:txBody>
                    <a:bodyPr/>
                    <a:lstStyle/>
                    <a:p>
                      <a:endParaRPr lang="en-IN" b="0" dirty="0"/>
                    </a:p>
                  </a:txBody>
                  <a:tcPr/>
                </a:tc>
                <a:tc>
                  <a:txBody>
                    <a:bodyPr/>
                    <a:lstStyle/>
                    <a:p>
                      <a:endParaRPr lang="en-IN" b="0" dirty="0"/>
                    </a:p>
                  </a:txBody>
                  <a:tcPr/>
                </a:tc>
                <a:extLst>
                  <a:ext uri="{0D108BD9-81ED-4DB2-BD59-A6C34878D82A}">
                    <a16:rowId xmlns="" xmlns:a16="http://schemas.microsoft.com/office/drawing/2014/main" val="322470456"/>
                  </a:ext>
                </a:extLst>
              </a:tr>
            </a:tbl>
          </a:graphicData>
        </a:graphic>
      </p:graphicFrame>
    </p:spTree>
    <p:extLst>
      <p:ext uri="{BB962C8B-B14F-4D97-AF65-F5344CB8AC3E}">
        <p14:creationId xmlns:p14="http://schemas.microsoft.com/office/powerpoint/2010/main" val="2292460956"/>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 (b)</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293</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531583"/>
            <a:ext cx="3483496" cy="461665"/>
          </a:xfrm>
          <a:prstGeom prst="rect">
            <a:avLst/>
          </a:prstGeom>
          <a:noFill/>
        </p:spPr>
        <p:txBody>
          <a:bodyPr wrap="square" rtlCol="0">
            <a:spAutoFit/>
          </a:bodyPr>
          <a:lstStyle/>
          <a:p>
            <a:r>
              <a:rPr lang="en-US" sz="2400" b="1" u="sng" dirty="0">
                <a:solidFill>
                  <a:srgbClr val="C00000"/>
                </a:solidFill>
              </a:rPr>
              <a:t>Column V of Clause 31(b)</a:t>
            </a:r>
          </a:p>
        </p:txBody>
      </p:sp>
      <p:sp>
        <p:nvSpPr>
          <p:cNvPr id="7" name="TextBox 6">
            <a:extLst>
              <a:ext uri="{FF2B5EF4-FFF2-40B4-BE49-F238E27FC236}">
                <a16:creationId xmlns="" xmlns:a16="http://schemas.microsoft.com/office/drawing/2014/main" id="{D2DAB013-59EF-425C-B83C-C18DBF052904}"/>
              </a:ext>
            </a:extLst>
          </p:cNvPr>
          <p:cNvSpPr txBox="1"/>
          <p:nvPr/>
        </p:nvSpPr>
        <p:spPr>
          <a:xfrm>
            <a:off x="266700" y="1993248"/>
            <a:ext cx="8481764" cy="646331"/>
          </a:xfrm>
          <a:prstGeom prst="rect">
            <a:avLst/>
          </a:prstGeom>
          <a:noFill/>
        </p:spPr>
        <p:txBody>
          <a:bodyPr wrap="square" rtlCol="0">
            <a:spAutoFit/>
          </a:bodyPr>
          <a:lstStyle/>
          <a:p>
            <a:r>
              <a:rPr lang="en-US" dirty="0">
                <a:solidFill>
                  <a:srgbClr val="008BBC"/>
                </a:solidFill>
              </a:rPr>
              <a:t>Various options inserted for mode of specified sum taken/acceptance u/s 269SS in form 3CD utility updated on 22.10.20.</a:t>
            </a:r>
          </a:p>
        </p:txBody>
      </p:sp>
      <p:pic>
        <p:nvPicPr>
          <p:cNvPr id="5" name="Picture 4">
            <a:extLst>
              <a:ext uri="{FF2B5EF4-FFF2-40B4-BE49-F238E27FC236}">
                <a16:creationId xmlns="" xmlns:a16="http://schemas.microsoft.com/office/drawing/2014/main" id="{741024EB-59B2-479A-A589-9C4031EBCC73}"/>
              </a:ext>
            </a:extLst>
          </p:cNvPr>
          <p:cNvPicPr>
            <a:picLocks noChangeAspect="1"/>
          </p:cNvPicPr>
          <p:nvPr/>
        </p:nvPicPr>
        <p:blipFill>
          <a:blip r:embed="rId2" cstate="print"/>
          <a:stretch>
            <a:fillRect/>
          </a:stretch>
        </p:blipFill>
        <p:spPr>
          <a:xfrm>
            <a:off x="0" y="2843496"/>
            <a:ext cx="9144000" cy="3863591"/>
          </a:xfrm>
          <a:prstGeom prst="rect">
            <a:avLst/>
          </a:prstGeom>
        </p:spPr>
      </p:pic>
    </p:spTree>
    <p:extLst>
      <p:ext uri="{BB962C8B-B14F-4D97-AF65-F5344CB8AC3E}">
        <p14:creationId xmlns:p14="http://schemas.microsoft.com/office/powerpoint/2010/main" val="1237510891"/>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7BCFFEA0-2922-4BD5-B644-75A56F61CD14}"/>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294</a:t>
            </a:fld>
            <a:endParaRPr lang="en-US"/>
          </a:p>
        </p:txBody>
      </p:sp>
      <p:sp>
        <p:nvSpPr>
          <p:cNvPr id="4" name="Content Placeholder 3">
            <a:extLst>
              <a:ext uri="{FF2B5EF4-FFF2-40B4-BE49-F238E27FC236}">
                <a16:creationId xmlns="" xmlns:a16="http://schemas.microsoft.com/office/drawing/2014/main" id="{164CEE67-3D6F-4BEC-93A3-EF274DF9D89B}"/>
              </a:ext>
            </a:extLst>
          </p:cNvPr>
          <p:cNvSpPr>
            <a:spLocks noGrp="1"/>
          </p:cNvSpPr>
          <p:nvPr>
            <p:ph sz="quarter" idx="1"/>
          </p:nvPr>
        </p:nvSpPr>
        <p:spPr>
          <a:xfrm>
            <a:off x="228600" y="1752600"/>
            <a:ext cx="8686800" cy="4953000"/>
          </a:xfrm>
        </p:spPr>
        <p:txBody>
          <a:bodyPr>
            <a:noAutofit/>
          </a:bodyPr>
          <a:lstStyle/>
          <a:p>
            <a:pPr marL="0" indent="0" algn="just">
              <a:buNone/>
            </a:pPr>
            <a:r>
              <a:rPr lang="en-US" sz="2600" b="1" dirty="0"/>
              <a:t>(</a:t>
            </a:r>
            <a:r>
              <a:rPr lang="en-US" sz="2600" b="1" dirty="0" err="1"/>
              <a:t>ba</a:t>
            </a:r>
            <a:r>
              <a:rPr lang="en-US" sz="2600" b="1" dirty="0"/>
              <a:t>)</a:t>
            </a:r>
            <a:r>
              <a:rPr lang="en-US" sz="2600" dirty="0"/>
              <a:t> Particulars of each receipt in an amount exceeding the limit specified in section 269ST, in aggregate from a person in a day or in respect of a single transaction or in respect of transactions relating to one event or occasion from a person, during the previous year, where such receipt is otherwise than by a cheque or bank draft or use of electronic clearing system through a bank account:- </a:t>
            </a:r>
          </a:p>
          <a:p>
            <a:pPr marL="514350" indent="-514350" algn="just">
              <a:spcBef>
                <a:spcPts val="0"/>
              </a:spcBef>
              <a:buSzPct val="100000"/>
              <a:buFont typeface="+mj-lt"/>
              <a:buAutoNum type="romanLcPeriod"/>
            </a:pPr>
            <a:r>
              <a:rPr lang="en-US" sz="2600" dirty="0"/>
              <a:t>Name, address and Permanent Account Number/</a:t>
            </a:r>
            <a:r>
              <a:rPr lang="en-US" sz="2600" dirty="0">
                <a:solidFill>
                  <a:srgbClr val="FF0000"/>
                </a:solidFill>
              </a:rPr>
              <a:t>Aadhaar No.</a:t>
            </a:r>
            <a:r>
              <a:rPr lang="en-US" sz="2600" dirty="0"/>
              <a:t> (if available with the assessee) of the payer; </a:t>
            </a:r>
          </a:p>
          <a:p>
            <a:pPr marL="514350" indent="-514350" algn="just">
              <a:spcBef>
                <a:spcPts val="0"/>
              </a:spcBef>
              <a:buSzPct val="100000"/>
              <a:buFont typeface="+mj-lt"/>
              <a:buAutoNum type="romanLcPeriod"/>
            </a:pPr>
            <a:r>
              <a:rPr lang="en-US" sz="2600" dirty="0"/>
              <a:t>Nature of transaction; </a:t>
            </a:r>
          </a:p>
          <a:p>
            <a:pPr marL="514350" indent="-514350" algn="just">
              <a:spcBef>
                <a:spcPts val="0"/>
              </a:spcBef>
              <a:buSzPct val="100000"/>
              <a:buFont typeface="+mj-lt"/>
              <a:buAutoNum type="romanLcPeriod"/>
            </a:pPr>
            <a:r>
              <a:rPr lang="en-US" sz="2600" dirty="0"/>
              <a:t>Amount of receipt (in Rs.); </a:t>
            </a:r>
          </a:p>
          <a:p>
            <a:pPr marL="514350" indent="-514350" algn="just">
              <a:spcBef>
                <a:spcPts val="0"/>
              </a:spcBef>
              <a:buSzPct val="100000"/>
              <a:buFont typeface="+mj-lt"/>
              <a:buAutoNum type="romanLcPeriod"/>
            </a:pPr>
            <a:r>
              <a:rPr lang="en-US" sz="2600" dirty="0"/>
              <a:t>Date of receipt </a:t>
            </a:r>
          </a:p>
        </p:txBody>
      </p:sp>
      <p:sp>
        <p:nvSpPr>
          <p:cNvPr id="8" name="Title 6">
            <a:extLst>
              <a:ext uri="{FF2B5EF4-FFF2-40B4-BE49-F238E27FC236}">
                <a16:creationId xmlns="" xmlns:a16="http://schemas.microsoft.com/office/drawing/2014/main" id="{41C7767A-D129-4663-9361-F4F966A6E30C}"/>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31(</a:t>
            </a:r>
            <a:r>
              <a:rPr kumimoji="0" lang="en-US" sz="3800" b="0" i="0" u="none" strike="noStrike" kern="1200" cap="none" spc="0" normalizeH="0" baseline="0" noProof="0" dirty="0" err="1">
                <a:ln>
                  <a:noFill/>
                </a:ln>
                <a:solidFill>
                  <a:schemeClr val="tx2"/>
                </a:solidFill>
                <a:effectLst/>
                <a:uLnTx/>
                <a:uFillTx/>
                <a:latin typeface="+mj-lt"/>
                <a:ea typeface="+mj-ea"/>
                <a:cs typeface="+mj-cs"/>
              </a:rPr>
              <a:t>ba</a:t>
            </a:r>
            <a:r>
              <a:rPr kumimoji="0" lang="en-US" sz="3800" b="0" i="0" u="none" strike="noStrike" kern="1200" cap="none" spc="0" normalizeH="0" baseline="0" noProof="0" dirty="0">
                <a:ln>
                  <a:noFill/>
                </a:ln>
                <a:solidFill>
                  <a:schemeClr val="tx2"/>
                </a:solidFill>
                <a:effectLst/>
                <a:uLnTx/>
                <a:uFillTx/>
                <a:latin typeface="+mj-lt"/>
                <a:ea typeface="+mj-ea"/>
                <a:cs typeface="+mj-cs"/>
              </a:rPr>
              <a:t>)</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3213453986"/>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a:t>
            </a:r>
            <a:r>
              <a:rPr lang="en-US" sz="3200" dirty="0" err="1"/>
              <a:t>ba</a:t>
            </a:r>
            <a:r>
              <a:rPr lang="en-US" sz="3200" dirty="0"/>
              <a:t>)</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295</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676400"/>
            <a:ext cx="2209800" cy="461665"/>
          </a:xfrm>
          <a:prstGeom prst="rect">
            <a:avLst/>
          </a:prstGeom>
          <a:noFill/>
        </p:spPr>
        <p:txBody>
          <a:bodyPr wrap="square" rtlCol="0">
            <a:spAutoFit/>
          </a:bodyPr>
          <a:lstStyle/>
          <a:p>
            <a:r>
              <a:rPr lang="en-US" sz="2400" b="1" u="sng" dirty="0">
                <a:solidFill>
                  <a:srgbClr val="C00000"/>
                </a:solidFill>
              </a:rPr>
              <a:t>Clause 31(</a:t>
            </a:r>
            <a:r>
              <a:rPr lang="en-US" sz="2400" b="1" u="sng" dirty="0" err="1">
                <a:solidFill>
                  <a:srgbClr val="C00000"/>
                </a:solidFill>
              </a:rPr>
              <a:t>ba</a:t>
            </a:r>
            <a:r>
              <a:rPr lang="en-US" sz="2400" b="1" u="sng" dirty="0">
                <a:solidFill>
                  <a:srgbClr val="C00000"/>
                </a:solidFill>
              </a:rPr>
              <a:t>)</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4" name="Picture 3">
            <a:extLst>
              <a:ext uri="{FF2B5EF4-FFF2-40B4-BE49-F238E27FC236}">
                <a16:creationId xmlns="" xmlns:a16="http://schemas.microsoft.com/office/drawing/2014/main" id="{C1CDB45E-DF3A-41E6-85DC-460595A96E83}"/>
              </a:ext>
            </a:extLst>
          </p:cNvPr>
          <p:cNvPicPr>
            <a:picLocks noChangeAspect="1"/>
          </p:cNvPicPr>
          <p:nvPr/>
        </p:nvPicPr>
        <p:blipFill rotWithShape="1">
          <a:blip r:embed="rId2" cstate="print"/>
          <a:srcRect l="15001" t="32214" r="18333" b="47076"/>
          <a:stretch/>
        </p:blipFill>
        <p:spPr>
          <a:xfrm>
            <a:off x="152400" y="2126298"/>
            <a:ext cx="8839200" cy="4426902"/>
          </a:xfrm>
          <a:prstGeom prst="rect">
            <a:avLst/>
          </a:prstGeom>
        </p:spPr>
      </p:pic>
    </p:spTree>
    <p:extLst>
      <p:ext uri="{BB962C8B-B14F-4D97-AF65-F5344CB8AC3E}">
        <p14:creationId xmlns:p14="http://schemas.microsoft.com/office/powerpoint/2010/main" val="2156341402"/>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BDF32907-C2B7-40AB-A644-C8A1C4573D4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296</a:t>
            </a:fld>
            <a:endParaRPr lang="en-US"/>
          </a:p>
        </p:txBody>
      </p:sp>
      <p:sp>
        <p:nvSpPr>
          <p:cNvPr id="4" name="Content Placeholder 3">
            <a:extLst>
              <a:ext uri="{FF2B5EF4-FFF2-40B4-BE49-F238E27FC236}">
                <a16:creationId xmlns="" xmlns:a16="http://schemas.microsoft.com/office/drawing/2014/main" id="{F03977F2-11A9-4463-9575-42299DF189A9}"/>
              </a:ext>
            </a:extLst>
          </p:cNvPr>
          <p:cNvSpPr>
            <a:spLocks noGrp="1"/>
          </p:cNvSpPr>
          <p:nvPr>
            <p:ph sz="quarter" idx="1"/>
          </p:nvPr>
        </p:nvSpPr>
        <p:spPr>
          <a:xfrm>
            <a:off x="304800" y="1828800"/>
            <a:ext cx="8461248" cy="4114800"/>
          </a:xfrm>
        </p:spPr>
        <p:txBody>
          <a:bodyPr>
            <a:noAutofit/>
          </a:bodyPr>
          <a:lstStyle/>
          <a:p>
            <a:pPr marL="0" indent="0" algn="just">
              <a:buNone/>
            </a:pPr>
            <a:r>
              <a:rPr lang="en-US" sz="2600" b="1" dirty="0"/>
              <a:t>(bb)</a:t>
            </a:r>
            <a:r>
              <a:rPr lang="en-US" sz="2600" dirty="0"/>
              <a:t> Particulars of each receipt in an amount exceeding the limit specified in section 269ST, in aggregate from a person in a day or in respect of a single transaction or in respect of transactions relating to one event or occasion from a person, received by a cheque or bank draft, not being an account payee cheque or an account payee bank draft, during the previous year: </a:t>
            </a:r>
          </a:p>
          <a:p>
            <a:pPr marL="514350" indent="-347663" algn="just">
              <a:spcBef>
                <a:spcPts val="0"/>
              </a:spcBef>
              <a:buSzPct val="100000"/>
              <a:buFont typeface="+mj-lt"/>
              <a:buAutoNum type="romanLcPeriod"/>
            </a:pPr>
            <a:r>
              <a:rPr lang="en-US" sz="2600" dirty="0"/>
              <a:t>Name, address and Permanent Account Number/</a:t>
            </a:r>
            <a:r>
              <a:rPr lang="en-US" sz="2600" dirty="0">
                <a:solidFill>
                  <a:srgbClr val="FF0000"/>
                </a:solidFill>
              </a:rPr>
              <a:t>Aadhaar No.</a:t>
            </a:r>
            <a:r>
              <a:rPr lang="en-US" sz="2600" dirty="0"/>
              <a:t> (if available with the assessee) of the payer; </a:t>
            </a:r>
          </a:p>
          <a:p>
            <a:pPr marL="514350" indent="-347663" algn="just">
              <a:spcBef>
                <a:spcPts val="0"/>
              </a:spcBef>
              <a:buSzPct val="100000"/>
              <a:buFont typeface="+mj-lt"/>
              <a:buAutoNum type="romanLcPeriod"/>
            </a:pPr>
            <a:r>
              <a:rPr lang="en-US" sz="2600" dirty="0"/>
              <a:t>Amount of receipt (in Rs.)</a:t>
            </a:r>
          </a:p>
        </p:txBody>
      </p:sp>
      <p:sp>
        <p:nvSpPr>
          <p:cNvPr id="8" name="Title 6">
            <a:extLst>
              <a:ext uri="{FF2B5EF4-FFF2-40B4-BE49-F238E27FC236}">
                <a16:creationId xmlns="" xmlns:a16="http://schemas.microsoft.com/office/drawing/2014/main" id="{B13BD309-D8A2-444F-9655-2DA7A6B3403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31(bb)</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3056493508"/>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31(bb)</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297</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676400"/>
            <a:ext cx="2209800" cy="461665"/>
          </a:xfrm>
          <a:prstGeom prst="rect">
            <a:avLst/>
          </a:prstGeom>
          <a:noFill/>
        </p:spPr>
        <p:txBody>
          <a:bodyPr wrap="square" rtlCol="0">
            <a:spAutoFit/>
          </a:bodyPr>
          <a:lstStyle/>
          <a:p>
            <a:r>
              <a:rPr lang="en-US" sz="2400" b="1" u="sng" dirty="0">
                <a:solidFill>
                  <a:srgbClr val="C00000"/>
                </a:solidFill>
              </a:rPr>
              <a:t>Clause 31(bb)</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5" name="Picture 4">
            <a:extLst>
              <a:ext uri="{FF2B5EF4-FFF2-40B4-BE49-F238E27FC236}">
                <a16:creationId xmlns="" xmlns:a16="http://schemas.microsoft.com/office/drawing/2014/main" id="{3F757432-AD83-4662-A9F8-760ED5F7747A}"/>
              </a:ext>
            </a:extLst>
          </p:cNvPr>
          <p:cNvPicPr>
            <a:picLocks noChangeAspect="1"/>
          </p:cNvPicPr>
          <p:nvPr/>
        </p:nvPicPr>
        <p:blipFill rotWithShape="1">
          <a:blip r:embed="rId2" cstate="print"/>
          <a:srcRect l="15001" t="35266" r="18333" b="48017"/>
          <a:stretch/>
        </p:blipFill>
        <p:spPr>
          <a:xfrm>
            <a:off x="152400" y="2138065"/>
            <a:ext cx="8915400" cy="4338935"/>
          </a:xfrm>
          <a:prstGeom prst="rect">
            <a:avLst/>
          </a:prstGeom>
        </p:spPr>
      </p:pic>
    </p:spTree>
    <p:extLst>
      <p:ext uri="{BB962C8B-B14F-4D97-AF65-F5344CB8AC3E}">
        <p14:creationId xmlns:p14="http://schemas.microsoft.com/office/powerpoint/2010/main" val="3198830977"/>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E9F993AE-A265-4A75-924C-1451679D6105}"/>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298</a:t>
            </a:fld>
            <a:endParaRPr lang="en-US"/>
          </a:p>
        </p:txBody>
      </p:sp>
      <p:sp>
        <p:nvSpPr>
          <p:cNvPr id="4" name="Content Placeholder 3">
            <a:extLst>
              <a:ext uri="{FF2B5EF4-FFF2-40B4-BE49-F238E27FC236}">
                <a16:creationId xmlns="" xmlns:a16="http://schemas.microsoft.com/office/drawing/2014/main" id="{D1DE9C76-1C1F-4C8E-987A-5F5FC42AA431}"/>
              </a:ext>
            </a:extLst>
          </p:cNvPr>
          <p:cNvSpPr>
            <a:spLocks noGrp="1"/>
          </p:cNvSpPr>
          <p:nvPr>
            <p:ph sz="quarter" idx="1"/>
          </p:nvPr>
        </p:nvSpPr>
        <p:spPr>
          <a:xfrm>
            <a:off x="612648" y="1752600"/>
            <a:ext cx="8153400" cy="4495800"/>
          </a:xfrm>
        </p:spPr>
        <p:txBody>
          <a:bodyPr>
            <a:normAutofit/>
          </a:bodyPr>
          <a:lstStyle/>
          <a:p>
            <a:pPr marL="0" indent="0" algn="just">
              <a:buNone/>
            </a:pPr>
            <a:r>
              <a:rPr lang="en-US" sz="2400" b="1" dirty="0"/>
              <a:t>(</a:t>
            </a:r>
            <a:r>
              <a:rPr lang="en-US" sz="2400" b="1" dirty="0" err="1"/>
              <a:t>bc</a:t>
            </a:r>
            <a:r>
              <a:rPr lang="en-US" sz="2400" b="1" dirty="0"/>
              <a:t>) </a:t>
            </a:r>
            <a:r>
              <a:rPr lang="en-US" sz="2400" dirty="0"/>
              <a:t>Particulars of each payment made in an amount exceeding the limit specified in section 269ST, in aggregate to a person in a day or in respect of a single transaction or in respect of transactions relating to one event or occasion to a person, otherwise than by a cheque or bank draft or use of electronic clearing system through a bank account during the previous year:- </a:t>
            </a:r>
          </a:p>
          <a:p>
            <a:pPr marL="568325" indent="-401638" algn="just">
              <a:spcBef>
                <a:spcPts val="0"/>
              </a:spcBef>
              <a:buSzPct val="100000"/>
              <a:buFont typeface="+mj-lt"/>
              <a:buAutoNum type="romanLcPeriod"/>
            </a:pPr>
            <a:r>
              <a:rPr lang="en-US" sz="2400" dirty="0"/>
              <a:t>Name, address and Permanent Account Number/</a:t>
            </a:r>
            <a:r>
              <a:rPr lang="en-US" sz="2400" dirty="0">
                <a:solidFill>
                  <a:srgbClr val="FF0000"/>
                </a:solidFill>
              </a:rPr>
              <a:t>Aadhaar No.</a:t>
            </a:r>
            <a:r>
              <a:rPr lang="en-US" sz="2400" dirty="0"/>
              <a:t> (if available with the assessee) of the payee;</a:t>
            </a:r>
          </a:p>
          <a:p>
            <a:pPr marL="568325" indent="-401638" algn="just">
              <a:spcBef>
                <a:spcPts val="0"/>
              </a:spcBef>
              <a:buSzPct val="100000"/>
              <a:buFont typeface="+mj-lt"/>
              <a:buAutoNum type="romanLcPeriod"/>
            </a:pPr>
            <a:r>
              <a:rPr lang="en-US" sz="2400" dirty="0"/>
              <a:t>Nature of transaction; </a:t>
            </a:r>
          </a:p>
          <a:p>
            <a:pPr marL="568325" indent="-401638" algn="just">
              <a:spcBef>
                <a:spcPts val="0"/>
              </a:spcBef>
              <a:buSzPct val="100000"/>
              <a:buFont typeface="+mj-lt"/>
              <a:buAutoNum type="romanLcPeriod"/>
            </a:pPr>
            <a:r>
              <a:rPr lang="en-US" sz="2400" dirty="0"/>
              <a:t>Amount of payment (in Rs.); </a:t>
            </a:r>
          </a:p>
          <a:p>
            <a:pPr marL="568325" indent="-401638" algn="just">
              <a:spcBef>
                <a:spcPts val="0"/>
              </a:spcBef>
              <a:buSzPct val="100000"/>
              <a:buFont typeface="+mj-lt"/>
              <a:buAutoNum type="romanLcPeriod"/>
            </a:pPr>
            <a:r>
              <a:rPr lang="en-US" sz="2400" dirty="0"/>
              <a:t>Date of payment</a:t>
            </a:r>
          </a:p>
        </p:txBody>
      </p:sp>
      <p:sp>
        <p:nvSpPr>
          <p:cNvPr id="8" name="Title 6">
            <a:extLst>
              <a:ext uri="{FF2B5EF4-FFF2-40B4-BE49-F238E27FC236}">
                <a16:creationId xmlns="" xmlns:a16="http://schemas.microsoft.com/office/drawing/2014/main" id="{0BF9C8B8-A005-4D92-BC0F-7B5FDEF1E730}"/>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31(</a:t>
            </a:r>
            <a:r>
              <a:rPr kumimoji="0" lang="en-US" sz="3800" b="0" i="0" u="none" strike="noStrike" kern="1200" cap="none" spc="0" normalizeH="0" baseline="0" noProof="0" dirty="0" err="1">
                <a:ln>
                  <a:noFill/>
                </a:ln>
                <a:solidFill>
                  <a:schemeClr val="tx2"/>
                </a:solidFill>
                <a:effectLst/>
                <a:uLnTx/>
                <a:uFillTx/>
                <a:latin typeface="+mj-lt"/>
                <a:ea typeface="+mj-ea"/>
                <a:cs typeface="+mj-cs"/>
              </a:rPr>
              <a:t>bc</a:t>
            </a:r>
            <a:r>
              <a:rPr kumimoji="0" lang="en-US" sz="3800" b="0" i="0" u="none" strike="noStrike" kern="1200" cap="none" spc="0" normalizeH="0" baseline="0" noProof="0" dirty="0">
                <a:ln>
                  <a:noFill/>
                </a:ln>
                <a:solidFill>
                  <a:schemeClr val="tx2"/>
                </a:solidFill>
                <a:effectLst/>
                <a:uLnTx/>
                <a:uFillTx/>
                <a:latin typeface="+mj-lt"/>
                <a:ea typeface="+mj-ea"/>
                <a:cs typeface="+mj-cs"/>
              </a:rPr>
              <a:t>)</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1870612726"/>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a:t>
            </a:r>
            <a:r>
              <a:rPr lang="en-US" sz="3200" dirty="0" err="1"/>
              <a:t>bc</a:t>
            </a:r>
            <a:r>
              <a:rPr lang="en-US" sz="3200" dirty="0"/>
              <a:t>)</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299</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676400"/>
            <a:ext cx="2209800" cy="461665"/>
          </a:xfrm>
          <a:prstGeom prst="rect">
            <a:avLst/>
          </a:prstGeom>
          <a:noFill/>
        </p:spPr>
        <p:txBody>
          <a:bodyPr wrap="square" rtlCol="0">
            <a:spAutoFit/>
          </a:bodyPr>
          <a:lstStyle/>
          <a:p>
            <a:r>
              <a:rPr lang="en-US" sz="2400" b="1" u="sng" dirty="0">
                <a:solidFill>
                  <a:srgbClr val="C00000"/>
                </a:solidFill>
              </a:rPr>
              <a:t>Clause 31(</a:t>
            </a:r>
            <a:r>
              <a:rPr lang="en-US" sz="2400" b="1" u="sng" dirty="0" err="1">
                <a:solidFill>
                  <a:srgbClr val="C00000"/>
                </a:solidFill>
              </a:rPr>
              <a:t>bc</a:t>
            </a:r>
            <a:r>
              <a:rPr lang="en-US" sz="2400" b="1" u="sng" dirty="0">
                <a:solidFill>
                  <a:srgbClr val="C00000"/>
                </a:solidFill>
              </a:rPr>
              <a:t>)</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8" name="Picture 7">
            <a:extLst>
              <a:ext uri="{FF2B5EF4-FFF2-40B4-BE49-F238E27FC236}">
                <a16:creationId xmlns="" xmlns:a16="http://schemas.microsoft.com/office/drawing/2014/main" id="{BD0DB64D-9B06-49E2-BBC2-C5730F078437}"/>
              </a:ext>
            </a:extLst>
          </p:cNvPr>
          <p:cNvPicPr>
            <a:picLocks noChangeAspect="1"/>
          </p:cNvPicPr>
          <p:nvPr/>
        </p:nvPicPr>
        <p:blipFill rotWithShape="1">
          <a:blip r:embed="rId2" cstate="print"/>
          <a:srcRect l="15001" t="44071" r="18333" b="36660"/>
          <a:stretch/>
        </p:blipFill>
        <p:spPr>
          <a:xfrm>
            <a:off x="152400" y="2297767"/>
            <a:ext cx="8763000" cy="4407833"/>
          </a:xfrm>
          <a:prstGeom prst="rect">
            <a:avLst/>
          </a:prstGeom>
        </p:spPr>
      </p:pic>
    </p:spTree>
    <p:extLst>
      <p:ext uri="{BB962C8B-B14F-4D97-AF65-F5344CB8AC3E}">
        <p14:creationId xmlns:p14="http://schemas.microsoft.com/office/powerpoint/2010/main" val="293730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9D771085-30F4-46C1-B1FB-AA97130D9327}"/>
              </a:ext>
            </a:extLst>
          </p:cNvPr>
          <p:cNvSpPr>
            <a:spLocks noGrp="1"/>
          </p:cNvSpPr>
          <p:nvPr>
            <p:ph type="body" idx="1"/>
          </p:nvPr>
        </p:nvSpPr>
        <p:spPr>
          <a:xfrm>
            <a:off x="395536" y="2564904"/>
            <a:ext cx="8596064" cy="4214192"/>
          </a:xfrm>
        </p:spPr>
        <p:txBody>
          <a:bodyPr>
            <a:normAutofit fontScale="25000" lnSpcReduction="20000"/>
          </a:bodyPr>
          <a:lstStyle/>
          <a:p>
            <a:r>
              <a:rPr lang="en-US" sz="8000" b="1" u="sng" dirty="0"/>
              <a:t>Version Number: 1.21 </a:t>
            </a:r>
            <a:endParaRPr lang="en-US" sz="8000" u="sng" dirty="0"/>
          </a:p>
          <a:p>
            <a:r>
              <a:rPr lang="en-US" sz="8000" b="1" u="sng" dirty="0"/>
              <a:t>Version No.</a:t>
            </a:r>
            <a:r>
              <a:rPr lang="en-US" sz="8000" b="1" dirty="0"/>
              <a:t> 	 </a:t>
            </a:r>
            <a:r>
              <a:rPr lang="en-US" sz="8000" b="1" u="sng" dirty="0"/>
              <a:t>Revision Date</a:t>
            </a:r>
            <a:r>
              <a:rPr lang="en-US" sz="8000" b="1" dirty="0"/>
              <a:t>     	     </a:t>
            </a:r>
            <a:r>
              <a:rPr lang="en-US" sz="8000" b="1" u="sng" dirty="0"/>
              <a:t>Revision Description  </a:t>
            </a:r>
            <a:endParaRPr lang="en-US" sz="8000" u="sng" dirty="0"/>
          </a:p>
          <a:p>
            <a:r>
              <a:rPr lang="en-US" sz="8000" dirty="0"/>
              <a:t>--		1 April, 2021^	     Schema not released yet</a:t>
            </a:r>
          </a:p>
          <a:p>
            <a:r>
              <a:rPr lang="en-US" sz="8000" dirty="0"/>
              <a:t>1.21 		22 October, 2020 	     Refer Section 2.20*  </a:t>
            </a:r>
          </a:p>
          <a:p>
            <a:r>
              <a:rPr lang="en-US" sz="8000" dirty="0"/>
              <a:t>1.20 		25 August, 2020 	     Refer Section 2.19*</a:t>
            </a:r>
          </a:p>
          <a:p>
            <a:r>
              <a:rPr lang="en-US" sz="8000" dirty="0"/>
              <a:t>1.19 		16 July, 2020 	     Refer Section 2.18*  </a:t>
            </a:r>
          </a:p>
          <a:p>
            <a:r>
              <a:rPr lang="en-US" sz="8000" dirty="0"/>
              <a:t>1.18 		02 April, 2020 	     Refer Section 2.17*</a:t>
            </a:r>
          </a:p>
          <a:p>
            <a:r>
              <a:rPr lang="en-US" sz="8000" dirty="0"/>
              <a:t>1.17 		05 Nov,2019 	     Refer Section 2.16*</a:t>
            </a:r>
          </a:p>
          <a:p>
            <a:r>
              <a:rPr lang="en-US" sz="8000" dirty="0"/>
              <a:t>1.16 		14 June,2019 	     Refer Section 2.15*  </a:t>
            </a:r>
          </a:p>
          <a:p>
            <a:r>
              <a:rPr lang="en-US" sz="8000" dirty="0"/>
              <a:t>1.15 		16 Nov,2018 	     Refer Section 2.14* </a:t>
            </a:r>
          </a:p>
          <a:p>
            <a:r>
              <a:rPr lang="en-US" sz="8000" dirty="0"/>
              <a:t>1.14 		07 Sept,2018 	     Refer Section 2.13*  </a:t>
            </a:r>
          </a:p>
          <a:p>
            <a:r>
              <a:rPr lang="en-US" sz="8000" dirty="0"/>
              <a:t>1.13 		01 Sept,2018 	     Refer Section 2.12*</a:t>
            </a:r>
          </a:p>
          <a:p>
            <a:r>
              <a:rPr lang="en-US" sz="8000" dirty="0"/>
              <a:t>1.12 		20 August,2018 	     Refer Section 2.11* (Table 12 added) </a:t>
            </a:r>
          </a:p>
          <a:p>
            <a:r>
              <a:rPr lang="en-US" sz="8000" dirty="0"/>
              <a:t>  </a:t>
            </a:r>
          </a:p>
          <a:p>
            <a:endParaRPr lang="en-US" dirty="0"/>
          </a:p>
        </p:txBody>
      </p:sp>
      <p:sp>
        <p:nvSpPr>
          <p:cNvPr id="3" name="Title 2">
            <a:extLst>
              <a:ext uri="{FF2B5EF4-FFF2-40B4-BE49-F238E27FC236}">
                <a16:creationId xmlns="" xmlns:a16="http://schemas.microsoft.com/office/drawing/2014/main" id="{A8D573CF-06CF-4B09-812B-6B69F31E8973}"/>
              </a:ext>
            </a:extLst>
          </p:cNvPr>
          <p:cNvSpPr>
            <a:spLocks noGrp="1"/>
          </p:cNvSpPr>
          <p:nvPr>
            <p:ph type="title"/>
          </p:nvPr>
        </p:nvSpPr>
        <p:spPr>
          <a:xfrm>
            <a:off x="1384216" y="1608138"/>
            <a:ext cx="7620000" cy="990600"/>
          </a:xfrm>
        </p:spPr>
        <p:txBody>
          <a:bodyPr>
            <a:noAutofit/>
          </a:bodyPr>
          <a:lstStyle/>
          <a:p>
            <a:r>
              <a:rPr lang="en-US" sz="3600" dirty="0"/>
              <a:t>Tax Audit Report- Modifications history</a:t>
            </a:r>
          </a:p>
        </p:txBody>
      </p:sp>
      <p:sp>
        <p:nvSpPr>
          <p:cNvPr id="4" name="Slide Number Placeholder 3">
            <a:extLst>
              <a:ext uri="{FF2B5EF4-FFF2-40B4-BE49-F238E27FC236}">
                <a16:creationId xmlns="" xmlns:a16="http://schemas.microsoft.com/office/drawing/2014/main" id="{114203FE-BB88-477D-B580-15B04C2D014C}"/>
              </a:ext>
            </a:extLst>
          </p:cNvPr>
          <p:cNvSpPr>
            <a:spLocks noGrp="1"/>
          </p:cNvSpPr>
          <p:nvPr>
            <p:ph type="sldNum" sz="quarter" idx="11"/>
          </p:nvPr>
        </p:nvSpPr>
        <p:spPr/>
        <p:txBody>
          <a:bodyPr/>
          <a:lstStyle/>
          <a:p>
            <a:fld id="{B6F15528-21DE-4FAA-801E-634DDDAF4B2B}" type="slidenum">
              <a:rPr lang="en-US" smtClean="0"/>
              <a:pPr/>
              <a:t>3</a:t>
            </a:fld>
            <a:endParaRPr lang="en-US"/>
          </a:p>
        </p:txBody>
      </p:sp>
      <p:sp>
        <p:nvSpPr>
          <p:cNvPr id="5" name="TextBox 4">
            <a:extLst>
              <a:ext uri="{FF2B5EF4-FFF2-40B4-BE49-F238E27FC236}">
                <a16:creationId xmlns="" xmlns:a16="http://schemas.microsoft.com/office/drawing/2014/main" id="{B1EA9BDA-14D4-4DDC-97C4-B019F6AFC3A7}"/>
              </a:ext>
            </a:extLst>
          </p:cNvPr>
          <p:cNvSpPr txBox="1"/>
          <p:nvPr/>
        </p:nvSpPr>
        <p:spPr>
          <a:xfrm>
            <a:off x="793303" y="694437"/>
            <a:ext cx="7379097" cy="64633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solidFill>
                  <a:schemeClr val="bg1"/>
                </a:solidFill>
              </a:rPr>
              <a:t>^ The schema has not been notified yet, the date represents date of Income Tax (8</a:t>
            </a:r>
            <a:r>
              <a:rPr lang="en-US" baseline="30000" dirty="0">
                <a:solidFill>
                  <a:schemeClr val="bg1"/>
                </a:solidFill>
              </a:rPr>
              <a:t>th</a:t>
            </a:r>
            <a:r>
              <a:rPr lang="en-US" dirty="0">
                <a:solidFill>
                  <a:schemeClr val="bg1"/>
                </a:solidFill>
              </a:rPr>
              <a:t> Amendment) Rules 2021</a:t>
            </a:r>
          </a:p>
        </p:txBody>
      </p:sp>
    </p:spTree>
    <p:extLst>
      <p:ext uri="{BB962C8B-B14F-4D97-AF65-F5344CB8AC3E}">
        <p14:creationId xmlns:p14="http://schemas.microsoft.com/office/powerpoint/2010/main" val="1379167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DF105219-4E81-4CEC-9838-1E233094591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a:t>
            </a:fld>
            <a:endParaRPr lang="en-US"/>
          </a:p>
        </p:txBody>
      </p:sp>
      <p:sp>
        <p:nvSpPr>
          <p:cNvPr id="4" name="Content Placeholder 3">
            <a:extLst>
              <a:ext uri="{FF2B5EF4-FFF2-40B4-BE49-F238E27FC236}">
                <a16:creationId xmlns="" xmlns:a16="http://schemas.microsoft.com/office/drawing/2014/main" id="{38778994-7733-4848-AEE1-299920CD36E7}"/>
              </a:ext>
            </a:extLst>
          </p:cNvPr>
          <p:cNvSpPr>
            <a:spLocks noGrp="1"/>
          </p:cNvSpPr>
          <p:nvPr>
            <p:ph sz="quarter" idx="1"/>
          </p:nvPr>
        </p:nvSpPr>
        <p:spPr>
          <a:xfrm>
            <a:off x="612648" y="1600200"/>
            <a:ext cx="8153400" cy="5105400"/>
          </a:xfrm>
          <a:ln w="28575">
            <a:solidFill>
              <a:schemeClr val="accent1"/>
            </a:solidFill>
          </a:ln>
        </p:spPr>
        <p:txBody>
          <a:bodyPr>
            <a:normAutofit/>
          </a:bodyPr>
          <a:lstStyle/>
          <a:p>
            <a:pPr marL="0" indent="0" algn="just">
              <a:buNone/>
            </a:pPr>
            <a:r>
              <a:rPr lang="en-US" sz="1750" dirty="0"/>
              <a:t>(</a:t>
            </a:r>
            <a:r>
              <a:rPr lang="en-US" sz="1750" i="1" dirty="0"/>
              <a:t>vii</a:t>
            </a:r>
            <a:r>
              <a:rPr lang="en-US" sz="1750" dirty="0"/>
              <a:t>) an individual who, or his relative or partner—</a:t>
            </a:r>
          </a:p>
          <a:p>
            <a:pPr marL="457200" indent="-165100" algn="just">
              <a:buNone/>
            </a:pPr>
            <a:r>
              <a:rPr lang="en-US" sz="1750" dirty="0"/>
              <a:t>(</a:t>
            </a:r>
            <a:r>
              <a:rPr lang="en-US" sz="1750" i="1" dirty="0"/>
              <a:t>I</a:t>
            </a:r>
            <a:r>
              <a:rPr lang="en-US" sz="1750" dirty="0"/>
              <a:t>) is holding any security of, or interest in, the assessee:</a:t>
            </a:r>
          </a:p>
          <a:p>
            <a:pPr marL="457200" indent="-165100" algn="just">
              <a:buNone/>
            </a:pPr>
            <a:r>
              <a:rPr lang="en-US" sz="1750" b="1" dirty="0"/>
              <a:t>Provided </a:t>
            </a:r>
            <a:r>
              <a:rPr lang="en-US" sz="1750" dirty="0"/>
              <a:t>that the relative may hold security or interest in the assessee of the face value not exceeding one hundred thousand rupees;</a:t>
            </a:r>
          </a:p>
          <a:p>
            <a:pPr marL="457200" indent="-165100" algn="just">
              <a:buNone/>
            </a:pPr>
            <a:r>
              <a:rPr lang="en-US" sz="1750" dirty="0"/>
              <a:t> (</a:t>
            </a:r>
            <a:r>
              <a:rPr lang="en-US" sz="1750" i="1" dirty="0"/>
              <a:t>II</a:t>
            </a:r>
            <a:r>
              <a:rPr lang="en-US" sz="1750" dirty="0"/>
              <a:t>) is indebted to the assessee:</a:t>
            </a:r>
          </a:p>
          <a:p>
            <a:pPr marL="457200" indent="-165100" algn="just">
              <a:buNone/>
            </a:pPr>
            <a:r>
              <a:rPr lang="en-US" sz="1750" b="1" dirty="0"/>
              <a:t>Provided </a:t>
            </a:r>
            <a:r>
              <a:rPr lang="en-US" sz="1750" dirty="0"/>
              <a:t>that the relative may be indebted to the assessee for an amount not exceeding one hundred thousand rupees;</a:t>
            </a:r>
          </a:p>
          <a:p>
            <a:pPr marL="457200" indent="-165100" algn="just">
              <a:buNone/>
            </a:pPr>
            <a:r>
              <a:rPr lang="en-US" sz="1750" dirty="0"/>
              <a:t>(</a:t>
            </a:r>
            <a:r>
              <a:rPr lang="en-US" sz="1750" i="1" dirty="0"/>
              <a:t>III</a:t>
            </a:r>
            <a:r>
              <a:rPr lang="en-US" sz="1750" dirty="0"/>
              <a:t>) has given a guarantee or provided any security in connection with the indebtedness of any third person to the assessee:</a:t>
            </a:r>
          </a:p>
          <a:p>
            <a:pPr marL="457200" indent="-165100" algn="just">
              <a:buNone/>
            </a:pPr>
            <a:r>
              <a:rPr lang="en-US" sz="1750" b="1" dirty="0"/>
              <a:t>Provided </a:t>
            </a:r>
            <a:r>
              <a:rPr lang="en-US" sz="1750" dirty="0"/>
              <a:t>that the relative may give guarantee or provide any security in connection with the indebtedness of any third person to the assessee for an amount not exceeding one hundred thousand rupees;</a:t>
            </a:r>
          </a:p>
          <a:p>
            <a:pPr marL="571500" indent="-571500" algn="just">
              <a:buNone/>
            </a:pPr>
            <a:r>
              <a:rPr lang="en-US" sz="1750" dirty="0"/>
              <a:t>(</a:t>
            </a:r>
            <a:r>
              <a:rPr lang="en-US" sz="1750" i="1" dirty="0"/>
              <a:t>viii</a:t>
            </a:r>
            <a:r>
              <a:rPr lang="en-US" sz="1750" dirty="0"/>
              <a:t>) a person who, whether directly or indirectly, has business relationship with the assessee of such nature as may be prescribed;</a:t>
            </a:r>
          </a:p>
          <a:p>
            <a:pPr marL="571500" indent="-571500" algn="just">
              <a:buNone/>
            </a:pPr>
            <a:r>
              <a:rPr lang="en-US" sz="1750" dirty="0"/>
              <a:t>(</a:t>
            </a:r>
            <a:r>
              <a:rPr lang="en-US" sz="1750" i="1" dirty="0"/>
              <a:t>ix</a:t>
            </a:r>
            <a:r>
              <a:rPr lang="en-US" sz="1750" dirty="0"/>
              <a:t>) a person who has been convicted by a court of an offence involving fraud and a period of ten years has not elapsed from the date of such conviction.</a:t>
            </a:r>
          </a:p>
        </p:txBody>
      </p:sp>
    </p:spTree>
    <p:extLst>
      <p:ext uri="{BB962C8B-B14F-4D97-AF65-F5344CB8AC3E}">
        <p14:creationId xmlns:p14="http://schemas.microsoft.com/office/powerpoint/2010/main" val="2700458898"/>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48225DB7-A94B-4A78-A252-9C7C004F52B0}"/>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300</a:t>
            </a:fld>
            <a:endParaRPr lang="en-US"/>
          </a:p>
        </p:txBody>
      </p:sp>
      <p:sp>
        <p:nvSpPr>
          <p:cNvPr id="4" name="Content Placeholder 3">
            <a:extLst>
              <a:ext uri="{FF2B5EF4-FFF2-40B4-BE49-F238E27FC236}">
                <a16:creationId xmlns="" xmlns:a16="http://schemas.microsoft.com/office/drawing/2014/main" id="{DB61B56F-01D8-4144-A8E5-EAEFB7F52D45}"/>
              </a:ext>
            </a:extLst>
          </p:cNvPr>
          <p:cNvSpPr>
            <a:spLocks noGrp="1"/>
          </p:cNvSpPr>
          <p:nvPr>
            <p:ph sz="quarter" idx="1"/>
          </p:nvPr>
        </p:nvSpPr>
        <p:spPr>
          <a:xfrm>
            <a:off x="304800" y="1600200"/>
            <a:ext cx="8461248" cy="5257800"/>
          </a:xfrm>
        </p:spPr>
        <p:txBody>
          <a:bodyPr>
            <a:noAutofit/>
          </a:bodyPr>
          <a:lstStyle/>
          <a:p>
            <a:pPr marL="0" indent="0" algn="just">
              <a:spcBef>
                <a:spcPts val="0"/>
              </a:spcBef>
              <a:buNone/>
            </a:pPr>
            <a:r>
              <a:rPr lang="en-US" sz="2200" b="1" dirty="0"/>
              <a:t>(bd) </a:t>
            </a:r>
            <a:r>
              <a:rPr lang="en-US" sz="2200" dirty="0"/>
              <a:t>Particulars of each payment in an amount exceeding the limit specified in section 269ST, in aggregate to a person in a day or in respect of a single transaction or in respect of transactions relating to one event or occasion to a person, made by a cheque or bank draft, not being an account payee cheque or an account payee bank draft, during the previous year: </a:t>
            </a:r>
          </a:p>
          <a:p>
            <a:pPr marL="571500" indent="-404813" algn="just">
              <a:spcBef>
                <a:spcPts val="0"/>
              </a:spcBef>
              <a:buSzPct val="100000"/>
              <a:buFont typeface="+mj-lt"/>
              <a:buAutoNum type="romanLcPeriod"/>
              <a:tabLst>
                <a:tab pos="512763" algn="l"/>
              </a:tabLst>
            </a:pPr>
            <a:r>
              <a:rPr lang="en-US" sz="2200" dirty="0"/>
              <a:t>Name, address and Permanent Account No./</a:t>
            </a:r>
            <a:r>
              <a:rPr lang="en-US" sz="2200" dirty="0">
                <a:solidFill>
                  <a:srgbClr val="FF0000"/>
                </a:solidFill>
              </a:rPr>
              <a:t>Aadhaar No.</a:t>
            </a:r>
            <a:r>
              <a:rPr lang="en-US" sz="2200" dirty="0"/>
              <a:t> (if available with the assessee) of the payee; </a:t>
            </a:r>
          </a:p>
          <a:p>
            <a:pPr marL="571500" indent="-404813" algn="just">
              <a:spcBef>
                <a:spcPts val="0"/>
              </a:spcBef>
              <a:buSzPct val="100000"/>
              <a:buFont typeface="+mj-lt"/>
              <a:buAutoNum type="romanLcPeriod"/>
              <a:tabLst>
                <a:tab pos="512763" algn="l"/>
              </a:tabLst>
            </a:pPr>
            <a:r>
              <a:rPr lang="en-US" sz="2200" dirty="0"/>
              <a:t>Amount of payment (in Rs.); </a:t>
            </a:r>
          </a:p>
          <a:p>
            <a:pPr marL="0" indent="0" algn="just">
              <a:spcBef>
                <a:spcPts val="0"/>
              </a:spcBef>
              <a:buNone/>
            </a:pPr>
            <a:r>
              <a:rPr lang="en-US" sz="2200" b="1" i="1" dirty="0">
                <a:solidFill>
                  <a:srgbClr val="C00000"/>
                </a:solidFill>
              </a:rPr>
              <a:t>(Particulars at (</a:t>
            </a:r>
            <a:r>
              <a:rPr lang="en-US" sz="2200" b="1" i="1" dirty="0" err="1">
                <a:solidFill>
                  <a:srgbClr val="C00000"/>
                </a:solidFill>
              </a:rPr>
              <a:t>ba</a:t>
            </a:r>
            <a:r>
              <a:rPr lang="en-US" sz="2200" b="1" i="1" dirty="0">
                <a:solidFill>
                  <a:srgbClr val="C00000"/>
                </a:solidFill>
              </a:rPr>
              <a:t>), (bb), (</a:t>
            </a:r>
            <a:r>
              <a:rPr lang="en-US" sz="2200" b="1" i="1" dirty="0" err="1">
                <a:solidFill>
                  <a:srgbClr val="C00000"/>
                </a:solidFill>
              </a:rPr>
              <a:t>bc</a:t>
            </a:r>
            <a:r>
              <a:rPr lang="en-US" sz="2200" b="1" i="1" dirty="0">
                <a:solidFill>
                  <a:srgbClr val="C00000"/>
                </a:solidFill>
              </a:rPr>
              <a:t>) and (bd) need not be given in the case of receipt by or payment to a Government company, a banking Company, a post office savings bank, a cooperative bank or in the case of transactions referred to in section 269SS or in the case of persons referred to in Notification No. S.O. 2065(E) dated 3</a:t>
            </a:r>
            <a:r>
              <a:rPr lang="en-US" sz="2200" b="1" i="1" baseline="30000" dirty="0">
                <a:solidFill>
                  <a:srgbClr val="C00000"/>
                </a:solidFill>
              </a:rPr>
              <a:t>rd</a:t>
            </a:r>
            <a:r>
              <a:rPr lang="en-US" sz="2200" b="1" i="1" dirty="0">
                <a:solidFill>
                  <a:srgbClr val="C00000"/>
                </a:solidFill>
              </a:rPr>
              <a:t> July, 2017);</a:t>
            </a:r>
          </a:p>
        </p:txBody>
      </p:sp>
      <p:sp>
        <p:nvSpPr>
          <p:cNvPr id="8" name="Title 6">
            <a:extLst>
              <a:ext uri="{FF2B5EF4-FFF2-40B4-BE49-F238E27FC236}">
                <a16:creationId xmlns="" xmlns:a16="http://schemas.microsoft.com/office/drawing/2014/main" id="{AF5CCD64-9F99-4021-8204-40F9787FC0E1}"/>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31(bd)</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863610889"/>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31(bd)</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301</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676400"/>
            <a:ext cx="2209800" cy="461665"/>
          </a:xfrm>
          <a:prstGeom prst="rect">
            <a:avLst/>
          </a:prstGeom>
          <a:noFill/>
        </p:spPr>
        <p:txBody>
          <a:bodyPr wrap="square" rtlCol="0">
            <a:spAutoFit/>
          </a:bodyPr>
          <a:lstStyle/>
          <a:p>
            <a:r>
              <a:rPr lang="en-US" sz="2400" b="1" u="sng" dirty="0">
                <a:solidFill>
                  <a:srgbClr val="C00000"/>
                </a:solidFill>
              </a:rPr>
              <a:t>Clause 31(bd)</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4" name="Picture 3">
            <a:extLst>
              <a:ext uri="{FF2B5EF4-FFF2-40B4-BE49-F238E27FC236}">
                <a16:creationId xmlns="" xmlns:a16="http://schemas.microsoft.com/office/drawing/2014/main" id="{B16664CB-D35F-4879-87D4-044DC8D7AAA6}"/>
              </a:ext>
            </a:extLst>
          </p:cNvPr>
          <p:cNvPicPr>
            <a:picLocks noChangeAspect="1"/>
          </p:cNvPicPr>
          <p:nvPr/>
        </p:nvPicPr>
        <p:blipFill rotWithShape="1">
          <a:blip r:embed="rId2" cstate="print"/>
          <a:srcRect l="15000" t="39624" r="18332" b="41409"/>
          <a:stretch/>
        </p:blipFill>
        <p:spPr>
          <a:xfrm>
            <a:off x="152400" y="2138065"/>
            <a:ext cx="8839200" cy="4567535"/>
          </a:xfrm>
          <a:prstGeom prst="rect">
            <a:avLst/>
          </a:prstGeom>
        </p:spPr>
      </p:pic>
    </p:spTree>
    <p:extLst>
      <p:ext uri="{BB962C8B-B14F-4D97-AF65-F5344CB8AC3E}">
        <p14:creationId xmlns:p14="http://schemas.microsoft.com/office/powerpoint/2010/main" val="3457761281"/>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883DB-7062-4D3E-B9A5-CF1BB7F0BE2C}"/>
              </a:ext>
            </a:extLst>
          </p:cNvPr>
          <p:cNvSpPr>
            <a:spLocks noGrp="1"/>
          </p:cNvSpPr>
          <p:nvPr>
            <p:ph type="title"/>
          </p:nvPr>
        </p:nvSpPr>
        <p:spPr>
          <a:xfrm>
            <a:off x="0" y="76200"/>
            <a:ext cx="9144000" cy="1143000"/>
          </a:xfrm>
        </p:spPr>
        <p:txBody>
          <a:bodyPr>
            <a:normAutofit fontScale="90000"/>
          </a:bodyPr>
          <a:lstStyle/>
          <a:p>
            <a:r>
              <a:rPr lang="en-US" sz="4200" b="1" dirty="0">
                <a:solidFill>
                  <a:schemeClr val="accent2"/>
                </a:solidFill>
              </a:rPr>
              <a:t>Section 269ST: </a:t>
            </a:r>
            <a:r>
              <a:rPr lang="en-US" sz="4200" dirty="0">
                <a:solidFill>
                  <a:schemeClr val="accent2"/>
                </a:solidFill>
              </a:rPr>
              <a:t>Mode of undertaking transactions </a:t>
            </a:r>
            <a:r>
              <a:rPr lang="en-US" sz="2800" b="1" i="1" dirty="0"/>
              <a:t>(Inserted by the Finance Act, 2017 w.e.f. 01.04.2017)</a:t>
            </a:r>
          </a:p>
        </p:txBody>
      </p:sp>
      <p:sp>
        <p:nvSpPr>
          <p:cNvPr id="3" name="Slide Number Placeholder 2">
            <a:extLst>
              <a:ext uri="{FF2B5EF4-FFF2-40B4-BE49-F238E27FC236}">
                <a16:creationId xmlns="" xmlns:a16="http://schemas.microsoft.com/office/drawing/2014/main" id="{C447CE1E-F248-410A-B64B-5EC430B99F0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302</a:t>
            </a:fld>
            <a:endParaRPr lang="en-US"/>
          </a:p>
        </p:txBody>
      </p:sp>
      <p:sp>
        <p:nvSpPr>
          <p:cNvPr id="4" name="Content Placeholder 3">
            <a:extLst>
              <a:ext uri="{FF2B5EF4-FFF2-40B4-BE49-F238E27FC236}">
                <a16:creationId xmlns="" xmlns:a16="http://schemas.microsoft.com/office/drawing/2014/main" id="{01D72242-4E5E-4F83-98A6-EFFB434A5335}"/>
              </a:ext>
            </a:extLst>
          </p:cNvPr>
          <p:cNvSpPr>
            <a:spLocks noGrp="1"/>
          </p:cNvSpPr>
          <p:nvPr>
            <p:ph sz="quarter" idx="1"/>
          </p:nvPr>
        </p:nvSpPr>
        <p:spPr>
          <a:xfrm>
            <a:off x="180528" y="1600200"/>
            <a:ext cx="8855968" cy="5257800"/>
          </a:xfrm>
        </p:spPr>
        <p:txBody>
          <a:bodyPr>
            <a:noAutofit/>
          </a:bodyPr>
          <a:lstStyle/>
          <a:p>
            <a:pPr algn="just">
              <a:buFont typeface="Wingdings" panose="05000000000000000000" pitchFamily="2" charset="2"/>
              <a:buChar char="q"/>
            </a:pPr>
            <a:r>
              <a:rPr lang="en-GB" sz="2100" dirty="0"/>
              <a:t>It is provided that no person shall receive an amount of </a:t>
            </a:r>
            <a:r>
              <a:rPr lang="en-GB" sz="2100" b="1" dirty="0"/>
              <a:t>two lakh rupees or more </a:t>
            </a:r>
            <a:r>
              <a:rPr lang="en-GB" sz="2100" dirty="0"/>
              <a:t>in aggregate from a person </a:t>
            </a:r>
            <a:r>
              <a:rPr lang="en-GB" sz="2100" b="1" dirty="0"/>
              <a:t>in a day</a:t>
            </a:r>
            <a:r>
              <a:rPr lang="en-GB" sz="2100" dirty="0"/>
              <a:t> or in respect of a </a:t>
            </a:r>
            <a:r>
              <a:rPr lang="en-GB" sz="2100" b="1" dirty="0"/>
              <a:t>single transaction</a:t>
            </a:r>
            <a:r>
              <a:rPr lang="en-GB" sz="2100" dirty="0"/>
              <a:t>; or in respect of transactions </a:t>
            </a:r>
            <a:r>
              <a:rPr lang="en-GB" sz="2100" b="1" dirty="0"/>
              <a:t>relating to one event or occasion from a person, otherwise than </a:t>
            </a:r>
            <a:r>
              <a:rPr lang="en-GB" sz="2100" dirty="0"/>
              <a:t>by an account payee cheque or account payee bank draft or use of electronic clearing system through a bank account.</a:t>
            </a:r>
          </a:p>
          <a:p>
            <a:pPr algn="just">
              <a:buFont typeface="Wingdings" panose="05000000000000000000" pitchFamily="2" charset="2"/>
              <a:buChar char="q"/>
            </a:pPr>
            <a:r>
              <a:rPr lang="en-GB" sz="2100" dirty="0"/>
              <a:t>It is further said that </a:t>
            </a:r>
            <a:r>
              <a:rPr lang="en-GB" sz="2100" b="1" dirty="0"/>
              <a:t>restriction shall not apply to receipts by </a:t>
            </a:r>
            <a:r>
              <a:rPr lang="en-GB" sz="2100" dirty="0"/>
              <a:t>Government, any banking company, post office savings bank or co-operative bank, </a:t>
            </a:r>
            <a:r>
              <a:rPr lang="en-GB" sz="2100" b="1" dirty="0"/>
              <a:t>Transactions of nature referred in Section 269SS or p</a:t>
            </a:r>
            <a:r>
              <a:rPr lang="en-GB" sz="2100" dirty="0"/>
              <a:t>ersons or class of persons central govt may notify.</a:t>
            </a:r>
            <a:endParaRPr lang="en-GB" sz="2100" b="1" dirty="0"/>
          </a:p>
          <a:p>
            <a:pPr algn="just">
              <a:buFont typeface="Wingdings" panose="05000000000000000000" pitchFamily="2" charset="2"/>
              <a:buChar char="q"/>
            </a:pPr>
            <a:r>
              <a:rPr lang="en-GB" sz="2100" b="1" dirty="0"/>
              <a:t>The newly inserted provision is a move towards cash less economy and to reduce circulation of black Money.</a:t>
            </a:r>
          </a:p>
          <a:p>
            <a:pPr algn="just">
              <a:buFont typeface="Wingdings" panose="05000000000000000000" pitchFamily="2" charset="2"/>
              <a:buChar char="q"/>
            </a:pPr>
            <a:r>
              <a:rPr lang="en-US" sz="2100" dirty="0"/>
              <a:t>If a person receives any amount in contravention of the said provisions, without a good and sufficient reason, he shall be liable to penalty of a sum equal to the amount of such receipt under Sec. 271DA of the Act.</a:t>
            </a:r>
            <a:endParaRPr lang="en-GB" sz="2100" b="1" dirty="0"/>
          </a:p>
        </p:txBody>
      </p:sp>
    </p:spTree>
    <p:extLst>
      <p:ext uri="{BB962C8B-B14F-4D97-AF65-F5344CB8AC3E}">
        <p14:creationId xmlns:p14="http://schemas.microsoft.com/office/powerpoint/2010/main" val="362763528"/>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883DB-7062-4D3E-B9A5-CF1BB7F0BE2C}"/>
              </a:ext>
            </a:extLst>
          </p:cNvPr>
          <p:cNvSpPr>
            <a:spLocks noGrp="1"/>
          </p:cNvSpPr>
          <p:nvPr>
            <p:ph type="title"/>
          </p:nvPr>
        </p:nvSpPr>
        <p:spPr>
          <a:xfrm>
            <a:off x="0" y="76200"/>
            <a:ext cx="9144000" cy="1143000"/>
          </a:xfrm>
        </p:spPr>
        <p:txBody>
          <a:bodyPr>
            <a:normAutofit fontScale="90000"/>
          </a:bodyPr>
          <a:lstStyle/>
          <a:p>
            <a:r>
              <a:rPr lang="en-US" sz="4200" b="1" dirty="0">
                <a:solidFill>
                  <a:schemeClr val="accent2"/>
                </a:solidFill>
              </a:rPr>
              <a:t>Circulars &amp; Notification by CBDT in respect of Section 269ST</a:t>
            </a:r>
            <a:endParaRPr lang="en-US" sz="2800" b="1" i="1" dirty="0"/>
          </a:p>
        </p:txBody>
      </p:sp>
      <p:sp>
        <p:nvSpPr>
          <p:cNvPr id="3" name="Slide Number Placeholder 2">
            <a:extLst>
              <a:ext uri="{FF2B5EF4-FFF2-40B4-BE49-F238E27FC236}">
                <a16:creationId xmlns="" xmlns:a16="http://schemas.microsoft.com/office/drawing/2014/main" id="{C447CE1E-F248-410A-B64B-5EC430B99F0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303</a:t>
            </a:fld>
            <a:endParaRPr lang="en-US"/>
          </a:p>
        </p:txBody>
      </p:sp>
      <p:sp>
        <p:nvSpPr>
          <p:cNvPr id="4" name="Content Placeholder 3">
            <a:extLst>
              <a:ext uri="{FF2B5EF4-FFF2-40B4-BE49-F238E27FC236}">
                <a16:creationId xmlns="" xmlns:a16="http://schemas.microsoft.com/office/drawing/2014/main" id="{01D72242-4E5E-4F83-98A6-EFFB434A5335}"/>
              </a:ext>
            </a:extLst>
          </p:cNvPr>
          <p:cNvSpPr>
            <a:spLocks noGrp="1"/>
          </p:cNvSpPr>
          <p:nvPr>
            <p:ph sz="quarter" idx="1"/>
          </p:nvPr>
        </p:nvSpPr>
        <p:spPr>
          <a:xfrm>
            <a:off x="107504" y="1516698"/>
            <a:ext cx="8924096" cy="5265102"/>
          </a:xfrm>
        </p:spPr>
        <p:txBody>
          <a:bodyPr>
            <a:noAutofit/>
          </a:bodyPr>
          <a:lstStyle/>
          <a:p>
            <a:pPr algn="just">
              <a:buFont typeface="Wingdings" panose="05000000000000000000" pitchFamily="2" charset="2"/>
              <a:buChar char="q"/>
            </a:pPr>
            <a:r>
              <a:rPr lang="en-US" sz="2150" dirty="0"/>
              <a:t>CBDT vide </a:t>
            </a:r>
            <a:r>
              <a:rPr lang="en-US" sz="2150" b="1" dirty="0">
                <a:solidFill>
                  <a:schemeClr val="accent2"/>
                </a:solidFill>
              </a:rPr>
              <a:t>Notification No. 28/2017 dated 05-04-2017</a:t>
            </a:r>
            <a:r>
              <a:rPr lang="en-US" sz="2150" dirty="0"/>
              <a:t> clarified that the Sec. 269ST will not apply to withdrawal of cash from banks, co-operative banks or post office savings banks.</a:t>
            </a:r>
          </a:p>
          <a:p>
            <a:pPr algn="just">
              <a:buFont typeface="Wingdings" panose="05000000000000000000" pitchFamily="2" charset="2"/>
              <a:buChar char="q"/>
            </a:pPr>
            <a:r>
              <a:rPr lang="en-US" sz="2150" dirty="0"/>
              <a:t>The CBDT vide </a:t>
            </a:r>
            <a:r>
              <a:rPr lang="en-US" sz="2150" b="1" dirty="0">
                <a:solidFill>
                  <a:schemeClr val="accent2"/>
                </a:solidFill>
              </a:rPr>
              <a:t>Circular No. 22/2017 dated 03-07-2017 </a:t>
            </a:r>
            <a:r>
              <a:rPr lang="en-US" sz="2150" dirty="0"/>
              <a:t>seeks to clarify issues relating to receipt by Non-Banking Financial Companies (‘NBFCs’) or Housing Finance Companies (‘HFCs’) in the nature of repayment of loans.</a:t>
            </a:r>
          </a:p>
          <a:p>
            <a:pPr marL="533400" indent="0" algn="just">
              <a:buNone/>
            </a:pPr>
            <a:r>
              <a:rPr lang="en-US" sz="2150" i="1" dirty="0"/>
              <a:t>“it is clarified that in respect of receipt in the nature of repayment of loan by NBFCs or HFCs, the receipt of one instalment of loan repayment in respect of a loan shall constitute a ‘single transaction’ as specified in clause (b) of section 269ST of the Act and </a:t>
            </a:r>
            <a:r>
              <a:rPr lang="en-US" sz="2150" b="1" i="1" u="sng" dirty="0"/>
              <a:t>all the instalments paid for a loan shall not be aggregated for the purposes of determining applicability of the provisions section 269ST</a:t>
            </a:r>
            <a:r>
              <a:rPr lang="en-US" sz="2150" i="1" dirty="0"/>
              <a:t>”</a:t>
            </a:r>
          </a:p>
          <a:p>
            <a:pPr marL="533400" indent="0" algn="just">
              <a:buNone/>
            </a:pPr>
            <a:r>
              <a:rPr lang="en-US" sz="2150" dirty="0"/>
              <a:t>This Notification shall be deemed to have come in to the force with effect from the 01/04/2017</a:t>
            </a:r>
          </a:p>
          <a:p>
            <a:pPr marL="533400" indent="0" algn="just">
              <a:buNone/>
            </a:pPr>
            <a:endParaRPr lang="en-GB" sz="2150" b="1" i="1" dirty="0"/>
          </a:p>
        </p:txBody>
      </p:sp>
      <p:sp>
        <p:nvSpPr>
          <p:cNvPr id="5" name="Rectangle 4">
            <a:extLst>
              <a:ext uri="{FF2B5EF4-FFF2-40B4-BE49-F238E27FC236}">
                <a16:creationId xmlns="" xmlns:a16="http://schemas.microsoft.com/office/drawing/2014/main" id="{E61EBEA4-2E47-40E4-92B3-2BB5C943E9AD}"/>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4098874128"/>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883DB-7062-4D3E-B9A5-CF1BB7F0BE2C}"/>
              </a:ext>
            </a:extLst>
          </p:cNvPr>
          <p:cNvSpPr>
            <a:spLocks noGrp="1"/>
          </p:cNvSpPr>
          <p:nvPr>
            <p:ph type="title"/>
          </p:nvPr>
        </p:nvSpPr>
        <p:spPr>
          <a:xfrm>
            <a:off x="0" y="76200"/>
            <a:ext cx="9144000" cy="1143000"/>
          </a:xfrm>
        </p:spPr>
        <p:txBody>
          <a:bodyPr>
            <a:normAutofit fontScale="90000"/>
          </a:bodyPr>
          <a:lstStyle/>
          <a:p>
            <a:r>
              <a:rPr lang="en-US" sz="4200" b="1" dirty="0">
                <a:solidFill>
                  <a:schemeClr val="accent2"/>
                </a:solidFill>
              </a:rPr>
              <a:t>Circulars &amp; Notification by CBDT in respect of Section 269ST</a:t>
            </a:r>
            <a:endParaRPr lang="en-US" sz="2800" b="1" i="1" dirty="0"/>
          </a:p>
        </p:txBody>
      </p:sp>
      <p:sp>
        <p:nvSpPr>
          <p:cNvPr id="3" name="Slide Number Placeholder 2">
            <a:extLst>
              <a:ext uri="{FF2B5EF4-FFF2-40B4-BE49-F238E27FC236}">
                <a16:creationId xmlns="" xmlns:a16="http://schemas.microsoft.com/office/drawing/2014/main" id="{C447CE1E-F248-410A-B64B-5EC430B99F0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304</a:t>
            </a:fld>
            <a:endParaRPr lang="en-US"/>
          </a:p>
        </p:txBody>
      </p:sp>
      <p:sp>
        <p:nvSpPr>
          <p:cNvPr id="4" name="Content Placeholder 3">
            <a:extLst>
              <a:ext uri="{FF2B5EF4-FFF2-40B4-BE49-F238E27FC236}">
                <a16:creationId xmlns="" xmlns:a16="http://schemas.microsoft.com/office/drawing/2014/main" id="{01D72242-4E5E-4F83-98A6-EFFB434A5335}"/>
              </a:ext>
            </a:extLst>
          </p:cNvPr>
          <p:cNvSpPr>
            <a:spLocks noGrp="1"/>
          </p:cNvSpPr>
          <p:nvPr>
            <p:ph sz="quarter" idx="1"/>
          </p:nvPr>
        </p:nvSpPr>
        <p:spPr>
          <a:xfrm>
            <a:off x="112400" y="1516698"/>
            <a:ext cx="8996104" cy="5265102"/>
          </a:xfrm>
        </p:spPr>
        <p:txBody>
          <a:bodyPr>
            <a:noAutofit/>
          </a:bodyPr>
          <a:lstStyle/>
          <a:p>
            <a:pPr algn="just">
              <a:buFont typeface="Wingdings" panose="05000000000000000000" pitchFamily="2" charset="2"/>
              <a:buChar char="q"/>
            </a:pPr>
            <a:r>
              <a:rPr lang="en-US" sz="2200" dirty="0"/>
              <a:t>CBDT vide </a:t>
            </a:r>
            <a:r>
              <a:rPr lang="en-US" sz="2200" b="1" dirty="0">
                <a:solidFill>
                  <a:schemeClr val="accent2"/>
                </a:solidFill>
              </a:rPr>
              <a:t>Notification No. 57/2017 dated 03-07-2017 </a:t>
            </a:r>
            <a:r>
              <a:rPr lang="en-US" sz="2200" dirty="0"/>
              <a:t>has notified list of transactions on which the provisions of Sec. 269ST of the Act shall not apply. </a:t>
            </a:r>
          </a:p>
          <a:p>
            <a:pPr marL="625475" indent="-274638" algn="just">
              <a:buFont typeface="+mj-lt"/>
              <a:buAutoNum type="romanUcPeriod"/>
            </a:pPr>
            <a:r>
              <a:rPr lang="en-US" sz="2200" dirty="0"/>
              <a:t>The receipt by a business correspondence on behalf of a banking company or co-operative bank according to the guidelines of RBI;</a:t>
            </a:r>
          </a:p>
          <a:p>
            <a:pPr marL="625475" indent="-274638" algn="just">
              <a:buFont typeface="+mj-lt"/>
              <a:buAutoNum type="romanUcPeriod"/>
            </a:pPr>
            <a:r>
              <a:rPr lang="en-US" sz="2200" dirty="0"/>
              <a:t>Receipt by White Label ATM Operator from retail outlet sources of a banking company or co-operative bank, in accordance with the </a:t>
            </a:r>
            <a:r>
              <a:rPr lang="en-US" sz="2200" dirty="0" err="1"/>
              <a:t>authorisation</a:t>
            </a:r>
            <a:r>
              <a:rPr lang="en-US" sz="2200" dirty="0"/>
              <a:t> of RBI;</a:t>
            </a:r>
          </a:p>
          <a:p>
            <a:pPr marL="625475" indent="-274638" algn="just">
              <a:buFont typeface="+mj-lt"/>
              <a:buAutoNum type="romanUcPeriod"/>
            </a:pPr>
            <a:r>
              <a:rPr lang="en-US" sz="2200" dirty="0"/>
              <a:t>Receipt by an agent of an issuer of prepaid payment instruments in accordance with the </a:t>
            </a:r>
            <a:r>
              <a:rPr lang="en-US" sz="2200" dirty="0" err="1"/>
              <a:t>authorisation</a:t>
            </a:r>
            <a:r>
              <a:rPr lang="en-US" sz="2200" dirty="0"/>
              <a:t> of RBI;</a:t>
            </a:r>
          </a:p>
          <a:p>
            <a:pPr marL="625475" indent="-274638" algn="just">
              <a:buFont typeface="+mj-lt"/>
              <a:buAutoNum type="romanUcPeriod"/>
            </a:pPr>
            <a:r>
              <a:rPr lang="en-US" sz="2200" dirty="0"/>
              <a:t>Receipt by a company or institution issuing credit cards against bills raised in respect of one or more credit cards;</a:t>
            </a:r>
          </a:p>
          <a:p>
            <a:pPr marL="625475" indent="-274638" algn="just">
              <a:buFont typeface="+mj-lt"/>
              <a:buAutoNum type="romanUcPeriod"/>
            </a:pPr>
            <a:r>
              <a:rPr lang="en-US" sz="2200" dirty="0"/>
              <a:t>Receipt pertaining to any award / reward which is no included in total income under Section 10(17A).</a:t>
            </a:r>
          </a:p>
        </p:txBody>
      </p:sp>
      <p:sp>
        <p:nvSpPr>
          <p:cNvPr id="5" name="Rectangle 4">
            <a:extLst>
              <a:ext uri="{FF2B5EF4-FFF2-40B4-BE49-F238E27FC236}">
                <a16:creationId xmlns="" xmlns:a16="http://schemas.microsoft.com/office/drawing/2014/main" id="{08247D06-CCE3-469D-A044-50204BF48793}"/>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2524624845"/>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883DB-7062-4D3E-B9A5-CF1BB7F0BE2C}"/>
              </a:ext>
            </a:extLst>
          </p:cNvPr>
          <p:cNvSpPr>
            <a:spLocks noGrp="1"/>
          </p:cNvSpPr>
          <p:nvPr>
            <p:ph type="title"/>
          </p:nvPr>
        </p:nvSpPr>
        <p:spPr>
          <a:xfrm>
            <a:off x="0" y="76200"/>
            <a:ext cx="9144000" cy="1143000"/>
          </a:xfrm>
        </p:spPr>
        <p:txBody>
          <a:bodyPr>
            <a:normAutofit/>
          </a:bodyPr>
          <a:lstStyle/>
          <a:p>
            <a:pPr algn="ctr"/>
            <a:r>
              <a:rPr lang="en-US" sz="2400" b="1" dirty="0">
                <a:solidFill>
                  <a:schemeClr val="accent2"/>
                </a:solidFill>
              </a:rPr>
              <a:t>271DA: Penalty for failure to comply with provisions of </a:t>
            </a:r>
            <a:r>
              <a:rPr lang="en-US" sz="2400" b="1" u="sng" dirty="0">
                <a:solidFill>
                  <a:schemeClr val="accent2"/>
                </a:solidFill>
              </a:rPr>
              <a:t>section 269ST</a:t>
            </a:r>
            <a:br>
              <a:rPr lang="en-US" sz="2400" b="1" u="sng" dirty="0">
                <a:solidFill>
                  <a:schemeClr val="accent2"/>
                </a:solidFill>
              </a:rPr>
            </a:br>
            <a:r>
              <a:rPr lang="en-US" sz="2400" b="1" i="1" dirty="0"/>
              <a:t>(Inserted by the Finance Act, 2017 w.e.f. 01.04.2017)</a:t>
            </a:r>
          </a:p>
        </p:txBody>
      </p:sp>
      <p:sp>
        <p:nvSpPr>
          <p:cNvPr id="3" name="Slide Number Placeholder 2">
            <a:extLst>
              <a:ext uri="{FF2B5EF4-FFF2-40B4-BE49-F238E27FC236}">
                <a16:creationId xmlns="" xmlns:a16="http://schemas.microsoft.com/office/drawing/2014/main" id="{C447CE1E-F248-410A-B64B-5EC430B99F0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305</a:t>
            </a:fld>
            <a:endParaRPr lang="en-US"/>
          </a:p>
        </p:txBody>
      </p:sp>
      <p:sp>
        <p:nvSpPr>
          <p:cNvPr id="4" name="Content Placeholder 3">
            <a:extLst>
              <a:ext uri="{FF2B5EF4-FFF2-40B4-BE49-F238E27FC236}">
                <a16:creationId xmlns="" xmlns:a16="http://schemas.microsoft.com/office/drawing/2014/main" id="{01D72242-4E5E-4F83-98A6-EFFB434A5335}"/>
              </a:ext>
            </a:extLst>
          </p:cNvPr>
          <p:cNvSpPr>
            <a:spLocks noGrp="1"/>
          </p:cNvSpPr>
          <p:nvPr>
            <p:ph sz="quarter" idx="1"/>
          </p:nvPr>
        </p:nvSpPr>
        <p:spPr>
          <a:xfrm>
            <a:off x="252536" y="1844824"/>
            <a:ext cx="8711952" cy="4493096"/>
          </a:xfrm>
        </p:spPr>
        <p:txBody>
          <a:bodyPr>
            <a:noAutofit/>
          </a:bodyPr>
          <a:lstStyle/>
          <a:p>
            <a:pPr marL="0" indent="0" algn="just">
              <a:buNone/>
            </a:pPr>
            <a:r>
              <a:rPr lang="en-US" sz="2400" dirty="0"/>
              <a:t>(1) If a person receives any sum in contravention of the provisions of section 269ST, he shall be liable to pay, by way of penalty, a sum equal to the amount of such receipt:</a:t>
            </a:r>
          </a:p>
          <a:p>
            <a:pPr marL="0" indent="0" algn="just">
              <a:buNone/>
            </a:pPr>
            <a:r>
              <a:rPr lang="en-US" sz="2400" b="1" dirty="0"/>
              <a:t>Provided</a:t>
            </a:r>
            <a:r>
              <a:rPr lang="en-US" sz="2400" dirty="0"/>
              <a:t> that no penalty shall be imposable if such person proves that there were good and sufficient reasons for the contravention.</a:t>
            </a:r>
          </a:p>
          <a:p>
            <a:pPr marL="0" indent="0" algn="just">
              <a:buNone/>
            </a:pPr>
            <a:r>
              <a:rPr lang="en-US" sz="2400" dirty="0"/>
              <a:t>(2) Any penalty imposable under sub-section (1) shall be imposed by the Joint Commissioner.</a:t>
            </a:r>
          </a:p>
          <a:p>
            <a:pPr marL="0" indent="0" algn="just">
              <a:buNone/>
            </a:pPr>
            <a:endParaRPr lang="en-US" sz="2400" dirty="0"/>
          </a:p>
          <a:p>
            <a:pPr marL="0" indent="0" algn="just">
              <a:buNone/>
            </a:pPr>
            <a:r>
              <a:rPr lang="en-US" sz="2400" b="1" dirty="0">
                <a:solidFill>
                  <a:schemeClr val="accent2"/>
                </a:solidFill>
              </a:rPr>
              <a:t>Therefore penalty will be leviable u/s 271DA for receiving cash @ rate of 100%</a:t>
            </a:r>
          </a:p>
        </p:txBody>
      </p:sp>
    </p:spTree>
    <p:extLst>
      <p:ext uri="{BB962C8B-B14F-4D97-AF65-F5344CB8AC3E}">
        <p14:creationId xmlns:p14="http://schemas.microsoft.com/office/powerpoint/2010/main" val="3038985980"/>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4BFD4D4-A735-4DF5-9BDE-B6EF574BEA1B}" type="slidenum">
              <a:rPr lang="en-US"/>
              <a:pPr>
                <a:defRPr/>
              </a:pPr>
              <a:t>306</a:t>
            </a:fld>
            <a:endParaRPr lang="en-US"/>
          </a:p>
        </p:txBody>
      </p:sp>
      <p:sp>
        <p:nvSpPr>
          <p:cNvPr id="125955" name="Rectangle 3"/>
          <p:cNvSpPr>
            <a:spLocks noGrp="1" noChangeArrowheads="1"/>
          </p:cNvSpPr>
          <p:nvPr>
            <p:ph sz="quarter" idx="1"/>
          </p:nvPr>
        </p:nvSpPr>
        <p:spPr>
          <a:xfrm>
            <a:off x="228600" y="1800212"/>
            <a:ext cx="8686800" cy="4600588"/>
          </a:xfrm>
          <a:noFill/>
          <a:ln w="38100">
            <a:solidFill>
              <a:schemeClr val="accent1"/>
            </a:solidFill>
          </a:ln>
        </p:spPr>
        <p:txBody>
          <a:bodyPr>
            <a:noAutofit/>
          </a:bodyPr>
          <a:lstStyle/>
          <a:p>
            <a:pPr marL="0" indent="0" algn="just">
              <a:spcBef>
                <a:spcPts val="0"/>
              </a:spcBef>
              <a:buNone/>
            </a:pPr>
            <a:r>
              <a:rPr lang="en-US" sz="2200" dirty="0"/>
              <a:t>(c) </a:t>
            </a:r>
            <a:r>
              <a:rPr lang="en-US" sz="1900" dirty="0"/>
              <a:t>Particulars of </a:t>
            </a:r>
            <a:r>
              <a:rPr lang="en-US" sz="1900" b="1" dirty="0">
                <a:solidFill>
                  <a:schemeClr val="accent2"/>
                </a:solidFill>
              </a:rPr>
              <a:t>each repayment of loan or deposit or any specified advance </a:t>
            </a:r>
            <a:r>
              <a:rPr lang="en-US" sz="1900" dirty="0"/>
              <a:t>in an amount exceeding the limit specified in </a:t>
            </a:r>
            <a:r>
              <a:rPr lang="en-US" sz="1900" b="1" dirty="0">
                <a:solidFill>
                  <a:schemeClr val="accent2"/>
                </a:solidFill>
              </a:rPr>
              <a:t>section 269T </a:t>
            </a:r>
            <a:r>
              <a:rPr lang="en-US" sz="1900" dirty="0"/>
              <a:t>made during the previous year:—</a:t>
            </a:r>
          </a:p>
          <a:p>
            <a:pPr marL="514350" indent="-514350" algn="just">
              <a:spcBef>
                <a:spcPts val="0"/>
              </a:spcBef>
              <a:buSzPct val="100000"/>
              <a:buFont typeface="+mj-lt"/>
              <a:buAutoNum type="romanLcPeriod"/>
            </a:pPr>
            <a:r>
              <a:rPr lang="en-US" sz="1900" dirty="0"/>
              <a:t>name, address and Permanent Account Number/</a:t>
            </a:r>
            <a:r>
              <a:rPr lang="en-US" sz="1900" dirty="0">
                <a:solidFill>
                  <a:srgbClr val="FF0000"/>
                </a:solidFill>
              </a:rPr>
              <a:t>Aadhaar No.</a:t>
            </a:r>
            <a:r>
              <a:rPr lang="en-US" sz="1900" dirty="0"/>
              <a:t> (if available with the assessee) of the payee;</a:t>
            </a:r>
          </a:p>
          <a:p>
            <a:pPr marL="514350" indent="-514350" algn="just">
              <a:spcBef>
                <a:spcPts val="0"/>
              </a:spcBef>
              <a:buSzPct val="100000"/>
              <a:buFont typeface="+mj-lt"/>
              <a:buAutoNum type="romanLcPeriod"/>
            </a:pPr>
            <a:r>
              <a:rPr lang="en-US" sz="1900" dirty="0"/>
              <a:t>amount of the repayment;</a:t>
            </a:r>
          </a:p>
          <a:p>
            <a:pPr marL="514350" indent="-514350" algn="just">
              <a:spcBef>
                <a:spcPts val="0"/>
              </a:spcBef>
              <a:buSzPct val="100000"/>
              <a:buFont typeface="+mj-lt"/>
              <a:buAutoNum type="romanLcPeriod"/>
            </a:pPr>
            <a:r>
              <a:rPr lang="en-US" sz="1900" dirty="0"/>
              <a:t>maximum amount outstanding in the account at any time during the previous year;</a:t>
            </a:r>
          </a:p>
          <a:p>
            <a:pPr marL="514350" indent="-514350" algn="just">
              <a:spcBef>
                <a:spcPts val="0"/>
              </a:spcBef>
              <a:buSzPct val="100000"/>
              <a:buFont typeface="+mj-lt"/>
              <a:buAutoNum type="romanLcPeriod"/>
            </a:pPr>
            <a:r>
              <a:rPr lang="en-US" sz="1900" dirty="0"/>
              <a:t>whether the repayment was made by </a:t>
            </a:r>
            <a:r>
              <a:rPr lang="sq-AL" sz="1900" dirty="0"/>
              <a:t>cheque</a:t>
            </a:r>
            <a:r>
              <a:rPr lang="en-US" sz="1900" dirty="0"/>
              <a:t> or bank draft or use of electronic clearing system through a bank account</a:t>
            </a:r>
            <a:r>
              <a:rPr lang="en-US" sz="1900" i="1" dirty="0">
                <a:solidFill>
                  <a:schemeClr val="tx2"/>
                </a:solidFill>
              </a:rPr>
              <a:t>(Payment mode such as credit card, debit card, IMPS, Net Banking, BHIM, UPI, NEFT, RTGS, Cheque, Draft); </a:t>
            </a:r>
            <a:r>
              <a:rPr lang="en-US" sz="1900" i="1" dirty="0">
                <a:solidFill>
                  <a:srgbClr val="C00000"/>
                </a:solidFill>
              </a:rPr>
              <a:t>inserted in drop down options in form 3CD updated on 22.10.20. (Updated in  3CD utility only)</a:t>
            </a:r>
            <a:r>
              <a:rPr lang="en-US" sz="1900" dirty="0"/>
              <a:t>;</a:t>
            </a:r>
          </a:p>
          <a:p>
            <a:pPr marL="514350" indent="-514350" algn="just">
              <a:spcBef>
                <a:spcPts val="0"/>
              </a:spcBef>
              <a:buSzPct val="100000"/>
              <a:buFont typeface="+mj-lt"/>
              <a:buAutoNum type="romanLcPeriod"/>
            </a:pPr>
            <a:r>
              <a:rPr lang="en-US" sz="1900" dirty="0"/>
              <a:t>in case the repayment was made by cheque or bank draft, whether the same was </a:t>
            </a:r>
            <a:r>
              <a:rPr lang="en-US" sz="1900" strike="sngStrike" dirty="0"/>
              <a:t>taken or accepted </a:t>
            </a:r>
            <a:r>
              <a:rPr lang="en-US" sz="1900" dirty="0"/>
              <a:t> </a:t>
            </a:r>
            <a:r>
              <a:rPr lang="en-US" sz="1900" b="1" u="sng" dirty="0">
                <a:solidFill>
                  <a:schemeClr val="accent2"/>
                </a:solidFill>
              </a:rPr>
              <a:t>repaid</a:t>
            </a:r>
            <a:r>
              <a:rPr lang="en-US" sz="1900" b="1" dirty="0">
                <a:solidFill>
                  <a:schemeClr val="accent2"/>
                </a:solidFill>
              </a:rPr>
              <a:t>*</a:t>
            </a:r>
            <a:r>
              <a:rPr lang="en-US" sz="1900" dirty="0"/>
              <a:t> by an account payee cheque or an account payee bank draft.</a:t>
            </a:r>
          </a:p>
        </p:txBody>
      </p:sp>
      <p:sp>
        <p:nvSpPr>
          <p:cNvPr id="8" name="Rectangle 2">
            <a:extLst>
              <a:ext uri="{FF2B5EF4-FFF2-40B4-BE49-F238E27FC236}">
                <a16:creationId xmlns="" xmlns:a16="http://schemas.microsoft.com/office/drawing/2014/main" id="{AA2BFA48-23FD-4C2B-BA00-EE1D452D8FC6}"/>
              </a:ext>
            </a:extLst>
          </p:cNvPr>
          <p:cNvSpPr>
            <a:spLocks noGrp="1" noChangeArrowheads="1"/>
          </p:cNvSpPr>
          <p:nvPr>
            <p:ph type="title"/>
          </p:nvPr>
        </p:nvSpPr>
        <p:spPr>
          <a:xfrm>
            <a:off x="0" y="152400"/>
            <a:ext cx="9144000" cy="1119822"/>
          </a:xfrm>
        </p:spPr>
        <p:txBody>
          <a:bodyPr anchor="t">
            <a:noAutofit/>
          </a:bodyPr>
          <a:lstStyle/>
          <a:p>
            <a:pPr>
              <a:defRPr/>
            </a:pPr>
            <a:r>
              <a:rPr lang="en-US" sz="2800" dirty="0"/>
              <a:t>Clause no.31 (c) (As amended by Income –tax (18th Amendment) Rules, 2018 </a:t>
            </a:r>
            <a:r>
              <a:rPr lang="en-US" sz="2800" dirty="0" err="1"/>
              <a:t>w.e.f</a:t>
            </a:r>
            <a:r>
              <a:rPr lang="en-US" sz="2800" dirty="0"/>
              <a:t> 20-08-2018)</a:t>
            </a:r>
            <a:r>
              <a:rPr lang="en-US" sz="2800" i="1" dirty="0">
                <a:solidFill>
                  <a:srgbClr val="FF0000"/>
                </a:solidFill>
              </a:rPr>
              <a:t> </a:t>
            </a:r>
            <a:r>
              <a:rPr lang="en-US" sz="3200" i="1" dirty="0">
                <a:solidFill>
                  <a:srgbClr val="FF0000"/>
                </a:solidFill>
              </a:rPr>
              <a:t>	</a:t>
            </a:r>
            <a:endParaRPr lang="en-US" sz="3200" dirty="0"/>
          </a:p>
        </p:txBody>
      </p:sp>
      <p:sp>
        <p:nvSpPr>
          <p:cNvPr id="7" name="TextBox 6">
            <a:extLst>
              <a:ext uri="{FF2B5EF4-FFF2-40B4-BE49-F238E27FC236}">
                <a16:creationId xmlns="" xmlns:a16="http://schemas.microsoft.com/office/drawing/2014/main" id="{6A709145-7284-4BDF-A6C7-645A4C404843}"/>
              </a:ext>
            </a:extLst>
          </p:cNvPr>
          <p:cNvSpPr txBox="1"/>
          <p:nvPr/>
        </p:nvSpPr>
        <p:spPr>
          <a:xfrm>
            <a:off x="337044" y="6412468"/>
            <a:ext cx="7395743" cy="369332"/>
          </a:xfrm>
          <a:prstGeom prst="rect">
            <a:avLst/>
          </a:prstGeom>
          <a:noFill/>
        </p:spPr>
        <p:txBody>
          <a:bodyPr wrap="none" rtlCol="0">
            <a:spAutoFit/>
          </a:bodyPr>
          <a:lstStyle/>
          <a:p>
            <a:r>
              <a:rPr lang="en-US" b="1" i="1" dirty="0">
                <a:solidFill>
                  <a:schemeClr val="accent2"/>
                </a:solidFill>
              </a:rPr>
              <a:t>(* This change is introduced by Notification No. 33/2018 dated 20/07/2018)</a:t>
            </a:r>
          </a:p>
        </p:txBody>
      </p:sp>
    </p:spTree>
    <p:extLst>
      <p:ext uri="{BB962C8B-B14F-4D97-AF65-F5344CB8AC3E}">
        <p14:creationId xmlns:p14="http://schemas.microsoft.com/office/powerpoint/2010/main" val="2409178447"/>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31(c)</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307</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524000"/>
            <a:ext cx="2209800" cy="461665"/>
          </a:xfrm>
          <a:prstGeom prst="rect">
            <a:avLst/>
          </a:prstGeom>
          <a:noFill/>
        </p:spPr>
        <p:txBody>
          <a:bodyPr wrap="square" rtlCol="0">
            <a:spAutoFit/>
          </a:bodyPr>
          <a:lstStyle/>
          <a:p>
            <a:r>
              <a:rPr lang="en-US" sz="2400" b="1" u="sng" dirty="0">
                <a:solidFill>
                  <a:srgbClr val="C00000"/>
                </a:solidFill>
              </a:rPr>
              <a:t>Clause 31(c)</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9" name="Table 8">
            <a:extLst>
              <a:ext uri="{FF2B5EF4-FFF2-40B4-BE49-F238E27FC236}">
                <a16:creationId xmlns="" xmlns:a16="http://schemas.microsoft.com/office/drawing/2014/main" id="{4BA2FBAD-BA77-40E6-B521-5CFF4A417D4C}"/>
              </a:ext>
            </a:extLst>
          </p:cNvPr>
          <p:cNvGraphicFramePr>
            <a:graphicFrameLocks noGrp="1"/>
          </p:cNvGraphicFramePr>
          <p:nvPr>
            <p:extLst>
              <p:ext uri="{D42A27DB-BD31-4B8C-83A1-F6EECF244321}">
                <p14:modId xmlns:p14="http://schemas.microsoft.com/office/powerpoint/2010/main" val="1557961404"/>
              </p:ext>
            </p:extLst>
          </p:nvPr>
        </p:nvGraphicFramePr>
        <p:xfrm>
          <a:off x="218658" y="2057400"/>
          <a:ext cx="8544342" cy="4419600"/>
        </p:xfrm>
        <a:graphic>
          <a:graphicData uri="http://schemas.openxmlformats.org/drawingml/2006/table">
            <a:tbl>
              <a:tblPr firstRow="1" bandRow="1">
                <a:tableStyleId>{5C22544A-7EE6-4342-B048-85BDC9FD1C3A}</a:tableStyleId>
              </a:tblPr>
              <a:tblGrid>
                <a:gridCol w="865717">
                  <a:extLst>
                    <a:ext uri="{9D8B030D-6E8A-4147-A177-3AD203B41FA5}">
                      <a16:colId xmlns="" xmlns:a16="http://schemas.microsoft.com/office/drawing/2014/main" val="2998478891"/>
                    </a:ext>
                  </a:extLst>
                </a:gridCol>
                <a:gridCol w="1029094">
                  <a:extLst>
                    <a:ext uri="{9D8B030D-6E8A-4147-A177-3AD203B41FA5}">
                      <a16:colId xmlns="" xmlns:a16="http://schemas.microsoft.com/office/drawing/2014/main" val="2395703041"/>
                    </a:ext>
                  </a:extLst>
                </a:gridCol>
                <a:gridCol w="1187416">
                  <a:extLst>
                    <a:ext uri="{9D8B030D-6E8A-4147-A177-3AD203B41FA5}">
                      <a16:colId xmlns="" xmlns:a16="http://schemas.microsoft.com/office/drawing/2014/main" val="1484966843"/>
                    </a:ext>
                  </a:extLst>
                </a:gridCol>
                <a:gridCol w="1044477">
                  <a:extLst>
                    <a:ext uri="{9D8B030D-6E8A-4147-A177-3AD203B41FA5}">
                      <a16:colId xmlns="" xmlns:a16="http://schemas.microsoft.com/office/drawing/2014/main" val="1862983189"/>
                    </a:ext>
                  </a:extLst>
                </a:gridCol>
                <a:gridCol w="1187416">
                  <a:extLst>
                    <a:ext uri="{9D8B030D-6E8A-4147-A177-3AD203B41FA5}">
                      <a16:colId xmlns="" xmlns:a16="http://schemas.microsoft.com/office/drawing/2014/main" val="2012958410"/>
                    </a:ext>
                  </a:extLst>
                </a:gridCol>
                <a:gridCol w="1501740">
                  <a:extLst>
                    <a:ext uri="{9D8B030D-6E8A-4147-A177-3AD203B41FA5}">
                      <a16:colId xmlns="" xmlns:a16="http://schemas.microsoft.com/office/drawing/2014/main" val="1745934654"/>
                    </a:ext>
                  </a:extLst>
                </a:gridCol>
                <a:gridCol w="1728482">
                  <a:extLst>
                    <a:ext uri="{9D8B030D-6E8A-4147-A177-3AD203B41FA5}">
                      <a16:colId xmlns="" xmlns:a16="http://schemas.microsoft.com/office/drawing/2014/main" val="2330211180"/>
                    </a:ext>
                  </a:extLst>
                </a:gridCol>
              </a:tblGrid>
              <a:tr h="3655987">
                <a:tc>
                  <a:txBody>
                    <a:bodyPr/>
                    <a:lstStyle/>
                    <a:p>
                      <a:r>
                        <a:rPr lang="en-US" b="0" dirty="0"/>
                        <a:t>Name of the payee</a:t>
                      </a:r>
                      <a:endParaRPr lang="en-IN" b="0" dirty="0"/>
                    </a:p>
                  </a:txBody>
                  <a:tcPr/>
                </a:tc>
                <a:tc>
                  <a:txBody>
                    <a:bodyPr/>
                    <a:lstStyle/>
                    <a:p>
                      <a:r>
                        <a:rPr lang="en-US" b="0" dirty="0"/>
                        <a:t>Address of the payee</a:t>
                      </a:r>
                      <a:endParaRPr lang="en-IN" b="0" dirty="0"/>
                    </a:p>
                  </a:txBody>
                  <a:tcPr/>
                </a:tc>
                <a:tc>
                  <a:txBody>
                    <a:bodyPr/>
                    <a:lstStyle/>
                    <a:p>
                      <a:r>
                        <a:rPr lang="en-US" b="0" dirty="0"/>
                        <a:t>PAN/Aadhaar no. (if available with the assessee) of the payee</a:t>
                      </a:r>
                      <a:endParaRPr lang="en-IN" b="0" dirty="0"/>
                    </a:p>
                  </a:txBody>
                  <a:tcPr/>
                </a:tc>
                <a:tc>
                  <a:txBody>
                    <a:bodyPr/>
                    <a:lstStyle/>
                    <a:p>
                      <a:r>
                        <a:rPr lang="en-US" b="0" dirty="0"/>
                        <a:t>Amount of the repayment</a:t>
                      </a:r>
                      <a:endParaRPr lang="en-IN" b="0" dirty="0"/>
                    </a:p>
                  </a:txBody>
                  <a:tcPr/>
                </a:tc>
                <a:tc>
                  <a:txBody>
                    <a:bodyPr/>
                    <a:lstStyle/>
                    <a:p>
                      <a:r>
                        <a:rPr lang="en-US" b="0" dirty="0"/>
                        <a:t>Maximum amount outstanding in the account at any time during the previous year </a:t>
                      </a:r>
                      <a:endParaRPr lang="en-IN" b="0" dirty="0"/>
                    </a:p>
                  </a:txBody>
                  <a:tcPr/>
                </a:tc>
                <a:tc>
                  <a:txBody>
                    <a:bodyPr/>
                    <a:lstStyle/>
                    <a:p>
                      <a:r>
                        <a:rPr lang="en-US" b="0" dirty="0"/>
                        <a:t>Whether the repayment was made by </a:t>
                      </a:r>
                      <a:r>
                        <a:rPr lang="en-US" b="0" dirty="0" err="1"/>
                        <a:t>cheque</a:t>
                      </a:r>
                      <a:r>
                        <a:rPr lang="en-US" b="0" dirty="0"/>
                        <a:t> or bank draft or use of electronic clearing system through a bank account</a:t>
                      </a:r>
                      <a:endParaRPr lang="en-IN" b="0" dirty="0"/>
                    </a:p>
                  </a:txBody>
                  <a:tcPr/>
                </a:tc>
                <a:tc>
                  <a:txBody>
                    <a:bodyPr/>
                    <a:lstStyle/>
                    <a:p>
                      <a:r>
                        <a:rPr lang="en-US" b="0" dirty="0"/>
                        <a:t>In case the repayment was made by cheque or bank draft, whether the same was repaid by an account payee cheque or an account payee bank draft</a:t>
                      </a:r>
                      <a:endParaRPr lang="en-IN" b="0" dirty="0"/>
                    </a:p>
                  </a:txBody>
                  <a:tcPr/>
                </a:tc>
                <a:extLst>
                  <a:ext uri="{0D108BD9-81ED-4DB2-BD59-A6C34878D82A}">
                    <a16:rowId xmlns="" xmlns:a16="http://schemas.microsoft.com/office/drawing/2014/main" val="1995111533"/>
                  </a:ext>
                </a:extLst>
              </a:tr>
              <a:tr h="763613">
                <a:tc>
                  <a:txBody>
                    <a:bodyPr/>
                    <a:lstStyle/>
                    <a:p>
                      <a:endParaRPr lang="en-IN" b="0"/>
                    </a:p>
                  </a:txBody>
                  <a:tcPr/>
                </a:tc>
                <a:tc>
                  <a:txBody>
                    <a:bodyPr/>
                    <a:lstStyle/>
                    <a:p>
                      <a:endParaRPr lang="en-IN" b="0"/>
                    </a:p>
                  </a:txBody>
                  <a:tcPr/>
                </a:tc>
                <a:tc>
                  <a:txBody>
                    <a:bodyPr/>
                    <a:lstStyle/>
                    <a:p>
                      <a:endParaRPr lang="en-IN" b="0" dirty="0"/>
                    </a:p>
                  </a:txBody>
                  <a:tcPr/>
                </a:tc>
                <a:tc>
                  <a:txBody>
                    <a:bodyPr/>
                    <a:lstStyle/>
                    <a:p>
                      <a:endParaRPr lang="en-IN" b="0" dirty="0"/>
                    </a:p>
                  </a:txBody>
                  <a:tcPr/>
                </a:tc>
                <a:tc>
                  <a:txBody>
                    <a:bodyPr/>
                    <a:lstStyle/>
                    <a:p>
                      <a:endParaRPr lang="en-IN" b="0" dirty="0"/>
                    </a:p>
                  </a:txBody>
                  <a:tcPr/>
                </a:tc>
                <a:tc>
                  <a:txBody>
                    <a:bodyPr/>
                    <a:lstStyle/>
                    <a:p>
                      <a:endParaRPr lang="en-IN" b="0"/>
                    </a:p>
                  </a:txBody>
                  <a:tcPr/>
                </a:tc>
                <a:tc>
                  <a:txBody>
                    <a:bodyPr/>
                    <a:lstStyle/>
                    <a:p>
                      <a:endParaRPr lang="en-IN" b="0" dirty="0"/>
                    </a:p>
                  </a:txBody>
                  <a:tcPr/>
                </a:tc>
                <a:extLst>
                  <a:ext uri="{0D108BD9-81ED-4DB2-BD59-A6C34878D82A}">
                    <a16:rowId xmlns="" xmlns:a16="http://schemas.microsoft.com/office/drawing/2014/main" val="322470456"/>
                  </a:ext>
                </a:extLst>
              </a:tr>
            </a:tbl>
          </a:graphicData>
        </a:graphic>
      </p:graphicFrame>
    </p:spTree>
    <p:extLst>
      <p:ext uri="{BB962C8B-B14F-4D97-AF65-F5344CB8AC3E}">
        <p14:creationId xmlns:p14="http://schemas.microsoft.com/office/powerpoint/2010/main" val="242200265"/>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 (c)</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308</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531583"/>
            <a:ext cx="3483496" cy="461665"/>
          </a:xfrm>
          <a:prstGeom prst="rect">
            <a:avLst/>
          </a:prstGeom>
          <a:noFill/>
        </p:spPr>
        <p:txBody>
          <a:bodyPr wrap="square" rtlCol="0">
            <a:spAutoFit/>
          </a:bodyPr>
          <a:lstStyle/>
          <a:p>
            <a:r>
              <a:rPr lang="en-US" sz="2400" b="1" u="sng" dirty="0">
                <a:solidFill>
                  <a:srgbClr val="C00000"/>
                </a:solidFill>
              </a:rPr>
              <a:t>Column VI of Clause 31(C)</a:t>
            </a:r>
          </a:p>
        </p:txBody>
      </p:sp>
      <p:sp>
        <p:nvSpPr>
          <p:cNvPr id="7" name="TextBox 6">
            <a:extLst>
              <a:ext uri="{FF2B5EF4-FFF2-40B4-BE49-F238E27FC236}">
                <a16:creationId xmlns="" xmlns:a16="http://schemas.microsoft.com/office/drawing/2014/main" id="{D2DAB013-59EF-425C-B83C-C18DBF052904}"/>
              </a:ext>
            </a:extLst>
          </p:cNvPr>
          <p:cNvSpPr txBox="1"/>
          <p:nvPr/>
        </p:nvSpPr>
        <p:spPr>
          <a:xfrm>
            <a:off x="266700" y="1993248"/>
            <a:ext cx="8481764" cy="646331"/>
          </a:xfrm>
          <a:prstGeom prst="rect">
            <a:avLst/>
          </a:prstGeom>
          <a:noFill/>
        </p:spPr>
        <p:txBody>
          <a:bodyPr wrap="square" rtlCol="0">
            <a:spAutoFit/>
          </a:bodyPr>
          <a:lstStyle/>
          <a:p>
            <a:r>
              <a:rPr lang="en-US" dirty="0">
                <a:solidFill>
                  <a:srgbClr val="008BBC"/>
                </a:solidFill>
              </a:rPr>
              <a:t>Various options inserted for mode of repayment of loan/deposit/specified advance u/s 269T in form 3CD utility updated on 22.10.20.</a:t>
            </a:r>
          </a:p>
        </p:txBody>
      </p:sp>
      <p:pic>
        <p:nvPicPr>
          <p:cNvPr id="4" name="Picture 3">
            <a:extLst>
              <a:ext uri="{FF2B5EF4-FFF2-40B4-BE49-F238E27FC236}">
                <a16:creationId xmlns="" xmlns:a16="http://schemas.microsoft.com/office/drawing/2014/main" id="{8C09F80F-B8CB-4E59-BE14-5C68E9A1F6FF}"/>
              </a:ext>
            </a:extLst>
          </p:cNvPr>
          <p:cNvPicPr>
            <a:picLocks noChangeAspect="1"/>
          </p:cNvPicPr>
          <p:nvPr/>
        </p:nvPicPr>
        <p:blipFill>
          <a:blip r:embed="rId2" cstate="print"/>
          <a:stretch>
            <a:fillRect/>
          </a:stretch>
        </p:blipFill>
        <p:spPr>
          <a:xfrm>
            <a:off x="0" y="2843496"/>
            <a:ext cx="9144000" cy="3863309"/>
          </a:xfrm>
          <a:prstGeom prst="rect">
            <a:avLst/>
          </a:prstGeom>
        </p:spPr>
      </p:pic>
    </p:spTree>
    <p:extLst>
      <p:ext uri="{BB962C8B-B14F-4D97-AF65-F5344CB8AC3E}">
        <p14:creationId xmlns:p14="http://schemas.microsoft.com/office/powerpoint/2010/main" val="2293335921"/>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4BFD4D4-A735-4DF5-9BDE-B6EF574BEA1B}" type="slidenum">
              <a:rPr lang="en-US"/>
              <a:pPr>
                <a:defRPr/>
              </a:pPr>
              <a:t>309</a:t>
            </a:fld>
            <a:endParaRPr lang="en-US"/>
          </a:p>
        </p:txBody>
      </p:sp>
      <p:sp>
        <p:nvSpPr>
          <p:cNvPr id="125955" name="Rectangle 3"/>
          <p:cNvSpPr>
            <a:spLocks noGrp="1" noChangeArrowheads="1"/>
          </p:cNvSpPr>
          <p:nvPr>
            <p:ph sz="quarter" idx="1"/>
          </p:nvPr>
        </p:nvSpPr>
        <p:spPr>
          <a:xfrm>
            <a:off x="381000" y="1828800"/>
            <a:ext cx="8458200" cy="4175124"/>
          </a:xfrm>
          <a:noFill/>
          <a:ln w="38100">
            <a:solidFill>
              <a:schemeClr val="accent1"/>
            </a:solidFill>
          </a:ln>
        </p:spPr>
        <p:txBody>
          <a:bodyPr>
            <a:noAutofit/>
          </a:bodyPr>
          <a:lstStyle/>
          <a:p>
            <a:pPr marL="0" indent="0" algn="just">
              <a:spcBef>
                <a:spcPts val="600"/>
              </a:spcBef>
              <a:buNone/>
            </a:pPr>
            <a:r>
              <a:rPr lang="en-US" sz="2300" dirty="0"/>
              <a:t>(d) Particulars of </a:t>
            </a:r>
            <a:r>
              <a:rPr lang="en-US" sz="2300" b="1" dirty="0">
                <a:solidFill>
                  <a:schemeClr val="accent2"/>
                </a:solidFill>
              </a:rPr>
              <a:t>repayment of loan or deposit or any specified advance </a:t>
            </a:r>
            <a:r>
              <a:rPr lang="en-US" sz="2300" dirty="0"/>
              <a:t>in an amount exceeding the limit specified in </a:t>
            </a:r>
            <a:r>
              <a:rPr lang="en-US" sz="2300" b="1" dirty="0">
                <a:solidFill>
                  <a:schemeClr val="accent2"/>
                </a:solidFill>
              </a:rPr>
              <a:t>section 269T </a:t>
            </a:r>
            <a:r>
              <a:rPr lang="en-US" sz="2300" dirty="0"/>
              <a:t>received </a:t>
            </a:r>
            <a:r>
              <a:rPr lang="en-US" sz="2300" b="1" dirty="0">
                <a:solidFill>
                  <a:schemeClr val="accent2">
                    <a:lumMod val="75000"/>
                  </a:schemeClr>
                </a:solidFill>
              </a:rPr>
              <a:t>otherwise than by a </a:t>
            </a:r>
            <a:r>
              <a:rPr lang="en-US" sz="2300" b="1" dirty="0" err="1">
                <a:solidFill>
                  <a:schemeClr val="accent2">
                    <a:lumMod val="75000"/>
                  </a:schemeClr>
                </a:solidFill>
              </a:rPr>
              <a:t>cheque</a:t>
            </a:r>
            <a:r>
              <a:rPr lang="en-US" sz="2300" b="1" dirty="0">
                <a:solidFill>
                  <a:schemeClr val="accent2">
                    <a:lumMod val="75000"/>
                  </a:schemeClr>
                </a:solidFill>
              </a:rPr>
              <a:t> or bank draft </a:t>
            </a:r>
            <a:r>
              <a:rPr lang="en-US" sz="2300" b="1" dirty="0">
                <a:solidFill>
                  <a:schemeClr val="accent2"/>
                </a:solidFill>
              </a:rPr>
              <a:t>or use of electronic clearing system through a bank account </a:t>
            </a:r>
            <a:r>
              <a:rPr lang="en-US" sz="2300" dirty="0"/>
              <a:t>during the previous year:—</a:t>
            </a:r>
          </a:p>
          <a:p>
            <a:pPr marL="514350" indent="-514350" algn="just">
              <a:spcBef>
                <a:spcPts val="600"/>
              </a:spcBef>
              <a:buSzPct val="100000"/>
              <a:buFont typeface="+mj-lt"/>
              <a:buAutoNum type="romanLcPeriod"/>
            </a:pPr>
            <a:r>
              <a:rPr lang="en-US" sz="2300" dirty="0"/>
              <a:t>name, address and Permanent Account Number/</a:t>
            </a:r>
            <a:r>
              <a:rPr lang="en-US" sz="2300" dirty="0">
                <a:solidFill>
                  <a:srgbClr val="FF0000"/>
                </a:solidFill>
              </a:rPr>
              <a:t>Aadhaar No.</a:t>
            </a:r>
            <a:r>
              <a:rPr lang="en-US" sz="2300" dirty="0"/>
              <a:t> (if available with the assessee) of the payer;</a:t>
            </a:r>
          </a:p>
          <a:p>
            <a:pPr marL="514350" indent="-514350" algn="just">
              <a:spcBef>
                <a:spcPts val="600"/>
              </a:spcBef>
              <a:buSzPct val="100000"/>
              <a:buFont typeface="+mj-lt"/>
              <a:buAutoNum type="romanLcPeriod"/>
            </a:pPr>
            <a:r>
              <a:rPr lang="en-US" sz="2300" dirty="0"/>
              <a:t>amount of </a:t>
            </a:r>
            <a:r>
              <a:rPr lang="en-US" sz="2300" b="1" u="sng" dirty="0">
                <a:solidFill>
                  <a:schemeClr val="accent2"/>
                </a:solidFill>
              </a:rPr>
              <a:t>repayment of</a:t>
            </a:r>
            <a:r>
              <a:rPr lang="en-US" sz="2300" b="1" dirty="0">
                <a:solidFill>
                  <a:schemeClr val="accent2"/>
                </a:solidFill>
              </a:rPr>
              <a:t>* </a:t>
            </a:r>
            <a:r>
              <a:rPr lang="en-US" sz="2300" dirty="0"/>
              <a:t>loan or deposit or any specified advance received otherwise than by a cheque or bank draft or use of electronic clearing system through a bank account during the previous year.</a:t>
            </a:r>
            <a:endParaRPr lang="en-US" sz="2300" b="1" dirty="0"/>
          </a:p>
        </p:txBody>
      </p:sp>
      <p:sp>
        <p:nvSpPr>
          <p:cNvPr id="9" name="Rectangle 2">
            <a:extLst>
              <a:ext uri="{FF2B5EF4-FFF2-40B4-BE49-F238E27FC236}">
                <a16:creationId xmlns="" xmlns:a16="http://schemas.microsoft.com/office/drawing/2014/main" id="{5BD1AE2F-4952-467E-A4CD-CBBA780050A0}"/>
              </a:ext>
            </a:extLst>
          </p:cNvPr>
          <p:cNvSpPr>
            <a:spLocks noGrp="1" noChangeArrowheads="1"/>
          </p:cNvSpPr>
          <p:nvPr>
            <p:ph type="title"/>
          </p:nvPr>
        </p:nvSpPr>
        <p:spPr>
          <a:xfrm>
            <a:off x="0" y="152400"/>
            <a:ext cx="9144000" cy="1119822"/>
          </a:xfrm>
        </p:spPr>
        <p:txBody>
          <a:bodyPr anchor="t">
            <a:noAutofit/>
          </a:bodyPr>
          <a:lstStyle/>
          <a:p>
            <a:pPr>
              <a:defRPr/>
            </a:pPr>
            <a:r>
              <a:rPr lang="en-US" sz="2800" dirty="0"/>
              <a:t>Clause no.31 (d) (As amended by Income –tax (18th Amendment) Rules, 2018 </a:t>
            </a:r>
            <a:r>
              <a:rPr lang="en-US" sz="2800" dirty="0" err="1"/>
              <a:t>w.e.f</a:t>
            </a:r>
            <a:r>
              <a:rPr lang="en-US" sz="2800" dirty="0"/>
              <a:t> 20-08-2018)</a:t>
            </a:r>
            <a:r>
              <a:rPr lang="en-US" sz="2800" i="1" dirty="0">
                <a:solidFill>
                  <a:srgbClr val="FF0000"/>
                </a:solidFill>
              </a:rPr>
              <a:t> </a:t>
            </a:r>
            <a:r>
              <a:rPr lang="en-US" sz="3200" i="1" dirty="0">
                <a:solidFill>
                  <a:srgbClr val="FF0000"/>
                </a:solidFill>
              </a:rPr>
              <a:t>	</a:t>
            </a:r>
            <a:endParaRPr lang="en-US" sz="3200" dirty="0"/>
          </a:p>
        </p:txBody>
      </p:sp>
      <p:sp>
        <p:nvSpPr>
          <p:cNvPr id="10" name="TextBox 9">
            <a:extLst>
              <a:ext uri="{FF2B5EF4-FFF2-40B4-BE49-F238E27FC236}">
                <a16:creationId xmlns="" xmlns:a16="http://schemas.microsoft.com/office/drawing/2014/main" id="{9B962595-4EE4-4305-8A85-F28A3A5EF89C}"/>
              </a:ext>
            </a:extLst>
          </p:cNvPr>
          <p:cNvSpPr txBox="1"/>
          <p:nvPr/>
        </p:nvSpPr>
        <p:spPr>
          <a:xfrm>
            <a:off x="337044" y="6248400"/>
            <a:ext cx="7395743" cy="369332"/>
          </a:xfrm>
          <a:prstGeom prst="rect">
            <a:avLst/>
          </a:prstGeom>
          <a:noFill/>
        </p:spPr>
        <p:txBody>
          <a:bodyPr wrap="none" rtlCol="0">
            <a:spAutoFit/>
          </a:bodyPr>
          <a:lstStyle/>
          <a:p>
            <a:r>
              <a:rPr lang="en-US" b="1" i="1" dirty="0">
                <a:solidFill>
                  <a:schemeClr val="accent2"/>
                </a:solidFill>
              </a:rPr>
              <a:t>(* This change is introduced by Notification No. 33/2018 dated 20/07/2018)</a:t>
            </a:r>
          </a:p>
        </p:txBody>
      </p:sp>
    </p:spTree>
    <p:extLst>
      <p:ext uri="{BB962C8B-B14F-4D97-AF65-F5344CB8AC3E}">
        <p14:creationId xmlns:p14="http://schemas.microsoft.com/office/powerpoint/2010/main" val="35519560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a:bodyPr>
          <a:lstStyle/>
          <a:p>
            <a:r>
              <a:rPr lang="en-US" sz="4000" dirty="0"/>
              <a:t>Observation….</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31</a:t>
            </a:fld>
            <a:endParaRPr lang="en-US"/>
          </a:p>
        </p:txBody>
      </p:sp>
      <p:sp>
        <p:nvSpPr>
          <p:cNvPr id="4" name="Content Placeholder 3"/>
          <p:cNvSpPr>
            <a:spLocks noGrp="1"/>
          </p:cNvSpPr>
          <p:nvPr>
            <p:ph sz="quarter" idx="1"/>
          </p:nvPr>
        </p:nvSpPr>
        <p:spPr>
          <a:xfrm>
            <a:off x="667072" y="1905000"/>
            <a:ext cx="8153400" cy="4419600"/>
          </a:xfrm>
          <a:ln w="38100">
            <a:solidFill>
              <a:schemeClr val="accent1"/>
            </a:solidFill>
          </a:ln>
        </p:spPr>
        <p:txBody>
          <a:bodyPr>
            <a:noAutofit/>
          </a:bodyPr>
          <a:lstStyle/>
          <a:p>
            <a:pPr marL="0" indent="0" algn="just">
              <a:buNone/>
            </a:pPr>
            <a:r>
              <a:rPr lang="en-US" sz="2200" b="1" u="sng" dirty="0"/>
              <a:t>Form 3CA</a:t>
            </a:r>
            <a:r>
              <a:rPr lang="en-US" sz="2200" b="1" dirty="0"/>
              <a:t>:-</a:t>
            </a:r>
          </a:p>
          <a:p>
            <a:pPr marL="0" indent="0" algn="just">
              <a:buNone/>
            </a:pPr>
            <a:r>
              <a:rPr lang="en-US" sz="2200" b="1" dirty="0"/>
              <a:t>Balance Sheet date and Period of Profit &amp; Loss A/c to be mentioned </a:t>
            </a:r>
            <a:endParaRPr lang="en-US" sz="2200" dirty="0"/>
          </a:p>
          <a:p>
            <a:pPr marL="0" indent="0" algn="just">
              <a:buNone/>
            </a:pPr>
            <a:endParaRPr lang="en-US" sz="2200" dirty="0"/>
          </a:p>
          <a:p>
            <a:pPr marL="0" indent="0" algn="just">
              <a:buNone/>
            </a:pPr>
            <a:endParaRPr lang="en-US" sz="2200" dirty="0"/>
          </a:p>
          <a:p>
            <a:pPr marL="0" indent="0" algn="just">
              <a:buNone/>
            </a:pPr>
            <a:endParaRPr lang="en-US" sz="2200" dirty="0"/>
          </a:p>
          <a:p>
            <a:pPr marL="0" indent="0" algn="just">
              <a:buNone/>
            </a:pPr>
            <a:endParaRPr lang="en-US" sz="2200" dirty="0"/>
          </a:p>
          <a:p>
            <a:pPr marL="0" indent="0" algn="just">
              <a:buNone/>
            </a:pPr>
            <a:endParaRPr lang="en-US" sz="1400" dirty="0"/>
          </a:p>
          <a:p>
            <a:pPr marL="0" indent="0" algn="just">
              <a:buNone/>
            </a:pPr>
            <a:r>
              <a:rPr lang="en-US" sz="2200" dirty="0"/>
              <a:t>In the case of those assessees whose business or profession has started during the financial year, the tax auditor can specify the actual period for which tax audit is conducted.</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7" name="Content Placeholder 5"/>
          <p:cNvGraphicFramePr>
            <a:graphicFrameLocks/>
          </p:cNvGraphicFramePr>
          <p:nvPr/>
        </p:nvGraphicFramePr>
        <p:xfrm>
          <a:off x="1066800" y="2971800"/>
          <a:ext cx="6705600" cy="1389828"/>
        </p:xfrm>
        <a:graphic>
          <a:graphicData uri="http://schemas.openxmlformats.org/drawingml/2006/table">
            <a:tbl>
              <a:tblPr firstRow="1" bandRow="1">
                <a:tableStyleId>{BC89EF96-8CEA-46FF-86C4-4CE0E7609802}</a:tableStyleId>
              </a:tblPr>
              <a:tblGrid>
                <a:gridCol w="6705600">
                  <a:extLst>
                    <a:ext uri="{9D8B030D-6E8A-4147-A177-3AD203B41FA5}">
                      <a16:colId xmlns="" xmlns:a16="http://schemas.microsoft.com/office/drawing/2014/main" val="20000"/>
                    </a:ext>
                  </a:extLst>
                </a:gridCol>
              </a:tblGrid>
              <a:tr h="838200">
                <a:tc>
                  <a:txBody>
                    <a:bodyPr/>
                    <a:lstStyle/>
                    <a:p>
                      <a:pPr algn="just"/>
                      <a:r>
                        <a:rPr kumimoji="0" lang="en-US" sz="2000" kern="1200" baseline="0" dirty="0"/>
                        <a:t>profit and loss account / income and expenditure account </a:t>
                      </a:r>
                      <a:r>
                        <a:rPr kumimoji="0" lang="en-US" sz="2000" u="sng" kern="1200" baseline="0" dirty="0"/>
                        <a:t>for the period beginning from ……... to ending on ……....</a:t>
                      </a:r>
                      <a:endParaRPr lang="en-US" sz="2000" b="1" u="sng" dirty="0"/>
                    </a:p>
                  </a:txBody>
                  <a:tcPr/>
                </a:tc>
                <a:extLst>
                  <a:ext uri="{0D108BD9-81ED-4DB2-BD59-A6C34878D82A}">
                    <a16:rowId xmlns="" xmlns:a16="http://schemas.microsoft.com/office/drawing/2014/main" val="10000"/>
                  </a:ext>
                </a:extLst>
              </a:tr>
              <a:tr h="551628">
                <a:tc>
                  <a:txBody>
                    <a:bodyPr/>
                    <a:lstStyle/>
                    <a:p>
                      <a:pPr algn="just"/>
                      <a:r>
                        <a:rPr kumimoji="0" lang="en-US" sz="2000" u="sng" kern="1200" baseline="0" dirty="0"/>
                        <a:t>balance sheet as at, ……...;</a:t>
                      </a:r>
                      <a:endParaRPr lang="en-US" sz="2000" b="1" u="sng" dirty="0"/>
                    </a:p>
                  </a:txBody>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84BFD4D4-A735-4DF5-9BDE-B6EF574BEA1B}" type="slidenum">
              <a:rPr lang="en-US"/>
              <a:pPr>
                <a:defRPr/>
              </a:pPr>
              <a:t>310</a:t>
            </a:fld>
            <a:endParaRPr lang="en-US"/>
          </a:p>
        </p:txBody>
      </p:sp>
      <p:sp>
        <p:nvSpPr>
          <p:cNvPr id="125955" name="Rectangle 3"/>
          <p:cNvSpPr>
            <a:spLocks noGrp="1" noChangeArrowheads="1"/>
          </p:cNvSpPr>
          <p:nvPr>
            <p:ph sz="quarter" idx="1"/>
          </p:nvPr>
        </p:nvSpPr>
        <p:spPr>
          <a:xfrm>
            <a:off x="228600" y="1600200"/>
            <a:ext cx="8686800" cy="4572000"/>
          </a:xfrm>
          <a:noFill/>
          <a:ln w="38100">
            <a:solidFill>
              <a:schemeClr val="accent1"/>
            </a:solidFill>
          </a:ln>
        </p:spPr>
        <p:txBody>
          <a:bodyPr>
            <a:noAutofit/>
          </a:bodyPr>
          <a:lstStyle/>
          <a:p>
            <a:pPr marL="0" indent="0" algn="just">
              <a:spcBef>
                <a:spcPts val="600"/>
              </a:spcBef>
              <a:buNone/>
            </a:pPr>
            <a:r>
              <a:rPr lang="en-US" sz="2100" dirty="0"/>
              <a:t>(e) Particulars of </a:t>
            </a:r>
            <a:r>
              <a:rPr lang="en-US" sz="2100" b="1" dirty="0">
                <a:solidFill>
                  <a:schemeClr val="accent2"/>
                </a:solidFill>
              </a:rPr>
              <a:t>repayment of loan or deposit or any specified advance </a:t>
            </a:r>
            <a:r>
              <a:rPr lang="en-US" sz="2100" dirty="0"/>
              <a:t>in an amount exceeding the limit specified in </a:t>
            </a:r>
            <a:r>
              <a:rPr lang="en-US" sz="2100" b="1" dirty="0">
                <a:solidFill>
                  <a:schemeClr val="accent2"/>
                </a:solidFill>
              </a:rPr>
              <a:t>section 269T </a:t>
            </a:r>
            <a:r>
              <a:rPr lang="en-US" sz="2100" dirty="0">
                <a:solidFill>
                  <a:schemeClr val="accent2">
                    <a:lumMod val="75000"/>
                  </a:schemeClr>
                </a:solidFill>
              </a:rPr>
              <a:t>received by a </a:t>
            </a:r>
            <a:r>
              <a:rPr lang="en-US" sz="2100" b="1" dirty="0" err="1">
                <a:solidFill>
                  <a:schemeClr val="accent2">
                    <a:lumMod val="75000"/>
                  </a:schemeClr>
                </a:solidFill>
              </a:rPr>
              <a:t>cheque</a:t>
            </a:r>
            <a:r>
              <a:rPr lang="en-US" sz="2100" b="1" dirty="0">
                <a:solidFill>
                  <a:schemeClr val="accent2">
                    <a:lumMod val="75000"/>
                  </a:schemeClr>
                </a:solidFill>
              </a:rPr>
              <a:t> or bank draft </a:t>
            </a:r>
            <a:r>
              <a:rPr lang="en-US" sz="2100" b="1" dirty="0">
                <a:solidFill>
                  <a:schemeClr val="accent2"/>
                </a:solidFill>
              </a:rPr>
              <a:t>which is not an account payee </a:t>
            </a:r>
            <a:r>
              <a:rPr lang="en-US" sz="2100" b="1" dirty="0" err="1">
                <a:solidFill>
                  <a:schemeClr val="accent2"/>
                </a:solidFill>
              </a:rPr>
              <a:t>cheque</a:t>
            </a:r>
            <a:r>
              <a:rPr lang="en-US" sz="2100" b="1" dirty="0">
                <a:solidFill>
                  <a:schemeClr val="accent2"/>
                </a:solidFill>
              </a:rPr>
              <a:t> or account payee bank draft </a:t>
            </a:r>
            <a:r>
              <a:rPr lang="en-US" sz="2100" dirty="0"/>
              <a:t>during the previous year:—</a:t>
            </a:r>
          </a:p>
          <a:p>
            <a:pPr marL="514350" indent="-514350" algn="just">
              <a:spcBef>
                <a:spcPts val="600"/>
              </a:spcBef>
              <a:buSzPct val="100000"/>
              <a:buFont typeface="+mj-lt"/>
              <a:buAutoNum type="romanLcPeriod"/>
            </a:pPr>
            <a:r>
              <a:rPr lang="en-US" sz="2100" dirty="0"/>
              <a:t>name, address and Permanent Account Number/</a:t>
            </a:r>
            <a:r>
              <a:rPr lang="en-US" sz="2100" dirty="0">
                <a:solidFill>
                  <a:srgbClr val="FF0000"/>
                </a:solidFill>
              </a:rPr>
              <a:t>Aadhaar No.</a:t>
            </a:r>
            <a:r>
              <a:rPr lang="en-US" sz="2100" dirty="0"/>
              <a:t> (if available with the assessee) of the payer;</a:t>
            </a:r>
          </a:p>
          <a:p>
            <a:pPr marL="514350" indent="-514350" algn="just">
              <a:spcBef>
                <a:spcPts val="600"/>
              </a:spcBef>
              <a:buSzPct val="100000"/>
              <a:buFont typeface="+mj-lt"/>
              <a:buAutoNum type="romanLcPeriod"/>
            </a:pPr>
            <a:r>
              <a:rPr lang="en-US" sz="2100" dirty="0"/>
              <a:t>amount of </a:t>
            </a:r>
            <a:r>
              <a:rPr lang="en-US" sz="2100" b="1" u="sng" dirty="0">
                <a:solidFill>
                  <a:schemeClr val="accent2"/>
                </a:solidFill>
              </a:rPr>
              <a:t>repayment of</a:t>
            </a:r>
            <a:r>
              <a:rPr lang="en-US" sz="2100" b="1" dirty="0">
                <a:solidFill>
                  <a:schemeClr val="accent2"/>
                </a:solidFill>
              </a:rPr>
              <a:t>* </a:t>
            </a:r>
            <a:r>
              <a:rPr lang="en-US" sz="2100" dirty="0"/>
              <a:t>loan or deposit or any specified advance received by a cheque or a bank draft which is not an account payee cheque or account payee bank draft during the previous year.</a:t>
            </a:r>
          </a:p>
          <a:p>
            <a:pPr marL="0" indent="0" algn="just">
              <a:spcBef>
                <a:spcPts val="600"/>
              </a:spcBef>
              <a:buNone/>
            </a:pPr>
            <a:r>
              <a:rPr lang="en-US" sz="2100" dirty="0"/>
              <a:t>(Particulars at (c), (d) and (e) need not be given in the case of a repayment of any loan or deposit or any specified advance taken or accepted from the Government, Government company, banking company or a corporation established by the Central, State or Provincial Act)</a:t>
            </a:r>
            <a:endParaRPr lang="en-US" sz="2100" b="1" dirty="0"/>
          </a:p>
        </p:txBody>
      </p:sp>
      <p:sp>
        <p:nvSpPr>
          <p:cNvPr id="9" name="Rectangle 2">
            <a:extLst>
              <a:ext uri="{FF2B5EF4-FFF2-40B4-BE49-F238E27FC236}">
                <a16:creationId xmlns="" xmlns:a16="http://schemas.microsoft.com/office/drawing/2014/main" id="{C5DD1B66-5588-431D-ABAA-B24C89FE2711}"/>
              </a:ext>
            </a:extLst>
          </p:cNvPr>
          <p:cNvSpPr>
            <a:spLocks noGrp="1" noChangeArrowheads="1"/>
          </p:cNvSpPr>
          <p:nvPr>
            <p:ph type="title"/>
          </p:nvPr>
        </p:nvSpPr>
        <p:spPr>
          <a:xfrm>
            <a:off x="0" y="152400"/>
            <a:ext cx="9144000" cy="1119822"/>
          </a:xfrm>
        </p:spPr>
        <p:txBody>
          <a:bodyPr anchor="t">
            <a:noAutofit/>
          </a:bodyPr>
          <a:lstStyle/>
          <a:p>
            <a:pPr>
              <a:defRPr/>
            </a:pPr>
            <a:r>
              <a:rPr lang="en-US" sz="2800" dirty="0"/>
              <a:t>Clause no.31 (e) (As amended by Income –tax (18th Amendment) Rules, 2018 </a:t>
            </a:r>
            <a:r>
              <a:rPr lang="en-US" sz="2800" dirty="0" err="1"/>
              <a:t>w.e.f</a:t>
            </a:r>
            <a:r>
              <a:rPr lang="en-US" sz="2800" dirty="0"/>
              <a:t> 20-08-2018)</a:t>
            </a:r>
            <a:r>
              <a:rPr lang="en-US" sz="2800" i="1" dirty="0">
                <a:solidFill>
                  <a:srgbClr val="FF0000"/>
                </a:solidFill>
              </a:rPr>
              <a:t> </a:t>
            </a:r>
            <a:r>
              <a:rPr lang="en-US" sz="3200" i="1" dirty="0">
                <a:solidFill>
                  <a:srgbClr val="FF0000"/>
                </a:solidFill>
              </a:rPr>
              <a:t>	</a:t>
            </a:r>
            <a:endParaRPr lang="en-US" sz="3200" dirty="0"/>
          </a:p>
        </p:txBody>
      </p:sp>
      <p:sp>
        <p:nvSpPr>
          <p:cNvPr id="7" name="TextBox 6">
            <a:extLst>
              <a:ext uri="{FF2B5EF4-FFF2-40B4-BE49-F238E27FC236}">
                <a16:creationId xmlns="" xmlns:a16="http://schemas.microsoft.com/office/drawing/2014/main" id="{3167302C-B13C-4B37-81C5-ADF1A60BE02A}"/>
              </a:ext>
            </a:extLst>
          </p:cNvPr>
          <p:cNvSpPr txBox="1"/>
          <p:nvPr/>
        </p:nvSpPr>
        <p:spPr>
          <a:xfrm>
            <a:off x="337044" y="6324600"/>
            <a:ext cx="7395743" cy="369332"/>
          </a:xfrm>
          <a:prstGeom prst="rect">
            <a:avLst/>
          </a:prstGeom>
          <a:noFill/>
        </p:spPr>
        <p:txBody>
          <a:bodyPr wrap="none" rtlCol="0">
            <a:spAutoFit/>
          </a:bodyPr>
          <a:lstStyle/>
          <a:p>
            <a:r>
              <a:rPr lang="en-US" b="1" i="1" dirty="0">
                <a:solidFill>
                  <a:schemeClr val="accent2"/>
                </a:solidFill>
              </a:rPr>
              <a:t>(* This change is introduced by Notification No. 33/2018 dated 20/07/2018)</a:t>
            </a:r>
          </a:p>
        </p:txBody>
      </p:sp>
    </p:spTree>
    <p:extLst>
      <p:ext uri="{BB962C8B-B14F-4D97-AF65-F5344CB8AC3E}">
        <p14:creationId xmlns:p14="http://schemas.microsoft.com/office/powerpoint/2010/main" val="2636778161"/>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2D3E55-C27F-451C-B049-5CE0FA6873F5}"/>
              </a:ext>
            </a:extLst>
          </p:cNvPr>
          <p:cNvSpPr>
            <a:spLocks noGrp="1"/>
          </p:cNvSpPr>
          <p:nvPr>
            <p:ph type="title"/>
          </p:nvPr>
        </p:nvSpPr>
        <p:spPr>
          <a:xfrm>
            <a:off x="76200" y="152400"/>
            <a:ext cx="8153400" cy="990600"/>
          </a:xfrm>
        </p:spPr>
        <p:txBody>
          <a:bodyPr>
            <a:noAutofit/>
          </a:bodyPr>
          <a:lstStyle/>
          <a:p>
            <a:r>
              <a:rPr lang="en-US" sz="3200" dirty="0"/>
              <a:t>Format in e-utility of Clause no. 31 (d) &amp; (e)</a:t>
            </a:r>
          </a:p>
        </p:txBody>
      </p:sp>
      <p:sp>
        <p:nvSpPr>
          <p:cNvPr id="3" name="Slide Number Placeholder 2">
            <a:extLst>
              <a:ext uri="{FF2B5EF4-FFF2-40B4-BE49-F238E27FC236}">
                <a16:creationId xmlns="" xmlns:a16="http://schemas.microsoft.com/office/drawing/2014/main" id="{538636BE-AAF1-490C-8C46-3DB1FD6FDC6B}"/>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311</a:t>
            </a:fld>
            <a:endParaRPr lang="en-US"/>
          </a:p>
        </p:txBody>
      </p:sp>
      <p:sp>
        <p:nvSpPr>
          <p:cNvPr id="6" name="TextBox 5">
            <a:extLst>
              <a:ext uri="{FF2B5EF4-FFF2-40B4-BE49-F238E27FC236}">
                <a16:creationId xmlns="" xmlns:a16="http://schemas.microsoft.com/office/drawing/2014/main" id="{AFA02A03-8245-4D55-94AB-71D8BE9597F4}"/>
              </a:ext>
            </a:extLst>
          </p:cNvPr>
          <p:cNvSpPr txBox="1"/>
          <p:nvPr/>
        </p:nvSpPr>
        <p:spPr>
          <a:xfrm>
            <a:off x="152400" y="1447800"/>
            <a:ext cx="3124200" cy="461665"/>
          </a:xfrm>
          <a:prstGeom prst="rect">
            <a:avLst/>
          </a:prstGeom>
          <a:noFill/>
        </p:spPr>
        <p:txBody>
          <a:bodyPr wrap="square" rtlCol="0">
            <a:spAutoFit/>
          </a:bodyPr>
          <a:lstStyle/>
          <a:p>
            <a:r>
              <a:rPr lang="en-US" sz="2400" b="1" u="sng" dirty="0">
                <a:solidFill>
                  <a:srgbClr val="C00000"/>
                </a:solidFill>
              </a:rPr>
              <a:t>Clause 31(d)</a:t>
            </a:r>
          </a:p>
        </p:txBody>
      </p:sp>
      <p:sp>
        <p:nvSpPr>
          <p:cNvPr id="7" name="Rectangle 6">
            <a:extLst>
              <a:ext uri="{FF2B5EF4-FFF2-40B4-BE49-F238E27FC236}">
                <a16:creationId xmlns="" xmlns:a16="http://schemas.microsoft.com/office/drawing/2014/main" id="{51002624-FF05-497C-A869-2633D9C06D9F}"/>
              </a:ext>
            </a:extLst>
          </p:cNvPr>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graphicFrame>
        <p:nvGraphicFramePr>
          <p:cNvPr id="8" name="Table 7">
            <a:extLst>
              <a:ext uri="{FF2B5EF4-FFF2-40B4-BE49-F238E27FC236}">
                <a16:creationId xmlns="" xmlns:a16="http://schemas.microsoft.com/office/drawing/2014/main" id="{E9EE893C-4419-4720-BAE6-B33631C2241F}"/>
              </a:ext>
            </a:extLst>
          </p:cNvPr>
          <p:cNvGraphicFramePr>
            <a:graphicFrameLocks noGrp="1"/>
          </p:cNvGraphicFramePr>
          <p:nvPr>
            <p:extLst>
              <p:ext uri="{D42A27DB-BD31-4B8C-83A1-F6EECF244321}">
                <p14:modId xmlns:p14="http://schemas.microsoft.com/office/powerpoint/2010/main" val="2140897326"/>
              </p:ext>
            </p:extLst>
          </p:nvPr>
        </p:nvGraphicFramePr>
        <p:xfrm>
          <a:off x="228600" y="1905000"/>
          <a:ext cx="8686800" cy="1905000"/>
        </p:xfrm>
        <a:graphic>
          <a:graphicData uri="http://schemas.openxmlformats.org/drawingml/2006/table">
            <a:tbl>
              <a:tblPr firstRow="1" bandRow="1">
                <a:tableStyleId>{5C22544A-7EE6-4342-B048-85BDC9FD1C3A}</a:tableStyleId>
              </a:tblPr>
              <a:tblGrid>
                <a:gridCol w="533400">
                  <a:extLst>
                    <a:ext uri="{9D8B030D-6E8A-4147-A177-3AD203B41FA5}">
                      <a16:colId xmlns="" xmlns:a16="http://schemas.microsoft.com/office/drawing/2014/main" val="50187105"/>
                    </a:ext>
                  </a:extLst>
                </a:gridCol>
                <a:gridCol w="990600">
                  <a:extLst>
                    <a:ext uri="{9D8B030D-6E8A-4147-A177-3AD203B41FA5}">
                      <a16:colId xmlns="" xmlns:a16="http://schemas.microsoft.com/office/drawing/2014/main" val="2998478891"/>
                    </a:ext>
                  </a:extLst>
                </a:gridCol>
                <a:gridCol w="1143000">
                  <a:extLst>
                    <a:ext uri="{9D8B030D-6E8A-4147-A177-3AD203B41FA5}">
                      <a16:colId xmlns="" xmlns:a16="http://schemas.microsoft.com/office/drawing/2014/main" val="2395703041"/>
                    </a:ext>
                  </a:extLst>
                </a:gridCol>
                <a:gridCol w="1600200">
                  <a:extLst>
                    <a:ext uri="{9D8B030D-6E8A-4147-A177-3AD203B41FA5}">
                      <a16:colId xmlns="" xmlns:a16="http://schemas.microsoft.com/office/drawing/2014/main" val="1484966843"/>
                    </a:ext>
                  </a:extLst>
                </a:gridCol>
                <a:gridCol w="4419600">
                  <a:extLst>
                    <a:ext uri="{9D8B030D-6E8A-4147-A177-3AD203B41FA5}">
                      <a16:colId xmlns="" xmlns:a16="http://schemas.microsoft.com/office/drawing/2014/main" val="1862983189"/>
                    </a:ext>
                  </a:extLst>
                </a:gridCol>
              </a:tblGrid>
              <a:tr h="1600200">
                <a:tc>
                  <a:txBody>
                    <a:bodyPr/>
                    <a:lstStyle/>
                    <a:p>
                      <a:r>
                        <a:rPr lang="en-US" b="0" dirty="0"/>
                        <a:t>S. No.</a:t>
                      </a:r>
                      <a:endParaRPr lang="en-IN" b="0" dirty="0"/>
                    </a:p>
                  </a:txBody>
                  <a:tcPr/>
                </a:tc>
                <a:tc>
                  <a:txBody>
                    <a:bodyPr/>
                    <a:lstStyle/>
                    <a:p>
                      <a:r>
                        <a:rPr lang="en-US" b="0" dirty="0"/>
                        <a:t>Name of the payer</a:t>
                      </a:r>
                      <a:endParaRPr lang="en-IN" b="0" dirty="0"/>
                    </a:p>
                  </a:txBody>
                  <a:tcPr/>
                </a:tc>
                <a:tc>
                  <a:txBody>
                    <a:bodyPr/>
                    <a:lstStyle/>
                    <a:p>
                      <a:r>
                        <a:rPr lang="en-US" b="0" dirty="0"/>
                        <a:t>Address of the payer</a:t>
                      </a:r>
                      <a:endParaRPr lang="en-IN" b="0" dirty="0"/>
                    </a:p>
                  </a:txBody>
                  <a:tcPr/>
                </a:tc>
                <a:tc>
                  <a:txBody>
                    <a:bodyPr/>
                    <a:lstStyle/>
                    <a:p>
                      <a:r>
                        <a:rPr lang="en-US" b="0" dirty="0"/>
                        <a:t>PAN/Aadhaar no. ( if available with the assessee) of the payer</a:t>
                      </a:r>
                      <a:endParaRPr lang="en-IN" b="0" dirty="0"/>
                    </a:p>
                  </a:txBody>
                  <a:tcPr/>
                </a:tc>
                <a:tc>
                  <a:txBody>
                    <a:bodyPr/>
                    <a:lstStyle/>
                    <a:p>
                      <a:r>
                        <a:rPr lang="en-US" b="0" dirty="0"/>
                        <a:t>Amount of repayment of loan or deposit  or any specified advance received otherwise than by a cheque or bank draft or use of electronic clearing system through a bank account during the previous year</a:t>
                      </a:r>
                      <a:endParaRPr lang="en-IN" b="0" dirty="0"/>
                    </a:p>
                  </a:txBody>
                  <a:tcPr/>
                </a:tc>
                <a:extLst>
                  <a:ext uri="{0D108BD9-81ED-4DB2-BD59-A6C34878D82A}">
                    <a16:rowId xmlns="" xmlns:a16="http://schemas.microsoft.com/office/drawing/2014/main" val="1995111533"/>
                  </a:ext>
                </a:extLst>
              </a:tr>
              <a:tr h="304800">
                <a:tc>
                  <a:txBody>
                    <a:bodyPr/>
                    <a:lstStyle/>
                    <a:p>
                      <a:endParaRPr lang="en-IN" sz="1000" b="0"/>
                    </a:p>
                  </a:txBody>
                  <a:tcPr/>
                </a:tc>
                <a:tc>
                  <a:txBody>
                    <a:bodyPr/>
                    <a:lstStyle/>
                    <a:p>
                      <a:endParaRPr lang="en-IN" sz="1000" b="0"/>
                    </a:p>
                  </a:txBody>
                  <a:tcPr/>
                </a:tc>
                <a:tc>
                  <a:txBody>
                    <a:bodyPr/>
                    <a:lstStyle/>
                    <a:p>
                      <a:endParaRPr lang="en-IN" sz="1000" b="0"/>
                    </a:p>
                  </a:txBody>
                  <a:tcPr/>
                </a:tc>
                <a:tc>
                  <a:txBody>
                    <a:bodyPr/>
                    <a:lstStyle/>
                    <a:p>
                      <a:endParaRPr lang="en-IN" sz="1000" b="0" dirty="0"/>
                    </a:p>
                  </a:txBody>
                  <a:tcPr/>
                </a:tc>
                <a:tc>
                  <a:txBody>
                    <a:bodyPr/>
                    <a:lstStyle/>
                    <a:p>
                      <a:endParaRPr lang="en-IN" sz="1000" b="0" dirty="0"/>
                    </a:p>
                  </a:txBody>
                  <a:tcPr/>
                </a:tc>
                <a:extLst>
                  <a:ext uri="{0D108BD9-81ED-4DB2-BD59-A6C34878D82A}">
                    <a16:rowId xmlns="" xmlns:a16="http://schemas.microsoft.com/office/drawing/2014/main" val="322470456"/>
                  </a:ext>
                </a:extLst>
              </a:tr>
            </a:tbl>
          </a:graphicData>
        </a:graphic>
      </p:graphicFrame>
      <p:graphicFrame>
        <p:nvGraphicFramePr>
          <p:cNvPr id="10" name="Table 9">
            <a:extLst>
              <a:ext uri="{FF2B5EF4-FFF2-40B4-BE49-F238E27FC236}">
                <a16:creationId xmlns="" xmlns:a16="http://schemas.microsoft.com/office/drawing/2014/main" id="{0E5E34AA-2F6B-48A5-A545-DDBAFC5732FE}"/>
              </a:ext>
            </a:extLst>
          </p:cNvPr>
          <p:cNvGraphicFramePr>
            <a:graphicFrameLocks noGrp="1"/>
          </p:cNvGraphicFramePr>
          <p:nvPr>
            <p:extLst>
              <p:ext uri="{D42A27DB-BD31-4B8C-83A1-F6EECF244321}">
                <p14:modId xmlns:p14="http://schemas.microsoft.com/office/powerpoint/2010/main" val="794856980"/>
              </p:ext>
            </p:extLst>
          </p:nvPr>
        </p:nvGraphicFramePr>
        <p:xfrm>
          <a:off x="191530" y="4358640"/>
          <a:ext cx="8800070" cy="1965960"/>
        </p:xfrm>
        <a:graphic>
          <a:graphicData uri="http://schemas.openxmlformats.org/drawingml/2006/table">
            <a:tbl>
              <a:tblPr firstRow="1" bandRow="1">
                <a:tableStyleId>{5C22544A-7EE6-4342-B048-85BDC9FD1C3A}</a:tableStyleId>
              </a:tblPr>
              <a:tblGrid>
                <a:gridCol w="533400">
                  <a:extLst>
                    <a:ext uri="{9D8B030D-6E8A-4147-A177-3AD203B41FA5}">
                      <a16:colId xmlns="" xmlns:a16="http://schemas.microsoft.com/office/drawing/2014/main" val="50187105"/>
                    </a:ext>
                  </a:extLst>
                </a:gridCol>
                <a:gridCol w="990600">
                  <a:extLst>
                    <a:ext uri="{9D8B030D-6E8A-4147-A177-3AD203B41FA5}">
                      <a16:colId xmlns="" xmlns:a16="http://schemas.microsoft.com/office/drawing/2014/main" val="2998478891"/>
                    </a:ext>
                  </a:extLst>
                </a:gridCol>
                <a:gridCol w="1143000">
                  <a:extLst>
                    <a:ext uri="{9D8B030D-6E8A-4147-A177-3AD203B41FA5}">
                      <a16:colId xmlns="" xmlns:a16="http://schemas.microsoft.com/office/drawing/2014/main" val="2395703041"/>
                    </a:ext>
                  </a:extLst>
                </a:gridCol>
                <a:gridCol w="1600200">
                  <a:extLst>
                    <a:ext uri="{9D8B030D-6E8A-4147-A177-3AD203B41FA5}">
                      <a16:colId xmlns="" xmlns:a16="http://schemas.microsoft.com/office/drawing/2014/main" val="1484966843"/>
                    </a:ext>
                  </a:extLst>
                </a:gridCol>
                <a:gridCol w="4532870">
                  <a:extLst>
                    <a:ext uri="{9D8B030D-6E8A-4147-A177-3AD203B41FA5}">
                      <a16:colId xmlns="" xmlns:a16="http://schemas.microsoft.com/office/drawing/2014/main" val="1862983189"/>
                    </a:ext>
                  </a:extLst>
                </a:gridCol>
              </a:tblGrid>
              <a:tr h="1600200">
                <a:tc>
                  <a:txBody>
                    <a:bodyPr/>
                    <a:lstStyle/>
                    <a:p>
                      <a:r>
                        <a:rPr lang="en-US" b="0" dirty="0"/>
                        <a:t>S. No.</a:t>
                      </a:r>
                      <a:endParaRPr lang="en-IN" b="0" dirty="0"/>
                    </a:p>
                  </a:txBody>
                  <a:tcPr/>
                </a:tc>
                <a:tc>
                  <a:txBody>
                    <a:bodyPr/>
                    <a:lstStyle/>
                    <a:p>
                      <a:r>
                        <a:rPr lang="en-US" b="0" dirty="0"/>
                        <a:t>Name of the payer</a:t>
                      </a:r>
                      <a:endParaRPr lang="en-IN" b="0" dirty="0"/>
                    </a:p>
                  </a:txBody>
                  <a:tcPr/>
                </a:tc>
                <a:tc>
                  <a:txBody>
                    <a:bodyPr/>
                    <a:lstStyle/>
                    <a:p>
                      <a:r>
                        <a:rPr lang="en-US" b="0" dirty="0"/>
                        <a:t>Address of the payer</a:t>
                      </a:r>
                      <a:endParaRPr lang="en-IN" b="0" dirty="0"/>
                    </a:p>
                  </a:txBody>
                  <a:tcPr/>
                </a:tc>
                <a:tc>
                  <a:txBody>
                    <a:bodyPr/>
                    <a:lstStyle/>
                    <a:p>
                      <a:r>
                        <a:rPr lang="en-US" b="0" dirty="0"/>
                        <a:t>PAN/Aadhaar No. ( if available with the assessee) of the payer</a:t>
                      </a:r>
                      <a:endParaRPr lang="en-IN" b="0" dirty="0"/>
                    </a:p>
                  </a:txBody>
                  <a:tcPr/>
                </a:tc>
                <a:tc>
                  <a:txBody>
                    <a:bodyPr/>
                    <a:lstStyle/>
                    <a:p>
                      <a:r>
                        <a:rPr lang="en-US" b="0" dirty="0"/>
                        <a:t>Amount of repayment of loan or deposit  or any specified advance received otherwise than by a cheque or bank draft or use of electronic clearing system through a bank account during the previous year</a:t>
                      </a:r>
                      <a:endParaRPr lang="en-IN" b="0" dirty="0"/>
                    </a:p>
                  </a:txBody>
                  <a:tcPr/>
                </a:tc>
                <a:extLst>
                  <a:ext uri="{0D108BD9-81ED-4DB2-BD59-A6C34878D82A}">
                    <a16:rowId xmlns="" xmlns:a16="http://schemas.microsoft.com/office/drawing/2014/main" val="1995111533"/>
                  </a:ext>
                </a:extLst>
              </a:tr>
              <a:tr h="280086">
                <a:tc>
                  <a:txBody>
                    <a:bodyPr/>
                    <a:lstStyle/>
                    <a:p>
                      <a:endParaRPr lang="en-IN" b="0"/>
                    </a:p>
                  </a:txBody>
                  <a:tcPr/>
                </a:tc>
                <a:tc>
                  <a:txBody>
                    <a:bodyPr/>
                    <a:lstStyle/>
                    <a:p>
                      <a:endParaRPr lang="en-IN" b="0"/>
                    </a:p>
                  </a:txBody>
                  <a:tcPr/>
                </a:tc>
                <a:tc>
                  <a:txBody>
                    <a:bodyPr/>
                    <a:lstStyle/>
                    <a:p>
                      <a:endParaRPr lang="en-IN" b="0"/>
                    </a:p>
                  </a:txBody>
                  <a:tcPr/>
                </a:tc>
                <a:tc>
                  <a:txBody>
                    <a:bodyPr/>
                    <a:lstStyle/>
                    <a:p>
                      <a:endParaRPr lang="en-IN" b="0" dirty="0"/>
                    </a:p>
                  </a:txBody>
                  <a:tcPr/>
                </a:tc>
                <a:tc>
                  <a:txBody>
                    <a:bodyPr/>
                    <a:lstStyle/>
                    <a:p>
                      <a:endParaRPr lang="en-IN" b="0" dirty="0"/>
                    </a:p>
                  </a:txBody>
                  <a:tcPr/>
                </a:tc>
                <a:extLst>
                  <a:ext uri="{0D108BD9-81ED-4DB2-BD59-A6C34878D82A}">
                    <a16:rowId xmlns="" xmlns:a16="http://schemas.microsoft.com/office/drawing/2014/main" val="322470456"/>
                  </a:ext>
                </a:extLst>
              </a:tr>
            </a:tbl>
          </a:graphicData>
        </a:graphic>
      </p:graphicFrame>
      <p:sp>
        <p:nvSpPr>
          <p:cNvPr id="11" name="TextBox 10">
            <a:extLst>
              <a:ext uri="{FF2B5EF4-FFF2-40B4-BE49-F238E27FC236}">
                <a16:creationId xmlns="" xmlns:a16="http://schemas.microsoft.com/office/drawing/2014/main" id="{81CB4905-2B0A-41DA-8989-C892DD9BC9D1}"/>
              </a:ext>
            </a:extLst>
          </p:cNvPr>
          <p:cNvSpPr txBox="1"/>
          <p:nvPr/>
        </p:nvSpPr>
        <p:spPr>
          <a:xfrm>
            <a:off x="228600" y="3881735"/>
            <a:ext cx="3124200" cy="461665"/>
          </a:xfrm>
          <a:prstGeom prst="rect">
            <a:avLst/>
          </a:prstGeom>
          <a:noFill/>
        </p:spPr>
        <p:txBody>
          <a:bodyPr wrap="square" rtlCol="0">
            <a:spAutoFit/>
          </a:bodyPr>
          <a:lstStyle/>
          <a:p>
            <a:r>
              <a:rPr lang="en-US" sz="2400" b="1" u="sng" dirty="0">
                <a:solidFill>
                  <a:srgbClr val="C00000"/>
                </a:solidFill>
              </a:rPr>
              <a:t>Clause 31(e)</a:t>
            </a:r>
          </a:p>
        </p:txBody>
      </p:sp>
    </p:spTree>
    <p:extLst>
      <p:ext uri="{BB962C8B-B14F-4D97-AF65-F5344CB8AC3E}">
        <p14:creationId xmlns:p14="http://schemas.microsoft.com/office/powerpoint/2010/main" val="3245601203"/>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97B93F28-42F0-4044-B1DA-FBEDB0556DD1}" type="slidenum">
              <a:rPr lang="en-US"/>
              <a:pPr>
                <a:defRPr/>
              </a:pPr>
              <a:t>312</a:t>
            </a:fld>
            <a:endParaRPr lang="en-US"/>
          </a:p>
        </p:txBody>
      </p:sp>
      <p:sp>
        <p:nvSpPr>
          <p:cNvPr id="8" name="Title 6"/>
          <p:cNvSpPr>
            <a:spLocks noGrp="1"/>
          </p:cNvSpPr>
          <p:nvPr>
            <p:ph type="title"/>
          </p:nvPr>
        </p:nvSpPr>
        <p:spPr>
          <a:xfrm>
            <a:off x="0" y="76200"/>
            <a:ext cx="8153400" cy="1066800"/>
          </a:xfrm>
        </p:spPr>
        <p:txBody>
          <a:bodyPr>
            <a:noAutofit/>
          </a:bodyPr>
          <a:lstStyle/>
          <a:p>
            <a:r>
              <a:rPr lang="en-US" sz="3200" b="1" dirty="0"/>
              <a:t>Brief discussion of clause 31 (d) &amp; (e)….</a:t>
            </a:r>
            <a:endParaRPr lang="en-US" sz="1800" b="1" i="1" dirty="0">
              <a:solidFill>
                <a:srgbClr val="FF0000"/>
              </a:solidFill>
            </a:endParaRPr>
          </a:p>
        </p:txBody>
      </p:sp>
      <p:sp>
        <p:nvSpPr>
          <p:cNvPr id="5" name="Rectangle 4"/>
          <p:cNvSpPr/>
          <p:nvPr/>
        </p:nvSpPr>
        <p:spPr>
          <a:xfrm>
            <a:off x="7696200" y="-76200"/>
            <a:ext cx="1524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Rectangle 8"/>
          <p:cNvSpPr/>
          <p:nvPr/>
        </p:nvSpPr>
        <p:spPr>
          <a:xfrm>
            <a:off x="228600" y="1647647"/>
            <a:ext cx="8686800" cy="50475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355600" indent="-355600" algn="just">
              <a:spcBef>
                <a:spcPts val="1200"/>
              </a:spcBef>
              <a:buClr>
                <a:schemeClr val="tx1"/>
              </a:buClr>
              <a:buSzPct val="90000"/>
              <a:buFont typeface="Wingdings" panose="05000000000000000000" pitchFamily="2" charset="2"/>
              <a:buChar char="q"/>
            </a:pPr>
            <a:r>
              <a:rPr lang="en-US" sz="2400" dirty="0">
                <a:solidFill>
                  <a:schemeClr val="tx1"/>
                </a:solidFill>
              </a:rPr>
              <a:t>Clause 31 requires reporting on whether loan or deposit/ specified sum is taken/ repaid by cheque, bank draft or ECS and if taken by cheque or bank draft, whether by account payee cheque/ bank draft. </a:t>
            </a:r>
            <a:endParaRPr lang="en-US" sz="2400" b="1" dirty="0">
              <a:solidFill>
                <a:schemeClr val="tx1"/>
              </a:solidFill>
            </a:endParaRPr>
          </a:p>
          <a:p>
            <a:pPr marL="355600" indent="-355600" algn="just">
              <a:spcBef>
                <a:spcPts val="1200"/>
              </a:spcBef>
              <a:buClr>
                <a:schemeClr val="tx1"/>
              </a:buClr>
              <a:buSzPct val="90000"/>
              <a:buFont typeface="Wingdings" panose="05000000000000000000" pitchFamily="2" charset="2"/>
              <a:buChar char="q"/>
            </a:pPr>
            <a:r>
              <a:rPr lang="en-US" sz="2400" b="1" dirty="0">
                <a:solidFill>
                  <a:schemeClr val="accent2"/>
                </a:solidFill>
              </a:rPr>
              <a:t>Clause 31 also requires reporting by the recipient under sub-clause (d) &amp; (e). </a:t>
            </a:r>
            <a:r>
              <a:rPr lang="en-US" sz="2400" dirty="0">
                <a:solidFill>
                  <a:schemeClr val="tx1"/>
                </a:solidFill>
              </a:rPr>
              <a:t>The recipient has to furnish the name, address and PAN (if available) of the payer and the amount of loan or deposit or any specified advance received -</a:t>
            </a:r>
          </a:p>
          <a:p>
            <a:pPr marL="806450" indent="-457200" algn="just">
              <a:buAutoNum type="arabicParenBoth"/>
            </a:pPr>
            <a:r>
              <a:rPr lang="en-US" sz="2400" b="1" u="sng" dirty="0">
                <a:solidFill>
                  <a:schemeClr val="tx1"/>
                </a:solidFill>
              </a:rPr>
              <a:t>under sub-clause (d</a:t>
            </a:r>
            <a:r>
              <a:rPr lang="en-US" sz="2400" u="sng" dirty="0">
                <a:solidFill>
                  <a:schemeClr val="tx1"/>
                </a:solidFill>
              </a:rPr>
              <a:t>),</a:t>
            </a:r>
            <a:r>
              <a:rPr lang="en-US" sz="2400" dirty="0">
                <a:solidFill>
                  <a:schemeClr val="tx1"/>
                </a:solidFill>
              </a:rPr>
              <a:t> in case the repayment is received </a:t>
            </a:r>
            <a:r>
              <a:rPr lang="en-US" sz="2400" b="1" dirty="0">
                <a:solidFill>
                  <a:schemeClr val="tx1"/>
                </a:solidFill>
              </a:rPr>
              <a:t>otherwise than by a cheque or bank draft or ECS</a:t>
            </a:r>
          </a:p>
          <a:p>
            <a:pPr marL="806450" indent="-457200" algn="just">
              <a:buAutoNum type="arabicParenBoth"/>
            </a:pPr>
            <a:r>
              <a:rPr lang="en-US" sz="2400" b="1" u="sng" dirty="0">
                <a:solidFill>
                  <a:schemeClr val="tx1"/>
                </a:solidFill>
              </a:rPr>
              <a:t>under  sub-clause (e)</a:t>
            </a:r>
            <a:r>
              <a:rPr lang="en-US" sz="2400" u="sng" dirty="0">
                <a:solidFill>
                  <a:schemeClr val="tx1"/>
                </a:solidFill>
              </a:rPr>
              <a:t>, </a:t>
            </a:r>
            <a:r>
              <a:rPr lang="en-US" sz="2400" dirty="0">
                <a:solidFill>
                  <a:schemeClr val="tx1"/>
                </a:solidFill>
              </a:rPr>
              <a:t>in case repayment is received  by a cheque or bank draft, which is </a:t>
            </a:r>
            <a:r>
              <a:rPr lang="en-US" sz="2400" b="1" dirty="0">
                <a:solidFill>
                  <a:schemeClr val="tx1"/>
                </a:solidFill>
              </a:rPr>
              <a:t>not an account payee cheque or account payee bank draft.</a:t>
            </a:r>
            <a:endParaRPr lang="en-US" sz="2400" dirty="0">
              <a:solidFill>
                <a:schemeClr val="tx1"/>
              </a:solidFill>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BD671F1-41D9-49E3-A767-E151EFA73B32}" type="slidenum">
              <a:rPr lang="en-US"/>
              <a:pPr>
                <a:defRPr/>
              </a:pPr>
              <a:t>313</a:t>
            </a:fld>
            <a:endParaRPr lang="en-US"/>
          </a:p>
        </p:txBody>
      </p:sp>
      <p:sp>
        <p:nvSpPr>
          <p:cNvPr id="211970" name="Rectangle 2"/>
          <p:cNvSpPr>
            <a:spLocks noGrp="1" noChangeArrowheads="1"/>
          </p:cNvSpPr>
          <p:nvPr>
            <p:ph sz="quarter" idx="1"/>
          </p:nvPr>
        </p:nvSpPr>
        <p:spPr>
          <a:xfrm>
            <a:off x="104103" y="1592898"/>
            <a:ext cx="8846713" cy="5112702"/>
          </a:xfrm>
          <a:solidFill>
            <a:schemeClr val="tx2">
              <a:lumMod val="20000"/>
              <a:lumOff val="80000"/>
            </a:schemeClr>
          </a:solidFill>
          <a:ln w="38100">
            <a:solidFill>
              <a:schemeClr val="accent1"/>
            </a:solidFill>
          </a:ln>
        </p:spPr>
        <p:txBody>
          <a:bodyPr rtlCol="0">
            <a:noAutofit/>
          </a:bodyPr>
          <a:lstStyle/>
          <a:p>
            <a:pPr marL="357188" indent="-357188" algn="just">
              <a:spcBef>
                <a:spcPts val="1800"/>
              </a:spcBef>
              <a:buNone/>
              <a:defRPr/>
            </a:pPr>
            <a:r>
              <a:rPr lang="en-US" sz="1800" b="1" u="sng" dirty="0"/>
              <a:t>Accepting/ Repaying Loans/ Advances via Journal Entries: </a:t>
            </a:r>
            <a:endParaRPr lang="en-US" sz="1800" dirty="0">
              <a:solidFill>
                <a:schemeClr val="accent3">
                  <a:lumMod val="60000"/>
                  <a:lumOff val="40000"/>
                </a:schemeClr>
              </a:solidFill>
            </a:endParaRPr>
          </a:p>
          <a:p>
            <a:pPr algn="just">
              <a:spcBef>
                <a:spcPts val="1800"/>
              </a:spcBef>
              <a:buFont typeface="Wingdings" panose="05000000000000000000" pitchFamily="2" charset="2"/>
              <a:buChar char="q"/>
              <a:defRPr/>
            </a:pPr>
            <a:r>
              <a:rPr lang="en-US" sz="1800" b="1" i="1" u="sng" dirty="0">
                <a:solidFill>
                  <a:srgbClr val="C00000"/>
                </a:solidFill>
              </a:rPr>
              <a:t>Commissioner of Income-tax, (Central) IV v. </a:t>
            </a:r>
            <a:r>
              <a:rPr lang="en-US" sz="1800" b="1" i="1" u="sng" dirty="0" err="1">
                <a:solidFill>
                  <a:srgbClr val="C00000"/>
                </a:solidFill>
              </a:rPr>
              <a:t>Adinath</a:t>
            </a:r>
            <a:r>
              <a:rPr lang="en-US" sz="1800" b="1" i="1" u="sng" dirty="0">
                <a:solidFill>
                  <a:srgbClr val="C00000"/>
                </a:solidFill>
              </a:rPr>
              <a:t> Builders (P.) Ltd [2019] 102 taxmann.com 57 (SC) </a:t>
            </a:r>
            <a:r>
              <a:rPr lang="en-US" sz="1800" dirty="0"/>
              <a:t>HC held that receipt of any advance or loan by way of journal entries is in breach of section 269SS. But SC held that journal entries constitute a recognized mode of recording of transactions and in absence of any adverse finding by authorities that journal entries were made with a view to achieve purpose outside normal business operations or there was any involvement of money, there was a reasonable cause for not complying with section 269SS and penalty under section 271D was not to be imposed.  </a:t>
            </a:r>
          </a:p>
          <a:p>
            <a:pPr algn="just">
              <a:spcBef>
                <a:spcPts val="1800"/>
              </a:spcBef>
              <a:buFont typeface="Wingdings" panose="05000000000000000000" pitchFamily="2" charset="2"/>
              <a:buChar char="q"/>
              <a:defRPr/>
            </a:pPr>
            <a:r>
              <a:rPr lang="en-US" sz="1800" dirty="0"/>
              <a:t>The provisions of Section 269SS of the Act does not get attracted merely for transfer of amount to a loan account in the form of book entry. </a:t>
            </a:r>
            <a:r>
              <a:rPr lang="en-US" sz="1800" b="1" i="1" u="sng" dirty="0">
                <a:solidFill>
                  <a:srgbClr val="C00000"/>
                </a:solidFill>
              </a:rPr>
              <a:t>CIT Vs. Worldwide Township Projects Ltd., [2014] 367 ITR 433 (Delhi)</a:t>
            </a:r>
          </a:p>
          <a:p>
            <a:pPr marL="357188" indent="-357188" algn="just">
              <a:spcBef>
                <a:spcPts val="1800"/>
              </a:spcBef>
              <a:buFont typeface="Wingdings" pitchFamily="2" charset="2"/>
              <a:buChar char="q"/>
              <a:defRPr/>
            </a:pPr>
            <a:r>
              <a:rPr lang="en-US" sz="1800" b="1" i="1" u="sng" dirty="0">
                <a:solidFill>
                  <a:srgbClr val="C00000"/>
                </a:solidFill>
              </a:rPr>
              <a:t>Contrary view has been taken by High Court of Bombay in CIT vs </a:t>
            </a:r>
            <a:r>
              <a:rPr lang="sv-SE" sz="1800" b="1" i="1" u="sng" dirty="0">
                <a:solidFill>
                  <a:srgbClr val="C00000"/>
                </a:solidFill>
              </a:rPr>
              <a:t>Triumph International Finance (I) Ltd. </a:t>
            </a:r>
            <a:r>
              <a:rPr lang="en-US" sz="1800" b="1" i="1" u="sng" dirty="0">
                <a:solidFill>
                  <a:srgbClr val="C00000"/>
                </a:solidFill>
              </a:rPr>
              <a:t>[2012] 345 ITR 270 (Bombay) </a:t>
            </a:r>
            <a:r>
              <a:rPr lang="en-US" sz="1800" dirty="0"/>
              <a:t>wherein held that repayment of loan/deposit by merely debiting account through journal entries contravenes provisions of Section 269T.</a:t>
            </a:r>
          </a:p>
          <a:p>
            <a:pPr marL="357188" indent="-357188" algn="just">
              <a:spcBef>
                <a:spcPts val="1800"/>
              </a:spcBef>
              <a:buFont typeface="Wingdings" pitchFamily="2" charset="2"/>
              <a:buChar char="q"/>
              <a:defRPr/>
            </a:pPr>
            <a:endParaRPr lang="en-US" sz="1600" dirty="0"/>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8" name="Title 6"/>
          <p:cNvSpPr>
            <a:spLocks noGrp="1"/>
          </p:cNvSpPr>
          <p:nvPr>
            <p:ph type="title"/>
          </p:nvPr>
        </p:nvSpPr>
        <p:spPr>
          <a:xfrm>
            <a:off x="76200" y="76200"/>
            <a:ext cx="7696200" cy="1066800"/>
          </a:xfrm>
        </p:spPr>
        <p:txBody>
          <a:bodyPr anchor="t">
            <a:noAutofit/>
          </a:bodyPr>
          <a:lstStyle/>
          <a:p>
            <a:r>
              <a:rPr lang="en-US" sz="3600" dirty="0"/>
              <a:t>Issues on Clause no. 31</a:t>
            </a:r>
            <a:endParaRPr lang="en-US" sz="2200" i="1" dirty="0">
              <a:solidFill>
                <a:srgbClr val="FF0000"/>
              </a:solidFill>
            </a:endParaRP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BD671F1-41D9-49E3-A767-E151EFA73B32}" type="slidenum">
              <a:rPr lang="en-US"/>
              <a:pPr>
                <a:defRPr/>
              </a:pPr>
              <a:t>314</a:t>
            </a:fld>
            <a:endParaRPr lang="en-US"/>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8" name="Title 6"/>
          <p:cNvSpPr>
            <a:spLocks noGrp="1"/>
          </p:cNvSpPr>
          <p:nvPr>
            <p:ph type="title"/>
          </p:nvPr>
        </p:nvSpPr>
        <p:spPr>
          <a:xfrm>
            <a:off x="76200" y="76200"/>
            <a:ext cx="6781800" cy="1066800"/>
          </a:xfrm>
        </p:spPr>
        <p:txBody>
          <a:bodyPr>
            <a:noAutofit/>
          </a:bodyPr>
          <a:lstStyle/>
          <a:p>
            <a:r>
              <a:rPr lang="en-US" sz="4000" dirty="0"/>
              <a:t/>
            </a:r>
            <a:br>
              <a:rPr lang="en-US" sz="4000" dirty="0"/>
            </a:br>
            <a:r>
              <a:rPr lang="en-US" sz="4000" dirty="0"/>
              <a:t>Issues on  Clause no. 31</a:t>
            </a:r>
            <a:br>
              <a:rPr lang="en-US" sz="4000" dirty="0"/>
            </a:br>
            <a:r>
              <a:rPr lang="en-US" sz="4000" dirty="0"/>
              <a:t>				</a:t>
            </a:r>
            <a:r>
              <a:rPr lang="en-US" sz="2200" i="1" dirty="0">
                <a:solidFill>
                  <a:srgbClr val="FF0000"/>
                </a:solidFill>
              </a:rPr>
              <a:t> </a:t>
            </a:r>
            <a:r>
              <a:rPr lang="en-US" sz="2200" dirty="0"/>
              <a:t>		</a:t>
            </a:r>
            <a:endParaRPr lang="en-US" sz="2200" i="1" dirty="0">
              <a:solidFill>
                <a:srgbClr val="FF0000"/>
              </a:solidFill>
            </a:endParaRPr>
          </a:p>
        </p:txBody>
      </p:sp>
      <p:sp>
        <p:nvSpPr>
          <p:cNvPr id="9" name="Rectangle 2"/>
          <p:cNvSpPr>
            <a:spLocks noGrp="1" noChangeArrowheads="1"/>
          </p:cNvSpPr>
          <p:nvPr>
            <p:ph sz="quarter" idx="1"/>
          </p:nvPr>
        </p:nvSpPr>
        <p:spPr>
          <a:xfrm>
            <a:off x="228600" y="1571612"/>
            <a:ext cx="8686800" cy="5072098"/>
          </a:xfrm>
          <a:ln w="28575">
            <a:solidFill>
              <a:schemeClr val="accent1"/>
            </a:solidFill>
          </a:ln>
        </p:spPr>
        <p:txBody>
          <a:bodyPr rtlCol="0">
            <a:noAutofit/>
          </a:bodyPr>
          <a:lstStyle/>
          <a:p>
            <a:pPr marL="357188" lvl="1" indent="-357188" algn="just">
              <a:spcBef>
                <a:spcPts val="1800"/>
              </a:spcBef>
              <a:buClr>
                <a:schemeClr val="accent2"/>
              </a:buClr>
              <a:buFont typeface="Wingdings" pitchFamily="2" charset="2"/>
              <a:buChar char="q"/>
              <a:defRPr/>
            </a:pPr>
            <a:r>
              <a:rPr lang="en-US" sz="1700" dirty="0"/>
              <a:t>Further, held by </a:t>
            </a:r>
            <a:r>
              <a:rPr lang="en-US" sz="1700" b="1" i="1" u="sng" dirty="0">
                <a:solidFill>
                  <a:srgbClr val="C00000"/>
                </a:solidFill>
              </a:rPr>
              <a:t>ITAT- Bombay in </a:t>
            </a:r>
            <a:r>
              <a:rPr lang="en-US" sz="1700" b="1" i="1" u="sng" dirty="0" err="1">
                <a:solidFill>
                  <a:srgbClr val="C00000"/>
                </a:solidFill>
              </a:rPr>
              <a:t>Lodha</a:t>
            </a:r>
            <a:r>
              <a:rPr lang="en-US" sz="1700" b="1" i="1" u="sng" dirty="0">
                <a:solidFill>
                  <a:srgbClr val="C00000"/>
                </a:solidFill>
              </a:rPr>
              <a:t> Builders </a:t>
            </a:r>
            <a:r>
              <a:rPr lang="en-US" sz="1700" b="1" i="1" u="sng" dirty="0" err="1">
                <a:solidFill>
                  <a:srgbClr val="C00000"/>
                </a:solidFill>
              </a:rPr>
              <a:t>Pvt</a:t>
            </a:r>
            <a:r>
              <a:rPr lang="en-US" sz="1700" b="1" i="1" u="sng" dirty="0">
                <a:solidFill>
                  <a:srgbClr val="C00000"/>
                </a:solidFill>
              </a:rPr>
              <a:t> Ltd vs. ACIT, [2014] 34 ITR(T) 157</a:t>
            </a:r>
            <a:r>
              <a:rPr lang="en-US" sz="1700" dirty="0"/>
              <a:t>, that penalty cannot be levied u/s 271D and 271E if the transactions are bona fide &amp; genuine even where accepting/ repaying loans/ advances via journal entries contravenes s. 269SS &amp; 269T.</a:t>
            </a:r>
          </a:p>
          <a:p>
            <a:pPr marL="357188" lvl="1" indent="-357188" algn="just">
              <a:spcBef>
                <a:spcPts val="1800"/>
              </a:spcBef>
              <a:buClr>
                <a:schemeClr val="accent2"/>
              </a:buClr>
              <a:buFont typeface="Wingdings" pitchFamily="2" charset="2"/>
              <a:buChar char="q"/>
              <a:defRPr/>
            </a:pPr>
            <a:r>
              <a:rPr lang="en-US" sz="1700" dirty="0"/>
              <a:t>Where the transaction is by an A/c Payee Cheque and no payment was made in Cash. Provisions of Sec 269SS shall not be attracted. </a:t>
            </a:r>
            <a:r>
              <a:rPr lang="en-US" sz="1700" b="1" i="1" u="sng" dirty="0">
                <a:solidFill>
                  <a:srgbClr val="C00000"/>
                </a:solidFill>
              </a:rPr>
              <a:t>CIT Vs </a:t>
            </a:r>
            <a:r>
              <a:rPr lang="en-US" sz="1700" b="1" i="1" u="sng" dirty="0" err="1">
                <a:solidFill>
                  <a:srgbClr val="C00000"/>
                </a:solidFill>
              </a:rPr>
              <a:t>Noida</a:t>
            </a:r>
            <a:r>
              <a:rPr lang="en-US" sz="1700" b="1" i="1" u="sng" dirty="0">
                <a:solidFill>
                  <a:srgbClr val="C00000"/>
                </a:solidFill>
              </a:rPr>
              <a:t> Toll Bridge Co. Ltd  262 ITR 260 (Del)</a:t>
            </a:r>
          </a:p>
          <a:p>
            <a:pPr marL="357188" lvl="1" indent="-357188" algn="just">
              <a:spcBef>
                <a:spcPts val="1800"/>
              </a:spcBef>
              <a:buClr>
                <a:schemeClr val="accent2"/>
              </a:buClr>
              <a:buFont typeface="Wingdings" pitchFamily="2" charset="2"/>
              <a:buChar char="q"/>
              <a:defRPr/>
            </a:pPr>
            <a:r>
              <a:rPr lang="en-US" sz="1700" dirty="0"/>
              <a:t>If the cheque or bank draft through which loan is received is ‘crossed’ but words ‘account payee’ is not written in the crossing but the transaction is otherwise genuine and the bank confirms that these amounts have been deposited in assessee’s account and are as per the banking norms and there was no flaw in the transaction, penalty under Section 271D is not imposable for such a trivial violation. </a:t>
            </a:r>
            <a:r>
              <a:rPr lang="en-US" sz="1700" b="1" i="1" u="sng" dirty="0">
                <a:solidFill>
                  <a:srgbClr val="C00000"/>
                </a:solidFill>
              </a:rPr>
              <a:t>CIT v. </a:t>
            </a:r>
            <a:r>
              <a:rPr lang="en-US" sz="1700" b="1" i="1" u="sng" dirty="0" err="1">
                <a:solidFill>
                  <a:srgbClr val="C00000"/>
                </a:solidFill>
              </a:rPr>
              <a:t>Makhija</a:t>
            </a:r>
            <a:r>
              <a:rPr lang="en-US" sz="1700" b="1" i="1" u="sng" dirty="0">
                <a:solidFill>
                  <a:srgbClr val="C00000"/>
                </a:solidFill>
              </a:rPr>
              <a:t> Construction Co. [2002] 123 Taxman 1003 (MP) </a:t>
            </a:r>
          </a:p>
          <a:p>
            <a:pPr marL="357188" lvl="1" indent="-357188" algn="just">
              <a:spcBef>
                <a:spcPts val="1800"/>
              </a:spcBef>
              <a:buClr>
                <a:schemeClr val="accent2"/>
              </a:buClr>
              <a:buFont typeface="Wingdings" pitchFamily="2" charset="2"/>
              <a:buChar char="q"/>
              <a:defRPr/>
            </a:pPr>
            <a:r>
              <a:rPr lang="en-US" sz="1700" b="1" i="1" u="sng" dirty="0">
                <a:solidFill>
                  <a:srgbClr val="C00000"/>
                </a:solidFill>
              </a:rPr>
              <a:t>Circular No. 22 of 2017 clarified that receipt in nature of repayment of loan by NBFCs or HFCs the receipt of one installment of loan repayment shall constitute a single transaction and all the installments paid for a loan shall not be aggregated for the purpose of determining applicability of Sec. 269ST.</a:t>
            </a:r>
            <a:endParaRPr lang="en-US" sz="1700"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315</a:t>
            </a:fld>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370050141"/>
              </p:ext>
            </p:extLst>
          </p:nvPr>
        </p:nvGraphicFramePr>
        <p:xfrm>
          <a:off x="179172" y="3212976"/>
          <a:ext cx="8812428" cy="3566160"/>
        </p:xfrm>
        <a:graphic>
          <a:graphicData uri="http://schemas.openxmlformats.org/drawingml/2006/table">
            <a:tbl>
              <a:tblPr firstRow="1" bandRow="1">
                <a:tableStyleId>{5C22544A-7EE6-4342-B048-85BDC9FD1C3A}</a:tableStyleId>
              </a:tblPr>
              <a:tblGrid>
                <a:gridCol w="516219">
                  <a:extLst>
                    <a:ext uri="{9D8B030D-6E8A-4147-A177-3AD203B41FA5}">
                      <a16:colId xmlns="" xmlns:a16="http://schemas.microsoft.com/office/drawing/2014/main" val="20000"/>
                    </a:ext>
                  </a:extLst>
                </a:gridCol>
                <a:gridCol w="442175">
                  <a:extLst>
                    <a:ext uri="{9D8B030D-6E8A-4147-A177-3AD203B41FA5}">
                      <a16:colId xmlns="" xmlns:a16="http://schemas.microsoft.com/office/drawing/2014/main" val="20001"/>
                    </a:ext>
                  </a:extLst>
                </a:gridCol>
                <a:gridCol w="842146">
                  <a:extLst>
                    <a:ext uri="{9D8B030D-6E8A-4147-A177-3AD203B41FA5}">
                      <a16:colId xmlns="" xmlns:a16="http://schemas.microsoft.com/office/drawing/2014/main" val="20002"/>
                    </a:ext>
                  </a:extLst>
                </a:gridCol>
                <a:gridCol w="1296144">
                  <a:extLst>
                    <a:ext uri="{9D8B030D-6E8A-4147-A177-3AD203B41FA5}">
                      <a16:colId xmlns="" xmlns:a16="http://schemas.microsoft.com/office/drawing/2014/main" val="20003"/>
                    </a:ext>
                  </a:extLst>
                </a:gridCol>
                <a:gridCol w="1292657">
                  <a:extLst>
                    <a:ext uri="{9D8B030D-6E8A-4147-A177-3AD203B41FA5}">
                      <a16:colId xmlns="" xmlns:a16="http://schemas.microsoft.com/office/drawing/2014/main" val="3304965505"/>
                    </a:ext>
                  </a:extLst>
                </a:gridCol>
                <a:gridCol w="1720037">
                  <a:extLst>
                    <a:ext uri="{9D8B030D-6E8A-4147-A177-3AD203B41FA5}">
                      <a16:colId xmlns="" xmlns:a16="http://schemas.microsoft.com/office/drawing/2014/main" val="1083868269"/>
                    </a:ext>
                  </a:extLst>
                </a:gridCol>
                <a:gridCol w="570002">
                  <a:extLst>
                    <a:ext uri="{9D8B030D-6E8A-4147-A177-3AD203B41FA5}">
                      <a16:colId xmlns="" xmlns:a16="http://schemas.microsoft.com/office/drawing/2014/main" val="20004"/>
                    </a:ext>
                  </a:extLst>
                </a:gridCol>
                <a:gridCol w="1313848">
                  <a:extLst>
                    <a:ext uri="{9D8B030D-6E8A-4147-A177-3AD203B41FA5}">
                      <a16:colId xmlns="" xmlns:a16="http://schemas.microsoft.com/office/drawing/2014/main" val="20005"/>
                    </a:ext>
                  </a:extLst>
                </a:gridCol>
                <a:gridCol w="819200">
                  <a:extLst>
                    <a:ext uri="{9D8B030D-6E8A-4147-A177-3AD203B41FA5}">
                      <a16:colId xmlns="" xmlns:a16="http://schemas.microsoft.com/office/drawing/2014/main" val="20006"/>
                    </a:ext>
                  </a:extLst>
                </a:gridCol>
              </a:tblGrid>
              <a:tr h="821537">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cs typeface="Times New Roman" pitchFamily="18" charset="0"/>
                        </a:rPr>
                        <a:t>S. 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rPr>
                        <a:t>AY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cs typeface="Times New Roman" pitchFamily="18" charset="0"/>
                        </a:rPr>
                        <a:t>Nature of loss/ allowance</a:t>
                      </a:r>
                      <a:r>
                        <a:rPr kumimoji="0" lang="en-US" sz="1500" b="1" i="0" u="none" strike="noStrike" cap="none" normalizeH="0" baseline="0" dirty="0">
                          <a:ln>
                            <a:noFill/>
                          </a:ln>
                          <a:solidFill>
                            <a:schemeClr val="bg1"/>
                          </a:solidFill>
                          <a:effectLst/>
                          <a:latin typeface="+mn-lt"/>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cs typeface="Times New Roman" pitchFamily="18" charset="0"/>
                        </a:rPr>
                        <a:t>Amount as returned (If the assessed depreciation is less and no appeal pending, take assessed) </a:t>
                      </a:r>
                      <a:endParaRPr kumimoji="0" lang="en-US" sz="1500" b="1" i="0" u="none" strike="noStrike" cap="none" normalizeH="0" baseline="0" dirty="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lang="en-US" sz="1500" dirty="0">
                          <a:solidFill>
                            <a:schemeClr val="bg1"/>
                          </a:solidFill>
                        </a:rPr>
                        <a:t>All losses/ allowances not allowed under section 115BAA/ 115BAC/ 115BAD</a:t>
                      </a:r>
                      <a:endParaRPr kumimoji="0" lang="en-US" sz="1500" b="1" i="0" u="none" strike="noStrike" cap="none" normalizeH="0" baseline="0" dirty="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lang="en-US" sz="1500" dirty="0"/>
                        <a:t>Amount as adjusted by withdrawal of additional depreciation on account of opting for taxation us. 115BAC/ 115BAD (to be filled in for AY 2021-22 only)</a:t>
                      </a:r>
                      <a:endParaRPr kumimoji="0" lang="en-US" sz="1500" b="1" i="0" u="none" strike="noStrike" cap="none" normalizeH="0" baseline="0" dirty="0">
                        <a:ln>
                          <a:noFill/>
                        </a:ln>
                        <a:solidFill>
                          <a:schemeClr val="accent2"/>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gridSpan="2">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cs typeface="Times New Roman" pitchFamily="18" charset="0"/>
                        </a:rPr>
                        <a:t>Amount as assessed </a:t>
                      </a:r>
                      <a:endParaRPr kumimoji="0" lang="en-US" sz="1500" b="1" i="0" u="none" strike="noStrike" cap="none" normalizeH="0" baseline="0" dirty="0">
                        <a:ln>
                          <a:noFill/>
                        </a:ln>
                        <a:solidFill>
                          <a:schemeClr val="bg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500" b="1" i="0" u="none" strike="noStrike" cap="none" normalizeH="0" baseline="0" dirty="0">
                          <a:ln>
                            <a:noFill/>
                          </a:ln>
                          <a:solidFill>
                            <a:schemeClr val="bg1"/>
                          </a:solidFill>
                          <a:effectLst/>
                          <a:latin typeface="+mn-lt"/>
                        </a:rPr>
                        <a:t>Remark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821537">
                <a:tc>
                  <a:txBody>
                    <a:bodyPr/>
                    <a:lstStyle/>
                    <a:p>
                      <a:pPr algn="ctr"/>
                      <a:endParaRPr lang="en-US">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solidFill>
                            <a:schemeClr val="tx1"/>
                          </a:solidFill>
                          <a:latin typeface="+mn-lt"/>
                        </a:rPr>
                        <a:t>Amount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solidFill>
                            <a:schemeClr val="tx1"/>
                          </a:solidFill>
                          <a:latin typeface="+mn-lt"/>
                        </a:rPr>
                        <a:t>Order u/s &amp; date (according to E-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8" name="Rectangle 2"/>
          <p:cNvSpPr>
            <a:spLocks noGrp="1" noChangeArrowheads="1"/>
          </p:cNvSpPr>
          <p:nvPr>
            <p:ph type="title"/>
          </p:nvPr>
        </p:nvSpPr>
        <p:spPr>
          <a:xfrm>
            <a:off x="76200" y="228600"/>
            <a:ext cx="8915400" cy="838200"/>
          </a:xfrm>
        </p:spPr>
        <p:txBody>
          <a:bodyPr>
            <a:noAutofit/>
          </a:bodyPr>
          <a:lstStyle/>
          <a:p>
            <a:pPr algn="just">
              <a:defRPr/>
            </a:pPr>
            <a:r>
              <a:rPr lang="en-US" sz="4000" dirty="0"/>
              <a:t>Clause no. 32(a)			</a:t>
            </a:r>
            <a:endParaRPr lang="en-US" sz="2200" i="1" dirty="0">
              <a:solidFill>
                <a:srgbClr val="FF0000"/>
              </a:solidFill>
            </a:endParaRPr>
          </a:p>
        </p:txBody>
      </p:sp>
      <p:sp>
        <p:nvSpPr>
          <p:cNvPr id="6" name="TextBox 5"/>
          <p:cNvSpPr txBox="1"/>
          <p:nvPr/>
        </p:nvSpPr>
        <p:spPr>
          <a:xfrm>
            <a:off x="228600" y="2361074"/>
            <a:ext cx="8534400" cy="707886"/>
          </a:xfrm>
          <a:prstGeom prst="rect">
            <a:avLst/>
          </a:prstGeom>
          <a:noFill/>
          <a:ln w="38100">
            <a:solidFill>
              <a:schemeClr val="accent1"/>
            </a:solidFill>
          </a:ln>
        </p:spPr>
        <p:txBody>
          <a:bodyPr wrap="square" rtlCol="0">
            <a:spAutoFit/>
          </a:bodyPr>
          <a:lstStyle/>
          <a:p>
            <a:pPr marL="0" lvl="2" algn="just"/>
            <a:r>
              <a:rPr lang="en-US" sz="2000" dirty="0">
                <a:cs typeface="Times New Roman" pitchFamily="18" charset="0"/>
              </a:rPr>
              <a:t>(a) Details of brought forward loss or depreciation  allowance,  </a:t>
            </a:r>
            <a:r>
              <a:rPr lang="en-US" sz="2000" dirty="0">
                <a:solidFill>
                  <a:srgbClr val="D54F41"/>
                </a:solidFill>
                <a:cs typeface="Times New Roman" pitchFamily="18" charset="0"/>
              </a:rPr>
              <a:t>in the following manner</a:t>
            </a:r>
            <a:r>
              <a:rPr lang="en-US" sz="2000" dirty="0">
                <a:cs typeface="Times New Roman" pitchFamily="18" charset="0"/>
              </a:rPr>
              <a:t>, to the extent available</a:t>
            </a:r>
            <a:endParaRPr lang="en-US" sz="1600" dirty="0"/>
          </a:p>
        </p:txBody>
      </p:sp>
      <p:sp>
        <p:nvSpPr>
          <p:cNvPr id="11" name="TextBox 10"/>
          <p:cNvSpPr txBox="1"/>
          <p:nvPr/>
        </p:nvSpPr>
        <p:spPr>
          <a:xfrm>
            <a:off x="214281" y="1828800"/>
            <a:ext cx="8610601" cy="461665"/>
          </a:xfrm>
          <a:prstGeom prst="rect">
            <a:avLst/>
          </a:prstGeom>
          <a:noFill/>
        </p:spPr>
        <p:txBody>
          <a:bodyPr wrap="square" rtlCol="0">
            <a:spAutoFit/>
          </a:bodyPr>
          <a:lstStyle/>
          <a:p>
            <a:r>
              <a:rPr lang="en-US" sz="2400" b="1" dirty="0"/>
              <a:t>Clause 32 (a) </a:t>
            </a:r>
            <a:r>
              <a:rPr lang="en-US" sz="2000" dirty="0">
                <a:solidFill>
                  <a:schemeClr val="accent2"/>
                </a:solidFill>
              </a:rPr>
              <a:t>[as amended by Income-tax (8</a:t>
            </a:r>
            <a:r>
              <a:rPr lang="en-US" sz="2000" baseline="30000" dirty="0">
                <a:solidFill>
                  <a:schemeClr val="accent2"/>
                </a:solidFill>
              </a:rPr>
              <a:t>th</a:t>
            </a:r>
            <a:r>
              <a:rPr lang="en-US" sz="2000" dirty="0">
                <a:solidFill>
                  <a:schemeClr val="accent2"/>
                </a:solidFill>
              </a:rPr>
              <a:t> Amendment) Rules, 2021]</a:t>
            </a:r>
            <a:endParaRPr lang="en-US" sz="2400" dirty="0">
              <a:solidFill>
                <a:schemeClr val="accent2"/>
              </a:solidFill>
            </a:endParaRPr>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316</a:t>
            </a:fld>
            <a:endParaRPr lang="en-US" dirty="0"/>
          </a:p>
        </p:txBody>
      </p:sp>
      <p:sp>
        <p:nvSpPr>
          <p:cNvPr id="8" name="Rectangle 2"/>
          <p:cNvSpPr>
            <a:spLocks noGrp="1" noChangeArrowheads="1"/>
          </p:cNvSpPr>
          <p:nvPr>
            <p:ph type="title"/>
          </p:nvPr>
        </p:nvSpPr>
        <p:spPr>
          <a:xfrm>
            <a:off x="76200" y="228600"/>
            <a:ext cx="8915400" cy="838200"/>
          </a:xfrm>
        </p:spPr>
        <p:txBody>
          <a:bodyPr>
            <a:noAutofit/>
          </a:bodyPr>
          <a:lstStyle/>
          <a:p>
            <a:pPr algn="just">
              <a:defRPr/>
            </a:pPr>
            <a:r>
              <a:rPr lang="en-US" sz="4000" dirty="0"/>
              <a:t>Clause no. 32(b)			</a:t>
            </a:r>
            <a:endParaRPr lang="en-US" sz="2200" i="1" dirty="0">
              <a:solidFill>
                <a:srgbClr val="FF0000"/>
              </a:solidFill>
            </a:endParaRPr>
          </a:p>
        </p:txBody>
      </p:sp>
      <p:sp>
        <p:nvSpPr>
          <p:cNvPr id="11" name="TextBox 10"/>
          <p:cNvSpPr txBox="1"/>
          <p:nvPr/>
        </p:nvSpPr>
        <p:spPr>
          <a:xfrm>
            <a:off x="457200" y="1676400"/>
            <a:ext cx="8229600" cy="2862322"/>
          </a:xfrm>
          <a:prstGeom prst="rect">
            <a:avLst/>
          </a:prstGeom>
          <a:noFill/>
          <a:ln w="38100">
            <a:solidFill>
              <a:schemeClr val="accent1"/>
            </a:solidFill>
          </a:ln>
        </p:spPr>
        <p:txBody>
          <a:bodyPr wrap="square" rtlCol="0">
            <a:spAutoFit/>
          </a:bodyPr>
          <a:lstStyle/>
          <a:p>
            <a:pPr marL="347663" lvl="2" indent="-347663" algn="just">
              <a:lnSpc>
                <a:spcPct val="150000"/>
              </a:lnSpc>
            </a:pPr>
            <a:r>
              <a:rPr lang="en-US" sz="2400" b="1" dirty="0">
                <a:cs typeface="Times New Roman" pitchFamily="18" charset="0"/>
              </a:rPr>
              <a:t>Clause 32(b)</a:t>
            </a:r>
            <a:r>
              <a:rPr lang="en-US" sz="2400" dirty="0">
                <a:cs typeface="Times New Roman" pitchFamily="18" charset="0"/>
              </a:rPr>
              <a:t> </a:t>
            </a:r>
          </a:p>
          <a:p>
            <a:pPr marL="347663" lvl="2" indent="-347663" algn="just">
              <a:lnSpc>
                <a:spcPct val="150000"/>
              </a:lnSpc>
            </a:pPr>
            <a:r>
              <a:rPr lang="en-US" sz="2400" dirty="0">
                <a:cs typeface="Times New Roman" pitchFamily="18" charset="0"/>
              </a:rPr>
              <a:t>	Whether a change in shareholding of the company has taken place in the previous year due to which the losses incurred prior to the previous year cannot be allowed to be carried forward in terms of section 79. </a:t>
            </a:r>
          </a:p>
        </p:txBody>
      </p:sp>
      <p:sp>
        <p:nvSpPr>
          <p:cNvPr id="12" name="TextBox 11"/>
          <p:cNvSpPr txBox="1"/>
          <p:nvPr/>
        </p:nvSpPr>
        <p:spPr>
          <a:xfrm>
            <a:off x="228600" y="4674275"/>
            <a:ext cx="8686800" cy="2031325"/>
          </a:xfrm>
          <a:prstGeom prst="rect">
            <a:avLst/>
          </a:prstGeom>
          <a:solidFill>
            <a:schemeClr val="accent1">
              <a:lumMod val="40000"/>
              <a:lumOff val="60000"/>
            </a:schemeClr>
          </a:solidFill>
        </p:spPr>
        <p:txBody>
          <a:bodyPr wrap="square" rtlCol="0">
            <a:spAutoFit/>
          </a:bodyPr>
          <a:lstStyle/>
          <a:p>
            <a:pPr marL="231775" lvl="2" indent="-231775" algn="just"/>
            <a:r>
              <a:rPr lang="en-US" b="1" u="sng" dirty="0">
                <a:cs typeface="Times New Roman" pitchFamily="18" charset="0"/>
              </a:rPr>
              <a:t>Note:</a:t>
            </a:r>
          </a:p>
          <a:p>
            <a:pPr marL="231775" lvl="2" indent="-231775" algn="just">
              <a:buFont typeface="Wingdings" pitchFamily="2" charset="2"/>
              <a:buChar char="§"/>
            </a:pPr>
            <a:r>
              <a:rPr lang="en-US" dirty="0">
                <a:cs typeface="Times New Roman" pitchFamily="18" charset="0"/>
              </a:rPr>
              <a:t>Section 79 - Carry forward and set off of losses in the case of certain companies</a:t>
            </a:r>
          </a:p>
          <a:p>
            <a:pPr marL="231775" indent="-231775" algn="just">
              <a:buFont typeface="Wingdings" pitchFamily="2" charset="2"/>
              <a:buChar char="§"/>
            </a:pPr>
            <a:endParaRPr lang="en-US" sz="1400" dirty="0"/>
          </a:p>
          <a:p>
            <a:pPr marL="231775" indent="-231775" algn="just">
              <a:buFont typeface="Wingdings" pitchFamily="2" charset="2"/>
              <a:buChar char="§"/>
            </a:pPr>
            <a:r>
              <a:rPr lang="en-US" dirty="0"/>
              <a:t>If there is any difference in the opinion of the tax auditor and that of the assessee in respect of information furnished regarding this clause, the tax auditor should state both the view points and also the relevant information in order to enable the tax authority to take a decision in the matter. </a:t>
            </a:r>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0" y="6477000"/>
            <a:ext cx="533400" cy="381000"/>
          </a:xfrm>
        </p:spPr>
        <p:txBody>
          <a:bodyPr>
            <a:normAutofit/>
          </a:bodyPr>
          <a:lstStyle/>
          <a:p>
            <a:pPr>
              <a:defRPr/>
            </a:pPr>
            <a:fld id="{7EF01E16-7D38-407D-9D2D-68DB190D1059}" type="slidenum">
              <a:rPr lang="en-US" smtClean="0"/>
              <a:pPr>
                <a:defRPr/>
              </a:pPr>
              <a:t>317</a:t>
            </a:fld>
            <a:endParaRPr lang="en-US" dirty="0"/>
          </a:p>
        </p:txBody>
      </p:sp>
      <p:sp>
        <p:nvSpPr>
          <p:cNvPr id="8" name="Rectangle 2"/>
          <p:cNvSpPr>
            <a:spLocks noGrp="1" noChangeArrowheads="1"/>
          </p:cNvSpPr>
          <p:nvPr>
            <p:ph type="title" idx="4294967295"/>
          </p:nvPr>
        </p:nvSpPr>
        <p:spPr>
          <a:xfrm>
            <a:off x="0" y="76200"/>
            <a:ext cx="8915400" cy="838200"/>
          </a:xfrm>
        </p:spPr>
        <p:txBody>
          <a:bodyPr>
            <a:noAutofit/>
          </a:bodyPr>
          <a:lstStyle/>
          <a:p>
            <a:pPr algn="just">
              <a:defRPr/>
            </a:pPr>
            <a:r>
              <a:rPr lang="en-US" sz="4000" dirty="0"/>
              <a:t>Issues on Clause no. 32(b)</a:t>
            </a:r>
            <a:endParaRPr lang="en-US" sz="2200" i="1" dirty="0">
              <a:solidFill>
                <a:srgbClr val="FF0000"/>
              </a:solidFill>
            </a:endParaRPr>
          </a:p>
        </p:txBody>
      </p:sp>
      <p:sp>
        <p:nvSpPr>
          <p:cNvPr id="11" name="TextBox 10"/>
          <p:cNvSpPr txBox="1"/>
          <p:nvPr/>
        </p:nvSpPr>
        <p:spPr>
          <a:xfrm>
            <a:off x="76200" y="1225689"/>
            <a:ext cx="8915400" cy="5632311"/>
          </a:xfrm>
          <a:prstGeom prst="rect">
            <a:avLst/>
          </a:prstGeom>
          <a:noFill/>
          <a:ln w="38100">
            <a:solidFill>
              <a:schemeClr val="accent1"/>
            </a:solidFill>
          </a:ln>
        </p:spPr>
        <p:txBody>
          <a:bodyPr wrap="square" rtlCol="0">
            <a:spAutoFit/>
          </a:bodyPr>
          <a:lstStyle/>
          <a:p>
            <a:pPr algn="just"/>
            <a:r>
              <a:rPr lang="en-US" sz="2400" b="1" u="sng" dirty="0">
                <a:solidFill>
                  <a:schemeClr val="accent2"/>
                </a:solidFill>
              </a:rPr>
              <a:t>Amendment by FA 2018:</a:t>
            </a:r>
            <a:endParaRPr lang="en-US" sz="2400" b="1" dirty="0">
              <a:solidFill>
                <a:schemeClr val="accent2"/>
              </a:solidFill>
            </a:endParaRPr>
          </a:p>
          <a:p>
            <a:pPr marL="342900" indent="-342900" algn="just">
              <a:buFont typeface="Arial" panose="020B0604020202020204" pitchFamily="34" charset="0"/>
              <a:buChar char="•"/>
            </a:pPr>
            <a:r>
              <a:rPr lang="en-US" sz="2400" dirty="0"/>
              <a:t>Section 79 of Act provides that carry forward and set off of losses in a closely held company shall be allowed only if there is a continuity in the beneficial owner of the shares carrying not less than 51 percent. of the voting power, on the last day of the year or years in which the loss was incurred.</a:t>
            </a:r>
          </a:p>
          <a:p>
            <a:pPr marL="342900" indent="-342900" algn="just">
              <a:buFont typeface="Arial" panose="020B0604020202020204" pitchFamily="34" charset="0"/>
              <a:buChar char="•"/>
            </a:pPr>
            <a:endParaRPr lang="en-US" sz="2400" dirty="0"/>
          </a:p>
          <a:p>
            <a:pPr marL="342900" indent="-342900" algn="just">
              <a:buFont typeface="Arial" panose="020B0604020202020204" pitchFamily="34" charset="0"/>
              <a:buChar char="•"/>
            </a:pPr>
            <a:r>
              <a:rPr lang="en-US" sz="2400" dirty="0"/>
              <a:t>the aforesaid section is amended to provide that nothing contained in the said section shall apply to a company where a change in the shareholding takes place in a previous year pursuant to approved resolution plan under the Insolvency and Bankruptcy Code, 2016, after affording a reasonable opportunity of being heard to the jurisdictional Principal Commissioner or Commissioner. </a:t>
            </a:r>
            <a:r>
              <a:rPr lang="en-US" sz="2400" b="1" dirty="0">
                <a:solidFill>
                  <a:schemeClr val="accent2"/>
                </a:solidFill>
              </a:rPr>
              <a:t>(w.e.f. 01/04/2018 i.e. A,Y, 2018-19 onwards)</a:t>
            </a:r>
          </a:p>
          <a:p>
            <a:pPr marL="342900" indent="-342900" algn="just">
              <a:buFont typeface="Arial" panose="020B0604020202020204" pitchFamily="34" charset="0"/>
              <a:buChar char="•"/>
            </a:pPr>
            <a:endParaRPr lang="en-GB" sz="2400" b="1" dirty="0">
              <a:solidFill>
                <a:schemeClr val="accent2"/>
              </a:solidFill>
            </a:endParaRPr>
          </a:p>
        </p:txBody>
      </p:sp>
      <p:sp>
        <p:nvSpPr>
          <p:cNvPr id="5" name="Rectangle 4">
            <a:extLst>
              <a:ext uri="{FF2B5EF4-FFF2-40B4-BE49-F238E27FC236}">
                <a16:creationId xmlns="" xmlns:a16="http://schemas.microsoft.com/office/drawing/2014/main" id="{A8926165-8E01-42AE-9052-5DD210D4DA42}"/>
              </a:ext>
            </a:extLst>
          </p:cNvPr>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77953607"/>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0" y="6477000"/>
            <a:ext cx="533400" cy="381000"/>
          </a:xfrm>
        </p:spPr>
        <p:txBody>
          <a:bodyPr>
            <a:normAutofit/>
          </a:bodyPr>
          <a:lstStyle/>
          <a:p>
            <a:pPr>
              <a:defRPr/>
            </a:pPr>
            <a:fld id="{7EF01E16-7D38-407D-9D2D-68DB190D1059}" type="slidenum">
              <a:rPr lang="en-US" smtClean="0"/>
              <a:pPr>
                <a:defRPr/>
              </a:pPr>
              <a:t>318</a:t>
            </a:fld>
            <a:endParaRPr lang="en-US" dirty="0"/>
          </a:p>
        </p:txBody>
      </p:sp>
      <p:sp>
        <p:nvSpPr>
          <p:cNvPr id="8" name="Rectangle 2"/>
          <p:cNvSpPr>
            <a:spLocks noGrp="1" noChangeArrowheads="1"/>
          </p:cNvSpPr>
          <p:nvPr>
            <p:ph type="title" idx="4294967295"/>
          </p:nvPr>
        </p:nvSpPr>
        <p:spPr>
          <a:xfrm>
            <a:off x="0" y="76200"/>
            <a:ext cx="8915400" cy="838200"/>
          </a:xfrm>
        </p:spPr>
        <p:txBody>
          <a:bodyPr>
            <a:noAutofit/>
          </a:bodyPr>
          <a:lstStyle/>
          <a:p>
            <a:pPr algn="just">
              <a:defRPr/>
            </a:pPr>
            <a:r>
              <a:rPr lang="en-US" sz="4000" dirty="0"/>
              <a:t>Issues on Clause no. 32(b)</a:t>
            </a:r>
            <a:endParaRPr lang="en-US" sz="2200" i="1" dirty="0">
              <a:solidFill>
                <a:srgbClr val="FF0000"/>
              </a:solidFill>
            </a:endParaRPr>
          </a:p>
        </p:txBody>
      </p:sp>
      <p:sp>
        <p:nvSpPr>
          <p:cNvPr id="11" name="TextBox 10"/>
          <p:cNvSpPr txBox="1"/>
          <p:nvPr/>
        </p:nvSpPr>
        <p:spPr>
          <a:xfrm>
            <a:off x="76200" y="914400"/>
            <a:ext cx="8991600" cy="5632311"/>
          </a:xfrm>
          <a:prstGeom prst="rect">
            <a:avLst/>
          </a:prstGeom>
          <a:noFill/>
          <a:ln w="38100">
            <a:solidFill>
              <a:schemeClr val="accent1"/>
            </a:solidFill>
          </a:ln>
        </p:spPr>
        <p:txBody>
          <a:bodyPr wrap="square" rtlCol="0">
            <a:spAutoFit/>
          </a:bodyPr>
          <a:lstStyle/>
          <a:p>
            <a:pPr algn="just"/>
            <a:r>
              <a:rPr lang="en-US" b="1" u="sng" dirty="0"/>
              <a:t>Issues/ Points to be considered:</a:t>
            </a:r>
          </a:p>
          <a:p>
            <a:pPr marL="231775" indent="-231775" algn="just">
              <a:buFont typeface="Wingdings" pitchFamily="2" charset="2"/>
              <a:buChar char="§"/>
            </a:pPr>
            <a:r>
              <a:rPr lang="en-US" dirty="0">
                <a:cs typeface="Times New Roman" pitchFamily="18" charset="0"/>
              </a:rPr>
              <a:t>This Clause is not applicable when 51% of the voting power is held by the same persons at the last day of P.Y. &amp; the last day of P.Y. in which loss was incurred. </a:t>
            </a:r>
            <a:endParaRPr lang="en-US" dirty="0"/>
          </a:p>
          <a:p>
            <a:pPr marL="231775" indent="-231775" algn="just">
              <a:buFont typeface="Wingdings" pitchFamily="2" charset="2"/>
              <a:buChar char="§"/>
            </a:pPr>
            <a:endParaRPr lang="en-US" dirty="0"/>
          </a:p>
          <a:p>
            <a:pPr marL="231775" indent="-231775" algn="just">
              <a:buFont typeface="Wingdings" pitchFamily="2" charset="2"/>
              <a:buChar char="§"/>
            </a:pPr>
            <a:r>
              <a:rPr lang="en-US" dirty="0"/>
              <a:t> This provision also shall not apply to a change in the voting power consequent upon: </a:t>
            </a:r>
          </a:p>
          <a:p>
            <a:pPr marL="798513" indent="-450850" algn="just">
              <a:buAutoNum type="alphaLcParenBoth"/>
            </a:pPr>
            <a:r>
              <a:rPr lang="en-US" dirty="0"/>
              <a:t>the </a:t>
            </a:r>
            <a:r>
              <a:rPr lang="en-US" u="sng" dirty="0"/>
              <a:t>death of a shareholder</a:t>
            </a:r>
            <a:r>
              <a:rPr lang="en-US" dirty="0"/>
              <a:t>, or</a:t>
            </a:r>
          </a:p>
          <a:p>
            <a:pPr marL="798513" indent="-450850" algn="just">
              <a:buAutoNum type="alphaLcParenBoth"/>
            </a:pPr>
            <a:r>
              <a:rPr lang="en-US" dirty="0"/>
              <a:t>on account of transfer of shares by way of </a:t>
            </a:r>
            <a:r>
              <a:rPr lang="en-US" u="sng" dirty="0"/>
              <a:t>gifts to any relative</a:t>
            </a:r>
            <a:r>
              <a:rPr lang="en-US" dirty="0"/>
              <a:t> of the shareholder making such gift..</a:t>
            </a:r>
          </a:p>
          <a:p>
            <a:pPr marL="798513" indent="-450850" algn="just">
              <a:buAutoNum type="alphaLcParenBoth"/>
            </a:pPr>
            <a:r>
              <a:rPr lang="en-US" dirty="0"/>
              <a:t>any change in the shareholding of an Indian company </a:t>
            </a:r>
            <a:r>
              <a:rPr lang="en-US" u="sng" dirty="0"/>
              <a:t>which is subsidiary of a foreign company arising as a result of amalgamation or demerger of a foreign company subject to</a:t>
            </a:r>
            <a:r>
              <a:rPr lang="en-US" dirty="0"/>
              <a:t> the condition that 51 % of the shareholders of the amalgamating or demerged foreign company continue to remain the shareholders of the amalgamated or the resulting foreign company. </a:t>
            </a:r>
          </a:p>
          <a:p>
            <a:pPr algn="just"/>
            <a:endParaRPr lang="en-US" dirty="0"/>
          </a:p>
          <a:p>
            <a:pPr marL="231775" indent="-231775" algn="just">
              <a:buFont typeface="Wingdings" pitchFamily="2" charset="2"/>
              <a:buChar char="§"/>
            </a:pPr>
            <a:r>
              <a:rPr lang="en-US" dirty="0"/>
              <a:t>However, the overriding provisions of sec.79 do not affect the set off of </a:t>
            </a:r>
            <a:r>
              <a:rPr lang="en-US" b="1" dirty="0"/>
              <a:t>unabsorbed depreciation </a:t>
            </a:r>
            <a:r>
              <a:rPr lang="en-US" dirty="0"/>
              <a:t>(section 32(2)). </a:t>
            </a:r>
            <a:r>
              <a:rPr lang="en-US" dirty="0">
                <a:solidFill>
                  <a:srgbClr val="C00000"/>
                </a:solidFill>
              </a:rPr>
              <a:t>[Refer </a:t>
            </a:r>
            <a:r>
              <a:rPr lang="en-US" i="1" dirty="0">
                <a:solidFill>
                  <a:srgbClr val="C00000"/>
                </a:solidFill>
              </a:rPr>
              <a:t>CIT v Concord Industries Ltd. (1979) 119 ITR 458 (Mad)], CIT v. </a:t>
            </a:r>
            <a:r>
              <a:rPr lang="en-US" i="1" dirty="0" err="1">
                <a:solidFill>
                  <a:srgbClr val="C00000"/>
                </a:solidFill>
              </a:rPr>
              <a:t>Shri</a:t>
            </a:r>
            <a:r>
              <a:rPr lang="en-US" i="1" dirty="0">
                <a:solidFill>
                  <a:srgbClr val="C00000"/>
                </a:solidFill>
              </a:rPr>
              <a:t> </a:t>
            </a:r>
            <a:r>
              <a:rPr lang="en-US" i="1" dirty="0" err="1">
                <a:solidFill>
                  <a:srgbClr val="C00000"/>
                </a:solidFill>
              </a:rPr>
              <a:t>Subbulaxmi</a:t>
            </a:r>
            <a:r>
              <a:rPr lang="en-US" i="1" dirty="0">
                <a:solidFill>
                  <a:srgbClr val="C00000"/>
                </a:solidFill>
              </a:rPr>
              <a:t> Mills Ltd. 249 ITR 795 (SC)].</a:t>
            </a:r>
          </a:p>
          <a:p>
            <a:pPr marL="231775" indent="-231775" algn="just">
              <a:buFont typeface="Wingdings" pitchFamily="2" charset="2"/>
              <a:buChar char="§"/>
            </a:pPr>
            <a:r>
              <a:rPr lang="en-US" dirty="0"/>
              <a:t>If the auditor place reliance on judicial pronouncement, he may mention the fact as his observations in clause (3) of Form No.3CA or clause (5) provided in Form No.3CB, as the case may be .</a:t>
            </a:r>
          </a:p>
        </p:txBody>
      </p:sp>
      <p:sp>
        <p:nvSpPr>
          <p:cNvPr id="5" name="Rectangle 4">
            <a:extLst>
              <a:ext uri="{FF2B5EF4-FFF2-40B4-BE49-F238E27FC236}">
                <a16:creationId xmlns="" xmlns:a16="http://schemas.microsoft.com/office/drawing/2014/main" id="{CC532DC1-818D-4B1F-8051-BFA5D2E5AAF1}"/>
              </a:ext>
            </a:extLst>
          </p:cNvPr>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rmAutofit/>
          </a:bodyPr>
          <a:lstStyle/>
          <a:p>
            <a:pPr algn="just"/>
            <a:r>
              <a:rPr lang="en-US" sz="4200" dirty="0"/>
              <a:t>Clause no. 32(c), (d),(e) 	</a:t>
            </a:r>
            <a:endParaRPr lang="en-US" sz="2800" i="1" dirty="0">
              <a:solidFill>
                <a:srgbClr val="FF0000"/>
              </a:solidFill>
            </a:endParaRPr>
          </a:p>
        </p:txBody>
      </p:sp>
      <p:sp>
        <p:nvSpPr>
          <p:cNvPr id="8" name="Content Placeholder 7"/>
          <p:cNvSpPr>
            <a:spLocks noGrp="1"/>
          </p:cNvSpPr>
          <p:nvPr>
            <p:ph sz="quarter" idx="1"/>
          </p:nvPr>
        </p:nvSpPr>
        <p:spPr>
          <a:xfrm>
            <a:off x="76200" y="1676400"/>
            <a:ext cx="8915400" cy="3046274"/>
          </a:xfrm>
          <a:ln w="38100"/>
        </p:spPr>
        <p:style>
          <a:lnRef idx="2">
            <a:schemeClr val="accent1"/>
          </a:lnRef>
          <a:fillRef idx="1">
            <a:schemeClr val="lt1"/>
          </a:fillRef>
          <a:effectRef idx="0">
            <a:schemeClr val="accent1"/>
          </a:effectRef>
          <a:fontRef idx="minor">
            <a:schemeClr val="dk1"/>
          </a:fontRef>
        </p:style>
        <p:txBody>
          <a:bodyPr>
            <a:noAutofit/>
          </a:bodyPr>
          <a:lstStyle/>
          <a:p>
            <a:pPr marL="225425" indent="-225425" algn="just">
              <a:spcBef>
                <a:spcPts val="600"/>
              </a:spcBef>
              <a:buSzPct val="100000"/>
              <a:buFont typeface="+mj-lt"/>
              <a:buAutoNum type="alphaLcParenR" startAt="3"/>
            </a:pPr>
            <a:r>
              <a:rPr lang="en-US" sz="2000" dirty="0">
                <a:ea typeface="Times New Roman"/>
                <a:cs typeface="Times New Roman"/>
              </a:rPr>
              <a:t>Whether the assessee has incurred any </a:t>
            </a:r>
            <a:r>
              <a:rPr lang="en-US" sz="2000" b="1" u="sng" dirty="0">
                <a:ea typeface="Times New Roman"/>
                <a:cs typeface="Times New Roman"/>
              </a:rPr>
              <a:t>speculation loss referred to in Section 73</a:t>
            </a:r>
            <a:r>
              <a:rPr lang="en-US" sz="2000" b="1" dirty="0">
                <a:ea typeface="Times New Roman"/>
                <a:cs typeface="Times New Roman"/>
              </a:rPr>
              <a:t> </a:t>
            </a:r>
            <a:r>
              <a:rPr lang="en-US" sz="2000" dirty="0">
                <a:ea typeface="Times New Roman"/>
                <a:cs typeface="Times New Roman"/>
              </a:rPr>
              <a:t>during the previous year, if yes, please furnish the details of the same.</a:t>
            </a:r>
          </a:p>
          <a:p>
            <a:pPr marL="225425" indent="-225425" algn="just">
              <a:spcBef>
                <a:spcPts val="600"/>
              </a:spcBef>
              <a:buSzPct val="100000"/>
              <a:buFont typeface="+mj-lt"/>
              <a:buAutoNum type="alphaLcParenR" startAt="3"/>
            </a:pPr>
            <a:r>
              <a:rPr lang="en-US" sz="2000" dirty="0">
                <a:ea typeface="Times New Roman"/>
                <a:cs typeface="Times New Roman"/>
              </a:rPr>
              <a:t>Whether the assessee has incurred any </a:t>
            </a:r>
            <a:r>
              <a:rPr lang="en-US" sz="2000" b="1" u="sng" dirty="0">
                <a:ea typeface="Times New Roman"/>
                <a:cs typeface="Times New Roman"/>
              </a:rPr>
              <a:t>loss referred to in Section 73A </a:t>
            </a:r>
            <a:r>
              <a:rPr lang="en-US" sz="2000" dirty="0">
                <a:ea typeface="Times New Roman"/>
                <a:cs typeface="Times New Roman"/>
              </a:rPr>
              <a:t>in respect of any specified business during the previous year, if yes, please furnish details of the same.</a:t>
            </a:r>
          </a:p>
          <a:p>
            <a:pPr marL="225425" indent="-225425" algn="just">
              <a:spcBef>
                <a:spcPts val="600"/>
              </a:spcBef>
              <a:buSzPct val="100000"/>
              <a:buFont typeface="+mj-lt"/>
              <a:buAutoNum type="alphaLcParenR" startAt="3"/>
            </a:pPr>
            <a:r>
              <a:rPr lang="en-US" sz="2000" dirty="0">
                <a:ea typeface="Times New Roman"/>
                <a:cs typeface="Times New Roman"/>
              </a:rPr>
              <a:t> </a:t>
            </a:r>
            <a:r>
              <a:rPr lang="en-US" sz="2000" b="1" u="sng" dirty="0">
                <a:ea typeface="Times New Roman"/>
                <a:cs typeface="Times New Roman"/>
              </a:rPr>
              <a:t>In case of a company</a:t>
            </a:r>
            <a:r>
              <a:rPr lang="en-US" sz="2000" dirty="0">
                <a:ea typeface="Times New Roman"/>
                <a:cs typeface="Times New Roman"/>
              </a:rPr>
              <a:t>, please state that whether the company is deemed to be carrying on a </a:t>
            </a:r>
            <a:r>
              <a:rPr lang="en-US" sz="2000" b="1" u="sng" dirty="0">
                <a:ea typeface="Times New Roman"/>
                <a:cs typeface="Times New Roman"/>
              </a:rPr>
              <a:t>speculation business as referred in explanation to Section 73</a:t>
            </a:r>
            <a:r>
              <a:rPr lang="en-US" sz="2000" dirty="0">
                <a:ea typeface="Times New Roman"/>
                <a:cs typeface="Times New Roman"/>
              </a:rPr>
              <a:t>, if yes, please furnish the details of speculation loss if any incurred during the previous year.</a:t>
            </a:r>
            <a:endParaRPr lang="en-US" sz="2000" dirty="0"/>
          </a:p>
        </p:txBody>
      </p:sp>
      <p:sp>
        <p:nvSpPr>
          <p:cNvPr id="9" name="TextBox 8"/>
          <p:cNvSpPr txBox="1"/>
          <p:nvPr/>
        </p:nvSpPr>
        <p:spPr>
          <a:xfrm>
            <a:off x="0" y="4722674"/>
            <a:ext cx="9144000" cy="1754326"/>
          </a:xfrm>
          <a:prstGeom prst="rect">
            <a:avLst/>
          </a:prstGeom>
          <a:noFill/>
        </p:spPr>
        <p:txBody>
          <a:bodyPr wrap="square" rtlCol="0">
            <a:spAutoFit/>
          </a:bodyPr>
          <a:lstStyle/>
          <a:p>
            <a:pPr algn="just"/>
            <a:r>
              <a:rPr lang="en-US" b="1" u="sng" dirty="0"/>
              <a:t>Issues/ Points to be considered:</a:t>
            </a:r>
          </a:p>
          <a:p>
            <a:pPr marL="225425" indent="-225425" algn="just">
              <a:buFont typeface="Wingdings" pitchFamily="2" charset="2"/>
              <a:buChar char="§"/>
            </a:pPr>
            <a:r>
              <a:rPr lang="en-US" sz="1750" dirty="0"/>
              <a:t>Scrutinize the books of account and other relevant documents as to whether the assessee is carrying on any speculation business.</a:t>
            </a:r>
          </a:p>
          <a:p>
            <a:pPr marL="225425" indent="-225425" algn="just">
              <a:buFont typeface="Wingdings" pitchFamily="2" charset="2"/>
              <a:buChar char="§"/>
            </a:pPr>
            <a:r>
              <a:rPr lang="en-US" sz="1750" dirty="0"/>
              <a:t>Applicability of provisions of Sec. 73 in case of loss in trading of derivatives being shares and stocks</a:t>
            </a:r>
          </a:p>
          <a:p>
            <a:pPr marL="225425" indent="-225425" algn="just">
              <a:buFont typeface="Wingdings" pitchFamily="2" charset="2"/>
              <a:buChar char="§"/>
            </a:pPr>
            <a:r>
              <a:rPr lang="en-US" sz="1750" dirty="0"/>
              <a:t>Whether the term “Speculative Business” should be </a:t>
            </a:r>
            <a:r>
              <a:rPr lang="en-US" sz="1750" dirty="0" err="1"/>
              <a:t>r.w</a:t>
            </a:r>
            <a:r>
              <a:rPr lang="en-US" sz="1750" dirty="0"/>
              <a:t>. the term “Speculative Transactions”</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319</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12648" y="228600"/>
            <a:ext cx="8153400" cy="824136"/>
          </a:xfrm>
        </p:spPr>
        <p:txBody>
          <a:bodyPr>
            <a:noAutofit/>
          </a:bodyPr>
          <a:lstStyle/>
          <a:p>
            <a:pPr algn="ctr">
              <a:defRPr/>
            </a:pPr>
            <a:r>
              <a:rPr lang="en-US" sz="4800" i="1" u="sng" dirty="0"/>
              <a:t>Form No. 3CD- Rule 6G(2)</a:t>
            </a:r>
          </a:p>
        </p:txBody>
      </p:sp>
      <p:sp>
        <p:nvSpPr>
          <p:cNvPr id="7" name="Slide Number Placeholder 6"/>
          <p:cNvSpPr>
            <a:spLocks noGrp="1"/>
          </p:cNvSpPr>
          <p:nvPr>
            <p:ph type="sldNum" sz="quarter" idx="12"/>
          </p:nvPr>
        </p:nvSpPr>
        <p:spPr/>
        <p:txBody>
          <a:bodyPr>
            <a:normAutofit fontScale="85000" lnSpcReduction="20000"/>
          </a:bodyPr>
          <a:lstStyle/>
          <a:p>
            <a:pPr>
              <a:defRPr/>
            </a:pPr>
            <a:fld id="{35789495-0CB1-44C8-80C1-246C203A97F9}" type="slidenum">
              <a:rPr lang="en-US"/>
              <a:pPr>
                <a:defRPr/>
              </a:pPr>
              <a:t>32</a:t>
            </a:fld>
            <a:endParaRPr lang="en-US" dirty="0"/>
          </a:p>
        </p:txBody>
      </p:sp>
      <p:sp>
        <p:nvSpPr>
          <p:cNvPr id="10" name="Rectangle 5"/>
          <p:cNvSpPr>
            <a:spLocks noGrp="1" noChangeArrowheads="1"/>
          </p:cNvSpPr>
          <p:nvPr>
            <p:ph sz="quarter" idx="1"/>
          </p:nvPr>
        </p:nvSpPr>
        <p:spPr>
          <a:xfrm>
            <a:off x="152400" y="1500018"/>
            <a:ext cx="8839200" cy="5389240"/>
          </a:xfrm>
          <a:ln w="28575">
            <a:solidFill>
              <a:srgbClr val="0070C0"/>
            </a:solidFill>
          </a:ln>
        </p:spPr>
        <p:txBody>
          <a:bodyPr>
            <a:noAutofit/>
          </a:bodyPr>
          <a:lstStyle/>
          <a:p>
            <a:pPr algn="just" eaLnBrk="1" hangingPunct="1">
              <a:buFont typeface="Wingdings" pitchFamily="2" charset="2"/>
              <a:buChar char="Ø"/>
            </a:pPr>
            <a:r>
              <a:rPr lang="en-US" sz="2200" dirty="0"/>
              <a:t>Statement of particulars required to be furnished u/s 44AB of the Income-tax Act, 1961  shall be in Form No. 3CD.</a:t>
            </a:r>
          </a:p>
          <a:p>
            <a:pPr algn="just">
              <a:buFont typeface="Wingdings" pitchFamily="2" charset="2"/>
              <a:buChar char="Ø"/>
            </a:pPr>
            <a:r>
              <a:rPr lang="en-US" sz="2200" u="sng" dirty="0"/>
              <a:t>CBDT has amended tax audit Form No. 3CD vide</a:t>
            </a:r>
          </a:p>
          <a:p>
            <a:pPr marL="533400" lvl="1" indent="-350838" algn="just">
              <a:buFont typeface="Wingdings" pitchFamily="2" charset="2"/>
              <a:buChar char="Ø"/>
            </a:pPr>
            <a:r>
              <a:rPr lang="en-US" sz="2100" dirty="0"/>
              <a:t>Income –tax 8</a:t>
            </a:r>
            <a:r>
              <a:rPr lang="en-US" sz="2100" baseline="30000" dirty="0"/>
              <a:t>th</a:t>
            </a:r>
            <a:r>
              <a:rPr lang="en-US" sz="2100" dirty="0"/>
              <a:t> Amendment Rules, 2021 dated 1</a:t>
            </a:r>
            <a:r>
              <a:rPr lang="en-US" sz="2100" baseline="30000" dirty="0"/>
              <a:t>st</a:t>
            </a:r>
            <a:r>
              <a:rPr lang="en-US" sz="2100" dirty="0"/>
              <a:t> April 2021 </a:t>
            </a:r>
            <a:r>
              <a:rPr lang="en-US" sz="2100" i="1" dirty="0"/>
              <a:t>(Slide 3)</a:t>
            </a:r>
            <a:r>
              <a:rPr lang="en-US" sz="2100" dirty="0"/>
              <a:t>.</a:t>
            </a:r>
          </a:p>
          <a:p>
            <a:pPr marL="533400" lvl="1" indent="-350838" algn="just">
              <a:buFont typeface="Wingdings" pitchFamily="2" charset="2"/>
              <a:buChar char="Ø"/>
            </a:pPr>
            <a:r>
              <a:rPr lang="en-US" sz="2100" dirty="0"/>
              <a:t>Income-tax (22 </a:t>
            </a:r>
            <a:r>
              <a:rPr lang="en-US" sz="2100" dirty="0" err="1"/>
              <a:t>nd</a:t>
            </a:r>
            <a:r>
              <a:rPr lang="en-US" sz="2100" dirty="0"/>
              <a:t> Amendment) Rules, 2020 dated 1st October. 2020.</a:t>
            </a:r>
          </a:p>
          <a:p>
            <a:pPr marL="533400" lvl="1" indent="-350838" algn="just">
              <a:buFont typeface="Wingdings" pitchFamily="2" charset="2"/>
              <a:buChar char="Ø"/>
            </a:pPr>
            <a:r>
              <a:rPr lang="en-US" sz="2100" dirty="0"/>
              <a:t>Circular No. 19/2019 [</a:t>
            </a:r>
            <a:r>
              <a:rPr lang="en-US" sz="2100" dirty="0" err="1"/>
              <a:t>F.No</a:t>
            </a:r>
            <a:r>
              <a:rPr lang="en-US" sz="2100" dirty="0"/>
              <a:t>. 370142/9/2018-TPL], dated 14.05.2019.</a:t>
            </a:r>
          </a:p>
          <a:p>
            <a:pPr marL="533400" lvl="1" indent="-350838" algn="just">
              <a:buFont typeface="Wingdings" pitchFamily="2" charset="2"/>
              <a:buChar char="Ø"/>
            </a:pPr>
            <a:r>
              <a:rPr lang="en-US" sz="2100" dirty="0"/>
              <a:t>Notification No. 33/2018 </a:t>
            </a:r>
            <a:r>
              <a:rPr lang="en-GB" sz="2100" dirty="0"/>
              <a:t>[</a:t>
            </a:r>
            <a:r>
              <a:rPr lang="en-GB" sz="2100" dirty="0" err="1"/>
              <a:t>F.No</a:t>
            </a:r>
            <a:r>
              <a:rPr lang="en-GB" sz="2100" dirty="0"/>
              <a:t>. 370142/9/2018-TPL] dated 20th July, 2018;</a:t>
            </a:r>
            <a:endParaRPr lang="en-US" sz="2100" dirty="0"/>
          </a:p>
          <a:p>
            <a:pPr marL="533400" lvl="1" indent="-350838" algn="just">
              <a:buFont typeface="Wingdings" pitchFamily="2" charset="2"/>
              <a:buChar char="Ø"/>
            </a:pPr>
            <a:r>
              <a:rPr lang="en-US" sz="2100" dirty="0"/>
              <a:t>Notification No. 58/2017 [F.No.370142/10/2017-TPL] dated 3rd July, 2017; </a:t>
            </a:r>
          </a:p>
          <a:p>
            <a:pPr marL="533400" lvl="1" indent="-350838" algn="just">
              <a:buFont typeface="Wingdings" pitchFamily="2" charset="2"/>
              <a:buChar char="Ø"/>
            </a:pPr>
            <a:r>
              <a:rPr lang="en-US" sz="2100" dirty="0"/>
              <a:t>Notification No. 88/2016 [F.No.133/23/2015-TPL] dated 29</a:t>
            </a:r>
            <a:r>
              <a:rPr lang="en-US" sz="2100" baseline="30000" dirty="0"/>
              <a:t>th</a:t>
            </a:r>
            <a:r>
              <a:rPr lang="en-US" sz="2100" dirty="0"/>
              <a:t> September, 2016; </a:t>
            </a:r>
          </a:p>
          <a:p>
            <a:pPr marL="533400" lvl="1" indent="-350838" algn="just">
              <a:buFont typeface="Wingdings" pitchFamily="2" charset="2"/>
              <a:buChar char="Ø"/>
            </a:pPr>
            <a:r>
              <a:rPr lang="en-US" sz="2100" dirty="0"/>
              <a:t>Notification No. 33/2014 [</a:t>
            </a:r>
            <a:r>
              <a:rPr lang="en-US" sz="2100" dirty="0" err="1"/>
              <a:t>F.No</a:t>
            </a:r>
            <a:r>
              <a:rPr lang="en-US" sz="2100" dirty="0"/>
              <a:t>. 133/1/2014-TPL] dated 25</a:t>
            </a:r>
            <a:r>
              <a:rPr lang="en-US" sz="2100" baseline="30000" dirty="0"/>
              <a:t>th</a:t>
            </a:r>
            <a:r>
              <a:rPr lang="en-US" sz="2100" dirty="0"/>
              <a:t> July, 2014; </a:t>
            </a:r>
          </a:p>
          <a:p>
            <a:pPr marL="533400" lvl="1" indent="-350838" algn="just">
              <a:buFont typeface="Wingdings" pitchFamily="2" charset="2"/>
              <a:buChar char="Ø"/>
            </a:pPr>
            <a:r>
              <a:rPr lang="en-US" sz="2100" dirty="0"/>
              <a:t>Notification No. 208/2006 [F. No. 142/2/2006-TPL], dated 10</a:t>
            </a:r>
            <a:r>
              <a:rPr lang="en-US" sz="2100" baseline="30000" dirty="0"/>
              <a:t>th</a:t>
            </a:r>
            <a:r>
              <a:rPr lang="en-US" sz="2100" dirty="0"/>
              <a:t> August, 2006 and </a:t>
            </a:r>
          </a:p>
          <a:p>
            <a:pPr marL="533400" lvl="1" indent="-350838" algn="just">
              <a:buFont typeface="Wingdings" pitchFamily="2" charset="2"/>
              <a:buChar char="Ø"/>
            </a:pPr>
            <a:r>
              <a:rPr lang="en-US" sz="2100" dirty="0"/>
              <a:t>Notification No. 36/2009 [F. No. 149/86/2008 –TPL], dated 13</a:t>
            </a:r>
            <a:r>
              <a:rPr lang="en-US" sz="2100" baseline="30000" dirty="0"/>
              <a:t>th</a:t>
            </a:r>
            <a:r>
              <a:rPr lang="en-US" sz="2100" dirty="0"/>
              <a:t> April 2009.</a:t>
            </a: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52400" y="6553200"/>
            <a:ext cx="533400" cy="381000"/>
          </a:xfrm>
        </p:spPr>
        <p:txBody>
          <a:bodyPr/>
          <a:lstStyle/>
          <a:p>
            <a:fld id="{B6F15528-21DE-4FAA-801E-634DDDAF4B2B}" type="slidenum">
              <a:rPr lang="en-US" smtClean="0"/>
              <a:pPr/>
              <a:t>320</a:t>
            </a:fld>
            <a:endParaRPr lang="en-US"/>
          </a:p>
        </p:txBody>
      </p:sp>
      <p:sp>
        <p:nvSpPr>
          <p:cNvPr id="4" name="Content Placeholder 3"/>
          <p:cNvSpPr txBox="1">
            <a:spLocks/>
          </p:cNvSpPr>
          <p:nvPr/>
        </p:nvSpPr>
        <p:spPr>
          <a:xfrm>
            <a:off x="228600" y="1066800"/>
            <a:ext cx="8153400" cy="457200"/>
          </a:xfrm>
          <a:prstGeom prst="rect">
            <a:avLst/>
          </a:prstGeom>
        </p:spPr>
        <p:txBody>
          <a:bodyPr>
            <a:normAutofit/>
          </a:bodyPr>
          <a:lstStyle/>
          <a:p>
            <a:pPr marL="320040" marR="0" lvl="0" indent="-320040" algn="just" defTabSz="914400" rtl="0" eaLnBrk="1" fontAlgn="auto" latinLnBrk="0" hangingPunct="1">
              <a:lnSpc>
                <a:spcPct val="100000"/>
              </a:lnSpc>
              <a:spcBef>
                <a:spcPts val="700"/>
              </a:spcBef>
              <a:spcAft>
                <a:spcPts val="0"/>
              </a:spcAft>
              <a:buClr>
                <a:schemeClr val="accent2"/>
              </a:buClr>
              <a:buSzPct val="60000"/>
              <a:buFont typeface="Wingdings" pitchFamily="2" charset="2"/>
              <a:buChar char="q"/>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For Clause 32 (c)</a:t>
            </a:r>
          </a:p>
          <a:p>
            <a:pPr marL="320040" marR="0" lvl="0" indent="-320040" algn="just"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5" name="Table 4"/>
          <p:cNvGraphicFramePr>
            <a:graphicFrameLocks noGrp="1"/>
          </p:cNvGraphicFramePr>
          <p:nvPr/>
        </p:nvGraphicFramePr>
        <p:xfrm>
          <a:off x="228600" y="1447800"/>
          <a:ext cx="8762999" cy="2011680"/>
        </p:xfrm>
        <a:graphic>
          <a:graphicData uri="http://schemas.openxmlformats.org/drawingml/2006/table">
            <a:tbl>
              <a:tblPr firstRow="1" bandRow="1">
                <a:tableStyleId>{5C22544A-7EE6-4342-B048-85BDC9FD1C3A}</a:tableStyleId>
              </a:tblPr>
              <a:tblGrid>
                <a:gridCol w="381000">
                  <a:extLst>
                    <a:ext uri="{9D8B030D-6E8A-4147-A177-3AD203B41FA5}">
                      <a16:colId xmlns="" xmlns:a16="http://schemas.microsoft.com/office/drawing/2014/main" val="20000"/>
                    </a:ext>
                  </a:extLst>
                </a:gridCol>
                <a:gridCol w="914400">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gridCol w="1143000">
                  <a:extLst>
                    <a:ext uri="{9D8B030D-6E8A-4147-A177-3AD203B41FA5}">
                      <a16:colId xmlns="" xmlns:a16="http://schemas.microsoft.com/office/drawing/2014/main" val="20003"/>
                    </a:ext>
                  </a:extLst>
                </a:gridCol>
                <a:gridCol w="1295400">
                  <a:extLst>
                    <a:ext uri="{9D8B030D-6E8A-4147-A177-3AD203B41FA5}">
                      <a16:colId xmlns="" xmlns:a16="http://schemas.microsoft.com/office/drawing/2014/main" val="20004"/>
                    </a:ext>
                  </a:extLst>
                </a:gridCol>
                <a:gridCol w="1676400">
                  <a:extLst>
                    <a:ext uri="{9D8B030D-6E8A-4147-A177-3AD203B41FA5}">
                      <a16:colId xmlns="" xmlns:a16="http://schemas.microsoft.com/office/drawing/2014/main" val="20005"/>
                    </a:ext>
                  </a:extLst>
                </a:gridCol>
                <a:gridCol w="2362199">
                  <a:extLst>
                    <a:ext uri="{9D8B030D-6E8A-4147-A177-3AD203B41FA5}">
                      <a16:colId xmlns="" xmlns:a16="http://schemas.microsoft.com/office/drawing/2014/main" val="20006"/>
                    </a:ext>
                  </a:extLst>
                </a:gridCol>
              </a:tblGrid>
              <a:tr h="1828800">
                <a:tc>
                  <a:txBody>
                    <a:bodyPr/>
                    <a:lstStyle/>
                    <a:p>
                      <a:pPr algn="just"/>
                      <a:r>
                        <a:rPr lang="en-US" dirty="0" err="1"/>
                        <a:t>S.No</a:t>
                      </a:r>
                      <a:r>
                        <a:rPr lang="en-US" dirty="0"/>
                        <a:t>.</a:t>
                      </a:r>
                    </a:p>
                  </a:txBody>
                  <a:tcPr/>
                </a:tc>
                <a:tc>
                  <a:txBody>
                    <a:bodyPr/>
                    <a:lstStyle/>
                    <a:p>
                      <a:pPr algn="just"/>
                      <a:r>
                        <a:rPr lang="en-US" dirty="0"/>
                        <a:t>Nature of loss</a:t>
                      </a:r>
                    </a:p>
                  </a:txBody>
                  <a:tcPr/>
                </a:tc>
                <a:tc>
                  <a:txBody>
                    <a:bodyPr/>
                    <a:lstStyle/>
                    <a:p>
                      <a:pPr algn="just"/>
                      <a:r>
                        <a:rPr lang="en-US" dirty="0"/>
                        <a:t>Amount of loss for the C.Y.</a:t>
                      </a:r>
                    </a:p>
                  </a:txBody>
                  <a:tcPr/>
                </a:tc>
                <a:tc>
                  <a:txBody>
                    <a:bodyPr/>
                    <a:lstStyle/>
                    <a:p>
                      <a:pPr algn="just"/>
                      <a:r>
                        <a:rPr lang="en-US" dirty="0" err="1"/>
                        <a:t>B/f</a:t>
                      </a:r>
                      <a:r>
                        <a:rPr lang="en-US" dirty="0"/>
                        <a:t> loss of earlier</a:t>
                      </a:r>
                      <a:r>
                        <a:rPr lang="en-US" baseline="0" dirty="0"/>
                        <a:t> year(s)</a:t>
                      </a:r>
                      <a:endParaRPr lang="en-US" dirty="0"/>
                    </a:p>
                  </a:txBody>
                  <a:tcPr/>
                </a:tc>
                <a:tc>
                  <a:txBody>
                    <a:bodyPr/>
                    <a:lstStyle/>
                    <a:p>
                      <a:pPr algn="just"/>
                      <a:r>
                        <a:rPr lang="en-US" dirty="0"/>
                        <a:t>Total loss to be C/f to subsequent year</a:t>
                      </a:r>
                    </a:p>
                  </a:txBody>
                  <a:tcPr/>
                </a:tc>
                <a:tc>
                  <a:txBody>
                    <a:bodyPr/>
                    <a:lstStyle/>
                    <a:p>
                      <a:pPr algn="just"/>
                      <a:r>
                        <a:rPr lang="en-US" dirty="0"/>
                        <a:t>break up of the speculation loss in terms of the no. of years for which it has been C/f </a:t>
                      </a:r>
                    </a:p>
                  </a:txBody>
                  <a:tcPr/>
                </a:tc>
                <a:tc>
                  <a:txBody>
                    <a:bodyPr/>
                    <a:lstStyle/>
                    <a:p>
                      <a:pPr algn="just"/>
                      <a:r>
                        <a:rPr lang="en-US" dirty="0"/>
                        <a:t>Whether the speculation loss has been set off against any other income other than profit</a:t>
                      </a:r>
                      <a:r>
                        <a:rPr lang="en-US" baseline="0" dirty="0"/>
                        <a:t> &amp; loss, if any of speculation business</a:t>
                      </a:r>
                      <a:endParaRPr lang="en-US" dirty="0"/>
                    </a:p>
                  </a:txBody>
                  <a:tcPr/>
                </a:tc>
                <a:extLst>
                  <a:ext uri="{0D108BD9-81ED-4DB2-BD59-A6C34878D82A}">
                    <a16:rowId xmlns="" xmlns:a16="http://schemas.microsoft.com/office/drawing/2014/main" val="10000"/>
                  </a:ext>
                </a:extLst>
              </a:tr>
            </a:tbl>
          </a:graphicData>
        </a:graphic>
      </p:graphicFrame>
      <p:sp>
        <p:nvSpPr>
          <p:cNvPr id="6" name="TextBox 5"/>
          <p:cNvSpPr txBox="1"/>
          <p:nvPr/>
        </p:nvSpPr>
        <p:spPr>
          <a:xfrm>
            <a:off x="152400" y="3429000"/>
            <a:ext cx="3505200" cy="461665"/>
          </a:xfrm>
          <a:prstGeom prst="rect">
            <a:avLst/>
          </a:prstGeom>
          <a:noFill/>
        </p:spPr>
        <p:txBody>
          <a:bodyPr wrap="square" rtlCol="0">
            <a:spAutoFit/>
          </a:bodyPr>
          <a:lstStyle/>
          <a:p>
            <a:pPr algn="just">
              <a:buClr>
                <a:schemeClr val="accent2"/>
              </a:buClr>
              <a:buFont typeface="Wingdings" pitchFamily="2" charset="2"/>
              <a:buChar char="q"/>
            </a:pPr>
            <a:r>
              <a:rPr lang="en-US" sz="2400" dirty="0"/>
              <a:t> For Clause 32 (d)</a:t>
            </a:r>
          </a:p>
        </p:txBody>
      </p:sp>
      <p:graphicFrame>
        <p:nvGraphicFramePr>
          <p:cNvPr id="7" name="Table 6"/>
          <p:cNvGraphicFramePr>
            <a:graphicFrameLocks noGrp="1"/>
          </p:cNvGraphicFramePr>
          <p:nvPr/>
        </p:nvGraphicFramePr>
        <p:xfrm>
          <a:off x="228600" y="3810000"/>
          <a:ext cx="8763000" cy="2931160"/>
        </p:xfrm>
        <a:graphic>
          <a:graphicData uri="http://schemas.openxmlformats.org/drawingml/2006/table">
            <a:tbl>
              <a:tblPr firstRow="1" bandRow="1">
                <a:tableStyleId>{5C22544A-7EE6-4342-B048-85BDC9FD1C3A}</a:tableStyleId>
              </a:tblPr>
              <a:tblGrid>
                <a:gridCol w="45720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1066800">
                  <a:extLst>
                    <a:ext uri="{9D8B030D-6E8A-4147-A177-3AD203B41FA5}">
                      <a16:colId xmlns="" xmlns:a16="http://schemas.microsoft.com/office/drawing/2014/main" val="20003"/>
                    </a:ext>
                  </a:extLst>
                </a:gridCol>
                <a:gridCol w="1143000">
                  <a:extLst>
                    <a:ext uri="{9D8B030D-6E8A-4147-A177-3AD203B41FA5}">
                      <a16:colId xmlns="" xmlns:a16="http://schemas.microsoft.com/office/drawing/2014/main" val="20004"/>
                    </a:ext>
                  </a:extLst>
                </a:gridCol>
                <a:gridCol w="609600">
                  <a:extLst>
                    <a:ext uri="{9D8B030D-6E8A-4147-A177-3AD203B41FA5}">
                      <a16:colId xmlns="" xmlns:a16="http://schemas.microsoft.com/office/drawing/2014/main" val="20005"/>
                    </a:ext>
                  </a:extLst>
                </a:gridCol>
                <a:gridCol w="1219200">
                  <a:extLst>
                    <a:ext uri="{9D8B030D-6E8A-4147-A177-3AD203B41FA5}">
                      <a16:colId xmlns="" xmlns:a16="http://schemas.microsoft.com/office/drawing/2014/main" val="20006"/>
                    </a:ext>
                  </a:extLst>
                </a:gridCol>
                <a:gridCol w="1600200">
                  <a:extLst>
                    <a:ext uri="{9D8B030D-6E8A-4147-A177-3AD203B41FA5}">
                      <a16:colId xmlns="" xmlns:a16="http://schemas.microsoft.com/office/drawing/2014/main" val="20007"/>
                    </a:ext>
                  </a:extLst>
                </a:gridCol>
              </a:tblGrid>
              <a:tr h="370840">
                <a:tc>
                  <a:txBody>
                    <a:bodyPr/>
                    <a:lstStyle/>
                    <a:p>
                      <a:pPr algn="just"/>
                      <a:r>
                        <a:rPr lang="en-US" dirty="0" err="1"/>
                        <a:t>S.No</a:t>
                      </a:r>
                      <a:endParaRPr lang="en-US" dirty="0"/>
                    </a:p>
                  </a:txBody>
                  <a:tcPr/>
                </a:tc>
                <a:tc>
                  <a:txBody>
                    <a:bodyPr/>
                    <a:lstStyle/>
                    <a:p>
                      <a:pPr algn="just"/>
                      <a:r>
                        <a:rPr lang="en-US" dirty="0"/>
                        <a:t>Nature of specified business</a:t>
                      </a:r>
                    </a:p>
                  </a:txBody>
                  <a:tcPr/>
                </a:tc>
                <a:tc>
                  <a:txBody>
                    <a:bodyPr/>
                    <a:lstStyle/>
                    <a:p>
                      <a:pPr algn="just"/>
                      <a:r>
                        <a:rPr lang="en-US" dirty="0"/>
                        <a:t>Amount of</a:t>
                      </a:r>
                      <a:r>
                        <a:rPr lang="en-US" baseline="0" dirty="0"/>
                        <a:t> loss incurred , if any, during the P.Y., with regard to specified business mentioned in (b)</a:t>
                      </a:r>
                      <a:endParaRPr lang="en-US" dirty="0"/>
                    </a:p>
                  </a:txBody>
                  <a:tcPr/>
                </a:tc>
                <a:tc>
                  <a:txBody>
                    <a:bodyPr/>
                    <a:lstStyle/>
                    <a:p>
                      <a:pPr algn="just"/>
                      <a:r>
                        <a:rPr lang="en-US" dirty="0"/>
                        <a:t>Loss from specified business </a:t>
                      </a:r>
                      <a:r>
                        <a:rPr lang="en-US" dirty="0" err="1"/>
                        <a:t>B/f</a:t>
                      </a:r>
                      <a:r>
                        <a:rPr lang="en-US" dirty="0"/>
                        <a:t> from the earlier year</a:t>
                      </a:r>
                    </a:p>
                  </a:txBody>
                  <a:tcPr/>
                </a:tc>
                <a:tc>
                  <a:txBody>
                    <a:bodyPr/>
                    <a:lstStyle/>
                    <a:p>
                      <a:pPr algn="just"/>
                      <a:r>
                        <a:rPr lang="en-US" dirty="0"/>
                        <a:t>Amount of loss being set off against other</a:t>
                      </a:r>
                      <a:r>
                        <a:rPr lang="en-US" baseline="0" dirty="0"/>
                        <a:t> specified business</a:t>
                      </a:r>
                      <a:endParaRPr lang="en-US" dirty="0"/>
                    </a:p>
                  </a:txBody>
                  <a:tcPr/>
                </a:tc>
                <a:tc>
                  <a:txBody>
                    <a:bodyPr/>
                    <a:lstStyle/>
                    <a:p>
                      <a:pPr algn="just"/>
                      <a:r>
                        <a:rPr lang="en-US" dirty="0"/>
                        <a:t>Year of loss</a:t>
                      </a:r>
                    </a:p>
                  </a:txBody>
                  <a:tcPr/>
                </a:tc>
                <a:tc>
                  <a:txBody>
                    <a:bodyPr/>
                    <a:lstStyle/>
                    <a:p>
                      <a:pPr algn="just"/>
                      <a:r>
                        <a:rPr lang="en-US" dirty="0"/>
                        <a:t>Amount of loss being C/f</a:t>
                      </a:r>
                      <a:r>
                        <a:rPr lang="en-US" baseline="0" dirty="0"/>
                        <a:t> to next A.Y. [(c) -(d)]</a:t>
                      </a:r>
                      <a:endParaRPr lang="en-US" dirty="0"/>
                    </a:p>
                  </a:txBody>
                  <a:tcPr/>
                </a:tc>
                <a:tc>
                  <a:txBody>
                    <a:bodyPr/>
                    <a:lstStyle/>
                    <a:p>
                      <a:pPr algn="just"/>
                      <a:r>
                        <a:rPr lang="en-US" dirty="0"/>
                        <a:t>Whether loss set off against any other income other than from specified business as per sec 35AD of Act</a:t>
                      </a:r>
                    </a:p>
                  </a:txBody>
                  <a:tcPr/>
                </a:tc>
                <a:extLst>
                  <a:ext uri="{0D108BD9-81ED-4DB2-BD59-A6C34878D82A}">
                    <a16:rowId xmlns="" xmlns:a16="http://schemas.microsoft.com/office/drawing/2014/main" val="10000"/>
                  </a:ext>
                </a:extLst>
              </a:tr>
              <a:tr h="370840">
                <a:tc>
                  <a:txBody>
                    <a:bodyPr/>
                    <a:lstStyle/>
                    <a:p>
                      <a:pPr algn="just"/>
                      <a:r>
                        <a:rPr lang="en-US" dirty="0"/>
                        <a:t>(a)</a:t>
                      </a:r>
                    </a:p>
                  </a:txBody>
                  <a:tcPr/>
                </a:tc>
                <a:tc>
                  <a:txBody>
                    <a:bodyPr/>
                    <a:lstStyle/>
                    <a:p>
                      <a:pPr algn="just"/>
                      <a:r>
                        <a:rPr lang="en-US" dirty="0"/>
                        <a:t>(b)</a:t>
                      </a:r>
                    </a:p>
                  </a:txBody>
                  <a:tcPr/>
                </a:tc>
                <a:tc>
                  <a:txBody>
                    <a:bodyPr/>
                    <a:lstStyle/>
                    <a:p>
                      <a:pPr algn="just"/>
                      <a:r>
                        <a:rPr lang="en-US" dirty="0"/>
                        <a:t>(c)</a:t>
                      </a:r>
                    </a:p>
                  </a:txBody>
                  <a:tcPr/>
                </a:tc>
                <a:tc>
                  <a:txBody>
                    <a:bodyPr/>
                    <a:lstStyle/>
                    <a:p>
                      <a:pPr algn="just"/>
                      <a:r>
                        <a:rPr lang="en-US" dirty="0"/>
                        <a:t>(d)</a:t>
                      </a:r>
                    </a:p>
                  </a:txBody>
                  <a:tcPr/>
                </a:tc>
                <a:tc>
                  <a:txBody>
                    <a:bodyPr/>
                    <a:lstStyle/>
                    <a:p>
                      <a:pPr algn="just"/>
                      <a:r>
                        <a:rPr lang="en-US" dirty="0"/>
                        <a:t>(e)</a:t>
                      </a:r>
                    </a:p>
                  </a:txBody>
                  <a:tcPr/>
                </a:tc>
                <a:tc>
                  <a:txBody>
                    <a:bodyPr/>
                    <a:lstStyle/>
                    <a:p>
                      <a:pPr algn="just"/>
                      <a:r>
                        <a:rPr lang="en-US" dirty="0"/>
                        <a:t>(f)</a:t>
                      </a:r>
                    </a:p>
                  </a:txBody>
                  <a:tcPr/>
                </a:tc>
                <a:tc>
                  <a:txBody>
                    <a:bodyPr/>
                    <a:lstStyle/>
                    <a:p>
                      <a:pPr algn="just"/>
                      <a:r>
                        <a:rPr lang="en-US" dirty="0"/>
                        <a:t>(g)</a:t>
                      </a:r>
                    </a:p>
                  </a:txBody>
                  <a:tcPr/>
                </a:tc>
                <a:tc>
                  <a:txBody>
                    <a:bodyPr/>
                    <a:lstStyle/>
                    <a:p>
                      <a:pPr algn="just"/>
                      <a:r>
                        <a:rPr lang="en-US" dirty="0"/>
                        <a:t>(h)</a:t>
                      </a:r>
                    </a:p>
                  </a:txBody>
                  <a:tcPr/>
                </a:tc>
                <a:extLst>
                  <a:ext uri="{0D108BD9-81ED-4DB2-BD59-A6C34878D82A}">
                    <a16:rowId xmlns="" xmlns:a16="http://schemas.microsoft.com/office/drawing/2014/main" val="10001"/>
                  </a:ext>
                </a:extLst>
              </a:tr>
            </a:tbl>
          </a:graphicData>
        </a:graphic>
      </p:graphicFrame>
      <p:sp>
        <p:nvSpPr>
          <p:cNvPr id="8" name="Title 6"/>
          <p:cNvSpPr txBox="1">
            <a:spLocks/>
          </p:cNvSpPr>
          <p:nvPr/>
        </p:nvSpPr>
        <p:spPr>
          <a:xfrm>
            <a:off x="152400" y="152400"/>
            <a:ext cx="8839200" cy="914400"/>
          </a:xfrm>
          <a:prstGeom prst="rect">
            <a:avLst/>
          </a:prstGeom>
          <a:noFill/>
        </p:spPr>
        <p:txBody>
          <a:bodyPr>
            <a:noAutofit/>
          </a:bodyPr>
          <a:lstStyle/>
          <a:p>
            <a:pPr algn="just">
              <a:spcBef>
                <a:spcPct val="0"/>
              </a:spcBef>
            </a:pPr>
            <a:r>
              <a:rPr lang="en-US" sz="3200" b="1" i="1" u="sng" dirty="0">
                <a:solidFill>
                  <a:schemeClr val="accent2"/>
                </a:solidFill>
                <a:latin typeface="+mj-lt"/>
              </a:rPr>
              <a:t>Details to be maintained by auditor</a:t>
            </a:r>
            <a:r>
              <a:rPr kumimoji="0" lang="en-US" sz="1200" b="0" i="0" u="none" strike="noStrike" kern="1200" cap="none" spc="0" normalizeH="0" baseline="0" noProof="0" dirty="0">
                <a:ln>
                  <a:noFill/>
                </a:ln>
                <a:solidFill>
                  <a:schemeClr val="tx2"/>
                </a:solidFill>
                <a:effectLst/>
                <a:uLnTx/>
                <a:uFillTx/>
                <a:latin typeface="+mj-lt"/>
                <a:ea typeface="+mj-ea"/>
                <a:cs typeface="+mj-cs"/>
              </a:rPr>
              <a:t>	</a:t>
            </a:r>
          </a:p>
          <a:p>
            <a:pPr algn="just">
              <a:spcBef>
                <a:spcPct val="0"/>
              </a:spcBef>
            </a:pPr>
            <a:r>
              <a:rPr lang="en-US" sz="2800" dirty="0">
                <a:solidFill>
                  <a:schemeClr val="tx2"/>
                </a:solidFill>
                <a:latin typeface="+mj-lt"/>
              </a:rPr>
              <a:t>For Clause no. 32(c), (d),(e)		</a:t>
            </a:r>
            <a:r>
              <a:rPr lang="en-US" sz="8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9" name="TextBox 8"/>
          <p:cNvSpPr txBox="1"/>
          <p:nvPr/>
        </p:nvSpPr>
        <p:spPr>
          <a:xfrm>
            <a:off x="7391400" y="990600"/>
            <a:ext cx="1295400" cy="461665"/>
          </a:xfrm>
          <a:prstGeom prst="rect">
            <a:avLst/>
          </a:prstGeom>
          <a:noFill/>
        </p:spPr>
        <p:txBody>
          <a:bodyPr wrap="square" rtlCol="0">
            <a:spAutoFit/>
          </a:bodyPr>
          <a:lstStyle/>
          <a:p>
            <a:r>
              <a:rPr lang="en-US" sz="2400" b="1" dirty="0" err="1"/>
              <a:t>Contd</a:t>
            </a:r>
            <a:r>
              <a:rPr lang="en-US" sz="2400" b="1" dirty="0"/>
              <a:t>…</a:t>
            </a:r>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321</a:t>
            </a:fld>
            <a:endParaRPr lang="en-US"/>
          </a:p>
        </p:txBody>
      </p:sp>
      <p:graphicFrame>
        <p:nvGraphicFramePr>
          <p:cNvPr id="7" name="Content Placeholder 6"/>
          <p:cNvGraphicFramePr>
            <a:graphicFrameLocks noGrp="1"/>
          </p:cNvGraphicFramePr>
          <p:nvPr>
            <p:ph sz="quarter" idx="1"/>
          </p:nvPr>
        </p:nvGraphicFramePr>
        <p:xfrm>
          <a:off x="228600" y="3124200"/>
          <a:ext cx="8534400" cy="1285240"/>
        </p:xfrm>
        <a:graphic>
          <a:graphicData uri="http://schemas.openxmlformats.org/drawingml/2006/table">
            <a:tbl>
              <a:tblPr firstRow="1" bandRow="1">
                <a:tableStyleId>{5C22544A-7EE6-4342-B048-85BDC9FD1C3A}</a:tableStyleId>
              </a:tblPr>
              <a:tblGrid>
                <a:gridCol w="717847">
                  <a:extLst>
                    <a:ext uri="{9D8B030D-6E8A-4147-A177-3AD203B41FA5}">
                      <a16:colId xmlns="" xmlns:a16="http://schemas.microsoft.com/office/drawing/2014/main" val="20000"/>
                    </a:ext>
                  </a:extLst>
                </a:gridCol>
                <a:gridCol w="1276172">
                  <a:extLst>
                    <a:ext uri="{9D8B030D-6E8A-4147-A177-3AD203B41FA5}">
                      <a16:colId xmlns="" xmlns:a16="http://schemas.microsoft.com/office/drawing/2014/main" val="20001"/>
                    </a:ext>
                  </a:extLst>
                </a:gridCol>
                <a:gridCol w="1196412">
                  <a:extLst>
                    <a:ext uri="{9D8B030D-6E8A-4147-A177-3AD203B41FA5}">
                      <a16:colId xmlns="" xmlns:a16="http://schemas.microsoft.com/office/drawing/2014/main" val="20002"/>
                    </a:ext>
                  </a:extLst>
                </a:gridCol>
                <a:gridCol w="1116651">
                  <a:extLst>
                    <a:ext uri="{9D8B030D-6E8A-4147-A177-3AD203B41FA5}">
                      <a16:colId xmlns="" xmlns:a16="http://schemas.microsoft.com/office/drawing/2014/main" val="20003"/>
                    </a:ext>
                  </a:extLst>
                </a:gridCol>
                <a:gridCol w="1276172">
                  <a:extLst>
                    <a:ext uri="{9D8B030D-6E8A-4147-A177-3AD203B41FA5}">
                      <a16:colId xmlns="" xmlns:a16="http://schemas.microsoft.com/office/drawing/2014/main" val="20004"/>
                    </a:ext>
                  </a:extLst>
                </a:gridCol>
                <a:gridCol w="1731946">
                  <a:extLst>
                    <a:ext uri="{9D8B030D-6E8A-4147-A177-3AD203B41FA5}">
                      <a16:colId xmlns="" xmlns:a16="http://schemas.microsoft.com/office/drawing/2014/main" val="20005"/>
                    </a:ext>
                  </a:extLst>
                </a:gridCol>
                <a:gridCol w="1219200">
                  <a:extLst>
                    <a:ext uri="{9D8B030D-6E8A-4147-A177-3AD203B41FA5}">
                      <a16:colId xmlns="" xmlns:a16="http://schemas.microsoft.com/office/drawing/2014/main" val="20006"/>
                    </a:ext>
                  </a:extLst>
                </a:gridCol>
              </a:tblGrid>
              <a:tr h="370840">
                <a:tc>
                  <a:txBody>
                    <a:bodyPr/>
                    <a:lstStyle/>
                    <a:p>
                      <a:pPr algn="just"/>
                      <a:r>
                        <a:rPr lang="en-US" dirty="0" err="1"/>
                        <a:t>S.No</a:t>
                      </a:r>
                      <a:endParaRPr lang="en-US" dirty="0"/>
                    </a:p>
                  </a:txBody>
                  <a:tcPr/>
                </a:tc>
                <a:tc>
                  <a:txBody>
                    <a:bodyPr/>
                    <a:lstStyle/>
                    <a:p>
                      <a:pPr algn="just"/>
                      <a:r>
                        <a:rPr lang="en-US" dirty="0"/>
                        <a:t>Applicable Section</a:t>
                      </a:r>
                    </a:p>
                  </a:txBody>
                  <a:tcPr/>
                </a:tc>
                <a:tc>
                  <a:txBody>
                    <a:bodyPr/>
                    <a:lstStyle/>
                    <a:p>
                      <a:pPr algn="just"/>
                      <a:r>
                        <a:rPr lang="en-US" dirty="0"/>
                        <a:t>Nature of loss</a:t>
                      </a:r>
                    </a:p>
                  </a:txBody>
                  <a:tcPr/>
                </a:tc>
                <a:tc>
                  <a:txBody>
                    <a:bodyPr/>
                    <a:lstStyle/>
                    <a:p>
                      <a:pPr algn="just"/>
                      <a:r>
                        <a:rPr lang="en-US" dirty="0"/>
                        <a:t>A.Y. of incurring loss</a:t>
                      </a:r>
                    </a:p>
                  </a:txBody>
                  <a:tcPr/>
                </a:tc>
                <a:tc>
                  <a:txBody>
                    <a:bodyPr/>
                    <a:lstStyle/>
                    <a:p>
                      <a:pPr algn="just"/>
                      <a:r>
                        <a:rPr lang="en-US" dirty="0"/>
                        <a:t>Amount of loss</a:t>
                      </a:r>
                    </a:p>
                  </a:txBody>
                  <a:tcPr/>
                </a:tc>
                <a:tc>
                  <a:txBody>
                    <a:bodyPr/>
                    <a:lstStyle/>
                    <a:p>
                      <a:pPr algn="just"/>
                      <a:r>
                        <a:rPr lang="en-US" dirty="0"/>
                        <a:t>Amount set off during current A.Y.</a:t>
                      </a:r>
                    </a:p>
                  </a:txBody>
                  <a:tcPr/>
                </a:tc>
                <a:tc>
                  <a:txBody>
                    <a:bodyPr/>
                    <a:lstStyle/>
                    <a:p>
                      <a:pPr algn="just"/>
                      <a:r>
                        <a:rPr lang="en-US" dirty="0"/>
                        <a:t>Amount to be carried forward</a:t>
                      </a:r>
                    </a:p>
                  </a:txBody>
                  <a:tcPr/>
                </a:tc>
                <a:extLst>
                  <a:ext uri="{0D108BD9-81ED-4DB2-BD59-A6C34878D82A}">
                    <a16:rowId xmlns="" xmlns:a16="http://schemas.microsoft.com/office/drawing/2014/main" val="10000"/>
                  </a:ext>
                </a:extLst>
              </a:tr>
              <a:tr h="370840">
                <a:tc>
                  <a:txBody>
                    <a:bodyPr/>
                    <a:lstStyle/>
                    <a:p>
                      <a:pPr algn="just"/>
                      <a:r>
                        <a:rPr lang="en-US" dirty="0"/>
                        <a:t>1</a:t>
                      </a:r>
                    </a:p>
                  </a:txBody>
                  <a:tcPr/>
                </a:tc>
                <a:tc>
                  <a:txBody>
                    <a:bodyPr/>
                    <a:lstStyle/>
                    <a:p>
                      <a:pPr algn="just"/>
                      <a:r>
                        <a:rPr lang="en-US" dirty="0"/>
                        <a:t>2</a:t>
                      </a:r>
                    </a:p>
                  </a:txBody>
                  <a:tcPr/>
                </a:tc>
                <a:tc>
                  <a:txBody>
                    <a:bodyPr/>
                    <a:lstStyle/>
                    <a:p>
                      <a:pPr algn="just"/>
                      <a:r>
                        <a:rPr lang="en-US" dirty="0"/>
                        <a:t>3</a:t>
                      </a:r>
                    </a:p>
                  </a:txBody>
                  <a:tcPr/>
                </a:tc>
                <a:tc>
                  <a:txBody>
                    <a:bodyPr/>
                    <a:lstStyle/>
                    <a:p>
                      <a:pPr algn="just"/>
                      <a:r>
                        <a:rPr lang="en-US" dirty="0"/>
                        <a:t>4</a:t>
                      </a:r>
                    </a:p>
                  </a:txBody>
                  <a:tcPr/>
                </a:tc>
                <a:tc>
                  <a:txBody>
                    <a:bodyPr/>
                    <a:lstStyle/>
                    <a:p>
                      <a:pPr algn="just"/>
                      <a:r>
                        <a:rPr lang="en-US" dirty="0"/>
                        <a:t>5</a:t>
                      </a:r>
                    </a:p>
                  </a:txBody>
                  <a:tcPr/>
                </a:tc>
                <a:tc>
                  <a:txBody>
                    <a:bodyPr/>
                    <a:lstStyle/>
                    <a:p>
                      <a:pPr algn="just"/>
                      <a:r>
                        <a:rPr lang="en-US" dirty="0"/>
                        <a:t>6</a:t>
                      </a:r>
                    </a:p>
                  </a:txBody>
                  <a:tcPr/>
                </a:tc>
                <a:tc>
                  <a:txBody>
                    <a:bodyPr/>
                    <a:lstStyle/>
                    <a:p>
                      <a:pPr algn="just"/>
                      <a:r>
                        <a:rPr lang="en-US" dirty="0"/>
                        <a:t>7</a:t>
                      </a:r>
                    </a:p>
                  </a:txBody>
                  <a:tcPr/>
                </a:tc>
                <a:extLst>
                  <a:ext uri="{0D108BD9-81ED-4DB2-BD59-A6C34878D82A}">
                    <a16:rowId xmlns="" xmlns:a16="http://schemas.microsoft.com/office/drawing/2014/main" val="10001"/>
                  </a:ext>
                </a:extLst>
              </a:tr>
            </a:tbl>
          </a:graphicData>
        </a:graphic>
      </p:graphicFrame>
      <p:sp>
        <p:nvSpPr>
          <p:cNvPr id="6" name="TextBox 5"/>
          <p:cNvSpPr txBox="1"/>
          <p:nvPr/>
        </p:nvSpPr>
        <p:spPr>
          <a:xfrm>
            <a:off x="7315200" y="1600200"/>
            <a:ext cx="1295400" cy="461665"/>
          </a:xfrm>
          <a:prstGeom prst="rect">
            <a:avLst/>
          </a:prstGeom>
          <a:noFill/>
        </p:spPr>
        <p:txBody>
          <a:bodyPr wrap="square" rtlCol="0">
            <a:spAutoFit/>
          </a:bodyPr>
          <a:lstStyle/>
          <a:p>
            <a:pPr algn="just"/>
            <a:r>
              <a:rPr lang="en-US" sz="2400" b="1" dirty="0" err="1"/>
              <a:t>Contd</a:t>
            </a:r>
            <a:r>
              <a:rPr lang="en-US" sz="2400" b="1" dirty="0"/>
              <a:t>…</a:t>
            </a:r>
          </a:p>
        </p:txBody>
      </p:sp>
      <p:sp>
        <p:nvSpPr>
          <p:cNvPr id="8" name="TextBox 7"/>
          <p:cNvSpPr txBox="1"/>
          <p:nvPr/>
        </p:nvSpPr>
        <p:spPr>
          <a:xfrm>
            <a:off x="228600" y="2133600"/>
            <a:ext cx="5943600" cy="461665"/>
          </a:xfrm>
          <a:prstGeom prst="rect">
            <a:avLst/>
          </a:prstGeom>
          <a:noFill/>
        </p:spPr>
        <p:txBody>
          <a:bodyPr wrap="square" rtlCol="0">
            <a:spAutoFit/>
          </a:bodyPr>
          <a:lstStyle/>
          <a:p>
            <a:pPr algn="just">
              <a:buClr>
                <a:schemeClr val="accent2"/>
              </a:buClr>
              <a:buFont typeface="Wingdings" pitchFamily="2" charset="2"/>
              <a:buChar char="q"/>
            </a:pPr>
            <a:r>
              <a:rPr lang="en-US" sz="2400" b="1" u="sng" dirty="0"/>
              <a:t> For Clause 32 (e)</a:t>
            </a:r>
          </a:p>
        </p:txBody>
      </p:sp>
      <p:sp>
        <p:nvSpPr>
          <p:cNvPr id="10" name="Title 6"/>
          <p:cNvSpPr txBox="1">
            <a:spLocks/>
          </p:cNvSpPr>
          <p:nvPr/>
        </p:nvSpPr>
        <p:spPr>
          <a:xfrm>
            <a:off x="152400" y="152400"/>
            <a:ext cx="8839200" cy="914400"/>
          </a:xfrm>
          <a:prstGeom prst="rect">
            <a:avLst/>
          </a:prstGeom>
          <a:noFill/>
        </p:spPr>
        <p:txBody>
          <a:bodyPr>
            <a:noAutofit/>
          </a:bodyPr>
          <a:lstStyle/>
          <a:p>
            <a:pPr algn="just">
              <a:spcBef>
                <a:spcPct val="0"/>
              </a:spcBef>
            </a:pPr>
            <a:r>
              <a:rPr lang="en-US" sz="3200" b="1" i="1" u="sng" dirty="0">
                <a:solidFill>
                  <a:schemeClr val="accent2"/>
                </a:solidFill>
                <a:latin typeface="+mj-lt"/>
              </a:rPr>
              <a:t>Details to be maintained by auditor</a:t>
            </a:r>
            <a:r>
              <a:rPr kumimoji="0" lang="en-US" sz="1200" b="0" i="0" u="none" strike="noStrike" kern="1200" cap="none" spc="0" normalizeH="0" baseline="0" noProof="0" dirty="0">
                <a:ln>
                  <a:noFill/>
                </a:ln>
                <a:solidFill>
                  <a:schemeClr val="tx2"/>
                </a:solidFill>
                <a:effectLst/>
                <a:uLnTx/>
                <a:uFillTx/>
                <a:latin typeface="+mj-lt"/>
                <a:ea typeface="+mj-ea"/>
                <a:cs typeface="+mj-cs"/>
              </a:rPr>
              <a:t>	</a:t>
            </a:r>
          </a:p>
          <a:p>
            <a:pPr algn="just">
              <a:spcBef>
                <a:spcPct val="0"/>
              </a:spcBef>
            </a:pPr>
            <a:r>
              <a:rPr lang="en-US" sz="2800" dirty="0">
                <a:solidFill>
                  <a:schemeClr val="tx2"/>
                </a:solidFill>
                <a:latin typeface="+mj-lt"/>
              </a:rPr>
              <a:t>For Clause no. 32(c), (d),(e)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322</a:t>
            </a:fld>
            <a:endParaRPr lang="en-US"/>
          </a:p>
        </p:txBody>
      </p:sp>
      <p:pic>
        <p:nvPicPr>
          <p:cNvPr id="5" name="Content Placeholder 4"/>
          <p:cNvPicPr>
            <a:picLocks noGrp="1"/>
          </p:cNvPicPr>
          <p:nvPr>
            <p:ph sz="quarter" idx="1"/>
          </p:nvPr>
        </p:nvPicPr>
        <p:blipFill>
          <a:blip r:embed="rId2" cstate="print"/>
          <a:srcRect l="4033" t="46644" r="37796" b="14785"/>
          <a:stretch>
            <a:fillRect/>
          </a:stretch>
        </p:blipFill>
        <p:spPr bwMode="auto">
          <a:xfrm>
            <a:off x="228600" y="1981200"/>
            <a:ext cx="8763000" cy="4572000"/>
          </a:xfrm>
          <a:prstGeom prst="rect">
            <a:avLst/>
          </a:prstGeom>
          <a:noFill/>
          <a:ln w="38100">
            <a:solidFill>
              <a:schemeClr val="tx2"/>
            </a:solidFill>
            <a:miter lim="800000"/>
            <a:headEnd/>
            <a:tailEnd/>
          </a:ln>
        </p:spPr>
      </p:pic>
      <p:sp>
        <p:nvSpPr>
          <p:cNvPr id="7" name="TextBox 6"/>
          <p:cNvSpPr txBox="1"/>
          <p:nvPr/>
        </p:nvSpPr>
        <p:spPr>
          <a:xfrm>
            <a:off x="7239000" y="1447800"/>
            <a:ext cx="1295400" cy="461665"/>
          </a:xfrm>
          <a:prstGeom prst="rect">
            <a:avLst/>
          </a:prstGeom>
          <a:noFill/>
        </p:spPr>
        <p:txBody>
          <a:bodyPr wrap="square" rtlCol="0">
            <a:spAutoFit/>
          </a:bodyPr>
          <a:lstStyle/>
          <a:p>
            <a:pPr algn="just"/>
            <a:r>
              <a:rPr lang="en-US" sz="2400" b="1" dirty="0" err="1"/>
              <a:t>Contd</a:t>
            </a:r>
            <a:r>
              <a:rPr lang="en-US" sz="2400" b="1" dirty="0"/>
              <a:t>…</a:t>
            </a:r>
          </a:p>
        </p:txBody>
      </p:sp>
      <p:sp>
        <p:nvSpPr>
          <p:cNvPr id="8" name="Title 6"/>
          <p:cNvSpPr txBox="1">
            <a:spLocks/>
          </p:cNvSpPr>
          <p:nvPr/>
        </p:nvSpPr>
        <p:spPr>
          <a:xfrm>
            <a:off x="152400" y="228600"/>
            <a:ext cx="8839200" cy="914400"/>
          </a:xfrm>
          <a:prstGeom prst="rect">
            <a:avLst/>
          </a:prstGeom>
          <a:noFill/>
        </p:spPr>
        <p:txBody>
          <a:bodyPr>
            <a:normAutofit fontScale="25000" lnSpcReduction="20000"/>
          </a:bodyPr>
          <a:lstStyle/>
          <a:p>
            <a:pPr algn="just">
              <a:spcBef>
                <a:spcPct val="0"/>
              </a:spcBef>
            </a:pPr>
            <a:r>
              <a:rPr kumimoji="0" lang="en-US" sz="13600" b="0" i="0" u="none" strike="noStrike" kern="1200" cap="none" spc="0" normalizeH="0" baseline="0" noProof="0" dirty="0">
                <a:ln>
                  <a:noFill/>
                </a:ln>
                <a:solidFill>
                  <a:schemeClr val="tx2"/>
                </a:solidFill>
                <a:effectLst/>
                <a:uLnTx/>
                <a:uFillTx/>
                <a:latin typeface="+mj-lt"/>
                <a:ea typeface="+mj-ea"/>
                <a:cs typeface="+mj-cs"/>
              </a:rPr>
              <a:t>Clause no. 32(c), (d),(e)   </a:t>
            </a:r>
          </a:p>
          <a:p>
            <a:pPr algn="just">
              <a:spcBef>
                <a:spcPct val="0"/>
              </a:spcBef>
            </a:pPr>
            <a:r>
              <a:rPr lang="en-US" sz="11200" b="1" i="1" u="sng" noProof="0" dirty="0">
                <a:solidFill>
                  <a:schemeClr val="accent2"/>
                </a:solidFill>
              </a:rPr>
              <a:t>Format in E-utility</a:t>
            </a:r>
            <a:r>
              <a:rPr kumimoji="0" lang="en-US" sz="4400" b="0" i="0" u="none" strike="noStrike" kern="1200" cap="none" spc="0" normalizeH="0" baseline="0" noProof="0" dirty="0">
                <a:ln>
                  <a:noFill/>
                </a:ln>
                <a:solidFill>
                  <a:schemeClr val="tx2"/>
                </a:solidFill>
                <a:effectLst/>
                <a:uLnTx/>
                <a:uFillTx/>
                <a:latin typeface="+mj-lt"/>
                <a:ea typeface="+mj-ea"/>
                <a:cs typeface="+mj-cs"/>
              </a:rPr>
              <a:t>				</a:t>
            </a:r>
            <a:r>
              <a:rPr lang="en-US" sz="2800" i="1" dirty="0">
                <a:solidFill>
                  <a:srgbClr val="FF0000"/>
                </a:solidFill>
              </a:rPr>
              <a:t> 	</a:t>
            </a:r>
            <a:endParaRPr kumimoji="0" lang="en-US" sz="88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467600" cy="990600"/>
          </a:xfrm>
        </p:spPr>
        <p:txBody>
          <a:bodyPr>
            <a:normAutofit fontScale="90000"/>
          </a:bodyPr>
          <a:lstStyle/>
          <a:p>
            <a:r>
              <a:rPr lang="en-US" sz="4000" b="1" dirty="0"/>
              <a:t>Section 73- Losses in speculation business……</a:t>
            </a:r>
          </a:p>
        </p:txBody>
      </p:sp>
      <p:sp>
        <p:nvSpPr>
          <p:cNvPr id="4" name="Content Placeholder 3"/>
          <p:cNvSpPr>
            <a:spLocks noGrp="1"/>
          </p:cNvSpPr>
          <p:nvPr>
            <p:ph sz="quarter" idx="1"/>
          </p:nvPr>
        </p:nvSpPr>
        <p:spPr>
          <a:xfrm>
            <a:off x="76200" y="1600200"/>
            <a:ext cx="8915400" cy="5257800"/>
          </a:xfrm>
        </p:spPr>
        <p:txBody>
          <a:bodyPr>
            <a:normAutofit fontScale="77500" lnSpcReduction="20000"/>
          </a:bodyPr>
          <a:lstStyle/>
          <a:p>
            <a:pPr marL="360363" indent="-360363" algn="just">
              <a:buSzPct val="100000"/>
              <a:buFont typeface="+mj-lt"/>
              <a:buAutoNum type="arabicParenR"/>
            </a:pPr>
            <a:r>
              <a:rPr lang="en-US" sz="2800" dirty="0"/>
              <a:t>Any loss, computed in respect of a speculation business carried on by the assessee, shall not be set off except against profits and gains, if any, of another speculation business.</a:t>
            </a:r>
          </a:p>
          <a:p>
            <a:pPr marL="360363" indent="-360363" algn="just">
              <a:buSzPct val="100000"/>
              <a:buFont typeface="+mj-lt"/>
              <a:buAutoNum type="arabicParenR"/>
            </a:pPr>
            <a:r>
              <a:rPr lang="en-US" sz="2800" dirty="0"/>
              <a:t>Where for any A.Y. any loss computed in respect of a speculation business has not been wholly set off under Sub-Section (1), so much of the loss as is not so set off or the whole loss where the assessee had no income from any other speculation business, shall, subject to the other provisions of this Chapter, be carried forward to the following A.Y., and—</a:t>
            </a:r>
          </a:p>
          <a:p>
            <a:pPr marL="890588" lvl="1" indent="-350838" algn="just">
              <a:buSzPct val="100000"/>
              <a:buFont typeface="+mj-lt"/>
              <a:buAutoNum type="romanLcPeriod"/>
            </a:pPr>
            <a:r>
              <a:rPr lang="en-US" dirty="0"/>
              <a:t>It shall be set off against the profits and gains, if any, of any speculation business carried on by him assessable for that assessment year; and</a:t>
            </a:r>
          </a:p>
          <a:p>
            <a:pPr marL="890588" lvl="1" indent="-350838" algn="just">
              <a:buSzPct val="100000"/>
              <a:buFont typeface="+mj-lt"/>
              <a:buAutoNum type="romanLcPeriod"/>
            </a:pPr>
            <a:r>
              <a:rPr lang="en-US" dirty="0"/>
              <a:t>If the loss cannot be wholly so set off, the amount of loss not so set off shall be carried forward to the following A.Y. and so on.</a:t>
            </a:r>
          </a:p>
          <a:p>
            <a:pPr marL="360363" indent="-360363" algn="just">
              <a:buSzPct val="100000"/>
              <a:buFont typeface="+mj-lt"/>
              <a:buAutoNum type="arabicParenR"/>
            </a:pPr>
            <a:r>
              <a:rPr lang="en-US" sz="2800" dirty="0"/>
              <a:t>In respect of allowance on account of depreciation or capital expenditure on scientific research, the provisions of Sec. 72(2) shall apply in relation to speculation business as they apply in relation to any other business.</a:t>
            </a:r>
          </a:p>
          <a:p>
            <a:pPr marL="360363" indent="-360363" algn="just">
              <a:buSzPct val="100000"/>
              <a:buFont typeface="+mj-lt"/>
              <a:buAutoNum type="arabicParenR"/>
            </a:pPr>
            <a:r>
              <a:rPr lang="en-US" sz="2800" dirty="0"/>
              <a:t>No loss shall be carried forward under this Section for more than 4 assessment years immediately succeeding the A.Y. for which the loss was first computed.</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6"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323</a:t>
            </a:fld>
            <a:endParaRPr lang="en-US"/>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620000" cy="990600"/>
          </a:xfrm>
        </p:spPr>
        <p:txBody>
          <a:bodyPr>
            <a:noAutofit/>
          </a:bodyPr>
          <a:lstStyle/>
          <a:p>
            <a:r>
              <a:rPr lang="en-US" sz="3200" dirty="0"/>
              <a:t>Section 73A- Carry forward and set off of losses by specified business.…</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324</a:t>
            </a:fld>
            <a:endParaRPr lang="en-US"/>
          </a:p>
        </p:txBody>
      </p:sp>
      <p:sp>
        <p:nvSpPr>
          <p:cNvPr id="4" name="Content Placeholder 3"/>
          <p:cNvSpPr>
            <a:spLocks noGrp="1"/>
          </p:cNvSpPr>
          <p:nvPr>
            <p:ph sz="quarter" idx="1"/>
          </p:nvPr>
        </p:nvSpPr>
        <p:spPr>
          <a:xfrm>
            <a:off x="152400" y="1600200"/>
            <a:ext cx="8839200" cy="5029200"/>
          </a:xfrm>
        </p:spPr>
        <p:txBody>
          <a:bodyPr>
            <a:normAutofit/>
          </a:bodyPr>
          <a:lstStyle/>
          <a:p>
            <a:pPr marL="514350" indent="-514350" algn="just">
              <a:spcBef>
                <a:spcPts val="600"/>
              </a:spcBef>
              <a:buSzPct val="100000"/>
              <a:buAutoNum type="arabicParenBoth"/>
            </a:pPr>
            <a:r>
              <a:rPr lang="en-US" sz="2200" dirty="0"/>
              <a:t>Any loss, computed in respect of any specified business referred to in Section 35AD shall not be set off except against profits and gains, if any, of any other specified business.</a:t>
            </a:r>
          </a:p>
          <a:p>
            <a:pPr marL="514350" indent="-514350" algn="just">
              <a:spcBef>
                <a:spcPts val="600"/>
              </a:spcBef>
              <a:buSzPct val="100000"/>
              <a:buAutoNum type="arabicParenBoth"/>
            </a:pPr>
            <a:r>
              <a:rPr lang="en-US" sz="2200" dirty="0"/>
              <a:t>Where for any A.Y. any loss computed in respect of the specified business referred to in Sub-Sec. (1) has not been wholly set off under Sub-Sec. (1), so much of the loss as is not so set off or the whole loss where the assessee has no income from any other specified business, shall, subject to the other provisions of this Chapter, be carried forward to the following A.Y., and—</a:t>
            </a:r>
          </a:p>
          <a:p>
            <a:pPr marL="890588" lvl="1" indent="-350838" algn="just">
              <a:spcBef>
                <a:spcPts val="600"/>
              </a:spcBef>
              <a:buSzPct val="100000"/>
              <a:buFont typeface="+mj-lt"/>
              <a:buAutoNum type="romanLcPeriod"/>
            </a:pPr>
            <a:r>
              <a:rPr lang="en-US" sz="2200" dirty="0"/>
              <a:t>It shall be set off against the profits and gains, if any, of any specified business carried on by him assessable for that A.Y.; and</a:t>
            </a:r>
          </a:p>
          <a:p>
            <a:pPr marL="890588" lvl="1" indent="-350838" algn="just">
              <a:spcBef>
                <a:spcPts val="600"/>
              </a:spcBef>
              <a:buSzPct val="100000"/>
              <a:buFont typeface="+mj-lt"/>
              <a:buAutoNum type="romanLcPeriod"/>
            </a:pPr>
            <a:r>
              <a:rPr lang="en-US" sz="2200" dirty="0"/>
              <a:t>If the loss cannot be wholly so set off, the amount of loss not so set off shall be carried forward to the following A.Y. and so on</a:t>
            </a:r>
            <a:r>
              <a:rPr lang="en-US" sz="2200" i="1" dirty="0"/>
              <a:t>.</a:t>
            </a:r>
            <a:endParaRPr lang="en-US" sz="2200" dirty="0"/>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rmAutofit/>
          </a:bodyPr>
          <a:lstStyle/>
          <a:p>
            <a:r>
              <a:rPr lang="en-US" sz="3600" dirty="0"/>
              <a:t>Explanation to Section 73…….</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325</a:t>
            </a:fld>
            <a:endParaRPr lang="en-US"/>
          </a:p>
        </p:txBody>
      </p:sp>
      <p:sp>
        <p:nvSpPr>
          <p:cNvPr id="4" name="Content Placeholder 3"/>
          <p:cNvSpPr>
            <a:spLocks noGrp="1"/>
          </p:cNvSpPr>
          <p:nvPr>
            <p:ph sz="quarter" idx="1"/>
          </p:nvPr>
        </p:nvSpPr>
        <p:spPr>
          <a:xfrm>
            <a:off x="304800" y="1752600"/>
            <a:ext cx="8382000" cy="4648200"/>
          </a:xfrm>
        </p:spPr>
        <p:txBody>
          <a:bodyPr>
            <a:normAutofit/>
          </a:bodyPr>
          <a:lstStyle/>
          <a:p>
            <a:pPr marL="514350" indent="-514350" algn="just">
              <a:buSzPct val="100000"/>
              <a:buFont typeface="Wingdings" pitchFamily="2" charset="2"/>
              <a:buChar char="q"/>
            </a:pPr>
            <a:r>
              <a:rPr lang="en-US" sz="2200" b="1" u="sng" dirty="0"/>
              <a:t>Where any part of the business of a company </a:t>
            </a:r>
          </a:p>
          <a:p>
            <a:pPr marL="514350" indent="-514350" algn="just">
              <a:buSzPct val="100000"/>
              <a:buFont typeface="Wingdings" pitchFamily="2" charset="2"/>
              <a:buChar char="q"/>
            </a:pPr>
            <a:r>
              <a:rPr lang="en-US" sz="2200" b="1" u="sng" dirty="0"/>
              <a:t>other than</a:t>
            </a:r>
            <a:r>
              <a:rPr lang="en-US" sz="2200" b="1" dirty="0"/>
              <a:t> </a:t>
            </a:r>
          </a:p>
          <a:p>
            <a:pPr marL="900113" lvl="1" indent="-360363" algn="just">
              <a:buSzPct val="80000"/>
              <a:buFont typeface="Wingdings" pitchFamily="2" charset="2"/>
              <a:buChar char="q"/>
            </a:pPr>
            <a:r>
              <a:rPr lang="en-US" sz="2200" dirty="0"/>
              <a:t>A company whose gross total income consists mainly of income which is chargeable under the heads "Interest on securities", "Income from house property", "Capital gains" and "Income from other sources“; or</a:t>
            </a:r>
          </a:p>
          <a:p>
            <a:pPr marL="900113" lvl="1" indent="-360363" algn="just">
              <a:buSzPct val="80000"/>
              <a:buFont typeface="Wingdings" pitchFamily="2" charset="2"/>
              <a:buChar char="q"/>
            </a:pPr>
            <a:r>
              <a:rPr lang="en-US" sz="2200" dirty="0"/>
              <a:t>A company the principal business of which is the business of banking or the granting of loans and advances</a:t>
            </a:r>
          </a:p>
          <a:p>
            <a:pPr marL="514350" indent="-514350" algn="just">
              <a:buSzPct val="100000"/>
              <a:buFont typeface="Wingdings" pitchFamily="2" charset="2"/>
              <a:buChar char="q"/>
            </a:pPr>
            <a:r>
              <a:rPr lang="en-US" sz="2200" b="1" u="sng" dirty="0"/>
              <a:t>consists in the purchase and sale of shares of other companies</a:t>
            </a:r>
            <a:r>
              <a:rPr lang="en-US" sz="2200" dirty="0"/>
              <a:t>, </a:t>
            </a:r>
          </a:p>
          <a:p>
            <a:pPr marL="514350" indent="-514350" algn="just">
              <a:buSzPct val="100000"/>
              <a:buFont typeface="Wingdings" pitchFamily="2" charset="2"/>
              <a:buChar char="q"/>
            </a:pPr>
            <a:r>
              <a:rPr lang="en-US" sz="2200" dirty="0"/>
              <a:t>such company shall, for the purposes of this Section, be deemed to be carrying on a speculation business to the extent to which the business consists of the purchase and sale of such shares.</a:t>
            </a:r>
          </a:p>
        </p:txBody>
      </p:sp>
      <p:sp>
        <p:nvSpPr>
          <p:cNvPr id="5" name="Rectangle 4"/>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lstStyle/>
          <a:p>
            <a:r>
              <a:rPr lang="en-US" dirty="0"/>
              <a:t>Issues/Case laws….</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326</a:t>
            </a:fld>
            <a:endParaRPr lang="en-US"/>
          </a:p>
        </p:txBody>
      </p:sp>
      <p:sp>
        <p:nvSpPr>
          <p:cNvPr id="4" name="Content Placeholder 3"/>
          <p:cNvSpPr>
            <a:spLocks noGrp="1"/>
          </p:cNvSpPr>
          <p:nvPr>
            <p:ph sz="quarter" idx="1"/>
          </p:nvPr>
        </p:nvSpPr>
        <p:spPr>
          <a:xfrm>
            <a:off x="76200" y="1600200"/>
            <a:ext cx="8915400" cy="5257800"/>
          </a:xfrm>
          <a:noFill/>
          <a:ln w="38100">
            <a:solidFill>
              <a:schemeClr val="accent1"/>
            </a:solidFill>
          </a:ln>
        </p:spPr>
        <p:txBody>
          <a:bodyPr>
            <a:noAutofit/>
          </a:bodyPr>
          <a:lstStyle/>
          <a:p>
            <a:pPr marL="0" indent="0" algn="just">
              <a:buNone/>
            </a:pPr>
            <a:r>
              <a:rPr lang="en-IN" sz="2200" b="1" dirty="0">
                <a:solidFill>
                  <a:srgbClr val="FF0000"/>
                </a:solidFill>
              </a:rPr>
              <a:t>ACIT v  </a:t>
            </a:r>
            <a:r>
              <a:rPr lang="en-IN" sz="2200" b="1" dirty="0" err="1">
                <a:solidFill>
                  <a:srgbClr val="FF0000"/>
                </a:solidFill>
              </a:rPr>
              <a:t>Hasmukh</a:t>
            </a:r>
            <a:r>
              <a:rPr lang="en-IN" sz="2200" b="1" dirty="0">
                <a:solidFill>
                  <a:srgbClr val="FF0000"/>
                </a:solidFill>
              </a:rPr>
              <a:t> M. Shah [2003] 85 ITD 99 (AHD.)</a:t>
            </a:r>
            <a:endParaRPr lang="en-US" sz="2200" dirty="0">
              <a:solidFill>
                <a:srgbClr val="FF0000"/>
              </a:solidFill>
            </a:endParaRPr>
          </a:p>
          <a:p>
            <a:pPr algn="just">
              <a:buNone/>
            </a:pPr>
            <a:r>
              <a:rPr lang="en-IN" sz="2200" dirty="0"/>
              <a:t>	The assessee, a registered </a:t>
            </a:r>
            <a:r>
              <a:rPr lang="en-IN" sz="2200" dirty="0" err="1"/>
              <a:t>sharebroker</a:t>
            </a:r>
            <a:r>
              <a:rPr lang="en-IN" sz="2200" dirty="0"/>
              <a:t>, had been carrying on speculation business on his own account and on account and on behalf of his clients and had been getting brokerage for the same. The </a:t>
            </a:r>
            <a:r>
              <a:rPr lang="en-IN" sz="2200" dirty="0" err="1"/>
              <a:t>assessee</a:t>
            </a:r>
            <a:r>
              <a:rPr lang="en-IN" sz="2200" dirty="0"/>
              <a:t> did not get its accounts audited under Section 44AB on the ground that his total turnover did not exceed the prescribed limit. </a:t>
            </a:r>
            <a:r>
              <a:rPr lang="en-US" sz="2200" dirty="0"/>
              <a:t>The AO, viewed that for the purpose of section 44AB the entire turnover in the </a:t>
            </a:r>
            <a:r>
              <a:rPr lang="en-US" sz="2200" i="1" dirty="0" err="1"/>
              <a:t>dalali</a:t>
            </a:r>
            <a:r>
              <a:rPr lang="en-US" sz="2200" dirty="0"/>
              <a:t> business including, </a:t>
            </a:r>
            <a:r>
              <a:rPr lang="en-US" sz="2200" i="1" dirty="0"/>
              <a:t>inter alia</a:t>
            </a:r>
            <a:r>
              <a:rPr lang="en-US" sz="2200" dirty="0"/>
              <a:t>, transactions in the account of his constituents carried out through the assessee would be aggregated &amp; was liable to get his accounts audited u/s 44AB &amp; initiated penalty proceedings u/s 271B but it was held that </a:t>
            </a:r>
            <a:r>
              <a:rPr lang="en-IN" sz="2200" dirty="0"/>
              <a:t>where </a:t>
            </a:r>
            <a:r>
              <a:rPr lang="en-IN" sz="2200" dirty="0" err="1"/>
              <a:t>sharebroker</a:t>
            </a:r>
            <a:r>
              <a:rPr lang="en-IN" sz="2200" dirty="0"/>
              <a:t> does not sell goods of its constituents as his own and only charges commission for bringing two parties together to transactions of sale and purchase of shares, such transactions cannot amount to ‘sale, turnover or receipt’ of </a:t>
            </a:r>
            <a:r>
              <a:rPr lang="en-IN" sz="2200" dirty="0" err="1"/>
              <a:t>sharebroker</a:t>
            </a:r>
            <a:r>
              <a:rPr lang="en-IN" sz="2200" dirty="0"/>
              <a:t> himself within meaning of Section 44AB.</a:t>
            </a:r>
          </a:p>
          <a:p>
            <a:pPr algn="just"/>
            <a:endParaRPr lang="en-IN" sz="2200" dirty="0"/>
          </a:p>
          <a:p>
            <a:pPr algn="just"/>
            <a:endParaRPr lang="en-IN" sz="2200" dirty="0"/>
          </a:p>
          <a:p>
            <a:pPr algn="just"/>
            <a:endParaRPr lang="en-US" sz="2200" dirty="0"/>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327</a:t>
            </a:fld>
            <a:endParaRPr lang="en-US"/>
          </a:p>
        </p:txBody>
      </p:sp>
      <p:sp>
        <p:nvSpPr>
          <p:cNvPr id="4" name="Content Placeholder 3"/>
          <p:cNvSpPr>
            <a:spLocks noGrp="1"/>
          </p:cNvSpPr>
          <p:nvPr>
            <p:ph sz="quarter" idx="1"/>
          </p:nvPr>
        </p:nvSpPr>
        <p:spPr>
          <a:xfrm>
            <a:off x="533400" y="1752600"/>
            <a:ext cx="8153400" cy="3908648"/>
          </a:xfrm>
          <a:noFill/>
          <a:ln w="38100">
            <a:solidFill>
              <a:schemeClr val="accent1"/>
            </a:solidFill>
          </a:ln>
        </p:spPr>
        <p:txBody>
          <a:bodyPr>
            <a:normAutofit fontScale="70000" lnSpcReduction="20000"/>
          </a:bodyPr>
          <a:lstStyle/>
          <a:p>
            <a:pPr algn="just"/>
            <a:r>
              <a:rPr lang="en-IN" sz="3200" dirty="0">
                <a:solidFill>
                  <a:srgbClr val="C00000"/>
                </a:solidFill>
              </a:rPr>
              <a:t> </a:t>
            </a:r>
            <a:r>
              <a:rPr lang="en-IN" sz="3200" b="1" dirty="0">
                <a:solidFill>
                  <a:srgbClr val="C00000"/>
                </a:solidFill>
              </a:rPr>
              <a:t>Om Stock &amp; Commodities (P.) Ltd  v DCIT [2014] 48 taxmann.com 186 (Mumbai - Trib.) </a:t>
            </a:r>
          </a:p>
          <a:p>
            <a:pPr algn="just">
              <a:buNone/>
            </a:pPr>
            <a:r>
              <a:rPr lang="en-IN" sz="3200" dirty="0"/>
              <a:t>	Here it was held that value of sale transactions of commodity through MCX without delivery cannot be considered as turnover for purpose of Section 44AB, therefore, failure on part of assessee to get its accounts audited does not lead to levy of penalty u/s  271B.</a:t>
            </a:r>
            <a:endParaRPr lang="en-IN" sz="3200" b="1" dirty="0"/>
          </a:p>
          <a:p>
            <a:pPr algn="just"/>
            <a:r>
              <a:rPr lang="en-IN" sz="3200" b="1" dirty="0" err="1">
                <a:solidFill>
                  <a:srgbClr val="C00000"/>
                </a:solidFill>
              </a:rPr>
              <a:t>Banwari</a:t>
            </a:r>
            <a:r>
              <a:rPr lang="en-IN" sz="3200" b="1" dirty="0">
                <a:solidFill>
                  <a:srgbClr val="C00000"/>
                </a:solidFill>
              </a:rPr>
              <a:t> </a:t>
            </a:r>
            <a:r>
              <a:rPr lang="en-IN" sz="3200" b="1" dirty="0" err="1">
                <a:solidFill>
                  <a:srgbClr val="C00000"/>
                </a:solidFill>
              </a:rPr>
              <a:t>Sitaram</a:t>
            </a:r>
            <a:r>
              <a:rPr lang="en-IN" sz="3200" b="1" dirty="0">
                <a:solidFill>
                  <a:srgbClr val="C00000"/>
                </a:solidFill>
              </a:rPr>
              <a:t> </a:t>
            </a:r>
            <a:r>
              <a:rPr lang="en-IN" sz="3200" b="1" dirty="0" err="1">
                <a:solidFill>
                  <a:srgbClr val="C00000"/>
                </a:solidFill>
              </a:rPr>
              <a:t>Pasari</a:t>
            </a:r>
            <a:r>
              <a:rPr lang="en-IN" sz="3200" b="1" dirty="0">
                <a:solidFill>
                  <a:srgbClr val="C00000"/>
                </a:solidFill>
              </a:rPr>
              <a:t> HUF v ACIT [2013] 29 taxmann.com 137 (</a:t>
            </a:r>
            <a:r>
              <a:rPr lang="en-IN" sz="3200" b="1" dirty="0" err="1">
                <a:solidFill>
                  <a:srgbClr val="C00000"/>
                </a:solidFill>
              </a:rPr>
              <a:t>Pune</a:t>
            </a:r>
            <a:r>
              <a:rPr lang="en-IN" sz="3200" b="1" dirty="0">
                <a:solidFill>
                  <a:srgbClr val="C00000"/>
                </a:solidFill>
              </a:rPr>
              <a:t> - Trib.) </a:t>
            </a:r>
            <a:endParaRPr lang="en-US" sz="3200" dirty="0">
              <a:solidFill>
                <a:srgbClr val="C00000"/>
              </a:solidFill>
            </a:endParaRPr>
          </a:p>
          <a:p>
            <a:pPr algn="just">
              <a:buNone/>
            </a:pPr>
            <a:r>
              <a:rPr lang="en-IN" sz="3200" dirty="0"/>
              <a:t>	In the case above, assessee was engaged in online trading of commodities, as a speculative activity, annual value thereof could not be considered as 'turnover' in order to ascertain liability of assessee to get its accounts audited u/s 44AB.</a:t>
            </a:r>
            <a:endParaRPr lang="en-US" sz="3200" dirty="0"/>
          </a:p>
          <a:p>
            <a:endParaRPr lang="en-US" dirty="0"/>
          </a:p>
        </p:txBody>
      </p:sp>
      <p:sp>
        <p:nvSpPr>
          <p:cNvPr id="5" name="Title 1"/>
          <p:cNvSpPr txBox="1">
            <a:spLocks/>
          </p:cNvSpPr>
          <p:nvPr/>
        </p:nvSpPr>
        <p:spPr>
          <a:xfrm>
            <a:off x="304800" y="1524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schemeClr val="tx2"/>
                </a:solidFill>
                <a:effectLst/>
                <a:uLnTx/>
                <a:uFillTx/>
                <a:latin typeface="+mj-lt"/>
                <a:ea typeface="+mj-ea"/>
                <a:cs typeface="+mj-cs"/>
              </a:rPr>
              <a:t>Issues/Case laws….</a:t>
            </a: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152400"/>
            <a:ext cx="8991600" cy="990600"/>
          </a:xfrm>
        </p:spPr>
        <p:txBody>
          <a:bodyPr>
            <a:noAutofit/>
          </a:bodyPr>
          <a:lstStyle/>
          <a:p>
            <a:pPr algn="just"/>
            <a:r>
              <a:rPr lang="en-US" dirty="0"/>
              <a:t/>
            </a:r>
            <a:br>
              <a:rPr lang="en-US" dirty="0"/>
            </a:br>
            <a:r>
              <a:rPr lang="en-US" dirty="0"/>
              <a:t>Clause no. 33		</a:t>
            </a:r>
            <a:r>
              <a:rPr lang="en-US" i="1" dirty="0">
                <a:solidFill>
                  <a:srgbClr val="FF0000"/>
                </a:solidFill>
              </a:rPr>
              <a:t> 		 </a:t>
            </a:r>
            <a:r>
              <a:rPr lang="en-US" dirty="0"/>
              <a:t>					</a:t>
            </a:r>
            <a:endParaRPr lang="en-US" sz="2800" i="1" dirty="0">
              <a:solidFill>
                <a:srgbClr val="FF0000"/>
              </a:solidFill>
            </a:endParaRPr>
          </a:p>
        </p:txBody>
      </p:sp>
      <p:sp>
        <p:nvSpPr>
          <p:cNvPr id="8" name="Content Placeholder 7"/>
          <p:cNvSpPr>
            <a:spLocks noGrp="1"/>
          </p:cNvSpPr>
          <p:nvPr>
            <p:ph sz="quarter" idx="1"/>
          </p:nvPr>
        </p:nvSpPr>
        <p:spPr>
          <a:xfrm>
            <a:off x="152400" y="1676400"/>
            <a:ext cx="8839200" cy="4681558"/>
          </a:xfrm>
          <a:ln w="38100"/>
        </p:spPr>
        <p:style>
          <a:lnRef idx="2">
            <a:schemeClr val="accent1"/>
          </a:lnRef>
          <a:fillRef idx="1">
            <a:schemeClr val="lt1"/>
          </a:fillRef>
          <a:effectRef idx="0">
            <a:schemeClr val="accent1"/>
          </a:effectRef>
          <a:fontRef idx="minor">
            <a:schemeClr val="dk1"/>
          </a:fontRef>
        </p:style>
        <p:txBody>
          <a:bodyPr>
            <a:noAutofit/>
          </a:bodyPr>
          <a:lstStyle/>
          <a:p>
            <a:pPr marL="95250" indent="0" algn="just" fontAlgn="t">
              <a:spcBef>
                <a:spcPts val="0"/>
              </a:spcBef>
              <a:buNone/>
            </a:pPr>
            <a:r>
              <a:rPr lang="en-US" sz="2200" dirty="0">
                <a:solidFill>
                  <a:srgbClr val="000000"/>
                </a:solidFill>
              </a:rPr>
              <a:t>Section-wise details of deductions, if any, admissible under Chapter VIA or </a:t>
            </a:r>
            <a:r>
              <a:rPr lang="en-US" sz="2200" b="1" u="sng" dirty="0">
                <a:solidFill>
                  <a:srgbClr val="000000"/>
                </a:solidFill>
              </a:rPr>
              <a:t>Chapter III (Section 10A, Section 10AA). </a:t>
            </a:r>
          </a:p>
          <a:p>
            <a:pPr marL="95250" indent="0" algn="just" fontAlgn="t">
              <a:spcBef>
                <a:spcPts val="0"/>
              </a:spcBef>
              <a:buNone/>
            </a:pPr>
            <a:endParaRPr lang="en-US" sz="2200" b="1" u="sng" dirty="0">
              <a:solidFill>
                <a:srgbClr val="000000"/>
              </a:solidFill>
            </a:endParaRPr>
          </a:p>
          <a:p>
            <a:pPr marL="95250" indent="0" algn="just" fontAlgn="t">
              <a:spcBef>
                <a:spcPts val="0"/>
              </a:spcBef>
              <a:buNone/>
            </a:pPr>
            <a:endParaRPr lang="en-US" sz="2200" b="1" u="sng" dirty="0">
              <a:solidFill>
                <a:srgbClr val="000000"/>
              </a:solidFill>
            </a:endParaRPr>
          </a:p>
          <a:p>
            <a:pPr marL="95250" indent="0" algn="just" fontAlgn="t">
              <a:spcBef>
                <a:spcPts val="0"/>
              </a:spcBef>
              <a:buNone/>
            </a:pPr>
            <a:endParaRPr lang="en-US" sz="2200" b="1" u="sng" dirty="0">
              <a:solidFill>
                <a:srgbClr val="000000"/>
              </a:solidFill>
            </a:endParaRPr>
          </a:p>
        </p:txBody>
      </p:sp>
      <p:sp>
        <p:nvSpPr>
          <p:cNvPr id="9" name="TextBox 8"/>
          <p:cNvSpPr txBox="1"/>
          <p:nvPr/>
        </p:nvSpPr>
        <p:spPr>
          <a:xfrm>
            <a:off x="214282" y="4643446"/>
            <a:ext cx="8772524" cy="1323439"/>
          </a:xfrm>
          <a:prstGeom prst="rect">
            <a:avLst/>
          </a:prstGeom>
          <a:noFill/>
        </p:spPr>
        <p:txBody>
          <a:bodyPr wrap="square" rtlCol="0">
            <a:spAutoFit/>
          </a:bodyPr>
          <a:lstStyle/>
          <a:p>
            <a:pPr marL="725488" indent="-725488" algn="just"/>
            <a:r>
              <a:rPr lang="en-US" sz="2000" b="1" dirty="0"/>
              <a:t>Brief: </a:t>
            </a:r>
            <a:r>
              <a:rPr lang="en-US" sz="2000" dirty="0">
                <a:solidFill>
                  <a:srgbClr val="000000"/>
                </a:solidFill>
              </a:rPr>
              <a:t>Deduction u/s 10A </a:t>
            </a:r>
            <a:r>
              <a:rPr lang="en-US" sz="2000" i="1" dirty="0">
                <a:solidFill>
                  <a:srgbClr val="000000"/>
                </a:solidFill>
              </a:rPr>
              <a:t>(</a:t>
            </a:r>
            <a:r>
              <a:rPr lang="en-US" sz="2000" i="1" dirty="0"/>
              <a:t>Special provision in respect of newly established undertakings in free trade zone, etc.)</a:t>
            </a:r>
            <a:r>
              <a:rPr lang="en-US" sz="2000" dirty="0"/>
              <a:t> and </a:t>
            </a:r>
            <a:r>
              <a:rPr lang="en-US" sz="2000" dirty="0">
                <a:solidFill>
                  <a:srgbClr val="000000"/>
                </a:solidFill>
              </a:rPr>
              <a:t>Section 10AA </a:t>
            </a:r>
            <a:r>
              <a:rPr lang="en-US" sz="2000" i="1" dirty="0">
                <a:solidFill>
                  <a:srgbClr val="000000"/>
                </a:solidFill>
              </a:rPr>
              <a:t>(</a:t>
            </a:r>
            <a:r>
              <a:rPr lang="en-US" sz="2000" i="1" dirty="0"/>
              <a:t>Special provisions in respect of newly established Units in Special Economic Zones)</a:t>
            </a:r>
            <a:r>
              <a:rPr lang="en-US" sz="2000" dirty="0">
                <a:solidFill>
                  <a:srgbClr val="000000"/>
                </a:solidFill>
              </a:rPr>
              <a:t> also included and specified format provided .</a:t>
            </a:r>
          </a:p>
        </p:txBody>
      </p:sp>
      <p:graphicFrame>
        <p:nvGraphicFramePr>
          <p:cNvPr id="5" name="Table 4"/>
          <p:cNvGraphicFramePr>
            <a:graphicFrameLocks noGrp="1"/>
          </p:cNvGraphicFramePr>
          <p:nvPr/>
        </p:nvGraphicFramePr>
        <p:xfrm>
          <a:off x="357158" y="2643182"/>
          <a:ext cx="8153400" cy="1525270"/>
        </p:xfrm>
        <a:graphic>
          <a:graphicData uri="http://schemas.openxmlformats.org/drawingml/2006/table">
            <a:tbl>
              <a:tblPr firstRow="1" bandRow="1">
                <a:tableStyleId>{5C22544A-7EE6-4342-B048-85BDC9FD1C3A}</a:tableStyleId>
              </a:tblPr>
              <a:tblGrid>
                <a:gridCol w="1564794">
                  <a:extLst>
                    <a:ext uri="{9D8B030D-6E8A-4147-A177-3AD203B41FA5}">
                      <a16:colId xmlns="" xmlns:a16="http://schemas.microsoft.com/office/drawing/2014/main" val="20000"/>
                    </a:ext>
                  </a:extLst>
                </a:gridCol>
                <a:gridCol w="6588606">
                  <a:extLst>
                    <a:ext uri="{9D8B030D-6E8A-4147-A177-3AD203B41FA5}">
                      <a16:colId xmlns="" xmlns:a16="http://schemas.microsoft.com/office/drawing/2014/main" val="20001"/>
                    </a:ext>
                  </a:extLst>
                </a:gridCol>
              </a:tblGrid>
              <a:tr h="370840">
                <a:tc>
                  <a:txBody>
                    <a:bodyPr/>
                    <a:lstStyle/>
                    <a:p>
                      <a:pPr algn="ctr"/>
                      <a:r>
                        <a:rPr kumimoji="0" lang="en-US" sz="1800" b="1" kern="1200" baseline="0" dirty="0">
                          <a:solidFill>
                            <a:schemeClr val="lt1"/>
                          </a:solidFill>
                          <a:latin typeface="+mn-lt"/>
                          <a:ea typeface="+mn-ea"/>
                          <a:cs typeface="+mn-cs"/>
                        </a:rPr>
                        <a:t>Section under which</a:t>
                      </a:r>
                    </a:p>
                    <a:p>
                      <a:pPr algn="ctr"/>
                      <a:r>
                        <a:rPr kumimoji="0" lang="en-US" sz="1800" b="1" kern="1200" baseline="0" dirty="0">
                          <a:solidFill>
                            <a:schemeClr val="lt1"/>
                          </a:solidFill>
                          <a:latin typeface="+mn-lt"/>
                          <a:ea typeface="+mn-ea"/>
                          <a:cs typeface="+mn-cs"/>
                        </a:rPr>
                        <a:t>deduction is claimed</a:t>
                      </a:r>
                      <a:endParaRPr lang="en-US" sz="1800" b="1" dirty="0">
                        <a:latin typeface="+mn-lt"/>
                        <a:ea typeface="Calibri"/>
                        <a:cs typeface="Arial"/>
                      </a:endParaRPr>
                    </a:p>
                  </a:txBody>
                  <a:tcPr marL="28575" marR="28575" marT="28575" marB="28575" anchor="ctr"/>
                </a:tc>
                <a:tc>
                  <a:txBody>
                    <a:bodyPr/>
                    <a:lstStyle/>
                    <a:p>
                      <a:pPr algn="ctr"/>
                      <a:r>
                        <a:rPr kumimoji="0" lang="en-US" sz="1800" b="1" kern="1200" baseline="0" dirty="0">
                          <a:solidFill>
                            <a:schemeClr val="lt1"/>
                          </a:solidFill>
                          <a:latin typeface="+mn-lt"/>
                          <a:ea typeface="+mn-ea"/>
                          <a:cs typeface="+mn-cs"/>
                        </a:rPr>
                        <a:t>Amounts admissible as per the provision of the Income Tax Act, 1961 and fulfils the conditions, if any, specified under the relevant provisions of Income Tax Act, 1961 or Income Tax Rules,1962 or any other guidelines, circular, etc, issued in this behalf.</a:t>
                      </a:r>
                      <a:endParaRPr lang="en-US" sz="1800" b="1" dirty="0">
                        <a:latin typeface="+mn-lt"/>
                        <a:ea typeface="Calibri"/>
                        <a:cs typeface="Arial"/>
                      </a:endParaRPr>
                    </a:p>
                  </a:txBody>
                  <a:tcPr marL="28575" marR="28575" marT="28575" marB="28575" anchor="ctr"/>
                </a:tc>
                <a:extLst>
                  <a:ext uri="{0D108BD9-81ED-4DB2-BD59-A6C34878D82A}">
                    <a16:rowId xmlns="" xmlns:a16="http://schemas.microsoft.com/office/drawing/2014/main" val="10000"/>
                  </a:ext>
                </a:extLst>
              </a:tr>
              <a:tr h="370840">
                <a:tc>
                  <a:txBody>
                    <a:bodyPr/>
                    <a:lstStyle/>
                    <a:p>
                      <a:endParaRPr lang="en-US" sz="1800" b="1" dirty="0">
                        <a:latin typeface="+mn-lt"/>
                      </a:endParaRPr>
                    </a:p>
                  </a:txBody>
                  <a:tcPr/>
                </a:tc>
                <a:tc>
                  <a:txBody>
                    <a:bodyPr/>
                    <a:lstStyle/>
                    <a:p>
                      <a:endParaRPr lang="en-US" sz="1800" b="1" dirty="0">
                        <a:latin typeface="+mn-lt"/>
                      </a:endParaRPr>
                    </a:p>
                  </a:txBody>
                  <a:tcPr/>
                </a:tc>
                <a:extLst>
                  <a:ext uri="{0D108BD9-81ED-4DB2-BD59-A6C34878D82A}">
                    <a16:rowId xmlns="" xmlns:a16="http://schemas.microsoft.com/office/drawing/2014/main" val="10001"/>
                  </a:ext>
                </a:extLst>
              </a:tr>
            </a:tbl>
          </a:graphicData>
        </a:graphic>
      </p:graphicFrame>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328</a:t>
            </a:fld>
            <a:endParaRPr lang="en-US"/>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153400" cy="838200"/>
          </a:xfrm>
          <a:noFill/>
        </p:spPr>
        <p:txBody>
          <a:bodyPr>
            <a:normAutofit fontScale="90000"/>
          </a:bodyPr>
          <a:lstStyle/>
          <a:p>
            <a:r>
              <a:rPr lang="en-US" dirty="0"/>
              <a:t>Issues on Clause no. 33</a:t>
            </a:r>
            <a:br>
              <a:rPr lang="en-US" dirty="0"/>
            </a:br>
            <a:r>
              <a:rPr lang="en-US" sz="2400" i="1" dirty="0">
                <a:solidFill>
                  <a:srgbClr val="FF0000"/>
                </a:solidFill>
              </a:rPr>
              <a:t> 						</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329</a:t>
            </a:fld>
            <a:endParaRPr lang="en-US"/>
          </a:p>
        </p:txBody>
      </p:sp>
      <p:sp>
        <p:nvSpPr>
          <p:cNvPr id="4" name="Content Placeholder 3"/>
          <p:cNvSpPr>
            <a:spLocks noGrp="1"/>
          </p:cNvSpPr>
          <p:nvPr>
            <p:ph sz="quarter" idx="1"/>
          </p:nvPr>
        </p:nvSpPr>
        <p:spPr>
          <a:xfrm>
            <a:off x="533400" y="1905000"/>
            <a:ext cx="8153400" cy="3733800"/>
          </a:xfrm>
          <a:noFill/>
          <a:ln w="38100">
            <a:solidFill>
              <a:schemeClr val="accent1"/>
            </a:solidFill>
          </a:ln>
        </p:spPr>
        <p:txBody>
          <a:bodyPr anchor="ctr">
            <a:normAutofit/>
          </a:bodyPr>
          <a:lstStyle/>
          <a:p>
            <a:pPr algn="just">
              <a:spcBef>
                <a:spcPts val="1800"/>
              </a:spcBef>
            </a:pPr>
            <a:r>
              <a:rPr lang="en-US" sz="2500" dirty="0"/>
              <a:t>Chapter VIA of the Act deals with deductions in respect of certain payments, deduction in respect of certain incomes, &amp; other deductions which have to be given effect to by the way of allowance from gross total income of the assessee.</a:t>
            </a:r>
          </a:p>
          <a:p>
            <a:pPr algn="just">
              <a:spcBef>
                <a:spcPts val="1800"/>
              </a:spcBef>
            </a:pPr>
            <a:r>
              <a:rPr lang="en-US" sz="2500" dirty="0"/>
              <a:t>Chapter III relates to income which don’t form part of total income, the reporting under this Clause is required only with respect to exemptions claimed u/s 10A &amp; Section 10AA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lstStyle/>
          <a:p>
            <a:r>
              <a:rPr lang="en-US" dirty="0"/>
              <a:t>Key Highlights…..</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33</a:t>
            </a:fld>
            <a:endParaRPr lang="en-US"/>
          </a:p>
        </p:txBody>
      </p:sp>
      <p:sp>
        <p:nvSpPr>
          <p:cNvPr id="4" name="Content Placeholder 3"/>
          <p:cNvSpPr>
            <a:spLocks noGrp="1"/>
          </p:cNvSpPr>
          <p:nvPr>
            <p:ph sz="quarter" idx="1"/>
          </p:nvPr>
        </p:nvSpPr>
        <p:spPr>
          <a:xfrm>
            <a:off x="152400" y="1888232"/>
            <a:ext cx="8763000" cy="4061048"/>
          </a:xfrm>
          <a:ln w="28575">
            <a:solidFill>
              <a:schemeClr val="accent1"/>
            </a:solidFill>
          </a:ln>
        </p:spPr>
        <p:txBody>
          <a:bodyPr>
            <a:noAutofit/>
          </a:bodyPr>
          <a:lstStyle/>
          <a:p>
            <a:pPr algn="just">
              <a:spcBef>
                <a:spcPts val="1200"/>
              </a:spcBef>
              <a:buFont typeface="Wingdings" pitchFamily="2" charset="2"/>
              <a:buChar char="Ø"/>
            </a:pPr>
            <a:r>
              <a:rPr lang="en-US" sz="2400" dirty="0"/>
              <a:t>Increased reporting requirements for the assessee and the auditor.</a:t>
            </a:r>
          </a:p>
          <a:p>
            <a:pPr algn="just">
              <a:spcBef>
                <a:spcPts val="1200"/>
              </a:spcBef>
              <a:buFont typeface="Wingdings" pitchFamily="2" charset="2"/>
              <a:buChar char="Ø"/>
            </a:pPr>
            <a:r>
              <a:rPr lang="en-US" sz="2400" dirty="0"/>
              <a:t>Examination of books of account and relevant documents along with declaration by the assessees.</a:t>
            </a:r>
          </a:p>
          <a:p>
            <a:pPr algn="just">
              <a:spcBef>
                <a:spcPts val="1200"/>
              </a:spcBef>
              <a:buFont typeface="Wingdings" pitchFamily="2" charset="2"/>
              <a:buChar char="Ø"/>
            </a:pPr>
            <a:r>
              <a:rPr lang="en-US" sz="2400" dirty="0"/>
              <a:t>Required to visit the locations at which books of account are being maintained.</a:t>
            </a:r>
          </a:p>
          <a:p>
            <a:pPr algn="just">
              <a:spcBef>
                <a:spcPts val="1200"/>
              </a:spcBef>
              <a:buFont typeface="Wingdings" pitchFamily="2" charset="2"/>
              <a:buChar char="Ø"/>
            </a:pPr>
            <a:r>
              <a:rPr lang="en-US" sz="2400" dirty="0"/>
              <a:t>Tax auditor to determine assessed or assessable values of properties (land or building or both), value of shares of private company.</a:t>
            </a:r>
          </a:p>
          <a:p>
            <a:pPr algn="just">
              <a:spcBef>
                <a:spcPts val="1200"/>
              </a:spcBef>
              <a:buFont typeface="Wingdings" pitchFamily="2" charset="2"/>
              <a:buChar char="Ø"/>
            </a:pPr>
            <a:r>
              <a:rPr lang="en-US" sz="2400" dirty="0"/>
              <a:t>Consolidation of details under various laws.</a:t>
            </a:r>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4294967295"/>
          </p:nvPr>
        </p:nvSpPr>
        <p:spPr>
          <a:xfrm>
            <a:off x="152400" y="914400"/>
            <a:ext cx="8839200" cy="761999"/>
          </a:xfrm>
          <a:ln w="38100">
            <a:noFill/>
          </a:ln>
        </p:spPr>
        <p:style>
          <a:lnRef idx="2">
            <a:schemeClr val="accent1"/>
          </a:lnRef>
          <a:fillRef idx="1">
            <a:schemeClr val="lt1"/>
          </a:fillRef>
          <a:effectRef idx="0">
            <a:schemeClr val="accent1"/>
          </a:effectRef>
          <a:fontRef idx="minor">
            <a:schemeClr val="dk1"/>
          </a:fontRef>
        </p:style>
        <p:txBody>
          <a:bodyPr>
            <a:noAutofit/>
          </a:bodyPr>
          <a:lstStyle/>
          <a:p>
            <a:pPr marL="95250" indent="0" algn="just">
              <a:buNone/>
            </a:pPr>
            <a:r>
              <a:rPr lang="en-US" sz="2200" dirty="0"/>
              <a:t>(a) Whether the assessee is required to deduct or collect tax as per the provisions of Chapter XVII-B or Chapter XVII-BB, if yes please furnish:</a:t>
            </a:r>
            <a:endParaRPr lang="en-US" sz="2200" b="1" dirty="0">
              <a:ea typeface="Times New Roman"/>
              <a:cs typeface="Times New Roman"/>
            </a:endParaRPr>
          </a:p>
        </p:txBody>
      </p:sp>
      <p:sp>
        <p:nvSpPr>
          <p:cNvPr id="6" name="Title 6"/>
          <p:cNvSpPr>
            <a:spLocks noGrp="1"/>
          </p:cNvSpPr>
          <p:nvPr>
            <p:ph type="title" idx="4294967295"/>
          </p:nvPr>
        </p:nvSpPr>
        <p:spPr>
          <a:xfrm>
            <a:off x="152400" y="152400"/>
            <a:ext cx="7391400" cy="533400"/>
          </a:xfrm>
          <a:solidFill>
            <a:schemeClr val="accent1">
              <a:lumMod val="75000"/>
            </a:schemeClr>
          </a:solidFill>
        </p:spPr>
        <p:txBody>
          <a:bodyPr>
            <a:noAutofit/>
          </a:bodyPr>
          <a:lstStyle/>
          <a:p>
            <a:pPr algn="just"/>
            <a:r>
              <a:rPr lang="en-US" sz="3600" dirty="0">
                <a:solidFill>
                  <a:schemeClr val="bg1"/>
                </a:solidFill>
              </a:rPr>
              <a:t>Clause no. 34(a) 		</a:t>
            </a:r>
            <a:endParaRPr lang="en-US" sz="2200" i="1" dirty="0">
              <a:solidFill>
                <a:schemeClr val="bg1"/>
              </a:solidFill>
            </a:endParaRPr>
          </a:p>
        </p:txBody>
      </p:sp>
      <p:sp>
        <p:nvSpPr>
          <p:cNvPr id="10" name="Title 6"/>
          <p:cNvSpPr txBox="1">
            <a:spLocks/>
          </p:cNvSpPr>
          <p:nvPr/>
        </p:nvSpPr>
        <p:spPr>
          <a:xfrm>
            <a:off x="73914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12" name="Content Placeholder 3"/>
          <p:cNvGraphicFramePr>
            <a:graphicFrameLocks/>
          </p:cNvGraphicFramePr>
          <p:nvPr/>
        </p:nvGraphicFramePr>
        <p:xfrm>
          <a:off x="304800" y="2100282"/>
          <a:ext cx="8610600" cy="4088765"/>
        </p:xfrm>
        <a:graphic>
          <a:graphicData uri="http://schemas.openxmlformats.org/drawingml/2006/table">
            <a:tbl>
              <a:tblPr firstRow="1" bandRow="1">
                <a:tableStyleId>{3B4B98B0-60AC-42C2-AFA5-B58CD77FA1E5}</a:tableStyleId>
              </a:tblPr>
              <a:tblGrid>
                <a:gridCol w="8081879">
                  <a:extLst>
                    <a:ext uri="{9D8B030D-6E8A-4147-A177-3AD203B41FA5}">
                      <a16:colId xmlns="" xmlns:a16="http://schemas.microsoft.com/office/drawing/2014/main" val="20000"/>
                    </a:ext>
                  </a:extLst>
                </a:gridCol>
                <a:gridCol w="528721">
                  <a:extLst>
                    <a:ext uri="{9D8B030D-6E8A-4147-A177-3AD203B41FA5}">
                      <a16:colId xmlns="" xmlns:a16="http://schemas.microsoft.com/office/drawing/2014/main" val="20001"/>
                    </a:ext>
                  </a:extLst>
                </a:gridCol>
              </a:tblGrid>
              <a:tr h="314960">
                <a:tc>
                  <a:txBody>
                    <a:bodyPr/>
                    <a:lstStyle/>
                    <a:p>
                      <a:pPr algn="l" fontAlgn="t"/>
                      <a:r>
                        <a:rPr lang="en-US" sz="1800" u="none" strike="noStrike" dirty="0">
                          <a:solidFill>
                            <a:schemeClr val="tx1"/>
                          </a:solidFill>
                        </a:rPr>
                        <a:t>Tax deduction and collection Account Number (TAN)</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(1)</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370840">
                <a:tc>
                  <a:txBody>
                    <a:bodyPr/>
                    <a:lstStyle/>
                    <a:p>
                      <a:pPr algn="l" fontAlgn="t"/>
                      <a:r>
                        <a:rPr lang="en-US" sz="1800" u="none" strike="noStrike" dirty="0">
                          <a:solidFill>
                            <a:schemeClr val="tx1"/>
                          </a:solidFill>
                        </a:rPr>
                        <a:t>Section </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(2)</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70840">
                <a:tc>
                  <a:txBody>
                    <a:bodyPr/>
                    <a:lstStyle/>
                    <a:p>
                      <a:pPr algn="l" fontAlgn="t"/>
                      <a:r>
                        <a:rPr lang="en-US" sz="1800" u="none" strike="noStrike" dirty="0">
                          <a:solidFill>
                            <a:schemeClr val="tx1"/>
                          </a:solidFill>
                        </a:rPr>
                        <a:t>Nature of payment </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 (3)</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70840">
                <a:tc>
                  <a:txBody>
                    <a:bodyPr/>
                    <a:lstStyle/>
                    <a:p>
                      <a:pPr algn="l" fontAlgn="t"/>
                      <a:r>
                        <a:rPr lang="en-US" sz="1800" u="none" strike="noStrike" dirty="0">
                          <a:solidFill>
                            <a:schemeClr val="tx1"/>
                          </a:solidFill>
                        </a:rPr>
                        <a:t>Total amount of payment or receipt of the nature specified in column (3) </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(4)</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370840">
                <a:tc>
                  <a:txBody>
                    <a:bodyPr/>
                    <a:lstStyle/>
                    <a:p>
                      <a:pPr algn="l" fontAlgn="t"/>
                      <a:r>
                        <a:rPr lang="en-US" sz="1800" u="none" strike="noStrike" dirty="0">
                          <a:solidFill>
                            <a:schemeClr val="tx1"/>
                          </a:solidFill>
                        </a:rPr>
                        <a:t>Total amount on which tax was required to be deducted or collected out of (4) </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(5)</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370840">
                <a:tc>
                  <a:txBody>
                    <a:bodyPr/>
                    <a:lstStyle/>
                    <a:p>
                      <a:pPr algn="l" fontAlgn="t"/>
                      <a:r>
                        <a:rPr lang="en-US" sz="1800" u="none" strike="noStrike" dirty="0">
                          <a:solidFill>
                            <a:schemeClr val="tx1"/>
                          </a:solidFill>
                        </a:rPr>
                        <a:t>Total amount on which tax was deducted or collected at specified rate out of (5) </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(6)</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370840">
                <a:tc>
                  <a:txBody>
                    <a:bodyPr/>
                    <a:lstStyle/>
                    <a:p>
                      <a:pPr algn="l" fontAlgn="t"/>
                      <a:r>
                        <a:rPr lang="en-US" sz="1800" u="none" strike="noStrike" dirty="0">
                          <a:solidFill>
                            <a:schemeClr val="tx1"/>
                          </a:solidFill>
                        </a:rPr>
                        <a:t>Amount of tax  deducted or collected out of (6)</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(7)</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431792">
                <a:tc>
                  <a:txBody>
                    <a:bodyPr/>
                    <a:lstStyle/>
                    <a:p>
                      <a:pPr algn="l" fontAlgn="t"/>
                      <a:r>
                        <a:rPr lang="en-US" sz="1800" u="none" strike="noStrike" dirty="0">
                          <a:solidFill>
                            <a:schemeClr val="tx1"/>
                          </a:solidFill>
                        </a:rPr>
                        <a:t>Total amount on which tax was deducted or collected at less than specified rate out </a:t>
                      </a:r>
                    </a:p>
                    <a:p>
                      <a:pPr algn="l" fontAlgn="t"/>
                      <a:r>
                        <a:rPr lang="en-US" sz="1800" u="none" strike="noStrike" dirty="0">
                          <a:solidFill>
                            <a:schemeClr val="tx1"/>
                          </a:solidFill>
                        </a:rPr>
                        <a:t>of (7)</a:t>
                      </a:r>
                      <a:endParaRPr lang="en-US" sz="1800" b="1"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(8)</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370840">
                <a:tc>
                  <a:txBody>
                    <a:bodyPr/>
                    <a:lstStyle/>
                    <a:p>
                      <a:pPr algn="l" fontAlgn="t"/>
                      <a:r>
                        <a:rPr lang="en-US" sz="1800" u="none" strike="noStrike" dirty="0">
                          <a:solidFill>
                            <a:schemeClr val="tx1"/>
                          </a:solidFill>
                        </a:rPr>
                        <a:t>Amount of tax deducted or collected on (8)</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(9)</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619760">
                <a:tc>
                  <a:txBody>
                    <a:bodyPr/>
                    <a:lstStyle/>
                    <a:p>
                      <a:pPr algn="l" fontAlgn="t"/>
                      <a:r>
                        <a:rPr lang="en-US" sz="1800" u="none" strike="noStrike" dirty="0">
                          <a:solidFill>
                            <a:schemeClr val="tx1"/>
                          </a:solidFill>
                        </a:rPr>
                        <a:t>Amount of tax deducted or collected not deposited to the credit of the Central </a:t>
                      </a:r>
                    </a:p>
                    <a:p>
                      <a:pPr algn="l" fontAlgn="t"/>
                      <a:r>
                        <a:rPr lang="en-US" sz="1800" u="none" strike="noStrike" dirty="0">
                          <a:solidFill>
                            <a:schemeClr val="tx1"/>
                          </a:solidFill>
                        </a:rPr>
                        <a:t>Government out of (6) and (8)</a:t>
                      </a:r>
                      <a:endParaRPr lang="en-US" sz="1800" b="1"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800" u="none" strike="noStrike" dirty="0">
                          <a:solidFill>
                            <a:schemeClr val="tx1"/>
                          </a:solidFill>
                        </a:rPr>
                        <a:t>(10)</a:t>
                      </a:r>
                      <a:endParaRPr lang="en-US" sz="1800" b="0" i="0" u="none" strike="noStrike" dirty="0">
                        <a:solidFill>
                          <a:schemeClr val="tx1"/>
                        </a:solidFill>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9"/>
                  </a:ext>
                </a:extLst>
              </a:tr>
            </a:tbl>
          </a:graphicData>
        </a:graphic>
      </p:graphicFrame>
      <p:sp>
        <p:nvSpPr>
          <p:cNvPr id="9" name="Slide Number Placeholder 4">
            <a:extLst>
              <a:ext uri="{FF2B5EF4-FFF2-40B4-BE49-F238E27FC236}">
                <a16:creationId xmlns="" xmlns:a16="http://schemas.microsoft.com/office/drawing/2014/main" id="{B4741166-0201-4680-977A-1AF2877F59B5}"/>
              </a:ext>
            </a:extLst>
          </p:cNvPr>
          <p:cNvSpPr txBox="1">
            <a:spLocks/>
          </p:cNvSpPr>
          <p:nvPr/>
        </p:nvSpPr>
        <p:spPr>
          <a:xfrm>
            <a:off x="0" y="1692810"/>
            <a:ext cx="533400" cy="244476"/>
          </a:xfrm>
          <a:prstGeom prst="rect">
            <a:avLst/>
          </a:prstGeom>
          <a:solidFill>
            <a:schemeClr val="accent2"/>
          </a:solidFill>
        </p:spPr>
        <p:txBody>
          <a:bodyPr vert="horz" anchor="ctr" anchorCtr="0">
            <a:normAutofit fontScale="85000" lnSpcReduction="20000"/>
          </a:bodyPr>
          <a:lstStyle>
            <a:defPPr>
              <a:defRPr lang="en-US"/>
            </a:defPPr>
            <a:lvl1pPr marL="0" algn="ctr" defTabSz="914400" rtl="0" eaLnBrk="1" latinLnBrk="0" hangingPunct="1">
              <a:defRPr kumimoji="0" sz="14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solidFill>
                  <a:schemeClr val="bg1"/>
                </a:solidFill>
              </a:rPr>
              <a:pPr/>
              <a:t>330</a:t>
            </a:fld>
            <a:endParaRPr lang="en-US" dirty="0">
              <a:solidFill>
                <a:schemeClr val="bg1"/>
              </a:solidFill>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sz="quarter" idx="1"/>
          </p:nvPr>
        </p:nvSpPr>
        <p:spPr>
          <a:xfrm>
            <a:off x="0" y="1643050"/>
            <a:ext cx="9144000" cy="3357586"/>
          </a:xfrm>
          <a:ln w="38100">
            <a:solidFill>
              <a:schemeClr val="accent1"/>
            </a:solidFill>
          </a:ln>
        </p:spPr>
        <p:txBody>
          <a:bodyPr>
            <a:noAutofit/>
          </a:bodyPr>
          <a:lstStyle/>
          <a:p>
            <a:pPr marL="274638" indent="-274638" algn="just">
              <a:spcBef>
                <a:spcPts val="1200"/>
              </a:spcBef>
              <a:buSzPct val="70000"/>
              <a:buFont typeface="Wingdings" pitchFamily="2" charset="2"/>
              <a:buChar char="q"/>
            </a:pPr>
            <a:r>
              <a:rPr lang="en-US" sz="2300" dirty="0"/>
              <a:t>In-built checks not provided.						   </a:t>
            </a:r>
            <a:r>
              <a:rPr lang="en-US" sz="2300" b="1" dirty="0"/>
              <a:t>For example</a:t>
            </a:r>
            <a:r>
              <a:rPr lang="en-US" sz="2300" dirty="0"/>
              <a:t>, Column (5)- </a:t>
            </a:r>
            <a:r>
              <a:rPr lang="en-US" sz="2300" i="1" dirty="0"/>
              <a:t>‘Total amount on which tax was required to be deducted or collected out of (4)’</a:t>
            </a:r>
            <a:r>
              <a:rPr lang="en-US" sz="2300" dirty="0"/>
              <a:t>, should not exceed the amount specified in column (4).</a:t>
            </a:r>
          </a:p>
          <a:p>
            <a:pPr marL="274638" indent="-274638" algn="just">
              <a:spcBef>
                <a:spcPts val="1200"/>
              </a:spcBef>
              <a:buSzPct val="70000"/>
              <a:buFont typeface="Wingdings" pitchFamily="2" charset="2"/>
              <a:buChar char="q"/>
            </a:pPr>
            <a:r>
              <a:rPr lang="en-US" sz="2300" dirty="0"/>
              <a:t>The detail is to be provided in accordance with the nature of payment.</a:t>
            </a:r>
          </a:p>
          <a:p>
            <a:pPr marL="274638" indent="-274638" algn="just">
              <a:spcBef>
                <a:spcPts val="1200"/>
              </a:spcBef>
              <a:buSzPct val="70000"/>
              <a:buFont typeface="Wingdings" pitchFamily="2" charset="2"/>
              <a:buChar char="q"/>
            </a:pPr>
            <a:r>
              <a:rPr lang="en-US" sz="2300" dirty="0"/>
              <a:t>The tax auditor is required to provide the detail irrespective of any default on the part of assessee in complying with the provisions of Chapter-XVII-b or XVII-BB.</a:t>
            </a:r>
          </a:p>
        </p:txBody>
      </p:sp>
      <p:sp>
        <p:nvSpPr>
          <p:cNvPr id="8" name="Title 6"/>
          <p:cNvSpPr>
            <a:spLocks noGrp="1"/>
          </p:cNvSpPr>
          <p:nvPr>
            <p:ph type="title"/>
          </p:nvPr>
        </p:nvSpPr>
        <p:spPr>
          <a:xfrm>
            <a:off x="0" y="228600"/>
            <a:ext cx="8229600" cy="1143000"/>
          </a:xfrm>
        </p:spPr>
        <p:txBody>
          <a:bodyPr>
            <a:noAutofit/>
          </a:bodyPr>
          <a:lstStyle/>
          <a:p>
            <a:r>
              <a:rPr lang="en-US" sz="3600" dirty="0"/>
              <a:t>Issues on Clause no. 34 (a) </a:t>
            </a:r>
            <a:br>
              <a:rPr lang="en-US" sz="3600" dirty="0"/>
            </a:br>
            <a:r>
              <a:rPr lang="en-US" sz="3600" dirty="0"/>
              <a:t>					</a:t>
            </a:r>
            <a:endParaRPr lang="en-US" sz="2200" i="1" dirty="0">
              <a:solidFill>
                <a:srgbClr val="FF0000"/>
              </a:solidFill>
            </a:endParaRPr>
          </a:p>
        </p:txBody>
      </p:sp>
      <p:sp>
        <p:nvSpPr>
          <p:cNvPr id="9" name="Title 6"/>
          <p:cNvSpPr txBox="1">
            <a:spLocks/>
          </p:cNvSpPr>
          <p:nvPr/>
        </p:nvSpPr>
        <p:spPr>
          <a:xfrm>
            <a:off x="7391400" y="60960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5"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331</a:t>
            </a:fld>
            <a:endParaRPr lang="en-US" dirty="0"/>
          </a:p>
        </p:txBody>
      </p:sp>
      <p:sp>
        <p:nvSpPr>
          <p:cNvPr id="6" name="TextBox 5"/>
          <p:cNvSpPr txBox="1"/>
          <p:nvPr/>
        </p:nvSpPr>
        <p:spPr>
          <a:xfrm>
            <a:off x="0" y="5429264"/>
            <a:ext cx="9144000" cy="1200329"/>
          </a:xfrm>
          <a:prstGeom prst="rect">
            <a:avLst/>
          </a:prstGeom>
          <a:solidFill>
            <a:schemeClr val="tx2">
              <a:lumMod val="60000"/>
              <a:lumOff val="40000"/>
            </a:schemeClr>
          </a:solidFill>
        </p:spPr>
        <p:txBody>
          <a:bodyPr wrap="square" rtlCol="0">
            <a:spAutoFit/>
          </a:bodyPr>
          <a:lstStyle/>
          <a:p>
            <a:r>
              <a:rPr lang="en-US" b="1" u="sng" dirty="0">
                <a:solidFill>
                  <a:schemeClr val="bg1"/>
                </a:solidFill>
              </a:rPr>
              <a:t>ICAI’s Comment</a:t>
            </a:r>
          </a:p>
          <a:p>
            <a:pPr algn="just"/>
            <a:r>
              <a:rPr lang="en-US" dirty="0">
                <a:solidFill>
                  <a:schemeClr val="bg1"/>
                </a:solidFill>
              </a:rPr>
              <a:t>It has been observed that the total of expenses as mentioned under the clause under Tax Audit Report under specific heads like salary, rent etc were not matching with the relevant figures in financial statements.</a:t>
            </a:r>
            <a:endParaRPr lang="en-US" b="1" u="sng" dirty="0">
              <a:solidFill>
                <a:schemeClr val="bg1"/>
              </a:solidFill>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a:spLocks noGrp="1"/>
          </p:cNvSpPr>
          <p:nvPr>
            <p:ph type="title"/>
          </p:nvPr>
        </p:nvSpPr>
        <p:spPr>
          <a:xfrm>
            <a:off x="76200" y="76200"/>
            <a:ext cx="7391400" cy="1143000"/>
          </a:xfrm>
        </p:spPr>
        <p:txBody>
          <a:bodyPr>
            <a:noAutofit/>
          </a:bodyPr>
          <a:lstStyle/>
          <a:p>
            <a:r>
              <a:rPr lang="en-US" sz="3600" dirty="0"/>
              <a:t/>
            </a:r>
            <a:br>
              <a:rPr lang="en-US" sz="3600" dirty="0"/>
            </a:br>
            <a:r>
              <a:rPr lang="en-US" sz="3600" dirty="0"/>
              <a:t>Issues on Clause no. 34(a)……</a:t>
            </a:r>
            <a:br>
              <a:rPr lang="en-US" sz="3600" dirty="0"/>
            </a:br>
            <a:r>
              <a:rPr lang="en-US" sz="3600" dirty="0"/>
              <a:t>					</a:t>
            </a:r>
            <a:r>
              <a:rPr lang="en-US" sz="2200" i="1" dirty="0">
                <a:solidFill>
                  <a:srgbClr val="FF0000"/>
                </a:solidFill>
              </a:rPr>
              <a:t> </a:t>
            </a:r>
            <a:r>
              <a:rPr lang="en-US" sz="3600" dirty="0"/>
              <a:t>	</a:t>
            </a:r>
            <a:r>
              <a:rPr lang="en-US" sz="2200" dirty="0"/>
              <a:t>	   			</a:t>
            </a:r>
            <a:endParaRPr lang="en-US" sz="2200" i="1" dirty="0">
              <a:solidFill>
                <a:srgbClr val="FF0000"/>
              </a:solidFill>
            </a:endParaRPr>
          </a:p>
        </p:txBody>
      </p:sp>
      <p:sp>
        <p:nvSpPr>
          <p:cNvPr id="9"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10" name="Content Placeholder 9"/>
          <p:cNvSpPr>
            <a:spLocks noGrp="1"/>
          </p:cNvSpPr>
          <p:nvPr>
            <p:ph sz="quarter" idx="1"/>
          </p:nvPr>
        </p:nvSpPr>
        <p:spPr>
          <a:xfrm>
            <a:off x="152400" y="1600200"/>
            <a:ext cx="8763000" cy="5029200"/>
          </a:xfrm>
          <a:ln w="38100">
            <a:solidFill>
              <a:schemeClr val="accent1"/>
            </a:solidFill>
          </a:ln>
        </p:spPr>
        <p:txBody>
          <a:bodyPr>
            <a:noAutofit/>
          </a:bodyPr>
          <a:lstStyle/>
          <a:p>
            <a:pPr marL="231775" indent="-231775" algn="just">
              <a:spcBef>
                <a:spcPts val="600"/>
              </a:spcBef>
              <a:spcAft>
                <a:spcPts val="600"/>
              </a:spcAft>
              <a:buNone/>
            </a:pPr>
            <a:r>
              <a:rPr lang="en-US" sz="2100" b="1" dirty="0">
                <a:solidFill>
                  <a:schemeClr val="accent2"/>
                </a:solidFill>
              </a:rPr>
              <a:t>As per Guidance note issued by the  ICAI</a:t>
            </a:r>
          </a:p>
          <a:p>
            <a:pPr marL="231775" indent="-231775" algn="just">
              <a:spcBef>
                <a:spcPts val="600"/>
              </a:spcBef>
              <a:spcAft>
                <a:spcPts val="600"/>
              </a:spcAft>
            </a:pPr>
            <a:r>
              <a:rPr lang="en-IN" sz="2100" dirty="0"/>
              <a:t>Rates of deduction is to be consider as per the law relevant to the P. Y. </a:t>
            </a:r>
          </a:p>
          <a:p>
            <a:pPr marL="231775" indent="-231775" algn="just">
              <a:spcBef>
                <a:spcPts val="600"/>
              </a:spcBef>
              <a:spcAft>
                <a:spcPts val="600"/>
              </a:spcAft>
            </a:pPr>
            <a:r>
              <a:rPr lang="en-IN" sz="2100" dirty="0"/>
              <a:t>Refer relevant provisions, rules, circulars, notifications and such certificates obtained from the </a:t>
            </a:r>
            <a:r>
              <a:rPr lang="en-IN" sz="2100" dirty="0" err="1"/>
              <a:t>auditee</a:t>
            </a:r>
            <a:r>
              <a:rPr lang="en-IN" sz="2100" dirty="0"/>
              <a:t> to verify the cases where tax has been short deducted at source. </a:t>
            </a:r>
          </a:p>
          <a:p>
            <a:pPr marL="231775" indent="-231775" algn="just">
              <a:spcBef>
                <a:spcPts val="600"/>
              </a:spcBef>
              <a:spcAft>
                <a:spcPts val="600"/>
              </a:spcAft>
            </a:pPr>
            <a:r>
              <a:rPr lang="en-IN" sz="2100" b="1" dirty="0"/>
              <a:t>In case the payer deducts/recipient collects tax at source at a rate lower than the specified rate on the basis of certificate issued u/s 195 or 197, the lower rate or nil rate, as the case may be will be considered as the specified rate for the purpose of reporting under this Clause. </a:t>
            </a:r>
          </a:p>
          <a:p>
            <a:pPr marL="231775" indent="-231775" algn="just">
              <a:spcBef>
                <a:spcPts val="600"/>
              </a:spcBef>
              <a:spcAft>
                <a:spcPts val="600"/>
              </a:spcAft>
            </a:pPr>
            <a:r>
              <a:rPr lang="en-IN" sz="2100" dirty="0"/>
              <a:t>As per the provisions of Sections 195/ 197, certificate can be issued for no deduction or lower deduction of tax at source.</a:t>
            </a:r>
          </a:p>
          <a:p>
            <a:pPr marL="231775" indent="-231775" algn="just">
              <a:spcBef>
                <a:spcPts val="600"/>
              </a:spcBef>
              <a:spcAft>
                <a:spcPts val="600"/>
              </a:spcAft>
            </a:pPr>
            <a:r>
              <a:rPr lang="en-IN" sz="2100" dirty="0"/>
              <a:t>In case of payment to non-residents, the applicable rate of TDS is to be read along with the Double Taxation Avoidance Agreement. </a:t>
            </a:r>
            <a:endParaRPr lang="en-US" sz="2100" dirty="0"/>
          </a:p>
        </p:txBody>
      </p:sp>
      <p:sp>
        <p:nvSpPr>
          <p:cNvPr id="5"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332</a:t>
            </a:fld>
            <a:endParaRPr lang="en-US"/>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333</a:t>
            </a:fld>
            <a:endParaRPr lang="en-US"/>
          </a:p>
        </p:txBody>
      </p:sp>
      <p:sp>
        <p:nvSpPr>
          <p:cNvPr id="4" name="Content Placeholder 3"/>
          <p:cNvSpPr>
            <a:spLocks noGrp="1"/>
          </p:cNvSpPr>
          <p:nvPr>
            <p:ph sz="quarter" idx="1"/>
          </p:nvPr>
        </p:nvSpPr>
        <p:spPr>
          <a:xfrm>
            <a:off x="152400" y="1676400"/>
            <a:ext cx="8839200" cy="4953000"/>
          </a:xfrm>
          <a:ln w="38100">
            <a:solidFill>
              <a:schemeClr val="accent1"/>
            </a:solidFill>
          </a:ln>
        </p:spPr>
        <p:txBody>
          <a:bodyPr>
            <a:noAutofit/>
          </a:bodyPr>
          <a:lstStyle/>
          <a:p>
            <a:pPr marL="454025" indent="-454025" algn="just">
              <a:spcBef>
                <a:spcPts val="1200"/>
              </a:spcBef>
              <a:buSzPct val="100000"/>
              <a:buFont typeface="Wingdings" pitchFamily="2" charset="2"/>
              <a:buChar char="q"/>
            </a:pPr>
            <a:r>
              <a:rPr lang="en-US" sz="2100" dirty="0"/>
              <a:t>There is no specific column to mention non- deduction of tax at source in the specified format. However, the amount may be calculated as follows</a:t>
            </a:r>
          </a:p>
          <a:p>
            <a:pPr marL="454025" indent="-454025" algn="just">
              <a:spcBef>
                <a:spcPts val="1200"/>
              </a:spcBef>
              <a:buSzPct val="100000"/>
              <a:buFont typeface="Wingdings" pitchFamily="2" charset="2"/>
              <a:buChar char="q"/>
            </a:pPr>
            <a:endParaRPr lang="en-US" sz="400" dirty="0"/>
          </a:p>
          <a:p>
            <a:pPr marL="454025" indent="-454025" algn="just">
              <a:spcBef>
                <a:spcPts val="1200"/>
              </a:spcBef>
              <a:buSzPct val="100000"/>
              <a:buNone/>
            </a:pPr>
            <a:r>
              <a:rPr lang="en-US" sz="2100" dirty="0"/>
              <a:t>			</a:t>
            </a:r>
            <a:r>
              <a:rPr lang="en-US" sz="2000" dirty="0"/>
              <a:t>Non- deduction = Column (5) less [(6) plus (8)]</a:t>
            </a:r>
          </a:p>
          <a:p>
            <a:pPr marL="454025" indent="-454025" algn="just">
              <a:spcBef>
                <a:spcPts val="1200"/>
              </a:spcBef>
              <a:buSzPct val="100000"/>
              <a:buFont typeface="Wingdings" pitchFamily="2" charset="2"/>
              <a:buChar char="q"/>
            </a:pPr>
            <a:endParaRPr lang="en-US" sz="1050" dirty="0"/>
          </a:p>
          <a:p>
            <a:pPr marL="454025" indent="-454025" algn="just">
              <a:spcBef>
                <a:spcPts val="1200"/>
              </a:spcBef>
              <a:buSzPct val="100000"/>
              <a:buFont typeface="Wingdings" pitchFamily="2" charset="2"/>
              <a:buChar char="q"/>
            </a:pPr>
            <a:r>
              <a:rPr lang="en-US" sz="2100" dirty="0"/>
              <a:t>Since the reference to Chapter XVII-B is made, it is clear that TDS under Income-tax Act is only covered. TDS under other laws (e.g. TDS on works contracts under State VAT laws) are not covered. The tax auditor is also not responsible for reporting timely deposit with the State Government of Profession Tax deducted from salaries of employees - </a:t>
            </a:r>
            <a:r>
              <a:rPr lang="en-US" sz="2100" b="1" dirty="0">
                <a:solidFill>
                  <a:schemeClr val="accent2"/>
                </a:solidFill>
              </a:rPr>
              <a:t>ICAI’s Issues on Tax Audit. </a:t>
            </a:r>
          </a:p>
          <a:p>
            <a:pPr marL="454025" indent="-454025" algn="just">
              <a:spcBef>
                <a:spcPts val="1200"/>
              </a:spcBef>
              <a:buSzPct val="100000"/>
              <a:buFont typeface="Wingdings" pitchFamily="2" charset="2"/>
              <a:buChar char="q"/>
            </a:pPr>
            <a:r>
              <a:rPr lang="en-US" sz="2100" dirty="0"/>
              <a:t>If tax auditor does not agree with the </a:t>
            </a:r>
            <a:r>
              <a:rPr lang="en-US" sz="2100" dirty="0" err="1"/>
              <a:t>auditee’s</a:t>
            </a:r>
            <a:r>
              <a:rPr lang="en-US" sz="2100" dirty="0"/>
              <a:t> views on deductibility/non-deductibility of tax in particular cases, it would be advisable to state both views (his views as well as the </a:t>
            </a:r>
            <a:r>
              <a:rPr lang="en-US" sz="2100" dirty="0" err="1"/>
              <a:t>auditee’s</a:t>
            </a:r>
            <a:r>
              <a:rPr lang="en-US" sz="2100" dirty="0"/>
              <a:t> views)</a:t>
            </a:r>
            <a:endParaRPr lang="en-US" sz="2100" b="1" dirty="0">
              <a:solidFill>
                <a:schemeClr val="accent2"/>
              </a:solidFill>
            </a:endParaRPr>
          </a:p>
        </p:txBody>
      </p:sp>
      <p:sp>
        <p:nvSpPr>
          <p:cNvPr id="5" name="Title 6"/>
          <p:cNvSpPr>
            <a:spLocks noGrp="1"/>
          </p:cNvSpPr>
          <p:nvPr>
            <p:ph type="title"/>
          </p:nvPr>
        </p:nvSpPr>
        <p:spPr>
          <a:xfrm>
            <a:off x="76200" y="76200"/>
            <a:ext cx="7391400" cy="1143000"/>
          </a:xfrm>
        </p:spPr>
        <p:txBody>
          <a:bodyPr>
            <a:noAutofit/>
          </a:bodyPr>
          <a:lstStyle/>
          <a:p>
            <a:r>
              <a:rPr lang="en-US" sz="3800" dirty="0"/>
              <a:t>Issues on Clause no. 34(a)……</a:t>
            </a:r>
            <a:r>
              <a:rPr lang="en-US" sz="2200" dirty="0"/>
              <a:t>  </a:t>
            </a:r>
            <a:br>
              <a:rPr lang="en-US" sz="2200" dirty="0"/>
            </a:br>
            <a:r>
              <a:rPr lang="en-US" sz="2200" dirty="0"/>
              <a:t>				</a:t>
            </a:r>
            <a:r>
              <a:rPr lang="en-US" sz="2200" i="1" dirty="0">
                <a:solidFill>
                  <a:srgbClr val="FF0000"/>
                </a:solidFill>
              </a:rPr>
              <a:t> </a:t>
            </a:r>
            <a:r>
              <a:rPr lang="en-US" sz="2200" dirty="0"/>
              <a:t>				     </a:t>
            </a:r>
            <a:endParaRPr lang="en-US" sz="2200" i="1" dirty="0">
              <a:solidFill>
                <a:srgbClr val="FF0000"/>
              </a:solidFill>
            </a:endParaRPr>
          </a:p>
        </p:txBody>
      </p:sp>
      <p:sp>
        <p:nvSpPr>
          <p:cNvPr id="6"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
        <p:nvSpPr>
          <p:cNvPr id="7" name="Rectangle 6"/>
          <p:cNvSpPr/>
          <p:nvPr/>
        </p:nvSpPr>
        <p:spPr>
          <a:xfrm>
            <a:off x="1828800" y="2667000"/>
            <a:ext cx="5334000" cy="45720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334</a:t>
            </a:fld>
            <a:endParaRPr lang="en-US"/>
          </a:p>
        </p:txBody>
      </p:sp>
      <p:sp>
        <p:nvSpPr>
          <p:cNvPr id="4" name="Content Placeholder 3"/>
          <p:cNvSpPr>
            <a:spLocks noGrp="1"/>
          </p:cNvSpPr>
          <p:nvPr>
            <p:ph sz="quarter" idx="1"/>
          </p:nvPr>
        </p:nvSpPr>
        <p:spPr>
          <a:xfrm>
            <a:off x="152400" y="685800"/>
            <a:ext cx="8153400" cy="457200"/>
          </a:xfrm>
        </p:spPr>
        <p:txBody>
          <a:bodyPr>
            <a:normAutofit fontScale="92500" lnSpcReduction="20000"/>
          </a:bodyPr>
          <a:lstStyle/>
          <a:p>
            <a:pPr>
              <a:buNone/>
            </a:pPr>
            <a:r>
              <a:rPr lang="en-US" u="sng" dirty="0">
                <a:solidFill>
                  <a:schemeClr val="accent2"/>
                </a:solidFill>
              </a:rPr>
              <a:t>Format in E-utility</a:t>
            </a:r>
          </a:p>
          <a:p>
            <a:pPr>
              <a:buNone/>
            </a:pPr>
            <a:endParaRPr lang="en-US" u="sng" dirty="0">
              <a:solidFill>
                <a:schemeClr val="accent2"/>
              </a:solidFill>
            </a:endParaRPr>
          </a:p>
          <a:p>
            <a:pPr>
              <a:buNone/>
            </a:pPr>
            <a:endParaRPr lang="en-US" dirty="0"/>
          </a:p>
        </p:txBody>
      </p:sp>
      <p:sp>
        <p:nvSpPr>
          <p:cNvPr id="6" name="Title 6"/>
          <p:cNvSpPr>
            <a:spLocks noGrp="1"/>
          </p:cNvSpPr>
          <p:nvPr>
            <p:ph type="title"/>
          </p:nvPr>
        </p:nvSpPr>
        <p:spPr>
          <a:xfrm>
            <a:off x="76200" y="76200"/>
            <a:ext cx="7391400" cy="1143000"/>
          </a:xfrm>
          <a:noFill/>
        </p:spPr>
        <p:txBody>
          <a:bodyPr>
            <a:noAutofit/>
          </a:bodyPr>
          <a:lstStyle/>
          <a:p>
            <a:r>
              <a:rPr lang="en-US" sz="3800" dirty="0"/>
              <a:t>Issues on Clause no. 34(a)……</a:t>
            </a:r>
            <a:r>
              <a:rPr lang="en-US" sz="2200" dirty="0"/>
              <a:t> </a:t>
            </a:r>
            <a:br>
              <a:rPr lang="en-US" sz="2200" dirty="0"/>
            </a:br>
            <a:r>
              <a:rPr lang="en-US" sz="2200" dirty="0"/>
              <a:t>					 				     </a:t>
            </a:r>
            <a:endParaRPr lang="en-US" sz="2200" i="1" dirty="0">
              <a:solidFill>
                <a:srgbClr val="FF0000"/>
              </a:solidFill>
            </a:endParaRPr>
          </a:p>
        </p:txBody>
      </p:sp>
      <p:sp>
        <p:nvSpPr>
          <p:cNvPr id="7"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pic>
        <p:nvPicPr>
          <p:cNvPr id="8" name="Picture 7"/>
          <p:cNvPicPr/>
          <p:nvPr/>
        </p:nvPicPr>
        <p:blipFill>
          <a:blip r:embed="rId2" cstate="print"/>
          <a:srcRect l="2404" t="21756" r="19631" b="38747"/>
          <a:stretch>
            <a:fillRect/>
          </a:stretch>
        </p:blipFill>
        <p:spPr bwMode="auto">
          <a:xfrm>
            <a:off x="152400" y="1569720"/>
            <a:ext cx="8915400" cy="5212080"/>
          </a:xfrm>
          <a:prstGeom prst="rect">
            <a:avLst/>
          </a:prstGeom>
          <a:noFill/>
          <a:ln w="9525">
            <a:noFill/>
            <a:miter lim="800000"/>
            <a:headEnd/>
            <a:tailEnd/>
          </a:ln>
        </p:spPr>
      </p:pic>
      <p:sp>
        <p:nvSpPr>
          <p:cNvPr id="9" name="Rectangle 8"/>
          <p:cNvSpPr/>
          <p:nvPr/>
        </p:nvSpPr>
        <p:spPr>
          <a:xfrm>
            <a:off x="1752600" y="5943600"/>
            <a:ext cx="1828800"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BA43EBDC-9049-4F38-A235-3EA2B35D4B0E}"/>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335</a:t>
            </a:fld>
            <a:endParaRPr lang="en-US"/>
          </a:p>
        </p:txBody>
      </p:sp>
      <p:sp>
        <p:nvSpPr>
          <p:cNvPr id="4" name="Content Placeholder 3">
            <a:extLst>
              <a:ext uri="{FF2B5EF4-FFF2-40B4-BE49-F238E27FC236}">
                <a16:creationId xmlns="" xmlns:a16="http://schemas.microsoft.com/office/drawing/2014/main" id="{6A009AD3-CEB4-4B49-90EC-AE51BD806374}"/>
              </a:ext>
            </a:extLst>
          </p:cNvPr>
          <p:cNvSpPr>
            <a:spLocks noGrp="1"/>
          </p:cNvSpPr>
          <p:nvPr>
            <p:ph sz="quarter" idx="1"/>
          </p:nvPr>
        </p:nvSpPr>
        <p:spPr>
          <a:xfrm>
            <a:off x="152400" y="1600200"/>
            <a:ext cx="8839200" cy="5181600"/>
          </a:xfrm>
        </p:spPr>
        <p:txBody>
          <a:bodyPr>
            <a:normAutofit/>
          </a:bodyPr>
          <a:lstStyle/>
          <a:p>
            <a:pPr marL="0" indent="0" algn="just">
              <a:buSzPct val="100000"/>
              <a:buNone/>
            </a:pPr>
            <a:r>
              <a:rPr lang="en-US" sz="2200" b="1" u="sng" dirty="0"/>
              <a:t>Clause 34</a:t>
            </a:r>
            <a:r>
              <a:rPr lang="en-US" sz="2200" b="1" dirty="0"/>
              <a:t>(b) has been substituted i.e. Details with respect to transactions not disclosed in TDS Return/ TCS Return is to be mentioned.</a:t>
            </a:r>
          </a:p>
          <a:p>
            <a:pPr marL="0" indent="0" algn="just">
              <a:buNone/>
            </a:pPr>
            <a:endParaRPr lang="en-US" sz="2200" b="1" dirty="0"/>
          </a:p>
          <a:p>
            <a:pPr marL="0" indent="0" algn="just">
              <a:buNone/>
            </a:pPr>
            <a:r>
              <a:rPr lang="en-US" sz="2200" b="1" dirty="0"/>
              <a:t>(b) </a:t>
            </a:r>
            <a:r>
              <a:rPr lang="en-US" sz="2200" dirty="0"/>
              <a:t>whether the assessee is required to furnish the statement of tax deducted or tax collected. If yes, please furnish the details: </a:t>
            </a:r>
          </a:p>
          <a:p>
            <a:pPr marL="0" indent="0" algn="just">
              <a:buNone/>
            </a:pPr>
            <a:endParaRPr lang="en-US" sz="2200" dirty="0"/>
          </a:p>
        </p:txBody>
      </p:sp>
      <p:graphicFrame>
        <p:nvGraphicFramePr>
          <p:cNvPr id="5" name="Table 4">
            <a:extLst>
              <a:ext uri="{FF2B5EF4-FFF2-40B4-BE49-F238E27FC236}">
                <a16:creationId xmlns="" xmlns:a16="http://schemas.microsoft.com/office/drawing/2014/main" id="{BE38D787-29C9-4242-8D05-2868C47BA826}"/>
              </a:ext>
            </a:extLst>
          </p:cNvPr>
          <p:cNvGraphicFramePr>
            <a:graphicFrameLocks noGrp="1"/>
          </p:cNvGraphicFramePr>
          <p:nvPr>
            <p:extLst>
              <p:ext uri="{D42A27DB-BD31-4B8C-83A1-F6EECF244321}">
                <p14:modId xmlns:p14="http://schemas.microsoft.com/office/powerpoint/2010/main" val="715512896"/>
              </p:ext>
            </p:extLst>
          </p:nvPr>
        </p:nvGraphicFramePr>
        <p:xfrm>
          <a:off x="377952" y="3581400"/>
          <a:ext cx="8388100" cy="2890520"/>
        </p:xfrm>
        <a:graphic>
          <a:graphicData uri="http://schemas.openxmlformats.org/drawingml/2006/table">
            <a:tbl>
              <a:tblPr firstRow="1" bandRow="1">
                <a:tableStyleId>{BC89EF96-8CEA-46FF-86C4-4CE0E7609802}</a:tableStyleId>
              </a:tblPr>
              <a:tblGrid>
                <a:gridCol w="1222248">
                  <a:extLst>
                    <a:ext uri="{9D8B030D-6E8A-4147-A177-3AD203B41FA5}">
                      <a16:colId xmlns="" xmlns:a16="http://schemas.microsoft.com/office/drawing/2014/main" val="976307683"/>
                    </a:ext>
                  </a:extLst>
                </a:gridCol>
                <a:gridCol w="990600">
                  <a:extLst>
                    <a:ext uri="{9D8B030D-6E8A-4147-A177-3AD203B41FA5}">
                      <a16:colId xmlns="" xmlns:a16="http://schemas.microsoft.com/office/drawing/2014/main" val="2311254939"/>
                    </a:ext>
                  </a:extLst>
                </a:gridCol>
                <a:gridCol w="1676400">
                  <a:extLst>
                    <a:ext uri="{9D8B030D-6E8A-4147-A177-3AD203B41FA5}">
                      <a16:colId xmlns="" xmlns:a16="http://schemas.microsoft.com/office/drawing/2014/main" val="1451425718"/>
                    </a:ext>
                  </a:extLst>
                </a:gridCol>
                <a:gridCol w="1524000">
                  <a:extLst>
                    <a:ext uri="{9D8B030D-6E8A-4147-A177-3AD203B41FA5}">
                      <a16:colId xmlns="" xmlns:a16="http://schemas.microsoft.com/office/drawing/2014/main" val="350179503"/>
                    </a:ext>
                  </a:extLst>
                </a:gridCol>
                <a:gridCol w="2974852">
                  <a:extLst>
                    <a:ext uri="{9D8B030D-6E8A-4147-A177-3AD203B41FA5}">
                      <a16:colId xmlns="" xmlns:a16="http://schemas.microsoft.com/office/drawing/2014/main" val="2936722351"/>
                    </a:ext>
                  </a:extLst>
                </a:gridCol>
              </a:tblGrid>
              <a:tr h="604520">
                <a:tc>
                  <a:txBody>
                    <a:bodyPr/>
                    <a:lstStyle/>
                    <a:p>
                      <a:r>
                        <a:rPr lang="en-US" b="0" dirty="0"/>
                        <a:t>Tax deduction  and collection Account  Number (TAN) </a:t>
                      </a:r>
                    </a:p>
                  </a:txBody>
                  <a:tcPr/>
                </a:tc>
                <a:tc>
                  <a:txBody>
                    <a:bodyPr/>
                    <a:lstStyle/>
                    <a:p>
                      <a:r>
                        <a:rPr kumimoji="0" lang="en-US" sz="1800" b="0" kern="1200" dirty="0">
                          <a:solidFill>
                            <a:schemeClr val="tx1"/>
                          </a:solidFill>
                          <a:latin typeface="+mn-lt"/>
                          <a:ea typeface="+mn-ea"/>
                          <a:cs typeface="+mn-cs"/>
                        </a:rPr>
                        <a:t>Type of  Form </a:t>
                      </a:r>
                      <a:endParaRPr lang="en-US" b="0" dirty="0"/>
                    </a:p>
                  </a:txBody>
                  <a:tcPr/>
                </a:tc>
                <a:tc>
                  <a:txBody>
                    <a:bodyPr/>
                    <a:lstStyle/>
                    <a:p>
                      <a:r>
                        <a:rPr kumimoji="0" lang="en-US" sz="1800" b="0" kern="1200" dirty="0">
                          <a:solidFill>
                            <a:schemeClr val="tx1"/>
                          </a:solidFill>
                          <a:latin typeface="+mn-lt"/>
                          <a:ea typeface="+mn-ea"/>
                          <a:cs typeface="+mn-cs"/>
                        </a:rPr>
                        <a:t>Due date for furnishing </a:t>
                      </a:r>
                      <a:endParaRPr lang="en-US" b="0" dirty="0"/>
                    </a:p>
                  </a:txBody>
                  <a:tcPr/>
                </a:tc>
                <a:tc>
                  <a:txBody>
                    <a:bodyPr/>
                    <a:lstStyle/>
                    <a:p>
                      <a:r>
                        <a:rPr kumimoji="0" lang="en-US" sz="1800" b="0" kern="1200" dirty="0">
                          <a:solidFill>
                            <a:schemeClr val="tx1"/>
                          </a:solidFill>
                          <a:latin typeface="+mn-lt"/>
                          <a:ea typeface="+mn-ea"/>
                          <a:cs typeface="+mn-cs"/>
                        </a:rPr>
                        <a:t>Date of furnishing, if furnished </a:t>
                      </a:r>
                      <a:endParaRPr lang="en-US" b="0" dirty="0"/>
                    </a:p>
                  </a:txBody>
                  <a:tcPr/>
                </a:tc>
                <a:tc>
                  <a:txBody>
                    <a:bodyPr/>
                    <a:lstStyle/>
                    <a:p>
                      <a:r>
                        <a:rPr kumimoji="0" lang="en-US" sz="1800" b="0" kern="1200" dirty="0">
                          <a:solidFill>
                            <a:schemeClr val="tx1"/>
                          </a:solidFill>
                          <a:latin typeface="+mn-lt"/>
                          <a:ea typeface="+mn-ea"/>
                          <a:cs typeface="+mn-cs"/>
                        </a:rPr>
                        <a:t>Whether the statement of tax deducted or collected contains information about all details/transactions which are required to be reported. </a:t>
                      </a:r>
                      <a:r>
                        <a:rPr kumimoji="0" lang="en-US" sz="1800" b="1" kern="1200" dirty="0">
                          <a:solidFill>
                            <a:schemeClr val="accent2"/>
                          </a:solidFill>
                          <a:latin typeface="+mn-lt"/>
                          <a:ea typeface="+mn-ea"/>
                          <a:cs typeface="+mn-cs"/>
                        </a:rPr>
                        <a:t>If not, please furnish list of details/transactions which are not reported.;</a:t>
                      </a:r>
                      <a:endParaRPr lang="en-US" b="1" dirty="0">
                        <a:solidFill>
                          <a:schemeClr val="accent2"/>
                        </a:solidFill>
                      </a:endParaRPr>
                    </a:p>
                  </a:txBody>
                  <a:tcPr/>
                </a:tc>
                <a:extLst>
                  <a:ext uri="{0D108BD9-81ED-4DB2-BD59-A6C34878D82A}">
                    <a16:rowId xmlns="" xmlns:a16="http://schemas.microsoft.com/office/drawing/2014/main" val="1470591643"/>
                  </a:ext>
                </a:extLst>
              </a:tr>
              <a:tr h="60452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4002487261"/>
                  </a:ext>
                </a:extLst>
              </a:tr>
            </a:tbl>
          </a:graphicData>
        </a:graphic>
      </p:graphicFrame>
      <p:sp>
        <p:nvSpPr>
          <p:cNvPr id="9" name="Rectangle 2">
            <a:extLst>
              <a:ext uri="{FF2B5EF4-FFF2-40B4-BE49-F238E27FC236}">
                <a16:creationId xmlns="" xmlns:a16="http://schemas.microsoft.com/office/drawing/2014/main" id="{68D4C450-4414-4429-9FA1-464DB1C477E6}"/>
              </a:ext>
            </a:extLst>
          </p:cNvPr>
          <p:cNvSpPr>
            <a:spLocks noGrp="1" noChangeArrowheads="1"/>
          </p:cNvSpPr>
          <p:nvPr>
            <p:ph type="title"/>
          </p:nvPr>
        </p:nvSpPr>
        <p:spPr>
          <a:xfrm>
            <a:off x="0" y="152400"/>
            <a:ext cx="9144000" cy="1119822"/>
          </a:xfrm>
        </p:spPr>
        <p:txBody>
          <a:bodyPr anchor="t">
            <a:noAutofit/>
          </a:bodyPr>
          <a:lstStyle/>
          <a:p>
            <a:pPr>
              <a:defRPr/>
            </a:pPr>
            <a:r>
              <a:rPr lang="en-US" sz="2800" dirty="0"/>
              <a:t>Clause no.34 (b) </a:t>
            </a:r>
            <a:r>
              <a:rPr lang="en-US" sz="2800" dirty="0">
                <a:solidFill>
                  <a:schemeClr val="accent2"/>
                </a:solidFill>
              </a:rPr>
              <a:t>(As amended by Income –tax (18th Amendment) Rules, 2018 </a:t>
            </a:r>
            <a:r>
              <a:rPr lang="en-US" sz="2800" dirty="0" err="1">
                <a:solidFill>
                  <a:schemeClr val="accent2"/>
                </a:solidFill>
              </a:rPr>
              <a:t>w.e.f</a:t>
            </a:r>
            <a:r>
              <a:rPr lang="en-US" sz="2800" dirty="0">
                <a:solidFill>
                  <a:schemeClr val="accent2"/>
                </a:solidFill>
              </a:rPr>
              <a:t> 20-08-2018)</a:t>
            </a:r>
            <a:r>
              <a:rPr lang="en-US" sz="2800" i="1" dirty="0">
                <a:solidFill>
                  <a:schemeClr val="accent2"/>
                </a:solidFill>
              </a:rPr>
              <a:t> </a:t>
            </a:r>
            <a:r>
              <a:rPr lang="en-US" sz="3200" i="1" dirty="0">
                <a:solidFill>
                  <a:srgbClr val="FF0000"/>
                </a:solidFill>
              </a:rPr>
              <a:t>	</a:t>
            </a:r>
            <a:endParaRPr lang="en-US" sz="3200" dirty="0"/>
          </a:p>
        </p:txBody>
      </p:sp>
    </p:spTree>
    <p:extLst>
      <p:ext uri="{BB962C8B-B14F-4D97-AF65-F5344CB8AC3E}">
        <p14:creationId xmlns:p14="http://schemas.microsoft.com/office/powerpoint/2010/main" val="1254049015"/>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296958FA-51CD-4411-AB41-190A5FF6D18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336</a:t>
            </a:fld>
            <a:endParaRPr lang="en-US"/>
          </a:p>
        </p:txBody>
      </p:sp>
      <p:graphicFrame>
        <p:nvGraphicFramePr>
          <p:cNvPr id="6" name="Table 5">
            <a:extLst>
              <a:ext uri="{FF2B5EF4-FFF2-40B4-BE49-F238E27FC236}">
                <a16:creationId xmlns="" xmlns:a16="http://schemas.microsoft.com/office/drawing/2014/main" id="{05FDDF6D-154D-4CCB-9C40-B94DD15278AC}"/>
              </a:ext>
            </a:extLst>
          </p:cNvPr>
          <p:cNvGraphicFramePr>
            <a:graphicFrameLocks noGrp="1"/>
          </p:cNvGraphicFramePr>
          <p:nvPr/>
        </p:nvGraphicFramePr>
        <p:xfrm>
          <a:off x="152400" y="3134360"/>
          <a:ext cx="7620000" cy="2656840"/>
        </p:xfrm>
        <a:graphic>
          <a:graphicData uri="http://schemas.openxmlformats.org/drawingml/2006/table">
            <a:tbl>
              <a:tblPr firstRow="1" bandRow="1">
                <a:tableStyleId>{5C22544A-7EE6-4342-B048-85BDC9FD1C3A}</a:tableStyleId>
              </a:tblPr>
              <a:tblGrid>
                <a:gridCol w="1143000">
                  <a:extLst>
                    <a:ext uri="{9D8B030D-6E8A-4147-A177-3AD203B41FA5}">
                      <a16:colId xmlns="" xmlns:a16="http://schemas.microsoft.com/office/drawing/2014/main" val="20000"/>
                    </a:ext>
                  </a:extLst>
                </a:gridCol>
                <a:gridCol w="762000">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gridCol w="1295400">
                  <a:extLst>
                    <a:ext uri="{9D8B030D-6E8A-4147-A177-3AD203B41FA5}">
                      <a16:colId xmlns="" xmlns:a16="http://schemas.microsoft.com/office/drawing/2014/main" val="20003"/>
                    </a:ext>
                  </a:extLst>
                </a:gridCol>
                <a:gridCol w="1981200">
                  <a:extLst>
                    <a:ext uri="{9D8B030D-6E8A-4147-A177-3AD203B41FA5}">
                      <a16:colId xmlns="" xmlns:a16="http://schemas.microsoft.com/office/drawing/2014/main" val="20004"/>
                    </a:ext>
                  </a:extLst>
                </a:gridCol>
                <a:gridCol w="1447800">
                  <a:extLst>
                    <a:ext uri="{9D8B030D-6E8A-4147-A177-3AD203B41FA5}">
                      <a16:colId xmlns="" xmlns:a16="http://schemas.microsoft.com/office/drawing/2014/main" val="1009506290"/>
                    </a:ext>
                  </a:extLst>
                </a:gridCol>
              </a:tblGrid>
              <a:tr h="370840">
                <a:tc>
                  <a:txBody>
                    <a:bodyPr/>
                    <a:lstStyle/>
                    <a:p>
                      <a:pPr algn="ctr"/>
                      <a:r>
                        <a:rPr kumimoji="0" lang="en-US" sz="1800" b="1" kern="1200" baseline="0" dirty="0">
                          <a:solidFill>
                            <a:schemeClr val="tx1"/>
                          </a:solidFill>
                          <a:latin typeface="+mn-lt"/>
                          <a:ea typeface="+mn-ea"/>
                          <a:cs typeface="+mn-cs"/>
                        </a:rPr>
                        <a:t>Tax deduction and</a:t>
                      </a:r>
                    </a:p>
                    <a:p>
                      <a:pPr algn="ctr"/>
                      <a:r>
                        <a:rPr kumimoji="0" lang="en-US" sz="1800" b="1" kern="1200" baseline="0" dirty="0">
                          <a:solidFill>
                            <a:schemeClr val="tx1"/>
                          </a:solidFill>
                          <a:latin typeface="+mn-lt"/>
                          <a:ea typeface="+mn-ea"/>
                          <a:cs typeface="+mn-cs"/>
                        </a:rPr>
                        <a:t>collection Account</a:t>
                      </a:r>
                    </a:p>
                    <a:p>
                      <a:pPr algn="ctr"/>
                      <a:r>
                        <a:rPr kumimoji="0" lang="en-US" sz="1800" b="1" kern="1200" baseline="0" dirty="0">
                          <a:solidFill>
                            <a:schemeClr val="tx1"/>
                          </a:solidFill>
                          <a:latin typeface="+mn-lt"/>
                          <a:ea typeface="+mn-ea"/>
                          <a:cs typeface="+mn-cs"/>
                        </a:rPr>
                        <a:t>Number (TAN)</a:t>
                      </a:r>
                      <a:endParaRPr lang="en-US" dirty="0">
                        <a:solidFill>
                          <a:schemeClr val="tx1"/>
                        </a:solidFill>
                      </a:endParaRPr>
                    </a:p>
                  </a:txBody>
                  <a:tcPr/>
                </a:tc>
                <a:tc>
                  <a:txBody>
                    <a:bodyPr/>
                    <a:lstStyle/>
                    <a:p>
                      <a:pPr algn="ctr"/>
                      <a:r>
                        <a:rPr kumimoji="0" lang="en-US" sz="1800" b="1" kern="1200" baseline="0" dirty="0">
                          <a:solidFill>
                            <a:schemeClr val="tx1"/>
                          </a:solidFill>
                          <a:latin typeface="+mn-lt"/>
                          <a:ea typeface="+mn-ea"/>
                          <a:cs typeface="+mn-cs"/>
                        </a:rPr>
                        <a:t>Type of Form</a:t>
                      </a:r>
                      <a:endParaRPr lang="en-US" dirty="0">
                        <a:solidFill>
                          <a:schemeClr val="tx1"/>
                        </a:solidFill>
                      </a:endParaRPr>
                    </a:p>
                  </a:txBody>
                  <a:tcPr/>
                </a:tc>
                <a:tc>
                  <a:txBody>
                    <a:bodyPr/>
                    <a:lstStyle/>
                    <a:p>
                      <a:pPr algn="ctr"/>
                      <a:r>
                        <a:rPr kumimoji="0" lang="en-US" sz="1800" b="1" kern="1200" baseline="0" dirty="0">
                          <a:solidFill>
                            <a:schemeClr val="tx1"/>
                          </a:solidFill>
                          <a:latin typeface="+mn-lt"/>
                          <a:ea typeface="+mn-ea"/>
                          <a:cs typeface="+mn-cs"/>
                        </a:rPr>
                        <a:t>Due date for</a:t>
                      </a:r>
                    </a:p>
                    <a:p>
                      <a:pPr algn="ctr"/>
                      <a:r>
                        <a:rPr kumimoji="0" lang="en-US" sz="1800" b="1" kern="1200" baseline="0" dirty="0">
                          <a:solidFill>
                            <a:schemeClr val="tx1"/>
                          </a:solidFill>
                          <a:latin typeface="+mn-lt"/>
                          <a:ea typeface="+mn-ea"/>
                          <a:cs typeface="+mn-cs"/>
                        </a:rPr>
                        <a:t>Furnish-</a:t>
                      </a:r>
                      <a:r>
                        <a:rPr kumimoji="0" lang="en-US" sz="1800" b="1" kern="1200" baseline="0" dirty="0" err="1">
                          <a:solidFill>
                            <a:schemeClr val="tx1"/>
                          </a:solidFill>
                          <a:latin typeface="+mn-lt"/>
                          <a:ea typeface="+mn-ea"/>
                          <a:cs typeface="+mn-cs"/>
                        </a:rPr>
                        <a:t>ing</a:t>
                      </a:r>
                      <a:endParaRPr lang="en-US" dirty="0">
                        <a:solidFill>
                          <a:schemeClr val="tx1"/>
                        </a:solidFill>
                      </a:endParaRPr>
                    </a:p>
                  </a:txBody>
                  <a:tcPr/>
                </a:tc>
                <a:tc>
                  <a:txBody>
                    <a:bodyPr/>
                    <a:lstStyle/>
                    <a:p>
                      <a:pPr algn="ctr"/>
                      <a:r>
                        <a:rPr kumimoji="0" lang="en-US" sz="1800" b="1" kern="1200" baseline="0" dirty="0">
                          <a:solidFill>
                            <a:schemeClr val="tx1"/>
                          </a:solidFill>
                          <a:latin typeface="+mn-lt"/>
                          <a:ea typeface="+mn-ea"/>
                          <a:cs typeface="+mn-cs"/>
                        </a:rPr>
                        <a:t>Date of furnishing,</a:t>
                      </a:r>
                    </a:p>
                    <a:p>
                      <a:pPr algn="ctr"/>
                      <a:r>
                        <a:rPr kumimoji="0" lang="en-US" sz="1800" b="1" kern="1200" baseline="0" dirty="0">
                          <a:solidFill>
                            <a:schemeClr val="tx1"/>
                          </a:solidFill>
                          <a:latin typeface="+mn-lt"/>
                          <a:ea typeface="+mn-ea"/>
                          <a:cs typeface="+mn-cs"/>
                        </a:rPr>
                        <a:t>if furnished</a:t>
                      </a:r>
                      <a:endParaRPr lang="en-US" dirty="0">
                        <a:solidFill>
                          <a:schemeClr val="tx1"/>
                        </a:solidFill>
                      </a:endParaRPr>
                    </a:p>
                  </a:txBody>
                  <a:tcPr/>
                </a:tc>
                <a:tc>
                  <a:txBody>
                    <a:bodyPr/>
                    <a:lstStyle/>
                    <a:p>
                      <a:pPr algn="ctr"/>
                      <a:r>
                        <a:rPr kumimoji="0" lang="en-US" sz="1800" b="1" kern="1200" baseline="0" dirty="0">
                          <a:solidFill>
                            <a:schemeClr val="tx1"/>
                          </a:solidFill>
                          <a:latin typeface="+mn-lt"/>
                          <a:ea typeface="+mn-ea"/>
                          <a:cs typeface="+mn-cs"/>
                        </a:rPr>
                        <a:t>Whether the statement of tax deducted or collected contains information about all transactions which are required to be reported</a:t>
                      </a:r>
                      <a:endParaRPr lang="en-US" dirty="0">
                        <a:solidFill>
                          <a:schemeClr val="tx1"/>
                        </a:solidFill>
                      </a:endParaRPr>
                    </a:p>
                  </a:txBody>
                  <a:tcPr>
                    <a:solidFill>
                      <a:srgbClr val="FFFFAF"/>
                    </a:solidFill>
                  </a:tcPr>
                </a:tc>
                <a:tc>
                  <a:txBody>
                    <a:bodyPr/>
                    <a:lstStyle/>
                    <a:p>
                      <a:pPr algn="ctr"/>
                      <a:r>
                        <a:rPr kumimoji="0" lang="en-US" sz="1800" b="1" kern="1200" baseline="0" dirty="0">
                          <a:solidFill>
                            <a:schemeClr val="tx1"/>
                          </a:solidFill>
                          <a:latin typeface="+mn-lt"/>
                          <a:ea typeface="+mn-ea"/>
                          <a:cs typeface="+mn-cs"/>
                        </a:rPr>
                        <a:t>If not, please furnish list of details/transactions which are not reported</a:t>
                      </a:r>
                    </a:p>
                  </a:txBody>
                  <a:tcPr>
                    <a:solidFill>
                      <a:srgbClr val="FFFFAF"/>
                    </a:solidFill>
                  </a:tcPr>
                </a:tc>
                <a:extLst>
                  <a:ext uri="{0D108BD9-81ED-4DB2-BD59-A6C34878D82A}">
                    <a16:rowId xmlns="" xmlns:a16="http://schemas.microsoft.com/office/drawing/2014/main" val="10000"/>
                  </a:ext>
                </a:extLst>
              </a:tr>
              <a:tr h="370840">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 xmlns:a16="http://schemas.microsoft.com/office/drawing/2014/main" val="10001"/>
                  </a:ext>
                </a:extLst>
              </a:tr>
            </a:tbl>
          </a:graphicData>
        </a:graphic>
      </p:graphicFrame>
      <p:sp>
        <p:nvSpPr>
          <p:cNvPr id="7" name="Content Placeholder 7">
            <a:extLst>
              <a:ext uri="{FF2B5EF4-FFF2-40B4-BE49-F238E27FC236}">
                <a16:creationId xmlns="" xmlns:a16="http://schemas.microsoft.com/office/drawing/2014/main" id="{F58CE4FD-0722-44A8-9728-D7082A8AA3B4}"/>
              </a:ext>
            </a:extLst>
          </p:cNvPr>
          <p:cNvSpPr>
            <a:spLocks noGrp="1"/>
          </p:cNvSpPr>
          <p:nvPr>
            <p:ph sz="quarter" idx="1"/>
          </p:nvPr>
        </p:nvSpPr>
        <p:spPr>
          <a:xfrm>
            <a:off x="76200" y="1752600"/>
            <a:ext cx="7848600" cy="4343400"/>
          </a:xfrm>
          <a:noFill/>
          <a:ln w="38100"/>
        </p:spPr>
        <p:style>
          <a:lnRef idx="2">
            <a:schemeClr val="accent1"/>
          </a:lnRef>
          <a:fillRef idx="1">
            <a:schemeClr val="lt1"/>
          </a:fillRef>
          <a:effectRef idx="0">
            <a:schemeClr val="accent1"/>
          </a:effectRef>
          <a:fontRef idx="minor">
            <a:schemeClr val="dk1"/>
          </a:fontRef>
        </p:style>
        <p:txBody>
          <a:bodyPr>
            <a:noAutofit/>
          </a:bodyPr>
          <a:lstStyle/>
          <a:p>
            <a:pPr marL="361950" indent="-361950" algn="just">
              <a:spcBef>
                <a:spcPts val="0"/>
              </a:spcBef>
              <a:buSzPct val="100000"/>
              <a:buFont typeface="+mj-lt"/>
              <a:buAutoNum type="alphaLcParenR" startAt="2"/>
            </a:pPr>
            <a:r>
              <a:rPr lang="en-US" sz="2200" dirty="0"/>
              <a:t>Whether the assessee has furnished the statement of tax deducted or tax collected within the prescribed time. If not, please furnish the details: </a:t>
            </a:r>
          </a:p>
        </p:txBody>
      </p:sp>
      <p:pic>
        <p:nvPicPr>
          <p:cNvPr id="8" name="Picture 7">
            <a:extLst>
              <a:ext uri="{FF2B5EF4-FFF2-40B4-BE49-F238E27FC236}">
                <a16:creationId xmlns="" xmlns:a16="http://schemas.microsoft.com/office/drawing/2014/main" id="{8DDB7BB4-213F-4C4A-B893-42A085E85F52}"/>
              </a:ext>
            </a:extLst>
          </p:cNvPr>
          <p:cNvPicPr/>
          <p:nvPr/>
        </p:nvPicPr>
        <p:blipFill>
          <a:blip r:embed="rId2" cstate="print"/>
          <a:srcRect l="33459" t="32699" r="60412" b="4988"/>
          <a:stretch>
            <a:fillRect/>
          </a:stretch>
        </p:blipFill>
        <p:spPr bwMode="auto">
          <a:xfrm>
            <a:off x="8077200" y="1524000"/>
            <a:ext cx="1066800" cy="5334000"/>
          </a:xfrm>
          <a:prstGeom prst="rect">
            <a:avLst/>
          </a:prstGeom>
          <a:noFill/>
          <a:ln w="19050">
            <a:solidFill>
              <a:srgbClr val="FF0000"/>
            </a:solidFill>
            <a:miter lim="800000"/>
            <a:headEnd/>
            <a:tailEnd/>
          </a:ln>
        </p:spPr>
      </p:pic>
      <p:cxnSp>
        <p:nvCxnSpPr>
          <p:cNvPr id="9" name="Straight Arrow Connector 8">
            <a:extLst>
              <a:ext uri="{FF2B5EF4-FFF2-40B4-BE49-F238E27FC236}">
                <a16:creationId xmlns="" xmlns:a16="http://schemas.microsoft.com/office/drawing/2014/main" id="{5EE8F71B-A94E-48E1-B0CF-5DECF7063199}"/>
              </a:ext>
            </a:extLst>
          </p:cNvPr>
          <p:cNvCxnSpPr>
            <a:cxnSpLocks/>
          </p:cNvCxnSpPr>
          <p:nvPr/>
        </p:nvCxnSpPr>
        <p:spPr>
          <a:xfrm>
            <a:off x="1524000" y="2895600"/>
            <a:ext cx="65532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14856B02-54B8-43F9-9704-09812F8998B6}"/>
              </a:ext>
            </a:extLst>
          </p:cNvPr>
          <p:cNvCxnSpPr>
            <a:cxnSpLocks/>
          </p:cNvCxnSpPr>
          <p:nvPr/>
        </p:nvCxnSpPr>
        <p:spPr>
          <a:xfrm>
            <a:off x="1524000" y="2895600"/>
            <a:ext cx="0" cy="2387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13" name="Picture 2">
            <a:extLst>
              <a:ext uri="{FF2B5EF4-FFF2-40B4-BE49-F238E27FC236}">
                <a16:creationId xmlns="" xmlns:a16="http://schemas.microsoft.com/office/drawing/2014/main" id="{70A1DBD6-BB14-4A69-8752-4BE0CA3B617E}"/>
              </a:ext>
            </a:extLst>
          </p:cNvPr>
          <p:cNvPicPr>
            <a:picLocks noChangeAspect="1" noChangeArrowheads="1"/>
          </p:cNvPicPr>
          <p:nvPr/>
        </p:nvPicPr>
        <p:blipFill>
          <a:blip r:embed="rId3" cstate="print"/>
          <a:srcRect l="68448" t="54688" r="26281" b="31250"/>
          <a:stretch>
            <a:fillRect/>
          </a:stretch>
        </p:blipFill>
        <p:spPr bwMode="auto">
          <a:xfrm>
            <a:off x="5181600" y="5943600"/>
            <a:ext cx="838200" cy="838200"/>
          </a:xfrm>
          <a:prstGeom prst="rect">
            <a:avLst/>
          </a:prstGeom>
          <a:noFill/>
          <a:ln w="9525">
            <a:noFill/>
            <a:miter lim="800000"/>
            <a:headEnd/>
            <a:tailEnd/>
          </a:ln>
        </p:spPr>
      </p:pic>
      <p:cxnSp>
        <p:nvCxnSpPr>
          <p:cNvPr id="14" name="Straight Arrow Connector 13">
            <a:extLst>
              <a:ext uri="{FF2B5EF4-FFF2-40B4-BE49-F238E27FC236}">
                <a16:creationId xmlns="" xmlns:a16="http://schemas.microsoft.com/office/drawing/2014/main" id="{93E17F48-9B7C-4455-80E1-AAE0BAFD5643}"/>
              </a:ext>
            </a:extLst>
          </p:cNvPr>
          <p:cNvCxnSpPr/>
          <p:nvPr/>
        </p:nvCxnSpPr>
        <p:spPr>
          <a:xfrm>
            <a:off x="5638800" y="5410200"/>
            <a:ext cx="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itle 6">
            <a:extLst>
              <a:ext uri="{FF2B5EF4-FFF2-40B4-BE49-F238E27FC236}">
                <a16:creationId xmlns="" xmlns:a16="http://schemas.microsoft.com/office/drawing/2014/main" id="{54A3E4B9-4D99-4C95-A6D1-5E397F7BD7D3}"/>
              </a:ext>
            </a:extLst>
          </p:cNvPr>
          <p:cNvSpPr>
            <a:spLocks noGrp="1"/>
          </p:cNvSpPr>
          <p:nvPr>
            <p:ph type="title"/>
          </p:nvPr>
        </p:nvSpPr>
        <p:spPr>
          <a:xfrm>
            <a:off x="76200" y="228600"/>
            <a:ext cx="8458200" cy="1143000"/>
          </a:xfrm>
          <a:noFill/>
        </p:spPr>
        <p:txBody>
          <a:bodyPr>
            <a:noAutofit/>
          </a:bodyPr>
          <a:lstStyle/>
          <a:p>
            <a:r>
              <a:rPr lang="en-US" sz="3800" dirty="0"/>
              <a:t>Clause no. 34(b)       </a:t>
            </a:r>
            <a:br>
              <a:rPr lang="en-US" sz="3800" dirty="0"/>
            </a:br>
            <a:r>
              <a:rPr lang="en-US" sz="3800" dirty="0">
                <a:solidFill>
                  <a:schemeClr val="accent2"/>
                </a:solidFill>
              </a:rPr>
              <a:t>Format in e-utility…..</a:t>
            </a:r>
            <a:r>
              <a:rPr lang="en-US" sz="2200" dirty="0"/>
              <a:t/>
            </a:r>
            <a:br>
              <a:rPr lang="en-US" sz="2200" dirty="0"/>
            </a:br>
            <a:r>
              <a:rPr lang="en-US" sz="2200" dirty="0"/>
              <a:t>			     </a:t>
            </a:r>
            <a:endParaRPr lang="en-US" sz="2200" i="1" dirty="0">
              <a:solidFill>
                <a:srgbClr val="FF0000"/>
              </a:solidFill>
            </a:endParaRPr>
          </a:p>
        </p:txBody>
      </p:sp>
      <p:sp>
        <p:nvSpPr>
          <p:cNvPr id="16" name="Title 6">
            <a:extLst>
              <a:ext uri="{FF2B5EF4-FFF2-40B4-BE49-F238E27FC236}">
                <a16:creationId xmlns="" xmlns:a16="http://schemas.microsoft.com/office/drawing/2014/main" id="{6E6C8244-D91F-45BD-AA15-E34625FBD451}"/>
              </a:ext>
            </a:extLst>
          </p:cNvPr>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3600" b="1" i="0" u="none" strike="noStrike" kern="1200" cap="none" spc="0" normalizeH="0" baseline="0" noProof="0" dirty="0">
                <a:ln>
                  <a:noFill/>
                </a:ln>
                <a:solidFill>
                  <a:schemeClr val="tx2"/>
                </a:solidFill>
                <a:effectLst/>
                <a:uLnTx/>
                <a:uFillTx/>
                <a:latin typeface="+mj-lt"/>
                <a:ea typeface="+mj-ea"/>
                <a:cs typeface="+mj-cs"/>
              </a:rPr>
              <a:t>….</a:t>
            </a:r>
            <a:endParaRPr kumimoji="0" lang="en-US" sz="2000" b="1"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1673049394"/>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294967295"/>
          </p:nvPr>
        </p:nvSpPr>
        <p:spPr>
          <a:xfrm>
            <a:off x="152400" y="762000"/>
            <a:ext cx="8839200" cy="4267200"/>
          </a:xfrm>
          <a:ln w="38100">
            <a:solidFill>
              <a:schemeClr val="accent1"/>
            </a:solidFill>
          </a:ln>
        </p:spPr>
        <p:txBody>
          <a:bodyPr>
            <a:noAutofit/>
          </a:bodyPr>
          <a:lstStyle/>
          <a:p>
            <a:pPr algn="just">
              <a:spcBef>
                <a:spcPts val="1200"/>
              </a:spcBef>
            </a:pPr>
            <a:r>
              <a:rPr lang="en-US" sz="2200" dirty="0"/>
              <a:t>Whether such detail is required to be provided only in case of default on the part of assessee in filing statement of tax deducted or collected?</a:t>
            </a:r>
          </a:p>
          <a:p>
            <a:pPr algn="just">
              <a:spcBef>
                <a:spcPts val="1200"/>
              </a:spcBef>
            </a:pPr>
            <a:r>
              <a:rPr lang="en-US" sz="2200" dirty="0"/>
              <a:t>The Tax Auditor cannot merely rely on information provided by the client but have to examine books of account to determine the transaction on which provisions of Chapter-XVIIB and Chapter XIIBB apply.</a:t>
            </a:r>
          </a:p>
          <a:p>
            <a:pPr algn="just">
              <a:spcBef>
                <a:spcPts val="1200"/>
              </a:spcBef>
            </a:pPr>
            <a:r>
              <a:rPr lang="en-US" sz="2200" dirty="0"/>
              <a:t>Whether it is practically possible for the tax auditor to verify all the transactions to report compliance with provisions of Chapter XVII-B or XVII-BB, where the tax audit is time bound like in Banks. </a:t>
            </a:r>
          </a:p>
          <a:p>
            <a:pPr algn="just">
              <a:spcBef>
                <a:spcPts val="1200"/>
              </a:spcBef>
            </a:pPr>
            <a:endParaRPr lang="en-US" sz="3600" dirty="0"/>
          </a:p>
          <a:p>
            <a:pPr algn="just">
              <a:spcBef>
                <a:spcPts val="1200"/>
              </a:spcBef>
            </a:pPr>
            <a:r>
              <a:rPr lang="en-US" sz="2200" dirty="0"/>
              <a:t>A disclaimer may be provided by the tax auditor </a:t>
            </a:r>
          </a:p>
        </p:txBody>
      </p:sp>
      <p:sp>
        <p:nvSpPr>
          <p:cNvPr id="5" name="Title 6"/>
          <p:cNvSpPr>
            <a:spLocks noGrp="1"/>
          </p:cNvSpPr>
          <p:nvPr>
            <p:ph type="title" idx="4294967295"/>
          </p:nvPr>
        </p:nvSpPr>
        <p:spPr>
          <a:xfrm>
            <a:off x="0" y="76200"/>
            <a:ext cx="8839200" cy="609600"/>
          </a:xfrm>
        </p:spPr>
        <p:txBody>
          <a:bodyPr>
            <a:noAutofit/>
          </a:bodyPr>
          <a:lstStyle/>
          <a:p>
            <a:r>
              <a:rPr lang="en-US" sz="3800" dirty="0"/>
              <a:t>Issues on Clause no. 34(b) </a:t>
            </a:r>
            <a:r>
              <a:rPr lang="en-US" sz="2200" dirty="0"/>
              <a:t>   </a:t>
            </a:r>
            <a:endParaRPr lang="en-US" sz="22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Rectangle 6"/>
          <p:cNvSpPr/>
          <p:nvPr/>
        </p:nvSpPr>
        <p:spPr>
          <a:xfrm>
            <a:off x="457200" y="3833336"/>
            <a:ext cx="8382000" cy="738664"/>
          </a:xfrm>
          <a:prstGeom prst="rect">
            <a:avLst/>
          </a:prstGeom>
          <a:ln w="19050">
            <a:solidFill>
              <a:srgbClr val="FF0000"/>
            </a:solidFill>
          </a:ln>
        </p:spPr>
        <p:txBody>
          <a:bodyPr wrap="square">
            <a:spAutoFit/>
          </a:bodyPr>
          <a:lstStyle/>
          <a:p>
            <a:pPr algn="just">
              <a:spcBef>
                <a:spcPts val="1200"/>
              </a:spcBef>
            </a:pPr>
            <a:r>
              <a:rPr lang="en-US" sz="2100" dirty="0"/>
              <a:t>Option provided in Form 3CA and Form 3CB under Qualification Type - </a:t>
            </a:r>
            <a:r>
              <a:rPr lang="en-US" sz="2100" b="1" dirty="0">
                <a:solidFill>
                  <a:schemeClr val="accent2"/>
                </a:solidFill>
              </a:rPr>
              <a:t>“TDS returns could not be verified with the books of account”</a:t>
            </a:r>
          </a:p>
        </p:txBody>
      </p:sp>
      <p:sp>
        <p:nvSpPr>
          <p:cNvPr id="8" name="Rectangle 7"/>
          <p:cNvSpPr/>
          <p:nvPr/>
        </p:nvSpPr>
        <p:spPr>
          <a:xfrm>
            <a:off x="152400" y="5257800"/>
            <a:ext cx="8839200" cy="1323439"/>
          </a:xfrm>
          <a:prstGeom prst="rect">
            <a:avLst/>
          </a:prstGeom>
          <a:ln w="19050">
            <a:solidFill>
              <a:srgbClr val="FF0000"/>
            </a:solidFill>
          </a:ln>
        </p:spPr>
        <p:txBody>
          <a:bodyPr wrap="square">
            <a:spAutoFit/>
          </a:bodyPr>
          <a:lstStyle/>
          <a:p>
            <a:pPr algn="just">
              <a:spcBef>
                <a:spcPts val="1200"/>
              </a:spcBef>
            </a:pPr>
            <a:r>
              <a:rPr lang="en-US" sz="2000" b="1" u="sng" dirty="0"/>
              <a:t>Disclaimer</a:t>
            </a:r>
            <a:r>
              <a:rPr lang="en-US" sz="2000" dirty="0"/>
              <a:t>: During the year, it is not possible for us to verify whether all the transactions of the assessee due to voluminous entries in the books of account and the transactions have been verified on test-check basis and explanation provided by the assessee.</a:t>
            </a:r>
          </a:p>
        </p:txBody>
      </p:sp>
      <p:sp>
        <p:nvSpPr>
          <p:cNvPr id="9" name="Slide Number Placeholder 8"/>
          <p:cNvSpPr>
            <a:spLocks noGrp="1"/>
          </p:cNvSpPr>
          <p:nvPr>
            <p:ph type="sldNum" sz="quarter" idx="12"/>
          </p:nvPr>
        </p:nvSpPr>
        <p:spPr>
          <a:xfrm>
            <a:off x="0" y="6553200"/>
            <a:ext cx="533400" cy="381000"/>
          </a:xfrm>
        </p:spPr>
        <p:txBody>
          <a:bodyPr/>
          <a:lstStyle/>
          <a:p>
            <a:fld id="{B6F15528-21DE-4FAA-801E-634DDDAF4B2B}" type="slidenum">
              <a:rPr lang="en-US" smtClean="0"/>
              <a:pPr/>
              <a:t>337</a:t>
            </a:fld>
            <a:endParaRPr lang="en-US"/>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228600" y="1752600"/>
            <a:ext cx="8686800" cy="2362200"/>
          </a:xfrm>
          <a:ln w="38100"/>
        </p:spPr>
        <p:style>
          <a:lnRef idx="2">
            <a:schemeClr val="accent1"/>
          </a:lnRef>
          <a:fillRef idx="1">
            <a:schemeClr val="lt1"/>
          </a:fillRef>
          <a:effectRef idx="0">
            <a:schemeClr val="accent1"/>
          </a:effectRef>
          <a:fontRef idx="minor">
            <a:schemeClr val="dk1"/>
          </a:fontRef>
        </p:style>
        <p:txBody>
          <a:bodyPr>
            <a:noAutofit/>
          </a:bodyPr>
          <a:lstStyle/>
          <a:p>
            <a:pPr marL="457200" indent="-457200" algn="just">
              <a:spcBef>
                <a:spcPts val="0"/>
              </a:spcBef>
              <a:buSzPct val="100000"/>
              <a:buFont typeface="+mj-lt"/>
              <a:buAutoNum type="alphaLcParenR" startAt="3"/>
            </a:pPr>
            <a:r>
              <a:rPr lang="en-US" sz="2400" dirty="0"/>
              <a:t>whether the assessee is liable to pay interest under Section 201(1A) or Section 206C(7). If yes, please furnish:</a:t>
            </a:r>
          </a:p>
        </p:txBody>
      </p:sp>
      <p:graphicFrame>
        <p:nvGraphicFramePr>
          <p:cNvPr id="6" name="Table 5"/>
          <p:cNvGraphicFramePr>
            <a:graphicFrameLocks noGrp="1"/>
          </p:cNvGraphicFramePr>
          <p:nvPr/>
        </p:nvGraphicFramePr>
        <p:xfrm>
          <a:off x="685800" y="2677160"/>
          <a:ext cx="7924800" cy="1285240"/>
        </p:xfrm>
        <a:graphic>
          <a:graphicData uri="http://schemas.openxmlformats.org/drawingml/2006/table">
            <a:tbl>
              <a:tblPr firstRow="1" bandRow="1">
                <a:tableStyleId>{5C22544A-7EE6-4342-B048-85BDC9FD1C3A}</a:tableStyleId>
              </a:tblPr>
              <a:tblGrid>
                <a:gridCol w="2133600">
                  <a:extLst>
                    <a:ext uri="{9D8B030D-6E8A-4147-A177-3AD203B41FA5}">
                      <a16:colId xmlns="" xmlns:a16="http://schemas.microsoft.com/office/drawing/2014/main" val="20000"/>
                    </a:ext>
                  </a:extLst>
                </a:gridCol>
                <a:gridCol w="2590800">
                  <a:extLst>
                    <a:ext uri="{9D8B030D-6E8A-4147-A177-3AD203B41FA5}">
                      <a16:colId xmlns="" xmlns:a16="http://schemas.microsoft.com/office/drawing/2014/main" val="20001"/>
                    </a:ext>
                  </a:extLst>
                </a:gridCol>
                <a:gridCol w="3200400">
                  <a:extLst>
                    <a:ext uri="{9D8B030D-6E8A-4147-A177-3AD203B41FA5}">
                      <a16:colId xmlns="" xmlns:a16="http://schemas.microsoft.com/office/drawing/2014/main" val="20002"/>
                    </a:ext>
                  </a:extLst>
                </a:gridCol>
              </a:tblGrid>
              <a:tr h="370840">
                <a:tc>
                  <a:txBody>
                    <a:bodyPr/>
                    <a:lstStyle/>
                    <a:p>
                      <a:pPr algn="ctr"/>
                      <a:r>
                        <a:rPr kumimoji="0" lang="en-US" sz="1800" b="1" kern="1200" baseline="0" dirty="0">
                          <a:solidFill>
                            <a:schemeClr val="tx1"/>
                          </a:solidFill>
                          <a:latin typeface="+mn-lt"/>
                          <a:ea typeface="+mn-ea"/>
                          <a:cs typeface="+mn-cs"/>
                        </a:rPr>
                        <a:t>Tax deduction and collection Account Number (TAN)</a:t>
                      </a:r>
                      <a:endParaRPr lang="en-US" dirty="0">
                        <a:solidFill>
                          <a:schemeClr val="tx1"/>
                        </a:solidFill>
                      </a:endParaRPr>
                    </a:p>
                  </a:txBody>
                  <a:tcPr>
                    <a:solidFill>
                      <a:srgbClr val="FFFFAF"/>
                    </a:solidFill>
                  </a:tcPr>
                </a:tc>
                <a:tc>
                  <a:txBody>
                    <a:bodyPr/>
                    <a:lstStyle/>
                    <a:p>
                      <a:pPr algn="ctr"/>
                      <a:r>
                        <a:rPr kumimoji="0" lang="en-US" sz="1800" b="1" kern="1200" baseline="0" dirty="0">
                          <a:solidFill>
                            <a:schemeClr val="tx1"/>
                          </a:solidFill>
                          <a:latin typeface="+mn-lt"/>
                          <a:ea typeface="+mn-ea"/>
                          <a:cs typeface="+mn-cs"/>
                        </a:rPr>
                        <a:t>Amount of interest u/s 201(1A)/ 206C(7) is payable</a:t>
                      </a:r>
                      <a:endParaRPr lang="en-US" dirty="0">
                        <a:solidFill>
                          <a:schemeClr val="tx1"/>
                        </a:solidFill>
                      </a:endParaRPr>
                    </a:p>
                  </a:txBody>
                  <a:tcPr>
                    <a:solidFill>
                      <a:srgbClr val="FFFFAF"/>
                    </a:solidFill>
                  </a:tcPr>
                </a:tc>
                <a:tc>
                  <a:txBody>
                    <a:bodyPr/>
                    <a:lstStyle/>
                    <a:p>
                      <a:pPr algn="ctr"/>
                      <a:r>
                        <a:rPr kumimoji="0" lang="en-US" sz="1800" b="1" kern="1200" baseline="0" dirty="0">
                          <a:solidFill>
                            <a:schemeClr val="tx1"/>
                          </a:solidFill>
                          <a:latin typeface="+mn-lt"/>
                          <a:ea typeface="+mn-ea"/>
                          <a:cs typeface="+mn-cs"/>
                        </a:rPr>
                        <a:t>Amount paid out of column (2) along with date of payment.</a:t>
                      </a:r>
                      <a:endParaRPr lang="en-US" dirty="0">
                        <a:solidFill>
                          <a:schemeClr val="tx1"/>
                        </a:solidFill>
                      </a:endParaRPr>
                    </a:p>
                  </a:txBody>
                  <a:tcPr>
                    <a:solidFill>
                      <a:srgbClr val="FFFFAF"/>
                    </a:solidFill>
                  </a:tcPr>
                </a:tc>
                <a:extLst>
                  <a:ext uri="{0D108BD9-81ED-4DB2-BD59-A6C34878D82A}">
                    <a16:rowId xmlns="" xmlns:a16="http://schemas.microsoft.com/office/drawing/2014/main" val="10000"/>
                  </a:ext>
                </a:extLst>
              </a:tr>
              <a:tr h="370840">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 xmlns:a16="http://schemas.microsoft.com/office/drawing/2014/main" val="10001"/>
                  </a:ext>
                </a:extLst>
              </a:tr>
            </a:tbl>
          </a:graphicData>
        </a:graphic>
      </p:graphicFrame>
      <p:sp>
        <p:nvSpPr>
          <p:cNvPr id="10" name="TextBox 9"/>
          <p:cNvSpPr txBox="1"/>
          <p:nvPr/>
        </p:nvSpPr>
        <p:spPr>
          <a:xfrm>
            <a:off x="76200" y="4648200"/>
            <a:ext cx="8915400" cy="2215991"/>
          </a:xfrm>
          <a:prstGeom prst="rect">
            <a:avLst/>
          </a:prstGeom>
          <a:noFill/>
        </p:spPr>
        <p:txBody>
          <a:bodyPr wrap="square" rtlCol="0">
            <a:spAutoFit/>
          </a:bodyPr>
          <a:lstStyle/>
          <a:p>
            <a:pPr marL="725488" indent="-725488" algn="just"/>
            <a:r>
              <a:rPr lang="en-US" sz="2300" b="1" dirty="0"/>
              <a:t>Brief: </a:t>
            </a:r>
            <a:r>
              <a:rPr lang="en-US" sz="2300" dirty="0"/>
              <a:t>Detail in respect of interest u/s 201(1A) &amp; 206C(7), if any to be provided.</a:t>
            </a:r>
          </a:p>
          <a:p>
            <a:pPr marL="725488" indent="-725488" algn="just"/>
            <a:endParaRPr lang="en-US" sz="1200" dirty="0"/>
          </a:p>
          <a:p>
            <a:pPr marL="1441450" indent="-1441450" algn="just"/>
            <a:r>
              <a:rPr lang="en-US" sz="2000" u="sng" dirty="0"/>
              <a:t>Sec. 201(1A)</a:t>
            </a:r>
            <a:r>
              <a:rPr lang="en-US" sz="2000" dirty="0"/>
              <a:t>- Levy of simple interest on </a:t>
            </a:r>
            <a:r>
              <a:rPr lang="en-US" sz="2000" b="1" dirty="0"/>
              <a:t>failure to deduct </a:t>
            </a:r>
            <a:r>
              <a:rPr lang="en-US" sz="2000" dirty="0"/>
              <a:t>tax or payment thereof to the credit of Central Government</a:t>
            </a:r>
          </a:p>
          <a:p>
            <a:pPr marL="1441450" indent="-1441450" algn="just"/>
            <a:r>
              <a:rPr lang="en-US" sz="2000" u="sng" dirty="0"/>
              <a:t>Sec. 206C(7)</a:t>
            </a:r>
            <a:r>
              <a:rPr lang="en-US" sz="2000" dirty="0"/>
              <a:t>- Levy of simple interest on </a:t>
            </a:r>
            <a:r>
              <a:rPr lang="en-US" sz="2000" b="1" dirty="0"/>
              <a:t>failure to collect </a:t>
            </a:r>
            <a:r>
              <a:rPr lang="en-US" sz="2000" dirty="0"/>
              <a:t>tax or payment thereof to the credit of Central Government</a:t>
            </a:r>
          </a:p>
        </p:txBody>
      </p:sp>
      <p:sp>
        <p:nvSpPr>
          <p:cNvPr id="12" name="Title 6"/>
          <p:cNvSpPr>
            <a:spLocks noGrp="1"/>
          </p:cNvSpPr>
          <p:nvPr>
            <p:ph type="title"/>
          </p:nvPr>
        </p:nvSpPr>
        <p:spPr>
          <a:xfrm>
            <a:off x="76200" y="76200"/>
            <a:ext cx="8991600" cy="990600"/>
          </a:xfrm>
        </p:spPr>
        <p:txBody>
          <a:bodyPr>
            <a:normAutofit/>
          </a:bodyPr>
          <a:lstStyle/>
          <a:p>
            <a:pPr algn="just"/>
            <a:r>
              <a:rPr lang="en-US" dirty="0"/>
              <a:t>Clause no. 34(c)			</a:t>
            </a:r>
            <a:r>
              <a:rPr lang="en-US" i="1" dirty="0">
                <a:solidFill>
                  <a:srgbClr val="FF0000"/>
                </a:solidFill>
              </a:rPr>
              <a:t> </a:t>
            </a:r>
            <a:r>
              <a:rPr lang="en-US" sz="2400" dirty="0"/>
              <a:t>	     </a:t>
            </a:r>
            <a:endParaRPr lang="en-US" sz="2400" i="1" dirty="0">
              <a:solidFill>
                <a:srgbClr val="FF0000"/>
              </a:solidFill>
            </a:endParaRPr>
          </a:p>
        </p:txBody>
      </p:sp>
      <p:pic>
        <p:nvPicPr>
          <p:cNvPr id="8194" name="Picture 2" descr="C:\Users\apoorva\Desktop\Capture12.JPG"/>
          <p:cNvPicPr>
            <a:picLocks noChangeAspect="1" noChangeArrowheads="1"/>
          </p:cNvPicPr>
          <p:nvPr/>
        </p:nvPicPr>
        <p:blipFill>
          <a:blip r:embed="rId2" cstate="print"/>
          <a:srcRect/>
          <a:stretch>
            <a:fillRect/>
          </a:stretch>
        </p:blipFill>
        <p:spPr bwMode="auto">
          <a:xfrm>
            <a:off x="5410200" y="3733800"/>
            <a:ext cx="3048000" cy="914400"/>
          </a:xfrm>
          <a:prstGeom prst="rect">
            <a:avLst/>
          </a:prstGeom>
          <a:noFill/>
          <a:ln>
            <a:solidFill>
              <a:srgbClr val="FF0000"/>
            </a:solidFill>
          </a:ln>
        </p:spPr>
      </p:pic>
      <p:cxnSp>
        <p:nvCxnSpPr>
          <p:cNvPr id="13" name="Straight Arrow Connector 12"/>
          <p:cNvCxnSpPr/>
          <p:nvPr/>
        </p:nvCxnSpPr>
        <p:spPr>
          <a:xfrm>
            <a:off x="7010400" y="3276600"/>
            <a:ext cx="0"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Slide Number Placeholder 4"/>
          <p:cNvSpPr>
            <a:spLocks noGrp="1"/>
          </p:cNvSpPr>
          <p:nvPr>
            <p:ph type="sldNum" sz="quarter" idx="12"/>
          </p:nvPr>
        </p:nvSpPr>
        <p:spPr>
          <a:xfrm>
            <a:off x="0" y="1272222"/>
            <a:ext cx="533400" cy="244476"/>
          </a:xfrm>
        </p:spPr>
        <p:txBody>
          <a:bodyPr>
            <a:normAutofit fontScale="85000" lnSpcReduction="20000"/>
          </a:bodyPr>
          <a:lstStyle/>
          <a:p>
            <a:fld id="{B6F15528-21DE-4FAA-801E-634DDDAF4B2B}" type="slidenum">
              <a:rPr lang="en-US" smtClean="0"/>
              <a:pPr/>
              <a:t>338</a:t>
            </a:fld>
            <a:endParaRPr lang="en-US"/>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153400" cy="838200"/>
          </a:xfrm>
          <a:noFill/>
        </p:spPr>
        <p:txBody>
          <a:bodyPr/>
          <a:lstStyle/>
          <a:p>
            <a:r>
              <a:rPr lang="en-US" dirty="0"/>
              <a:t>Issues/Case laws….</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339</a:t>
            </a:fld>
            <a:endParaRPr lang="en-US"/>
          </a:p>
        </p:txBody>
      </p:sp>
      <p:sp>
        <p:nvSpPr>
          <p:cNvPr id="4" name="Content Placeholder 3"/>
          <p:cNvSpPr>
            <a:spLocks noGrp="1"/>
          </p:cNvSpPr>
          <p:nvPr>
            <p:ph sz="quarter" idx="1"/>
          </p:nvPr>
        </p:nvSpPr>
        <p:spPr>
          <a:xfrm>
            <a:off x="0" y="1571612"/>
            <a:ext cx="9144000" cy="3714776"/>
          </a:xfrm>
          <a:noFill/>
          <a:ln w="38100">
            <a:solidFill>
              <a:schemeClr val="accent1"/>
            </a:solidFill>
          </a:ln>
        </p:spPr>
        <p:txBody>
          <a:bodyPr>
            <a:normAutofit/>
          </a:bodyPr>
          <a:lstStyle/>
          <a:p>
            <a:pPr algn="just"/>
            <a:r>
              <a:rPr lang="en-US" sz="2400" dirty="0"/>
              <a:t>If the </a:t>
            </a:r>
            <a:r>
              <a:rPr lang="en-US" sz="2400" dirty="0" err="1"/>
              <a:t>assessee</a:t>
            </a:r>
            <a:r>
              <a:rPr lang="en-US" sz="2400" dirty="0"/>
              <a:t> is liable to pay interest u/s 201(1A) or 206C(7), the auditor should verify such amount from the books of account &amp; also from part G of the statement generated by the department in form no. 26AS. </a:t>
            </a:r>
          </a:p>
          <a:p>
            <a:pPr algn="just">
              <a:spcBef>
                <a:spcPts val="1800"/>
              </a:spcBef>
            </a:pPr>
            <a:r>
              <a:rPr lang="en-US" sz="2400" dirty="0"/>
              <a:t>In case the assessee had disputed the levy or calculation of interest under TRACES, in form no. 26AS, the auditor may re-calculate the amount of interest u/s 201(1A) or Section 206C(7) up to the date of audit report for reporting under this Clause &amp; also mention the fact in his observations provided in form no. 3CA &amp; form no. 3CB. </a:t>
            </a:r>
          </a:p>
        </p:txBody>
      </p:sp>
      <p:sp>
        <p:nvSpPr>
          <p:cNvPr id="5" name="TextBox 4"/>
          <p:cNvSpPr txBox="1"/>
          <p:nvPr/>
        </p:nvSpPr>
        <p:spPr>
          <a:xfrm>
            <a:off x="0" y="5429264"/>
            <a:ext cx="9144000" cy="923330"/>
          </a:xfrm>
          <a:prstGeom prst="rect">
            <a:avLst/>
          </a:prstGeom>
          <a:solidFill>
            <a:schemeClr val="tx2">
              <a:lumMod val="60000"/>
              <a:lumOff val="40000"/>
            </a:schemeClr>
          </a:solidFill>
        </p:spPr>
        <p:txBody>
          <a:bodyPr wrap="square" rtlCol="0">
            <a:spAutoFit/>
          </a:bodyPr>
          <a:lstStyle/>
          <a:p>
            <a:r>
              <a:rPr lang="en-US" b="1" u="sng" dirty="0">
                <a:solidFill>
                  <a:schemeClr val="bg1"/>
                </a:solidFill>
              </a:rPr>
              <a:t>ICAI’s Comment</a:t>
            </a:r>
          </a:p>
          <a:p>
            <a:pPr algn="just"/>
            <a:r>
              <a:rPr lang="en-US" dirty="0">
                <a:solidFill>
                  <a:schemeClr val="bg1"/>
                </a:solidFill>
              </a:rPr>
              <a:t>It has been observed that in certain cases the date of payment with respective amount has not mentioned under the relevant columns of this sub-clause.</a:t>
            </a:r>
            <a:endParaRPr lang="en-US" b="1" u="sng"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304800" y="1981200"/>
            <a:ext cx="8534400" cy="4038600"/>
          </a:xfrm>
          <a:ln w="38100"/>
        </p:spPr>
        <p:style>
          <a:lnRef idx="2">
            <a:schemeClr val="accent1"/>
          </a:lnRef>
          <a:fillRef idx="1">
            <a:schemeClr val="lt1"/>
          </a:fillRef>
          <a:effectRef idx="0">
            <a:schemeClr val="accent1"/>
          </a:effectRef>
          <a:fontRef idx="minor">
            <a:schemeClr val="dk1"/>
          </a:fontRef>
        </p:style>
        <p:txBody>
          <a:bodyPr>
            <a:noAutofit/>
          </a:bodyPr>
          <a:lstStyle/>
          <a:p>
            <a:pPr marL="566738" indent="-566738" algn="just">
              <a:spcBef>
                <a:spcPts val="1800"/>
              </a:spcBef>
              <a:buSzPct val="100000"/>
              <a:buFont typeface="+mj-lt"/>
              <a:buAutoNum type="alphaLcParenR"/>
            </a:pPr>
            <a:r>
              <a:rPr lang="en-US" sz="2400" dirty="0"/>
              <a:t>Assessee can rely upon the judicial pronouncements while taking any particular view about inclusion or exclusion of any items in the particulars to be furnished under any of the clauses specified in Form No.3CD. </a:t>
            </a:r>
          </a:p>
          <a:p>
            <a:pPr marL="566738" indent="-566738" algn="just">
              <a:spcBef>
                <a:spcPts val="1800"/>
              </a:spcBef>
              <a:buSzPct val="100000"/>
              <a:buFont typeface="+mj-lt"/>
              <a:buAutoNum type="alphaLcParenR"/>
            </a:pPr>
            <a:r>
              <a:rPr lang="en-US" sz="2400" dirty="0"/>
              <a:t>If there is a conflict of judicial opinion on any particular issue, assessee may refer to the view which has been followed while giving the particulars under any specified clause. </a:t>
            </a:r>
          </a:p>
          <a:p>
            <a:pPr marL="566738" indent="-566738" algn="just">
              <a:spcBef>
                <a:spcPts val="1800"/>
              </a:spcBef>
              <a:buSzPct val="100000"/>
              <a:buFont typeface="+mj-lt"/>
              <a:buAutoNum type="alphaLcParenR"/>
            </a:pPr>
            <a:r>
              <a:rPr lang="en-US" sz="2400" dirty="0"/>
              <a:t>The AS, Guidance Notes, SA issued by the Institute from time to time should be followed. </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34</a:t>
            </a:fld>
            <a:endParaRPr lang="en-US"/>
          </a:p>
        </p:txBody>
      </p:sp>
      <p:sp>
        <p:nvSpPr>
          <p:cNvPr id="6" name="Title 5"/>
          <p:cNvSpPr>
            <a:spLocks noGrp="1"/>
          </p:cNvSpPr>
          <p:nvPr>
            <p:ph type="title"/>
          </p:nvPr>
        </p:nvSpPr>
        <p:spPr>
          <a:xfrm>
            <a:off x="228600" y="152400"/>
            <a:ext cx="8461248" cy="1066800"/>
          </a:xfrm>
        </p:spPr>
        <p:txBody>
          <a:bodyPr anchor="t">
            <a:noAutofit/>
          </a:bodyPr>
          <a:lstStyle/>
          <a:p>
            <a:pPr algn="just"/>
            <a:r>
              <a:rPr lang="en-US" sz="2800" b="1" dirty="0"/>
              <a:t>General principles to be kept in mind while preparing the statement of particulars for Form 3CD:</a:t>
            </a:r>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flipV="1">
            <a:off x="1500188" y="0"/>
            <a:ext cx="7491412" cy="1431925"/>
          </a:xfrm>
        </p:spPr>
        <p:txBody>
          <a:bodyPr>
            <a:normAutofit fontScale="90000"/>
          </a:bodyPr>
          <a:lstStyle/>
          <a:p>
            <a:pPr eaLnBrk="1" fontAlgn="auto" hangingPunct="1">
              <a:spcAft>
                <a:spcPts val="0"/>
              </a:spcAft>
              <a:defRPr/>
            </a:pPr>
            <a:r>
              <a:rPr lang="en-US">
                <a:solidFill>
                  <a:srgbClr val="7B9899"/>
                </a:solidFill>
              </a:rPr>
              <a:t/>
            </a:r>
            <a:br>
              <a:rPr lang="en-US">
                <a:solidFill>
                  <a:srgbClr val="7B9899"/>
                </a:solidFill>
              </a:rPr>
            </a:br>
            <a:endParaRPr lang="en-US">
              <a:solidFill>
                <a:srgbClr val="7B9899"/>
              </a:solidFill>
            </a:endParaRPr>
          </a:p>
        </p:txBody>
      </p:sp>
      <p:sp>
        <p:nvSpPr>
          <p:cNvPr id="7" name="Slide Number Placeholder 5"/>
          <p:cNvSpPr>
            <a:spLocks noGrp="1"/>
          </p:cNvSpPr>
          <p:nvPr>
            <p:ph type="sldNum" sz="quarter" idx="12"/>
          </p:nvPr>
        </p:nvSpPr>
        <p:spPr/>
        <p:txBody>
          <a:bodyPr>
            <a:normAutofit fontScale="85000" lnSpcReduction="20000"/>
          </a:bodyPr>
          <a:lstStyle/>
          <a:p>
            <a:pPr>
              <a:defRPr/>
            </a:pPr>
            <a:fld id="{70A941D5-6984-40A6-9E58-548CC9D09429}" type="slidenum">
              <a:rPr lang="en-US"/>
              <a:pPr>
                <a:defRPr/>
              </a:pPr>
              <a:t>340</a:t>
            </a:fld>
            <a:endParaRPr lang="en-US"/>
          </a:p>
        </p:txBody>
      </p:sp>
      <p:sp>
        <p:nvSpPr>
          <p:cNvPr id="147459" name="Rectangle 3"/>
          <p:cNvSpPr>
            <a:spLocks noGrp="1" noChangeArrowheads="1"/>
          </p:cNvSpPr>
          <p:nvPr>
            <p:ph sz="quarter" idx="1"/>
          </p:nvPr>
        </p:nvSpPr>
        <p:spPr>
          <a:xfrm>
            <a:off x="304800" y="2362200"/>
            <a:ext cx="8610600" cy="3048000"/>
          </a:xfrm>
          <a:ln w="38100">
            <a:solidFill>
              <a:schemeClr val="accent1"/>
            </a:solidFill>
          </a:ln>
        </p:spPr>
        <p:txBody>
          <a:bodyPr>
            <a:normAutofit/>
          </a:bodyPr>
          <a:lstStyle/>
          <a:p>
            <a:pPr marL="609600" indent="-609600" algn="just" eaLnBrk="1" hangingPunct="1">
              <a:lnSpc>
                <a:spcPct val="150000"/>
              </a:lnSpc>
              <a:spcBef>
                <a:spcPts val="600"/>
              </a:spcBef>
              <a:buSzPct val="100000"/>
              <a:buAutoNum type="alphaLcParenBoth"/>
            </a:pPr>
            <a:r>
              <a:rPr lang="en-US" sz="2400" dirty="0">
                <a:latin typeface="Calibri" pitchFamily="34" charset="0"/>
              </a:rPr>
              <a:t>In the case of a </a:t>
            </a:r>
            <a:r>
              <a:rPr lang="en-US" sz="2400" u="sng" dirty="0">
                <a:latin typeface="Calibri" pitchFamily="34" charset="0"/>
              </a:rPr>
              <a:t>trading concern</a:t>
            </a:r>
            <a:r>
              <a:rPr lang="en-US" sz="2400" dirty="0">
                <a:latin typeface="Calibri" pitchFamily="34" charset="0"/>
              </a:rPr>
              <a:t>, give quantitative  details </a:t>
            </a:r>
            <a:r>
              <a:rPr lang="en-US" sz="2400" b="1" dirty="0">
                <a:solidFill>
                  <a:schemeClr val="accent2"/>
                </a:solidFill>
                <a:latin typeface="Calibri" pitchFamily="34" charset="0"/>
              </a:rPr>
              <a:t>of principal items </a:t>
            </a:r>
            <a:r>
              <a:rPr lang="en-US" sz="2400" dirty="0">
                <a:latin typeface="Calibri" pitchFamily="34" charset="0"/>
              </a:rPr>
              <a:t>of goods traded:	</a:t>
            </a:r>
          </a:p>
          <a:p>
            <a:pPr marL="609600" indent="-609600" algn="just" eaLnBrk="1" hangingPunct="1">
              <a:lnSpc>
                <a:spcPct val="150000"/>
              </a:lnSpc>
              <a:spcBef>
                <a:spcPts val="600"/>
              </a:spcBef>
              <a:buSzPct val="100000"/>
              <a:buAutoNum type="alphaLcParenBoth"/>
            </a:pPr>
            <a:endParaRPr lang="en-US" sz="2400" dirty="0">
              <a:latin typeface="Calibri" pitchFamily="34" charset="0"/>
            </a:endParaRPr>
          </a:p>
        </p:txBody>
      </p:sp>
      <p:graphicFrame>
        <p:nvGraphicFramePr>
          <p:cNvPr id="6" name="Table 5"/>
          <p:cNvGraphicFramePr>
            <a:graphicFrameLocks noGrp="1"/>
          </p:cNvGraphicFramePr>
          <p:nvPr/>
        </p:nvGraphicFramePr>
        <p:xfrm>
          <a:off x="685800" y="3657600"/>
          <a:ext cx="8077200" cy="1285240"/>
        </p:xfrm>
        <a:graphic>
          <a:graphicData uri="http://schemas.openxmlformats.org/drawingml/2006/table">
            <a:tbl>
              <a:tblPr firstRow="1" bandRow="1">
                <a:tableStyleId>{5C22544A-7EE6-4342-B048-85BDC9FD1C3A}</a:tableStyleId>
              </a:tblPr>
              <a:tblGrid>
                <a:gridCol w="762000">
                  <a:extLst>
                    <a:ext uri="{9D8B030D-6E8A-4147-A177-3AD203B41FA5}">
                      <a16:colId xmlns="" xmlns:a16="http://schemas.microsoft.com/office/drawing/2014/main" val="20000"/>
                    </a:ext>
                  </a:extLst>
                </a:gridCol>
                <a:gridCol w="609600">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gridCol w="1676400">
                  <a:extLst>
                    <a:ext uri="{9D8B030D-6E8A-4147-A177-3AD203B41FA5}">
                      <a16:colId xmlns="" xmlns:a16="http://schemas.microsoft.com/office/drawing/2014/main" val="20003"/>
                    </a:ext>
                  </a:extLst>
                </a:gridCol>
                <a:gridCol w="1524000">
                  <a:extLst>
                    <a:ext uri="{9D8B030D-6E8A-4147-A177-3AD203B41FA5}">
                      <a16:colId xmlns="" xmlns:a16="http://schemas.microsoft.com/office/drawing/2014/main" val="20004"/>
                    </a:ext>
                  </a:extLst>
                </a:gridCol>
                <a:gridCol w="1143000">
                  <a:extLst>
                    <a:ext uri="{9D8B030D-6E8A-4147-A177-3AD203B41FA5}">
                      <a16:colId xmlns="" xmlns:a16="http://schemas.microsoft.com/office/drawing/2014/main" val="20005"/>
                    </a:ext>
                  </a:extLst>
                </a:gridCol>
                <a:gridCol w="1371600">
                  <a:extLst>
                    <a:ext uri="{9D8B030D-6E8A-4147-A177-3AD203B41FA5}">
                      <a16:colId xmlns="" xmlns:a16="http://schemas.microsoft.com/office/drawing/2014/main" val="20006"/>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Calibri" pitchFamily="34" charset="0"/>
                        </a:rPr>
                        <a:t>Item name</a:t>
                      </a:r>
                      <a:endParaRPr lang="en-US" dirty="0"/>
                    </a:p>
                  </a:txBody>
                  <a:tcPr/>
                </a:tc>
                <a:tc>
                  <a:txBody>
                    <a:bodyPr/>
                    <a:lstStyle/>
                    <a:p>
                      <a:pPr algn="ctr"/>
                      <a:r>
                        <a:rPr lang="en-US" dirty="0"/>
                        <a:t>Unit</a:t>
                      </a:r>
                    </a:p>
                  </a:txBody>
                  <a:tcPr/>
                </a:tc>
                <a:tc>
                  <a:txBody>
                    <a:bodyPr/>
                    <a:lstStyle/>
                    <a:p>
                      <a:pPr algn="ctr"/>
                      <a:r>
                        <a:rPr lang="en-US" sz="1800" dirty="0">
                          <a:latin typeface="Calibri" pitchFamily="34" charset="0"/>
                        </a:rPr>
                        <a:t>opening stock</a:t>
                      </a:r>
                      <a:endParaRPr lang="en-US" dirty="0"/>
                    </a:p>
                  </a:txBody>
                  <a:tcPr/>
                </a:tc>
                <a:tc>
                  <a:txBody>
                    <a:bodyPr/>
                    <a:lstStyle/>
                    <a:p>
                      <a:pPr algn="ctr"/>
                      <a:r>
                        <a:rPr lang="en-US" sz="1800" dirty="0">
                          <a:latin typeface="Calibri" pitchFamily="34" charset="0"/>
                        </a:rPr>
                        <a:t>purchases during the previous year</a:t>
                      </a:r>
                      <a:endParaRPr lang="en-US" dirty="0"/>
                    </a:p>
                  </a:txBody>
                  <a:tcPr/>
                </a:tc>
                <a:tc>
                  <a:txBody>
                    <a:bodyPr/>
                    <a:lstStyle/>
                    <a:p>
                      <a:pPr algn="ctr"/>
                      <a:r>
                        <a:rPr lang="en-US" sz="1800" dirty="0">
                          <a:latin typeface="Calibri" pitchFamily="34" charset="0"/>
                        </a:rPr>
                        <a:t>sales during the previous year</a:t>
                      </a:r>
                      <a:endParaRPr lang="en-US" dirty="0"/>
                    </a:p>
                  </a:txBody>
                  <a:tcPr/>
                </a:tc>
                <a:tc>
                  <a:txBody>
                    <a:bodyPr/>
                    <a:lstStyle/>
                    <a:p>
                      <a:pPr algn="ctr"/>
                      <a:r>
                        <a:rPr lang="en-US" sz="1800" dirty="0">
                          <a:latin typeface="Calibri" pitchFamily="34" charset="0"/>
                        </a:rPr>
                        <a:t>Closing Stock</a:t>
                      </a:r>
                      <a:endParaRPr lang="en-US" dirty="0"/>
                    </a:p>
                  </a:txBody>
                  <a:tcPr/>
                </a:tc>
                <a:tc>
                  <a:txBody>
                    <a:bodyPr/>
                    <a:lstStyle/>
                    <a:p>
                      <a:pPr algn="ctr"/>
                      <a:r>
                        <a:rPr lang="en-US" sz="1800" dirty="0">
                          <a:latin typeface="Calibri" pitchFamily="34" charset="0"/>
                        </a:rPr>
                        <a:t>Shortage/</a:t>
                      </a:r>
                    </a:p>
                    <a:p>
                      <a:pPr algn="ctr"/>
                      <a:r>
                        <a:rPr lang="en-US" sz="1800" dirty="0">
                          <a:latin typeface="Calibri" pitchFamily="34" charset="0"/>
                        </a:rPr>
                        <a:t>excess, if any</a:t>
                      </a:r>
                      <a:endParaRPr lang="en-US" dirty="0"/>
                    </a:p>
                  </a:txBody>
                  <a:tcPr/>
                </a:tc>
                <a:extLst>
                  <a:ext uri="{0D108BD9-81ED-4DB2-BD59-A6C34878D82A}">
                    <a16:rowId xmlns=""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10001"/>
                  </a:ext>
                </a:extLst>
              </a:tr>
            </a:tbl>
          </a:graphicData>
        </a:graphic>
      </p:graphicFrame>
      <p:sp>
        <p:nvSpPr>
          <p:cNvPr id="17" name="Rectangle 2"/>
          <p:cNvSpPr txBox="1">
            <a:spLocks noChangeArrowheads="1"/>
          </p:cNvSpPr>
          <p:nvPr/>
        </p:nvSpPr>
        <p:spPr>
          <a:xfrm>
            <a:off x="76200" y="228600"/>
            <a:ext cx="8915400" cy="838200"/>
          </a:xfrm>
          <a:prstGeom prst="rect">
            <a:avLst/>
          </a:prstGeom>
        </p:spPr>
        <p:txBody>
          <a:bodyPr vert="horz" anchor="ctr">
            <a:noAutofit/>
          </a:bodyPr>
          <a:lstStyle/>
          <a:p>
            <a:pPr lvl="0" algn="just">
              <a:spcBef>
                <a:spcPct val="0"/>
              </a:spcBef>
              <a:defRPr/>
            </a:pPr>
            <a:r>
              <a:rPr kumimoji="0" lang="en-US" sz="4400" b="0" i="0" u="none" strike="noStrike" kern="1200" cap="none" spc="0" normalizeH="0" baseline="0" noProof="0" dirty="0">
                <a:ln>
                  <a:noFill/>
                </a:ln>
                <a:solidFill>
                  <a:schemeClr val="tx2"/>
                </a:solidFill>
                <a:effectLst/>
                <a:uLnTx/>
                <a:uFillTx/>
                <a:latin typeface="+mj-lt"/>
                <a:ea typeface="+mj-ea"/>
                <a:cs typeface="+mj-cs"/>
              </a:rPr>
              <a:t>Clause no. 35</a:t>
            </a:r>
            <a:r>
              <a:rPr kumimoji="0" lang="en-US" sz="2200" b="0" i="1" u="none" strike="noStrike" kern="1200" cap="none" spc="0" normalizeH="0" baseline="0" noProof="0" dirty="0">
                <a:ln>
                  <a:noFill/>
                </a:ln>
                <a:solidFill>
                  <a:srgbClr val="FF0000"/>
                </a:solidFill>
                <a:effectLst/>
                <a:uLnTx/>
                <a:uFillTx/>
                <a:latin typeface="+mj-lt"/>
                <a:ea typeface="+mj-ea"/>
                <a:cs typeface="+mj-cs"/>
              </a:rPr>
              <a:t> 			</a:t>
            </a:r>
            <a:r>
              <a:rPr lang="en-US" sz="2200" i="1" dirty="0">
                <a:solidFill>
                  <a:srgbClr val="FF0000"/>
                </a:solidFill>
              </a:rPr>
              <a:t> </a:t>
            </a:r>
            <a:r>
              <a:rPr kumimoji="0" lang="en-US" sz="2200" b="0" i="1" u="none" strike="noStrike" kern="1200" cap="none" spc="0" normalizeH="0" baseline="0" noProof="0" dirty="0">
                <a:ln>
                  <a:noFill/>
                </a:ln>
                <a:solidFill>
                  <a:srgbClr val="FF0000"/>
                </a:solidFill>
                <a:effectLst/>
                <a:uLnTx/>
                <a:uFillTx/>
                <a:latin typeface="+mj-lt"/>
                <a:ea typeface="+mj-ea"/>
                <a:cs typeface="+mj-cs"/>
              </a:rPr>
              <a:t>			</a:t>
            </a: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152400" y="1752600"/>
            <a:ext cx="8839200" cy="5029200"/>
          </a:xfrm>
          <a:ln w="38100"/>
        </p:spPr>
        <p:style>
          <a:lnRef idx="2">
            <a:schemeClr val="accent1"/>
          </a:lnRef>
          <a:fillRef idx="1">
            <a:schemeClr val="lt1"/>
          </a:fillRef>
          <a:effectRef idx="0">
            <a:schemeClr val="accent1"/>
          </a:effectRef>
          <a:fontRef idx="minor">
            <a:schemeClr val="dk1"/>
          </a:fontRef>
        </p:style>
        <p:txBody>
          <a:bodyPr>
            <a:noAutofit/>
          </a:bodyPr>
          <a:lstStyle/>
          <a:p>
            <a:pPr marL="95250" indent="0" algn="just">
              <a:spcBef>
                <a:spcPts val="0"/>
              </a:spcBef>
              <a:buSzPct val="100000"/>
              <a:buNone/>
            </a:pPr>
            <a:r>
              <a:rPr lang="en-US" sz="2100" b="1" dirty="0">
                <a:solidFill>
                  <a:schemeClr val="accent2"/>
                </a:solidFill>
                <a:ea typeface="Times New Roman"/>
                <a:cs typeface="Times New Roman"/>
              </a:rPr>
              <a:t>Clause 35(b)		</a:t>
            </a:r>
            <a:endParaRPr lang="en-US" sz="2100" i="1" dirty="0">
              <a:solidFill>
                <a:schemeClr val="accent2"/>
              </a:solidFill>
              <a:ea typeface="Times New Roman"/>
              <a:cs typeface="Times New Roman"/>
            </a:endParaRPr>
          </a:p>
          <a:p>
            <a:pPr marL="95250" indent="0" algn="just">
              <a:lnSpc>
                <a:spcPct val="90000"/>
              </a:lnSpc>
              <a:spcBef>
                <a:spcPts val="0"/>
              </a:spcBef>
              <a:buSzPct val="100000"/>
              <a:buNone/>
            </a:pPr>
            <a:r>
              <a:rPr lang="en-US" sz="2100" dirty="0"/>
              <a:t>In the case of a manufacturing concern, give quantitative details of the </a:t>
            </a:r>
            <a:r>
              <a:rPr lang="en-US" sz="2100" b="1" dirty="0">
                <a:solidFill>
                  <a:schemeClr val="accent2"/>
                </a:solidFill>
              </a:rPr>
              <a:t>principal items</a:t>
            </a:r>
            <a:r>
              <a:rPr lang="en-US" sz="2100" dirty="0"/>
              <a:t> of raw material, finished products and by- products:</a:t>
            </a:r>
          </a:p>
          <a:p>
            <a:pPr marL="609600" indent="-609600" algn="just">
              <a:lnSpc>
                <a:spcPct val="90000"/>
              </a:lnSpc>
              <a:spcBef>
                <a:spcPts val="0"/>
              </a:spcBef>
              <a:buNone/>
            </a:pPr>
            <a:r>
              <a:rPr lang="en-US" sz="2100" dirty="0"/>
              <a:t>		 (A) </a:t>
            </a:r>
            <a:r>
              <a:rPr lang="en-US" sz="2100" b="1" dirty="0"/>
              <a:t>Raw materials:</a:t>
            </a:r>
          </a:p>
          <a:p>
            <a:pPr marL="95250" indent="0" algn="just">
              <a:spcBef>
                <a:spcPts val="1200"/>
              </a:spcBef>
              <a:buSzPct val="100000"/>
              <a:buNone/>
            </a:pPr>
            <a:endParaRPr lang="en-US" sz="2300" b="1" dirty="0">
              <a:ea typeface="Times New Roman"/>
              <a:cs typeface="Times New Roman"/>
            </a:endParaRPr>
          </a:p>
        </p:txBody>
      </p:sp>
      <p:graphicFrame>
        <p:nvGraphicFramePr>
          <p:cNvPr id="7" name="Table 6"/>
          <p:cNvGraphicFramePr>
            <a:graphicFrameLocks noGrp="1"/>
          </p:cNvGraphicFramePr>
          <p:nvPr>
            <p:extLst>
              <p:ext uri="{D42A27DB-BD31-4B8C-83A1-F6EECF244321}">
                <p14:modId xmlns:p14="http://schemas.microsoft.com/office/powerpoint/2010/main" val="2627499494"/>
              </p:ext>
            </p:extLst>
          </p:nvPr>
        </p:nvGraphicFramePr>
        <p:xfrm>
          <a:off x="285720" y="3049589"/>
          <a:ext cx="7620000" cy="1292220"/>
        </p:xfrm>
        <a:graphic>
          <a:graphicData uri="http://schemas.openxmlformats.org/drawingml/2006/table">
            <a:tbl>
              <a:tblPr firstRow="1" bandRow="1">
                <a:tableStyleId>{5C22544A-7EE6-4342-B048-85BDC9FD1C3A}</a:tableStyleId>
              </a:tblPr>
              <a:tblGrid>
                <a:gridCol w="961151">
                  <a:extLst>
                    <a:ext uri="{9D8B030D-6E8A-4147-A177-3AD203B41FA5}">
                      <a16:colId xmlns="" xmlns:a16="http://schemas.microsoft.com/office/drawing/2014/main" val="20000"/>
                    </a:ext>
                  </a:extLst>
                </a:gridCol>
                <a:gridCol w="786396">
                  <a:extLst>
                    <a:ext uri="{9D8B030D-6E8A-4147-A177-3AD203B41FA5}">
                      <a16:colId xmlns="" xmlns:a16="http://schemas.microsoft.com/office/drawing/2014/main" val="20001"/>
                    </a:ext>
                  </a:extLst>
                </a:gridCol>
                <a:gridCol w="1223282">
                  <a:extLst>
                    <a:ext uri="{9D8B030D-6E8A-4147-A177-3AD203B41FA5}">
                      <a16:colId xmlns="" xmlns:a16="http://schemas.microsoft.com/office/drawing/2014/main" val="20002"/>
                    </a:ext>
                  </a:extLst>
                </a:gridCol>
                <a:gridCol w="2271810">
                  <a:extLst>
                    <a:ext uri="{9D8B030D-6E8A-4147-A177-3AD203B41FA5}">
                      <a16:colId xmlns="" xmlns:a16="http://schemas.microsoft.com/office/drawing/2014/main" val="20003"/>
                    </a:ext>
                  </a:extLst>
                </a:gridCol>
                <a:gridCol w="2377361">
                  <a:extLst>
                    <a:ext uri="{9D8B030D-6E8A-4147-A177-3AD203B41FA5}">
                      <a16:colId xmlns="" xmlns:a16="http://schemas.microsoft.com/office/drawing/2014/main" val="20004"/>
                    </a:ext>
                  </a:extLst>
                </a:gridCol>
              </a:tblGrid>
              <a:tr h="7877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itchFamily="34" charset="0"/>
                        </a:rPr>
                        <a:t>Item name</a:t>
                      </a:r>
                      <a:endParaRPr lang="en-US" sz="1600" dirty="0"/>
                    </a:p>
                  </a:txBody>
                  <a:tcPr/>
                </a:tc>
                <a:tc>
                  <a:txBody>
                    <a:bodyPr/>
                    <a:lstStyle/>
                    <a:p>
                      <a:pPr algn="ctr"/>
                      <a:r>
                        <a:rPr lang="en-US" sz="1600" dirty="0"/>
                        <a:t>Unit name</a:t>
                      </a:r>
                    </a:p>
                  </a:txBody>
                  <a:tcPr/>
                </a:tc>
                <a:tc>
                  <a:txBody>
                    <a:bodyPr/>
                    <a:lstStyle/>
                    <a:p>
                      <a:pPr algn="ctr"/>
                      <a:r>
                        <a:rPr lang="en-US" sz="1600" dirty="0">
                          <a:latin typeface="Calibri" pitchFamily="34" charset="0"/>
                        </a:rPr>
                        <a:t>Opening stock</a:t>
                      </a:r>
                      <a:endParaRPr lang="en-US" sz="1600" dirty="0"/>
                    </a:p>
                  </a:txBody>
                  <a:tcPr/>
                </a:tc>
                <a:tc>
                  <a:txBody>
                    <a:bodyPr/>
                    <a:lstStyle/>
                    <a:p>
                      <a:pPr algn="ctr"/>
                      <a:r>
                        <a:rPr lang="en-US" sz="1600" dirty="0">
                          <a:latin typeface="Calibri" pitchFamily="34" charset="0"/>
                        </a:rPr>
                        <a:t>Purchases during the previous year</a:t>
                      </a:r>
                      <a:endParaRPr lang="en-US" sz="1600" dirty="0"/>
                    </a:p>
                  </a:txBody>
                  <a:tcPr/>
                </a:tc>
                <a:tc>
                  <a:txBody>
                    <a:bodyPr/>
                    <a:lstStyle/>
                    <a:p>
                      <a:r>
                        <a:rPr lang="en-US" sz="1600" dirty="0"/>
                        <a:t>Consumption during the previous</a:t>
                      </a:r>
                      <a:r>
                        <a:rPr lang="en-US" sz="1600" baseline="0" dirty="0"/>
                        <a:t> year</a:t>
                      </a:r>
                      <a:endParaRPr lang="en-US" sz="1600" dirty="0"/>
                    </a:p>
                  </a:txBody>
                  <a:tcPr/>
                </a:tc>
                <a:extLst>
                  <a:ext uri="{0D108BD9-81ED-4DB2-BD59-A6C34878D82A}">
                    <a16:rowId xmlns="" xmlns:a16="http://schemas.microsoft.com/office/drawing/2014/main" val="10000"/>
                  </a:ext>
                </a:extLst>
              </a:tr>
              <a:tr h="504449">
                <a:tc>
                  <a:txBody>
                    <a:bodyPr/>
                    <a:lstStyle/>
                    <a:p>
                      <a:endParaRPr lang="en-US" sz="160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860950660"/>
              </p:ext>
            </p:extLst>
          </p:nvPr>
        </p:nvGraphicFramePr>
        <p:xfrm>
          <a:off x="1219200" y="4995229"/>
          <a:ext cx="7696200" cy="1634171"/>
        </p:xfrm>
        <a:graphic>
          <a:graphicData uri="http://schemas.openxmlformats.org/drawingml/2006/table">
            <a:tbl>
              <a:tblPr firstRow="1" bandRow="1">
                <a:tableStyleId>{5C22544A-7EE6-4342-B048-85BDC9FD1C3A}</a:tableStyleId>
              </a:tblPr>
              <a:tblGrid>
                <a:gridCol w="1757285">
                  <a:extLst>
                    <a:ext uri="{9D8B030D-6E8A-4147-A177-3AD203B41FA5}">
                      <a16:colId xmlns="" xmlns:a16="http://schemas.microsoft.com/office/drawing/2014/main" val="20000"/>
                    </a:ext>
                  </a:extLst>
                </a:gridCol>
                <a:gridCol w="1069651">
                  <a:extLst>
                    <a:ext uri="{9D8B030D-6E8A-4147-A177-3AD203B41FA5}">
                      <a16:colId xmlns="" xmlns:a16="http://schemas.microsoft.com/office/drawing/2014/main" val="20001"/>
                    </a:ext>
                  </a:extLst>
                </a:gridCol>
                <a:gridCol w="1973664">
                  <a:extLst>
                    <a:ext uri="{9D8B030D-6E8A-4147-A177-3AD203B41FA5}">
                      <a16:colId xmlns="" xmlns:a16="http://schemas.microsoft.com/office/drawing/2014/main" val="20002"/>
                    </a:ext>
                  </a:extLst>
                </a:gridCol>
                <a:gridCol w="1447800">
                  <a:extLst>
                    <a:ext uri="{9D8B030D-6E8A-4147-A177-3AD203B41FA5}">
                      <a16:colId xmlns="" xmlns:a16="http://schemas.microsoft.com/office/drawing/2014/main" val="20003"/>
                    </a:ext>
                  </a:extLst>
                </a:gridCol>
                <a:gridCol w="1447800">
                  <a:extLst>
                    <a:ext uri="{9D8B030D-6E8A-4147-A177-3AD203B41FA5}">
                      <a16:colId xmlns="" xmlns:a16="http://schemas.microsoft.com/office/drawing/2014/main" val="20004"/>
                    </a:ext>
                  </a:extLst>
                </a:gridCol>
              </a:tblGrid>
              <a:tr h="996233">
                <a:tc>
                  <a:txBody>
                    <a:bodyPr/>
                    <a:lstStyle/>
                    <a:p>
                      <a:pPr algn="ctr"/>
                      <a:r>
                        <a:rPr lang="en-US" sz="1600" dirty="0">
                          <a:latin typeface="Calibri" pitchFamily="34" charset="0"/>
                        </a:rPr>
                        <a:t>Sales during the previous year</a:t>
                      </a:r>
                      <a:endParaRPr lang="en-US" sz="1600" dirty="0"/>
                    </a:p>
                  </a:txBody>
                  <a:tcPr/>
                </a:tc>
                <a:tc>
                  <a:txBody>
                    <a:bodyPr/>
                    <a:lstStyle/>
                    <a:p>
                      <a:pPr algn="ctr"/>
                      <a:r>
                        <a:rPr lang="en-US" sz="1600" dirty="0">
                          <a:latin typeface="Calibri" pitchFamily="34" charset="0"/>
                        </a:rPr>
                        <a:t>Closing Stock</a:t>
                      </a:r>
                      <a:endParaRPr lang="en-US" sz="1600" dirty="0"/>
                    </a:p>
                  </a:txBody>
                  <a:tcPr/>
                </a:tc>
                <a:tc>
                  <a:txBody>
                    <a:bodyPr/>
                    <a:lstStyle/>
                    <a:p>
                      <a:pPr algn="ctr"/>
                      <a:r>
                        <a:rPr lang="en-US" sz="1600" dirty="0"/>
                        <a:t>Yield of finished products</a:t>
                      </a:r>
                    </a:p>
                  </a:txBody>
                  <a:tcPr/>
                </a:tc>
                <a:tc>
                  <a:txBody>
                    <a:bodyPr/>
                    <a:lstStyle/>
                    <a:p>
                      <a:pPr algn="ctr"/>
                      <a:r>
                        <a:rPr lang="en-US" sz="1600" dirty="0"/>
                        <a:t>Percentage of yield </a:t>
                      </a:r>
                    </a:p>
                  </a:txBody>
                  <a:tcPr/>
                </a:tc>
                <a:tc>
                  <a:txBody>
                    <a:bodyPr/>
                    <a:lstStyle/>
                    <a:p>
                      <a:pPr algn="ctr"/>
                      <a:r>
                        <a:rPr lang="en-US" sz="1600" dirty="0">
                          <a:latin typeface="Calibri" pitchFamily="34" charset="0"/>
                        </a:rPr>
                        <a:t>Shortage/ excess, if any</a:t>
                      </a:r>
                      <a:endParaRPr lang="en-US" sz="1600" dirty="0"/>
                    </a:p>
                  </a:txBody>
                  <a:tcPr/>
                </a:tc>
                <a:extLst>
                  <a:ext uri="{0D108BD9-81ED-4DB2-BD59-A6C34878D82A}">
                    <a16:rowId xmlns="" xmlns:a16="http://schemas.microsoft.com/office/drawing/2014/main" val="10000"/>
                  </a:ext>
                </a:extLst>
              </a:tr>
              <a:tr h="637938">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cxnSp>
        <p:nvCxnSpPr>
          <p:cNvPr id="11" name="Straight Connector 10"/>
          <p:cNvCxnSpPr>
            <a:cxnSpLocks/>
          </p:cNvCxnSpPr>
          <p:nvPr/>
        </p:nvCxnSpPr>
        <p:spPr>
          <a:xfrm>
            <a:off x="838200" y="4497388"/>
            <a:ext cx="22992" cy="83661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534400" y="3810000"/>
            <a:ext cx="0" cy="68580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p:cNvCxnSpPr>
          <p:nvPr/>
        </p:nvCxnSpPr>
        <p:spPr>
          <a:xfrm>
            <a:off x="861192" y="5334000"/>
            <a:ext cx="434208"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924800" y="3810000"/>
            <a:ext cx="60960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normAutofit fontScale="85000" lnSpcReduction="20000"/>
          </a:bodyPr>
          <a:lstStyle/>
          <a:p>
            <a:fld id="{B6F15528-21DE-4FAA-801E-634DDDAF4B2B}" type="slidenum">
              <a:rPr lang="en-US" smtClean="0"/>
              <a:pPr/>
              <a:t>341</a:t>
            </a:fld>
            <a:endParaRPr lang="en-US"/>
          </a:p>
        </p:txBody>
      </p:sp>
      <p:cxnSp>
        <p:nvCxnSpPr>
          <p:cNvPr id="14" name="Straight Connector 13"/>
          <p:cNvCxnSpPr/>
          <p:nvPr/>
        </p:nvCxnSpPr>
        <p:spPr>
          <a:xfrm rot="10800000">
            <a:off x="785786" y="4500570"/>
            <a:ext cx="7772400" cy="158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Title 6"/>
          <p:cNvSpPr>
            <a:spLocks noGrp="1"/>
          </p:cNvSpPr>
          <p:nvPr>
            <p:ph type="title"/>
          </p:nvPr>
        </p:nvSpPr>
        <p:spPr>
          <a:xfrm>
            <a:off x="76200" y="76200"/>
            <a:ext cx="7010400" cy="1219200"/>
          </a:xfrm>
        </p:spPr>
        <p:txBody>
          <a:bodyPr>
            <a:noAutofit/>
          </a:bodyPr>
          <a:lstStyle/>
          <a:p>
            <a:r>
              <a:rPr lang="en-US" sz="3800" dirty="0"/>
              <a:t>Clause no. 35 			</a:t>
            </a:r>
            <a:r>
              <a:rPr lang="en-US" sz="2200" dirty="0"/>
              <a:t>     		</a:t>
            </a:r>
            <a:r>
              <a:rPr lang="en-US" sz="3600" dirty="0"/>
              <a:t>	</a:t>
            </a:r>
            <a:endParaRPr lang="en-US" sz="2200" i="1" dirty="0">
              <a:solidFill>
                <a:srgbClr val="FF0000"/>
              </a:solidFill>
            </a:endParaRPr>
          </a:p>
        </p:txBody>
      </p:sp>
      <p:sp>
        <p:nvSpPr>
          <p:cNvPr id="25" name="Title 6"/>
          <p:cNvSpPr txBox="1">
            <a:spLocks/>
          </p:cNvSpPr>
          <p:nvPr/>
        </p:nvSpPr>
        <p:spPr>
          <a:xfrm>
            <a:off x="7620000" y="0"/>
            <a:ext cx="1447800" cy="6096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400" b="1" i="0" u="none" strike="noStrike" kern="1200" cap="none" spc="0" normalizeH="0" baseline="0" noProof="0" dirty="0">
                <a:ln>
                  <a:noFill/>
                </a:ln>
                <a:solidFill>
                  <a:schemeClr val="tx2"/>
                </a:solidFill>
                <a:effectLst/>
                <a:uLnTx/>
                <a:uFillTx/>
                <a:latin typeface="+mj-lt"/>
                <a:ea typeface="+mj-ea"/>
                <a:cs typeface="+mj-cs"/>
              </a:rPr>
              <a:t>….</a:t>
            </a:r>
            <a:endParaRPr kumimoji="0" lang="en-US" sz="24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flipV="1">
            <a:off x="1500188" y="0"/>
            <a:ext cx="7491412" cy="1431925"/>
          </a:xfrm>
        </p:spPr>
        <p:txBody>
          <a:bodyPr>
            <a:normAutofit fontScale="90000"/>
          </a:bodyPr>
          <a:lstStyle/>
          <a:p>
            <a:pPr eaLnBrk="1" fontAlgn="auto" hangingPunct="1">
              <a:spcAft>
                <a:spcPts val="0"/>
              </a:spcAft>
              <a:defRPr/>
            </a:pPr>
            <a:r>
              <a:rPr lang="en-US">
                <a:solidFill>
                  <a:srgbClr val="7B9899"/>
                </a:solidFill>
              </a:rPr>
              <a:t/>
            </a:r>
            <a:br>
              <a:rPr lang="en-US">
                <a:solidFill>
                  <a:srgbClr val="7B9899"/>
                </a:solidFill>
              </a:rPr>
            </a:br>
            <a:endParaRPr lang="en-US">
              <a:solidFill>
                <a:srgbClr val="7B9899"/>
              </a:solidFill>
            </a:endParaRPr>
          </a:p>
        </p:txBody>
      </p:sp>
      <p:sp>
        <p:nvSpPr>
          <p:cNvPr id="7" name="Slide Number Placeholder 5"/>
          <p:cNvSpPr>
            <a:spLocks noGrp="1"/>
          </p:cNvSpPr>
          <p:nvPr>
            <p:ph type="sldNum" sz="quarter" idx="12"/>
          </p:nvPr>
        </p:nvSpPr>
        <p:spPr/>
        <p:txBody>
          <a:bodyPr>
            <a:normAutofit fontScale="85000" lnSpcReduction="20000"/>
          </a:bodyPr>
          <a:lstStyle/>
          <a:p>
            <a:pPr>
              <a:defRPr/>
            </a:pPr>
            <a:fld id="{70A941D5-6984-40A6-9E58-548CC9D09429}" type="slidenum">
              <a:rPr lang="en-US"/>
              <a:pPr>
                <a:defRPr/>
              </a:pPr>
              <a:t>342</a:t>
            </a:fld>
            <a:endParaRPr lang="en-US"/>
          </a:p>
        </p:txBody>
      </p:sp>
      <p:sp>
        <p:nvSpPr>
          <p:cNvPr id="147459" name="Rectangle 3"/>
          <p:cNvSpPr>
            <a:spLocks noGrp="1" noChangeArrowheads="1"/>
          </p:cNvSpPr>
          <p:nvPr>
            <p:ph sz="quarter" idx="1"/>
          </p:nvPr>
        </p:nvSpPr>
        <p:spPr>
          <a:xfrm>
            <a:off x="76200" y="1600200"/>
            <a:ext cx="8915400" cy="5105400"/>
          </a:xfrm>
          <a:ln w="25400">
            <a:solidFill>
              <a:schemeClr val="accent1"/>
            </a:solidFill>
          </a:ln>
        </p:spPr>
        <p:txBody>
          <a:bodyPr>
            <a:normAutofit/>
          </a:bodyPr>
          <a:lstStyle/>
          <a:p>
            <a:pPr marL="609600" indent="-609600" algn="just">
              <a:lnSpc>
                <a:spcPct val="90000"/>
              </a:lnSpc>
              <a:buNone/>
            </a:pPr>
            <a:r>
              <a:rPr lang="en-US" sz="2000" dirty="0"/>
              <a:t>	(B) </a:t>
            </a:r>
            <a:r>
              <a:rPr lang="en-US" sz="2000" b="1" u="sng" dirty="0"/>
              <a:t>Finished Products:</a:t>
            </a:r>
          </a:p>
          <a:p>
            <a:pPr marL="609600" indent="-609600" algn="just" eaLnBrk="1" hangingPunct="1">
              <a:lnSpc>
                <a:spcPct val="90000"/>
              </a:lnSpc>
              <a:buAutoNum type="alphaLcParenBoth"/>
            </a:pPr>
            <a:endParaRPr lang="en-US" sz="2400" dirty="0"/>
          </a:p>
          <a:p>
            <a:pPr marL="609600" indent="-609600" algn="just" eaLnBrk="1" hangingPunct="1">
              <a:lnSpc>
                <a:spcPct val="90000"/>
              </a:lnSpc>
              <a:buAutoNum type="alphaLcParenBoth"/>
            </a:pPr>
            <a:endParaRPr lang="en-US" sz="2400" dirty="0"/>
          </a:p>
          <a:p>
            <a:pPr marL="609600" indent="-609600" algn="just" eaLnBrk="1" hangingPunct="1">
              <a:lnSpc>
                <a:spcPct val="90000"/>
              </a:lnSpc>
              <a:buAutoNum type="alphaLcParenBoth"/>
            </a:pPr>
            <a:endParaRPr lang="en-US" sz="2400" dirty="0"/>
          </a:p>
          <a:p>
            <a:pPr marL="609600" indent="-609600" algn="just" eaLnBrk="1" hangingPunct="1">
              <a:lnSpc>
                <a:spcPct val="90000"/>
              </a:lnSpc>
              <a:buAutoNum type="alphaLcParenBoth"/>
            </a:pPr>
            <a:endParaRPr lang="en-US" sz="2400" dirty="0"/>
          </a:p>
          <a:p>
            <a:pPr marL="609600" indent="-609600" algn="just">
              <a:buNone/>
            </a:pPr>
            <a:r>
              <a:rPr lang="en-US" sz="2400" dirty="0"/>
              <a:t>	</a:t>
            </a:r>
            <a:r>
              <a:rPr lang="en-US" sz="700" dirty="0"/>
              <a:t>	</a:t>
            </a:r>
          </a:p>
          <a:p>
            <a:pPr marL="609600" indent="-609600" algn="just">
              <a:lnSpc>
                <a:spcPct val="90000"/>
              </a:lnSpc>
              <a:buNone/>
            </a:pPr>
            <a:r>
              <a:rPr lang="en-US" sz="2000" dirty="0"/>
              <a:t>		(C) </a:t>
            </a:r>
            <a:r>
              <a:rPr lang="en-US" sz="2000" b="1" u="sng" dirty="0"/>
              <a:t>By- Products</a:t>
            </a:r>
            <a:r>
              <a:rPr lang="en-US" sz="2000" dirty="0"/>
              <a:t>:</a:t>
            </a:r>
            <a:endParaRPr lang="en-US" sz="2400" dirty="0"/>
          </a:p>
        </p:txBody>
      </p:sp>
      <p:graphicFrame>
        <p:nvGraphicFramePr>
          <p:cNvPr id="8" name="Table 7"/>
          <p:cNvGraphicFramePr>
            <a:graphicFrameLocks noGrp="1"/>
          </p:cNvGraphicFramePr>
          <p:nvPr/>
        </p:nvGraphicFramePr>
        <p:xfrm>
          <a:off x="152400" y="1905000"/>
          <a:ext cx="7620000" cy="949960"/>
        </p:xfrm>
        <a:graphic>
          <a:graphicData uri="http://schemas.openxmlformats.org/drawingml/2006/table">
            <a:tbl>
              <a:tblPr firstRow="1" bandRow="1">
                <a:tableStyleId>{5C22544A-7EE6-4342-B048-85BDC9FD1C3A}</a:tableStyleId>
              </a:tblPr>
              <a:tblGrid>
                <a:gridCol w="961151">
                  <a:extLst>
                    <a:ext uri="{9D8B030D-6E8A-4147-A177-3AD203B41FA5}">
                      <a16:colId xmlns="" xmlns:a16="http://schemas.microsoft.com/office/drawing/2014/main" val="20000"/>
                    </a:ext>
                  </a:extLst>
                </a:gridCol>
                <a:gridCol w="786396">
                  <a:extLst>
                    <a:ext uri="{9D8B030D-6E8A-4147-A177-3AD203B41FA5}">
                      <a16:colId xmlns="" xmlns:a16="http://schemas.microsoft.com/office/drawing/2014/main" val="20001"/>
                    </a:ext>
                  </a:extLst>
                </a:gridCol>
                <a:gridCol w="1223282">
                  <a:extLst>
                    <a:ext uri="{9D8B030D-6E8A-4147-A177-3AD203B41FA5}">
                      <a16:colId xmlns="" xmlns:a16="http://schemas.microsoft.com/office/drawing/2014/main" val="20002"/>
                    </a:ext>
                  </a:extLst>
                </a:gridCol>
                <a:gridCol w="2058371">
                  <a:extLst>
                    <a:ext uri="{9D8B030D-6E8A-4147-A177-3AD203B41FA5}">
                      <a16:colId xmlns="" xmlns:a16="http://schemas.microsoft.com/office/drawing/2014/main" val="20003"/>
                    </a:ext>
                  </a:extLst>
                </a:gridCol>
                <a:gridCol w="2590800">
                  <a:extLst>
                    <a:ext uri="{9D8B030D-6E8A-4147-A177-3AD203B41FA5}">
                      <a16:colId xmlns="" xmlns:a16="http://schemas.microsoft.com/office/drawing/2014/main" val="20004"/>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itchFamily="34" charset="0"/>
                        </a:rPr>
                        <a:t>Item name</a:t>
                      </a:r>
                      <a:endParaRPr lang="en-US" sz="1600" dirty="0"/>
                    </a:p>
                  </a:txBody>
                  <a:tcPr/>
                </a:tc>
                <a:tc>
                  <a:txBody>
                    <a:bodyPr/>
                    <a:lstStyle/>
                    <a:p>
                      <a:pPr algn="ctr"/>
                      <a:r>
                        <a:rPr lang="en-US" sz="1600" dirty="0"/>
                        <a:t>Unit name</a:t>
                      </a:r>
                    </a:p>
                  </a:txBody>
                  <a:tcPr/>
                </a:tc>
                <a:tc>
                  <a:txBody>
                    <a:bodyPr/>
                    <a:lstStyle/>
                    <a:p>
                      <a:pPr algn="ctr"/>
                      <a:r>
                        <a:rPr lang="en-US" sz="1600" dirty="0">
                          <a:latin typeface="Calibri" pitchFamily="34" charset="0"/>
                        </a:rPr>
                        <a:t>opening stock</a:t>
                      </a:r>
                      <a:endParaRPr lang="en-US" sz="1600" dirty="0"/>
                    </a:p>
                  </a:txBody>
                  <a:tcPr/>
                </a:tc>
                <a:tc>
                  <a:txBody>
                    <a:bodyPr/>
                    <a:lstStyle/>
                    <a:p>
                      <a:pPr algn="ctr"/>
                      <a:r>
                        <a:rPr lang="en-US" sz="1600" dirty="0">
                          <a:latin typeface="Calibri" pitchFamily="34" charset="0"/>
                        </a:rPr>
                        <a:t>purchases during the previous year</a:t>
                      </a:r>
                      <a:endParaRPr lang="en-US" sz="1600" dirty="0"/>
                    </a:p>
                  </a:txBody>
                  <a:tcPr/>
                </a:tc>
                <a:tc>
                  <a:txBody>
                    <a:bodyPr/>
                    <a:lstStyle/>
                    <a:p>
                      <a:r>
                        <a:rPr lang="en-US" sz="1600" dirty="0"/>
                        <a:t>Quantity manufactured during the previous</a:t>
                      </a:r>
                      <a:r>
                        <a:rPr lang="en-US" sz="1600" baseline="0" dirty="0"/>
                        <a:t> year</a:t>
                      </a:r>
                      <a:endParaRPr lang="en-US" sz="1600" dirty="0"/>
                    </a:p>
                  </a:txBody>
                  <a:tcPr/>
                </a:tc>
                <a:extLst>
                  <a:ext uri="{0D108BD9-81ED-4DB2-BD59-A6C34878D82A}">
                    <a16:rowId xmlns="" xmlns:a16="http://schemas.microsoft.com/office/drawing/2014/main" val="10000"/>
                  </a:ext>
                </a:extLst>
              </a:tr>
              <a:tr h="370840">
                <a:tc>
                  <a:txBody>
                    <a:bodyPr/>
                    <a:lstStyle/>
                    <a:p>
                      <a:endParaRPr lang="en-US" sz="160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41759880"/>
              </p:ext>
            </p:extLst>
          </p:nvPr>
        </p:nvGraphicFramePr>
        <p:xfrm>
          <a:off x="3561557" y="3100704"/>
          <a:ext cx="5257800" cy="949960"/>
        </p:xfrm>
        <a:graphic>
          <a:graphicData uri="http://schemas.openxmlformats.org/drawingml/2006/table">
            <a:tbl>
              <a:tblPr firstRow="1" bandRow="1">
                <a:tableStyleId>{5C22544A-7EE6-4342-B048-85BDC9FD1C3A}</a:tableStyleId>
              </a:tblPr>
              <a:tblGrid>
                <a:gridCol w="2161409">
                  <a:extLst>
                    <a:ext uri="{9D8B030D-6E8A-4147-A177-3AD203B41FA5}">
                      <a16:colId xmlns="" xmlns:a16="http://schemas.microsoft.com/office/drawing/2014/main" val="20000"/>
                    </a:ext>
                  </a:extLst>
                </a:gridCol>
                <a:gridCol w="1315639">
                  <a:extLst>
                    <a:ext uri="{9D8B030D-6E8A-4147-A177-3AD203B41FA5}">
                      <a16:colId xmlns="" xmlns:a16="http://schemas.microsoft.com/office/drawing/2014/main" val="20001"/>
                    </a:ext>
                  </a:extLst>
                </a:gridCol>
                <a:gridCol w="1780752">
                  <a:extLst>
                    <a:ext uri="{9D8B030D-6E8A-4147-A177-3AD203B41FA5}">
                      <a16:colId xmlns="" xmlns:a16="http://schemas.microsoft.com/office/drawing/2014/main" val="20002"/>
                    </a:ext>
                  </a:extLst>
                </a:gridCol>
              </a:tblGrid>
              <a:tr h="370840">
                <a:tc>
                  <a:txBody>
                    <a:bodyPr/>
                    <a:lstStyle/>
                    <a:p>
                      <a:pPr algn="ctr"/>
                      <a:r>
                        <a:rPr lang="en-US" sz="1600" dirty="0">
                          <a:latin typeface="Calibri" pitchFamily="34" charset="0"/>
                        </a:rPr>
                        <a:t>sales during the previous year</a:t>
                      </a:r>
                      <a:endParaRPr lang="en-US" sz="1600" dirty="0"/>
                    </a:p>
                  </a:txBody>
                  <a:tcPr/>
                </a:tc>
                <a:tc>
                  <a:txBody>
                    <a:bodyPr/>
                    <a:lstStyle/>
                    <a:p>
                      <a:pPr algn="ctr"/>
                      <a:r>
                        <a:rPr lang="en-US" sz="1600" dirty="0">
                          <a:latin typeface="Calibri" pitchFamily="34" charset="0"/>
                        </a:rPr>
                        <a:t>Closing Stock</a:t>
                      </a:r>
                      <a:endParaRPr lang="en-US" sz="1600" dirty="0"/>
                    </a:p>
                  </a:txBody>
                  <a:tcPr/>
                </a:tc>
                <a:tc>
                  <a:txBody>
                    <a:bodyPr/>
                    <a:lstStyle/>
                    <a:p>
                      <a:pPr algn="ctr"/>
                      <a:r>
                        <a:rPr lang="en-US" sz="1600" dirty="0">
                          <a:latin typeface="Calibri" pitchFamily="34" charset="0"/>
                        </a:rPr>
                        <a:t>Shortage/ excess, if any</a:t>
                      </a:r>
                      <a:endParaRPr lang="en-US" sz="1600" dirty="0"/>
                    </a:p>
                  </a:txBody>
                  <a:tcPr/>
                </a:tc>
                <a:extLst>
                  <a:ext uri="{0D108BD9-81ED-4DB2-BD59-A6C34878D82A}">
                    <a16:rowId xmlns="" xmlns:a16="http://schemas.microsoft.com/office/drawing/2014/main" val="10000"/>
                  </a:ext>
                </a:extLst>
              </a:tr>
              <a:tr h="370840">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cxnSp>
        <p:nvCxnSpPr>
          <p:cNvPr id="28" name="Straight Connector 27"/>
          <p:cNvCxnSpPr/>
          <p:nvPr/>
        </p:nvCxnSpPr>
        <p:spPr>
          <a:xfrm rot="5400000">
            <a:off x="2362200" y="3275012"/>
            <a:ext cx="610394" cy="79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8306594" y="2665412"/>
            <a:ext cx="608806" cy="79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667000" y="2970212"/>
            <a:ext cx="5943600" cy="15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2667000" y="3579812"/>
            <a:ext cx="762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0800000">
            <a:off x="7924800" y="2360612"/>
            <a:ext cx="6858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graphicFrame>
        <p:nvGraphicFramePr>
          <p:cNvPr id="22" name="Table 21"/>
          <p:cNvGraphicFramePr>
            <a:graphicFrameLocks noGrp="1"/>
          </p:cNvGraphicFramePr>
          <p:nvPr>
            <p:extLst>
              <p:ext uri="{D42A27DB-BD31-4B8C-83A1-F6EECF244321}">
                <p14:modId xmlns:p14="http://schemas.microsoft.com/office/powerpoint/2010/main" val="4249979226"/>
              </p:ext>
            </p:extLst>
          </p:nvPr>
        </p:nvGraphicFramePr>
        <p:xfrm>
          <a:off x="304800" y="4419600"/>
          <a:ext cx="7620000" cy="949960"/>
        </p:xfrm>
        <a:graphic>
          <a:graphicData uri="http://schemas.openxmlformats.org/drawingml/2006/table">
            <a:tbl>
              <a:tblPr firstRow="1" bandRow="1">
                <a:tableStyleId>{5C22544A-7EE6-4342-B048-85BDC9FD1C3A}</a:tableStyleId>
              </a:tblPr>
              <a:tblGrid>
                <a:gridCol w="961151">
                  <a:extLst>
                    <a:ext uri="{9D8B030D-6E8A-4147-A177-3AD203B41FA5}">
                      <a16:colId xmlns="" xmlns:a16="http://schemas.microsoft.com/office/drawing/2014/main" val="20000"/>
                    </a:ext>
                  </a:extLst>
                </a:gridCol>
                <a:gridCol w="786396">
                  <a:extLst>
                    <a:ext uri="{9D8B030D-6E8A-4147-A177-3AD203B41FA5}">
                      <a16:colId xmlns="" xmlns:a16="http://schemas.microsoft.com/office/drawing/2014/main" val="20001"/>
                    </a:ext>
                  </a:extLst>
                </a:gridCol>
                <a:gridCol w="1223282">
                  <a:extLst>
                    <a:ext uri="{9D8B030D-6E8A-4147-A177-3AD203B41FA5}">
                      <a16:colId xmlns="" xmlns:a16="http://schemas.microsoft.com/office/drawing/2014/main" val="20002"/>
                    </a:ext>
                  </a:extLst>
                </a:gridCol>
                <a:gridCol w="2058371">
                  <a:extLst>
                    <a:ext uri="{9D8B030D-6E8A-4147-A177-3AD203B41FA5}">
                      <a16:colId xmlns="" xmlns:a16="http://schemas.microsoft.com/office/drawing/2014/main" val="20003"/>
                    </a:ext>
                  </a:extLst>
                </a:gridCol>
                <a:gridCol w="2590800">
                  <a:extLst>
                    <a:ext uri="{9D8B030D-6E8A-4147-A177-3AD203B41FA5}">
                      <a16:colId xmlns="" xmlns:a16="http://schemas.microsoft.com/office/drawing/2014/main" val="20004"/>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itchFamily="34" charset="0"/>
                        </a:rPr>
                        <a:t>Item name</a:t>
                      </a:r>
                      <a:endParaRPr lang="en-US" sz="1600" dirty="0"/>
                    </a:p>
                  </a:txBody>
                  <a:tcPr/>
                </a:tc>
                <a:tc>
                  <a:txBody>
                    <a:bodyPr/>
                    <a:lstStyle/>
                    <a:p>
                      <a:pPr algn="ctr"/>
                      <a:r>
                        <a:rPr lang="en-US" sz="1600" dirty="0"/>
                        <a:t>Unit name</a:t>
                      </a:r>
                    </a:p>
                  </a:txBody>
                  <a:tcPr/>
                </a:tc>
                <a:tc>
                  <a:txBody>
                    <a:bodyPr/>
                    <a:lstStyle/>
                    <a:p>
                      <a:pPr algn="ctr"/>
                      <a:r>
                        <a:rPr lang="en-US" sz="1600" dirty="0">
                          <a:latin typeface="Calibri" pitchFamily="34" charset="0"/>
                        </a:rPr>
                        <a:t>Opening stock</a:t>
                      </a:r>
                      <a:endParaRPr lang="en-US" sz="1600" dirty="0"/>
                    </a:p>
                  </a:txBody>
                  <a:tcPr/>
                </a:tc>
                <a:tc>
                  <a:txBody>
                    <a:bodyPr/>
                    <a:lstStyle/>
                    <a:p>
                      <a:pPr algn="ctr"/>
                      <a:r>
                        <a:rPr lang="en-US" sz="1600" dirty="0">
                          <a:latin typeface="Calibri" pitchFamily="34" charset="0"/>
                        </a:rPr>
                        <a:t>Purchases during the previous year</a:t>
                      </a:r>
                      <a:endParaRPr lang="en-US" sz="1600" dirty="0"/>
                    </a:p>
                  </a:txBody>
                  <a:tcPr/>
                </a:tc>
                <a:tc>
                  <a:txBody>
                    <a:bodyPr/>
                    <a:lstStyle/>
                    <a:p>
                      <a:pPr algn="ctr"/>
                      <a:r>
                        <a:rPr kumimoji="0" lang="en-US" sz="1600" b="1" kern="1200" dirty="0">
                          <a:solidFill>
                            <a:schemeClr val="lt1"/>
                          </a:solidFill>
                          <a:latin typeface="Calibri" pitchFamily="34" charset="0"/>
                          <a:ea typeface="+mn-ea"/>
                          <a:cs typeface="+mn-cs"/>
                        </a:rPr>
                        <a:t>Quantity manufactured during previous year</a:t>
                      </a:r>
                    </a:p>
                  </a:txBody>
                  <a:tcPr/>
                </a:tc>
                <a:extLst>
                  <a:ext uri="{0D108BD9-81ED-4DB2-BD59-A6C34878D82A}">
                    <a16:rowId xmlns="" xmlns:a16="http://schemas.microsoft.com/office/drawing/2014/main" val="10000"/>
                  </a:ext>
                </a:extLst>
              </a:tr>
              <a:tr h="370840">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graphicFrame>
        <p:nvGraphicFramePr>
          <p:cNvPr id="23" name="Table 22"/>
          <p:cNvGraphicFramePr>
            <a:graphicFrameLocks noGrp="1"/>
          </p:cNvGraphicFramePr>
          <p:nvPr/>
        </p:nvGraphicFramePr>
        <p:xfrm>
          <a:off x="3657600" y="5638800"/>
          <a:ext cx="5257800" cy="949960"/>
        </p:xfrm>
        <a:graphic>
          <a:graphicData uri="http://schemas.openxmlformats.org/drawingml/2006/table">
            <a:tbl>
              <a:tblPr firstRow="1" bandRow="1">
                <a:tableStyleId>{5C22544A-7EE6-4342-B048-85BDC9FD1C3A}</a:tableStyleId>
              </a:tblPr>
              <a:tblGrid>
                <a:gridCol w="2161409">
                  <a:extLst>
                    <a:ext uri="{9D8B030D-6E8A-4147-A177-3AD203B41FA5}">
                      <a16:colId xmlns="" xmlns:a16="http://schemas.microsoft.com/office/drawing/2014/main" val="20000"/>
                    </a:ext>
                  </a:extLst>
                </a:gridCol>
                <a:gridCol w="1315639">
                  <a:extLst>
                    <a:ext uri="{9D8B030D-6E8A-4147-A177-3AD203B41FA5}">
                      <a16:colId xmlns="" xmlns:a16="http://schemas.microsoft.com/office/drawing/2014/main" val="20001"/>
                    </a:ext>
                  </a:extLst>
                </a:gridCol>
                <a:gridCol w="1780752">
                  <a:extLst>
                    <a:ext uri="{9D8B030D-6E8A-4147-A177-3AD203B41FA5}">
                      <a16:colId xmlns="" xmlns:a16="http://schemas.microsoft.com/office/drawing/2014/main" val="20002"/>
                    </a:ext>
                  </a:extLst>
                </a:gridCol>
              </a:tblGrid>
              <a:tr h="370840">
                <a:tc>
                  <a:txBody>
                    <a:bodyPr/>
                    <a:lstStyle/>
                    <a:p>
                      <a:pPr algn="ctr"/>
                      <a:r>
                        <a:rPr lang="en-US" sz="1600" dirty="0">
                          <a:latin typeface="Calibri" pitchFamily="34" charset="0"/>
                        </a:rPr>
                        <a:t>Sales during the previous year</a:t>
                      </a:r>
                      <a:endParaRPr lang="en-US" sz="1600" dirty="0"/>
                    </a:p>
                  </a:txBody>
                  <a:tcPr/>
                </a:tc>
                <a:tc>
                  <a:txBody>
                    <a:bodyPr/>
                    <a:lstStyle/>
                    <a:p>
                      <a:pPr algn="ctr"/>
                      <a:r>
                        <a:rPr lang="en-US" sz="1600" dirty="0">
                          <a:latin typeface="Calibri" pitchFamily="34" charset="0"/>
                        </a:rPr>
                        <a:t>Closing Stock</a:t>
                      </a:r>
                      <a:endParaRPr lang="en-US" sz="1600" dirty="0"/>
                    </a:p>
                  </a:txBody>
                  <a:tcPr/>
                </a:tc>
                <a:tc>
                  <a:txBody>
                    <a:bodyPr/>
                    <a:lstStyle/>
                    <a:p>
                      <a:pPr algn="ctr"/>
                      <a:r>
                        <a:rPr lang="en-US" sz="1600" dirty="0">
                          <a:latin typeface="Calibri" pitchFamily="34" charset="0"/>
                        </a:rPr>
                        <a:t>Shortage/ excess, if any</a:t>
                      </a:r>
                      <a:endParaRPr lang="en-US" sz="1600" dirty="0"/>
                    </a:p>
                  </a:txBody>
                  <a:tcPr/>
                </a:tc>
                <a:extLst>
                  <a:ext uri="{0D108BD9-81ED-4DB2-BD59-A6C34878D82A}">
                    <a16:rowId xmlns="" xmlns:a16="http://schemas.microsoft.com/office/drawing/2014/main" val="10000"/>
                  </a:ext>
                </a:extLst>
              </a:tr>
              <a:tr h="370840">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 xmlns:a16="http://schemas.microsoft.com/office/drawing/2014/main" val="10001"/>
                  </a:ext>
                </a:extLst>
              </a:tr>
            </a:tbl>
          </a:graphicData>
        </a:graphic>
      </p:graphicFrame>
      <p:cxnSp>
        <p:nvCxnSpPr>
          <p:cNvPr id="25" name="Straight Connector 24"/>
          <p:cNvCxnSpPr/>
          <p:nvPr/>
        </p:nvCxnSpPr>
        <p:spPr>
          <a:xfrm rot="5400000">
            <a:off x="2514600" y="5811520"/>
            <a:ext cx="610394" cy="79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8458994" y="5180806"/>
            <a:ext cx="608806" cy="79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819400" y="5506720"/>
            <a:ext cx="5943600" cy="15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819400" y="6116320"/>
            <a:ext cx="762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10800000">
            <a:off x="8077200" y="4897120"/>
            <a:ext cx="6858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sp>
        <p:nvSpPr>
          <p:cNvPr id="36" name="Title 6"/>
          <p:cNvSpPr txBox="1">
            <a:spLocks/>
          </p:cNvSpPr>
          <p:nvPr/>
        </p:nvSpPr>
        <p:spPr>
          <a:xfrm>
            <a:off x="76200" y="76200"/>
            <a:ext cx="7010400" cy="1219200"/>
          </a:xfrm>
          <a:prstGeom prst="rect">
            <a:avLst/>
          </a:prstGeom>
        </p:spPr>
        <p:txBody>
          <a:bodyPr vert="horz" anchor="ctr">
            <a:noAutofit/>
          </a:bodyPr>
          <a:lstStyle/>
          <a:p>
            <a:pPr lvl="0">
              <a:spcBef>
                <a:spcPct val="0"/>
              </a:spcBef>
              <a:defRPr/>
            </a:pPr>
            <a:endParaRPr kumimoji="0" lang="en-US" sz="3800" b="0" i="0" u="none" strike="noStrike" kern="1200" cap="none" spc="0" normalizeH="0" baseline="0" noProof="0" dirty="0">
              <a:ln>
                <a:noFill/>
              </a:ln>
              <a:solidFill>
                <a:schemeClr val="tx2"/>
              </a:solidFill>
              <a:effectLst/>
              <a:uLnTx/>
              <a:uFillTx/>
              <a:latin typeface="+mj-lt"/>
              <a:ea typeface="+mj-ea"/>
              <a:cs typeface="+mj-cs"/>
            </a:endParaRPr>
          </a:p>
          <a:p>
            <a:pPr lvl="0">
              <a:spcBef>
                <a:spcPct val="0"/>
              </a:spcBef>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35    	</a:t>
            </a:r>
          </a:p>
          <a:p>
            <a:pPr lvl="0">
              <a:spcBef>
                <a:spcPct val="0"/>
              </a:spcBef>
              <a:defRPr/>
            </a:pPr>
            <a:r>
              <a:rPr lang="en-US" sz="2200" i="1" dirty="0">
                <a:solidFill>
                  <a:srgbClr val="FF0000"/>
                </a:solidFill>
              </a:rPr>
              <a:t>			</a:t>
            </a:r>
            <a:r>
              <a:rPr kumimoji="0" lang="en-US" sz="2200" b="0" i="0" u="none" strike="noStrike" kern="1200" cap="none" spc="0" normalizeH="0" baseline="0" noProof="0" dirty="0">
                <a:ln>
                  <a:noFill/>
                </a:ln>
                <a:solidFill>
                  <a:schemeClr val="tx2"/>
                </a:solidFill>
                <a:effectLst/>
                <a:uLnTx/>
                <a:uFillTx/>
                <a:latin typeface="+mj-lt"/>
                <a:ea typeface="+mj-ea"/>
                <a:cs typeface="+mj-cs"/>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420692BE-0E3A-4C8C-BC5C-BD84D3788C93}" type="slidenum">
              <a:rPr lang="en-US"/>
              <a:pPr>
                <a:defRPr/>
              </a:pPr>
              <a:t>343</a:t>
            </a:fld>
            <a:endParaRPr lang="en-US"/>
          </a:p>
        </p:txBody>
      </p:sp>
      <p:sp>
        <p:nvSpPr>
          <p:cNvPr id="150531" name="Rectangle 3"/>
          <p:cNvSpPr>
            <a:spLocks noGrp="1" noChangeArrowheads="1"/>
          </p:cNvSpPr>
          <p:nvPr>
            <p:ph sz="quarter" idx="1"/>
          </p:nvPr>
        </p:nvSpPr>
        <p:spPr>
          <a:xfrm>
            <a:off x="228600" y="1981200"/>
            <a:ext cx="8610600" cy="4191000"/>
          </a:xfrm>
          <a:ln w="38100">
            <a:solidFill>
              <a:schemeClr val="accent1"/>
            </a:solidFill>
          </a:ln>
        </p:spPr>
        <p:txBody>
          <a:bodyPr>
            <a:noAutofit/>
          </a:bodyPr>
          <a:lstStyle/>
          <a:p>
            <a:pPr marL="365125" indent="-365125" algn="just" eaLnBrk="1" hangingPunct="1">
              <a:spcBef>
                <a:spcPts val="1200"/>
              </a:spcBef>
              <a:buFont typeface="Wingdings" pitchFamily="2" charset="2"/>
              <a:buChar char="q"/>
            </a:pPr>
            <a:r>
              <a:rPr lang="en-US" sz="2200" b="1" i="1" u="sng" dirty="0">
                <a:solidFill>
                  <a:srgbClr val="C00000"/>
                </a:solidFill>
                <a:latin typeface="Calibri" pitchFamily="34" charset="0"/>
              </a:rPr>
              <a:t>“Principal Items”</a:t>
            </a:r>
            <a:r>
              <a:rPr lang="en-US" sz="2200" dirty="0">
                <a:solidFill>
                  <a:srgbClr val="C00000"/>
                </a:solidFill>
                <a:latin typeface="Calibri" pitchFamily="34" charset="0"/>
              </a:rPr>
              <a:t> </a:t>
            </a:r>
            <a:r>
              <a:rPr lang="en-US" sz="2200" dirty="0">
                <a:latin typeface="Calibri" pitchFamily="34" charset="0"/>
              </a:rPr>
              <a:t>:- Items which constitute more than </a:t>
            </a:r>
            <a:r>
              <a:rPr lang="en-US" sz="2200" b="1" i="1" dirty="0">
                <a:solidFill>
                  <a:srgbClr val="C00000"/>
                </a:solidFill>
                <a:latin typeface="Calibri" pitchFamily="34" charset="0"/>
              </a:rPr>
              <a:t>10% of the aggregate value</a:t>
            </a:r>
            <a:r>
              <a:rPr lang="en-US" sz="2200" dirty="0">
                <a:solidFill>
                  <a:srgbClr val="C00000"/>
                </a:solidFill>
                <a:latin typeface="Calibri" pitchFamily="34" charset="0"/>
              </a:rPr>
              <a:t> </a:t>
            </a:r>
            <a:r>
              <a:rPr lang="en-US" sz="2200" dirty="0">
                <a:latin typeface="Calibri" pitchFamily="34" charset="0"/>
              </a:rPr>
              <a:t>of purchase, consumption or turnover.</a:t>
            </a:r>
          </a:p>
          <a:p>
            <a:pPr marL="365125" indent="-365125" algn="just">
              <a:spcBef>
                <a:spcPts val="1200"/>
              </a:spcBef>
            </a:pPr>
            <a:r>
              <a:rPr lang="en-US" sz="2200" dirty="0">
                <a:latin typeface="Calibri" pitchFamily="34" charset="0"/>
              </a:rPr>
              <a:t>The tax auditor should obtain certificates from the assessee in respect of the principal items of goods traded, the balance of the opening stock, purchases, sales and closing stock and the extent of shortage/ excess/damage and the reasons thereof.</a:t>
            </a:r>
          </a:p>
          <a:p>
            <a:pPr marL="365125" indent="-365125" algn="just">
              <a:spcBef>
                <a:spcPts val="1200"/>
              </a:spcBef>
            </a:pPr>
            <a:r>
              <a:rPr lang="en-US" sz="2200" dirty="0">
                <a:latin typeface="Calibri" pitchFamily="34" charset="0"/>
              </a:rPr>
              <a:t>As required by </a:t>
            </a:r>
            <a:r>
              <a:rPr lang="en-US" sz="2200" dirty="0">
                <a:solidFill>
                  <a:srgbClr val="D54F41"/>
                </a:solidFill>
                <a:latin typeface="Calibri" pitchFamily="34" charset="0"/>
              </a:rPr>
              <a:t>SA-501 </a:t>
            </a:r>
            <a:r>
              <a:rPr lang="en-US" sz="2200" dirty="0">
                <a:latin typeface="Calibri" pitchFamily="34" charset="0"/>
              </a:rPr>
              <a:t>“Audit Evidence - Additional considerations for specific items”, the tax auditor </a:t>
            </a:r>
            <a:r>
              <a:rPr lang="en-US" sz="2200" dirty="0">
                <a:solidFill>
                  <a:srgbClr val="D54F41"/>
                </a:solidFill>
                <a:latin typeface="Calibri" pitchFamily="34" charset="0"/>
              </a:rPr>
              <a:t>(if he is issuing Form No. 3CB also)</a:t>
            </a:r>
            <a:r>
              <a:rPr lang="en-US" sz="2200" dirty="0">
                <a:latin typeface="Calibri" pitchFamily="34" charset="0"/>
              </a:rPr>
              <a:t> should attend the physical stock-taking conducted by the management if the inventories are material unless such attendance is impracticable due to matters such as nature and location of the inventory. </a:t>
            </a:r>
          </a:p>
        </p:txBody>
      </p:sp>
      <p:sp>
        <p:nvSpPr>
          <p:cNvPr id="8" name="Title 6"/>
          <p:cNvSpPr txBox="1">
            <a:spLocks/>
          </p:cNvSpPr>
          <p:nvPr/>
        </p:nvSpPr>
        <p:spPr>
          <a:xfrm>
            <a:off x="76200" y="76200"/>
            <a:ext cx="7315200" cy="12192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sz="3600" dirty="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sz="3600" dirty="0">
                <a:solidFill>
                  <a:schemeClr val="tx2"/>
                </a:solidFill>
                <a:latin typeface="+mj-lt"/>
                <a:ea typeface="+mj-ea"/>
                <a:cs typeface="+mj-cs"/>
              </a:rPr>
              <a:t>Issues on </a:t>
            </a:r>
            <a:r>
              <a:rPr kumimoji="0" lang="en-US" sz="3600" b="0" i="0" u="none" strike="noStrike" kern="1200" cap="none" spc="0" normalizeH="0" baseline="0" noProof="0" dirty="0">
                <a:ln>
                  <a:noFill/>
                </a:ln>
                <a:solidFill>
                  <a:schemeClr val="tx2"/>
                </a:solidFill>
                <a:effectLst/>
                <a:uLnTx/>
                <a:uFillTx/>
                <a:latin typeface="+mj-lt"/>
                <a:ea typeface="+mj-ea"/>
                <a:cs typeface="+mj-cs"/>
              </a:rPr>
              <a:t>Clause no. 35  </a:t>
            </a:r>
          </a:p>
          <a:p>
            <a:pPr lvl="0">
              <a:spcBef>
                <a:spcPct val="0"/>
              </a:spcBef>
              <a:defRPr/>
            </a:pP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r>
              <a:rPr kumimoji="0" lang="en-US" sz="2200" b="0" i="0" u="none" strike="noStrike" kern="1200" cap="none" spc="0" normalizeH="0" baseline="0" noProof="0" dirty="0">
                <a:ln>
                  <a:noFill/>
                </a:ln>
                <a:solidFill>
                  <a:schemeClr val="tx2"/>
                </a:solidFill>
                <a:effectLst/>
                <a:uLnTx/>
                <a:uFillTx/>
                <a:latin typeface="+mj-lt"/>
                <a:ea typeface="+mj-ea"/>
                <a:cs typeface="+mj-cs"/>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D0142A41-FA27-43A9-815D-C24B116E4346}" type="slidenum">
              <a:rPr lang="en-US"/>
              <a:pPr>
                <a:defRPr/>
              </a:pPr>
              <a:t>344</a:t>
            </a:fld>
            <a:endParaRPr lang="en-US"/>
          </a:p>
        </p:txBody>
      </p:sp>
      <p:sp>
        <p:nvSpPr>
          <p:cNvPr id="152579" name="Rectangle 3"/>
          <p:cNvSpPr>
            <a:spLocks noGrp="1" noChangeArrowheads="1"/>
          </p:cNvSpPr>
          <p:nvPr>
            <p:ph sz="quarter" idx="1"/>
          </p:nvPr>
        </p:nvSpPr>
        <p:spPr>
          <a:xfrm>
            <a:off x="0" y="1571612"/>
            <a:ext cx="9144000" cy="4071966"/>
          </a:xfrm>
          <a:ln w="38100">
            <a:solidFill>
              <a:schemeClr val="accent1"/>
            </a:solidFill>
          </a:ln>
        </p:spPr>
        <p:txBody>
          <a:bodyPr>
            <a:normAutofit/>
          </a:bodyPr>
          <a:lstStyle/>
          <a:p>
            <a:pPr marL="365125" indent="-319088" algn="just" eaLnBrk="1" hangingPunct="1">
              <a:spcBef>
                <a:spcPts val="600"/>
              </a:spcBef>
              <a:buFont typeface="Wingdings" pitchFamily="2" charset="2"/>
              <a:buChar char="q"/>
            </a:pPr>
            <a:r>
              <a:rPr lang="en-US" sz="2200" dirty="0">
                <a:latin typeface="Calibri" pitchFamily="34" charset="0"/>
              </a:rPr>
              <a:t>If the assessee is </a:t>
            </a:r>
            <a:r>
              <a:rPr lang="en-US" sz="2200" u="sng" dirty="0">
                <a:latin typeface="Calibri" pitchFamily="34" charset="0"/>
              </a:rPr>
              <a:t>engaged in the manufacture of goods</a:t>
            </a:r>
            <a:r>
              <a:rPr lang="en-US" sz="2200" dirty="0">
                <a:latin typeface="Calibri" pitchFamily="34" charset="0"/>
              </a:rPr>
              <a:t> where the input of raw materials and the output of finished goods are recorded in </a:t>
            </a:r>
            <a:r>
              <a:rPr lang="en-US" sz="2200" u="sng" dirty="0">
                <a:latin typeface="Calibri" pitchFamily="34" charset="0"/>
              </a:rPr>
              <a:t>different units of measurement</a:t>
            </a:r>
            <a:r>
              <a:rPr lang="en-US" sz="2200" dirty="0">
                <a:latin typeface="Calibri" pitchFamily="34" charset="0"/>
              </a:rPr>
              <a:t>, unless an alternative method is available to convert the end product into the same unit of measure as the inputs, </a:t>
            </a:r>
            <a:r>
              <a:rPr lang="en-US" sz="2200" u="sng" dirty="0">
                <a:latin typeface="Calibri" pitchFamily="34" charset="0"/>
              </a:rPr>
              <a:t>the yield and shortage cannot be ascertained</a:t>
            </a:r>
            <a:r>
              <a:rPr lang="en-US" sz="2200" dirty="0">
                <a:latin typeface="Calibri" pitchFamily="34" charset="0"/>
              </a:rPr>
              <a:t>. </a:t>
            </a:r>
          </a:p>
          <a:p>
            <a:pPr marL="365125" indent="-319088" algn="just" eaLnBrk="1" hangingPunct="1">
              <a:spcBef>
                <a:spcPts val="600"/>
              </a:spcBef>
              <a:buNone/>
            </a:pPr>
            <a:r>
              <a:rPr lang="en-US" sz="2200" dirty="0">
                <a:latin typeface="Calibri" pitchFamily="34" charset="0"/>
              </a:rPr>
              <a:t>			If the end product is a standard item and can be converted back and related to the input of the raw material in the same unit of measurement, it should be done to ascertain the shortage, yield etc. If it is </a:t>
            </a:r>
            <a:r>
              <a:rPr lang="en-US" sz="2200" u="sng" dirty="0">
                <a:latin typeface="Calibri" pitchFamily="34" charset="0"/>
              </a:rPr>
              <a:t>not possible</a:t>
            </a:r>
            <a:r>
              <a:rPr lang="en-US" sz="2200" dirty="0">
                <a:latin typeface="Calibri" pitchFamily="34" charset="0"/>
              </a:rPr>
              <a:t>, the tax auditor should state the fact under this Clause. </a:t>
            </a:r>
          </a:p>
          <a:p>
            <a:pPr marL="365125" indent="-319088" algn="just">
              <a:spcBef>
                <a:spcPts val="600"/>
              </a:spcBef>
              <a:buFont typeface="Wingdings" pitchFamily="2" charset="2"/>
              <a:buChar char="q"/>
            </a:pPr>
            <a:r>
              <a:rPr lang="en-US" sz="2200" dirty="0">
                <a:latin typeface="Calibri" pitchFamily="34" charset="0"/>
              </a:rPr>
              <a:t>In case of companies, verify that these details tally with details given in annual accounts in the notes to accounts.</a:t>
            </a:r>
          </a:p>
        </p:txBody>
      </p:sp>
      <p:sp>
        <p:nvSpPr>
          <p:cNvPr id="8" name="Title 6"/>
          <p:cNvSpPr txBox="1">
            <a:spLocks/>
          </p:cNvSpPr>
          <p:nvPr/>
        </p:nvSpPr>
        <p:spPr>
          <a:xfrm>
            <a:off x="76200" y="76200"/>
            <a:ext cx="7315200" cy="12192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sz="3600" dirty="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sz="3600" dirty="0">
                <a:solidFill>
                  <a:schemeClr val="tx2"/>
                </a:solidFill>
                <a:latin typeface="+mj-lt"/>
                <a:ea typeface="+mj-ea"/>
                <a:cs typeface="+mj-cs"/>
              </a:rPr>
              <a:t>Issues on </a:t>
            </a:r>
            <a:r>
              <a:rPr kumimoji="0" lang="en-US" sz="3600" b="0" i="0" u="none" strike="noStrike" kern="1200" cap="none" spc="0" normalizeH="0" baseline="0" noProof="0" dirty="0">
                <a:ln>
                  <a:noFill/>
                </a:ln>
                <a:solidFill>
                  <a:schemeClr val="tx2"/>
                </a:solidFill>
                <a:effectLst/>
                <a:uLnTx/>
                <a:uFillTx/>
                <a:latin typeface="+mj-lt"/>
                <a:ea typeface="+mj-ea"/>
                <a:cs typeface="+mj-cs"/>
              </a:rPr>
              <a:t>Clause no. 35  </a:t>
            </a:r>
          </a:p>
          <a:p>
            <a:pPr lvl="0">
              <a:spcBef>
                <a:spcPct val="0"/>
              </a:spcBef>
              <a:defRPr/>
            </a:pP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9" name="Rectangle 8"/>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7" name="TextBox 6"/>
          <p:cNvSpPr txBox="1"/>
          <p:nvPr/>
        </p:nvSpPr>
        <p:spPr>
          <a:xfrm>
            <a:off x="0" y="5786454"/>
            <a:ext cx="9144000" cy="923330"/>
          </a:xfrm>
          <a:prstGeom prst="rect">
            <a:avLst/>
          </a:prstGeom>
          <a:solidFill>
            <a:schemeClr val="tx2">
              <a:lumMod val="60000"/>
              <a:lumOff val="40000"/>
            </a:schemeClr>
          </a:solidFill>
        </p:spPr>
        <p:txBody>
          <a:bodyPr wrap="square" rtlCol="0">
            <a:spAutoFit/>
          </a:bodyPr>
          <a:lstStyle/>
          <a:p>
            <a:r>
              <a:rPr lang="en-US" b="1" u="sng" dirty="0">
                <a:solidFill>
                  <a:schemeClr val="bg1"/>
                </a:solidFill>
              </a:rPr>
              <a:t>ICAI’s Comment</a:t>
            </a:r>
          </a:p>
          <a:p>
            <a:pPr algn="just"/>
            <a:r>
              <a:rPr lang="en-US" dirty="0">
                <a:solidFill>
                  <a:schemeClr val="bg1"/>
                </a:solidFill>
              </a:rPr>
              <a:t>It has been observed that in certain cases neither percentage of yield has been reported nor any</a:t>
            </a:r>
          </a:p>
          <a:p>
            <a:pPr algn="just"/>
            <a:r>
              <a:rPr lang="en-US" dirty="0">
                <a:solidFill>
                  <a:schemeClr val="bg1"/>
                </a:solidFill>
              </a:rPr>
              <a:t>qualification has been given in the Tax Auditor report.</a:t>
            </a:r>
            <a:endParaRPr lang="en-US" b="1" u="sng" dirty="0">
              <a:solidFill>
                <a:schemeClr val="bg1"/>
              </a:solidFill>
            </a:endParaRPr>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152400" y="2276872"/>
            <a:ext cx="8686800" cy="3048000"/>
          </a:xfrm>
          <a:ln w="38100"/>
        </p:spPr>
        <p:style>
          <a:lnRef idx="2">
            <a:schemeClr val="accent1"/>
          </a:lnRef>
          <a:fillRef idx="1">
            <a:schemeClr val="lt1"/>
          </a:fillRef>
          <a:effectRef idx="0">
            <a:schemeClr val="accent1"/>
          </a:effectRef>
          <a:fontRef idx="minor">
            <a:schemeClr val="dk1"/>
          </a:fontRef>
        </p:style>
        <p:txBody>
          <a:bodyPr>
            <a:noAutofit/>
          </a:bodyPr>
          <a:lstStyle/>
          <a:p>
            <a:pPr marL="0" indent="0" algn="just">
              <a:spcBef>
                <a:spcPts val="0"/>
              </a:spcBef>
              <a:buSzPct val="100000"/>
              <a:buNone/>
            </a:pPr>
            <a:r>
              <a:rPr lang="en-US" sz="5400" b="1" dirty="0">
                <a:solidFill>
                  <a:srgbClr val="FF0000"/>
                </a:solidFill>
                <a:ea typeface="Times New Roman"/>
                <a:cs typeface="Times New Roman"/>
              </a:rPr>
              <a:t>Omitted by the Income Tax (8</a:t>
            </a:r>
            <a:r>
              <a:rPr lang="en-US" sz="5400" b="1" baseline="30000" dirty="0">
                <a:solidFill>
                  <a:srgbClr val="FF0000"/>
                </a:solidFill>
                <a:ea typeface="Times New Roman"/>
                <a:cs typeface="Times New Roman"/>
              </a:rPr>
              <a:t>th</a:t>
            </a:r>
            <a:r>
              <a:rPr lang="en-US" sz="5400" b="1" dirty="0">
                <a:solidFill>
                  <a:srgbClr val="FF0000"/>
                </a:solidFill>
                <a:ea typeface="Times New Roman"/>
                <a:cs typeface="Times New Roman"/>
              </a:rPr>
              <a:t> Amendment Rules), 2021 w.e.f. 01-04-2021</a:t>
            </a:r>
          </a:p>
        </p:txBody>
      </p:sp>
      <p:sp>
        <p:nvSpPr>
          <p:cNvPr id="14" name="Title 6"/>
          <p:cNvSpPr>
            <a:spLocks noGrp="1"/>
          </p:cNvSpPr>
          <p:nvPr>
            <p:ph type="title"/>
          </p:nvPr>
        </p:nvSpPr>
        <p:spPr>
          <a:xfrm>
            <a:off x="152400" y="76200"/>
            <a:ext cx="7543800" cy="1119822"/>
          </a:xfrm>
        </p:spPr>
        <p:txBody>
          <a:bodyPr>
            <a:noAutofit/>
          </a:bodyPr>
          <a:lstStyle/>
          <a:p>
            <a:r>
              <a:rPr lang="en-US" sz="3600" dirty="0"/>
              <a:t/>
            </a:r>
            <a:br>
              <a:rPr lang="en-US" sz="3600" dirty="0"/>
            </a:br>
            <a:r>
              <a:rPr lang="en-US" sz="3600" dirty="0"/>
              <a:t>Clause no. 36</a:t>
            </a:r>
            <a:br>
              <a:rPr lang="en-US" sz="3600" dirty="0"/>
            </a:br>
            <a:r>
              <a:rPr lang="en-US" sz="2200" i="1" dirty="0">
                <a:solidFill>
                  <a:srgbClr val="FF0000"/>
                </a:solidFill>
              </a:rPr>
              <a:t>					</a:t>
            </a:r>
            <a:r>
              <a:rPr lang="en-US" sz="3600" dirty="0"/>
              <a:t>		   	</a:t>
            </a:r>
            <a:endParaRPr lang="en-US" sz="2000" i="1" dirty="0">
              <a:solidFill>
                <a:srgbClr val="FF0000"/>
              </a:solidFill>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345</a:t>
            </a:fld>
            <a:endParaRPr lang="en-US"/>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835FDA7D-F164-4762-8A05-440298728617}"/>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346</a:t>
            </a:fld>
            <a:endParaRPr lang="en-US"/>
          </a:p>
        </p:txBody>
      </p:sp>
      <p:sp>
        <p:nvSpPr>
          <p:cNvPr id="4" name="Content Placeholder 3">
            <a:extLst>
              <a:ext uri="{FF2B5EF4-FFF2-40B4-BE49-F238E27FC236}">
                <a16:creationId xmlns="" xmlns:a16="http://schemas.microsoft.com/office/drawing/2014/main" id="{827DD255-C462-4E9F-987D-C60E8320CBB6}"/>
              </a:ext>
            </a:extLst>
          </p:cNvPr>
          <p:cNvSpPr>
            <a:spLocks noGrp="1"/>
          </p:cNvSpPr>
          <p:nvPr>
            <p:ph sz="quarter" idx="1"/>
          </p:nvPr>
        </p:nvSpPr>
        <p:spPr>
          <a:xfrm>
            <a:off x="381000" y="1600200"/>
            <a:ext cx="8458200" cy="4495800"/>
          </a:xfrm>
        </p:spPr>
        <p:txBody>
          <a:bodyPr>
            <a:normAutofit/>
          </a:bodyPr>
          <a:lstStyle/>
          <a:p>
            <a:pPr marL="0" indent="0" algn="just">
              <a:buNone/>
            </a:pPr>
            <a:r>
              <a:rPr lang="en-US" sz="2400" b="1" u="sng" dirty="0"/>
              <a:t>Clause 36A </a:t>
            </a:r>
            <a:r>
              <a:rPr lang="en-US" sz="2400" dirty="0"/>
              <a:t> - </a:t>
            </a:r>
            <a:r>
              <a:rPr lang="en-US" sz="2400" b="1" dirty="0">
                <a:solidFill>
                  <a:schemeClr val="accent2"/>
                </a:solidFill>
              </a:rPr>
              <a:t>Dividend received u/s 2(22)(e) is required to be reported under this clause, as under:</a:t>
            </a:r>
          </a:p>
          <a:p>
            <a:pPr marL="457200" indent="-457200" algn="just">
              <a:spcBef>
                <a:spcPts val="0"/>
              </a:spcBef>
              <a:buSzPct val="100000"/>
              <a:buFont typeface="+mj-lt"/>
              <a:buAutoNum type="alphaLcParenR"/>
            </a:pPr>
            <a:r>
              <a:rPr lang="en-US" sz="2400" dirty="0"/>
              <a:t>Whether the assessee has received any amount in the nature of dividend as referred to in sub-clause (e) of clause (22) of section 2? (Yes/No) </a:t>
            </a:r>
          </a:p>
          <a:p>
            <a:pPr marL="457200" indent="-457200" algn="just">
              <a:spcBef>
                <a:spcPts val="0"/>
              </a:spcBef>
              <a:buSzPct val="100000"/>
              <a:buFont typeface="+mj-lt"/>
              <a:buAutoNum type="alphaLcParenR"/>
            </a:pPr>
            <a:r>
              <a:rPr lang="en-US" sz="2400" dirty="0"/>
              <a:t>If yes, please furnish the following details:-</a:t>
            </a:r>
          </a:p>
          <a:p>
            <a:pPr marL="858838" indent="-401638" algn="just">
              <a:spcBef>
                <a:spcPts val="0"/>
              </a:spcBef>
              <a:buSzPct val="100000"/>
              <a:buFont typeface="+mj-lt"/>
              <a:buAutoNum type="romanLcPeriod"/>
            </a:pPr>
            <a:r>
              <a:rPr lang="en-US" sz="2400" dirty="0"/>
              <a:t>Amount received (in Rs.)</a:t>
            </a:r>
          </a:p>
          <a:p>
            <a:pPr marL="858838" indent="-401638" algn="just">
              <a:spcBef>
                <a:spcPts val="0"/>
              </a:spcBef>
              <a:buSzPct val="100000"/>
              <a:buFont typeface="+mj-lt"/>
              <a:buAutoNum type="romanLcPeriod"/>
            </a:pPr>
            <a:r>
              <a:rPr lang="en-US" sz="2400" dirty="0"/>
              <a:t>Date of receipt</a:t>
            </a:r>
          </a:p>
        </p:txBody>
      </p:sp>
      <p:sp>
        <p:nvSpPr>
          <p:cNvPr id="5" name="Title 6">
            <a:extLst>
              <a:ext uri="{FF2B5EF4-FFF2-40B4-BE49-F238E27FC236}">
                <a16:creationId xmlns="" xmlns:a16="http://schemas.microsoft.com/office/drawing/2014/main" id="{975FB9E1-73BF-458B-8D29-87F356BCC015}"/>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36A</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pic>
        <p:nvPicPr>
          <p:cNvPr id="2" name="Picture 1">
            <a:extLst>
              <a:ext uri="{FF2B5EF4-FFF2-40B4-BE49-F238E27FC236}">
                <a16:creationId xmlns="" xmlns:a16="http://schemas.microsoft.com/office/drawing/2014/main" id="{5DD31EA5-C555-4DFB-8650-2D142F84100B}"/>
              </a:ext>
            </a:extLst>
          </p:cNvPr>
          <p:cNvPicPr>
            <a:picLocks noChangeAspect="1"/>
          </p:cNvPicPr>
          <p:nvPr/>
        </p:nvPicPr>
        <p:blipFill rotWithShape="1">
          <a:blip r:embed="rId2" cstate="print"/>
          <a:srcRect l="15692" t="54544" r="18920" b="37586"/>
          <a:stretch/>
        </p:blipFill>
        <p:spPr>
          <a:xfrm>
            <a:off x="304800" y="5181600"/>
            <a:ext cx="8458200" cy="1524000"/>
          </a:xfrm>
          <a:prstGeom prst="rect">
            <a:avLst/>
          </a:prstGeom>
          <a:ln>
            <a:solidFill>
              <a:schemeClr val="tx2"/>
            </a:solidFill>
          </a:ln>
        </p:spPr>
      </p:pic>
      <p:sp>
        <p:nvSpPr>
          <p:cNvPr id="6" name="TextBox 5">
            <a:extLst>
              <a:ext uri="{FF2B5EF4-FFF2-40B4-BE49-F238E27FC236}">
                <a16:creationId xmlns="" xmlns:a16="http://schemas.microsoft.com/office/drawing/2014/main" id="{B95D4AE4-3DC6-4B82-BA3D-06CC5E91C899}"/>
              </a:ext>
            </a:extLst>
          </p:cNvPr>
          <p:cNvSpPr txBox="1"/>
          <p:nvPr/>
        </p:nvSpPr>
        <p:spPr>
          <a:xfrm>
            <a:off x="304800" y="4648200"/>
            <a:ext cx="3429000" cy="430887"/>
          </a:xfrm>
          <a:prstGeom prst="rect">
            <a:avLst/>
          </a:prstGeom>
          <a:noFill/>
        </p:spPr>
        <p:txBody>
          <a:bodyPr wrap="square" rtlCol="0">
            <a:spAutoFit/>
          </a:bodyPr>
          <a:lstStyle/>
          <a:p>
            <a:r>
              <a:rPr lang="en-US" sz="2200" b="1" dirty="0">
                <a:solidFill>
                  <a:schemeClr val="accent2"/>
                </a:solidFill>
              </a:rPr>
              <a:t>Format in e-utility…..</a:t>
            </a:r>
            <a:endParaRPr lang="en-GB" sz="2200" b="1" dirty="0">
              <a:solidFill>
                <a:schemeClr val="accent2"/>
              </a:solidFill>
            </a:endParaRPr>
          </a:p>
        </p:txBody>
      </p:sp>
    </p:spTree>
    <p:extLst>
      <p:ext uri="{BB962C8B-B14F-4D97-AF65-F5344CB8AC3E}">
        <p14:creationId xmlns:p14="http://schemas.microsoft.com/office/powerpoint/2010/main" val="1646147718"/>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Autofit/>
          </a:bodyPr>
          <a:lstStyle/>
          <a:p>
            <a:pPr algn="just"/>
            <a:r>
              <a:rPr lang="en-US" dirty="0"/>
              <a:t>Clause no. 37		</a:t>
            </a:r>
            <a:r>
              <a:rPr lang="en-US" i="1" dirty="0">
                <a:solidFill>
                  <a:srgbClr val="FF0000"/>
                </a:solidFill>
              </a:rPr>
              <a:t> 	</a:t>
            </a:r>
            <a:endParaRPr lang="en-US" sz="2200" i="1" dirty="0">
              <a:solidFill>
                <a:srgbClr val="FF0000"/>
              </a:solidFill>
            </a:endParaRPr>
          </a:p>
        </p:txBody>
      </p:sp>
      <p:sp>
        <p:nvSpPr>
          <p:cNvPr id="8" name="Content Placeholder 7"/>
          <p:cNvSpPr>
            <a:spLocks noGrp="1"/>
          </p:cNvSpPr>
          <p:nvPr>
            <p:ph sz="quarter" idx="1"/>
          </p:nvPr>
        </p:nvSpPr>
        <p:spPr>
          <a:xfrm>
            <a:off x="152400" y="2057400"/>
            <a:ext cx="8839200" cy="3505200"/>
          </a:xfrm>
          <a:ln w="38100"/>
        </p:spPr>
        <p:style>
          <a:lnRef idx="2">
            <a:schemeClr val="accent1"/>
          </a:lnRef>
          <a:fillRef idx="1">
            <a:schemeClr val="lt1"/>
          </a:fillRef>
          <a:effectRef idx="0">
            <a:schemeClr val="accent1"/>
          </a:effectRef>
          <a:fontRef idx="minor">
            <a:schemeClr val="dk1"/>
          </a:fontRef>
        </p:style>
        <p:txBody>
          <a:bodyPr>
            <a:noAutofit/>
          </a:bodyPr>
          <a:lstStyle/>
          <a:p>
            <a:pPr marL="95250" indent="0" algn="just">
              <a:spcBef>
                <a:spcPts val="600"/>
              </a:spcBef>
              <a:buNone/>
            </a:pPr>
            <a:r>
              <a:rPr lang="en-US" sz="2300" dirty="0"/>
              <a:t>Whether any cost audit was carried out, if yes, </a:t>
            </a:r>
            <a:r>
              <a:rPr lang="en-US" sz="2300" b="1" u="sng" dirty="0"/>
              <a:t>give the details, if any, of disqualification or disagreement on any matter/ item/ value/ quantity as may be reported/identified by the cost auditor.</a:t>
            </a:r>
            <a:endParaRPr lang="en-US" sz="2300" b="1" u="sng" dirty="0">
              <a:solidFill>
                <a:srgbClr val="000000"/>
              </a:solidFill>
            </a:endParaRPr>
          </a:p>
          <a:p>
            <a:pPr marL="95250" indent="0" algn="just" fontAlgn="t">
              <a:spcBef>
                <a:spcPts val="600"/>
              </a:spcBef>
              <a:buNone/>
            </a:pPr>
            <a:endParaRPr lang="en-US" sz="2300" b="1" u="sng" dirty="0">
              <a:solidFill>
                <a:srgbClr val="000000"/>
              </a:solidFill>
            </a:endParaRPr>
          </a:p>
          <a:p>
            <a:pPr marL="95250" indent="0" algn="just" fontAlgn="t">
              <a:spcBef>
                <a:spcPts val="600"/>
              </a:spcBef>
              <a:buNone/>
            </a:pPr>
            <a:endParaRPr lang="en-US" sz="2300" b="1" u="sng" dirty="0">
              <a:solidFill>
                <a:srgbClr val="000000"/>
              </a:solidFill>
            </a:endParaRPr>
          </a:p>
        </p:txBody>
      </p:sp>
      <p:sp>
        <p:nvSpPr>
          <p:cNvPr id="6" name="TextBox 5"/>
          <p:cNvSpPr txBox="1"/>
          <p:nvPr/>
        </p:nvSpPr>
        <p:spPr>
          <a:xfrm>
            <a:off x="285720" y="4214818"/>
            <a:ext cx="8486804" cy="830997"/>
          </a:xfrm>
          <a:prstGeom prst="rect">
            <a:avLst/>
          </a:prstGeom>
          <a:noFill/>
        </p:spPr>
        <p:txBody>
          <a:bodyPr wrap="square" rtlCol="0">
            <a:spAutoFit/>
          </a:bodyPr>
          <a:lstStyle/>
          <a:p>
            <a:pPr marL="725488" indent="-725488" algn="just"/>
            <a:r>
              <a:rPr lang="en-US" sz="2400" b="1" dirty="0"/>
              <a:t>Brief: </a:t>
            </a:r>
            <a:r>
              <a:rPr lang="en-US" sz="2400" dirty="0"/>
              <a:t>Now Cost Audit reports need not be enclosed, only detail of disqualification and disagreement to be provided.</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347</a:t>
            </a:fld>
            <a:endParaRPr lang="en-US"/>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2D0CC15F-122B-4BD6-970F-80790EC34184}" type="slidenum">
              <a:rPr lang="en-US"/>
              <a:pPr>
                <a:defRPr/>
              </a:pPr>
              <a:t>348</a:t>
            </a:fld>
            <a:endParaRPr lang="en-US"/>
          </a:p>
        </p:txBody>
      </p:sp>
      <p:sp>
        <p:nvSpPr>
          <p:cNvPr id="160771" name="Rectangle 3"/>
          <p:cNvSpPr>
            <a:spLocks noGrp="1" noChangeArrowheads="1"/>
          </p:cNvSpPr>
          <p:nvPr>
            <p:ph sz="quarter" idx="1"/>
          </p:nvPr>
        </p:nvSpPr>
        <p:spPr>
          <a:xfrm>
            <a:off x="304800" y="2209800"/>
            <a:ext cx="8610600" cy="3810000"/>
          </a:xfrm>
          <a:ln w="38100">
            <a:solidFill>
              <a:schemeClr val="accent1"/>
            </a:solidFill>
          </a:ln>
        </p:spPr>
        <p:txBody>
          <a:bodyPr>
            <a:noAutofit/>
          </a:bodyPr>
          <a:lstStyle/>
          <a:p>
            <a:pPr algn="just" eaLnBrk="1" hangingPunct="1">
              <a:spcBef>
                <a:spcPts val="1200"/>
              </a:spcBef>
            </a:pPr>
            <a:r>
              <a:rPr lang="en-US" sz="2400" dirty="0">
                <a:latin typeface="Calibri" pitchFamily="34" charset="0"/>
              </a:rPr>
              <a:t>The Auditor need not express any opinion if such Audit is ordered and not conducted.</a:t>
            </a:r>
          </a:p>
          <a:p>
            <a:pPr algn="just" eaLnBrk="1" hangingPunct="1">
              <a:spcBef>
                <a:spcPts val="1200"/>
              </a:spcBef>
            </a:pPr>
            <a:r>
              <a:rPr lang="en-US" sz="2400" dirty="0">
                <a:latin typeface="Calibri" pitchFamily="34" charset="0"/>
              </a:rPr>
              <a:t>The Auditor should state the fact in his report if such Audit which has been ordered is not completed by the time he issues his Audit Report.</a:t>
            </a:r>
          </a:p>
          <a:p>
            <a:pPr algn="just" eaLnBrk="1" hangingPunct="1">
              <a:spcBef>
                <a:spcPts val="1200"/>
              </a:spcBef>
            </a:pPr>
            <a:r>
              <a:rPr lang="en-US" sz="2400" dirty="0">
                <a:latin typeface="Calibri" pitchFamily="34" charset="0"/>
              </a:rPr>
              <a:t>Make note of any material observation made in such Report.</a:t>
            </a:r>
          </a:p>
          <a:p>
            <a:pPr algn="just" eaLnBrk="1" hangingPunct="1">
              <a:spcBef>
                <a:spcPts val="1200"/>
              </a:spcBef>
            </a:pPr>
            <a:r>
              <a:rPr lang="en-US" sz="2400" dirty="0">
                <a:latin typeface="Calibri" pitchFamily="34" charset="0"/>
              </a:rPr>
              <a:t>Give information only for that Cost Audit Report which falls within the relevant Previous Year.</a:t>
            </a: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Title 6"/>
          <p:cNvSpPr>
            <a:spLocks noGrp="1"/>
          </p:cNvSpPr>
          <p:nvPr>
            <p:ph type="title"/>
          </p:nvPr>
        </p:nvSpPr>
        <p:spPr>
          <a:xfrm>
            <a:off x="76200" y="152400"/>
            <a:ext cx="7696200" cy="990600"/>
          </a:xfrm>
        </p:spPr>
        <p:txBody>
          <a:bodyPr>
            <a:noAutofit/>
          </a:bodyPr>
          <a:lstStyle/>
          <a:p>
            <a:r>
              <a:rPr lang="en-US" sz="4000" dirty="0"/>
              <a:t/>
            </a:r>
            <a:br>
              <a:rPr lang="en-US" sz="4000" dirty="0"/>
            </a:br>
            <a:r>
              <a:rPr lang="en-US" sz="4000" dirty="0"/>
              <a:t>Issues on Clause no. 37 </a:t>
            </a:r>
            <a:br>
              <a:rPr lang="en-US" sz="4000" dirty="0"/>
            </a:br>
            <a:r>
              <a:rPr lang="en-US" sz="4000" i="1" dirty="0">
                <a:solidFill>
                  <a:srgbClr val="FF0000"/>
                </a:solidFill>
              </a:rPr>
              <a:t> 					</a:t>
            </a:r>
            <a:r>
              <a:rPr lang="en-US" sz="4000" dirty="0"/>
              <a:t> </a:t>
            </a:r>
            <a:r>
              <a:rPr lang="en-US" sz="2200" dirty="0"/>
              <a:t>				</a:t>
            </a:r>
            <a:endParaRPr lang="en-US" sz="2200" i="1" dirty="0">
              <a:solidFill>
                <a:srgbClr val="FF0000"/>
              </a:solidFill>
            </a:endParaRPr>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Autofit/>
          </a:bodyPr>
          <a:lstStyle/>
          <a:p>
            <a:pPr algn="just"/>
            <a:r>
              <a:rPr lang="en-US" sz="4000" dirty="0"/>
              <a:t>Clause no. 38 			</a:t>
            </a:r>
            <a:endParaRPr lang="en-US" sz="2200" i="1" dirty="0">
              <a:solidFill>
                <a:srgbClr val="FF0000"/>
              </a:solidFill>
            </a:endParaRPr>
          </a:p>
        </p:txBody>
      </p:sp>
      <p:sp>
        <p:nvSpPr>
          <p:cNvPr id="8" name="Content Placeholder 7"/>
          <p:cNvSpPr>
            <a:spLocks noGrp="1"/>
          </p:cNvSpPr>
          <p:nvPr>
            <p:ph sz="quarter" idx="1"/>
          </p:nvPr>
        </p:nvSpPr>
        <p:spPr>
          <a:xfrm>
            <a:off x="152400" y="1828800"/>
            <a:ext cx="8839200" cy="3810000"/>
          </a:xfrm>
          <a:ln w="38100"/>
        </p:spPr>
        <p:style>
          <a:lnRef idx="2">
            <a:schemeClr val="accent1"/>
          </a:lnRef>
          <a:fillRef idx="1">
            <a:schemeClr val="lt1"/>
          </a:fillRef>
          <a:effectRef idx="0">
            <a:schemeClr val="accent1"/>
          </a:effectRef>
          <a:fontRef idx="minor">
            <a:schemeClr val="dk1"/>
          </a:fontRef>
        </p:style>
        <p:txBody>
          <a:bodyPr>
            <a:noAutofit/>
          </a:bodyPr>
          <a:lstStyle/>
          <a:p>
            <a:pPr marL="95250" indent="0" algn="just">
              <a:buNone/>
            </a:pPr>
            <a:r>
              <a:rPr lang="en-US" sz="2400" dirty="0"/>
              <a:t>Whether any audit was conducted under the Central Excise Act, 1944, if yes, </a:t>
            </a:r>
            <a:r>
              <a:rPr lang="en-US" sz="2400" b="1" u="sng" dirty="0"/>
              <a:t>give the details, if any, of disqualification or disagreement on any matter/item/value/quantity as may be reported /identified by the auditor.</a:t>
            </a:r>
            <a:endParaRPr lang="en-US" sz="2300" b="1" u="sng" dirty="0">
              <a:solidFill>
                <a:srgbClr val="000000"/>
              </a:solidFill>
            </a:endParaRPr>
          </a:p>
        </p:txBody>
      </p:sp>
      <p:sp>
        <p:nvSpPr>
          <p:cNvPr id="6" name="TextBox 5"/>
          <p:cNvSpPr txBox="1"/>
          <p:nvPr/>
        </p:nvSpPr>
        <p:spPr>
          <a:xfrm>
            <a:off x="285720" y="4714884"/>
            <a:ext cx="8629680" cy="830997"/>
          </a:xfrm>
          <a:prstGeom prst="rect">
            <a:avLst/>
          </a:prstGeom>
          <a:noFill/>
        </p:spPr>
        <p:txBody>
          <a:bodyPr wrap="square" rtlCol="0">
            <a:spAutoFit/>
          </a:bodyPr>
          <a:lstStyle/>
          <a:p>
            <a:pPr marL="725488" indent="-725488" algn="just"/>
            <a:r>
              <a:rPr lang="en-US" sz="2400" b="1" dirty="0"/>
              <a:t>Brief: </a:t>
            </a:r>
            <a:r>
              <a:rPr lang="en-US" sz="2400" dirty="0"/>
              <a:t>Now Excise Audit reports need not be enclosed, only detail of disqualification and disagreement to be provided.</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349</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152400" y="1676400"/>
            <a:ext cx="8763000" cy="4953000"/>
          </a:xfrm>
          <a:ln w="38100"/>
        </p:spPr>
        <p:style>
          <a:lnRef idx="2">
            <a:schemeClr val="accent1"/>
          </a:lnRef>
          <a:fillRef idx="1">
            <a:schemeClr val="lt1"/>
          </a:fillRef>
          <a:effectRef idx="0">
            <a:schemeClr val="accent1"/>
          </a:effectRef>
          <a:fontRef idx="minor">
            <a:schemeClr val="dk1"/>
          </a:fontRef>
        </p:style>
        <p:txBody>
          <a:bodyPr>
            <a:noAutofit/>
          </a:bodyPr>
          <a:lstStyle/>
          <a:p>
            <a:pPr algn="just"/>
            <a:r>
              <a:rPr lang="en-US" sz="1650" dirty="0"/>
              <a:t>The information in Form No.3CD should be based on the books of account, records, documents, information and explanations made available to the tax auditor for his examination. </a:t>
            </a:r>
          </a:p>
          <a:p>
            <a:pPr algn="just"/>
            <a:r>
              <a:rPr lang="en-US" sz="1650" dirty="0"/>
              <a:t>If a particular item of income/ expenditure is covered in more than one of the specified clauses in the statement of particulars, a suitable cross reference to such items at the appropriate places. </a:t>
            </a:r>
          </a:p>
          <a:p>
            <a:pPr algn="just"/>
            <a:r>
              <a:rPr lang="en-US" sz="1650" dirty="0"/>
              <a:t>If there is any difference in the opinion of the tax auditor and that of the assessee in respect of any information furnished in Form No. 3CD, the tax auditor should state both the view points and also the relevant information in order to enable the tax authority to take a decision in the matter. </a:t>
            </a:r>
          </a:p>
          <a:p>
            <a:pPr algn="just"/>
            <a:r>
              <a:rPr lang="en-US" sz="1650" dirty="0"/>
              <a:t>If any particular clause in Form No.3CD is not applicable, he should state that the same is not applicable. </a:t>
            </a:r>
          </a:p>
          <a:p>
            <a:pPr algn="just"/>
            <a:r>
              <a:rPr lang="en-US" sz="1650" dirty="0"/>
              <a:t>In computing the allowance/ disallowance, the law applicable in the relevant year should keep in view, even though the form of audit report may not have been amended to bring it in conformity with the amended law. </a:t>
            </a:r>
          </a:p>
          <a:p>
            <a:pPr algn="just"/>
            <a:r>
              <a:rPr lang="en-US" sz="1650" dirty="0"/>
              <a:t>In case the auditor relies on a judicial pronouncement, mention the fact as his observations in clause (3) of Form No.3CA or clause (5) provided in Form No.3CB, as the case may be </a:t>
            </a:r>
          </a:p>
          <a:p>
            <a:pPr algn="just"/>
            <a:r>
              <a:rPr lang="en-US" sz="1650" dirty="0"/>
              <a:t>The tax auditor may qualify his report on matters in respect of which information is not furnished to him and state in his report that the relevant information has not been furnished by the assessee. </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35</a:t>
            </a:fld>
            <a:endParaRPr lang="en-US"/>
          </a:p>
        </p:txBody>
      </p:sp>
      <p:sp>
        <p:nvSpPr>
          <p:cNvPr id="6" name="Title 5"/>
          <p:cNvSpPr>
            <a:spLocks noGrp="1"/>
          </p:cNvSpPr>
          <p:nvPr>
            <p:ph type="title"/>
          </p:nvPr>
        </p:nvSpPr>
        <p:spPr>
          <a:xfrm>
            <a:off x="228600" y="152400"/>
            <a:ext cx="8461248" cy="990600"/>
          </a:xfrm>
        </p:spPr>
        <p:txBody>
          <a:bodyPr>
            <a:noAutofit/>
          </a:bodyPr>
          <a:lstStyle/>
          <a:p>
            <a:r>
              <a:rPr lang="en-US" sz="2800" b="1" dirty="0"/>
              <a:t>Important points to be considered by the  tax auditor  while furnishing the particulars in Form No.3CD….</a:t>
            </a:r>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normAutofit fontScale="85000" lnSpcReduction="20000"/>
          </a:bodyPr>
          <a:lstStyle/>
          <a:p>
            <a:pPr>
              <a:defRPr/>
            </a:pPr>
            <a:fld id="{0AEE31E6-C987-4B6B-A6BC-AD97651FD97B}" type="slidenum">
              <a:rPr lang="en-US"/>
              <a:pPr>
                <a:defRPr/>
              </a:pPr>
              <a:t>350</a:t>
            </a:fld>
            <a:endParaRPr lang="en-US"/>
          </a:p>
        </p:txBody>
      </p:sp>
      <p:sp>
        <p:nvSpPr>
          <p:cNvPr id="161795" name="Rectangle 3"/>
          <p:cNvSpPr>
            <a:spLocks noGrp="1" noChangeArrowheads="1"/>
          </p:cNvSpPr>
          <p:nvPr>
            <p:ph sz="quarter" idx="1"/>
          </p:nvPr>
        </p:nvSpPr>
        <p:spPr>
          <a:xfrm>
            <a:off x="304800" y="1652574"/>
            <a:ext cx="8534400" cy="5053026"/>
          </a:xfrm>
          <a:ln w="38100">
            <a:solidFill>
              <a:schemeClr val="accent1"/>
            </a:solidFill>
          </a:ln>
        </p:spPr>
        <p:txBody>
          <a:bodyPr>
            <a:noAutofit/>
          </a:bodyPr>
          <a:lstStyle/>
          <a:p>
            <a:pPr algn="just" eaLnBrk="1" hangingPunct="1">
              <a:spcBef>
                <a:spcPts val="600"/>
              </a:spcBef>
            </a:pPr>
            <a:r>
              <a:rPr lang="en-US" sz="2400" dirty="0"/>
              <a:t>This Clause does not require the tax auditor to verify or examine anything. All that it requires of the tax auditor is to specify (“Yes” or “No”/“N.A.”) whether any audit was conducted under the Central Excise Act, 1944. </a:t>
            </a:r>
          </a:p>
          <a:p>
            <a:pPr algn="just" eaLnBrk="1" hangingPunct="1">
              <a:spcBef>
                <a:spcPts val="600"/>
              </a:spcBef>
            </a:pPr>
            <a:r>
              <a:rPr lang="en-US" sz="2400" dirty="0"/>
              <a:t>Tax auditor is not required to study the Central Excise audit report in detail. However, </a:t>
            </a:r>
            <a:r>
              <a:rPr lang="en-US" sz="2400" b="1" u="sng" dirty="0"/>
              <a:t>he should take note of any material observation made in such Central Excise audit report</a:t>
            </a:r>
            <a:r>
              <a:rPr lang="en-US" sz="2400" dirty="0"/>
              <a:t> which may have relevance to the tax audit conducted by him. </a:t>
            </a:r>
          </a:p>
          <a:p>
            <a:pPr algn="just" eaLnBrk="1" hangingPunct="1">
              <a:spcBef>
                <a:spcPts val="600"/>
              </a:spcBef>
            </a:pPr>
            <a:r>
              <a:rPr lang="en-US" sz="2400" dirty="0"/>
              <a:t>If excise audit ordered is not completed by the time tax auditor gives his report, then he shall state the same in his report</a:t>
            </a:r>
          </a:p>
          <a:p>
            <a:pPr algn="just" eaLnBrk="1" hangingPunct="1">
              <a:spcBef>
                <a:spcPts val="600"/>
              </a:spcBef>
            </a:pPr>
            <a:r>
              <a:rPr lang="en-US" sz="2400" dirty="0"/>
              <a:t>Auditor is supposed to furnish information in respect of excise audit report the time period of which falls within the relevant P.Y.</a:t>
            </a: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
        <p:nvSpPr>
          <p:cNvPr id="9" name="Title 6"/>
          <p:cNvSpPr>
            <a:spLocks noGrp="1"/>
          </p:cNvSpPr>
          <p:nvPr>
            <p:ph type="title"/>
          </p:nvPr>
        </p:nvSpPr>
        <p:spPr>
          <a:xfrm>
            <a:off x="76200" y="152400"/>
            <a:ext cx="7696200" cy="990600"/>
          </a:xfrm>
        </p:spPr>
        <p:txBody>
          <a:bodyPr>
            <a:noAutofit/>
          </a:bodyPr>
          <a:lstStyle/>
          <a:p>
            <a:r>
              <a:rPr lang="en-US" sz="4000" dirty="0"/>
              <a:t>Issues on Clause no. 38</a:t>
            </a:r>
            <a:r>
              <a:rPr lang="en-US" sz="4000" i="1" dirty="0">
                <a:solidFill>
                  <a:srgbClr val="FF0000"/>
                </a:solidFill>
              </a:rPr>
              <a:t>		</a:t>
            </a:r>
            <a:r>
              <a:rPr lang="en-US" sz="2200" dirty="0"/>
              <a:t>		</a:t>
            </a:r>
            <a:endParaRPr lang="en-US" sz="2200" i="1" dirty="0">
              <a:solidFill>
                <a:srgbClr val="FF0000"/>
              </a:solidFill>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228600" y="1752600"/>
            <a:ext cx="8686800" cy="2055772"/>
          </a:xfrm>
          <a:ln w="38100"/>
        </p:spPr>
        <p:style>
          <a:lnRef idx="2">
            <a:schemeClr val="accent1"/>
          </a:lnRef>
          <a:fillRef idx="1">
            <a:schemeClr val="lt1"/>
          </a:fillRef>
          <a:effectRef idx="0">
            <a:schemeClr val="accent1"/>
          </a:effectRef>
          <a:fontRef idx="minor">
            <a:schemeClr val="dk1"/>
          </a:fontRef>
        </p:style>
        <p:txBody>
          <a:bodyPr>
            <a:noAutofit/>
          </a:bodyPr>
          <a:lstStyle/>
          <a:p>
            <a:pPr marL="0" indent="0" algn="just">
              <a:lnSpc>
                <a:spcPct val="150000"/>
              </a:lnSpc>
              <a:spcBef>
                <a:spcPts val="0"/>
              </a:spcBef>
              <a:buSzPct val="100000"/>
              <a:buNone/>
            </a:pPr>
            <a:r>
              <a:rPr lang="en-US" sz="2100" dirty="0">
                <a:ea typeface="Times New Roman"/>
                <a:cs typeface="Times New Roman"/>
              </a:rPr>
              <a:t>Whether any </a:t>
            </a:r>
            <a:r>
              <a:rPr lang="en-US" sz="2100" b="1" u="sng" dirty="0">
                <a:ea typeface="Times New Roman"/>
                <a:cs typeface="Times New Roman"/>
              </a:rPr>
              <a:t>audit was conducted under Section 72A of the Finance Act, 1994 in relation to valuation of taxable services</a:t>
            </a:r>
            <a:r>
              <a:rPr lang="en-US" sz="2100" dirty="0">
                <a:ea typeface="Times New Roman"/>
                <a:cs typeface="Times New Roman"/>
              </a:rPr>
              <a:t>, if yes, give the details, if any, of disqualification or disagreement on any matter/item/value/quantity as may be reported/ identified by the auditor.</a:t>
            </a:r>
          </a:p>
        </p:txBody>
      </p:sp>
      <p:sp>
        <p:nvSpPr>
          <p:cNvPr id="9" name="TextBox 8"/>
          <p:cNvSpPr txBox="1"/>
          <p:nvPr/>
        </p:nvSpPr>
        <p:spPr>
          <a:xfrm>
            <a:off x="228600" y="4258270"/>
            <a:ext cx="8686800" cy="738664"/>
          </a:xfrm>
          <a:prstGeom prst="rect">
            <a:avLst/>
          </a:prstGeom>
          <a:solidFill>
            <a:schemeClr val="accent1">
              <a:lumMod val="75000"/>
            </a:schemeClr>
          </a:solidFill>
        </p:spPr>
        <p:txBody>
          <a:bodyPr wrap="square" rtlCol="0">
            <a:spAutoFit/>
          </a:bodyPr>
          <a:lstStyle/>
          <a:p>
            <a:pPr marL="725488" indent="-725488" algn="just"/>
            <a:r>
              <a:rPr lang="en-US" sz="2100" b="1" dirty="0">
                <a:solidFill>
                  <a:schemeClr val="bg1"/>
                </a:solidFill>
              </a:rPr>
              <a:t>Brief: </a:t>
            </a:r>
            <a:r>
              <a:rPr lang="en-US" sz="2100" dirty="0">
                <a:solidFill>
                  <a:schemeClr val="bg1"/>
                </a:solidFill>
              </a:rPr>
              <a:t>Detail of </a:t>
            </a:r>
            <a:r>
              <a:rPr lang="en-US" sz="2100" dirty="0">
                <a:solidFill>
                  <a:schemeClr val="bg1"/>
                </a:solidFill>
                <a:ea typeface="Times New Roman"/>
                <a:cs typeface="Times New Roman"/>
              </a:rPr>
              <a:t>disqualification or disagreement in the report of audit u/s 72A of the Finance Act, 1994 </a:t>
            </a:r>
            <a:r>
              <a:rPr lang="en-US" sz="2100" b="1" dirty="0">
                <a:solidFill>
                  <a:schemeClr val="bg1"/>
                </a:solidFill>
                <a:ea typeface="Times New Roman"/>
                <a:cs typeface="Times New Roman"/>
              </a:rPr>
              <a:t>(Special Audit)</a:t>
            </a:r>
            <a:r>
              <a:rPr lang="en-US" sz="2100" dirty="0">
                <a:solidFill>
                  <a:schemeClr val="bg1"/>
                </a:solidFill>
                <a:ea typeface="Times New Roman"/>
                <a:cs typeface="Times New Roman"/>
              </a:rPr>
              <a:t> also to be specified</a:t>
            </a:r>
            <a:endParaRPr lang="en-US" sz="2100" dirty="0">
              <a:solidFill>
                <a:schemeClr val="bg1"/>
              </a:solidFill>
            </a:endParaRP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351</a:t>
            </a:fld>
            <a:endParaRPr lang="en-US"/>
          </a:p>
        </p:txBody>
      </p:sp>
      <p:sp>
        <p:nvSpPr>
          <p:cNvPr id="10" name="Title 6"/>
          <p:cNvSpPr>
            <a:spLocks noGrp="1"/>
          </p:cNvSpPr>
          <p:nvPr>
            <p:ph type="title"/>
          </p:nvPr>
        </p:nvSpPr>
        <p:spPr>
          <a:xfrm>
            <a:off x="76200" y="76200"/>
            <a:ext cx="8991600" cy="990600"/>
          </a:xfrm>
        </p:spPr>
        <p:txBody>
          <a:bodyPr>
            <a:normAutofit/>
          </a:bodyPr>
          <a:lstStyle/>
          <a:p>
            <a:r>
              <a:rPr lang="en-US" dirty="0"/>
              <a:t>Clause no. 39 	</a:t>
            </a:r>
            <a:endParaRPr lang="en-US" sz="2400" i="1" dirty="0">
              <a:solidFill>
                <a:srgbClr val="FF0000"/>
              </a:solidFill>
            </a:endParaRPr>
          </a:p>
        </p:txBody>
      </p:sp>
      <p:sp>
        <p:nvSpPr>
          <p:cNvPr id="6" name="TextBox 5"/>
          <p:cNvSpPr txBox="1"/>
          <p:nvPr/>
        </p:nvSpPr>
        <p:spPr>
          <a:xfrm>
            <a:off x="228600" y="5257800"/>
            <a:ext cx="8686800" cy="1384995"/>
          </a:xfrm>
          <a:prstGeom prst="rect">
            <a:avLst/>
          </a:prstGeom>
          <a:solidFill>
            <a:schemeClr val="accent1">
              <a:lumMod val="75000"/>
            </a:schemeClr>
          </a:solidFill>
          <a:ln>
            <a:solidFill>
              <a:schemeClr val="accent1"/>
            </a:solidFill>
          </a:ln>
        </p:spPr>
        <p:txBody>
          <a:bodyPr wrap="square" rtlCol="0">
            <a:spAutoFit/>
          </a:bodyPr>
          <a:lstStyle/>
          <a:p>
            <a:pPr marL="973138" indent="-973138" algn="just"/>
            <a:r>
              <a:rPr lang="en-US" sz="2100" b="1" dirty="0">
                <a:solidFill>
                  <a:schemeClr val="bg1"/>
                </a:solidFill>
              </a:rPr>
              <a:t>**Note:</a:t>
            </a:r>
            <a:r>
              <a:rPr lang="en-US" sz="2100" b="1" dirty="0">
                <a:solidFill>
                  <a:srgbClr val="92D050"/>
                </a:solidFill>
              </a:rPr>
              <a:t>	</a:t>
            </a:r>
            <a:r>
              <a:rPr lang="en-US" sz="2100" dirty="0">
                <a:solidFill>
                  <a:schemeClr val="bg1"/>
                </a:solidFill>
              </a:rPr>
              <a:t>1)  If such audit is not completed on time then auditor should report  the same. </a:t>
            </a:r>
          </a:p>
          <a:p>
            <a:pPr marL="973138" indent="-973138" algn="just"/>
            <a:r>
              <a:rPr lang="en-US" sz="2100" dirty="0">
                <a:solidFill>
                  <a:schemeClr val="bg1"/>
                </a:solidFill>
              </a:rPr>
              <a:t>	2) If such audit has been ordered but the same has not been carried out then under this Clause no need to express any opinion.</a:t>
            </a:r>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a:bodyPr>
          <a:lstStyle/>
          <a:p>
            <a:r>
              <a:rPr lang="en-US" dirty="0"/>
              <a:t>Section 72A of Finance Act, 1994</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352</a:t>
            </a:fld>
            <a:endParaRPr lang="en-US"/>
          </a:p>
        </p:txBody>
      </p:sp>
      <p:sp>
        <p:nvSpPr>
          <p:cNvPr id="4" name="Content Placeholder 3"/>
          <p:cNvSpPr>
            <a:spLocks noGrp="1"/>
          </p:cNvSpPr>
          <p:nvPr>
            <p:ph sz="quarter" idx="1"/>
          </p:nvPr>
        </p:nvSpPr>
        <p:spPr>
          <a:xfrm>
            <a:off x="0" y="1524000"/>
            <a:ext cx="9144000" cy="5410200"/>
          </a:xfrm>
        </p:spPr>
        <p:txBody>
          <a:bodyPr>
            <a:noAutofit/>
          </a:bodyPr>
          <a:lstStyle/>
          <a:p>
            <a:pPr marL="360363" indent="-277813" algn="just">
              <a:spcBef>
                <a:spcPts val="0"/>
              </a:spcBef>
              <a:buNone/>
            </a:pPr>
            <a:r>
              <a:rPr lang="en-US" sz="2000" b="1" u="sng" dirty="0"/>
              <a:t>Special Audit</a:t>
            </a:r>
          </a:p>
          <a:p>
            <a:pPr marL="360363" indent="-277813" algn="just">
              <a:spcBef>
                <a:spcPts val="0"/>
              </a:spcBef>
              <a:buAutoNum type="arabicParenBoth"/>
            </a:pPr>
            <a:r>
              <a:rPr lang="en-US" sz="2000" dirty="0"/>
              <a:t>If the Commissioner of Central Excise, has reasons to believe that any person liable to pay service tax (herein referred to as "such person”,—</a:t>
            </a:r>
          </a:p>
          <a:p>
            <a:pPr marL="720725" lvl="1" indent="-277813" algn="just">
              <a:spcBef>
                <a:spcPts val="0"/>
              </a:spcBef>
              <a:buFont typeface="+mj-lt"/>
              <a:buAutoNum type="romanLcPeriod"/>
            </a:pPr>
            <a:r>
              <a:rPr lang="en-US" sz="2000" dirty="0"/>
              <a:t>has failed to declare or determine the value of a taxable service correctly; or </a:t>
            </a:r>
          </a:p>
          <a:p>
            <a:pPr marL="720725" lvl="1" indent="-277813" algn="just">
              <a:spcBef>
                <a:spcPts val="0"/>
              </a:spcBef>
              <a:buFont typeface="+mj-lt"/>
              <a:buAutoNum type="romanLcPeriod"/>
            </a:pPr>
            <a:r>
              <a:rPr lang="en-US" sz="2000" dirty="0"/>
              <a:t>has availed and </a:t>
            </a:r>
            <a:r>
              <a:rPr lang="en-US" sz="2000" dirty="0" err="1"/>
              <a:t>utilised</a:t>
            </a:r>
            <a:r>
              <a:rPr lang="en-US" sz="2000" dirty="0"/>
              <a:t> credit of duty or tax paid— </a:t>
            </a:r>
          </a:p>
          <a:p>
            <a:pPr marL="984250" lvl="2" indent="-263525" algn="just">
              <a:spcBef>
                <a:spcPts val="0"/>
              </a:spcBef>
              <a:buFont typeface="+mj-lt"/>
              <a:buAutoNum type="alphaLcParenR"/>
            </a:pPr>
            <a:r>
              <a:rPr lang="en-US" sz="2000" dirty="0"/>
              <a:t>which is not within the normal limits having regard to the nature of taxable service provided, the extent of capital goods used or the type of inputs or input services used, or any other relevant factors as he may deem appropriate; or </a:t>
            </a:r>
          </a:p>
          <a:p>
            <a:pPr marL="984250" lvl="2" indent="-263525" algn="just">
              <a:spcBef>
                <a:spcPts val="0"/>
              </a:spcBef>
              <a:buFont typeface="+mj-lt"/>
              <a:buAutoNum type="alphaLcParenR"/>
            </a:pPr>
            <a:r>
              <a:rPr lang="en-US" sz="2000" dirty="0"/>
              <a:t>by means of fraud, collusion, or any </a:t>
            </a:r>
            <a:r>
              <a:rPr lang="en-US" sz="2000" dirty="0" err="1"/>
              <a:t>wilful</a:t>
            </a:r>
            <a:r>
              <a:rPr lang="en-US" sz="2000" dirty="0"/>
              <a:t> </a:t>
            </a:r>
            <a:r>
              <a:rPr lang="en-US" sz="2000" dirty="0" err="1"/>
              <a:t>mis</a:t>
            </a:r>
            <a:r>
              <a:rPr lang="en-US" sz="2000" dirty="0"/>
              <a:t>-statement or suppression of facts; or </a:t>
            </a:r>
          </a:p>
          <a:p>
            <a:pPr marL="720725" lvl="1" indent="-277813" algn="just">
              <a:spcBef>
                <a:spcPts val="0"/>
              </a:spcBef>
              <a:buFont typeface="+mj-lt"/>
              <a:buAutoNum type="romanLcPeriod"/>
            </a:pPr>
            <a:r>
              <a:rPr lang="en-US" sz="2000" dirty="0"/>
              <a:t>has operations spread out in multiple locations and it is not possible or practicable to obtain a true and complete picture of his accounts from the registered premises falling under the jurisdiction of the said Commissioner,</a:t>
            </a:r>
          </a:p>
          <a:p>
            <a:pPr marL="360363" lvl="1" indent="0" algn="just">
              <a:spcBef>
                <a:spcPts val="0"/>
              </a:spcBef>
              <a:buNone/>
            </a:pPr>
            <a:r>
              <a:rPr lang="en-US" sz="2000" dirty="0"/>
              <a:t>he may direct such person to get his accounts audited by a chartered accountant or cost accountant nominated by him, to the extent and for the period as may be specified by the Commissioner.</a:t>
            </a:r>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7620000" cy="1066800"/>
          </a:xfrm>
        </p:spPr>
        <p:txBody>
          <a:bodyPr>
            <a:noAutofit/>
          </a:bodyPr>
          <a:lstStyle/>
          <a:p>
            <a:r>
              <a:rPr lang="en-US" sz="3600" dirty="0"/>
              <a:t>Issue on Section 72A of Finance Act, 1994….</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353</a:t>
            </a:fld>
            <a:endParaRPr lang="en-US"/>
          </a:p>
        </p:txBody>
      </p:sp>
      <p:sp>
        <p:nvSpPr>
          <p:cNvPr id="4" name="Content Placeholder 3"/>
          <p:cNvSpPr>
            <a:spLocks noGrp="1"/>
          </p:cNvSpPr>
          <p:nvPr>
            <p:ph sz="quarter" idx="1"/>
          </p:nvPr>
        </p:nvSpPr>
        <p:spPr>
          <a:xfrm>
            <a:off x="0" y="1600200"/>
            <a:ext cx="9144000" cy="4419600"/>
          </a:xfrm>
        </p:spPr>
        <p:txBody>
          <a:bodyPr>
            <a:noAutofit/>
          </a:bodyPr>
          <a:lstStyle/>
          <a:p>
            <a:pPr marL="0" indent="0" algn="just">
              <a:spcBef>
                <a:spcPts val="600"/>
              </a:spcBef>
              <a:buNone/>
            </a:pPr>
            <a:r>
              <a:rPr lang="en-US" sz="2000" dirty="0"/>
              <a:t>The Hon’ble Delhi High Court in the case of </a:t>
            </a:r>
            <a:r>
              <a:rPr lang="en-US" sz="2000" b="1" dirty="0">
                <a:solidFill>
                  <a:schemeClr val="accent2"/>
                </a:solidFill>
              </a:rPr>
              <a:t>Mega Cabs Pvt. Ltd. v. Union of India [2016] 70 taxmann.com 51 (Delhi) {W.P.(c ) No. 5192 of 2015, Date of decision: 03.06.2016}</a:t>
            </a:r>
            <a:r>
              <a:rPr lang="en-US" sz="2000" b="1" dirty="0"/>
              <a:t> </a:t>
            </a:r>
            <a:r>
              <a:rPr lang="en-US" sz="2000" dirty="0"/>
              <a:t>has held that:</a:t>
            </a:r>
          </a:p>
          <a:p>
            <a:pPr marL="596900" indent="-514350" algn="just">
              <a:spcBef>
                <a:spcPts val="600"/>
              </a:spcBef>
              <a:buAutoNum type="romanLcParenBoth"/>
            </a:pPr>
            <a:r>
              <a:rPr lang="en-US" sz="2000" dirty="0"/>
              <a:t>Rule 5A (2) of the Service Tax Rules, 1994 </a:t>
            </a:r>
            <a:r>
              <a:rPr lang="en-US" sz="2000" dirty="0" err="1"/>
              <a:t>authorising</a:t>
            </a:r>
            <a:r>
              <a:rPr lang="en-US" sz="2000" dirty="0"/>
              <a:t> officers of Service Tax Department or audit party deputed by a Commissioner or the CAG to seek production of the documents mentioned therein on demand is ultra </a:t>
            </a:r>
            <a:r>
              <a:rPr lang="en-US" sz="2000" dirty="0" err="1"/>
              <a:t>vires</a:t>
            </a:r>
            <a:r>
              <a:rPr lang="en-US" sz="2000" dirty="0"/>
              <a:t> Finance Act and therefore, it is struck down to that extent,</a:t>
            </a:r>
          </a:p>
          <a:p>
            <a:pPr marL="596900" indent="-514350" algn="just">
              <a:spcBef>
                <a:spcPts val="600"/>
              </a:spcBef>
              <a:buAutoNum type="romanLcParenBoth"/>
            </a:pPr>
            <a:r>
              <a:rPr lang="en-US" sz="2000" dirty="0"/>
              <a:t>Since “verification” in Section 94(2)(k) of the Finance Act, 1994 cannot be construed as audit of the accounts of an Assessee and, therefore, Rule 5A(2) cannot be sustained with reference to Section 94(2)(k) of the F. Act,</a:t>
            </a:r>
          </a:p>
          <a:p>
            <a:pPr marL="596900" indent="-514350" algn="just">
              <a:spcBef>
                <a:spcPts val="600"/>
              </a:spcBef>
              <a:buAutoNum type="romanLcParenBoth"/>
            </a:pPr>
            <a:r>
              <a:rPr lang="en-US" sz="2000" dirty="0"/>
              <a:t>Circular No. 181/7/2014-ST </a:t>
            </a:r>
            <a:r>
              <a:rPr lang="en-US" sz="2000" dirty="0" err="1"/>
              <a:t>dt</a:t>
            </a:r>
            <a:r>
              <a:rPr lang="en-US" sz="2000" dirty="0"/>
              <a:t> 10-12-2014 of the Central Government and CBEC Circular No. 995/2/2015-CX </a:t>
            </a:r>
            <a:r>
              <a:rPr lang="en-US" sz="2000" dirty="0" err="1"/>
              <a:t>dt</a:t>
            </a:r>
            <a:r>
              <a:rPr lang="en-US" sz="2000" dirty="0"/>
              <a:t> 27-02-2015, fixing power of audit and audit norms are ultra </a:t>
            </a:r>
            <a:r>
              <a:rPr lang="en-US" sz="2000" dirty="0" err="1"/>
              <a:t>vires</a:t>
            </a:r>
            <a:r>
              <a:rPr lang="en-US" sz="2000" dirty="0"/>
              <a:t> the F. Act and thus, struck down.</a:t>
            </a:r>
          </a:p>
        </p:txBody>
      </p:sp>
      <p:sp>
        <p:nvSpPr>
          <p:cNvPr id="5" name="Rectangle 4"/>
          <p:cNvSpPr/>
          <p:nvPr/>
        </p:nvSpPr>
        <p:spPr>
          <a:xfrm>
            <a:off x="76962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dirty="0" err="1">
                <a:solidFill>
                  <a:schemeClr val="tx2"/>
                </a:solidFill>
                <a:latin typeface="+mj-lt"/>
              </a:rPr>
              <a:t>Contd</a:t>
            </a:r>
            <a:r>
              <a:rPr lang="en-US" sz="2400" b="1" dirty="0">
                <a:solidFill>
                  <a:schemeClr val="tx2"/>
                </a:solidFill>
                <a:latin typeface="+mj-lt"/>
              </a:rPr>
              <a:t>….</a:t>
            </a:r>
          </a:p>
        </p:txBody>
      </p:sp>
      <p:sp>
        <p:nvSpPr>
          <p:cNvPr id="6" name="TextBox 5"/>
          <p:cNvSpPr txBox="1"/>
          <p:nvPr/>
        </p:nvSpPr>
        <p:spPr>
          <a:xfrm>
            <a:off x="0" y="6096000"/>
            <a:ext cx="9144000" cy="646331"/>
          </a:xfrm>
          <a:prstGeom prst="rect">
            <a:avLst/>
          </a:prstGeom>
          <a:noFill/>
        </p:spPr>
        <p:txBody>
          <a:bodyPr wrap="square" rtlCol="0">
            <a:spAutoFit/>
          </a:bodyPr>
          <a:lstStyle/>
          <a:p>
            <a:pPr algn="just"/>
            <a:r>
              <a:rPr lang="en-US" b="1" dirty="0">
                <a:solidFill>
                  <a:schemeClr val="accent2"/>
                </a:solidFill>
              </a:rPr>
              <a:t>The hon’ble Supreme Court has stayed the operation of judgement of hon’ble Delhi High Court vide Special Leave to Appeal (C) No(s).26675/2016.</a:t>
            </a:r>
          </a:p>
        </p:txBody>
      </p:sp>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Clauses 37,38,39 as shown in utility</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354</a:t>
            </a:fld>
            <a:endParaRPr lang="en-US"/>
          </a:p>
        </p:txBody>
      </p:sp>
      <p:pic>
        <p:nvPicPr>
          <p:cNvPr id="5" name="Content Placeholder 4"/>
          <p:cNvPicPr>
            <a:picLocks noGrp="1" noChangeAspect="1"/>
          </p:cNvPicPr>
          <p:nvPr>
            <p:ph sz="quarter" idx="1"/>
          </p:nvPr>
        </p:nvPicPr>
        <p:blipFill>
          <a:blip r:embed="rId2" cstate="print"/>
          <a:stretch>
            <a:fillRect/>
          </a:stretch>
        </p:blipFill>
        <p:spPr>
          <a:xfrm>
            <a:off x="152400" y="1676400"/>
            <a:ext cx="8839200" cy="4876800"/>
          </a:xfrm>
          <a:prstGeom prst="rect">
            <a:avLst/>
          </a:prstGeom>
        </p:spPr>
      </p:pic>
    </p:spTree>
    <p:extLst>
      <p:ext uri="{BB962C8B-B14F-4D97-AF65-F5344CB8AC3E}">
        <p14:creationId xmlns:p14="http://schemas.microsoft.com/office/powerpoint/2010/main" val="2146820980"/>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228600" y="1600200"/>
            <a:ext cx="8686800" cy="4343400"/>
          </a:xfrm>
          <a:ln w="38100"/>
        </p:spPr>
        <p:style>
          <a:lnRef idx="2">
            <a:schemeClr val="accent1"/>
          </a:lnRef>
          <a:fillRef idx="1">
            <a:schemeClr val="lt1"/>
          </a:fillRef>
          <a:effectRef idx="0">
            <a:schemeClr val="accent1"/>
          </a:effectRef>
          <a:fontRef idx="minor">
            <a:schemeClr val="dk1"/>
          </a:fontRef>
        </p:style>
        <p:txBody>
          <a:bodyPr>
            <a:noAutofit/>
          </a:bodyPr>
          <a:lstStyle/>
          <a:p>
            <a:pPr marL="3175" indent="0" algn="just">
              <a:spcBef>
                <a:spcPts val="0"/>
              </a:spcBef>
              <a:buNone/>
            </a:pPr>
            <a:r>
              <a:rPr lang="en-US" sz="2200" dirty="0"/>
              <a:t>Details regarding turnover, gross profit, etc., for the previous year and preceding previous year:</a:t>
            </a: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2200" b="1" dirty="0">
              <a:ea typeface="Times New Roman"/>
              <a:cs typeface="Times New Roman"/>
            </a:endParaRPr>
          </a:p>
          <a:p>
            <a:pPr marL="95250" indent="0" algn="just">
              <a:spcBef>
                <a:spcPts val="0"/>
              </a:spcBef>
              <a:buNone/>
            </a:pPr>
            <a:endParaRPr lang="en-US" sz="1200" b="1" i="1" dirty="0">
              <a:ea typeface="Times New Roman"/>
              <a:cs typeface="Times New Roman"/>
            </a:endParaRPr>
          </a:p>
          <a:p>
            <a:pPr marL="0" indent="0" algn="just">
              <a:spcBef>
                <a:spcPts val="600"/>
              </a:spcBef>
              <a:buNone/>
            </a:pPr>
            <a:r>
              <a:rPr lang="en-US" sz="2000" dirty="0"/>
              <a:t>(The details required to be furnished </a:t>
            </a:r>
            <a:r>
              <a:rPr lang="en-US" sz="2000" b="1" dirty="0">
                <a:solidFill>
                  <a:schemeClr val="accent2"/>
                </a:solidFill>
              </a:rPr>
              <a:t>for principal items of goods</a:t>
            </a:r>
            <a:r>
              <a:rPr lang="en-US" sz="2000" dirty="0"/>
              <a:t> traded or manufactured or services rendered)</a:t>
            </a:r>
            <a:endParaRPr lang="en-US" sz="2000" b="1" dirty="0">
              <a:ea typeface="Times New Roman"/>
              <a:cs typeface="Times New Roman"/>
            </a:endParaRPr>
          </a:p>
        </p:txBody>
      </p:sp>
      <p:sp>
        <p:nvSpPr>
          <p:cNvPr id="6" name="TextBox 5"/>
          <p:cNvSpPr txBox="1"/>
          <p:nvPr/>
        </p:nvSpPr>
        <p:spPr>
          <a:xfrm>
            <a:off x="76200" y="6073914"/>
            <a:ext cx="8915400" cy="707886"/>
          </a:xfrm>
          <a:prstGeom prst="rect">
            <a:avLst/>
          </a:prstGeom>
          <a:noFill/>
        </p:spPr>
        <p:txBody>
          <a:bodyPr wrap="square" rtlCol="0">
            <a:spAutoFit/>
          </a:bodyPr>
          <a:lstStyle/>
          <a:p>
            <a:pPr marL="725488" indent="-725488" algn="just"/>
            <a:r>
              <a:rPr lang="en-US" sz="2000" b="1" dirty="0"/>
              <a:t>Brief:  </a:t>
            </a:r>
            <a:r>
              <a:rPr lang="en-US" sz="2000" dirty="0"/>
              <a:t>Detail in respect of principal items to be provided. Detail for preceding year also to be provided</a:t>
            </a:r>
          </a:p>
        </p:txBody>
      </p:sp>
      <p:graphicFrame>
        <p:nvGraphicFramePr>
          <p:cNvPr id="5" name="Table 4"/>
          <p:cNvGraphicFramePr>
            <a:graphicFrameLocks noGrp="1"/>
          </p:cNvGraphicFramePr>
          <p:nvPr/>
        </p:nvGraphicFramePr>
        <p:xfrm>
          <a:off x="304800" y="2506356"/>
          <a:ext cx="8382000" cy="2494280"/>
        </p:xfrm>
        <a:graphic>
          <a:graphicData uri="http://schemas.openxmlformats.org/drawingml/2006/table">
            <a:tbl>
              <a:tblPr firstRow="1" bandRow="1">
                <a:tableStyleId>{5C22544A-7EE6-4342-B048-85BDC9FD1C3A}</a:tableStyleId>
              </a:tblPr>
              <a:tblGrid>
                <a:gridCol w="1143000">
                  <a:extLst>
                    <a:ext uri="{9D8B030D-6E8A-4147-A177-3AD203B41FA5}">
                      <a16:colId xmlns="" xmlns:a16="http://schemas.microsoft.com/office/drawing/2014/main" val="20000"/>
                    </a:ext>
                  </a:extLst>
                </a:gridCol>
                <a:gridCol w="4520883">
                  <a:extLst>
                    <a:ext uri="{9D8B030D-6E8A-4147-A177-3AD203B41FA5}">
                      <a16:colId xmlns="" xmlns:a16="http://schemas.microsoft.com/office/drawing/2014/main" val="20001"/>
                    </a:ext>
                  </a:extLst>
                </a:gridCol>
                <a:gridCol w="1041717">
                  <a:extLst>
                    <a:ext uri="{9D8B030D-6E8A-4147-A177-3AD203B41FA5}">
                      <a16:colId xmlns="" xmlns:a16="http://schemas.microsoft.com/office/drawing/2014/main" val="20002"/>
                    </a:ext>
                  </a:extLst>
                </a:gridCol>
                <a:gridCol w="1676400">
                  <a:extLst>
                    <a:ext uri="{9D8B030D-6E8A-4147-A177-3AD203B41FA5}">
                      <a16:colId xmlns="" xmlns:a16="http://schemas.microsoft.com/office/drawing/2014/main" val="20003"/>
                    </a:ext>
                  </a:extLst>
                </a:gridCol>
              </a:tblGrid>
              <a:tr h="370840">
                <a:tc>
                  <a:txBody>
                    <a:bodyPr/>
                    <a:lstStyle/>
                    <a:p>
                      <a:pPr algn="ctr"/>
                      <a:r>
                        <a:rPr lang="en-US" sz="1800" baseline="0" dirty="0">
                          <a:solidFill>
                            <a:schemeClr val="bg1"/>
                          </a:solidFill>
                          <a:latin typeface="+mn-lt"/>
                        </a:rPr>
                        <a:t>Serial number</a:t>
                      </a:r>
                      <a:endParaRPr lang="en-US" sz="1800" dirty="0">
                        <a:solidFill>
                          <a:schemeClr val="bg1"/>
                        </a:solidFill>
                        <a:latin typeface="+mn-lt"/>
                      </a:endParaRPr>
                    </a:p>
                  </a:txBody>
                  <a:tcPr/>
                </a:tc>
                <a:tc>
                  <a:txBody>
                    <a:bodyPr/>
                    <a:lstStyle/>
                    <a:p>
                      <a:pPr algn="ctr"/>
                      <a:r>
                        <a:rPr lang="en-US" sz="1800" baseline="0" dirty="0">
                          <a:solidFill>
                            <a:schemeClr val="bg1"/>
                          </a:solidFill>
                          <a:latin typeface="+mn-lt"/>
                        </a:rPr>
                        <a:t>Particulars</a:t>
                      </a:r>
                      <a:endParaRPr lang="en-US" sz="1800" dirty="0">
                        <a:solidFill>
                          <a:schemeClr val="bg1"/>
                        </a:solidFill>
                        <a:latin typeface="+mn-lt"/>
                      </a:endParaRPr>
                    </a:p>
                  </a:txBody>
                  <a:tcPr/>
                </a:tc>
                <a:tc>
                  <a:txBody>
                    <a:bodyPr/>
                    <a:lstStyle/>
                    <a:p>
                      <a:pPr algn="ctr"/>
                      <a:r>
                        <a:rPr lang="en-US" sz="1800" baseline="0" dirty="0">
                          <a:solidFill>
                            <a:schemeClr val="bg1"/>
                          </a:solidFill>
                          <a:latin typeface="+mn-lt"/>
                        </a:rPr>
                        <a:t>Previous year</a:t>
                      </a:r>
                      <a:endParaRPr lang="en-US" sz="1800" dirty="0">
                        <a:solidFill>
                          <a:schemeClr val="bg1"/>
                        </a:solidFill>
                        <a:latin typeface="+mn-lt"/>
                      </a:endParaRPr>
                    </a:p>
                  </a:txBody>
                  <a:tcPr/>
                </a:tc>
                <a:tc>
                  <a:txBody>
                    <a:bodyPr/>
                    <a:lstStyle/>
                    <a:p>
                      <a:pPr algn="ctr"/>
                      <a:r>
                        <a:rPr lang="en-US" sz="1800" baseline="0" dirty="0">
                          <a:solidFill>
                            <a:schemeClr val="bg1"/>
                          </a:solidFill>
                          <a:latin typeface="+mn-lt"/>
                        </a:rPr>
                        <a:t>Preceding previous year</a:t>
                      </a:r>
                      <a:endParaRPr lang="en-US" sz="1800" dirty="0">
                        <a:solidFill>
                          <a:schemeClr val="bg1"/>
                        </a:solidFill>
                        <a:latin typeface="+mn-lt"/>
                      </a:endParaRPr>
                    </a:p>
                  </a:txBody>
                  <a:tcPr/>
                </a:tc>
                <a:extLst>
                  <a:ext uri="{0D108BD9-81ED-4DB2-BD59-A6C34878D82A}">
                    <a16:rowId xmlns="" xmlns:a16="http://schemas.microsoft.com/office/drawing/2014/main" val="10000"/>
                  </a:ext>
                </a:extLst>
              </a:tr>
              <a:tr h="370840">
                <a:tc>
                  <a:txBody>
                    <a:bodyPr/>
                    <a:lstStyle/>
                    <a:p>
                      <a:pPr algn="ctr"/>
                      <a:r>
                        <a:rPr lang="en-US" sz="1800" dirty="0">
                          <a:solidFill>
                            <a:schemeClr val="tx1"/>
                          </a:solidFill>
                          <a:latin typeface="+mn-lt"/>
                        </a:rPr>
                        <a:t>1</a:t>
                      </a:r>
                    </a:p>
                  </a:txBody>
                  <a:tcPr/>
                </a:tc>
                <a:tc>
                  <a:txBody>
                    <a:bodyPr/>
                    <a:lstStyle/>
                    <a:p>
                      <a:pPr algn="l"/>
                      <a:r>
                        <a:rPr lang="en-US" sz="1800" b="1" u="sng" baseline="0" dirty="0">
                          <a:latin typeface="+mn-lt"/>
                        </a:rPr>
                        <a:t>Total turnover of the assessee</a:t>
                      </a:r>
                    </a:p>
                  </a:txBody>
                  <a:tcPr/>
                </a:tc>
                <a:tc>
                  <a:txBody>
                    <a:bodyPr/>
                    <a:lstStyle/>
                    <a:p>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extLst>
                  <a:ext uri="{0D108BD9-81ED-4DB2-BD59-A6C34878D82A}">
                    <a16:rowId xmlns="" xmlns:a16="http://schemas.microsoft.com/office/drawing/2014/main" val="10001"/>
                  </a:ext>
                </a:extLst>
              </a:tr>
              <a:tr h="370840">
                <a:tc>
                  <a:txBody>
                    <a:bodyPr/>
                    <a:lstStyle/>
                    <a:p>
                      <a:pPr algn="ctr"/>
                      <a:r>
                        <a:rPr lang="en-US" sz="1800" dirty="0">
                          <a:solidFill>
                            <a:schemeClr val="tx1"/>
                          </a:solidFill>
                          <a:latin typeface="+mn-lt"/>
                        </a:rPr>
                        <a:t>2</a:t>
                      </a:r>
                    </a:p>
                  </a:txBody>
                  <a:tcPr/>
                </a:tc>
                <a:tc>
                  <a:txBody>
                    <a:bodyPr/>
                    <a:lstStyle/>
                    <a:p>
                      <a:pPr algn="l"/>
                      <a:r>
                        <a:rPr lang="en-US" sz="1800" baseline="0" dirty="0">
                          <a:latin typeface="+mn-lt"/>
                        </a:rPr>
                        <a:t>Gross profit/turnover</a:t>
                      </a:r>
                    </a:p>
                  </a:txBody>
                  <a:tcPr/>
                </a:tc>
                <a:tc>
                  <a:txBody>
                    <a:bodyPr/>
                    <a:lstStyle/>
                    <a:p>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extLst>
                  <a:ext uri="{0D108BD9-81ED-4DB2-BD59-A6C34878D82A}">
                    <a16:rowId xmlns="" xmlns:a16="http://schemas.microsoft.com/office/drawing/2014/main" val="10002"/>
                  </a:ext>
                </a:extLst>
              </a:tr>
              <a:tr h="370840">
                <a:tc>
                  <a:txBody>
                    <a:bodyPr/>
                    <a:lstStyle/>
                    <a:p>
                      <a:pPr algn="ctr"/>
                      <a:r>
                        <a:rPr lang="en-US" sz="1800" dirty="0">
                          <a:solidFill>
                            <a:schemeClr val="tx1"/>
                          </a:solidFill>
                          <a:latin typeface="+mn-lt"/>
                        </a:rPr>
                        <a:t>3</a:t>
                      </a:r>
                    </a:p>
                  </a:txBody>
                  <a:tcPr/>
                </a:tc>
                <a:tc>
                  <a:txBody>
                    <a:bodyPr/>
                    <a:lstStyle/>
                    <a:p>
                      <a:pPr algn="l"/>
                      <a:r>
                        <a:rPr lang="en-US" sz="1800" baseline="0" dirty="0">
                          <a:latin typeface="+mn-lt"/>
                        </a:rPr>
                        <a:t>Net profit/turnover</a:t>
                      </a:r>
                    </a:p>
                  </a:txBody>
                  <a:tcPr/>
                </a:tc>
                <a:tc>
                  <a:txBody>
                    <a:bodyPr/>
                    <a:lstStyle/>
                    <a:p>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extLst>
                  <a:ext uri="{0D108BD9-81ED-4DB2-BD59-A6C34878D82A}">
                    <a16:rowId xmlns="" xmlns:a16="http://schemas.microsoft.com/office/drawing/2014/main" val="10003"/>
                  </a:ext>
                </a:extLst>
              </a:tr>
              <a:tr h="370840">
                <a:tc>
                  <a:txBody>
                    <a:bodyPr/>
                    <a:lstStyle/>
                    <a:p>
                      <a:pPr algn="ctr"/>
                      <a:r>
                        <a:rPr lang="en-US" sz="1800" dirty="0">
                          <a:solidFill>
                            <a:schemeClr val="tx1"/>
                          </a:solidFill>
                          <a:latin typeface="+mn-lt"/>
                        </a:rPr>
                        <a:t>4</a:t>
                      </a:r>
                    </a:p>
                  </a:txBody>
                  <a:tcPr/>
                </a:tc>
                <a:tc>
                  <a:txBody>
                    <a:bodyPr/>
                    <a:lstStyle/>
                    <a:p>
                      <a:pPr algn="l"/>
                      <a:r>
                        <a:rPr lang="en-US" sz="1800" baseline="0" dirty="0">
                          <a:latin typeface="+mn-lt"/>
                        </a:rPr>
                        <a:t>Stock-in-trade/turnover</a:t>
                      </a:r>
                    </a:p>
                  </a:txBody>
                  <a:tcPr/>
                </a:tc>
                <a:tc>
                  <a:txBody>
                    <a:bodyPr/>
                    <a:lstStyle/>
                    <a:p>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extLst>
                  <a:ext uri="{0D108BD9-81ED-4DB2-BD59-A6C34878D82A}">
                    <a16:rowId xmlns="" xmlns:a16="http://schemas.microsoft.com/office/drawing/2014/main" val="10004"/>
                  </a:ext>
                </a:extLst>
              </a:tr>
              <a:tr h="370840">
                <a:tc>
                  <a:txBody>
                    <a:bodyPr/>
                    <a:lstStyle/>
                    <a:p>
                      <a:pPr algn="ctr"/>
                      <a:r>
                        <a:rPr lang="en-US" sz="1800" dirty="0">
                          <a:solidFill>
                            <a:schemeClr val="tx1"/>
                          </a:solidFill>
                          <a:latin typeface="+mn-lt"/>
                        </a:rPr>
                        <a:t>5</a:t>
                      </a:r>
                    </a:p>
                  </a:txBody>
                  <a:tcPr/>
                </a:tc>
                <a:tc>
                  <a:txBody>
                    <a:bodyPr/>
                    <a:lstStyle/>
                    <a:p>
                      <a:pPr algn="l"/>
                      <a:r>
                        <a:rPr lang="en-US" sz="1800" baseline="0" dirty="0">
                          <a:latin typeface="+mn-lt"/>
                        </a:rPr>
                        <a:t>Material  consumed/ finished goods produced</a:t>
                      </a:r>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tc>
                  <a:txBody>
                    <a:bodyPr/>
                    <a:lstStyle/>
                    <a:p>
                      <a:endParaRPr lang="en-US" sz="1800" dirty="0">
                        <a:solidFill>
                          <a:schemeClr val="bg1"/>
                        </a:solidFill>
                        <a:latin typeface="+mn-lt"/>
                      </a:endParaRPr>
                    </a:p>
                  </a:txBody>
                  <a:tcPr/>
                </a:tc>
                <a:extLst>
                  <a:ext uri="{0D108BD9-81ED-4DB2-BD59-A6C34878D82A}">
                    <a16:rowId xmlns="" xmlns:a16="http://schemas.microsoft.com/office/drawing/2014/main" val="10005"/>
                  </a:ext>
                </a:extLst>
              </a:tr>
            </a:tbl>
          </a:graphicData>
        </a:graphic>
      </p:graphicFrame>
      <p:sp>
        <p:nvSpPr>
          <p:cNvPr id="10" name="Title 6"/>
          <p:cNvSpPr>
            <a:spLocks noGrp="1"/>
          </p:cNvSpPr>
          <p:nvPr>
            <p:ph type="title"/>
          </p:nvPr>
        </p:nvSpPr>
        <p:spPr>
          <a:xfrm>
            <a:off x="152400" y="76200"/>
            <a:ext cx="6629400" cy="1066800"/>
          </a:xfrm>
        </p:spPr>
        <p:txBody>
          <a:bodyPr>
            <a:noAutofit/>
          </a:bodyPr>
          <a:lstStyle/>
          <a:p>
            <a:pPr algn="just"/>
            <a:r>
              <a:rPr lang="en-US" sz="3600" dirty="0"/>
              <a:t>Clause 40…… 		   		                      </a:t>
            </a:r>
            <a:endParaRPr lang="en-US" sz="2000" i="1" dirty="0">
              <a:solidFill>
                <a:srgbClr val="FF0000"/>
              </a:solidFill>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355</a:t>
            </a:fld>
            <a:endParaRPr lang="en-US"/>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a:xfrm>
            <a:off x="152400" y="0"/>
            <a:ext cx="6629400" cy="685800"/>
          </a:xfrm>
        </p:spPr>
        <p:txBody>
          <a:bodyPr>
            <a:noAutofit/>
          </a:bodyPr>
          <a:lstStyle/>
          <a:p>
            <a:pPr algn="just"/>
            <a:r>
              <a:rPr lang="en-US" sz="3800" dirty="0"/>
              <a:t>Clause no. 40……	</a:t>
            </a:r>
            <a:r>
              <a:rPr lang="en-US" sz="3600" i="1" dirty="0">
                <a:solidFill>
                  <a:srgbClr val="FF0000"/>
                </a:solidFill>
              </a:rPr>
              <a:t>   </a:t>
            </a:r>
            <a:r>
              <a:rPr lang="en-US" sz="2200" i="1" dirty="0">
                <a:solidFill>
                  <a:srgbClr val="FF0000"/>
                </a:solidFill>
              </a:rPr>
              <a:t> </a:t>
            </a:r>
            <a:r>
              <a:rPr lang="en-US" sz="3600" dirty="0"/>
              <a:t>	   		                           </a:t>
            </a:r>
            <a:endParaRPr lang="en-US" sz="2000" i="1" dirty="0">
              <a:solidFill>
                <a:srgbClr val="FF0000"/>
              </a:solidFill>
            </a:endParaRPr>
          </a:p>
        </p:txBody>
      </p:sp>
      <p:sp>
        <p:nvSpPr>
          <p:cNvPr id="11" name="Title 6"/>
          <p:cNvSpPr txBox="1">
            <a:spLocks/>
          </p:cNvSpPr>
          <p:nvPr/>
        </p:nvSpPr>
        <p:spPr>
          <a:xfrm>
            <a:off x="7315200" y="0"/>
            <a:ext cx="1752600" cy="685800"/>
          </a:xfrm>
          <a:prstGeom prst="rect">
            <a:avLst/>
          </a:prstGeom>
        </p:spPr>
        <p:txBody>
          <a:bodyPr vert="horz"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err="1">
                <a:ln>
                  <a:noFill/>
                </a:ln>
                <a:solidFill>
                  <a:schemeClr val="tx2"/>
                </a:solidFill>
                <a:effectLst/>
                <a:uLnTx/>
                <a:uFillTx/>
                <a:latin typeface="+mj-lt"/>
                <a:ea typeface="+mj-ea"/>
                <a:cs typeface="+mj-cs"/>
              </a:rPr>
              <a:t>Contd</a:t>
            </a:r>
            <a:r>
              <a:rPr kumimoji="0" lang="en-US" sz="4000" b="0" i="0" u="none" strike="noStrike" kern="1200" cap="none" spc="0" normalizeH="0" baseline="0" noProof="0" dirty="0">
                <a:ln>
                  <a:noFill/>
                </a:ln>
                <a:solidFill>
                  <a:schemeClr val="tx2"/>
                </a:solidFill>
                <a:effectLst/>
                <a:uLnTx/>
                <a:uFillTx/>
                <a:latin typeface="+mj-lt"/>
                <a:ea typeface="+mj-ea"/>
                <a:cs typeface="+mj-cs"/>
              </a:rPr>
              <a:t>….</a:t>
            </a:r>
            <a:endParaRPr kumimoji="0" lang="en-US" sz="2400" b="0" i="1" u="none" strike="noStrike" kern="1200" cap="none" spc="0" normalizeH="0" baseline="0" noProof="0" dirty="0">
              <a:ln>
                <a:noFill/>
              </a:ln>
              <a:solidFill>
                <a:srgbClr val="FF0000"/>
              </a:solidFill>
              <a:effectLst/>
              <a:uLnTx/>
              <a:uFillTx/>
              <a:latin typeface="+mj-lt"/>
              <a:ea typeface="+mj-ea"/>
              <a:cs typeface="+mj-cs"/>
            </a:endParaRPr>
          </a:p>
        </p:txBody>
      </p:sp>
      <p:sp>
        <p:nvSpPr>
          <p:cNvPr id="7" name="Slide Number Placeholder 6"/>
          <p:cNvSpPr>
            <a:spLocks noGrp="1"/>
          </p:cNvSpPr>
          <p:nvPr>
            <p:ph type="sldNum" sz="quarter" idx="12"/>
          </p:nvPr>
        </p:nvSpPr>
        <p:spPr/>
        <p:txBody>
          <a:bodyPr>
            <a:normAutofit fontScale="85000" lnSpcReduction="20000"/>
          </a:bodyPr>
          <a:lstStyle/>
          <a:p>
            <a:fld id="{B6F15528-21DE-4FAA-801E-634DDDAF4B2B}" type="slidenum">
              <a:rPr lang="en-US" smtClean="0"/>
              <a:pPr/>
              <a:t>356</a:t>
            </a:fld>
            <a:endParaRPr lang="en-US"/>
          </a:p>
        </p:txBody>
      </p:sp>
      <p:sp>
        <p:nvSpPr>
          <p:cNvPr id="12" name="Content Placeholder 4"/>
          <p:cNvSpPr txBox="1">
            <a:spLocks/>
          </p:cNvSpPr>
          <p:nvPr/>
        </p:nvSpPr>
        <p:spPr>
          <a:xfrm>
            <a:off x="381000" y="685800"/>
            <a:ext cx="8001000" cy="609600"/>
          </a:xfrm>
          <a:prstGeom prst="rect">
            <a:avLst/>
          </a:prstGeom>
        </p:spPr>
        <p:txBody>
          <a:bodyPr vert="horz">
            <a:normAutofit/>
          </a:bodyPr>
          <a:lstStyle/>
          <a:p>
            <a:pPr marL="514350" marR="0" lvl="0" indent="-514350" algn="just" defTabSz="914400" rtl="0" eaLnBrk="1" fontAlgn="auto" latinLnBrk="0" hangingPunct="1">
              <a:lnSpc>
                <a:spcPct val="100000"/>
              </a:lnSpc>
              <a:spcBef>
                <a:spcPts val="700"/>
              </a:spcBef>
              <a:spcAft>
                <a:spcPts val="0"/>
              </a:spcAft>
              <a:buClr>
                <a:schemeClr val="accent2"/>
              </a:buClr>
              <a:buSzPct val="100000"/>
              <a:buFont typeface="Wingdings"/>
              <a:buNone/>
              <a:tabLst/>
              <a:defRPr/>
            </a:pPr>
            <a:r>
              <a:rPr lang="en-US" sz="2600" b="1" dirty="0">
                <a:solidFill>
                  <a:schemeClr val="accent2"/>
                </a:solidFill>
              </a:rPr>
              <a:t>Format in e-Utility</a:t>
            </a:r>
            <a:endParaRPr kumimoji="0" lang="en-US" sz="2600" b="1" i="0" u="none" strike="noStrike" kern="1200" cap="none" spc="0" normalizeH="0" baseline="0" noProof="0" dirty="0">
              <a:ln>
                <a:noFill/>
              </a:ln>
              <a:solidFill>
                <a:schemeClr val="accent2"/>
              </a:solidFill>
              <a:effectLst/>
              <a:uLnTx/>
              <a:uFillTx/>
              <a:latin typeface="+mn-lt"/>
              <a:ea typeface="+mn-ea"/>
              <a:cs typeface="+mn-cs"/>
            </a:endParaRPr>
          </a:p>
        </p:txBody>
      </p:sp>
      <p:pic>
        <p:nvPicPr>
          <p:cNvPr id="82946" name="Picture 2" descr="C:\Users\apoorva\Desktop\Capture.JPG"/>
          <p:cNvPicPr>
            <a:picLocks noChangeAspect="1" noChangeArrowheads="1"/>
          </p:cNvPicPr>
          <p:nvPr/>
        </p:nvPicPr>
        <p:blipFill rotWithShape="1">
          <a:blip r:embed="rId2" cstate="print"/>
          <a:srcRect l="10251" t="4182" r="1617" b="11429"/>
          <a:stretch/>
        </p:blipFill>
        <p:spPr bwMode="auto">
          <a:xfrm>
            <a:off x="152400" y="1600200"/>
            <a:ext cx="8915400" cy="4648200"/>
          </a:xfrm>
          <a:prstGeom prst="rect">
            <a:avLst/>
          </a:prstGeom>
          <a:noFill/>
          <a:ln w="28575">
            <a:solidFill>
              <a:schemeClr val="tx2"/>
            </a:solidFill>
          </a:ln>
        </p:spPr>
      </p:pic>
      <p:pic>
        <p:nvPicPr>
          <p:cNvPr id="8" name="Picture 2" descr="C:\Users\apoorva\Desktop\Capture.JPG"/>
          <p:cNvPicPr>
            <a:picLocks noChangeAspect="1" noChangeArrowheads="1"/>
          </p:cNvPicPr>
          <p:nvPr/>
        </p:nvPicPr>
        <p:blipFill>
          <a:blip r:embed="rId2" cstate="print"/>
          <a:srcRect t="91525" r="7826"/>
          <a:stretch>
            <a:fillRect/>
          </a:stretch>
        </p:blipFill>
        <p:spPr bwMode="auto">
          <a:xfrm>
            <a:off x="152400" y="6324600"/>
            <a:ext cx="8305800" cy="533400"/>
          </a:xfrm>
          <a:prstGeom prst="rect">
            <a:avLst/>
          </a:prstGeom>
          <a:noFill/>
        </p:spPr>
      </p:pic>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BA4F6BF1-BF04-4731-B0DB-91087F85D5FA}" type="slidenum">
              <a:rPr lang="en-US"/>
              <a:pPr>
                <a:defRPr/>
              </a:pPr>
              <a:t>357</a:t>
            </a:fld>
            <a:endParaRPr lang="en-US"/>
          </a:p>
        </p:txBody>
      </p:sp>
      <p:sp>
        <p:nvSpPr>
          <p:cNvPr id="164867" name="Rectangle 3"/>
          <p:cNvSpPr>
            <a:spLocks noGrp="1" noChangeArrowheads="1"/>
          </p:cNvSpPr>
          <p:nvPr>
            <p:ph sz="quarter" idx="1"/>
          </p:nvPr>
        </p:nvSpPr>
        <p:spPr>
          <a:xfrm>
            <a:off x="152400" y="1600200"/>
            <a:ext cx="8839200" cy="5181600"/>
          </a:xfrm>
          <a:ln w="28575">
            <a:solidFill>
              <a:schemeClr val="accent1"/>
            </a:solidFill>
          </a:ln>
        </p:spPr>
        <p:txBody>
          <a:bodyPr>
            <a:noAutofit/>
          </a:bodyPr>
          <a:lstStyle/>
          <a:p>
            <a:pPr algn="just" eaLnBrk="1" hangingPunct="1">
              <a:spcBef>
                <a:spcPts val="1200"/>
              </a:spcBef>
            </a:pPr>
            <a:r>
              <a:rPr lang="en-US" sz="2000" b="1" u="sng" dirty="0"/>
              <a:t>Calculate ratios for manufacturing or trading concern in terms of value only.</a:t>
            </a:r>
          </a:p>
          <a:p>
            <a:pPr algn="just" eaLnBrk="1" hangingPunct="1">
              <a:spcBef>
                <a:spcPts val="1200"/>
              </a:spcBef>
            </a:pPr>
            <a:r>
              <a:rPr lang="en-US" sz="2000" b="1" dirty="0"/>
              <a:t>Return has separate disclosure for Manufacturing &amp; Trading A/c now. So, carefully reconcile Gross Profit or give observations accordingly.</a:t>
            </a:r>
          </a:p>
          <a:p>
            <a:pPr algn="just" eaLnBrk="1" hangingPunct="1">
              <a:spcBef>
                <a:spcPts val="1200"/>
              </a:spcBef>
            </a:pPr>
            <a:r>
              <a:rPr lang="en-US" sz="2000" dirty="0"/>
              <a:t>Calculate Ratios for the business as a whole and not product wise.</a:t>
            </a:r>
          </a:p>
          <a:p>
            <a:pPr algn="just" eaLnBrk="1" hangingPunct="1">
              <a:spcBef>
                <a:spcPts val="1200"/>
              </a:spcBef>
            </a:pPr>
            <a:r>
              <a:rPr lang="en-US" sz="2000" dirty="0"/>
              <a:t>If Closing stock is Nil, this sub Clause (d) is not applicable.</a:t>
            </a:r>
          </a:p>
          <a:p>
            <a:pPr algn="just">
              <a:spcBef>
                <a:spcPts val="1200"/>
              </a:spcBef>
            </a:pPr>
            <a:r>
              <a:rPr lang="en-US" sz="2000" dirty="0"/>
              <a:t>Stock in trade include only closing stock of finished goods not stock of raw material &amp; work in progress. </a:t>
            </a:r>
          </a:p>
          <a:p>
            <a:pPr algn="just">
              <a:spcBef>
                <a:spcPts val="1200"/>
              </a:spcBef>
            </a:pPr>
            <a:r>
              <a:rPr lang="en-US" sz="2000" dirty="0"/>
              <a:t>Overall G.P Ratio is enough if gross profit from each product is different.</a:t>
            </a:r>
          </a:p>
          <a:p>
            <a:pPr algn="just">
              <a:spcBef>
                <a:spcPts val="1200"/>
              </a:spcBef>
            </a:pPr>
            <a:r>
              <a:rPr lang="en-US" sz="2000" dirty="0"/>
              <a:t>Depreciation on Plant &amp; Machinery considered for valuation of Finished goods </a:t>
            </a:r>
            <a:r>
              <a:rPr lang="en-US" sz="2000" dirty="0">
                <a:solidFill>
                  <a:srgbClr val="D54F41"/>
                </a:solidFill>
              </a:rPr>
              <a:t>[AS-2 (revised)]</a:t>
            </a:r>
          </a:p>
          <a:p>
            <a:pPr algn="just">
              <a:spcBef>
                <a:spcPts val="1200"/>
              </a:spcBef>
            </a:pPr>
            <a:r>
              <a:rPr lang="en-US" sz="2000" dirty="0"/>
              <a:t>Depreciation on P&amp;M should be deducted to arrive at gross profit.</a:t>
            </a:r>
          </a:p>
          <a:p>
            <a:pPr algn="just">
              <a:spcBef>
                <a:spcPts val="1200"/>
              </a:spcBef>
            </a:pPr>
            <a:r>
              <a:rPr lang="en-US" sz="2000" dirty="0"/>
              <a:t>Exclude extraordinary items for calculation of ratios unless it gives material effect </a:t>
            </a:r>
            <a:r>
              <a:rPr lang="en-US" sz="2000" dirty="0">
                <a:solidFill>
                  <a:srgbClr val="D54F41"/>
                </a:solidFill>
              </a:rPr>
              <a:t>[AS 5].</a:t>
            </a:r>
            <a:endParaRPr lang="en-US" sz="2000" dirty="0"/>
          </a:p>
        </p:txBody>
      </p:sp>
      <p:sp>
        <p:nvSpPr>
          <p:cNvPr id="5" name="Title 6"/>
          <p:cNvSpPr txBox="1">
            <a:spLocks/>
          </p:cNvSpPr>
          <p:nvPr/>
        </p:nvSpPr>
        <p:spPr>
          <a:xfrm>
            <a:off x="152400" y="76200"/>
            <a:ext cx="7543800" cy="10668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Issues on Clause no. 40……</a:t>
            </a:r>
          </a:p>
          <a:p>
            <a:pPr lvl="0" algn="just">
              <a:spcBef>
                <a:spcPct val="0"/>
              </a:spcBef>
              <a:defRPr/>
            </a:pP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r>
              <a:rPr kumimoji="0" lang="en-US" sz="2200" b="0" i="0" u="none" strike="noStrike" kern="1200" cap="none" spc="0" normalizeH="0" baseline="0" noProof="0" dirty="0">
                <a:ln>
                  <a:noFill/>
                </a:ln>
                <a:solidFill>
                  <a:schemeClr val="tx2"/>
                </a:solidFill>
                <a:effectLst/>
                <a:uLnTx/>
                <a:uFillTx/>
                <a:latin typeface="+mj-lt"/>
                <a:ea typeface="+mj-ea"/>
                <a:cs typeface="+mj-cs"/>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itle 6"/>
          <p:cNvSpPr txBox="1">
            <a:spLocks/>
          </p:cNvSpPr>
          <p:nvPr/>
        </p:nvSpPr>
        <p:spPr>
          <a:xfrm>
            <a:off x="7620000" y="0"/>
            <a:ext cx="1447800" cy="533400"/>
          </a:xfrm>
          <a:prstGeom prst="rect">
            <a:avLst/>
          </a:prstGeom>
        </p:spPr>
        <p:txBody>
          <a:bodyPr vert="horz" anchor="t">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chemeClr val="tx2"/>
                </a:solidFill>
                <a:effectLst/>
                <a:uLnTx/>
                <a:uFillTx/>
                <a:latin typeface="+mj-lt"/>
                <a:ea typeface="+mj-ea"/>
                <a:cs typeface="+mj-cs"/>
              </a:rPr>
              <a:t>Contd</a:t>
            </a:r>
            <a:r>
              <a:rPr kumimoji="0" lang="en-US" sz="2400" b="1" i="0" u="none" strike="noStrike" kern="1200" cap="none" spc="0" normalizeH="0" baseline="0" noProof="0" dirty="0">
                <a:ln>
                  <a:noFill/>
                </a:ln>
                <a:solidFill>
                  <a:schemeClr val="tx2"/>
                </a:solidFill>
                <a:effectLst/>
                <a:uLnTx/>
                <a:uFillTx/>
                <a:latin typeface="+mj-lt"/>
                <a:ea typeface="+mj-ea"/>
                <a:cs typeface="+mj-cs"/>
              </a:rPr>
              <a:t>….</a:t>
            </a:r>
            <a:endParaRPr kumimoji="0" lang="en-US" sz="2400" b="1"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85000" lnSpcReduction="20000"/>
          </a:bodyPr>
          <a:lstStyle/>
          <a:p>
            <a:pPr>
              <a:defRPr/>
            </a:pPr>
            <a:fld id="{3B137B82-6640-49F7-B96D-A2E3633DF6E1}" type="slidenum">
              <a:rPr lang="en-US"/>
              <a:pPr>
                <a:defRPr/>
              </a:pPr>
              <a:t>358</a:t>
            </a:fld>
            <a:endParaRPr lang="en-US"/>
          </a:p>
        </p:txBody>
      </p:sp>
      <p:sp>
        <p:nvSpPr>
          <p:cNvPr id="208898" name="Rectangle 2"/>
          <p:cNvSpPr>
            <a:spLocks noGrp="1" noChangeArrowheads="1"/>
          </p:cNvSpPr>
          <p:nvPr>
            <p:ph sz="quarter" idx="1"/>
          </p:nvPr>
        </p:nvSpPr>
        <p:spPr>
          <a:xfrm>
            <a:off x="0" y="1643050"/>
            <a:ext cx="9144000" cy="3500462"/>
          </a:xfrm>
          <a:ln w="38100">
            <a:solidFill>
              <a:schemeClr val="accent1"/>
            </a:solidFill>
          </a:ln>
        </p:spPr>
        <p:txBody>
          <a:bodyPr rtlCol="0">
            <a:noAutofit/>
          </a:bodyPr>
          <a:lstStyle/>
          <a:p>
            <a:pPr marL="357188" indent="-357188" algn="just" eaLnBrk="1" fontAlgn="auto" hangingPunct="1">
              <a:spcBef>
                <a:spcPts val="0"/>
              </a:spcBef>
              <a:spcAft>
                <a:spcPts val="0"/>
              </a:spcAft>
              <a:buSzPct val="80000"/>
              <a:buFont typeface="Wingdings" pitchFamily="2" charset="2"/>
              <a:buChar char="q"/>
              <a:defRPr/>
            </a:pPr>
            <a:r>
              <a:rPr lang="en-US" sz="2200" dirty="0">
                <a:latin typeface="Calibri" pitchFamily="34" charset="0"/>
              </a:rPr>
              <a:t>Take the value of Sales, Purchase &amp; Inventories before the Statutory Adjustment (of Sec 145A).</a:t>
            </a:r>
          </a:p>
          <a:p>
            <a:pPr marL="357188" indent="-357188" algn="just" eaLnBrk="1" fontAlgn="auto" hangingPunct="1">
              <a:spcBef>
                <a:spcPts val="0"/>
              </a:spcBef>
              <a:spcAft>
                <a:spcPts val="0"/>
              </a:spcAft>
              <a:buSzPct val="80000"/>
              <a:buFont typeface="Wingdings" pitchFamily="2" charset="2"/>
              <a:buChar char="q"/>
              <a:defRPr/>
            </a:pPr>
            <a:r>
              <a:rPr lang="en-US" sz="2200" b="1" dirty="0">
                <a:solidFill>
                  <a:srgbClr val="D54F41"/>
                </a:solidFill>
                <a:latin typeface="Calibri" pitchFamily="34" charset="0"/>
              </a:rPr>
              <a:t>In case of Share broker </a:t>
            </a:r>
          </a:p>
          <a:p>
            <a:pPr marL="1258888" indent="-449263" algn="just" eaLnBrk="1" fontAlgn="auto" hangingPunct="1">
              <a:spcBef>
                <a:spcPts val="0"/>
              </a:spcBef>
              <a:spcAft>
                <a:spcPts val="0"/>
              </a:spcAft>
              <a:buSzPct val="100000"/>
              <a:buFont typeface="+mj-lt"/>
              <a:buAutoNum type="romanLcPeriod"/>
              <a:defRPr/>
            </a:pPr>
            <a:r>
              <a:rPr lang="en-US" sz="2200" dirty="0">
                <a:latin typeface="Calibri" pitchFamily="34" charset="0"/>
              </a:rPr>
              <a:t>Dealing for Commission – Calculate Net Profit Ratio</a:t>
            </a:r>
          </a:p>
          <a:p>
            <a:pPr marL="1258888" indent="-449263" algn="just" eaLnBrk="1" fontAlgn="auto" hangingPunct="1">
              <a:spcBef>
                <a:spcPts val="0"/>
              </a:spcBef>
              <a:spcAft>
                <a:spcPts val="0"/>
              </a:spcAft>
              <a:buSzPct val="100000"/>
              <a:buFont typeface="+mj-lt"/>
              <a:buAutoNum type="romanLcPeriod"/>
              <a:defRPr/>
            </a:pPr>
            <a:r>
              <a:rPr lang="en-US" sz="2200" dirty="0">
                <a:latin typeface="Calibri" pitchFamily="34" charset="0"/>
              </a:rPr>
              <a:t>Business – Calculate Gross Profit Ratio</a:t>
            </a:r>
          </a:p>
          <a:p>
            <a:pPr marL="274320" indent="-274320" algn="just" eaLnBrk="1" fontAlgn="auto" hangingPunct="1">
              <a:spcBef>
                <a:spcPts val="0"/>
              </a:spcBef>
              <a:spcAft>
                <a:spcPts val="0"/>
              </a:spcAft>
              <a:buFont typeface="Wingdings" pitchFamily="2" charset="2"/>
              <a:buNone/>
              <a:defRPr/>
            </a:pPr>
            <a:r>
              <a:rPr lang="en-US" sz="2200" dirty="0">
                <a:solidFill>
                  <a:srgbClr val="FFCC66"/>
                </a:solidFill>
                <a:latin typeface="Calibri" pitchFamily="34" charset="0"/>
              </a:rPr>
              <a:t>	</a:t>
            </a:r>
            <a:r>
              <a:rPr lang="en-US" sz="2200" b="1" u="sng" dirty="0">
                <a:solidFill>
                  <a:srgbClr val="D54F41"/>
                </a:solidFill>
                <a:latin typeface="Calibri" pitchFamily="34" charset="0"/>
              </a:rPr>
              <a:t>Case Law</a:t>
            </a:r>
            <a:r>
              <a:rPr lang="en-US" sz="2200" b="1" dirty="0">
                <a:solidFill>
                  <a:srgbClr val="D54F41"/>
                </a:solidFill>
                <a:latin typeface="Calibri" pitchFamily="34" charset="0"/>
              </a:rPr>
              <a:t> </a:t>
            </a:r>
          </a:p>
          <a:p>
            <a:pPr marL="274320" indent="-274320" algn="just" eaLnBrk="1" fontAlgn="auto" hangingPunct="1">
              <a:spcBef>
                <a:spcPts val="0"/>
              </a:spcBef>
              <a:spcAft>
                <a:spcPts val="0"/>
              </a:spcAft>
              <a:buFont typeface="Wingdings" pitchFamily="2" charset="2"/>
              <a:buNone/>
              <a:defRPr/>
            </a:pPr>
            <a:r>
              <a:rPr lang="en-US" sz="2200" i="1" dirty="0">
                <a:solidFill>
                  <a:srgbClr val="D54F41"/>
                </a:solidFill>
                <a:latin typeface="Calibri" pitchFamily="34" charset="0"/>
              </a:rPr>
              <a:t>	</a:t>
            </a:r>
            <a:r>
              <a:rPr lang="en-US" sz="2200" b="1" dirty="0">
                <a:solidFill>
                  <a:srgbClr val="D54F41"/>
                </a:solidFill>
                <a:latin typeface="Calibri" pitchFamily="34" charset="0"/>
              </a:rPr>
              <a:t>N.C. </a:t>
            </a:r>
            <a:r>
              <a:rPr lang="en-US" sz="2200" b="1" dirty="0" err="1">
                <a:solidFill>
                  <a:srgbClr val="D54F41"/>
                </a:solidFill>
                <a:latin typeface="Calibri" pitchFamily="34" charset="0"/>
              </a:rPr>
              <a:t>Budharaja</a:t>
            </a:r>
            <a:r>
              <a:rPr lang="en-US" sz="2200" b="1" dirty="0">
                <a:solidFill>
                  <a:srgbClr val="D54F41"/>
                </a:solidFill>
                <a:latin typeface="Calibri" pitchFamily="34" charset="0"/>
              </a:rPr>
              <a:t> &amp; Co, (1993) 204 ITR 412(SC)</a:t>
            </a:r>
          </a:p>
          <a:p>
            <a:pPr marL="274320" indent="-274320" algn="just" eaLnBrk="1" fontAlgn="auto" hangingPunct="1">
              <a:spcBef>
                <a:spcPts val="0"/>
              </a:spcBef>
              <a:spcAft>
                <a:spcPts val="0"/>
              </a:spcAft>
              <a:buFont typeface="Wingdings" pitchFamily="2" charset="2"/>
              <a:buNone/>
              <a:defRPr/>
            </a:pPr>
            <a:r>
              <a:rPr lang="en-US" sz="2200" i="1" dirty="0">
                <a:latin typeface="Calibri" pitchFamily="34" charset="0"/>
              </a:rPr>
              <a:t>	</a:t>
            </a:r>
            <a:r>
              <a:rPr lang="en-US" sz="2200" dirty="0">
                <a:latin typeface="Calibri" pitchFamily="34" charset="0"/>
              </a:rPr>
              <a:t>In this Case Hon’ble Supreme Court decided that construction of tunnels, bridges, dams etc is only a Service Activity and it cannot amount to manufacturing activity.</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800" b="1" dirty="0" err="1">
                <a:solidFill>
                  <a:schemeClr val="tx2"/>
                </a:solidFill>
                <a:latin typeface="+mj-lt"/>
              </a:rPr>
              <a:t>Contd</a:t>
            </a:r>
            <a:r>
              <a:rPr lang="en-US" sz="2800" b="1" dirty="0">
                <a:solidFill>
                  <a:schemeClr val="tx2"/>
                </a:solidFill>
                <a:latin typeface="+mj-lt"/>
              </a:rPr>
              <a:t>….</a:t>
            </a:r>
          </a:p>
        </p:txBody>
      </p:sp>
      <p:sp>
        <p:nvSpPr>
          <p:cNvPr id="10" name="Title 6"/>
          <p:cNvSpPr txBox="1">
            <a:spLocks/>
          </p:cNvSpPr>
          <p:nvPr/>
        </p:nvSpPr>
        <p:spPr>
          <a:xfrm>
            <a:off x="152400" y="76200"/>
            <a:ext cx="7543800" cy="1066800"/>
          </a:xfrm>
          <a:prstGeom prst="rect">
            <a:avLst/>
          </a:prstGeom>
        </p:spPr>
        <p:txBody>
          <a:bodyPr vert="horz"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2"/>
                </a:solidFill>
                <a:effectLst/>
                <a:uLnTx/>
                <a:uFillTx/>
                <a:latin typeface="+mj-lt"/>
                <a:ea typeface="+mj-ea"/>
                <a:cs typeface="+mj-cs"/>
              </a:rPr>
              <a:t>Issues on Clause no. 40……</a:t>
            </a:r>
          </a:p>
          <a:p>
            <a:pPr lvl="0" algn="just">
              <a:spcBef>
                <a:spcPct val="0"/>
              </a:spcBef>
              <a:defRPr/>
            </a:pPr>
            <a:r>
              <a:rPr lang="en-US" sz="2200" i="1" dirty="0">
                <a:solidFill>
                  <a:srgbClr val="FF0000"/>
                </a:solidFill>
              </a:rPr>
              <a:t>			</a:t>
            </a:r>
            <a:r>
              <a:rPr kumimoji="0" lang="en-US" sz="3600" b="0" i="0" u="none" strike="noStrike" kern="1200" cap="none" spc="0" normalizeH="0" baseline="0" noProof="0" dirty="0">
                <a:ln>
                  <a:noFill/>
                </a:ln>
                <a:solidFill>
                  <a:schemeClr val="tx2"/>
                </a:solidFill>
                <a:effectLst/>
                <a:uLnTx/>
                <a:uFillTx/>
                <a:latin typeface="+mj-lt"/>
                <a:ea typeface="+mj-ea"/>
                <a:cs typeface="+mj-cs"/>
              </a:rPr>
              <a:t>		   </a:t>
            </a:r>
            <a:r>
              <a:rPr kumimoji="0" lang="en-US" sz="2200" b="0" i="0" u="none" strike="noStrike" kern="1200" cap="none" spc="0" normalizeH="0" baseline="0" noProof="0" dirty="0">
                <a:ln>
                  <a:noFill/>
                </a:ln>
                <a:solidFill>
                  <a:schemeClr val="tx2"/>
                </a:solidFill>
                <a:effectLst/>
                <a:uLnTx/>
                <a:uFillTx/>
                <a:latin typeface="+mj-lt"/>
                <a:ea typeface="+mj-ea"/>
                <a:cs typeface="+mj-cs"/>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8" name="TextBox 7"/>
          <p:cNvSpPr txBox="1"/>
          <p:nvPr/>
        </p:nvSpPr>
        <p:spPr>
          <a:xfrm>
            <a:off x="0" y="5286388"/>
            <a:ext cx="9144000" cy="1477328"/>
          </a:xfrm>
          <a:prstGeom prst="rect">
            <a:avLst/>
          </a:prstGeom>
          <a:solidFill>
            <a:schemeClr val="tx2">
              <a:lumMod val="60000"/>
              <a:lumOff val="40000"/>
            </a:schemeClr>
          </a:solidFill>
        </p:spPr>
        <p:txBody>
          <a:bodyPr wrap="square" rtlCol="0">
            <a:spAutoFit/>
          </a:bodyPr>
          <a:lstStyle/>
          <a:p>
            <a:pPr algn="just"/>
            <a:r>
              <a:rPr lang="en-US" b="1" u="sng" dirty="0">
                <a:solidFill>
                  <a:schemeClr val="bg1"/>
                </a:solidFill>
              </a:rPr>
              <a:t>ICAI’s Comment</a:t>
            </a:r>
          </a:p>
          <a:p>
            <a:pPr algn="just"/>
            <a:r>
              <a:rPr lang="en-US" dirty="0">
                <a:solidFill>
                  <a:schemeClr val="bg1"/>
                </a:solidFill>
              </a:rPr>
              <a:t>According to Para 67.1 of Guidance note on tax audit “These ratios have to be calculated only for </a:t>
            </a:r>
            <a:r>
              <a:rPr lang="en-US" dirty="0" err="1">
                <a:solidFill>
                  <a:schemeClr val="bg1"/>
                </a:solidFill>
              </a:rPr>
              <a:t>assessees</a:t>
            </a:r>
            <a:r>
              <a:rPr lang="en-US" dirty="0">
                <a:solidFill>
                  <a:schemeClr val="bg1"/>
                </a:solidFill>
              </a:rPr>
              <a:t> who are engaged in manufacturing or trading activities”. The ratios are generally not mentioned in cases where the clause is not applicable. In such circumstances “not applicable” should be reported under this clause instead of leaving the same blank.</a:t>
            </a: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57200" y="2209800"/>
            <a:ext cx="8229600" cy="2133600"/>
          </a:xfrm>
          <a:ln w="38100"/>
        </p:spPr>
        <p:style>
          <a:lnRef idx="2">
            <a:schemeClr val="accent1"/>
          </a:lnRef>
          <a:fillRef idx="1">
            <a:schemeClr val="lt1"/>
          </a:fillRef>
          <a:effectRef idx="0">
            <a:schemeClr val="accent1"/>
          </a:effectRef>
          <a:fontRef idx="minor">
            <a:schemeClr val="dk1"/>
          </a:fontRef>
        </p:style>
        <p:txBody>
          <a:bodyPr>
            <a:noAutofit/>
          </a:bodyPr>
          <a:lstStyle/>
          <a:p>
            <a:pPr marL="92075" indent="0" algn="just">
              <a:lnSpc>
                <a:spcPct val="120000"/>
              </a:lnSpc>
              <a:spcBef>
                <a:spcPts val="1200"/>
              </a:spcBef>
              <a:buSzPct val="100000"/>
              <a:buNone/>
            </a:pPr>
            <a:r>
              <a:rPr lang="en-US" sz="2500" dirty="0">
                <a:ea typeface="Times New Roman"/>
                <a:cs typeface="Times New Roman"/>
              </a:rPr>
              <a:t>Please furnish the </a:t>
            </a:r>
            <a:r>
              <a:rPr lang="en-US" sz="2500" b="1" u="sng" dirty="0">
                <a:ea typeface="Times New Roman"/>
                <a:cs typeface="Times New Roman"/>
              </a:rPr>
              <a:t>details of demand raised or refund issued </a:t>
            </a:r>
            <a:r>
              <a:rPr lang="en-US" sz="2500" dirty="0">
                <a:ea typeface="Times New Roman"/>
                <a:cs typeface="Times New Roman"/>
              </a:rPr>
              <a:t>during the previous year </a:t>
            </a:r>
            <a:r>
              <a:rPr lang="en-US" sz="2500" b="1" u="sng" dirty="0">
                <a:ea typeface="Times New Roman"/>
                <a:cs typeface="Times New Roman"/>
              </a:rPr>
              <a:t>under any tax laws other than Income Tax Act, 1961 and Wealth tax Act, 1957</a:t>
            </a:r>
            <a:r>
              <a:rPr lang="en-US" sz="2500" dirty="0">
                <a:ea typeface="Times New Roman"/>
                <a:cs typeface="Times New Roman"/>
              </a:rPr>
              <a:t> along with details of relevant proceedings</a:t>
            </a:r>
            <a:endParaRPr lang="en-US" sz="2500" dirty="0"/>
          </a:p>
        </p:txBody>
      </p:sp>
      <p:sp>
        <p:nvSpPr>
          <p:cNvPr id="9" name="TextBox 8"/>
          <p:cNvSpPr txBox="1"/>
          <p:nvPr/>
        </p:nvSpPr>
        <p:spPr>
          <a:xfrm>
            <a:off x="457200" y="5410200"/>
            <a:ext cx="8229600" cy="1154162"/>
          </a:xfrm>
          <a:prstGeom prst="rect">
            <a:avLst/>
          </a:prstGeom>
          <a:noFill/>
        </p:spPr>
        <p:txBody>
          <a:bodyPr wrap="square" rtlCol="0">
            <a:spAutoFit/>
          </a:bodyPr>
          <a:lstStyle/>
          <a:p>
            <a:pPr marL="725488" indent="-725488" algn="just"/>
            <a:r>
              <a:rPr lang="en-US" sz="2300" b="1" dirty="0"/>
              <a:t>Brief: </a:t>
            </a:r>
            <a:r>
              <a:rPr lang="en-US" sz="2300" dirty="0"/>
              <a:t>Demand/ refund  under laws other than the Income Tax Act, 1961 and Wealth Tax Act, 1957 to be furnished along with assessment particulars.</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359</a:t>
            </a:fld>
            <a:endParaRPr lang="en-US"/>
          </a:p>
        </p:txBody>
      </p:sp>
      <p:sp>
        <p:nvSpPr>
          <p:cNvPr id="10" name="Title 6"/>
          <p:cNvSpPr>
            <a:spLocks noGrp="1"/>
          </p:cNvSpPr>
          <p:nvPr>
            <p:ph type="title"/>
          </p:nvPr>
        </p:nvSpPr>
        <p:spPr>
          <a:xfrm>
            <a:off x="76200" y="76200"/>
            <a:ext cx="8991600" cy="990600"/>
          </a:xfrm>
        </p:spPr>
        <p:txBody>
          <a:bodyPr>
            <a:normAutofit/>
          </a:bodyPr>
          <a:lstStyle/>
          <a:p>
            <a:pPr algn="just"/>
            <a:r>
              <a:rPr lang="en-US" dirty="0"/>
              <a:t>Clause no. 41			</a:t>
            </a:r>
            <a:r>
              <a:rPr lang="en-US" sz="2400" i="1" dirty="0">
                <a:solidFill>
                  <a:srgbClr val="FF0000"/>
                </a:solidFill>
              </a:rPr>
              <a:t> </a:t>
            </a:r>
            <a:r>
              <a:rPr lang="en-US" dirty="0"/>
              <a:t>	</a:t>
            </a:r>
            <a:endParaRPr lang="en-US" sz="2800" i="1" dirty="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512" y="0"/>
            <a:ext cx="8153400" cy="471751"/>
          </a:xfrm>
        </p:spPr>
        <p:txBody>
          <a:bodyPr>
            <a:normAutofit fontScale="90000"/>
          </a:bodyPr>
          <a:lstStyle/>
          <a:p>
            <a:r>
              <a:rPr lang="en-US" sz="3600" dirty="0"/>
              <a:t>List of Clauses…….</a:t>
            </a:r>
          </a:p>
        </p:txBody>
      </p:sp>
      <p:sp>
        <p:nvSpPr>
          <p:cNvPr id="5" name="Slide Number Placeholder 4"/>
          <p:cNvSpPr>
            <a:spLocks noGrp="1"/>
          </p:cNvSpPr>
          <p:nvPr>
            <p:ph type="sldNum" sz="quarter" idx="12"/>
          </p:nvPr>
        </p:nvSpPr>
        <p:spPr>
          <a:xfrm>
            <a:off x="8460432" y="913393"/>
            <a:ext cx="533400" cy="244476"/>
          </a:xfrm>
        </p:spPr>
        <p:txBody>
          <a:bodyP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400" b="1" i="0" u="none" strike="noStrike" kern="1200" cap="none" spc="0" normalizeH="0" baseline="0" noProof="0" smtClean="0">
                <a:ln>
                  <a:noFill/>
                </a:ln>
                <a:solidFill>
                  <a:prstClr val="black"/>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473428585"/>
              </p:ext>
            </p:extLst>
          </p:nvPr>
        </p:nvGraphicFramePr>
        <p:xfrm>
          <a:off x="0" y="510394"/>
          <a:ext cx="9143999" cy="6614781"/>
        </p:xfrm>
        <a:graphic>
          <a:graphicData uri="http://schemas.openxmlformats.org/drawingml/2006/table">
            <a:tbl>
              <a:tblPr firstRow="1" bandRow="1">
                <a:tableStyleId>{5C22544A-7EE6-4342-B048-85BDC9FD1C3A}</a:tableStyleId>
              </a:tblPr>
              <a:tblGrid>
                <a:gridCol w="683568">
                  <a:extLst>
                    <a:ext uri="{9D8B030D-6E8A-4147-A177-3AD203B41FA5}">
                      <a16:colId xmlns="" xmlns:a16="http://schemas.microsoft.com/office/drawing/2014/main" val="20001"/>
                    </a:ext>
                  </a:extLst>
                </a:gridCol>
                <a:gridCol w="6768752">
                  <a:extLst>
                    <a:ext uri="{9D8B030D-6E8A-4147-A177-3AD203B41FA5}">
                      <a16:colId xmlns="" xmlns:a16="http://schemas.microsoft.com/office/drawing/2014/main" val="20002"/>
                    </a:ext>
                  </a:extLst>
                </a:gridCol>
                <a:gridCol w="1691679">
                  <a:extLst>
                    <a:ext uri="{9D8B030D-6E8A-4147-A177-3AD203B41FA5}">
                      <a16:colId xmlns="" xmlns:a16="http://schemas.microsoft.com/office/drawing/2014/main" val="3850706001"/>
                    </a:ext>
                  </a:extLst>
                </a:gridCol>
              </a:tblGrid>
              <a:tr h="433869">
                <a:tc>
                  <a:txBody>
                    <a:bodyPr/>
                    <a:lstStyle/>
                    <a:p>
                      <a:pPr algn="ctr"/>
                      <a:r>
                        <a:rPr lang="en-US" sz="20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33869">
                <a:tc>
                  <a:txBody>
                    <a:bodyPr/>
                    <a:lstStyle/>
                    <a:p>
                      <a:pPr algn="ctr"/>
                      <a:r>
                        <a:rPr lang="en-US" sz="2000" b="1"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Name of</a:t>
                      </a:r>
                      <a:r>
                        <a:rPr lang="en-US" sz="2000" baseline="0" dirty="0"/>
                        <a:t> the assessee</a:t>
                      </a:r>
                      <a:r>
                        <a:rPr lang="en-US" sz="20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33869">
                <a:tc>
                  <a:txBody>
                    <a:bodyPr/>
                    <a:lstStyle/>
                    <a:p>
                      <a:pPr algn="ctr"/>
                      <a:r>
                        <a:rPr lang="en-US" sz="2000" b="1"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33869">
                <a:tc>
                  <a:txBody>
                    <a:bodyPr/>
                    <a:lstStyle/>
                    <a:p>
                      <a:pPr algn="ctr"/>
                      <a:r>
                        <a:rPr lang="en-US" sz="2000" b="1"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PAN or Aadhaar Number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1101920">
                <a:tc>
                  <a:txBody>
                    <a:bodyPr/>
                    <a:lstStyle/>
                    <a:p>
                      <a:pPr algn="ctr"/>
                      <a:r>
                        <a:rPr lang="en-US" sz="2000" b="1"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Whether the assessee is liable</a:t>
                      </a:r>
                      <a:r>
                        <a:rPr lang="en-US" sz="2000" baseline="0" dirty="0"/>
                        <a:t> to pay indirect tax. If yes, furnish the registration no./ GST no./identification no. allotted for the same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33869">
                <a:tc>
                  <a:txBody>
                    <a:bodyPr/>
                    <a:lstStyle/>
                    <a:p>
                      <a:pPr algn="ctr"/>
                      <a:r>
                        <a:rPr lang="en-US" sz="2000" b="1"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Status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33869">
                <a:tc>
                  <a:txBody>
                    <a:bodyPr/>
                    <a:lstStyle/>
                    <a:p>
                      <a:pPr algn="ctr"/>
                      <a:r>
                        <a:rPr lang="en-US" sz="2000" b="1"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Previous year </a:t>
                      </a:r>
                      <a:r>
                        <a:rPr kumimoji="0" lang="en-US" sz="2000" kern="1200" dirty="0">
                          <a:solidFill>
                            <a:schemeClr val="dk1"/>
                          </a:solidFill>
                          <a:effectLst/>
                          <a:latin typeface="+mn-lt"/>
                          <a:ea typeface="+mn-ea"/>
                          <a:cs typeface="+mn-cs"/>
                        </a:rPr>
                        <a:t>from………. to………..</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433869">
                <a:tc>
                  <a:txBody>
                    <a:bodyPr/>
                    <a:lstStyle/>
                    <a:p>
                      <a:pPr algn="ctr"/>
                      <a:r>
                        <a:rPr lang="en-US" sz="2000" b="1"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Assessment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771321">
                <a:tc>
                  <a:txBody>
                    <a:bodyPr/>
                    <a:lstStyle/>
                    <a:p>
                      <a:pPr algn="ctr"/>
                      <a:r>
                        <a:rPr lang="en-US" sz="2000" b="1"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000" dirty="0"/>
                        <a:t>Relevant</a:t>
                      </a:r>
                      <a:r>
                        <a:rPr lang="en-US" sz="2000" baseline="0" dirty="0"/>
                        <a:t> clause of the section 44AB under which audit has been conducted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1437286">
                <a:tc>
                  <a:txBody>
                    <a:bodyPr/>
                    <a:lstStyle/>
                    <a:p>
                      <a:pPr marL="0" algn="ctr" rtl="0" eaLnBrk="1" latinLnBrk="0" hangingPunct="1"/>
                      <a:r>
                        <a:rPr kumimoji="0" lang="en-US" sz="2000" b="1" kern="1200" dirty="0">
                          <a:solidFill>
                            <a:schemeClr val="tx1"/>
                          </a:solidFill>
                          <a:latin typeface="+mn-lt"/>
                          <a:ea typeface="+mn-ea"/>
                          <a:cs typeface="+mn-cs"/>
                        </a:rPr>
                        <a:t>8a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rtl="0" eaLnBrk="1" latinLnBrk="0" hangingPunct="1"/>
                      <a:r>
                        <a:rPr kumimoji="0" lang="en-US" sz="2000" kern="1200" dirty="0">
                          <a:solidFill>
                            <a:schemeClr val="dk1"/>
                          </a:solidFill>
                          <a:latin typeface="+mn-lt"/>
                          <a:ea typeface="+mn-ea"/>
                          <a:cs typeface="+mn-cs"/>
                        </a:rPr>
                        <a:t>Whether the assessee has opted for taxation under section 115BA/115BAA/115BAB/115BAC/115BAD? </a:t>
                      </a:r>
                      <a:r>
                        <a:rPr kumimoji="0" lang="en-US" sz="2000" kern="1200" dirty="0">
                          <a:solidFill>
                            <a:srgbClr val="FF0000"/>
                          </a:solidFill>
                          <a:latin typeface="+mn-lt"/>
                          <a:ea typeface="+mn-ea"/>
                          <a:cs typeface="+mn-cs"/>
                        </a:rPr>
                        <a:t>Inserted by taxation rules 2020 in schema on 22.10.20 and substituted by amendment rules 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t>Interrelated to Clause 18(ca), 32.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996569326"/>
                  </a:ext>
                </a:extLst>
              </a:tr>
            </a:tbl>
          </a:graphicData>
        </a:graphic>
      </p:graphicFrame>
    </p:spTree>
    <p:extLst>
      <p:ext uri="{BB962C8B-B14F-4D97-AF65-F5344CB8AC3E}">
        <p14:creationId xmlns:p14="http://schemas.microsoft.com/office/powerpoint/2010/main" val="2191465090"/>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360</a:t>
            </a:fld>
            <a:endParaRPr lang="en-US"/>
          </a:p>
        </p:txBody>
      </p:sp>
      <p:sp>
        <p:nvSpPr>
          <p:cNvPr id="8" name="TextBox 7"/>
          <p:cNvSpPr txBox="1"/>
          <p:nvPr/>
        </p:nvSpPr>
        <p:spPr>
          <a:xfrm>
            <a:off x="381000" y="1762780"/>
            <a:ext cx="7741640" cy="523220"/>
          </a:xfrm>
          <a:prstGeom prst="rect">
            <a:avLst/>
          </a:prstGeom>
          <a:noFill/>
        </p:spPr>
        <p:txBody>
          <a:bodyPr wrap="square" rtlCol="0">
            <a:spAutoFit/>
          </a:bodyPr>
          <a:lstStyle/>
          <a:p>
            <a:pPr marL="725488" indent="-725488" algn="just"/>
            <a:r>
              <a:rPr lang="en-US" sz="2800" b="1" dirty="0">
                <a:solidFill>
                  <a:schemeClr val="accent2"/>
                </a:solidFill>
              </a:rPr>
              <a:t>Format in e-utility</a:t>
            </a:r>
            <a:endParaRPr lang="en-US" sz="2800" dirty="0">
              <a:solidFill>
                <a:schemeClr val="accent2"/>
              </a:solidFill>
            </a:endParaRPr>
          </a:p>
        </p:txBody>
      </p:sp>
      <p:pic>
        <p:nvPicPr>
          <p:cNvPr id="9220" name="Picture 4"/>
          <p:cNvPicPr>
            <a:picLocks noChangeAspect="1" noChangeArrowheads="1"/>
          </p:cNvPicPr>
          <p:nvPr/>
        </p:nvPicPr>
        <p:blipFill>
          <a:blip r:embed="rId2" cstate="print"/>
          <a:srcRect l="43851" t="53125" r="46486" b="32813"/>
          <a:stretch>
            <a:fillRect/>
          </a:stretch>
        </p:blipFill>
        <p:spPr bwMode="auto">
          <a:xfrm>
            <a:off x="6248400" y="4464140"/>
            <a:ext cx="1397000" cy="1143000"/>
          </a:xfrm>
          <a:prstGeom prst="rect">
            <a:avLst/>
          </a:prstGeom>
          <a:noFill/>
          <a:ln w="9525">
            <a:noFill/>
            <a:miter lim="800000"/>
            <a:headEnd/>
            <a:tailEnd/>
          </a:ln>
        </p:spPr>
      </p:pic>
      <p:sp>
        <p:nvSpPr>
          <p:cNvPr id="14" name="Title 6"/>
          <p:cNvSpPr>
            <a:spLocks noGrp="1"/>
          </p:cNvSpPr>
          <p:nvPr>
            <p:ph type="title"/>
          </p:nvPr>
        </p:nvSpPr>
        <p:spPr>
          <a:xfrm>
            <a:off x="76200" y="76200"/>
            <a:ext cx="7239000" cy="1066800"/>
          </a:xfrm>
        </p:spPr>
        <p:txBody>
          <a:bodyPr>
            <a:noAutofit/>
          </a:bodyPr>
          <a:lstStyle/>
          <a:p>
            <a:r>
              <a:rPr lang="en-US" sz="3800" dirty="0"/>
              <a:t>Clause no. </a:t>
            </a:r>
            <a:r>
              <a:rPr lang="en-US" sz="2800" dirty="0">
                <a:latin typeface="+mn-lt"/>
              </a:rPr>
              <a:t>41 			</a:t>
            </a:r>
            <a:r>
              <a:rPr lang="en-US" sz="2200" dirty="0"/>
              <a:t>								</a:t>
            </a:r>
            <a:endParaRPr lang="en-US" sz="2200" i="1" dirty="0">
              <a:solidFill>
                <a:srgbClr val="FF0000"/>
              </a:solidFill>
            </a:endParaRPr>
          </a:p>
        </p:txBody>
      </p:sp>
      <p:sp>
        <p:nvSpPr>
          <p:cNvPr id="15" name="Rectangle 14"/>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2" name="Picture 1">
            <a:extLst>
              <a:ext uri="{FF2B5EF4-FFF2-40B4-BE49-F238E27FC236}">
                <a16:creationId xmlns="" xmlns:a16="http://schemas.microsoft.com/office/drawing/2014/main" id="{9B1D1063-79A1-4E30-B61C-B0FA3EBF244D}"/>
              </a:ext>
            </a:extLst>
          </p:cNvPr>
          <p:cNvPicPr>
            <a:picLocks noChangeAspect="1"/>
          </p:cNvPicPr>
          <p:nvPr/>
        </p:nvPicPr>
        <p:blipFill rotWithShape="1">
          <a:blip r:embed="rId3" cstate="print"/>
          <a:srcRect l="32363" t="51056" r="57966" b="22571"/>
          <a:stretch/>
        </p:blipFill>
        <p:spPr>
          <a:xfrm>
            <a:off x="977899" y="4436772"/>
            <a:ext cx="3073401" cy="2362200"/>
          </a:xfrm>
          <a:prstGeom prst="rect">
            <a:avLst/>
          </a:prstGeom>
          <a:ln>
            <a:solidFill>
              <a:schemeClr val="tx2"/>
            </a:solidFill>
          </a:ln>
        </p:spPr>
      </p:pic>
      <p:pic>
        <p:nvPicPr>
          <p:cNvPr id="4" name="Picture 3"/>
          <p:cNvPicPr>
            <a:picLocks noChangeAspect="1"/>
          </p:cNvPicPr>
          <p:nvPr/>
        </p:nvPicPr>
        <p:blipFill>
          <a:blip r:embed="rId4" cstate="print"/>
          <a:stretch>
            <a:fillRect/>
          </a:stretch>
        </p:blipFill>
        <p:spPr>
          <a:xfrm>
            <a:off x="228600" y="2354898"/>
            <a:ext cx="8458200" cy="1759902"/>
          </a:xfrm>
          <a:prstGeom prst="rect">
            <a:avLst/>
          </a:prstGeom>
        </p:spPr>
      </p:pic>
      <p:cxnSp>
        <p:nvCxnSpPr>
          <p:cNvPr id="13" name="Straight Arrow Connector 12"/>
          <p:cNvCxnSpPr/>
          <p:nvPr/>
        </p:nvCxnSpPr>
        <p:spPr>
          <a:xfrm>
            <a:off x="2057400" y="3657600"/>
            <a:ext cx="0" cy="762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a:off x="6096000" y="3589020"/>
            <a:ext cx="685800" cy="8991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361</a:t>
            </a:fld>
            <a:endParaRPr lang="en-US"/>
          </a:p>
        </p:txBody>
      </p:sp>
      <p:sp>
        <p:nvSpPr>
          <p:cNvPr id="4" name="Content Placeholder 3"/>
          <p:cNvSpPr>
            <a:spLocks noGrp="1"/>
          </p:cNvSpPr>
          <p:nvPr>
            <p:ph sz="quarter" idx="1"/>
          </p:nvPr>
        </p:nvSpPr>
        <p:spPr>
          <a:xfrm>
            <a:off x="0" y="1600200"/>
            <a:ext cx="9144000" cy="5105400"/>
          </a:xfrm>
        </p:spPr>
        <p:txBody>
          <a:bodyPr>
            <a:noAutofit/>
          </a:bodyPr>
          <a:lstStyle/>
          <a:p>
            <a:pPr algn="just">
              <a:spcBef>
                <a:spcPts val="1200"/>
              </a:spcBef>
            </a:pPr>
            <a:r>
              <a:rPr lang="en-US" sz="1850" dirty="0"/>
              <a:t>Legislative intention of insertion of this Clause in the Tax Audit report under Income Tax Act: Probably is to determine whether such demand has been claimed as expenditure by the assessee or not or whether the refund has been included in income or not. </a:t>
            </a:r>
          </a:p>
          <a:p>
            <a:pPr algn="just">
              <a:spcBef>
                <a:spcPts val="1200"/>
              </a:spcBef>
            </a:pPr>
            <a:r>
              <a:rPr lang="en-US" sz="1850" dirty="0"/>
              <a:t>Generally, under other tax laws the Indirect tax laws such as Central Excise Duty, Service Tax, Customs Duty, Value Added Tax, CST, Professional Tax, Goods and service Tax, </a:t>
            </a:r>
            <a:r>
              <a:rPr lang="en-US" sz="1850" dirty="0" err="1"/>
              <a:t>etc</a:t>
            </a:r>
            <a:r>
              <a:rPr lang="en-US" sz="1850" dirty="0"/>
              <a:t> should be covered </a:t>
            </a:r>
            <a:r>
              <a:rPr lang="en-US" sz="1850" i="1" dirty="0"/>
              <a:t>[However, Octroi Duty, Entry Tax, </a:t>
            </a:r>
            <a:r>
              <a:rPr lang="en-US" sz="1850" i="1" dirty="0" err="1"/>
              <a:t>cess</a:t>
            </a:r>
            <a:r>
              <a:rPr lang="en-US" sz="1850" i="1" dirty="0"/>
              <a:t> or duty such as Marketing </a:t>
            </a:r>
            <a:r>
              <a:rPr lang="en-US" sz="1850" i="1" dirty="0" err="1"/>
              <a:t>Cess</a:t>
            </a:r>
            <a:r>
              <a:rPr lang="en-US" sz="1850" i="1" dirty="0"/>
              <a:t>, </a:t>
            </a:r>
            <a:r>
              <a:rPr lang="en-US" sz="1850" i="1" dirty="0" err="1"/>
              <a:t>Cess</a:t>
            </a:r>
            <a:r>
              <a:rPr lang="en-US" sz="1850" i="1" dirty="0"/>
              <a:t> on Royalty, etc. should not be covered as other tax laws]</a:t>
            </a:r>
            <a:r>
              <a:rPr lang="en-US" sz="1850" dirty="0"/>
              <a:t>.</a:t>
            </a:r>
          </a:p>
          <a:p>
            <a:pPr algn="just">
              <a:spcBef>
                <a:spcPts val="1200"/>
              </a:spcBef>
            </a:pPr>
            <a:r>
              <a:rPr lang="en-US" sz="1850" dirty="0"/>
              <a:t>The tax auditor doesn’t need to furnish details in respect of those proceedings in which neither demand is raised nor refund is issued. </a:t>
            </a:r>
          </a:p>
          <a:p>
            <a:pPr algn="just">
              <a:spcBef>
                <a:spcPts val="1200"/>
              </a:spcBef>
            </a:pPr>
            <a:r>
              <a:rPr lang="en-US" sz="1850" dirty="0"/>
              <a:t>Obtain a copy of all the demand/ refund orders issued by the governmental authorities during the P.Y. under any tax laws other than Income Tax Act and Wealth Tax Act. </a:t>
            </a:r>
          </a:p>
          <a:p>
            <a:pPr algn="just">
              <a:spcBef>
                <a:spcPts val="1200"/>
              </a:spcBef>
            </a:pPr>
            <a:r>
              <a:rPr lang="en-US" sz="1850" dirty="0"/>
              <a:t>Where the demand/refund order pertains to a period other than the relevant P.Y. but issued during the P.Y., the same should also be reported.</a:t>
            </a:r>
          </a:p>
          <a:p>
            <a:pPr algn="just">
              <a:spcBef>
                <a:spcPts val="1200"/>
              </a:spcBef>
            </a:pPr>
            <a:r>
              <a:rPr lang="en-US" sz="1850" dirty="0"/>
              <a:t>If there is any adjustment of refund against any demand, the auditor shall also report the same.</a:t>
            </a:r>
          </a:p>
        </p:txBody>
      </p:sp>
      <p:sp>
        <p:nvSpPr>
          <p:cNvPr id="5" name="Title 6"/>
          <p:cNvSpPr>
            <a:spLocks noGrp="1"/>
          </p:cNvSpPr>
          <p:nvPr>
            <p:ph type="title"/>
          </p:nvPr>
        </p:nvSpPr>
        <p:spPr>
          <a:xfrm>
            <a:off x="76200" y="76200"/>
            <a:ext cx="7620000" cy="1066800"/>
          </a:xfrm>
        </p:spPr>
        <p:txBody>
          <a:bodyPr>
            <a:noAutofit/>
          </a:bodyPr>
          <a:lstStyle/>
          <a:p>
            <a:r>
              <a:rPr lang="en-US" sz="3800" dirty="0"/>
              <a:t>Issues / points to be considered on Clause no. </a:t>
            </a:r>
            <a:r>
              <a:rPr lang="en-US" sz="2800" dirty="0">
                <a:latin typeface="+mn-lt"/>
              </a:rPr>
              <a:t>41</a:t>
            </a:r>
            <a:r>
              <a:rPr lang="en-US" sz="3800" dirty="0"/>
              <a:t> </a:t>
            </a:r>
            <a:r>
              <a:rPr lang="en-US" sz="2200" dirty="0"/>
              <a:t>		</a:t>
            </a:r>
            <a:endParaRPr lang="en-US" sz="2200" i="1" dirty="0">
              <a:solidFill>
                <a:srgbClr val="FF0000"/>
              </a:solidFill>
            </a:endParaRPr>
          </a:p>
        </p:txBody>
      </p:sp>
      <p:sp>
        <p:nvSpPr>
          <p:cNvPr id="6" name="Rectangle 5"/>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362</a:t>
            </a:fld>
            <a:endParaRPr lang="en-US"/>
          </a:p>
        </p:txBody>
      </p:sp>
      <p:sp>
        <p:nvSpPr>
          <p:cNvPr id="4" name="Content Placeholder 3"/>
          <p:cNvSpPr>
            <a:spLocks noGrp="1"/>
          </p:cNvSpPr>
          <p:nvPr>
            <p:ph sz="quarter" idx="1"/>
          </p:nvPr>
        </p:nvSpPr>
        <p:spPr>
          <a:xfrm>
            <a:off x="228600" y="1645920"/>
            <a:ext cx="8610600" cy="3727296"/>
          </a:xfrm>
          <a:ln w="38100">
            <a:solidFill>
              <a:schemeClr val="accent1"/>
            </a:solidFill>
          </a:ln>
        </p:spPr>
        <p:txBody>
          <a:bodyPr>
            <a:noAutofit/>
          </a:bodyPr>
          <a:lstStyle/>
          <a:p>
            <a:pPr algn="just">
              <a:spcBef>
                <a:spcPts val="1200"/>
              </a:spcBef>
            </a:pPr>
            <a:r>
              <a:rPr lang="en-US" sz="2300" dirty="0"/>
              <a:t>The tax auditor should cross verify the details of demand, if any pending, from clause (vii) of COMPANIES AUDITOR REPORT ORDER (CARO) RULES, 2016  </a:t>
            </a:r>
          </a:p>
          <a:p>
            <a:pPr algn="just">
              <a:spcBef>
                <a:spcPts val="1200"/>
              </a:spcBef>
            </a:pPr>
            <a:r>
              <a:rPr lang="en-US" sz="2300" dirty="0"/>
              <a:t>The reporting by the tax auditor is subject to availability of information from the assessee.</a:t>
            </a:r>
          </a:p>
          <a:p>
            <a:pPr algn="just">
              <a:spcBef>
                <a:spcPts val="1200"/>
              </a:spcBef>
            </a:pPr>
            <a:r>
              <a:rPr lang="en-US" sz="2300" dirty="0"/>
              <a:t>In case of refunds, the tax auditor should also verify whether the interest on such refund has been shown as income or not?</a:t>
            </a:r>
          </a:p>
          <a:p>
            <a:pPr algn="just">
              <a:spcBef>
                <a:spcPts val="1200"/>
              </a:spcBef>
            </a:pPr>
            <a:r>
              <a:rPr lang="en-US" sz="2300" dirty="0"/>
              <a:t>The tax auditor should also report the consequential penalty if debited to P&amp;L A/c in Clause No. 21</a:t>
            </a:r>
          </a:p>
        </p:txBody>
      </p:sp>
      <p:sp>
        <p:nvSpPr>
          <p:cNvPr id="5" name="Title 6"/>
          <p:cNvSpPr>
            <a:spLocks noGrp="1"/>
          </p:cNvSpPr>
          <p:nvPr>
            <p:ph type="title"/>
          </p:nvPr>
        </p:nvSpPr>
        <p:spPr>
          <a:xfrm>
            <a:off x="76200" y="29980"/>
            <a:ext cx="7696200" cy="1113020"/>
          </a:xfrm>
        </p:spPr>
        <p:txBody>
          <a:bodyPr>
            <a:noAutofit/>
          </a:bodyPr>
          <a:lstStyle/>
          <a:p>
            <a:r>
              <a:rPr lang="en-US" sz="3800" dirty="0"/>
              <a:t>Issues on Clause no. </a:t>
            </a:r>
            <a:r>
              <a:rPr lang="en-US" sz="2800" dirty="0">
                <a:latin typeface="+mn-lt"/>
              </a:rPr>
              <a:t>41</a:t>
            </a:r>
            <a:r>
              <a:rPr lang="en-US" sz="3800" dirty="0"/>
              <a:t> </a:t>
            </a:r>
            <a:r>
              <a:rPr lang="en-US" sz="2200" dirty="0"/>
              <a:t>						</a:t>
            </a:r>
            <a:endParaRPr lang="en-US" sz="2200" i="1" dirty="0">
              <a:solidFill>
                <a:srgbClr val="FF0000"/>
              </a:solidFill>
            </a:endParaRPr>
          </a:p>
        </p:txBody>
      </p:sp>
      <p:sp>
        <p:nvSpPr>
          <p:cNvPr id="6" name="Rectangle 5"/>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Rectangle 6"/>
          <p:cNvSpPr/>
          <p:nvPr/>
        </p:nvSpPr>
        <p:spPr>
          <a:xfrm>
            <a:off x="228600" y="5489937"/>
            <a:ext cx="8610600" cy="1323439"/>
          </a:xfrm>
          <a:prstGeom prst="rect">
            <a:avLst/>
          </a:prstGeom>
          <a:solidFill>
            <a:schemeClr val="accent1">
              <a:lumMod val="75000"/>
            </a:schemeClr>
          </a:solidFill>
          <a:ln w="19050">
            <a:noFill/>
          </a:ln>
        </p:spPr>
        <p:txBody>
          <a:bodyPr wrap="square">
            <a:spAutoFit/>
          </a:bodyPr>
          <a:lstStyle/>
          <a:p>
            <a:pPr marL="288925" indent="-288925" algn="just">
              <a:defRPr/>
            </a:pPr>
            <a:r>
              <a:rPr lang="en-US" sz="2000" b="1" u="sng" dirty="0">
                <a:solidFill>
                  <a:schemeClr val="bg1"/>
                </a:solidFill>
              </a:rPr>
              <a:t>Clause No. 21(a) </a:t>
            </a:r>
          </a:p>
          <a:p>
            <a:pPr marL="288925" indent="-288925" algn="just">
              <a:buFont typeface="Wingdings" pitchFamily="2" charset="2"/>
              <a:buChar char="Ø"/>
              <a:defRPr/>
            </a:pPr>
            <a:r>
              <a:rPr lang="en-US" sz="2000" dirty="0">
                <a:solidFill>
                  <a:schemeClr val="bg1"/>
                </a:solidFill>
              </a:rPr>
              <a:t>Expenditure by way of penalty or fine for violation of any law for the time being force.</a:t>
            </a:r>
            <a:endParaRPr lang="en-US" sz="2000" dirty="0">
              <a:solidFill>
                <a:schemeClr val="bg1"/>
              </a:solidFill>
              <a:ea typeface="Calibri"/>
              <a:cs typeface="Arial"/>
            </a:endParaRPr>
          </a:p>
          <a:p>
            <a:pPr marL="288925" indent="-288925" algn="just">
              <a:buFont typeface="Wingdings" pitchFamily="2" charset="2"/>
              <a:buChar char="Ø"/>
            </a:pPr>
            <a:r>
              <a:rPr lang="en-US" sz="2000" dirty="0">
                <a:solidFill>
                  <a:schemeClr val="bg1"/>
                </a:solidFill>
              </a:rPr>
              <a:t> Expenditure by way of any other penalty or fine not covered above</a:t>
            </a:r>
          </a:p>
        </p:txBody>
      </p:sp>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1FCFD9BD-FF3D-471F-9B13-DE996D86E00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363</a:t>
            </a:fld>
            <a:endParaRPr lang="en-US"/>
          </a:p>
        </p:txBody>
      </p:sp>
      <p:sp>
        <p:nvSpPr>
          <p:cNvPr id="4" name="Content Placeholder 3">
            <a:extLst>
              <a:ext uri="{FF2B5EF4-FFF2-40B4-BE49-F238E27FC236}">
                <a16:creationId xmlns="" xmlns:a16="http://schemas.microsoft.com/office/drawing/2014/main" id="{269C2751-C9FB-4EB2-A29F-B939E9076F7C}"/>
              </a:ext>
            </a:extLst>
          </p:cNvPr>
          <p:cNvSpPr>
            <a:spLocks noGrp="1"/>
          </p:cNvSpPr>
          <p:nvPr>
            <p:ph sz="quarter" idx="1"/>
          </p:nvPr>
        </p:nvSpPr>
        <p:spPr>
          <a:xfrm>
            <a:off x="152400" y="1600200"/>
            <a:ext cx="8839200" cy="5181600"/>
          </a:xfrm>
        </p:spPr>
        <p:txBody>
          <a:bodyPr>
            <a:normAutofit/>
          </a:bodyPr>
          <a:lstStyle/>
          <a:p>
            <a:pPr marL="0" indent="0" algn="just">
              <a:buSzPct val="100000"/>
              <a:buNone/>
            </a:pPr>
            <a:r>
              <a:rPr lang="en-US" sz="2200" b="1" u="sng" dirty="0"/>
              <a:t>Clause 42</a:t>
            </a:r>
            <a:r>
              <a:rPr lang="en-US" sz="2200" dirty="0"/>
              <a:t>-</a:t>
            </a:r>
            <a:r>
              <a:rPr lang="en-US" sz="2200" b="1" dirty="0"/>
              <a:t> </a:t>
            </a:r>
            <a:r>
              <a:rPr lang="en-US" sz="2200" dirty="0"/>
              <a:t> </a:t>
            </a:r>
            <a:r>
              <a:rPr lang="en-US" sz="2200" b="1" dirty="0"/>
              <a:t>Details w.r.t. Form 61 (details of No PAN/ Form 60 received), Form 61A (statement of Specified Financial Transactions), Form 61B (Statement of Reportable Account), is to be reported here, as under:</a:t>
            </a:r>
          </a:p>
          <a:p>
            <a:pPr marL="457200" indent="-457200" algn="just">
              <a:buSzPct val="100000"/>
              <a:buFont typeface="+mj-lt"/>
              <a:buAutoNum type="alphaLcParenR"/>
            </a:pPr>
            <a:r>
              <a:rPr lang="en-US" sz="2200" dirty="0"/>
              <a:t>Whether the assessee is required to furnish statement in Form No.61 or Form No. 61A or Form No. 61B? (Yes/No) </a:t>
            </a:r>
          </a:p>
          <a:p>
            <a:pPr marL="457200" indent="-457200" algn="just">
              <a:buSzPct val="100000"/>
              <a:buFont typeface="+mj-lt"/>
              <a:buAutoNum type="alphaLcParenR"/>
            </a:pPr>
            <a:r>
              <a:rPr lang="en-US" sz="2200" dirty="0"/>
              <a:t>If yes, please furnish:</a:t>
            </a:r>
          </a:p>
          <a:p>
            <a:pPr marL="0" indent="0" algn="just">
              <a:buSzPct val="100000"/>
              <a:buNone/>
            </a:pPr>
            <a:endParaRPr lang="en-US" sz="2200" dirty="0"/>
          </a:p>
        </p:txBody>
      </p:sp>
      <p:graphicFrame>
        <p:nvGraphicFramePr>
          <p:cNvPr id="5" name="Table 4">
            <a:extLst>
              <a:ext uri="{FF2B5EF4-FFF2-40B4-BE49-F238E27FC236}">
                <a16:creationId xmlns="" xmlns:a16="http://schemas.microsoft.com/office/drawing/2014/main" id="{EAA1FB35-5018-4292-9B3F-70742343881F}"/>
              </a:ext>
            </a:extLst>
          </p:cNvPr>
          <p:cNvGraphicFramePr>
            <a:graphicFrameLocks noGrp="1"/>
          </p:cNvGraphicFramePr>
          <p:nvPr/>
        </p:nvGraphicFramePr>
        <p:xfrm>
          <a:off x="228600" y="4328160"/>
          <a:ext cx="8763001" cy="2301240"/>
        </p:xfrm>
        <a:graphic>
          <a:graphicData uri="http://schemas.openxmlformats.org/drawingml/2006/table">
            <a:tbl>
              <a:tblPr firstRow="1" bandRow="1">
                <a:tableStyleId>{BC89EF96-8CEA-46FF-86C4-4CE0E7609802}</a:tableStyleId>
              </a:tblPr>
              <a:tblGrid>
                <a:gridCol w="1603702">
                  <a:extLst>
                    <a:ext uri="{9D8B030D-6E8A-4147-A177-3AD203B41FA5}">
                      <a16:colId xmlns="" xmlns:a16="http://schemas.microsoft.com/office/drawing/2014/main" val="1456241708"/>
                    </a:ext>
                  </a:extLst>
                </a:gridCol>
                <a:gridCol w="1184527">
                  <a:extLst>
                    <a:ext uri="{9D8B030D-6E8A-4147-A177-3AD203B41FA5}">
                      <a16:colId xmlns="" xmlns:a16="http://schemas.microsoft.com/office/drawing/2014/main" val="4020779107"/>
                    </a:ext>
                  </a:extLst>
                </a:gridCol>
                <a:gridCol w="1513610">
                  <a:extLst>
                    <a:ext uri="{9D8B030D-6E8A-4147-A177-3AD203B41FA5}">
                      <a16:colId xmlns="" xmlns:a16="http://schemas.microsoft.com/office/drawing/2014/main" val="950301441"/>
                    </a:ext>
                  </a:extLst>
                </a:gridCol>
                <a:gridCol w="1513610">
                  <a:extLst>
                    <a:ext uri="{9D8B030D-6E8A-4147-A177-3AD203B41FA5}">
                      <a16:colId xmlns="" xmlns:a16="http://schemas.microsoft.com/office/drawing/2014/main" val="3141077663"/>
                    </a:ext>
                  </a:extLst>
                </a:gridCol>
                <a:gridCol w="2947552">
                  <a:extLst>
                    <a:ext uri="{9D8B030D-6E8A-4147-A177-3AD203B41FA5}">
                      <a16:colId xmlns="" xmlns:a16="http://schemas.microsoft.com/office/drawing/2014/main" val="3640244886"/>
                    </a:ext>
                  </a:extLst>
                </a:gridCol>
              </a:tblGrid>
              <a:tr h="838200">
                <a:tc>
                  <a:txBody>
                    <a:bodyPr/>
                    <a:lstStyle/>
                    <a:p>
                      <a:r>
                        <a:rPr kumimoji="0" lang="en-US" sz="1500" b="1" kern="1200" dirty="0">
                          <a:solidFill>
                            <a:schemeClr val="tx1"/>
                          </a:solidFill>
                          <a:latin typeface="+mn-lt"/>
                          <a:ea typeface="+mn-ea"/>
                          <a:cs typeface="+mn-cs"/>
                        </a:rPr>
                        <a:t>Income-tax Department Reporting Entity Identification Number </a:t>
                      </a:r>
                      <a:endParaRPr lang="en-US" sz="1500" b="1" dirty="0"/>
                    </a:p>
                  </a:txBody>
                  <a:tcPr/>
                </a:tc>
                <a:tc>
                  <a:txBody>
                    <a:bodyPr/>
                    <a:lstStyle/>
                    <a:p>
                      <a:r>
                        <a:rPr kumimoji="0" lang="en-US" sz="1500" b="1" kern="1200" dirty="0">
                          <a:solidFill>
                            <a:schemeClr val="tx1"/>
                          </a:solidFill>
                          <a:latin typeface="+mn-lt"/>
                          <a:ea typeface="+mn-ea"/>
                          <a:cs typeface="+mn-cs"/>
                        </a:rPr>
                        <a:t>Type of Form </a:t>
                      </a:r>
                      <a:endParaRPr lang="en-US" sz="1500" b="1" dirty="0"/>
                    </a:p>
                  </a:txBody>
                  <a:tcPr/>
                </a:tc>
                <a:tc>
                  <a:txBody>
                    <a:bodyPr/>
                    <a:lstStyle/>
                    <a:p>
                      <a:r>
                        <a:rPr kumimoji="0" lang="en-US" sz="1500" b="1" kern="1200" dirty="0">
                          <a:solidFill>
                            <a:schemeClr val="tx1"/>
                          </a:solidFill>
                          <a:latin typeface="+mn-lt"/>
                          <a:ea typeface="+mn-ea"/>
                          <a:cs typeface="+mn-cs"/>
                        </a:rPr>
                        <a:t>Due date for  furnishing </a:t>
                      </a:r>
                      <a:endParaRPr lang="en-US" sz="15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kern="1200" dirty="0">
                          <a:solidFill>
                            <a:schemeClr val="tx1"/>
                          </a:solidFill>
                          <a:latin typeface="+mn-lt"/>
                          <a:ea typeface="+mn-ea"/>
                          <a:cs typeface="+mn-cs"/>
                        </a:rPr>
                        <a:t>Date of furnishing, if furnished </a:t>
                      </a:r>
                      <a:endParaRPr lang="en-US" sz="1500" b="1" dirty="0"/>
                    </a:p>
                    <a:p>
                      <a:endParaRPr lang="en-US" sz="1500" b="1" dirty="0"/>
                    </a:p>
                  </a:txBody>
                  <a:tcPr/>
                </a:tc>
                <a:tc>
                  <a:txBody>
                    <a:bodyPr/>
                    <a:lstStyle/>
                    <a:p>
                      <a:r>
                        <a:rPr kumimoji="0" lang="en-US" sz="1500" b="1" kern="1200" dirty="0">
                          <a:solidFill>
                            <a:schemeClr val="tx1"/>
                          </a:solidFill>
                          <a:latin typeface="+mn-lt"/>
                          <a:ea typeface="+mn-ea"/>
                          <a:cs typeface="+mn-cs"/>
                        </a:rPr>
                        <a:t>Whether the Form contains information about all details/ transactions which are required to be reported. If not, please furnish list of the details/transactions which are not reported. </a:t>
                      </a:r>
                      <a:endParaRPr lang="en-US" sz="1500" b="1" dirty="0"/>
                    </a:p>
                  </a:txBody>
                  <a:tcPr/>
                </a:tc>
                <a:extLst>
                  <a:ext uri="{0D108BD9-81ED-4DB2-BD59-A6C34878D82A}">
                    <a16:rowId xmlns="" xmlns:a16="http://schemas.microsoft.com/office/drawing/2014/main" val="2325877992"/>
                  </a:ext>
                </a:extLst>
              </a:tr>
              <a:tr h="838200">
                <a:tc>
                  <a:txBody>
                    <a:bodyPr/>
                    <a:lstStyle/>
                    <a:p>
                      <a:endParaRPr lang="en-US" sz="1500" dirty="0"/>
                    </a:p>
                  </a:txBody>
                  <a:tcPr/>
                </a:tc>
                <a:tc>
                  <a:txBody>
                    <a:bodyPr/>
                    <a:lstStyle/>
                    <a:p>
                      <a:endParaRPr lang="en-US" sz="1500" dirty="0"/>
                    </a:p>
                  </a:txBody>
                  <a:tcPr/>
                </a:tc>
                <a:tc>
                  <a:txBody>
                    <a:bodyPr/>
                    <a:lstStyle/>
                    <a:p>
                      <a:endParaRPr lang="en-US" sz="1500" dirty="0"/>
                    </a:p>
                  </a:txBody>
                  <a:tcPr/>
                </a:tc>
                <a:tc>
                  <a:txBody>
                    <a:bodyPr/>
                    <a:lstStyle/>
                    <a:p>
                      <a:endParaRPr lang="en-US" sz="1500" dirty="0"/>
                    </a:p>
                  </a:txBody>
                  <a:tcPr/>
                </a:tc>
                <a:tc>
                  <a:txBody>
                    <a:bodyPr/>
                    <a:lstStyle/>
                    <a:p>
                      <a:endParaRPr lang="en-US" sz="1500" dirty="0"/>
                    </a:p>
                  </a:txBody>
                  <a:tcPr/>
                </a:tc>
                <a:extLst>
                  <a:ext uri="{0D108BD9-81ED-4DB2-BD59-A6C34878D82A}">
                    <a16:rowId xmlns="" xmlns:a16="http://schemas.microsoft.com/office/drawing/2014/main" val="660730376"/>
                  </a:ext>
                </a:extLst>
              </a:tr>
            </a:tbl>
          </a:graphicData>
        </a:graphic>
      </p:graphicFrame>
      <p:sp>
        <p:nvSpPr>
          <p:cNvPr id="9" name="Title 6">
            <a:extLst>
              <a:ext uri="{FF2B5EF4-FFF2-40B4-BE49-F238E27FC236}">
                <a16:creationId xmlns="" xmlns:a16="http://schemas.microsoft.com/office/drawing/2014/main" id="{636184DC-7D83-4AB6-A247-1A48AA5DA0F5}"/>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42</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2305553043"/>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63ACE429-B291-4F62-B1DF-2F5F1E2B8D71}"/>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364</a:t>
            </a:fld>
            <a:endParaRPr lang="en-US"/>
          </a:p>
        </p:txBody>
      </p:sp>
      <p:graphicFrame>
        <p:nvGraphicFramePr>
          <p:cNvPr id="5" name="Table 4">
            <a:extLst>
              <a:ext uri="{FF2B5EF4-FFF2-40B4-BE49-F238E27FC236}">
                <a16:creationId xmlns="" xmlns:a16="http://schemas.microsoft.com/office/drawing/2014/main" id="{814CBF3F-2582-438C-AAE1-41638CF32A93}"/>
              </a:ext>
            </a:extLst>
          </p:cNvPr>
          <p:cNvGraphicFramePr>
            <a:graphicFrameLocks noGrp="1"/>
          </p:cNvGraphicFramePr>
          <p:nvPr>
            <p:extLst>
              <p:ext uri="{D42A27DB-BD31-4B8C-83A1-F6EECF244321}">
                <p14:modId xmlns:p14="http://schemas.microsoft.com/office/powerpoint/2010/main" val="4233176372"/>
              </p:ext>
            </p:extLst>
          </p:nvPr>
        </p:nvGraphicFramePr>
        <p:xfrm>
          <a:off x="76200" y="1676400"/>
          <a:ext cx="8991600" cy="4572000"/>
        </p:xfrm>
        <a:graphic>
          <a:graphicData uri="http://schemas.openxmlformats.org/drawingml/2006/table">
            <a:tbl>
              <a:tblPr firstRow="1" bandRow="1">
                <a:tableStyleId>{5C22544A-7EE6-4342-B048-85BDC9FD1C3A}</a:tableStyleId>
              </a:tblPr>
              <a:tblGrid>
                <a:gridCol w="1007679">
                  <a:extLst>
                    <a:ext uri="{9D8B030D-6E8A-4147-A177-3AD203B41FA5}">
                      <a16:colId xmlns="" xmlns:a16="http://schemas.microsoft.com/office/drawing/2014/main" val="3900547823"/>
                    </a:ext>
                  </a:extLst>
                </a:gridCol>
                <a:gridCol w="2954721">
                  <a:extLst>
                    <a:ext uri="{9D8B030D-6E8A-4147-A177-3AD203B41FA5}">
                      <a16:colId xmlns="" xmlns:a16="http://schemas.microsoft.com/office/drawing/2014/main" val="247161044"/>
                    </a:ext>
                  </a:extLst>
                </a:gridCol>
                <a:gridCol w="2584116">
                  <a:extLst>
                    <a:ext uri="{9D8B030D-6E8A-4147-A177-3AD203B41FA5}">
                      <a16:colId xmlns="" xmlns:a16="http://schemas.microsoft.com/office/drawing/2014/main" val="4121774826"/>
                    </a:ext>
                  </a:extLst>
                </a:gridCol>
                <a:gridCol w="2445084">
                  <a:extLst>
                    <a:ext uri="{9D8B030D-6E8A-4147-A177-3AD203B41FA5}">
                      <a16:colId xmlns="" xmlns:a16="http://schemas.microsoft.com/office/drawing/2014/main" val="1709937998"/>
                    </a:ext>
                  </a:extLst>
                </a:gridCol>
              </a:tblGrid>
              <a:tr h="370840">
                <a:tc>
                  <a:txBody>
                    <a:bodyPr/>
                    <a:lstStyle/>
                    <a:p>
                      <a:pPr algn="ctr"/>
                      <a:r>
                        <a:rPr lang="en-US" dirty="0"/>
                        <a:t>Form No.</a:t>
                      </a:r>
                    </a:p>
                  </a:txBody>
                  <a:tcPr/>
                </a:tc>
                <a:tc>
                  <a:txBody>
                    <a:bodyPr/>
                    <a:lstStyle/>
                    <a:p>
                      <a:pPr algn="ctr"/>
                      <a:r>
                        <a:rPr lang="en-US" dirty="0"/>
                        <a:t>Who has to file?</a:t>
                      </a:r>
                    </a:p>
                  </a:txBody>
                  <a:tcPr/>
                </a:tc>
                <a:tc>
                  <a:txBody>
                    <a:bodyPr/>
                    <a:lstStyle/>
                    <a:p>
                      <a:pPr algn="ctr"/>
                      <a:r>
                        <a:rPr lang="en-US" dirty="0"/>
                        <a:t>Due Date of furnish</a:t>
                      </a:r>
                    </a:p>
                  </a:txBody>
                  <a:tcPr/>
                </a:tc>
                <a:tc>
                  <a:txBody>
                    <a:bodyPr/>
                    <a:lstStyle/>
                    <a:p>
                      <a:pPr algn="ctr"/>
                      <a:r>
                        <a:rPr lang="en-US" dirty="0"/>
                        <a:t>Authority</a:t>
                      </a:r>
                    </a:p>
                  </a:txBody>
                  <a:tcPr/>
                </a:tc>
                <a:extLst>
                  <a:ext uri="{0D108BD9-81ED-4DB2-BD59-A6C34878D82A}">
                    <a16:rowId xmlns="" xmlns:a16="http://schemas.microsoft.com/office/drawing/2014/main" val="2989807527"/>
                  </a:ext>
                </a:extLst>
              </a:tr>
              <a:tr h="370840">
                <a:tc>
                  <a:txBody>
                    <a:bodyPr/>
                    <a:lstStyle/>
                    <a:p>
                      <a:r>
                        <a:rPr lang="en-US" dirty="0"/>
                        <a:t>Form 61</a:t>
                      </a:r>
                    </a:p>
                  </a:txBody>
                  <a:tcPr/>
                </a:tc>
                <a:tc>
                  <a:txBody>
                    <a:bodyPr/>
                    <a:lstStyle/>
                    <a:p>
                      <a:pPr algn="just"/>
                      <a:r>
                        <a:rPr lang="en-US" sz="1800" dirty="0"/>
                        <a:t>Every person who has received any declaration in Form No. 60 (No PAN), on or after the 01.01.2016, in relation to a transaction specified in rule 114B, shall furnish a statement in Form No. 61 containing particulars of such declaration.</a:t>
                      </a:r>
                      <a:endParaRPr lang="en-US" dirty="0"/>
                    </a:p>
                  </a:txBody>
                  <a:tcPr/>
                </a:tc>
                <a:tc>
                  <a:txBody>
                    <a:bodyPr/>
                    <a:lstStyle/>
                    <a:p>
                      <a:pPr marL="111125" indent="-111125" algn="just">
                        <a:buFont typeface="Arial" panose="020B0604020202020204" pitchFamily="34" charset="0"/>
                        <a:buChar char="•"/>
                      </a:pPr>
                      <a:r>
                        <a:rPr lang="en-US" sz="1800" dirty="0"/>
                        <a:t>where the declarations are received by the 30</a:t>
                      </a:r>
                      <a:r>
                        <a:rPr lang="en-US" sz="1800" baseline="30000" dirty="0"/>
                        <a:t>th</a:t>
                      </a:r>
                      <a:r>
                        <a:rPr lang="en-US" sz="1800" dirty="0"/>
                        <a:t> Sep., be furnished by the 31</a:t>
                      </a:r>
                      <a:r>
                        <a:rPr lang="en-US" sz="1800" baseline="30000" dirty="0"/>
                        <a:t>st</a:t>
                      </a:r>
                      <a:r>
                        <a:rPr lang="en-US" sz="1800" dirty="0"/>
                        <a:t> October of that year; and</a:t>
                      </a:r>
                    </a:p>
                    <a:p>
                      <a:pPr marL="111125" indent="-111125" algn="just">
                        <a:buFont typeface="Arial" panose="020B0604020202020204" pitchFamily="34" charset="0"/>
                        <a:buChar char="•"/>
                      </a:pPr>
                      <a:r>
                        <a:rPr lang="en-US" sz="1800" dirty="0"/>
                        <a:t>where the declarations are received by the 31</a:t>
                      </a:r>
                      <a:r>
                        <a:rPr lang="en-US" sz="1800" baseline="30000" dirty="0"/>
                        <a:t>st</a:t>
                      </a:r>
                      <a:r>
                        <a:rPr lang="en-US" sz="1800" dirty="0"/>
                        <a:t> March, be furnished by the 30th April of the financial year immediately following the financial year in which the form is received.</a:t>
                      </a:r>
                      <a:endParaRPr lang="en-US" dirty="0"/>
                    </a:p>
                  </a:txBody>
                  <a:tcPr/>
                </a:tc>
                <a:tc>
                  <a:txBody>
                    <a:bodyPr/>
                    <a:lstStyle/>
                    <a:p>
                      <a:pPr marL="0" indent="0" algn="just">
                        <a:buFont typeface="Arial" panose="020B0604020202020204" pitchFamily="34" charset="0"/>
                        <a:buNone/>
                      </a:pPr>
                      <a:r>
                        <a:rPr lang="en-US" sz="1800" dirty="0"/>
                        <a:t>The form 61 shall be furnished to the Director of Income-tax (Intelligence and Criminal Investigation) or the Joint Director of Income-tax (Intelligence and Criminal Investigation) through online transmission of electronic data to a server designated for this purpose.</a:t>
                      </a:r>
                      <a:endParaRPr lang="en-US" dirty="0"/>
                    </a:p>
                  </a:txBody>
                  <a:tcPr/>
                </a:tc>
                <a:extLst>
                  <a:ext uri="{0D108BD9-81ED-4DB2-BD59-A6C34878D82A}">
                    <a16:rowId xmlns="" xmlns:a16="http://schemas.microsoft.com/office/drawing/2014/main" val="1742063410"/>
                  </a:ext>
                </a:extLst>
              </a:tr>
            </a:tbl>
          </a:graphicData>
        </a:graphic>
      </p:graphicFrame>
      <p:sp>
        <p:nvSpPr>
          <p:cNvPr id="4" name="Title 6">
            <a:extLst>
              <a:ext uri="{FF2B5EF4-FFF2-40B4-BE49-F238E27FC236}">
                <a16:creationId xmlns="" xmlns:a16="http://schemas.microsoft.com/office/drawing/2014/main" id="{E6EE52AE-F430-42BB-AB40-ADE2FE7EDEA2}"/>
              </a:ext>
            </a:extLst>
          </p:cNvPr>
          <p:cNvSpPr txBox="1">
            <a:spLocks/>
          </p:cNvSpPr>
          <p:nvPr/>
        </p:nvSpPr>
        <p:spPr>
          <a:xfrm>
            <a:off x="0" y="3810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42</a:t>
            </a:r>
            <a:r>
              <a:rPr lang="en-US" b="1" i="1" dirty="0">
                <a:solidFill>
                  <a:schemeClr val="accent2"/>
                </a:solidFill>
                <a:latin typeface="+mj-lt"/>
              </a:rPr>
              <a:t>.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6" name="Rectangle 5">
            <a:extLst>
              <a:ext uri="{FF2B5EF4-FFF2-40B4-BE49-F238E27FC236}">
                <a16:creationId xmlns="" xmlns:a16="http://schemas.microsoft.com/office/drawing/2014/main" id="{D59F53F3-9697-4465-9895-5C47354014EC}"/>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849195775"/>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63ACE429-B291-4F62-B1DF-2F5F1E2B8D71}"/>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365</a:t>
            </a:fld>
            <a:endParaRPr lang="en-US"/>
          </a:p>
        </p:txBody>
      </p:sp>
      <p:graphicFrame>
        <p:nvGraphicFramePr>
          <p:cNvPr id="5" name="Table 4">
            <a:extLst>
              <a:ext uri="{FF2B5EF4-FFF2-40B4-BE49-F238E27FC236}">
                <a16:creationId xmlns="" xmlns:a16="http://schemas.microsoft.com/office/drawing/2014/main" id="{814CBF3F-2582-438C-AAE1-41638CF32A93}"/>
              </a:ext>
            </a:extLst>
          </p:cNvPr>
          <p:cNvGraphicFramePr>
            <a:graphicFrameLocks noGrp="1"/>
          </p:cNvGraphicFramePr>
          <p:nvPr>
            <p:extLst>
              <p:ext uri="{D42A27DB-BD31-4B8C-83A1-F6EECF244321}">
                <p14:modId xmlns:p14="http://schemas.microsoft.com/office/powerpoint/2010/main" val="1913172595"/>
              </p:ext>
            </p:extLst>
          </p:nvPr>
        </p:nvGraphicFramePr>
        <p:xfrm>
          <a:off x="152400" y="1825791"/>
          <a:ext cx="8915400" cy="4846320"/>
        </p:xfrm>
        <a:graphic>
          <a:graphicData uri="http://schemas.openxmlformats.org/drawingml/2006/table">
            <a:tbl>
              <a:tblPr firstRow="1" bandRow="1">
                <a:tableStyleId>{5C22544A-7EE6-4342-B048-85BDC9FD1C3A}</a:tableStyleId>
              </a:tblPr>
              <a:tblGrid>
                <a:gridCol w="685800">
                  <a:extLst>
                    <a:ext uri="{9D8B030D-6E8A-4147-A177-3AD203B41FA5}">
                      <a16:colId xmlns="" xmlns:a16="http://schemas.microsoft.com/office/drawing/2014/main" val="3900547823"/>
                    </a:ext>
                  </a:extLst>
                </a:gridCol>
                <a:gridCol w="2819400">
                  <a:extLst>
                    <a:ext uri="{9D8B030D-6E8A-4147-A177-3AD203B41FA5}">
                      <a16:colId xmlns="" xmlns:a16="http://schemas.microsoft.com/office/drawing/2014/main" val="247161044"/>
                    </a:ext>
                  </a:extLst>
                </a:gridCol>
                <a:gridCol w="2514600">
                  <a:extLst>
                    <a:ext uri="{9D8B030D-6E8A-4147-A177-3AD203B41FA5}">
                      <a16:colId xmlns="" xmlns:a16="http://schemas.microsoft.com/office/drawing/2014/main" val="4121774826"/>
                    </a:ext>
                  </a:extLst>
                </a:gridCol>
                <a:gridCol w="2895600">
                  <a:extLst>
                    <a:ext uri="{9D8B030D-6E8A-4147-A177-3AD203B41FA5}">
                      <a16:colId xmlns="" xmlns:a16="http://schemas.microsoft.com/office/drawing/2014/main" val="2367856902"/>
                    </a:ext>
                  </a:extLst>
                </a:gridCol>
              </a:tblGrid>
              <a:tr h="370840">
                <a:tc>
                  <a:txBody>
                    <a:bodyPr/>
                    <a:lstStyle/>
                    <a:p>
                      <a:pPr algn="ctr"/>
                      <a:r>
                        <a:rPr lang="en-US" i="0" dirty="0"/>
                        <a:t>Form No.</a:t>
                      </a:r>
                    </a:p>
                  </a:txBody>
                  <a:tcPr/>
                </a:tc>
                <a:tc>
                  <a:txBody>
                    <a:bodyPr/>
                    <a:lstStyle/>
                    <a:p>
                      <a:pPr algn="ctr"/>
                      <a:r>
                        <a:rPr lang="en-US" i="0" dirty="0"/>
                        <a:t>Who has to file?</a:t>
                      </a:r>
                    </a:p>
                  </a:txBody>
                  <a:tcPr/>
                </a:tc>
                <a:tc>
                  <a:txBody>
                    <a:bodyPr/>
                    <a:lstStyle/>
                    <a:p>
                      <a:pPr algn="ctr"/>
                      <a:r>
                        <a:rPr lang="en-US" i="0" dirty="0"/>
                        <a:t>Due Date of furnish</a:t>
                      </a:r>
                    </a:p>
                  </a:txBody>
                  <a:tcPr/>
                </a:tc>
                <a:tc>
                  <a:txBody>
                    <a:bodyPr/>
                    <a:lstStyle/>
                    <a:p>
                      <a:pPr algn="ctr"/>
                      <a:r>
                        <a:rPr lang="en-US" dirty="0"/>
                        <a:t>Authority</a:t>
                      </a:r>
                      <a:endParaRPr lang="en-US" i="0" dirty="0"/>
                    </a:p>
                  </a:txBody>
                  <a:tcPr/>
                </a:tc>
                <a:extLst>
                  <a:ext uri="{0D108BD9-81ED-4DB2-BD59-A6C34878D82A}">
                    <a16:rowId xmlns="" xmlns:a16="http://schemas.microsoft.com/office/drawing/2014/main" val="2989807527"/>
                  </a:ext>
                </a:extLst>
              </a:tr>
              <a:tr h="370840">
                <a:tc>
                  <a:txBody>
                    <a:bodyPr/>
                    <a:lstStyle/>
                    <a:p>
                      <a:pPr algn="just"/>
                      <a:r>
                        <a:rPr lang="en-US" i="0" dirty="0"/>
                        <a:t>Form 61A</a:t>
                      </a:r>
                    </a:p>
                  </a:txBody>
                  <a:tcPr/>
                </a:tc>
                <a:tc>
                  <a:txBody>
                    <a:bodyPr/>
                    <a:lstStyle/>
                    <a:p>
                      <a:pPr algn="just"/>
                      <a:r>
                        <a:rPr kumimoji="0" lang="en-US" b="0" i="0" kern="1200" dirty="0">
                          <a:solidFill>
                            <a:schemeClr val="dk1"/>
                          </a:solidFill>
                          <a:effectLst/>
                          <a:latin typeface="+mn-lt"/>
                          <a:ea typeface="+mn-ea"/>
                          <a:cs typeface="+mn-cs"/>
                        </a:rPr>
                        <a:t>Statement of Financial Transactions (SFT) is a record of the statement of specified financial transactions which are </a:t>
                      </a:r>
                      <a:r>
                        <a:rPr lang="en-US" i="0" dirty="0"/>
                        <a:t>required to be furnished u/s 285BA of the Act shall be furnished in Form No. 61A. The nature and value of transaction to be furnished by the reporting person as specified under Rule 114E.</a:t>
                      </a:r>
                    </a:p>
                  </a:txBody>
                  <a:tcPr/>
                </a:tc>
                <a:tc>
                  <a:txBody>
                    <a:bodyPr/>
                    <a:lstStyle/>
                    <a:p>
                      <a:pPr algn="just"/>
                      <a:r>
                        <a:rPr kumimoji="0" lang="en-US" sz="1800" b="0" i="0" kern="1200" dirty="0">
                          <a:solidFill>
                            <a:schemeClr val="dk1"/>
                          </a:solidFill>
                          <a:effectLst/>
                          <a:latin typeface="+mn-lt"/>
                          <a:ea typeface="+mn-ea"/>
                          <a:cs typeface="+mn-cs"/>
                        </a:rPr>
                        <a:t>The form 61A shall be furnished on or before the 31</a:t>
                      </a:r>
                      <a:r>
                        <a:rPr kumimoji="0" lang="en-US" sz="1800" b="0" i="0" kern="1200" baseline="30000" dirty="0">
                          <a:solidFill>
                            <a:schemeClr val="dk1"/>
                          </a:solidFill>
                          <a:effectLst/>
                          <a:latin typeface="+mn-lt"/>
                          <a:ea typeface="+mn-ea"/>
                          <a:cs typeface="+mn-cs"/>
                        </a:rPr>
                        <a:t>st</a:t>
                      </a:r>
                      <a:r>
                        <a:rPr kumimoji="0" lang="en-US" sz="1800" b="0" i="0" kern="1200" dirty="0">
                          <a:solidFill>
                            <a:schemeClr val="dk1"/>
                          </a:solidFill>
                          <a:effectLst/>
                          <a:latin typeface="+mn-lt"/>
                          <a:ea typeface="+mn-ea"/>
                          <a:cs typeface="+mn-cs"/>
                        </a:rPr>
                        <a:t> May, immediately following the FY</a:t>
                      </a:r>
                      <a:r>
                        <a:rPr kumimoji="0" lang="en-US" sz="1800" b="0" i="0" kern="1200" baseline="0" dirty="0">
                          <a:solidFill>
                            <a:schemeClr val="dk1"/>
                          </a:solidFill>
                          <a:effectLst/>
                          <a:latin typeface="+mn-lt"/>
                          <a:ea typeface="+mn-ea"/>
                          <a:cs typeface="+mn-cs"/>
                        </a:rPr>
                        <a:t> </a:t>
                      </a:r>
                      <a:r>
                        <a:rPr kumimoji="0" lang="en-US" sz="1800" b="0" i="0" kern="1200" dirty="0">
                          <a:solidFill>
                            <a:schemeClr val="dk1"/>
                          </a:solidFill>
                          <a:effectLst/>
                          <a:latin typeface="+mn-lt"/>
                          <a:ea typeface="+mn-ea"/>
                          <a:cs typeface="+mn-cs"/>
                        </a:rPr>
                        <a:t>in which the transaction is registered or recorded. </a:t>
                      </a:r>
                    </a:p>
                    <a:p>
                      <a:pPr algn="just"/>
                      <a:r>
                        <a:rPr kumimoji="0" lang="en-US" sz="1800" b="0" i="0" kern="1200" dirty="0" err="1">
                          <a:solidFill>
                            <a:schemeClr val="dk1"/>
                          </a:solidFill>
                          <a:effectLst/>
                          <a:latin typeface="+mn-lt"/>
                          <a:ea typeface="+mn-ea"/>
                          <a:cs typeface="+mn-cs"/>
                        </a:rPr>
                        <a:t>A</a:t>
                      </a:r>
                      <a:r>
                        <a:rPr kumimoji="0" lang="en-US" b="0" i="0" kern="1200" dirty="0" err="1">
                          <a:solidFill>
                            <a:schemeClr val="dk1"/>
                          </a:solidFill>
                          <a:effectLst/>
                          <a:latin typeface="+mn-lt"/>
                          <a:ea typeface="+mn-ea"/>
                          <a:cs typeface="+mn-cs"/>
                        </a:rPr>
                        <a:t>ssessee</a:t>
                      </a:r>
                      <a:r>
                        <a:rPr kumimoji="0" lang="en-US" b="0" i="0" kern="1200" dirty="0">
                          <a:solidFill>
                            <a:schemeClr val="dk1"/>
                          </a:solidFill>
                          <a:effectLst/>
                          <a:latin typeface="+mn-lt"/>
                          <a:ea typeface="+mn-ea"/>
                          <a:cs typeface="+mn-cs"/>
                        </a:rPr>
                        <a:t> is not able to do so, the authorities would issue a notice to such an </a:t>
                      </a:r>
                      <a:r>
                        <a:rPr kumimoji="0" lang="en-US" b="0" i="0" kern="1200" dirty="0" err="1">
                          <a:solidFill>
                            <a:schemeClr val="dk1"/>
                          </a:solidFill>
                          <a:effectLst/>
                          <a:latin typeface="+mn-lt"/>
                          <a:ea typeface="+mn-ea"/>
                          <a:cs typeface="+mn-cs"/>
                        </a:rPr>
                        <a:t>assessee</a:t>
                      </a:r>
                      <a:r>
                        <a:rPr kumimoji="0" lang="en-US" b="0" i="0" kern="1200" dirty="0">
                          <a:solidFill>
                            <a:schemeClr val="dk1"/>
                          </a:solidFill>
                          <a:effectLst/>
                          <a:latin typeface="+mn-lt"/>
                          <a:ea typeface="+mn-ea"/>
                          <a:cs typeface="+mn-cs"/>
                        </a:rPr>
                        <a:t>, demanding the </a:t>
                      </a:r>
                      <a:r>
                        <a:rPr kumimoji="0" lang="en-US" b="0" i="0" kern="1200" dirty="0" err="1">
                          <a:solidFill>
                            <a:schemeClr val="dk1"/>
                          </a:solidFill>
                          <a:effectLst/>
                          <a:latin typeface="+mn-lt"/>
                          <a:ea typeface="+mn-ea"/>
                          <a:cs typeface="+mn-cs"/>
                        </a:rPr>
                        <a:t>assessee</a:t>
                      </a:r>
                      <a:r>
                        <a:rPr kumimoji="0" lang="en-US" b="0" i="0" kern="1200" dirty="0">
                          <a:solidFill>
                            <a:schemeClr val="dk1"/>
                          </a:solidFill>
                          <a:effectLst/>
                          <a:latin typeface="+mn-lt"/>
                          <a:ea typeface="+mn-ea"/>
                          <a:cs typeface="+mn-cs"/>
                        </a:rPr>
                        <a:t> to submit the form within 30 days from issuance of such notice. </a:t>
                      </a:r>
                      <a:endParaRPr lang="en-US" i="0"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b="0" i="0" kern="1200" dirty="0">
                          <a:solidFill>
                            <a:schemeClr val="dk1"/>
                          </a:solidFill>
                          <a:effectLst/>
                          <a:latin typeface="+mn-lt"/>
                          <a:ea typeface="+mn-ea"/>
                          <a:cs typeface="+mn-cs"/>
                        </a:rPr>
                        <a:t>It shall be furnished to the Director of Income-tax (Intelligence and Criminal Investigation) or the Joint Director of Income-tax (Intelligence and Criminal Investigation) through online transmission of electronic data to a server designated for this purpose.</a:t>
                      </a:r>
                      <a:endParaRPr lang="en-US" i="0" dirty="0"/>
                    </a:p>
                  </a:txBody>
                  <a:tcPr/>
                </a:tc>
                <a:extLst>
                  <a:ext uri="{0D108BD9-81ED-4DB2-BD59-A6C34878D82A}">
                    <a16:rowId xmlns="" xmlns:a16="http://schemas.microsoft.com/office/drawing/2014/main" val="1742063410"/>
                  </a:ext>
                </a:extLst>
              </a:tr>
            </a:tbl>
          </a:graphicData>
        </a:graphic>
      </p:graphicFrame>
      <p:sp>
        <p:nvSpPr>
          <p:cNvPr id="6" name="Rectangle 5">
            <a:extLst>
              <a:ext uri="{FF2B5EF4-FFF2-40B4-BE49-F238E27FC236}">
                <a16:creationId xmlns="" xmlns:a16="http://schemas.microsoft.com/office/drawing/2014/main" id="{8BE43547-E6C7-44F6-89C8-A93C056C0AB3}"/>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itle 6">
            <a:extLst>
              <a:ext uri="{FF2B5EF4-FFF2-40B4-BE49-F238E27FC236}">
                <a16:creationId xmlns="" xmlns:a16="http://schemas.microsoft.com/office/drawing/2014/main" id="{E326930E-0E60-4710-8BA6-4F6309C67E0B}"/>
              </a:ext>
            </a:extLst>
          </p:cNvPr>
          <p:cNvSpPr txBox="1">
            <a:spLocks/>
          </p:cNvSpPr>
          <p:nvPr/>
        </p:nvSpPr>
        <p:spPr>
          <a:xfrm>
            <a:off x="0" y="3810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42</a:t>
            </a:r>
            <a:r>
              <a:rPr lang="en-US" b="1" i="1" dirty="0">
                <a:solidFill>
                  <a:schemeClr val="accent2"/>
                </a:solidFill>
                <a:latin typeface="+mj-lt"/>
              </a:rPr>
              <a:t>.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4240906403"/>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63ACE429-B291-4F62-B1DF-2F5F1E2B8D71}"/>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366</a:t>
            </a:fld>
            <a:endParaRPr lang="en-US"/>
          </a:p>
        </p:txBody>
      </p:sp>
      <p:graphicFrame>
        <p:nvGraphicFramePr>
          <p:cNvPr id="5" name="Table 4">
            <a:extLst>
              <a:ext uri="{FF2B5EF4-FFF2-40B4-BE49-F238E27FC236}">
                <a16:creationId xmlns="" xmlns:a16="http://schemas.microsoft.com/office/drawing/2014/main" id="{814CBF3F-2582-438C-AAE1-41638CF32A93}"/>
              </a:ext>
            </a:extLst>
          </p:cNvPr>
          <p:cNvGraphicFramePr>
            <a:graphicFrameLocks noGrp="1"/>
          </p:cNvGraphicFramePr>
          <p:nvPr>
            <p:extLst>
              <p:ext uri="{D42A27DB-BD31-4B8C-83A1-F6EECF244321}">
                <p14:modId xmlns:p14="http://schemas.microsoft.com/office/powerpoint/2010/main" val="2697918352"/>
              </p:ext>
            </p:extLst>
          </p:nvPr>
        </p:nvGraphicFramePr>
        <p:xfrm>
          <a:off x="76200" y="1600200"/>
          <a:ext cx="8991599" cy="5120640"/>
        </p:xfrm>
        <a:graphic>
          <a:graphicData uri="http://schemas.openxmlformats.org/drawingml/2006/table">
            <a:tbl>
              <a:tblPr firstRow="1" bandRow="1">
                <a:tableStyleId>{5C22544A-7EE6-4342-B048-85BDC9FD1C3A}</a:tableStyleId>
              </a:tblPr>
              <a:tblGrid>
                <a:gridCol w="1007835">
                  <a:extLst>
                    <a:ext uri="{9D8B030D-6E8A-4147-A177-3AD203B41FA5}">
                      <a16:colId xmlns="" xmlns:a16="http://schemas.microsoft.com/office/drawing/2014/main" val="3900547823"/>
                    </a:ext>
                  </a:extLst>
                </a:gridCol>
                <a:gridCol w="3335565">
                  <a:extLst>
                    <a:ext uri="{9D8B030D-6E8A-4147-A177-3AD203B41FA5}">
                      <a16:colId xmlns="" xmlns:a16="http://schemas.microsoft.com/office/drawing/2014/main" val="247161044"/>
                    </a:ext>
                  </a:extLst>
                </a:gridCol>
                <a:gridCol w="2209800">
                  <a:extLst>
                    <a:ext uri="{9D8B030D-6E8A-4147-A177-3AD203B41FA5}">
                      <a16:colId xmlns="" xmlns:a16="http://schemas.microsoft.com/office/drawing/2014/main" val="4121774826"/>
                    </a:ext>
                  </a:extLst>
                </a:gridCol>
                <a:gridCol w="2438399">
                  <a:extLst>
                    <a:ext uri="{9D8B030D-6E8A-4147-A177-3AD203B41FA5}">
                      <a16:colId xmlns="" xmlns:a16="http://schemas.microsoft.com/office/drawing/2014/main" val="3909014154"/>
                    </a:ext>
                  </a:extLst>
                </a:gridCol>
              </a:tblGrid>
              <a:tr h="370840">
                <a:tc>
                  <a:txBody>
                    <a:bodyPr/>
                    <a:lstStyle/>
                    <a:p>
                      <a:pPr algn="ctr"/>
                      <a:r>
                        <a:rPr lang="en-US" i="0" dirty="0"/>
                        <a:t>Form No.</a:t>
                      </a:r>
                    </a:p>
                  </a:txBody>
                  <a:tcPr/>
                </a:tc>
                <a:tc>
                  <a:txBody>
                    <a:bodyPr/>
                    <a:lstStyle/>
                    <a:p>
                      <a:pPr algn="ctr"/>
                      <a:r>
                        <a:rPr lang="en-US" i="0" dirty="0"/>
                        <a:t>Who has to file?</a:t>
                      </a:r>
                    </a:p>
                  </a:txBody>
                  <a:tcPr/>
                </a:tc>
                <a:tc>
                  <a:txBody>
                    <a:bodyPr/>
                    <a:lstStyle/>
                    <a:p>
                      <a:pPr algn="ctr"/>
                      <a:r>
                        <a:rPr lang="en-US" i="0" dirty="0"/>
                        <a:t>Due Date of furnish</a:t>
                      </a:r>
                    </a:p>
                  </a:txBody>
                  <a:tcPr/>
                </a:tc>
                <a:tc>
                  <a:txBody>
                    <a:bodyPr/>
                    <a:lstStyle/>
                    <a:p>
                      <a:pPr algn="ctr"/>
                      <a:r>
                        <a:rPr lang="en-US" i="0" dirty="0"/>
                        <a:t>Authority</a:t>
                      </a:r>
                    </a:p>
                  </a:txBody>
                  <a:tcPr/>
                </a:tc>
                <a:extLst>
                  <a:ext uri="{0D108BD9-81ED-4DB2-BD59-A6C34878D82A}">
                    <a16:rowId xmlns="" xmlns:a16="http://schemas.microsoft.com/office/drawing/2014/main" val="2989807527"/>
                  </a:ext>
                </a:extLst>
              </a:tr>
              <a:tr h="370840">
                <a:tc>
                  <a:txBody>
                    <a:bodyPr/>
                    <a:lstStyle/>
                    <a:p>
                      <a:pPr algn="just"/>
                      <a:r>
                        <a:rPr lang="en-US" i="0" dirty="0"/>
                        <a:t>Form 61B</a:t>
                      </a:r>
                    </a:p>
                  </a:txBody>
                  <a:tcPr/>
                </a:tc>
                <a:tc>
                  <a:txBody>
                    <a:bodyPr/>
                    <a:lstStyle/>
                    <a:p>
                      <a:pPr algn="just"/>
                      <a:r>
                        <a:rPr lang="en-US" i="0" dirty="0"/>
                        <a:t>This is a statement of reportable account required to be furnished under section 285BA(1)(k) shall be furnished by a reporting financial institution in respect of each account which has been identified, pursuant to due diligence procedure specified in rule 114H, as a reportable account:</a:t>
                      </a:r>
                    </a:p>
                    <a:p>
                      <a:pPr algn="just"/>
                      <a:r>
                        <a:rPr lang="en-US" b="1" i="1" dirty="0"/>
                        <a:t>Provided</a:t>
                      </a:r>
                      <a:r>
                        <a:rPr lang="en-US" i="1" dirty="0"/>
                        <a:t> that where pursuant to such due diligence procedures no account is identified as a reportable account, a nil statement shall be furnished by the reporting financial institution</a:t>
                      </a:r>
                      <a:r>
                        <a:rPr lang="en-US" i="0" dirty="0"/>
                        <a:t>.</a:t>
                      </a:r>
                    </a:p>
                  </a:txBody>
                  <a:tcPr/>
                </a:tc>
                <a:tc>
                  <a:txBody>
                    <a:bodyPr/>
                    <a:lstStyle/>
                    <a:p>
                      <a:pPr algn="just"/>
                      <a:r>
                        <a:rPr lang="en-US" i="0" dirty="0"/>
                        <a:t>The Form No. 61B shall be furnished for every calendar year by the 31st day of May following that year.</a:t>
                      </a:r>
                    </a:p>
                    <a:p>
                      <a:pPr algn="just"/>
                      <a:r>
                        <a:rPr lang="en-US" b="1" i="1" dirty="0"/>
                        <a:t>Provided</a:t>
                      </a:r>
                      <a:r>
                        <a:rPr lang="en-US" i="1" dirty="0"/>
                        <a:t> that the statement pertaining to calendar year 2014 shall be furnished by the 31st day of August, 2015.</a:t>
                      </a:r>
                    </a:p>
                    <a:p>
                      <a:pPr marL="111125" indent="-111125" algn="just">
                        <a:buFont typeface="Arial" panose="020B0604020202020204" pitchFamily="34" charset="0"/>
                        <a:buChar char="•"/>
                      </a:pPr>
                      <a:endParaRPr lang="en-US" i="0"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It shall be furnished to the Director of Income-tax (Intelligence and Criminal Investigation) or the Joint Director of Income-tax (Intelligence and Criminal Investigation) through online transmission of electronic data.</a:t>
                      </a:r>
                    </a:p>
                  </a:txBody>
                  <a:tcPr/>
                </a:tc>
                <a:extLst>
                  <a:ext uri="{0D108BD9-81ED-4DB2-BD59-A6C34878D82A}">
                    <a16:rowId xmlns="" xmlns:a16="http://schemas.microsoft.com/office/drawing/2014/main" val="1742063410"/>
                  </a:ext>
                </a:extLst>
              </a:tr>
            </a:tbl>
          </a:graphicData>
        </a:graphic>
      </p:graphicFrame>
      <p:sp>
        <p:nvSpPr>
          <p:cNvPr id="6" name="Rectangle 5">
            <a:extLst>
              <a:ext uri="{FF2B5EF4-FFF2-40B4-BE49-F238E27FC236}">
                <a16:creationId xmlns="" xmlns:a16="http://schemas.microsoft.com/office/drawing/2014/main" id="{C589BA8F-435F-4094-A881-DAC3FC0D8EA6}"/>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itle 6">
            <a:extLst>
              <a:ext uri="{FF2B5EF4-FFF2-40B4-BE49-F238E27FC236}">
                <a16:creationId xmlns="" xmlns:a16="http://schemas.microsoft.com/office/drawing/2014/main" id="{18E2FE4E-8340-4C3E-A0B2-593D1795AFBA}"/>
              </a:ext>
            </a:extLst>
          </p:cNvPr>
          <p:cNvSpPr txBox="1">
            <a:spLocks/>
          </p:cNvSpPr>
          <p:nvPr/>
        </p:nvSpPr>
        <p:spPr>
          <a:xfrm>
            <a:off x="0" y="3810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42</a:t>
            </a:r>
            <a:r>
              <a:rPr lang="en-US" b="1" i="1" dirty="0">
                <a:solidFill>
                  <a:schemeClr val="accent2"/>
                </a:solidFill>
                <a:latin typeface="+mj-lt"/>
              </a:rPr>
              <a:t>.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1548802078"/>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1928CD-C6E7-487F-918D-25D990490F3E}"/>
              </a:ext>
            </a:extLst>
          </p:cNvPr>
          <p:cNvSpPr>
            <a:spLocks noGrp="1"/>
          </p:cNvSpPr>
          <p:nvPr>
            <p:ph type="title"/>
          </p:nvPr>
        </p:nvSpPr>
        <p:spPr>
          <a:xfrm>
            <a:off x="107504" y="188640"/>
            <a:ext cx="8839200" cy="990600"/>
          </a:xfrm>
        </p:spPr>
        <p:txBody>
          <a:bodyPr>
            <a:normAutofit fontScale="90000"/>
          </a:bodyPr>
          <a:lstStyle/>
          <a:p>
            <a:r>
              <a:rPr lang="en-US" sz="4000" b="1" dirty="0"/>
              <a:t>For what and by whom Form 61A is filed? </a:t>
            </a:r>
            <a:r>
              <a:rPr lang="en-US" sz="3800" dirty="0"/>
              <a:t/>
            </a:r>
            <a:br>
              <a:rPr lang="en-US" sz="3800" dirty="0"/>
            </a:br>
            <a:r>
              <a:rPr lang="en-US" sz="3800" dirty="0">
                <a:solidFill>
                  <a:schemeClr val="accent2"/>
                </a:solidFill>
              </a:rPr>
              <a:t>[Rule - 114 E ]</a:t>
            </a:r>
          </a:p>
        </p:txBody>
      </p:sp>
      <p:sp>
        <p:nvSpPr>
          <p:cNvPr id="3" name="Slide Number Placeholder 2">
            <a:extLst>
              <a:ext uri="{FF2B5EF4-FFF2-40B4-BE49-F238E27FC236}">
                <a16:creationId xmlns="" xmlns:a16="http://schemas.microsoft.com/office/drawing/2014/main" id="{94E816BD-378A-43B5-A121-255F44E24CE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367</a:t>
            </a:fld>
            <a:endParaRPr lang="en-US"/>
          </a:p>
        </p:txBody>
      </p:sp>
      <p:graphicFrame>
        <p:nvGraphicFramePr>
          <p:cNvPr id="5" name="Content Placeholder 4">
            <a:extLst>
              <a:ext uri="{FF2B5EF4-FFF2-40B4-BE49-F238E27FC236}">
                <a16:creationId xmlns="" xmlns:a16="http://schemas.microsoft.com/office/drawing/2014/main" id="{01699D19-FB13-43B6-BC29-098FA6BDE33D}"/>
              </a:ext>
            </a:extLst>
          </p:cNvPr>
          <p:cNvGraphicFramePr>
            <a:graphicFrameLocks noGrp="1"/>
          </p:cNvGraphicFramePr>
          <p:nvPr>
            <p:ph sz="quarter" idx="1"/>
            <p:extLst>
              <p:ext uri="{D42A27DB-BD31-4B8C-83A1-F6EECF244321}">
                <p14:modId xmlns:p14="http://schemas.microsoft.com/office/powerpoint/2010/main" val="2690016688"/>
              </p:ext>
            </p:extLst>
          </p:nvPr>
        </p:nvGraphicFramePr>
        <p:xfrm>
          <a:off x="110836" y="1691640"/>
          <a:ext cx="8922328" cy="4937760"/>
        </p:xfrm>
        <a:graphic>
          <a:graphicData uri="http://schemas.openxmlformats.org/drawingml/2006/table">
            <a:tbl>
              <a:tblPr firstRow="1" bandRow="1">
                <a:tableStyleId>{5C22544A-7EE6-4342-B048-85BDC9FD1C3A}</a:tableStyleId>
              </a:tblPr>
              <a:tblGrid>
                <a:gridCol w="498764">
                  <a:extLst>
                    <a:ext uri="{9D8B030D-6E8A-4147-A177-3AD203B41FA5}">
                      <a16:colId xmlns="" xmlns:a16="http://schemas.microsoft.com/office/drawing/2014/main" val="3708709273"/>
                    </a:ext>
                  </a:extLst>
                </a:gridCol>
                <a:gridCol w="4953000">
                  <a:extLst>
                    <a:ext uri="{9D8B030D-6E8A-4147-A177-3AD203B41FA5}">
                      <a16:colId xmlns="" xmlns:a16="http://schemas.microsoft.com/office/drawing/2014/main" val="1710036925"/>
                    </a:ext>
                  </a:extLst>
                </a:gridCol>
                <a:gridCol w="3470564">
                  <a:extLst>
                    <a:ext uri="{9D8B030D-6E8A-4147-A177-3AD203B41FA5}">
                      <a16:colId xmlns="" xmlns:a16="http://schemas.microsoft.com/office/drawing/2014/main" val="3142757929"/>
                    </a:ext>
                  </a:extLst>
                </a:gridCol>
              </a:tblGrid>
              <a:tr h="370840">
                <a:tc>
                  <a:txBody>
                    <a:bodyPr/>
                    <a:lstStyle/>
                    <a:p>
                      <a:pPr algn="just"/>
                      <a:r>
                        <a:rPr lang="en-US" dirty="0"/>
                        <a:t>S. No</a:t>
                      </a:r>
                    </a:p>
                  </a:txBody>
                  <a:tcPr/>
                </a:tc>
                <a:tc>
                  <a:txBody>
                    <a:bodyPr/>
                    <a:lstStyle/>
                    <a:p>
                      <a:pPr algn="just"/>
                      <a:r>
                        <a:rPr kumimoji="0" lang="en-US" b="0" i="0" kern="1200" dirty="0">
                          <a:solidFill>
                            <a:schemeClr val="lt1"/>
                          </a:solidFill>
                          <a:effectLst/>
                          <a:latin typeface="+mn-lt"/>
                          <a:ea typeface="+mn-ea"/>
                          <a:cs typeface="+mn-cs"/>
                        </a:rPr>
                        <a:t>Nature and value of transaction</a:t>
                      </a:r>
                      <a:endParaRPr lang="en-US" dirty="0"/>
                    </a:p>
                  </a:txBody>
                  <a:tcPr/>
                </a:tc>
                <a:tc>
                  <a:txBody>
                    <a:bodyPr/>
                    <a:lstStyle/>
                    <a:p>
                      <a:pPr algn="just"/>
                      <a:r>
                        <a:rPr lang="en-US" dirty="0">
                          <a:effectLst/>
                        </a:rPr>
                        <a:t>Class of person (reporting person)</a:t>
                      </a:r>
                    </a:p>
                  </a:txBody>
                  <a:tcPr marL="38100" marR="38100" marT="38100" marB="38100"/>
                </a:tc>
                <a:extLst>
                  <a:ext uri="{0D108BD9-81ED-4DB2-BD59-A6C34878D82A}">
                    <a16:rowId xmlns="" xmlns:a16="http://schemas.microsoft.com/office/drawing/2014/main" val="3340035514"/>
                  </a:ext>
                </a:extLst>
              </a:tr>
              <a:tr h="370840">
                <a:tc>
                  <a:txBody>
                    <a:bodyPr/>
                    <a:lstStyle/>
                    <a:p>
                      <a:pPr algn="just"/>
                      <a:r>
                        <a:rPr lang="en-US" dirty="0"/>
                        <a:t>1</a:t>
                      </a:r>
                    </a:p>
                  </a:txBody>
                  <a:tcPr/>
                </a:tc>
                <a:tc>
                  <a:txBody>
                    <a:bodyPr/>
                    <a:lstStyle/>
                    <a:p>
                      <a:pPr marL="234950" indent="-234950" algn="just">
                        <a:buFont typeface="+mj-lt"/>
                        <a:buAutoNum type="alphaLcParenR"/>
                      </a:pPr>
                      <a:r>
                        <a:rPr kumimoji="0" lang="en-US" sz="1800" b="1" i="0" kern="1200" dirty="0">
                          <a:solidFill>
                            <a:schemeClr val="dk1"/>
                          </a:solidFill>
                          <a:effectLst/>
                          <a:latin typeface="+mn-lt"/>
                          <a:ea typeface="+mn-ea"/>
                          <a:cs typeface="+mn-cs"/>
                        </a:rPr>
                        <a:t>Payment made in cash for purchase of bank drafts or pay orders</a:t>
                      </a:r>
                      <a:r>
                        <a:rPr kumimoji="0" lang="en-US" sz="1800" b="0" i="0" kern="1200" dirty="0">
                          <a:solidFill>
                            <a:schemeClr val="dk1"/>
                          </a:solidFill>
                          <a:effectLst/>
                          <a:latin typeface="+mn-lt"/>
                          <a:ea typeface="+mn-ea"/>
                          <a:cs typeface="+mn-cs"/>
                        </a:rPr>
                        <a:t> or banker's cheque of an </a:t>
                      </a:r>
                      <a:r>
                        <a:rPr kumimoji="0" lang="en-US" sz="1800" b="1" i="0" kern="1200" dirty="0">
                          <a:solidFill>
                            <a:srgbClr val="FF0000"/>
                          </a:solidFill>
                          <a:effectLst/>
                          <a:latin typeface="+mn-lt"/>
                          <a:ea typeface="+mn-ea"/>
                          <a:cs typeface="+mn-cs"/>
                        </a:rPr>
                        <a:t>amount aggregating to </a:t>
                      </a:r>
                      <a:r>
                        <a:rPr kumimoji="0" lang="en-US" sz="1800" b="1" i="0" u="sng" kern="1200" dirty="0">
                          <a:solidFill>
                            <a:srgbClr val="FF0000"/>
                          </a:solidFill>
                          <a:effectLst/>
                          <a:latin typeface="+mn-lt"/>
                          <a:ea typeface="+mn-ea"/>
                          <a:cs typeface="+mn-cs"/>
                        </a:rPr>
                        <a:t>ten lakh rupees</a:t>
                      </a:r>
                      <a:r>
                        <a:rPr kumimoji="0" lang="en-US" sz="1800" b="1" i="0" kern="1200" dirty="0">
                          <a:solidFill>
                            <a:srgbClr val="FF0000"/>
                          </a:solidFill>
                          <a:effectLst/>
                          <a:latin typeface="+mn-lt"/>
                          <a:ea typeface="+mn-ea"/>
                          <a:cs typeface="+mn-cs"/>
                        </a:rPr>
                        <a:t> or more in a financial year</a:t>
                      </a:r>
                      <a:r>
                        <a:rPr kumimoji="0" lang="en-US" sz="1800" b="0" i="0" kern="1200" dirty="0">
                          <a:solidFill>
                            <a:srgbClr val="FF0000"/>
                          </a:solidFill>
                          <a:effectLst/>
                          <a:latin typeface="+mn-lt"/>
                          <a:ea typeface="+mn-ea"/>
                          <a:cs typeface="+mn-cs"/>
                        </a:rPr>
                        <a:t>.</a:t>
                      </a:r>
                    </a:p>
                    <a:p>
                      <a:pPr marL="234950" indent="-234950" algn="just">
                        <a:buFont typeface="+mj-lt"/>
                        <a:buAutoNum type="alphaLcParenR"/>
                      </a:pPr>
                      <a:r>
                        <a:rPr kumimoji="0" lang="en-US" sz="1800" b="1" i="0" kern="1200" dirty="0">
                          <a:solidFill>
                            <a:srgbClr val="FF0000"/>
                          </a:solidFill>
                          <a:effectLst/>
                          <a:latin typeface="+mn-lt"/>
                          <a:ea typeface="+mn-ea"/>
                          <a:cs typeface="+mn-cs"/>
                        </a:rPr>
                        <a:t>Payments made in cash aggregating to ten lakh rupees</a:t>
                      </a:r>
                      <a:r>
                        <a:rPr kumimoji="0" lang="en-US" sz="1800" b="0" i="0" kern="1200" dirty="0">
                          <a:solidFill>
                            <a:schemeClr val="dk1"/>
                          </a:solidFill>
                          <a:effectLst/>
                          <a:latin typeface="+mn-lt"/>
                          <a:ea typeface="+mn-ea"/>
                          <a:cs typeface="+mn-cs"/>
                        </a:rPr>
                        <a:t> or more during the financial year </a:t>
                      </a:r>
                      <a:r>
                        <a:rPr kumimoji="0" lang="en-US" sz="1800" b="1" i="0" kern="1200" dirty="0">
                          <a:solidFill>
                            <a:schemeClr val="dk1"/>
                          </a:solidFill>
                          <a:effectLst/>
                          <a:latin typeface="+mn-lt"/>
                          <a:ea typeface="+mn-ea"/>
                          <a:cs typeface="+mn-cs"/>
                        </a:rPr>
                        <a:t>for purchase of pre-paid instruments issued by RBI</a:t>
                      </a:r>
                      <a:r>
                        <a:rPr kumimoji="0" lang="en-US" sz="1800" b="0" i="0" kern="1200" dirty="0">
                          <a:solidFill>
                            <a:schemeClr val="dk1"/>
                          </a:solidFill>
                          <a:effectLst/>
                          <a:latin typeface="+mn-lt"/>
                          <a:ea typeface="+mn-ea"/>
                          <a:cs typeface="+mn-cs"/>
                        </a:rPr>
                        <a:t>.</a:t>
                      </a:r>
                    </a:p>
                    <a:p>
                      <a:pPr marL="234950" indent="-234950" algn="just">
                        <a:buFont typeface="+mj-lt"/>
                        <a:buAutoNum type="alphaLcParenR"/>
                      </a:pPr>
                      <a:r>
                        <a:rPr kumimoji="0" lang="en-US" sz="1800" b="1" i="0" kern="1200" dirty="0">
                          <a:solidFill>
                            <a:schemeClr val="dk1"/>
                          </a:solidFill>
                          <a:effectLst/>
                          <a:latin typeface="+mn-lt"/>
                          <a:ea typeface="+mn-ea"/>
                          <a:cs typeface="+mn-cs"/>
                        </a:rPr>
                        <a:t>Cash deposits or cash withdrawals</a:t>
                      </a:r>
                      <a:r>
                        <a:rPr kumimoji="0" lang="en-US" sz="1800" b="0" i="0" kern="1200" dirty="0">
                          <a:solidFill>
                            <a:schemeClr val="dk1"/>
                          </a:solidFill>
                          <a:effectLst/>
                          <a:latin typeface="+mn-lt"/>
                          <a:ea typeface="+mn-ea"/>
                          <a:cs typeface="+mn-cs"/>
                        </a:rPr>
                        <a:t> (including through bearer's cheque) </a:t>
                      </a:r>
                      <a:r>
                        <a:rPr kumimoji="0" lang="en-US" sz="1800" b="1" i="0" kern="1200" dirty="0">
                          <a:solidFill>
                            <a:srgbClr val="FF0000"/>
                          </a:solidFill>
                          <a:effectLst/>
                          <a:latin typeface="+mn-lt"/>
                          <a:ea typeface="+mn-ea"/>
                          <a:cs typeface="+mn-cs"/>
                        </a:rPr>
                        <a:t>aggregating to fifty lakh rupees or more in a financial year</a:t>
                      </a:r>
                      <a:r>
                        <a:rPr kumimoji="0" lang="en-US" sz="1800" b="0" i="0" kern="1200" dirty="0">
                          <a:solidFill>
                            <a:schemeClr val="dk1"/>
                          </a:solidFill>
                          <a:effectLst/>
                          <a:latin typeface="+mn-lt"/>
                          <a:ea typeface="+mn-ea"/>
                          <a:cs typeface="+mn-cs"/>
                        </a:rPr>
                        <a:t>, in or from one or more current account of a person.</a:t>
                      </a:r>
                    </a:p>
                  </a:txBody>
                  <a:tcPr/>
                </a:tc>
                <a:tc>
                  <a:txBody>
                    <a:bodyPr/>
                    <a:lstStyle/>
                    <a:p>
                      <a:pPr algn="just"/>
                      <a:r>
                        <a:rPr kumimoji="0" lang="en-US" b="1" i="0" kern="1200" dirty="0">
                          <a:solidFill>
                            <a:schemeClr val="dk1"/>
                          </a:solidFill>
                          <a:effectLst/>
                          <a:latin typeface="+mn-lt"/>
                          <a:ea typeface="+mn-ea"/>
                          <a:cs typeface="+mn-cs"/>
                        </a:rPr>
                        <a:t>A banking company or a co-operative bank</a:t>
                      </a:r>
                      <a:r>
                        <a:rPr kumimoji="0" lang="en-US" b="0" i="0" kern="1200" dirty="0">
                          <a:solidFill>
                            <a:schemeClr val="dk1"/>
                          </a:solidFill>
                          <a:effectLst/>
                          <a:latin typeface="+mn-lt"/>
                          <a:ea typeface="+mn-ea"/>
                          <a:cs typeface="+mn-cs"/>
                        </a:rPr>
                        <a:t> to which the Banking Regulation Act applies (including any bank or banking institution referred to in section 51 of that Act).</a:t>
                      </a:r>
                      <a:endParaRPr lang="en-US" b="0" i="0" dirty="0"/>
                    </a:p>
                  </a:txBody>
                  <a:tcPr/>
                </a:tc>
                <a:extLst>
                  <a:ext uri="{0D108BD9-81ED-4DB2-BD59-A6C34878D82A}">
                    <a16:rowId xmlns="" xmlns:a16="http://schemas.microsoft.com/office/drawing/2014/main" val="1310593668"/>
                  </a:ext>
                </a:extLst>
              </a:tr>
              <a:tr h="370840">
                <a:tc>
                  <a:txBody>
                    <a:bodyPr/>
                    <a:lstStyle/>
                    <a:p>
                      <a:pPr algn="just"/>
                      <a:r>
                        <a:rPr lang="en-US" dirty="0"/>
                        <a:t>2</a:t>
                      </a:r>
                    </a:p>
                  </a:txBody>
                  <a:tcPr/>
                </a:tc>
                <a:tc>
                  <a:txBody>
                    <a:bodyPr/>
                    <a:lstStyle/>
                    <a:p>
                      <a:pPr algn="just"/>
                      <a:r>
                        <a:rPr kumimoji="0" lang="en-US" sz="1800" b="1" i="0" kern="1200" dirty="0">
                          <a:solidFill>
                            <a:srgbClr val="FF0000"/>
                          </a:solidFill>
                          <a:effectLst/>
                          <a:latin typeface="+mn-lt"/>
                          <a:ea typeface="+mn-ea"/>
                          <a:cs typeface="+mn-cs"/>
                        </a:rPr>
                        <a:t>Cash deposits aggregating to ten lakh rupees or more in a financial year</a:t>
                      </a:r>
                      <a:r>
                        <a:rPr kumimoji="0" lang="en-US" sz="1800" b="0" i="0" kern="1200" dirty="0">
                          <a:solidFill>
                            <a:schemeClr val="dk1"/>
                          </a:solidFill>
                          <a:effectLst/>
                          <a:latin typeface="+mn-lt"/>
                          <a:ea typeface="+mn-ea"/>
                          <a:cs typeface="+mn-cs"/>
                        </a:rPr>
                        <a:t>, in one or more accounts (other than a current account and time deposit) of a person.</a:t>
                      </a:r>
                    </a:p>
                  </a:txBody>
                  <a:tcPr/>
                </a:tc>
                <a:tc>
                  <a:txBody>
                    <a:bodyPr/>
                    <a:lstStyle/>
                    <a:p>
                      <a:pPr marL="166688" indent="-166688" algn="just">
                        <a:buFont typeface="Arial" panose="020B0604020202020204" pitchFamily="34" charset="0"/>
                        <a:buChar char="•"/>
                      </a:pPr>
                      <a:r>
                        <a:rPr kumimoji="0" lang="en-US" b="1" i="0" kern="1200" dirty="0">
                          <a:solidFill>
                            <a:schemeClr val="dk1"/>
                          </a:solidFill>
                          <a:effectLst/>
                          <a:latin typeface="+mn-lt"/>
                          <a:ea typeface="+mn-ea"/>
                          <a:cs typeface="+mn-cs"/>
                        </a:rPr>
                        <a:t>Same as above</a:t>
                      </a:r>
                      <a:r>
                        <a:rPr kumimoji="0" lang="en-US" b="0" i="0" kern="1200" dirty="0">
                          <a:solidFill>
                            <a:schemeClr val="dk1"/>
                          </a:solidFill>
                          <a:effectLst/>
                          <a:latin typeface="+mn-lt"/>
                          <a:ea typeface="+mn-ea"/>
                          <a:cs typeface="+mn-cs"/>
                        </a:rPr>
                        <a:t> and,</a:t>
                      </a:r>
                    </a:p>
                    <a:p>
                      <a:pPr marL="166688" indent="-166688" algn="just">
                        <a:buFont typeface="Arial" panose="020B0604020202020204" pitchFamily="34" charset="0"/>
                        <a:buChar char="•"/>
                      </a:pPr>
                      <a:r>
                        <a:rPr kumimoji="0" lang="en-US" b="1" i="0" kern="1200" dirty="0">
                          <a:solidFill>
                            <a:schemeClr val="dk1"/>
                          </a:solidFill>
                          <a:effectLst/>
                          <a:latin typeface="+mn-lt"/>
                          <a:ea typeface="+mn-ea"/>
                          <a:cs typeface="+mn-cs"/>
                        </a:rPr>
                        <a:t>Post Master General </a:t>
                      </a:r>
                      <a:r>
                        <a:rPr kumimoji="0" lang="en-US" b="0" i="0" kern="1200" dirty="0">
                          <a:solidFill>
                            <a:schemeClr val="dk1"/>
                          </a:solidFill>
                          <a:effectLst/>
                          <a:latin typeface="+mn-lt"/>
                          <a:ea typeface="+mn-ea"/>
                          <a:cs typeface="+mn-cs"/>
                        </a:rPr>
                        <a:t>as referred to in clause (j) of section 2 of the Indian Post Office Act, 1898.</a:t>
                      </a:r>
                    </a:p>
                  </a:txBody>
                  <a:tcPr/>
                </a:tc>
                <a:extLst>
                  <a:ext uri="{0D108BD9-81ED-4DB2-BD59-A6C34878D82A}">
                    <a16:rowId xmlns="" xmlns:a16="http://schemas.microsoft.com/office/drawing/2014/main" val="2255812097"/>
                  </a:ext>
                </a:extLst>
              </a:tr>
            </a:tbl>
          </a:graphicData>
        </a:graphic>
      </p:graphicFrame>
    </p:spTree>
    <p:extLst>
      <p:ext uri="{BB962C8B-B14F-4D97-AF65-F5344CB8AC3E}">
        <p14:creationId xmlns:p14="http://schemas.microsoft.com/office/powerpoint/2010/main" val="166213202"/>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4E816BD-378A-43B5-A121-255F44E24CE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368</a:t>
            </a:fld>
            <a:endParaRPr lang="en-US"/>
          </a:p>
        </p:txBody>
      </p:sp>
      <p:graphicFrame>
        <p:nvGraphicFramePr>
          <p:cNvPr id="5" name="Content Placeholder 4">
            <a:extLst>
              <a:ext uri="{FF2B5EF4-FFF2-40B4-BE49-F238E27FC236}">
                <a16:creationId xmlns="" xmlns:a16="http://schemas.microsoft.com/office/drawing/2014/main" id="{01699D19-FB13-43B6-BC29-098FA6BDE33D}"/>
              </a:ext>
            </a:extLst>
          </p:cNvPr>
          <p:cNvGraphicFramePr>
            <a:graphicFrameLocks noGrp="1"/>
          </p:cNvGraphicFramePr>
          <p:nvPr>
            <p:ph sz="quarter" idx="1"/>
            <p:extLst>
              <p:ext uri="{D42A27DB-BD31-4B8C-83A1-F6EECF244321}">
                <p14:modId xmlns:p14="http://schemas.microsoft.com/office/powerpoint/2010/main" val="1881277366"/>
              </p:ext>
            </p:extLst>
          </p:nvPr>
        </p:nvGraphicFramePr>
        <p:xfrm>
          <a:off x="0" y="260648"/>
          <a:ext cx="9144000" cy="6487160"/>
        </p:xfrm>
        <a:graphic>
          <a:graphicData uri="http://schemas.openxmlformats.org/drawingml/2006/table">
            <a:tbl>
              <a:tblPr firstRow="1" bandRow="1">
                <a:tableStyleId>{5C22544A-7EE6-4342-B048-85BDC9FD1C3A}</a:tableStyleId>
              </a:tblPr>
              <a:tblGrid>
                <a:gridCol w="511156">
                  <a:extLst>
                    <a:ext uri="{9D8B030D-6E8A-4147-A177-3AD203B41FA5}">
                      <a16:colId xmlns="" xmlns:a16="http://schemas.microsoft.com/office/drawing/2014/main" val="3708709273"/>
                    </a:ext>
                  </a:extLst>
                </a:gridCol>
                <a:gridCol w="5076056">
                  <a:extLst>
                    <a:ext uri="{9D8B030D-6E8A-4147-A177-3AD203B41FA5}">
                      <a16:colId xmlns="" xmlns:a16="http://schemas.microsoft.com/office/drawing/2014/main" val="1710036925"/>
                    </a:ext>
                  </a:extLst>
                </a:gridCol>
                <a:gridCol w="3556788">
                  <a:extLst>
                    <a:ext uri="{9D8B030D-6E8A-4147-A177-3AD203B41FA5}">
                      <a16:colId xmlns="" xmlns:a16="http://schemas.microsoft.com/office/drawing/2014/main" val="3142757929"/>
                    </a:ext>
                  </a:extLst>
                </a:gridCol>
              </a:tblGrid>
              <a:tr h="370840">
                <a:tc>
                  <a:txBody>
                    <a:bodyPr/>
                    <a:lstStyle/>
                    <a:p>
                      <a:pPr algn="just"/>
                      <a:r>
                        <a:rPr lang="en-US" dirty="0"/>
                        <a:t>S. No</a:t>
                      </a:r>
                    </a:p>
                  </a:txBody>
                  <a:tcPr/>
                </a:tc>
                <a:tc>
                  <a:txBody>
                    <a:bodyPr/>
                    <a:lstStyle/>
                    <a:p>
                      <a:pPr algn="just"/>
                      <a:r>
                        <a:rPr kumimoji="0" lang="en-US" b="0" i="0" kern="1200" dirty="0">
                          <a:solidFill>
                            <a:schemeClr val="lt1"/>
                          </a:solidFill>
                          <a:effectLst/>
                          <a:latin typeface="+mn-lt"/>
                          <a:ea typeface="+mn-ea"/>
                          <a:cs typeface="+mn-cs"/>
                        </a:rPr>
                        <a:t>Nature and value of transaction</a:t>
                      </a:r>
                      <a:endParaRPr lang="en-US" dirty="0"/>
                    </a:p>
                  </a:txBody>
                  <a:tcPr/>
                </a:tc>
                <a:tc>
                  <a:txBody>
                    <a:bodyPr/>
                    <a:lstStyle/>
                    <a:p>
                      <a:pPr algn="just"/>
                      <a:r>
                        <a:rPr lang="en-US" dirty="0">
                          <a:effectLst/>
                        </a:rPr>
                        <a:t>Class of person (reporting person)</a:t>
                      </a:r>
                    </a:p>
                  </a:txBody>
                  <a:tcPr marL="38100" marR="38100" marT="38100" marB="38100"/>
                </a:tc>
                <a:extLst>
                  <a:ext uri="{0D108BD9-81ED-4DB2-BD59-A6C34878D82A}">
                    <a16:rowId xmlns="" xmlns:a16="http://schemas.microsoft.com/office/drawing/2014/main" val="3340035514"/>
                  </a:ext>
                </a:extLst>
              </a:tr>
              <a:tr h="370840">
                <a:tc>
                  <a:txBody>
                    <a:bodyPr/>
                    <a:lstStyle/>
                    <a:p>
                      <a:pPr algn="just"/>
                      <a:r>
                        <a:rPr lang="en-US" dirty="0"/>
                        <a:t>3</a:t>
                      </a:r>
                    </a:p>
                  </a:txBody>
                  <a:tcPr/>
                </a:tc>
                <a:tc>
                  <a:txBody>
                    <a:bodyPr/>
                    <a:lstStyle/>
                    <a:p>
                      <a:pPr marL="0" indent="0" algn="just">
                        <a:buFont typeface="+mj-lt"/>
                        <a:buNone/>
                      </a:pPr>
                      <a:r>
                        <a:rPr kumimoji="0" lang="en-US" b="1" i="0" kern="1200" dirty="0">
                          <a:solidFill>
                            <a:schemeClr val="dk1"/>
                          </a:solidFill>
                          <a:effectLst/>
                          <a:latin typeface="+mn-lt"/>
                          <a:ea typeface="+mn-ea"/>
                          <a:cs typeface="+mn-cs"/>
                        </a:rPr>
                        <a:t>One or more time deposits</a:t>
                      </a:r>
                      <a:r>
                        <a:rPr kumimoji="0" lang="en-US" b="0" i="0" kern="1200" dirty="0">
                          <a:solidFill>
                            <a:schemeClr val="dk1"/>
                          </a:solidFill>
                          <a:effectLst/>
                          <a:latin typeface="+mn-lt"/>
                          <a:ea typeface="+mn-ea"/>
                          <a:cs typeface="+mn-cs"/>
                        </a:rPr>
                        <a:t> (other than a time deposit made through renewal of another time deposit) of a person </a:t>
                      </a:r>
                      <a:r>
                        <a:rPr kumimoji="0" lang="en-US" b="1" i="0" kern="1200" dirty="0">
                          <a:solidFill>
                            <a:srgbClr val="FF0000"/>
                          </a:solidFill>
                          <a:effectLst/>
                          <a:latin typeface="+mn-lt"/>
                          <a:ea typeface="+mn-ea"/>
                          <a:cs typeface="+mn-cs"/>
                        </a:rPr>
                        <a:t>aggregating to ten lakh rupees or more in a financial year</a:t>
                      </a:r>
                      <a:r>
                        <a:rPr kumimoji="0" lang="en-US" b="0" i="0" kern="1200" dirty="0">
                          <a:solidFill>
                            <a:schemeClr val="dk1"/>
                          </a:solidFill>
                          <a:effectLst/>
                          <a:latin typeface="+mn-lt"/>
                          <a:ea typeface="+mn-ea"/>
                          <a:cs typeface="+mn-cs"/>
                        </a:rPr>
                        <a:t> of a person.</a:t>
                      </a:r>
                      <a:endParaRPr kumimoji="0" lang="en-US" sz="1800" b="0" i="0" kern="1200" dirty="0">
                        <a:solidFill>
                          <a:schemeClr val="dk1"/>
                        </a:solidFill>
                        <a:effectLst/>
                        <a:latin typeface="+mn-lt"/>
                        <a:ea typeface="+mn-ea"/>
                        <a:cs typeface="+mn-cs"/>
                      </a:endParaRPr>
                    </a:p>
                  </a:txBody>
                  <a:tcPr/>
                </a:tc>
                <a:tc>
                  <a:txBody>
                    <a:bodyPr/>
                    <a:lstStyle/>
                    <a:p>
                      <a:pPr marL="166688" indent="-166688" algn="just">
                        <a:buFont typeface="Arial" panose="020B0604020202020204" pitchFamily="34" charset="0"/>
                        <a:buChar char="•"/>
                        <a:tabLst>
                          <a:tab pos="166688" algn="l"/>
                        </a:tabLst>
                      </a:pPr>
                      <a:r>
                        <a:rPr lang="en-US" b="1" i="0" dirty="0"/>
                        <a:t>Banking company and Post Master General </a:t>
                      </a:r>
                      <a:r>
                        <a:rPr lang="en-US" b="0" i="0" dirty="0"/>
                        <a:t>as earlier,</a:t>
                      </a:r>
                    </a:p>
                    <a:p>
                      <a:pPr marL="166688" indent="-166688" algn="just" rtl="0" eaLnBrk="1" latinLnBrk="0" hangingPunct="1">
                        <a:buFont typeface="Arial" panose="020B0604020202020204" pitchFamily="34" charset="0"/>
                        <a:buChar char="•"/>
                        <a:tabLst>
                          <a:tab pos="166688" algn="l"/>
                        </a:tabLst>
                      </a:pPr>
                      <a:r>
                        <a:rPr kumimoji="0" lang="en-US" b="1" i="0" kern="1200" dirty="0">
                          <a:solidFill>
                            <a:schemeClr val="dk1"/>
                          </a:solidFill>
                          <a:latin typeface="+mn-lt"/>
                          <a:ea typeface="+mn-ea"/>
                          <a:cs typeface="+mn-cs"/>
                        </a:rPr>
                        <a:t>Nidhi Companies </a:t>
                      </a:r>
                    </a:p>
                    <a:p>
                      <a:pPr marL="166688" indent="-166688" algn="just" rtl="0" eaLnBrk="1" latinLnBrk="0" hangingPunct="1">
                        <a:buFont typeface="Arial" panose="020B0604020202020204" pitchFamily="34" charset="0"/>
                        <a:buChar char="•"/>
                        <a:tabLst>
                          <a:tab pos="166688" algn="l"/>
                        </a:tabLst>
                      </a:pPr>
                      <a:r>
                        <a:rPr kumimoji="0" lang="en-US" b="1" i="0" kern="1200" dirty="0">
                          <a:solidFill>
                            <a:schemeClr val="dk1"/>
                          </a:solidFill>
                          <a:latin typeface="+mn-lt"/>
                          <a:ea typeface="+mn-ea"/>
                          <a:cs typeface="+mn-cs"/>
                        </a:rPr>
                        <a:t>Non-banking financial company</a:t>
                      </a:r>
                      <a:r>
                        <a:rPr kumimoji="0" lang="en-US" b="0" i="0" kern="1200" dirty="0">
                          <a:solidFill>
                            <a:schemeClr val="dk1"/>
                          </a:solidFill>
                          <a:latin typeface="+mn-lt"/>
                          <a:ea typeface="+mn-ea"/>
                          <a:cs typeface="+mn-cs"/>
                        </a:rPr>
                        <a:t> which holds a certificate of registration under section 45-IA of the RBI Act, to hold or accept deposit from public.</a:t>
                      </a:r>
                    </a:p>
                  </a:txBody>
                  <a:tcPr/>
                </a:tc>
                <a:extLst>
                  <a:ext uri="{0D108BD9-81ED-4DB2-BD59-A6C34878D82A}">
                    <a16:rowId xmlns="" xmlns:a16="http://schemas.microsoft.com/office/drawing/2014/main" val="1310593668"/>
                  </a:ext>
                </a:extLst>
              </a:tr>
              <a:tr h="370840">
                <a:tc>
                  <a:txBody>
                    <a:bodyPr/>
                    <a:lstStyle/>
                    <a:p>
                      <a:pPr algn="just"/>
                      <a:r>
                        <a:rPr lang="en-US" dirty="0"/>
                        <a:t>4</a:t>
                      </a:r>
                    </a:p>
                  </a:txBody>
                  <a:tcPr/>
                </a:tc>
                <a:tc>
                  <a:txBody>
                    <a:bodyPr/>
                    <a:lstStyle/>
                    <a:p>
                      <a:pPr marL="38100" marR="38100" algn="just">
                        <a:spcBef>
                          <a:spcPts val="0"/>
                        </a:spcBef>
                        <a:spcAft>
                          <a:spcPts val="400"/>
                        </a:spcAft>
                      </a:pPr>
                      <a:r>
                        <a:rPr kumimoji="0" lang="en-US" b="1" i="0" kern="1200" dirty="0">
                          <a:solidFill>
                            <a:schemeClr val="dk1"/>
                          </a:solidFill>
                          <a:effectLst/>
                          <a:latin typeface="+mn-lt"/>
                          <a:ea typeface="+mn-ea"/>
                          <a:cs typeface="+mn-cs"/>
                        </a:rPr>
                        <a:t>Payments made by any person</a:t>
                      </a:r>
                      <a:r>
                        <a:rPr kumimoji="0" lang="en-US" b="0" i="0" kern="1200" dirty="0">
                          <a:solidFill>
                            <a:schemeClr val="dk1"/>
                          </a:solidFill>
                          <a:effectLst/>
                          <a:latin typeface="+mn-lt"/>
                          <a:ea typeface="+mn-ea"/>
                          <a:cs typeface="+mn-cs"/>
                        </a:rPr>
                        <a:t> of an amount aggregating to—</a:t>
                      </a:r>
                    </a:p>
                    <a:p>
                      <a:pPr marL="38100" marR="38100" algn="just">
                        <a:spcBef>
                          <a:spcPts val="0"/>
                        </a:spcBef>
                        <a:spcAft>
                          <a:spcPts val="400"/>
                        </a:spcAft>
                      </a:pPr>
                      <a:r>
                        <a:rPr kumimoji="0" lang="en-US" b="0" i="0" kern="1200" dirty="0">
                          <a:solidFill>
                            <a:schemeClr val="dk1"/>
                          </a:solidFill>
                          <a:effectLst/>
                          <a:latin typeface="+mn-lt"/>
                          <a:ea typeface="+mn-ea"/>
                          <a:cs typeface="+mn-cs"/>
                        </a:rPr>
                        <a:t>(</a:t>
                      </a:r>
                      <a:r>
                        <a:rPr kumimoji="0" lang="en-US" b="0" i="0" kern="1200" dirty="0" err="1">
                          <a:solidFill>
                            <a:schemeClr val="dk1"/>
                          </a:solidFill>
                          <a:effectLst/>
                          <a:latin typeface="+mn-lt"/>
                          <a:ea typeface="+mn-ea"/>
                          <a:cs typeface="+mn-cs"/>
                        </a:rPr>
                        <a:t>i</a:t>
                      </a:r>
                      <a:r>
                        <a:rPr kumimoji="0" lang="en-US" b="0" i="0" kern="1200" dirty="0">
                          <a:solidFill>
                            <a:schemeClr val="dk1"/>
                          </a:solidFill>
                          <a:effectLst/>
                          <a:latin typeface="+mn-lt"/>
                          <a:ea typeface="+mn-ea"/>
                          <a:cs typeface="+mn-cs"/>
                        </a:rPr>
                        <a:t>) </a:t>
                      </a:r>
                      <a:r>
                        <a:rPr kumimoji="0" lang="en-US" b="1" i="0" kern="1200" dirty="0">
                          <a:solidFill>
                            <a:srgbClr val="FF0000"/>
                          </a:solidFill>
                          <a:effectLst/>
                          <a:latin typeface="+mn-lt"/>
                          <a:ea typeface="+mn-ea"/>
                          <a:cs typeface="+mn-cs"/>
                        </a:rPr>
                        <a:t>one lakh rupees or more </a:t>
                      </a:r>
                      <a:r>
                        <a:rPr kumimoji="0" lang="en-US" b="1" i="0" u="sng" kern="1200" dirty="0">
                          <a:solidFill>
                            <a:srgbClr val="FF0000"/>
                          </a:solidFill>
                          <a:effectLst/>
                          <a:latin typeface="+mn-lt"/>
                          <a:ea typeface="+mn-ea"/>
                          <a:cs typeface="+mn-cs"/>
                        </a:rPr>
                        <a:t>in cash</a:t>
                      </a:r>
                      <a:r>
                        <a:rPr kumimoji="0" lang="en-US" b="1" i="0" kern="1200" dirty="0">
                          <a:solidFill>
                            <a:schemeClr val="dk1"/>
                          </a:solidFill>
                          <a:effectLst/>
                          <a:latin typeface="+mn-lt"/>
                          <a:ea typeface="+mn-ea"/>
                          <a:cs typeface="+mn-cs"/>
                        </a:rPr>
                        <a:t>;</a:t>
                      </a:r>
                      <a:r>
                        <a:rPr kumimoji="0" lang="en-US" b="0" i="0" kern="1200" dirty="0">
                          <a:solidFill>
                            <a:schemeClr val="dk1"/>
                          </a:solidFill>
                          <a:effectLst/>
                          <a:latin typeface="+mn-lt"/>
                          <a:ea typeface="+mn-ea"/>
                          <a:cs typeface="+mn-cs"/>
                        </a:rPr>
                        <a:t> or</a:t>
                      </a:r>
                    </a:p>
                    <a:p>
                      <a:pPr marL="38100" marR="38100" algn="just">
                        <a:spcBef>
                          <a:spcPts val="0"/>
                        </a:spcBef>
                        <a:spcAft>
                          <a:spcPts val="400"/>
                        </a:spcAft>
                      </a:pPr>
                      <a:r>
                        <a:rPr kumimoji="0" lang="en-US" b="0" i="0" kern="1200" dirty="0">
                          <a:solidFill>
                            <a:schemeClr val="dk1"/>
                          </a:solidFill>
                          <a:effectLst/>
                          <a:latin typeface="+mn-lt"/>
                          <a:ea typeface="+mn-ea"/>
                          <a:cs typeface="+mn-cs"/>
                        </a:rPr>
                        <a:t>(ii) </a:t>
                      </a:r>
                      <a:r>
                        <a:rPr kumimoji="0" lang="en-US" b="1" i="0" kern="1200" dirty="0">
                          <a:solidFill>
                            <a:srgbClr val="FF0000"/>
                          </a:solidFill>
                          <a:effectLst/>
                          <a:latin typeface="+mn-lt"/>
                          <a:ea typeface="+mn-ea"/>
                          <a:cs typeface="+mn-cs"/>
                        </a:rPr>
                        <a:t>ten lakh rupees or more by </a:t>
                      </a:r>
                      <a:r>
                        <a:rPr kumimoji="0" lang="en-US" b="1" i="0" u="sng" kern="1200" dirty="0">
                          <a:solidFill>
                            <a:srgbClr val="FF0000"/>
                          </a:solidFill>
                          <a:effectLst/>
                          <a:latin typeface="+mn-lt"/>
                          <a:ea typeface="+mn-ea"/>
                          <a:cs typeface="+mn-cs"/>
                        </a:rPr>
                        <a:t>any other mode</a:t>
                      </a:r>
                      <a:r>
                        <a:rPr kumimoji="0" lang="en-US" b="1" i="0" kern="1200" dirty="0">
                          <a:solidFill>
                            <a:schemeClr val="dk1"/>
                          </a:solidFill>
                          <a:effectLst/>
                          <a:latin typeface="+mn-lt"/>
                          <a:ea typeface="+mn-ea"/>
                          <a:cs typeface="+mn-cs"/>
                        </a:rPr>
                        <a:t>,</a:t>
                      </a:r>
                      <a:r>
                        <a:rPr kumimoji="0" lang="en-US" b="0" i="0" kern="1200" dirty="0">
                          <a:solidFill>
                            <a:schemeClr val="dk1"/>
                          </a:solidFill>
                          <a:effectLst/>
                          <a:latin typeface="+mn-lt"/>
                          <a:ea typeface="+mn-ea"/>
                          <a:cs typeface="+mn-cs"/>
                        </a:rPr>
                        <a:t> against bills raised in respect of one or more credit cards issued to that person, in a financial year</a:t>
                      </a:r>
                    </a:p>
                  </a:txBody>
                  <a:tcPr marL="38100" marR="38100" marT="38100" marB="38100"/>
                </a:tc>
                <a:tc>
                  <a:txBody>
                    <a:bodyPr/>
                    <a:lstStyle/>
                    <a:p>
                      <a:pPr marL="0" indent="0" algn="just">
                        <a:buFont typeface="Arial" panose="020B0604020202020204" pitchFamily="34" charset="0"/>
                        <a:buNone/>
                      </a:pPr>
                      <a:r>
                        <a:rPr kumimoji="0" lang="en-US" b="1" i="0" kern="1200" dirty="0">
                          <a:solidFill>
                            <a:schemeClr val="dk1"/>
                          </a:solidFill>
                          <a:effectLst/>
                          <a:latin typeface="+mn-lt"/>
                          <a:ea typeface="+mn-ea"/>
                          <a:cs typeface="+mn-cs"/>
                        </a:rPr>
                        <a:t>A banking company </a:t>
                      </a:r>
                      <a:r>
                        <a:rPr kumimoji="0" lang="en-US" b="0" i="0" kern="1200" dirty="0">
                          <a:solidFill>
                            <a:schemeClr val="dk1"/>
                          </a:solidFill>
                          <a:effectLst/>
                          <a:latin typeface="+mn-lt"/>
                          <a:ea typeface="+mn-ea"/>
                          <a:cs typeface="+mn-cs"/>
                        </a:rPr>
                        <a:t>as specified earlier and </a:t>
                      </a:r>
                      <a:r>
                        <a:rPr kumimoji="0" lang="en-US" b="1" i="0" kern="1200" dirty="0">
                          <a:solidFill>
                            <a:schemeClr val="dk1"/>
                          </a:solidFill>
                          <a:effectLst/>
                          <a:latin typeface="+mn-lt"/>
                          <a:ea typeface="+mn-ea"/>
                          <a:cs typeface="+mn-cs"/>
                        </a:rPr>
                        <a:t>any other company or institution issuing credit card.</a:t>
                      </a:r>
                    </a:p>
                  </a:txBody>
                  <a:tcPr/>
                </a:tc>
                <a:extLst>
                  <a:ext uri="{0D108BD9-81ED-4DB2-BD59-A6C34878D82A}">
                    <a16:rowId xmlns="" xmlns:a16="http://schemas.microsoft.com/office/drawing/2014/main" val="2255812097"/>
                  </a:ext>
                </a:extLst>
              </a:tr>
              <a:tr h="370840">
                <a:tc>
                  <a:txBody>
                    <a:bodyPr/>
                    <a:lstStyle/>
                    <a:p>
                      <a:pPr algn="just"/>
                      <a:r>
                        <a:rPr lang="en-US" dirty="0"/>
                        <a:t>5</a:t>
                      </a:r>
                    </a:p>
                  </a:txBody>
                  <a:tcPr/>
                </a:tc>
                <a:tc>
                  <a:txBody>
                    <a:bodyPr/>
                    <a:lstStyle/>
                    <a:p>
                      <a:pPr marL="0" indent="0" algn="just">
                        <a:buFont typeface="+mj-lt"/>
                        <a:buNone/>
                      </a:pPr>
                      <a:r>
                        <a:rPr kumimoji="0" lang="en-US" b="1" i="0" kern="1200" dirty="0">
                          <a:solidFill>
                            <a:srgbClr val="FF0000"/>
                          </a:solidFill>
                          <a:effectLst/>
                          <a:latin typeface="+mn-lt"/>
                          <a:ea typeface="+mn-ea"/>
                          <a:cs typeface="+mn-cs"/>
                        </a:rPr>
                        <a:t>Receipt from any person of an amount aggregating to ten lakh rupees or more in a financial year</a:t>
                      </a:r>
                      <a:r>
                        <a:rPr kumimoji="0" lang="en-US" b="0" i="0" kern="1200" dirty="0">
                          <a:solidFill>
                            <a:schemeClr val="dk1"/>
                          </a:solidFill>
                          <a:effectLst/>
                          <a:latin typeface="+mn-lt"/>
                          <a:ea typeface="+mn-ea"/>
                          <a:cs typeface="+mn-cs"/>
                        </a:rPr>
                        <a:t> </a:t>
                      </a:r>
                      <a:r>
                        <a:rPr kumimoji="0" lang="en-US" b="1" i="0" kern="1200" dirty="0">
                          <a:solidFill>
                            <a:schemeClr val="dk1"/>
                          </a:solidFill>
                          <a:effectLst/>
                          <a:latin typeface="+mn-lt"/>
                          <a:ea typeface="+mn-ea"/>
                          <a:cs typeface="+mn-cs"/>
                        </a:rPr>
                        <a:t>for acquiring bonds or debentures issued by the company or institution</a:t>
                      </a:r>
                      <a:r>
                        <a:rPr kumimoji="0" lang="en-US" b="0" i="0" kern="1200" dirty="0">
                          <a:solidFill>
                            <a:schemeClr val="dk1"/>
                          </a:solidFill>
                          <a:effectLst/>
                          <a:latin typeface="+mn-lt"/>
                          <a:ea typeface="+mn-ea"/>
                          <a:cs typeface="+mn-cs"/>
                        </a:rPr>
                        <a:t> (other than the amount received on account of renewal of the bond or debenture issued by that company).</a:t>
                      </a:r>
                      <a:endParaRPr kumimoji="0" lang="en-US" sz="1800" b="0" i="0" kern="1200" dirty="0">
                        <a:solidFill>
                          <a:schemeClr val="dk1"/>
                        </a:solidFill>
                        <a:effectLst/>
                        <a:latin typeface="+mn-lt"/>
                        <a:ea typeface="+mn-ea"/>
                        <a:cs typeface="+mn-cs"/>
                      </a:endParaRPr>
                    </a:p>
                  </a:txBody>
                  <a:tcPr/>
                </a:tc>
                <a:tc>
                  <a:txBody>
                    <a:bodyPr/>
                    <a:lstStyle/>
                    <a:p>
                      <a:pPr marL="0" indent="0" algn="just">
                        <a:buFont typeface="Arial" panose="020B0604020202020204" pitchFamily="34" charset="0"/>
                        <a:buNone/>
                        <a:tabLst>
                          <a:tab pos="166688" algn="l"/>
                        </a:tabLst>
                      </a:pPr>
                      <a:r>
                        <a:rPr kumimoji="0" lang="en-US" b="1" i="0" kern="1200" dirty="0">
                          <a:solidFill>
                            <a:schemeClr val="dk1"/>
                          </a:solidFill>
                          <a:effectLst/>
                          <a:latin typeface="+mn-lt"/>
                          <a:ea typeface="+mn-ea"/>
                          <a:cs typeface="+mn-cs"/>
                        </a:rPr>
                        <a:t>A company or institution issuing bonds or debentures</a:t>
                      </a:r>
                      <a:endParaRPr kumimoji="0" lang="en-US" b="1" i="0" kern="1200" dirty="0">
                        <a:solidFill>
                          <a:schemeClr val="dk1"/>
                        </a:solidFill>
                        <a:latin typeface="+mn-lt"/>
                        <a:ea typeface="+mn-ea"/>
                        <a:cs typeface="+mn-cs"/>
                      </a:endParaRPr>
                    </a:p>
                  </a:txBody>
                  <a:tcPr/>
                </a:tc>
                <a:extLst>
                  <a:ext uri="{0D108BD9-81ED-4DB2-BD59-A6C34878D82A}">
                    <a16:rowId xmlns="" xmlns:a16="http://schemas.microsoft.com/office/drawing/2014/main" val="1546111164"/>
                  </a:ext>
                </a:extLst>
              </a:tr>
            </a:tbl>
          </a:graphicData>
        </a:graphic>
      </p:graphicFrame>
    </p:spTree>
    <p:extLst>
      <p:ext uri="{BB962C8B-B14F-4D97-AF65-F5344CB8AC3E}">
        <p14:creationId xmlns:p14="http://schemas.microsoft.com/office/powerpoint/2010/main" val="490574109"/>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4E816BD-378A-43B5-A121-255F44E24CE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369</a:t>
            </a:fld>
            <a:endParaRPr lang="en-US"/>
          </a:p>
        </p:txBody>
      </p:sp>
      <p:graphicFrame>
        <p:nvGraphicFramePr>
          <p:cNvPr id="5" name="Content Placeholder 4">
            <a:extLst>
              <a:ext uri="{FF2B5EF4-FFF2-40B4-BE49-F238E27FC236}">
                <a16:creationId xmlns="" xmlns:a16="http://schemas.microsoft.com/office/drawing/2014/main" id="{01699D19-FB13-43B6-BC29-098FA6BDE33D}"/>
              </a:ext>
            </a:extLst>
          </p:cNvPr>
          <p:cNvGraphicFramePr>
            <a:graphicFrameLocks noGrp="1"/>
          </p:cNvGraphicFramePr>
          <p:nvPr>
            <p:ph sz="quarter" idx="1"/>
            <p:extLst>
              <p:ext uri="{D42A27DB-BD31-4B8C-83A1-F6EECF244321}">
                <p14:modId xmlns:p14="http://schemas.microsoft.com/office/powerpoint/2010/main" val="4261065568"/>
              </p:ext>
            </p:extLst>
          </p:nvPr>
        </p:nvGraphicFramePr>
        <p:xfrm>
          <a:off x="0" y="990600"/>
          <a:ext cx="9144000" cy="5516880"/>
        </p:xfrm>
        <a:graphic>
          <a:graphicData uri="http://schemas.openxmlformats.org/drawingml/2006/table">
            <a:tbl>
              <a:tblPr firstRow="1" bandRow="1">
                <a:tableStyleId>{5C22544A-7EE6-4342-B048-85BDC9FD1C3A}</a:tableStyleId>
              </a:tblPr>
              <a:tblGrid>
                <a:gridCol w="511156">
                  <a:extLst>
                    <a:ext uri="{9D8B030D-6E8A-4147-A177-3AD203B41FA5}">
                      <a16:colId xmlns="" xmlns:a16="http://schemas.microsoft.com/office/drawing/2014/main" val="3708709273"/>
                    </a:ext>
                  </a:extLst>
                </a:gridCol>
                <a:gridCol w="5310334">
                  <a:extLst>
                    <a:ext uri="{9D8B030D-6E8A-4147-A177-3AD203B41FA5}">
                      <a16:colId xmlns="" xmlns:a16="http://schemas.microsoft.com/office/drawing/2014/main" val="1710036925"/>
                    </a:ext>
                  </a:extLst>
                </a:gridCol>
                <a:gridCol w="3322510">
                  <a:extLst>
                    <a:ext uri="{9D8B030D-6E8A-4147-A177-3AD203B41FA5}">
                      <a16:colId xmlns="" xmlns:a16="http://schemas.microsoft.com/office/drawing/2014/main" val="3142757929"/>
                    </a:ext>
                  </a:extLst>
                </a:gridCol>
              </a:tblGrid>
              <a:tr h="370840">
                <a:tc>
                  <a:txBody>
                    <a:bodyPr/>
                    <a:lstStyle/>
                    <a:p>
                      <a:pPr algn="just"/>
                      <a:r>
                        <a:rPr lang="en-US" sz="2000" dirty="0"/>
                        <a:t>S. No</a:t>
                      </a:r>
                    </a:p>
                  </a:txBody>
                  <a:tcPr/>
                </a:tc>
                <a:tc>
                  <a:txBody>
                    <a:bodyPr/>
                    <a:lstStyle/>
                    <a:p>
                      <a:pPr algn="just"/>
                      <a:r>
                        <a:rPr kumimoji="0" lang="en-US" sz="2000" b="0" i="0" kern="1200" dirty="0">
                          <a:solidFill>
                            <a:schemeClr val="lt1"/>
                          </a:solidFill>
                          <a:effectLst/>
                          <a:latin typeface="+mn-lt"/>
                          <a:ea typeface="+mn-ea"/>
                          <a:cs typeface="+mn-cs"/>
                        </a:rPr>
                        <a:t>Nature and value of transaction</a:t>
                      </a:r>
                      <a:endParaRPr lang="en-US" sz="2000" dirty="0"/>
                    </a:p>
                  </a:txBody>
                  <a:tcPr/>
                </a:tc>
                <a:tc>
                  <a:txBody>
                    <a:bodyPr/>
                    <a:lstStyle/>
                    <a:p>
                      <a:pPr algn="just"/>
                      <a:r>
                        <a:rPr lang="en-US" sz="2000" dirty="0">
                          <a:effectLst/>
                        </a:rPr>
                        <a:t>Class of person (reporting person)</a:t>
                      </a:r>
                    </a:p>
                  </a:txBody>
                  <a:tcPr marL="38100" marR="38100" marT="38100" marB="38100"/>
                </a:tc>
                <a:extLst>
                  <a:ext uri="{0D108BD9-81ED-4DB2-BD59-A6C34878D82A}">
                    <a16:rowId xmlns="" xmlns:a16="http://schemas.microsoft.com/office/drawing/2014/main" val="3340035514"/>
                  </a:ext>
                </a:extLst>
              </a:tr>
              <a:tr h="370840">
                <a:tc>
                  <a:txBody>
                    <a:bodyPr/>
                    <a:lstStyle/>
                    <a:p>
                      <a:pPr algn="just"/>
                      <a:r>
                        <a:rPr lang="en-US" sz="2000" dirty="0"/>
                        <a:t>6</a:t>
                      </a:r>
                    </a:p>
                  </a:txBody>
                  <a:tcPr/>
                </a:tc>
                <a:tc>
                  <a:txBody>
                    <a:bodyPr/>
                    <a:lstStyle/>
                    <a:p>
                      <a:pPr marL="38100" marR="38100" algn="just">
                        <a:spcBef>
                          <a:spcPts val="0"/>
                        </a:spcBef>
                        <a:spcAft>
                          <a:spcPts val="400"/>
                        </a:spcAft>
                      </a:pPr>
                      <a:r>
                        <a:rPr kumimoji="0" lang="en-US" sz="2000" b="1" i="0" kern="1200" dirty="0">
                          <a:solidFill>
                            <a:srgbClr val="FF0000"/>
                          </a:solidFill>
                          <a:effectLst/>
                          <a:latin typeface="+mn-lt"/>
                          <a:ea typeface="+mn-ea"/>
                          <a:cs typeface="+mn-cs"/>
                        </a:rPr>
                        <a:t>Receipt from any person of an amount aggregating to ten lakh rupees or more in a financial year</a:t>
                      </a:r>
                      <a:r>
                        <a:rPr kumimoji="0" lang="en-US" sz="2000" b="0" i="0" kern="1200" dirty="0">
                          <a:solidFill>
                            <a:schemeClr val="dk1"/>
                          </a:solidFill>
                          <a:effectLst/>
                          <a:latin typeface="+mn-lt"/>
                          <a:ea typeface="+mn-ea"/>
                          <a:cs typeface="+mn-cs"/>
                        </a:rPr>
                        <a:t> </a:t>
                      </a:r>
                      <a:r>
                        <a:rPr kumimoji="0" lang="en-US" sz="2000" b="1" i="0" kern="1200" dirty="0">
                          <a:solidFill>
                            <a:schemeClr val="dk1"/>
                          </a:solidFill>
                          <a:effectLst/>
                          <a:latin typeface="+mn-lt"/>
                          <a:ea typeface="+mn-ea"/>
                          <a:cs typeface="+mn-cs"/>
                        </a:rPr>
                        <a:t>for acquiring shares</a:t>
                      </a:r>
                      <a:r>
                        <a:rPr kumimoji="0" lang="en-US" sz="2000" b="0" i="0" kern="1200" dirty="0">
                          <a:solidFill>
                            <a:schemeClr val="dk1"/>
                          </a:solidFill>
                          <a:effectLst/>
                          <a:latin typeface="+mn-lt"/>
                          <a:ea typeface="+mn-ea"/>
                          <a:cs typeface="+mn-cs"/>
                        </a:rPr>
                        <a:t> (including share application money) issued by the company.</a:t>
                      </a:r>
                    </a:p>
                  </a:txBody>
                  <a:tcPr marL="38100" marR="38100" marT="38100" marB="38100"/>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A company issuing shares.</a:t>
                      </a:r>
                    </a:p>
                  </a:txBody>
                  <a:tcPr marL="38100" marR="38100" marT="38100" marB="38100"/>
                </a:tc>
                <a:extLst>
                  <a:ext uri="{0D108BD9-81ED-4DB2-BD59-A6C34878D82A}">
                    <a16:rowId xmlns="" xmlns:a16="http://schemas.microsoft.com/office/drawing/2014/main" val="2255812097"/>
                  </a:ext>
                </a:extLst>
              </a:tr>
              <a:tr h="370840">
                <a:tc>
                  <a:txBody>
                    <a:bodyPr/>
                    <a:lstStyle/>
                    <a:p>
                      <a:pPr algn="just"/>
                      <a:r>
                        <a:rPr lang="en-US" sz="2000" dirty="0"/>
                        <a:t>7</a:t>
                      </a:r>
                    </a:p>
                  </a:txBody>
                  <a:tcPr/>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Buy back of shares from any person</a:t>
                      </a:r>
                      <a:r>
                        <a:rPr kumimoji="0" lang="en-US" sz="2000" b="0" i="0" kern="1200" dirty="0">
                          <a:solidFill>
                            <a:schemeClr val="dk1"/>
                          </a:solidFill>
                          <a:effectLst/>
                          <a:latin typeface="+mn-lt"/>
                          <a:ea typeface="+mn-ea"/>
                          <a:cs typeface="+mn-cs"/>
                        </a:rPr>
                        <a:t> (other than the shares bought in the open market) </a:t>
                      </a:r>
                      <a:r>
                        <a:rPr kumimoji="0" lang="en-US" sz="2000" b="1" i="0" kern="1200" dirty="0">
                          <a:solidFill>
                            <a:srgbClr val="FF0000"/>
                          </a:solidFill>
                          <a:effectLst/>
                          <a:latin typeface="+mn-lt"/>
                          <a:ea typeface="+mn-ea"/>
                          <a:cs typeface="+mn-cs"/>
                        </a:rPr>
                        <a:t>for an amount or value aggregating to ten lakh rupees or more in a financial year.</a:t>
                      </a:r>
                    </a:p>
                  </a:txBody>
                  <a:tcPr marL="38100" marR="38100" marT="38100" marB="38100"/>
                </a:tc>
                <a:tc>
                  <a:txBody>
                    <a:bodyPr/>
                    <a:lstStyle/>
                    <a:p>
                      <a:pPr algn="just"/>
                      <a:r>
                        <a:rPr kumimoji="0" lang="en-US" sz="2000" b="1" i="0" kern="1200" dirty="0">
                          <a:solidFill>
                            <a:schemeClr val="dk1"/>
                          </a:solidFill>
                          <a:effectLst/>
                          <a:latin typeface="+mn-lt"/>
                          <a:ea typeface="+mn-ea"/>
                          <a:cs typeface="+mn-cs"/>
                        </a:rPr>
                        <a:t>A company listed on a </a:t>
                      </a:r>
                      <a:r>
                        <a:rPr kumimoji="0" lang="en-US" sz="2000" b="1" i="0" kern="1200" dirty="0" err="1">
                          <a:solidFill>
                            <a:schemeClr val="dk1"/>
                          </a:solidFill>
                          <a:effectLst/>
                          <a:latin typeface="+mn-lt"/>
                          <a:ea typeface="+mn-ea"/>
                          <a:cs typeface="+mn-cs"/>
                        </a:rPr>
                        <a:t>recognised</a:t>
                      </a:r>
                      <a:r>
                        <a:rPr kumimoji="0" lang="en-US" sz="2000" b="1" i="0" kern="1200" dirty="0">
                          <a:solidFill>
                            <a:schemeClr val="dk1"/>
                          </a:solidFill>
                          <a:effectLst/>
                          <a:latin typeface="+mn-lt"/>
                          <a:ea typeface="+mn-ea"/>
                          <a:cs typeface="+mn-cs"/>
                        </a:rPr>
                        <a:t> stock exchange purchasing its own securities </a:t>
                      </a:r>
                      <a:r>
                        <a:rPr kumimoji="0" lang="en-US" sz="2000" b="0" i="0" kern="1200" dirty="0">
                          <a:solidFill>
                            <a:schemeClr val="dk1"/>
                          </a:solidFill>
                          <a:effectLst/>
                          <a:latin typeface="+mn-lt"/>
                          <a:ea typeface="+mn-ea"/>
                          <a:cs typeface="+mn-cs"/>
                        </a:rPr>
                        <a:t>under section 68 of the Companies Act, 2013</a:t>
                      </a:r>
                    </a:p>
                  </a:txBody>
                  <a:tcPr marL="38100" marR="38100" marT="38100" marB="38100"/>
                </a:tc>
                <a:extLst>
                  <a:ext uri="{0D108BD9-81ED-4DB2-BD59-A6C34878D82A}">
                    <a16:rowId xmlns="" xmlns:a16="http://schemas.microsoft.com/office/drawing/2014/main" val="2659623139"/>
                  </a:ext>
                </a:extLst>
              </a:tr>
              <a:tr h="370840">
                <a:tc>
                  <a:txBody>
                    <a:bodyPr/>
                    <a:lstStyle/>
                    <a:p>
                      <a:pPr algn="just"/>
                      <a:r>
                        <a:rPr lang="en-US" sz="2000" dirty="0"/>
                        <a:t>8</a:t>
                      </a:r>
                    </a:p>
                  </a:txBody>
                  <a:tcPr/>
                </a:tc>
                <a:tc>
                  <a:txBody>
                    <a:bodyPr/>
                    <a:lstStyle/>
                    <a:p>
                      <a:pPr marL="0" indent="0" algn="just">
                        <a:buFont typeface="+mj-lt"/>
                        <a:buNone/>
                      </a:pPr>
                      <a:r>
                        <a:rPr kumimoji="0" lang="en-US" sz="2000" b="1" i="0" kern="1200" dirty="0">
                          <a:solidFill>
                            <a:srgbClr val="FF0000"/>
                          </a:solidFill>
                          <a:effectLst/>
                          <a:latin typeface="+mn-lt"/>
                          <a:ea typeface="+mn-ea"/>
                          <a:cs typeface="+mn-cs"/>
                        </a:rPr>
                        <a:t>Receipt from any person of an amount aggregating to ten lakh rupees or more in a financial year</a:t>
                      </a:r>
                      <a:r>
                        <a:rPr kumimoji="0" lang="en-US" sz="2000" b="0" i="0" kern="1200" dirty="0">
                          <a:solidFill>
                            <a:schemeClr val="dk1"/>
                          </a:solidFill>
                          <a:effectLst/>
                          <a:latin typeface="+mn-lt"/>
                          <a:ea typeface="+mn-ea"/>
                          <a:cs typeface="+mn-cs"/>
                        </a:rPr>
                        <a:t> </a:t>
                      </a:r>
                      <a:r>
                        <a:rPr kumimoji="0" lang="en-US" sz="2000" b="1" i="0" kern="1200" dirty="0">
                          <a:solidFill>
                            <a:schemeClr val="dk1"/>
                          </a:solidFill>
                          <a:effectLst/>
                          <a:latin typeface="+mn-lt"/>
                          <a:ea typeface="+mn-ea"/>
                          <a:cs typeface="+mn-cs"/>
                        </a:rPr>
                        <a:t>for acquiring units of one or more schemes of a Mutual Fund </a:t>
                      </a:r>
                      <a:r>
                        <a:rPr kumimoji="0" lang="en-US" sz="2000" b="0" i="0" kern="1200" dirty="0">
                          <a:solidFill>
                            <a:schemeClr val="dk1"/>
                          </a:solidFill>
                          <a:effectLst/>
                          <a:latin typeface="+mn-lt"/>
                          <a:ea typeface="+mn-ea"/>
                          <a:cs typeface="+mn-cs"/>
                        </a:rPr>
                        <a:t>(other than the amount received on account of transfer from one scheme to another scheme of that Mutual Fund).</a:t>
                      </a:r>
                    </a:p>
                  </a:txBody>
                  <a:tcPr/>
                </a:tc>
                <a:tc>
                  <a:txBody>
                    <a:bodyPr/>
                    <a:lstStyle/>
                    <a:p>
                      <a:pPr marL="0" indent="0" algn="just">
                        <a:buFont typeface="Arial" panose="020B0604020202020204" pitchFamily="34" charset="0"/>
                        <a:buNone/>
                        <a:tabLst>
                          <a:tab pos="166688" algn="l"/>
                        </a:tabLst>
                      </a:pPr>
                      <a:r>
                        <a:rPr kumimoji="0" lang="en-US" sz="2000" b="1" i="0" kern="1200" dirty="0">
                          <a:solidFill>
                            <a:schemeClr val="dk1"/>
                          </a:solidFill>
                          <a:effectLst/>
                          <a:latin typeface="+mn-lt"/>
                          <a:ea typeface="+mn-ea"/>
                          <a:cs typeface="+mn-cs"/>
                        </a:rPr>
                        <a:t>A trustee of a Mutual Fund or such other person managing the affairs of the Mutual Fund as may be duly </a:t>
                      </a:r>
                      <a:r>
                        <a:rPr kumimoji="0" lang="en-US" sz="2000" b="1" i="0" kern="1200" dirty="0" err="1">
                          <a:solidFill>
                            <a:schemeClr val="dk1"/>
                          </a:solidFill>
                          <a:effectLst/>
                          <a:latin typeface="+mn-lt"/>
                          <a:ea typeface="+mn-ea"/>
                          <a:cs typeface="+mn-cs"/>
                        </a:rPr>
                        <a:t>authorised</a:t>
                      </a:r>
                      <a:r>
                        <a:rPr kumimoji="0" lang="en-US" sz="2000" b="1" i="0" kern="1200" dirty="0">
                          <a:solidFill>
                            <a:schemeClr val="dk1"/>
                          </a:solidFill>
                          <a:effectLst/>
                          <a:latin typeface="+mn-lt"/>
                          <a:ea typeface="+mn-ea"/>
                          <a:cs typeface="+mn-cs"/>
                        </a:rPr>
                        <a:t> by the trustee in this behalf.</a:t>
                      </a:r>
                      <a:endParaRPr kumimoji="0" lang="en-US" sz="2000" b="1" i="0" kern="1200" dirty="0">
                        <a:solidFill>
                          <a:schemeClr val="dk1"/>
                        </a:solidFill>
                        <a:latin typeface="+mn-lt"/>
                        <a:ea typeface="+mn-ea"/>
                        <a:cs typeface="+mn-cs"/>
                      </a:endParaRPr>
                    </a:p>
                  </a:txBody>
                  <a:tcPr/>
                </a:tc>
                <a:extLst>
                  <a:ext uri="{0D108BD9-81ED-4DB2-BD59-A6C34878D82A}">
                    <a16:rowId xmlns="" xmlns:a16="http://schemas.microsoft.com/office/drawing/2014/main" val="3446622530"/>
                  </a:ext>
                </a:extLst>
              </a:tr>
            </a:tbl>
          </a:graphicData>
        </a:graphic>
      </p:graphicFrame>
      <p:sp>
        <p:nvSpPr>
          <p:cNvPr id="4" name="Rectangle 3">
            <a:extLst>
              <a:ext uri="{FF2B5EF4-FFF2-40B4-BE49-F238E27FC236}">
                <a16:creationId xmlns="" xmlns:a16="http://schemas.microsoft.com/office/drawing/2014/main" id="{535D5788-6CC3-40C6-B8C5-5968A1B60A5E}"/>
              </a:ext>
            </a:extLst>
          </p:cNvPr>
          <p:cNvSpPr/>
          <p:nvPr/>
        </p:nvSpPr>
        <p:spPr>
          <a:xfrm>
            <a:off x="7772400" y="9148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3507494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3482759888"/>
              </p:ext>
            </p:extLst>
          </p:nvPr>
        </p:nvGraphicFramePr>
        <p:xfrm>
          <a:off x="0" y="-27384"/>
          <a:ext cx="9135045" cy="6885383"/>
        </p:xfrm>
        <a:graphic>
          <a:graphicData uri="http://schemas.openxmlformats.org/drawingml/2006/table">
            <a:tbl>
              <a:tblPr firstRow="1" bandRow="1">
                <a:tableStyleId>{5C22544A-7EE6-4342-B048-85BDC9FD1C3A}</a:tableStyleId>
              </a:tblPr>
              <a:tblGrid>
                <a:gridCol w="899592">
                  <a:extLst>
                    <a:ext uri="{9D8B030D-6E8A-4147-A177-3AD203B41FA5}">
                      <a16:colId xmlns="" xmlns:a16="http://schemas.microsoft.com/office/drawing/2014/main" val="20001"/>
                    </a:ext>
                  </a:extLst>
                </a:gridCol>
                <a:gridCol w="6696744">
                  <a:extLst>
                    <a:ext uri="{9D8B030D-6E8A-4147-A177-3AD203B41FA5}">
                      <a16:colId xmlns="" xmlns:a16="http://schemas.microsoft.com/office/drawing/2014/main" val="20002"/>
                    </a:ext>
                  </a:extLst>
                </a:gridCol>
                <a:gridCol w="1538709">
                  <a:extLst>
                    <a:ext uri="{9D8B030D-6E8A-4147-A177-3AD203B41FA5}">
                      <a16:colId xmlns="" xmlns:a16="http://schemas.microsoft.com/office/drawing/2014/main" val="2229375623"/>
                    </a:ext>
                  </a:extLst>
                </a:gridCol>
              </a:tblGrid>
              <a:tr h="468808">
                <a:tc>
                  <a:txBody>
                    <a:bodyPr/>
                    <a:lstStyle/>
                    <a:p>
                      <a:pPr algn="ctr"/>
                      <a:r>
                        <a:rPr lang="en-US" sz="20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96684">
                <a:tc>
                  <a:txBody>
                    <a:bodyPr/>
                    <a:lstStyle/>
                    <a:p>
                      <a:pPr algn="ctr"/>
                      <a:r>
                        <a:rPr lang="en-US" sz="1800" b="1" dirty="0">
                          <a:solidFill>
                            <a:schemeClr val="tx1"/>
                          </a:solidFill>
                        </a:rPr>
                        <a:t>9(a)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Particulars</a:t>
                      </a:r>
                      <a:r>
                        <a:rPr lang="en-US" sz="1800" baseline="0" dirty="0"/>
                        <a:t> of members/partners and their Profit Sharing Ratio (PSR)</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96684">
                <a:tc>
                  <a:txBody>
                    <a:bodyPr/>
                    <a:lstStyle/>
                    <a:p>
                      <a:pPr algn="ctr"/>
                      <a:r>
                        <a:rPr lang="en-US" sz="1800" b="1" dirty="0">
                          <a:solidFill>
                            <a:schemeClr val="tx1"/>
                          </a:solidFill>
                        </a:rPr>
                        <a:t>9(b)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Particulars of change in members/partners or in their PSR, if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53627120"/>
                  </a:ext>
                </a:extLst>
              </a:tr>
              <a:tr h="396684">
                <a:tc>
                  <a:txBody>
                    <a:bodyPr/>
                    <a:lstStyle/>
                    <a:p>
                      <a:pPr algn="ctr"/>
                      <a:r>
                        <a:rPr lang="en-US" sz="1800" b="1" dirty="0">
                          <a:solidFill>
                            <a:schemeClr val="tx1"/>
                          </a:solidFill>
                        </a:rPr>
                        <a:t>10(a)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Nature of business / profession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96684">
                <a:tc>
                  <a:txBody>
                    <a:bodyPr/>
                    <a:lstStyle/>
                    <a:p>
                      <a:pPr algn="ctr"/>
                      <a:r>
                        <a:rPr lang="en-US" sz="1800" b="1" dirty="0">
                          <a:solidFill>
                            <a:schemeClr val="tx1"/>
                          </a:solidFill>
                        </a:rPr>
                        <a:t>10(b)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Particular of change in nature of business / profession, if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213874761"/>
                  </a:ext>
                </a:extLst>
              </a:tr>
              <a:tr h="396684">
                <a:tc>
                  <a:txBody>
                    <a:bodyPr/>
                    <a:lstStyle/>
                    <a:p>
                      <a:pPr algn="ctr"/>
                      <a:r>
                        <a:rPr lang="en-US" sz="1800" b="1" dirty="0">
                          <a:solidFill>
                            <a:schemeClr val="tx1"/>
                          </a:solidFill>
                        </a:rPr>
                        <a:t>11(a)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List of books of accounts as per section 44AA, if applicable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96684">
                <a:tc>
                  <a:txBody>
                    <a:bodyPr/>
                    <a:lstStyle/>
                    <a:p>
                      <a:pPr algn="ctr"/>
                      <a:r>
                        <a:rPr lang="en-US" sz="1800" b="1" dirty="0">
                          <a:solidFill>
                            <a:schemeClr val="tx1"/>
                          </a:solidFill>
                        </a:rPr>
                        <a:t>11(b)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List of books of accounts maintained along with 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75750036"/>
                  </a:ext>
                </a:extLst>
              </a:tr>
              <a:tr h="396684">
                <a:tc>
                  <a:txBody>
                    <a:bodyPr/>
                    <a:lstStyle/>
                    <a:p>
                      <a:pPr algn="ctr"/>
                      <a:r>
                        <a:rPr lang="en-US" sz="1800" b="1" dirty="0">
                          <a:solidFill>
                            <a:schemeClr val="tx1"/>
                          </a:solidFill>
                        </a:rPr>
                        <a:t>11(c)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List of books of accounts and documents examined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728753729"/>
                  </a:ext>
                </a:extLst>
              </a:tr>
              <a:tr h="438756">
                <a:tc>
                  <a:txBody>
                    <a:bodyPr/>
                    <a:lstStyle/>
                    <a:p>
                      <a:pPr algn="ctr"/>
                      <a:r>
                        <a:rPr lang="en-US" sz="1800" b="1"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Presumptive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96684">
                <a:tc>
                  <a:txBody>
                    <a:bodyPr/>
                    <a:lstStyle/>
                    <a:p>
                      <a:pPr algn="ctr"/>
                      <a:r>
                        <a:rPr lang="en-US" sz="1800" b="1" dirty="0">
                          <a:solidFill>
                            <a:schemeClr val="tx1"/>
                          </a:solidFill>
                        </a:rPr>
                        <a:t>13(a)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Method of accounting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96684">
                <a:tc>
                  <a:txBody>
                    <a:bodyPr/>
                    <a:lstStyle/>
                    <a:p>
                      <a:pPr algn="ctr"/>
                      <a:r>
                        <a:rPr lang="en-US" sz="1800" b="1" dirty="0">
                          <a:solidFill>
                            <a:schemeClr val="tx1"/>
                          </a:solidFill>
                        </a:rPr>
                        <a:t>13(b)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Change in method of accounting </a:t>
                      </a:r>
                      <a:r>
                        <a:rPr lang="en-US" sz="1800" i="1" dirty="0"/>
                        <a:t>vis-à-vis </a:t>
                      </a:r>
                      <a:r>
                        <a:rPr lang="en-US" sz="1800" i="0" dirty="0"/>
                        <a:t>immediately preceding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i="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260713549"/>
                  </a:ext>
                </a:extLst>
              </a:tr>
              <a:tr h="662899">
                <a:tc>
                  <a:txBody>
                    <a:bodyPr/>
                    <a:lstStyle/>
                    <a:p>
                      <a:pPr algn="ctr"/>
                      <a:r>
                        <a:rPr lang="en-US" sz="1800" b="1" dirty="0">
                          <a:solidFill>
                            <a:schemeClr val="tx1"/>
                          </a:solidFill>
                        </a:rPr>
                        <a:t>13(c)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If there is change in method of accounting then details of such change with its effect on P&amp;L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16775292"/>
                  </a:ext>
                </a:extLst>
              </a:tr>
              <a:tr h="662899">
                <a:tc>
                  <a:txBody>
                    <a:bodyPr/>
                    <a:lstStyle/>
                    <a:p>
                      <a:pPr algn="ctr"/>
                      <a:r>
                        <a:rPr lang="en-US" sz="1800" b="1" dirty="0">
                          <a:solidFill>
                            <a:schemeClr val="tx1"/>
                          </a:solidFill>
                        </a:rPr>
                        <a:t>13(d)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Whether any adjustment to be made to the P&amp;L for complying with ICDS notified u/s 145(2)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898035734"/>
                  </a:ext>
                </a:extLst>
              </a:tr>
              <a:tr h="685181">
                <a:tc>
                  <a:txBody>
                    <a:bodyPr/>
                    <a:lstStyle/>
                    <a:p>
                      <a:pPr algn="ctr"/>
                      <a:r>
                        <a:rPr lang="en-US" sz="1800" b="1" dirty="0">
                          <a:solidFill>
                            <a:schemeClr val="tx1"/>
                          </a:solidFill>
                        </a:rPr>
                        <a:t>13(e)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If any adjustment to be made to the P&amp;L for complying with ICDS, then details of such adjustment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081268853"/>
                  </a:ext>
                </a:extLst>
              </a:tr>
              <a:tr h="396684">
                <a:tc>
                  <a:txBody>
                    <a:bodyPr/>
                    <a:lstStyle/>
                    <a:p>
                      <a:pPr algn="ctr"/>
                      <a:r>
                        <a:rPr lang="en-US" sz="1800" b="1" dirty="0">
                          <a:solidFill>
                            <a:schemeClr val="tx1"/>
                          </a:solidFill>
                        </a:rPr>
                        <a:t>13(f)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dirty="0"/>
                        <a:t>Disclosure as per ICDS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515893711"/>
                  </a:ext>
                </a:extLst>
              </a:tr>
            </a:tbl>
          </a:graphicData>
        </a:graphic>
      </p:graphicFrame>
    </p:spTree>
    <p:extLst>
      <p:ext uri="{BB962C8B-B14F-4D97-AF65-F5344CB8AC3E}">
        <p14:creationId xmlns:p14="http://schemas.microsoft.com/office/powerpoint/2010/main" val="2221014307"/>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4E816BD-378A-43B5-A121-255F44E24CE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370</a:t>
            </a:fld>
            <a:endParaRPr lang="en-US"/>
          </a:p>
        </p:txBody>
      </p:sp>
      <p:graphicFrame>
        <p:nvGraphicFramePr>
          <p:cNvPr id="5" name="Content Placeholder 4">
            <a:extLst>
              <a:ext uri="{FF2B5EF4-FFF2-40B4-BE49-F238E27FC236}">
                <a16:creationId xmlns="" xmlns:a16="http://schemas.microsoft.com/office/drawing/2014/main" id="{01699D19-FB13-43B6-BC29-098FA6BDE33D}"/>
              </a:ext>
            </a:extLst>
          </p:cNvPr>
          <p:cNvGraphicFramePr>
            <a:graphicFrameLocks noGrp="1"/>
          </p:cNvGraphicFramePr>
          <p:nvPr>
            <p:ph sz="quarter" idx="1"/>
            <p:extLst>
              <p:ext uri="{D42A27DB-BD31-4B8C-83A1-F6EECF244321}">
                <p14:modId xmlns:p14="http://schemas.microsoft.com/office/powerpoint/2010/main" val="2668182027"/>
              </p:ext>
            </p:extLst>
          </p:nvPr>
        </p:nvGraphicFramePr>
        <p:xfrm>
          <a:off x="0" y="609600"/>
          <a:ext cx="9144000" cy="5821680"/>
        </p:xfrm>
        <a:graphic>
          <a:graphicData uri="http://schemas.openxmlformats.org/drawingml/2006/table">
            <a:tbl>
              <a:tblPr firstRow="1" bandRow="1">
                <a:tableStyleId>{5C22544A-7EE6-4342-B048-85BDC9FD1C3A}</a:tableStyleId>
              </a:tblPr>
              <a:tblGrid>
                <a:gridCol w="498298">
                  <a:extLst>
                    <a:ext uri="{9D8B030D-6E8A-4147-A177-3AD203B41FA5}">
                      <a16:colId xmlns="" xmlns:a16="http://schemas.microsoft.com/office/drawing/2014/main" val="3708709273"/>
                    </a:ext>
                  </a:extLst>
                </a:gridCol>
                <a:gridCol w="5711280">
                  <a:extLst>
                    <a:ext uri="{9D8B030D-6E8A-4147-A177-3AD203B41FA5}">
                      <a16:colId xmlns="" xmlns:a16="http://schemas.microsoft.com/office/drawing/2014/main" val="1710036925"/>
                    </a:ext>
                  </a:extLst>
                </a:gridCol>
                <a:gridCol w="2934422">
                  <a:extLst>
                    <a:ext uri="{9D8B030D-6E8A-4147-A177-3AD203B41FA5}">
                      <a16:colId xmlns="" xmlns:a16="http://schemas.microsoft.com/office/drawing/2014/main" val="3142757929"/>
                    </a:ext>
                  </a:extLst>
                </a:gridCol>
              </a:tblGrid>
              <a:tr h="370840">
                <a:tc>
                  <a:txBody>
                    <a:bodyPr/>
                    <a:lstStyle/>
                    <a:p>
                      <a:pPr algn="just"/>
                      <a:r>
                        <a:rPr lang="en-US" sz="2000" dirty="0"/>
                        <a:t>S. No</a:t>
                      </a:r>
                    </a:p>
                  </a:txBody>
                  <a:tcPr/>
                </a:tc>
                <a:tc>
                  <a:txBody>
                    <a:bodyPr/>
                    <a:lstStyle/>
                    <a:p>
                      <a:pPr algn="just"/>
                      <a:r>
                        <a:rPr kumimoji="0" lang="en-US" sz="2000" b="0" i="0" kern="1200" dirty="0">
                          <a:solidFill>
                            <a:schemeClr val="lt1"/>
                          </a:solidFill>
                          <a:effectLst/>
                          <a:latin typeface="+mn-lt"/>
                          <a:ea typeface="+mn-ea"/>
                          <a:cs typeface="+mn-cs"/>
                        </a:rPr>
                        <a:t>Nature and value of transaction</a:t>
                      </a:r>
                      <a:endParaRPr lang="en-US" sz="2000" dirty="0"/>
                    </a:p>
                  </a:txBody>
                  <a:tcPr/>
                </a:tc>
                <a:tc>
                  <a:txBody>
                    <a:bodyPr/>
                    <a:lstStyle/>
                    <a:p>
                      <a:pPr algn="just"/>
                      <a:r>
                        <a:rPr lang="en-US" sz="2000" dirty="0">
                          <a:effectLst/>
                        </a:rPr>
                        <a:t>Class of person (reporting person)</a:t>
                      </a:r>
                    </a:p>
                  </a:txBody>
                  <a:tcPr marL="38100" marR="38100" marT="38100" marB="38100"/>
                </a:tc>
                <a:extLst>
                  <a:ext uri="{0D108BD9-81ED-4DB2-BD59-A6C34878D82A}">
                    <a16:rowId xmlns="" xmlns:a16="http://schemas.microsoft.com/office/drawing/2014/main" val="3340035514"/>
                  </a:ext>
                </a:extLst>
              </a:tr>
              <a:tr h="289560">
                <a:tc>
                  <a:txBody>
                    <a:bodyPr/>
                    <a:lstStyle/>
                    <a:p>
                      <a:pPr algn="just"/>
                      <a:r>
                        <a:rPr lang="en-US" sz="2000" dirty="0"/>
                        <a:t>9</a:t>
                      </a:r>
                    </a:p>
                  </a:txBody>
                  <a:tcPr/>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Receipt from any person for sale of foreign currency </a:t>
                      </a:r>
                      <a:r>
                        <a:rPr kumimoji="0" lang="en-US" sz="2000" b="0" i="0" kern="1200" dirty="0">
                          <a:solidFill>
                            <a:schemeClr val="dk1"/>
                          </a:solidFill>
                          <a:effectLst/>
                          <a:latin typeface="+mn-lt"/>
                          <a:ea typeface="+mn-ea"/>
                          <a:cs typeface="+mn-cs"/>
                        </a:rPr>
                        <a:t>including any credit of such currency to foreign exchange card or expense in such currency through a debit or credit card or through issue of </a:t>
                      </a:r>
                      <a:r>
                        <a:rPr kumimoji="0" lang="en-US" sz="2000" b="0" i="0" kern="1200" dirty="0" err="1">
                          <a:solidFill>
                            <a:schemeClr val="dk1"/>
                          </a:solidFill>
                          <a:effectLst/>
                          <a:latin typeface="+mn-lt"/>
                          <a:ea typeface="+mn-ea"/>
                          <a:cs typeface="+mn-cs"/>
                        </a:rPr>
                        <a:t>travellers</a:t>
                      </a:r>
                      <a:r>
                        <a:rPr kumimoji="0" lang="en-US" sz="2000" b="0" i="0" kern="1200" dirty="0">
                          <a:solidFill>
                            <a:schemeClr val="dk1"/>
                          </a:solidFill>
                          <a:effectLst/>
                          <a:latin typeface="+mn-lt"/>
                          <a:ea typeface="+mn-ea"/>
                          <a:cs typeface="+mn-cs"/>
                        </a:rPr>
                        <a:t> cheque or draft or any other instrument of an </a:t>
                      </a:r>
                      <a:r>
                        <a:rPr kumimoji="0" lang="en-US" sz="2000" b="1" i="0" kern="1200" dirty="0">
                          <a:solidFill>
                            <a:srgbClr val="FF0000"/>
                          </a:solidFill>
                          <a:effectLst/>
                          <a:latin typeface="+mn-lt"/>
                          <a:ea typeface="+mn-ea"/>
                          <a:cs typeface="+mn-cs"/>
                        </a:rPr>
                        <a:t>amount aggregating to ten lakh rupees or more during a financial year.</a:t>
                      </a:r>
                    </a:p>
                  </a:txBody>
                  <a:tcPr marL="38100" marR="38100" marT="38100" marB="38100"/>
                </a:tc>
                <a:tc>
                  <a:txBody>
                    <a:bodyPr/>
                    <a:lstStyle/>
                    <a:p>
                      <a:pPr marL="38100" marR="38100" algn="just">
                        <a:spcBef>
                          <a:spcPts val="0"/>
                        </a:spcBef>
                        <a:spcAft>
                          <a:spcPts val="400"/>
                        </a:spcAft>
                      </a:pPr>
                      <a:r>
                        <a:rPr kumimoji="0" lang="en-US" sz="2000" b="1" i="0" kern="1200" dirty="0" err="1">
                          <a:solidFill>
                            <a:schemeClr val="dk1"/>
                          </a:solidFill>
                          <a:effectLst/>
                          <a:latin typeface="+mn-lt"/>
                          <a:ea typeface="+mn-ea"/>
                          <a:cs typeface="+mn-cs"/>
                        </a:rPr>
                        <a:t>Authorised</a:t>
                      </a:r>
                      <a:r>
                        <a:rPr kumimoji="0" lang="en-US" sz="2000" b="1" i="0" kern="1200" dirty="0">
                          <a:solidFill>
                            <a:schemeClr val="dk1"/>
                          </a:solidFill>
                          <a:effectLst/>
                          <a:latin typeface="+mn-lt"/>
                          <a:ea typeface="+mn-ea"/>
                          <a:cs typeface="+mn-cs"/>
                        </a:rPr>
                        <a:t> person as referred to section 2(c) of the Foreign Exchange Management Act, 1999.</a:t>
                      </a:r>
                    </a:p>
                  </a:txBody>
                  <a:tcPr marL="38100" marR="38100" marT="38100" marB="38100"/>
                </a:tc>
                <a:extLst>
                  <a:ext uri="{0D108BD9-81ED-4DB2-BD59-A6C34878D82A}">
                    <a16:rowId xmlns="" xmlns:a16="http://schemas.microsoft.com/office/drawing/2014/main" val="518979536"/>
                  </a:ext>
                </a:extLst>
              </a:tr>
              <a:tr h="289560">
                <a:tc>
                  <a:txBody>
                    <a:bodyPr/>
                    <a:lstStyle/>
                    <a:p>
                      <a:pPr algn="just"/>
                      <a:r>
                        <a:rPr lang="en-US" sz="2000" dirty="0"/>
                        <a:t>10</a:t>
                      </a:r>
                    </a:p>
                  </a:txBody>
                  <a:tcPr/>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Purchase or sale by any person of immovable property</a:t>
                      </a:r>
                      <a:r>
                        <a:rPr kumimoji="0" lang="en-US" sz="2000" b="0" i="0" kern="1200" dirty="0">
                          <a:solidFill>
                            <a:schemeClr val="dk1"/>
                          </a:solidFill>
                          <a:effectLst/>
                          <a:latin typeface="+mn-lt"/>
                          <a:ea typeface="+mn-ea"/>
                          <a:cs typeface="+mn-cs"/>
                        </a:rPr>
                        <a:t> </a:t>
                      </a:r>
                      <a:r>
                        <a:rPr kumimoji="0" lang="en-US" sz="2000" b="1" i="0" kern="1200" dirty="0">
                          <a:solidFill>
                            <a:srgbClr val="FF0000"/>
                          </a:solidFill>
                          <a:effectLst/>
                          <a:latin typeface="+mn-lt"/>
                          <a:ea typeface="+mn-ea"/>
                          <a:cs typeface="+mn-cs"/>
                        </a:rPr>
                        <a:t>for an amount of thirty lakh rupees or more</a:t>
                      </a:r>
                      <a:r>
                        <a:rPr kumimoji="0" lang="en-US" sz="2000" b="1" i="0" kern="1200" dirty="0">
                          <a:solidFill>
                            <a:schemeClr val="accent2"/>
                          </a:solidFill>
                          <a:effectLst/>
                          <a:latin typeface="+mn-lt"/>
                          <a:ea typeface="+mn-ea"/>
                          <a:cs typeface="+mn-cs"/>
                        </a:rPr>
                        <a:t> </a:t>
                      </a:r>
                      <a:r>
                        <a:rPr kumimoji="0" lang="en-US" sz="2000" b="0" i="0" kern="1200" dirty="0">
                          <a:solidFill>
                            <a:schemeClr val="dk1"/>
                          </a:solidFill>
                          <a:effectLst/>
                          <a:latin typeface="+mn-lt"/>
                          <a:ea typeface="+mn-ea"/>
                          <a:cs typeface="+mn-cs"/>
                        </a:rPr>
                        <a:t>or valued by the stamp valuation authority referred to in section 50C of the Act at thirty lakh rupees or more.</a:t>
                      </a:r>
                    </a:p>
                  </a:txBody>
                  <a:tcPr marL="38100" marR="38100" marT="38100" marB="38100"/>
                </a:tc>
                <a:tc>
                  <a:txBody>
                    <a:bodyPr/>
                    <a:lstStyle/>
                    <a:p>
                      <a:pPr algn="just"/>
                      <a:r>
                        <a:rPr kumimoji="0" lang="en-US" sz="2000" b="1" i="0" kern="1200" dirty="0">
                          <a:solidFill>
                            <a:schemeClr val="dk1"/>
                          </a:solidFill>
                          <a:effectLst/>
                          <a:latin typeface="+mn-lt"/>
                          <a:ea typeface="+mn-ea"/>
                          <a:cs typeface="+mn-cs"/>
                        </a:rPr>
                        <a:t>Inspector-General</a:t>
                      </a:r>
                      <a:r>
                        <a:rPr kumimoji="0" lang="en-US" sz="2000" b="0" i="0" kern="1200" dirty="0">
                          <a:solidFill>
                            <a:schemeClr val="dk1"/>
                          </a:solidFill>
                          <a:effectLst/>
                          <a:latin typeface="+mn-lt"/>
                          <a:ea typeface="+mn-ea"/>
                          <a:cs typeface="+mn-cs"/>
                        </a:rPr>
                        <a:t> appointed u/s 3 of the Registration Act or </a:t>
                      </a:r>
                      <a:r>
                        <a:rPr kumimoji="0" lang="en-US" sz="2000" b="1" i="0" kern="1200" dirty="0">
                          <a:solidFill>
                            <a:schemeClr val="dk1"/>
                          </a:solidFill>
                          <a:effectLst/>
                          <a:latin typeface="+mn-lt"/>
                          <a:ea typeface="+mn-ea"/>
                          <a:cs typeface="+mn-cs"/>
                        </a:rPr>
                        <a:t>Registrar or Sub-Registrar </a:t>
                      </a:r>
                      <a:r>
                        <a:rPr kumimoji="0" lang="en-US" sz="2000" b="0" i="0" kern="1200" dirty="0">
                          <a:solidFill>
                            <a:schemeClr val="dk1"/>
                          </a:solidFill>
                          <a:effectLst/>
                          <a:latin typeface="+mn-lt"/>
                          <a:ea typeface="+mn-ea"/>
                          <a:cs typeface="+mn-cs"/>
                        </a:rPr>
                        <a:t>appointed under that Act.</a:t>
                      </a:r>
                    </a:p>
                  </a:txBody>
                  <a:tcPr marL="38100" marR="38100" marT="38100" marB="38100"/>
                </a:tc>
                <a:extLst>
                  <a:ext uri="{0D108BD9-81ED-4DB2-BD59-A6C34878D82A}">
                    <a16:rowId xmlns="" xmlns:a16="http://schemas.microsoft.com/office/drawing/2014/main" val="2659623139"/>
                  </a:ext>
                </a:extLst>
              </a:tr>
              <a:tr h="289560">
                <a:tc>
                  <a:txBody>
                    <a:bodyPr/>
                    <a:lstStyle/>
                    <a:p>
                      <a:pPr algn="just"/>
                      <a:r>
                        <a:rPr lang="en-US" sz="2000" dirty="0"/>
                        <a:t>11</a:t>
                      </a:r>
                    </a:p>
                  </a:txBody>
                  <a:tcPr/>
                </a:tc>
                <a:tc>
                  <a:txBody>
                    <a:bodyPr/>
                    <a:lstStyle/>
                    <a:p>
                      <a:pPr marL="0" indent="0" algn="just">
                        <a:buFont typeface="+mj-lt"/>
                        <a:buNone/>
                      </a:pPr>
                      <a:r>
                        <a:rPr kumimoji="0" lang="en-US" sz="2000" b="1" i="0" kern="1200" dirty="0">
                          <a:solidFill>
                            <a:srgbClr val="FF0000"/>
                          </a:solidFill>
                          <a:effectLst/>
                          <a:latin typeface="+mn-lt"/>
                          <a:ea typeface="+mn-ea"/>
                          <a:cs typeface="+mn-cs"/>
                        </a:rPr>
                        <a:t>Receipt of cash payment exceeding two lakh rupees for sale,</a:t>
                      </a:r>
                      <a:r>
                        <a:rPr kumimoji="0" lang="en-US" sz="2000" b="0" i="0" kern="1200" dirty="0">
                          <a:solidFill>
                            <a:schemeClr val="dk1"/>
                          </a:solidFill>
                          <a:effectLst/>
                          <a:latin typeface="+mn-lt"/>
                          <a:ea typeface="+mn-ea"/>
                          <a:cs typeface="+mn-cs"/>
                        </a:rPr>
                        <a:t> </a:t>
                      </a:r>
                      <a:r>
                        <a:rPr kumimoji="0" lang="en-US" sz="2000" b="1" i="0" kern="1200" dirty="0">
                          <a:solidFill>
                            <a:schemeClr val="dk1"/>
                          </a:solidFill>
                          <a:effectLst/>
                          <a:latin typeface="+mn-lt"/>
                          <a:ea typeface="+mn-ea"/>
                          <a:cs typeface="+mn-cs"/>
                        </a:rPr>
                        <a:t>by any person, of goods or services of any nature</a:t>
                      </a:r>
                      <a:r>
                        <a:rPr kumimoji="0" lang="en-US" sz="2000" b="0" i="0" kern="1200" dirty="0">
                          <a:solidFill>
                            <a:schemeClr val="dk1"/>
                          </a:solidFill>
                          <a:effectLst/>
                          <a:latin typeface="+mn-lt"/>
                          <a:ea typeface="+mn-ea"/>
                          <a:cs typeface="+mn-cs"/>
                        </a:rPr>
                        <a:t> (other than those specified at Sl. Nos. 1 to 10 of this rule, if any.)</a:t>
                      </a:r>
                    </a:p>
                  </a:txBody>
                  <a:tcPr/>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Any person who is liable for audit under section 44AB of the Act.</a:t>
                      </a:r>
                    </a:p>
                  </a:txBody>
                  <a:tcPr marL="38100" marR="38100" marT="38100" marB="38100"/>
                </a:tc>
                <a:extLst>
                  <a:ext uri="{0D108BD9-81ED-4DB2-BD59-A6C34878D82A}">
                    <a16:rowId xmlns="" xmlns:a16="http://schemas.microsoft.com/office/drawing/2014/main" val="1451738250"/>
                  </a:ext>
                </a:extLst>
              </a:tr>
            </a:tbl>
          </a:graphicData>
        </a:graphic>
      </p:graphicFrame>
      <p:sp>
        <p:nvSpPr>
          <p:cNvPr id="4" name="Rectangle 3">
            <a:extLst>
              <a:ext uri="{FF2B5EF4-FFF2-40B4-BE49-F238E27FC236}">
                <a16:creationId xmlns="" xmlns:a16="http://schemas.microsoft.com/office/drawing/2014/main" id="{FA8E904C-C69C-403F-A951-2953FDB96001}"/>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175057609"/>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4E816BD-378A-43B5-A121-255F44E24CE3}"/>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371</a:t>
            </a:fld>
            <a:endParaRPr lang="en-US"/>
          </a:p>
        </p:txBody>
      </p:sp>
      <p:graphicFrame>
        <p:nvGraphicFramePr>
          <p:cNvPr id="5" name="Content Placeholder 4">
            <a:extLst>
              <a:ext uri="{FF2B5EF4-FFF2-40B4-BE49-F238E27FC236}">
                <a16:creationId xmlns="" xmlns:a16="http://schemas.microsoft.com/office/drawing/2014/main" id="{01699D19-FB13-43B6-BC29-098FA6BDE33D}"/>
              </a:ext>
            </a:extLst>
          </p:cNvPr>
          <p:cNvGraphicFramePr>
            <a:graphicFrameLocks noGrp="1"/>
          </p:cNvGraphicFramePr>
          <p:nvPr>
            <p:ph sz="quarter" idx="1"/>
            <p:extLst>
              <p:ext uri="{D42A27DB-BD31-4B8C-83A1-F6EECF244321}">
                <p14:modId xmlns:p14="http://schemas.microsoft.com/office/powerpoint/2010/main" val="2668182027"/>
              </p:ext>
            </p:extLst>
          </p:nvPr>
        </p:nvGraphicFramePr>
        <p:xfrm>
          <a:off x="0" y="609600"/>
          <a:ext cx="9144000" cy="5266729"/>
        </p:xfrm>
        <a:graphic>
          <a:graphicData uri="http://schemas.openxmlformats.org/drawingml/2006/table">
            <a:tbl>
              <a:tblPr firstRow="1" bandRow="1">
                <a:tableStyleId>{5C22544A-7EE6-4342-B048-85BDC9FD1C3A}</a:tableStyleId>
              </a:tblPr>
              <a:tblGrid>
                <a:gridCol w="498298">
                  <a:extLst>
                    <a:ext uri="{9D8B030D-6E8A-4147-A177-3AD203B41FA5}">
                      <a16:colId xmlns="" xmlns:a16="http://schemas.microsoft.com/office/drawing/2014/main" val="3708709273"/>
                    </a:ext>
                  </a:extLst>
                </a:gridCol>
                <a:gridCol w="5502462">
                  <a:extLst>
                    <a:ext uri="{9D8B030D-6E8A-4147-A177-3AD203B41FA5}">
                      <a16:colId xmlns="" xmlns:a16="http://schemas.microsoft.com/office/drawing/2014/main" val="1710036925"/>
                    </a:ext>
                  </a:extLst>
                </a:gridCol>
                <a:gridCol w="3143240">
                  <a:extLst>
                    <a:ext uri="{9D8B030D-6E8A-4147-A177-3AD203B41FA5}">
                      <a16:colId xmlns="" xmlns:a16="http://schemas.microsoft.com/office/drawing/2014/main" val="3142757929"/>
                    </a:ext>
                  </a:extLst>
                </a:gridCol>
              </a:tblGrid>
              <a:tr h="783189">
                <a:tc>
                  <a:txBody>
                    <a:bodyPr/>
                    <a:lstStyle/>
                    <a:p>
                      <a:pPr algn="just"/>
                      <a:r>
                        <a:rPr lang="en-US" sz="2000" dirty="0"/>
                        <a:t>S. No</a:t>
                      </a:r>
                    </a:p>
                  </a:txBody>
                  <a:tcPr/>
                </a:tc>
                <a:tc>
                  <a:txBody>
                    <a:bodyPr/>
                    <a:lstStyle/>
                    <a:p>
                      <a:pPr algn="just"/>
                      <a:r>
                        <a:rPr kumimoji="0" lang="en-US" sz="2000" b="0" i="0" kern="1200" dirty="0">
                          <a:solidFill>
                            <a:schemeClr val="lt1"/>
                          </a:solidFill>
                          <a:effectLst/>
                          <a:latin typeface="+mn-lt"/>
                          <a:ea typeface="+mn-ea"/>
                          <a:cs typeface="+mn-cs"/>
                        </a:rPr>
                        <a:t>Nature and value of transaction</a:t>
                      </a:r>
                      <a:endParaRPr lang="en-US" sz="2000" dirty="0"/>
                    </a:p>
                  </a:txBody>
                  <a:tcPr/>
                </a:tc>
                <a:tc>
                  <a:txBody>
                    <a:bodyPr/>
                    <a:lstStyle/>
                    <a:p>
                      <a:pPr algn="just"/>
                      <a:r>
                        <a:rPr lang="en-US" sz="2000" dirty="0">
                          <a:effectLst/>
                        </a:rPr>
                        <a:t>Class of person (reporting person)</a:t>
                      </a:r>
                    </a:p>
                  </a:txBody>
                  <a:tcPr marL="38100" marR="38100" marT="38100" marB="38100"/>
                </a:tc>
                <a:extLst>
                  <a:ext uri="{0D108BD9-81ED-4DB2-BD59-A6C34878D82A}">
                    <a16:rowId xmlns="" xmlns:a16="http://schemas.microsoft.com/office/drawing/2014/main" val="3340035514"/>
                  </a:ext>
                </a:extLst>
              </a:tr>
              <a:tr h="3036343">
                <a:tc>
                  <a:txBody>
                    <a:bodyPr/>
                    <a:lstStyle/>
                    <a:p>
                      <a:pPr algn="just"/>
                      <a:r>
                        <a:rPr lang="en-US" sz="2000" dirty="0"/>
                        <a:t>12</a:t>
                      </a:r>
                    </a:p>
                  </a:txBody>
                  <a:tcPr/>
                </a:tc>
                <a:tc>
                  <a:txBody>
                    <a:bodyPr/>
                    <a:lstStyle/>
                    <a:p>
                      <a:pPr marL="38100" marR="38100" algn="just">
                        <a:lnSpc>
                          <a:spcPct val="150000"/>
                        </a:lnSpc>
                        <a:spcBef>
                          <a:spcPts val="0"/>
                        </a:spcBef>
                        <a:spcAft>
                          <a:spcPts val="400"/>
                        </a:spcAft>
                      </a:pPr>
                      <a:r>
                        <a:rPr kumimoji="0" lang="en-US" sz="2000" b="0" i="0" kern="1200" dirty="0">
                          <a:solidFill>
                            <a:schemeClr val="dk1"/>
                          </a:solidFill>
                          <a:effectLst/>
                          <a:latin typeface="+mn-lt"/>
                          <a:ea typeface="+mn-ea"/>
                          <a:cs typeface="+mn-cs"/>
                        </a:rPr>
                        <a:t>Cash Deposits during the period 9th November 2016 to 30th December 2016 aggregating to –</a:t>
                      </a:r>
                    </a:p>
                    <a:p>
                      <a:pPr marL="38100" marR="38100" algn="just">
                        <a:lnSpc>
                          <a:spcPct val="150000"/>
                        </a:lnSpc>
                        <a:spcBef>
                          <a:spcPts val="0"/>
                        </a:spcBef>
                        <a:spcAft>
                          <a:spcPts val="400"/>
                        </a:spcAft>
                        <a:buFont typeface="Arial" pitchFamily="34" charset="0"/>
                        <a:buChar char="•"/>
                      </a:pPr>
                      <a:r>
                        <a:rPr kumimoji="0" lang="en-US" sz="2000" b="0" i="0" kern="1200" dirty="0">
                          <a:solidFill>
                            <a:srgbClr val="FF0000"/>
                          </a:solidFill>
                          <a:effectLst/>
                          <a:latin typeface="+mn-lt"/>
                          <a:ea typeface="+mn-ea"/>
                          <a:cs typeface="+mn-cs"/>
                        </a:rPr>
                        <a:t> </a:t>
                      </a:r>
                      <a:r>
                        <a:rPr kumimoji="0" lang="en-US" sz="2000" b="1" i="0" kern="1200" dirty="0">
                          <a:solidFill>
                            <a:srgbClr val="FF0000"/>
                          </a:solidFill>
                          <a:effectLst/>
                          <a:latin typeface="+mn-lt"/>
                          <a:ea typeface="+mn-ea"/>
                          <a:cs typeface="+mn-cs"/>
                        </a:rPr>
                        <a:t>12,50,000 or more</a:t>
                      </a:r>
                      <a:r>
                        <a:rPr kumimoji="0" lang="en-US" sz="2000" b="0" i="0" kern="1200" dirty="0">
                          <a:solidFill>
                            <a:schemeClr val="dk1"/>
                          </a:solidFill>
                          <a:effectLst/>
                          <a:latin typeface="+mn-lt"/>
                          <a:ea typeface="+mn-ea"/>
                          <a:cs typeface="+mn-cs"/>
                        </a:rPr>
                        <a:t> in one or more current a/c of a person, or</a:t>
                      </a:r>
                    </a:p>
                    <a:p>
                      <a:pPr marL="38100" marR="38100" algn="just">
                        <a:lnSpc>
                          <a:spcPct val="150000"/>
                        </a:lnSpc>
                        <a:spcBef>
                          <a:spcPts val="0"/>
                        </a:spcBef>
                        <a:spcAft>
                          <a:spcPts val="400"/>
                        </a:spcAft>
                        <a:buFont typeface="Arial" pitchFamily="34" charset="0"/>
                        <a:buChar char="•"/>
                      </a:pPr>
                      <a:r>
                        <a:rPr kumimoji="0" lang="en-US" sz="2000" b="0" i="0" kern="1200" dirty="0">
                          <a:solidFill>
                            <a:srgbClr val="FF0000"/>
                          </a:solidFill>
                          <a:effectLst/>
                          <a:latin typeface="+mn-lt"/>
                          <a:ea typeface="+mn-ea"/>
                          <a:cs typeface="+mn-cs"/>
                        </a:rPr>
                        <a:t>  </a:t>
                      </a:r>
                      <a:r>
                        <a:rPr kumimoji="0" lang="en-US" sz="2000" b="1" i="0" kern="1200" dirty="0">
                          <a:solidFill>
                            <a:srgbClr val="FF0000"/>
                          </a:solidFill>
                          <a:effectLst/>
                          <a:latin typeface="+mn-lt"/>
                          <a:ea typeface="+mn-ea"/>
                          <a:cs typeface="+mn-cs"/>
                        </a:rPr>
                        <a:t>2,50,000 or more</a:t>
                      </a:r>
                      <a:r>
                        <a:rPr kumimoji="0" lang="en-US" sz="2000" b="0" i="0" kern="1200" dirty="0">
                          <a:solidFill>
                            <a:schemeClr val="dk1"/>
                          </a:solidFill>
                          <a:effectLst/>
                          <a:latin typeface="+mn-lt"/>
                          <a:ea typeface="+mn-ea"/>
                          <a:cs typeface="+mn-cs"/>
                        </a:rPr>
                        <a:t> in one or more a/c (other than a current a/c) of a person </a:t>
                      </a:r>
                    </a:p>
                  </a:txBody>
                  <a:tcPr marL="38100" marR="38100" marT="38100" marB="38100"/>
                </a:tc>
                <a:tc>
                  <a:txBody>
                    <a:bodyPr/>
                    <a:lstStyle/>
                    <a:p>
                      <a:pPr marL="38100" marR="38100" algn="just">
                        <a:spcBef>
                          <a:spcPts val="0"/>
                        </a:spcBef>
                        <a:spcAft>
                          <a:spcPts val="400"/>
                        </a:spcAft>
                      </a:pPr>
                      <a:r>
                        <a:rPr kumimoji="0" lang="en-US" sz="2000" b="1" i="0" kern="1200" dirty="0">
                          <a:solidFill>
                            <a:schemeClr val="dk1"/>
                          </a:solidFill>
                          <a:effectLst/>
                          <a:latin typeface="+mn-lt"/>
                          <a:ea typeface="+mn-ea"/>
                          <a:cs typeface="+mn-cs"/>
                        </a:rPr>
                        <a:t>A banking company and Postmaster General as mentioned above.</a:t>
                      </a:r>
                    </a:p>
                  </a:txBody>
                  <a:tcPr marL="38100" marR="38100" marT="38100" marB="38100"/>
                </a:tc>
                <a:extLst>
                  <a:ext uri="{0D108BD9-81ED-4DB2-BD59-A6C34878D82A}">
                    <a16:rowId xmlns="" xmlns:a16="http://schemas.microsoft.com/office/drawing/2014/main" val="518979536"/>
                  </a:ext>
                </a:extLst>
              </a:tr>
              <a:tr h="1447197">
                <a:tc>
                  <a:txBody>
                    <a:bodyPr/>
                    <a:lstStyle/>
                    <a:p>
                      <a:pPr algn="just"/>
                      <a:r>
                        <a:rPr lang="en-US" sz="2000" dirty="0"/>
                        <a:t>13</a:t>
                      </a:r>
                    </a:p>
                  </a:txBody>
                  <a:tcPr/>
                </a:tc>
                <a:tc>
                  <a:txBody>
                    <a:bodyPr/>
                    <a:lstStyle/>
                    <a:p>
                      <a:pPr marL="38100" marR="38100" algn="just">
                        <a:spcBef>
                          <a:spcPts val="0"/>
                        </a:spcBef>
                        <a:spcAft>
                          <a:spcPts val="400"/>
                        </a:spcAft>
                      </a:pPr>
                      <a:r>
                        <a:rPr kumimoji="0" lang="en-US" sz="2000" b="0" i="0" kern="1200" dirty="0">
                          <a:solidFill>
                            <a:schemeClr val="dk1"/>
                          </a:solidFill>
                          <a:effectLst/>
                          <a:latin typeface="+mn-lt"/>
                          <a:ea typeface="+mn-ea"/>
                          <a:cs typeface="+mn-cs"/>
                        </a:rPr>
                        <a:t>Cash Deposits during the period of 1st April 2016 to 9th November 2016 in respect of accounts that are reportable under Serial No. 12</a:t>
                      </a:r>
                    </a:p>
                  </a:txBody>
                  <a:tcPr marL="38100" marR="38100" marT="38100" marB="3810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2000" b="1" i="0" kern="1200" dirty="0">
                          <a:solidFill>
                            <a:schemeClr val="dk1"/>
                          </a:solidFill>
                          <a:effectLst/>
                          <a:latin typeface="+mn-lt"/>
                          <a:ea typeface="+mn-ea"/>
                          <a:cs typeface="+mn-cs"/>
                        </a:rPr>
                        <a:t>A banking company and Postmaster General as mentioned above.</a:t>
                      </a:r>
                    </a:p>
                    <a:p>
                      <a:pPr algn="just"/>
                      <a:endParaRPr kumimoji="0" lang="en-US" sz="2000" b="0" i="0" kern="1200" dirty="0">
                        <a:solidFill>
                          <a:schemeClr val="dk1"/>
                        </a:solidFill>
                        <a:effectLst/>
                        <a:latin typeface="+mn-lt"/>
                        <a:ea typeface="+mn-ea"/>
                        <a:cs typeface="+mn-cs"/>
                      </a:endParaRPr>
                    </a:p>
                  </a:txBody>
                  <a:tcPr marL="38100" marR="38100" marT="38100" marB="38100"/>
                </a:tc>
                <a:extLst>
                  <a:ext uri="{0D108BD9-81ED-4DB2-BD59-A6C34878D82A}">
                    <a16:rowId xmlns="" xmlns:a16="http://schemas.microsoft.com/office/drawing/2014/main" val="2659623139"/>
                  </a:ext>
                </a:extLst>
              </a:tr>
            </a:tbl>
          </a:graphicData>
        </a:graphic>
      </p:graphicFrame>
      <p:sp>
        <p:nvSpPr>
          <p:cNvPr id="4" name="Rectangle 3">
            <a:extLst>
              <a:ext uri="{FF2B5EF4-FFF2-40B4-BE49-F238E27FC236}">
                <a16:creationId xmlns="" xmlns:a16="http://schemas.microsoft.com/office/drawing/2014/main" id="{FA8E904C-C69C-403F-A951-2953FDB96001}"/>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175057609"/>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4CE1B13D-C9EE-479A-AD87-B7750D1EE6B9}"/>
              </a:ext>
            </a:extLst>
          </p:cNvPr>
          <p:cNvSpPr>
            <a:spLocks noGrp="1"/>
          </p:cNvSpPr>
          <p:nvPr>
            <p:ph type="title"/>
          </p:nvPr>
        </p:nvSpPr>
        <p:spPr>
          <a:xfrm>
            <a:off x="107504" y="228600"/>
            <a:ext cx="8001000" cy="990600"/>
          </a:xfrm>
        </p:spPr>
        <p:txBody>
          <a:bodyPr>
            <a:normAutofit fontScale="90000"/>
          </a:bodyPr>
          <a:lstStyle/>
          <a:p>
            <a:r>
              <a:rPr lang="en-US" b="1" dirty="0"/>
              <a:t>Reportable Account </a:t>
            </a:r>
            <a:r>
              <a:rPr lang="en-US" dirty="0">
                <a:solidFill>
                  <a:schemeClr val="accent2"/>
                </a:solidFill>
              </a:rPr>
              <a:t>[Rule – 114F(6)]</a:t>
            </a:r>
            <a:endParaRPr lang="en-US" dirty="0"/>
          </a:p>
        </p:txBody>
      </p:sp>
      <p:sp>
        <p:nvSpPr>
          <p:cNvPr id="3" name="Slide Number Placeholder 2">
            <a:extLst>
              <a:ext uri="{FF2B5EF4-FFF2-40B4-BE49-F238E27FC236}">
                <a16:creationId xmlns="" xmlns:a16="http://schemas.microsoft.com/office/drawing/2014/main" id="{42B11CBD-4128-4D4C-8BCD-0B4C96D5F884}"/>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372</a:t>
            </a:fld>
            <a:endParaRPr lang="en-US"/>
          </a:p>
        </p:txBody>
      </p:sp>
      <p:sp>
        <p:nvSpPr>
          <p:cNvPr id="4" name="Content Placeholder 3">
            <a:extLst>
              <a:ext uri="{FF2B5EF4-FFF2-40B4-BE49-F238E27FC236}">
                <a16:creationId xmlns="" xmlns:a16="http://schemas.microsoft.com/office/drawing/2014/main" id="{2581626C-419A-4EC9-8FE2-35512A8149BC}"/>
              </a:ext>
            </a:extLst>
          </p:cNvPr>
          <p:cNvSpPr>
            <a:spLocks noGrp="1"/>
          </p:cNvSpPr>
          <p:nvPr>
            <p:ph sz="quarter" idx="1"/>
          </p:nvPr>
        </p:nvSpPr>
        <p:spPr/>
        <p:txBody>
          <a:bodyPr>
            <a:normAutofit/>
          </a:bodyPr>
          <a:lstStyle/>
          <a:p>
            <a:pPr marL="0" indent="0" algn="just">
              <a:buNone/>
            </a:pPr>
            <a:r>
              <a:rPr lang="en-US" sz="2200" dirty="0"/>
              <a:t>A </a:t>
            </a:r>
            <a:r>
              <a:rPr lang="en-US" sz="2200" b="1" dirty="0"/>
              <a:t>Reportable Account </a:t>
            </a:r>
            <a:r>
              <a:rPr lang="en-US" sz="2200" dirty="0"/>
              <a:t>means a financial account, which has been identified pursuant to the due diligence procedure, as held by:</a:t>
            </a:r>
          </a:p>
          <a:p>
            <a:pPr marL="457200" indent="-457200" algn="just">
              <a:buSzPct val="100000"/>
              <a:buFont typeface="+mj-lt"/>
              <a:buAutoNum type="arabicParenR"/>
            </a:pPr>
            <a:r>
              <a:rPr lang="en-US" sz="2200" dirty="0"/>
              <a:t>A reportable person; or</a:t>
            </a:r>
          </a:p>
          <a:p>
            <a:pPr marL="457200" indent="-457200" algn="just">
              <a:buSzPct val="100000"/>
              <a:buFont typeface="+mj-lt"/>
              <a:buAutoNum type="arabicParenR"/>
            </a:pPr>
            <a:r>
              <a:rPr lang="en-US" sz="2200" dirty="0"/>
              <a:t>An entity, not based in United States of America, with one or more controlling persons that is a specified U.S. person; or</a:t>
            </a:r>
          </a:p>
          <a:p>
            <a:pPr marL="457200" indent="-457200" algn="just">
              <a:buSzPct val="100000"/>
              <a:buFont typeface="+mj-lt"/>
              <a:buAutoNum type="arabicParenR"/>
            </a:pPr>
            <a:r>
              <a:rPr lang="en-US" sz="2200" dirty="0"/>
              <a:t>A passive non-financial entity with one or more controlling persons that is a person described in sub-clause (b) of clause (8) of the rule 114F.</a:t>
            </a:r>
          </a:p>
        </p:txBody>
      </p:sp>
    </p:spTree>
    <p:extLst>
      <p:ext uri="{BB962C8B-B14F-4D97-AF65-F5344CB8AC3E}">
        <p14:creationId xmlns:p14="http://schemas.microsoft.com/office/powerpoint/2010/main" val="3197038539"/>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D22EC7-C4D3-4512-80DD-327D03F479A9}"/>
              </a:ext>
            </a:extLst>
          </p:cNvPr>
          <p:cNvSpPr>
            <a:spLocks noGrp="1"/>
          </p:cNvSpPr>
          <p:nvPr>
            <p:ph type="title"/>
          </p:nvPr>
        </p:nvSpPr>
        <p:spPr>
          <a:xfrm>
            <a:off x="76200" y="152400"/>
            <a:ext cx="9067800" cy="990600"/>
          </a:xfrm>
        </p:spPr>
        <p:txBody>
          <a:bodyPr>
            <a:noAutofit/>
          </a:bodyPr>
          <a:lstStyle/>
          <a:p>
            <a:r>
              <a:rPr lang="en-US" sz="3600" b="1" dirty="0"/>
              <a:t>Reporting Financial Institution (i.e. RFI) </a:t>
            </a:r>
            <a:r>
              <a:rPr lang="en-US" sz="3600" b="1" dirty="0">
                <a:solidFill>
                  <a:schemeClr val="accent2"/>
                </a:solidFill>
              </a:rPr>
              <a:t>[</a:t>
            </a:r>
            <a:r>
              <a:rPr lang="en-US" sz="3600" dirty="0">
                <a:solidFill>
                  <a:schemeClr val="accent2"/>
                </a:solidFill>
              </a:rPr>
              <a:t>Rule – 114F(7)]</a:t>
            </a:r>
          </a:p>
        </p:txBody>
      </p:sp>
      <p:sp>
        <p:nvSpPr>
          <p:cNvPr id="3" name="Slide Number Placeholder 2">
            <a:extLst>
              <a:ext uri="{FF2B5EF4-FFF2-40B4-BE49-F238E27FC236}">
                <a16:creationId xmlns="" xmlns:a16="http://schemas.microsoft.com/office/drawing/2014/main" id="{E705CA7F-5A82-4AF4-8BCD-F623FF8F3E26}"/>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373</a:t>
            </a:fld>
            <a:endParaRPr lang="en-US"/>
          </a:p>
        </p:txBody>
      </p:sp>
      <p:sp>
        <p:nvSpPr>
          <p:cNvPr id="4" name="Content Placeholder 3">
            <a:extLst>
              <a:ext uri="{FF2B5EF4-FFF2-40B4-BE49-F238E27FC236}">
                <a16:creationId xmlns="" xmlns:a16="http://schemas.microsoft.com/office/drawing/2014/main" id="{6C95B5B2-8040-4578-B6BD-29986465E7B0}"/>
              </a:ext>
            </a:extLst>
          </p:cNvPr>
          <p:cNvSpPr>
            <a:spLocks noGrp="1"/>
          </p:cNvSpPr>
          <p:nvPr>
            <p:ph sz="quarter" idx="1"/>
          </p:nvPr>
        </p:nvSpPr>
        <p:spPr>
          <a:xfrm>
            <a:off x="237203" y="1828800"/>
            <a:ext cx="8528845" cy="4495800"/>
          </a:xfrm>
        </p:spPr>
        <p:txBody>
          <a:bodyPr>
            <a:noAutofit/>
          </a:bodyPr>
          <a:lstStyle/>
          <a:p>
            <a:pPr marL="0" indent="0" algn="just">
              <a:spcBef>
                <a:spcPts val="0"/>
              </a:spcBef>
              <a:buNone/>
            </a:pPr>
            <a:r>
              <a:rPr lang="en-US" sz="2200" b="1" dirty="0"/>
              <a:t>“Reporting financial institution" </a:t>
            </a:r>
            <a:r>
              <a:rPr lang="en-US" sz="2200" dirty="0"/>
              <a:t>means,-</a:t>
            </a:r>
          </a:p>
          <a:p>
            <a:pPr marL="574675" indent="-457200" algn="just">
              <a:spcBef>
                <a:spcPts val="0"/>
              </a:spcBef>
              <a:buSzPct val="100000"/>
              <a:buFont typeface="+mj-lt"/>
              <a:buAutoNum type="alphaLcParenR"/>
            </a:pPr>
            <a:r>
              <a:rPr lang="en-US" sz="2200" dirty="0"/>
              <a:t>a financial institution (other than a non-reporting financial institution) which is resident in India, but excludes any branch of such institution, that is located outside India; and</a:t>
            </a:r>
          </a:p>
          <a:p>
            <a:pPr marL="574675" indent="-457200" algn="just">
              <a:spcBef>
                <a:spcPts val="0"/>
              </a:spcBef>
              <a:buSzPct val="100000"/>
              <a:buFont typeface="+mj-lt"/>
              <a:buAutoNum type="alphaLcParenR"/>
            </a:pPr>
            <a:r>
              <a:rPr lang="en-US" sz="2200" dirty="0"/>
              <a:t>any branch, of a financial institution (other than a non-reporting financial institution) which is not resident in India, if that branch is located in India;</a:t>
            </a:r>
          </a:p>
          <a:p>
            <a:pPr marL="574675" indent="-457200" algn="just">
              <a:spcBef>
                <a:spcPts val="0"/>
              </a:spcBef>
              <a:buSzPct val="100000"/>
              <a:buFont typeface="+mj-lt"/>
              <a:buAutoNum type="alphaLcParenR"/>
            </a:pPr>
            <a:endParaRPr lang="en-US" sz="2200" dirty="0"/>
          </a:p>
        </p:txBody>
      </p:sp>
    </p:spTree>
    <p:extLst>
      <p:ext uri="{BB962C8B-B14F-4D97-AF65-F5344CB8AC3E}">
        <p14:creationId xmlns:p14="http://schemas.microsoft.com/office/powerpoint/2010/main" val="3834390965"/>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57B4B3-FB38-43D0-8C54-17C14C8AC5FF}"/>
              </a:ext>
            </a:extLst>
          </p:cNvPr>
          <p:cNvSpPr>
            <a:spLocks noGrp="1"/>
          </p:cNvSpPr>
          <p:nvPr>
            <p:ph type="title"/>
          </p:nvPr>
        </p:nvSpPr>
        <p:spPr>
          <a:xfrm>
            <a:off x="612648" y="228600"/>
            <a:ext cx="7921752" cy="990600"/>
          </a:xfrm>
        </p:spPr>
        <p:txBody>
          <a:bodyPr>
            <a:normAutofit fontScale="90000"/>
          </a:bodyPr>
          <a:lstStyle/>
          <a:p>
            <a:r>
              <a:rPr lang="en-US" b="1" dirty="0"/>
              <a:t>Reportable person </a:t>
            </a:r>
            <a:r>
              <a:rPr lang="en-US" dirty="0">
                <a:solidFill>
                  <a:schemeClr val="accent2"/>
                </a:solidFill>
              </a:rPr>
              <a:t>[Rule – 114F(8)]</a:t>
            </a:r>
          </a:p>
        </p:txBody>
      </p:sp>
      <p:sp>
        <p:nvSpPr>
          <p:cNvPr id="3" name="Slide Number Placeholder 2">
            <a:extLst>
              <a:ext uri="{FF2B5EF4-FFF2-40B4-BE49-F238E27FC236}">
                <a16:creationId xmlns="" xmlns:a16="http://schemas.microsoft.com/office/drawing/2014/main" id="{38FF133B-B282-45D3-9FC0-E1B1A6173867}"/>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374</a:t>
            </a:fld>
            <a:endParaRPr lang="en-US"/>
          </a:p>
        </p:txBody>
      </p:sp>
      <p:sp>
        <p:nvSpPr>
          <p:cNvPr id="4" name="Content Placeholder 3">
            <a:extLst>
              <a:ext uri="{FF2B5EF4-FFF2-40B4-BE49-F238E27FC236}">
                <a16:creationId xmlns="" xmlns:a16="http://schemas.microsoft.com/office/drawing/2014/main" id="{C8673688-84CF-4328-BAD6-8F4378231AA2}"/>
              </a:ext>
            </a:extLst>
          </p:cNvPr>
          <p:cNvSpPr>
            <a:spLocks noGrp="1"/>
          </p:cNvSpPr>
          <p:nvPr>
            <p:ph sz="quarter" idx="1"/>
          </p:nvPr>
        </p:nvSpPr>
        <p:spPr>
          <a:xfrm>
            <a:off x="228600" y="1524000"/>
            <a:ext cx="8763000" cy="5334000"/>
          </a:xfrm>
        </p:spPr>
        <p:txBody>
          <a:bodyPr>
            <a:noAutofit/>
          </a:bodyPr>
          <a:lstStyle/>
          <a:p>
            <a:pPr marL="0" indent="0" algn="just">
              <a:spcBef>
                <a:spcPts val="0"/>
              </a:spcBef>
              <a:buNone/>
            </a:pPr>
            <a:r>
              <a:rPr lang="en-US" sz="2100" b="1" dirty="0"/>
              <a:t>Reportable person"</a:t>
            </a:r>
            <a:r>
              <a:rPr lang="en-US" sz="2100" dirty="0"/>
              <a:t> means,-</a:t>
            </a:r>
          </a:p>
          <a:p>
            <a:pPr marL="515938" indent="-339725" algn="just">
              <a:spcBef>
                <a:spcPts val="0"/>
              </a:spcBef>
              <a:buSzPct val="100000"/>
              <a:buFont typeface="+mj-lt"/>
              <a:buAutoNum type="alphaLcParenR"/>
            </a:pPr>
            <a:r>
              <a:rPr lang="en-US" sz="2100" dirty="0"/>
              <a:t>one or more specified U.S. persons; or</a:t>
            </a:r>
          </a:p>
          <a:p>
            <a:pPr marL="515938" indent="-339725" algn="just">
              <a:spcBef>
                <a:spcPts val="0"/>
              </a:spcBef>
              <a:buSzPct val="100000"/>
              <a:buFont typeface="+mj-lt"/>
              <a:buAutoNum type="alphaLcParenR"/>
            </a:pPr>
            <a:r>
              <a:rPr lang="en-US" sz="2100" dirty="0"/>
              <a:t>one or more persons other than,-</a:t>
            </a:r>
          </a:p>
          <a:p>
            <a:pPr marL="1031875" indent="-338138" algn="just">
              <a:spcBef>
                <a:spcPts val="0"/>
              </a:spcBef>
              <a:buSzPct val="100000"/>
              <a:buFont typeface="+mj-lt"/>
              <a:buAutoNum type="romanLcPeriod"/>
            </a:pPr>
            <a:r>
              <a:rPr lang="en-US" sz="2100" dirty="0"/>
              <a:t>a corporation, the stock of which is regularly traded on one or more established securities markets;</a:t>
            </a:r>
          </a:p>
          <a:p>
            <a:pPr marL="1031875" indent="-338138" algn="just">
              <a:spcBef>
                <a:spcPts val="0"/>
              </a:spcBef>
              <a:buSzPct val="100000"/>
              <a:buFont typeface="+mj-lt"/>
              <a:buAutoNum type="romanLcPeriod"/>
            </a:pPr>
            <a:r>
              <a:rPr lang="en-US" sz="2100" dirty="0"/>
              <a:t>any corporation that is a related entity of a corporation mentioned in item (</a:t>
            </a:r>
            <a:r>
              <a:rPr lang="en-US" sz="2100" dirty="0" err="1"/>
              <a:t>i</a:t>
            </a:r>
            <a:r>
              <a:rPr lang="en-US" sz="2100" dirty="0"/>
              <a:t>);</a:t>
            </a:r>
          </a:p>
          <a:p>
            <a:pPr marL="1031875" indent="-338138" algn="just">
              <a:spcBef>
                <a:spcPts val="0"/>
              </a:spcBef>
              <a:buSzPct val="100000"/>
              <a:buFont typeface="+mj-lt"/>
              <a:buAutoNum type="romanLcPeriod"/>
            </a:pPr>
            <a:r>
              <a:rPr lang="en-US" sz="2100" dirty="0"/>
              <a:t>a Governmental entity;</a:t>
            </a:r>
          </a:p>
          <a:p>
            <a:pPr marL="1031875" indent="-338138" algn="just">
              <a:spcBef>
                <a:spcPts val="0"/>
              </a:spcBef>
              <a:buSzPct val="100000"/>
              <a:buFont typeface="+mj-lt"/>
              <a:buAutoNum type="romanLcPeriod"/>
            </a:pPr>
            <a:r>
              <a:rPr lang="en-US" sz="2100" dirty="0"/>
              <a:t>an International </a:t>
            </a:r>
            <a:r>
              <a:rPr lang="en-US" sz="2100" dirty="0" err="1"/>
              <a:t>organisation</a:t>
            </a:r>
            <a:r>
              <a:rPr lang="en-US" sz="2100" dirty="0"/>
              <a:t>;</a:t>
            </a:r>
          </a:p>
          <a:p>
            <a:pPr marL="1031875" indent="-338138" algn="just">
              <a:spcBef>
                <a:spcPts val="0"/>
              </a:spcBef>
              <a:buSzPct val="100000"/>
              <a:buFont typeface="+mj-lt"/>
              <a:buAutoNum type="romanLcPeriod"/>
            </a:pPr>
            <a:r>
              <a:rPr lang="en-US" sz="2100" dirty="0"/>
              <a:t>a Central bank; or</a:t>
            </a:r>
          </a:p>
          <a:p>
            <a:pPr marL="1031875" indent="-338138" algn="just">
              <a:spcBef>
                <a:spcPts val="0"/>
              </a:spcBef>
              <a:buSzPct val="100000"/>
              <a:buFont typeface="+mj-lt"/>
              <a:buAutoNum type="romanLcPeriod"/>
            </a:pPr>
            <a:r>
              <a:rPr lang="en-US" sz="2100" dirty="0"/>
              <a:t>a financial institution,</a:t>
            </a:r>
          </a:p>
          <a:p>
            <a:pPr marL="515938" indent="-279400" algn="just">
              <a:buSzPct val="100000"/>
              <a:buNone/>
            </a:pPr>
            <a:r>
              <a:rPr lang="en-US" sz="2100" dirty="0"/>
              <a:t>	that is a resident of any country or territory outside India (except the United States of America) under the tax laws of such country or territory or an estate of a decedent who was a resident of any country or territory outside India (except the United States of America) under the tax laws of such country or territory;</a:t>
            </a:r>
          </a:p>
        </p:txBody>
      </p:sp>
    </p:spTree>
    <p:extLst>
      <p:ext uri="{BB962C8B-B14F-4D97-AF65-F5344CB8AC3E}">
        <p14:creationId xmlns:p14="http://schemas.microsoft.com/office/powerpoint/2010/main" val="2180928086"/>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4CE1B13D-C9EE-479A-AD87-B7750D1EE6B9}"/>
              </a:ext>
            </a:extLst>
          </p:cNvPr>
          <p:cNvSpPr>
            <a:spLocks noGrp="1"/>
          </p:cNvSpPr>
          <p:nvPr>
            <p:ph type="title"/>
          </p:nvPr>
        </p:nvSpPr>
        <p:spPr>
          <a:xfrm>
            <a:off x="228600" y="228600"/>
            <a:ext cx="8305800" cy="990600"/>
          </a:xfrm>
        </p:spPr>
        <p:txBody>
          <a:bodyPr>
            <a:normAutofit/>
          </a:bodyPr>
          <a:lstStyle/>
          <a:p>
            <a:r>
              <a:rPr lang="en-US" b="1" dirty="0"/>
              <a:t>U.S. Person </a:t>
            </a:r>
            <a:r>
              <a:rPr lang="en-US" dirty="0">
                <a:solidFill>
                  <a:schemeClr val="accent2"/>
                </a:solidFill>
              </a:rPr>
              <a:t>[Rule – 114F(10)]</a:t>
            </a:r>
            <a:endParaRPr lang="en-US" dirty="0"/>
          </a:p>
        </p:txBody>
      </p:sp>
      <p:sp>
        <p:nvSpPr>
          <p:cNvPr id="3" name="Slide Number Placeholder 2">
            <a:extLst>
              <a:ext uri="{FF2B5EF4-FFF2-40B4-BE49-F238E27FC236}">
                <a16:creationId xmlns="" xmlns:a16="http://schemas.microsoft.com/office/drawing/2014/main" id="{42B11CBD-4128-4D4C-8BCD-0B4C96D5F884}"/>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375</a:t>
            </a:fld>
            <a:endParaRPr lang="en-US"/>
          </a:p>
        </p:txBody>
      </p:sp>
      <p:sp>
        <p:nvSpPr>
          <p:cNvPr id="4" name="Content Placeholder 3">
            <a:extLst>
              <a:ext uri="{FF2B5EF4-FFF2-40B4-BE49-F238E27FC236}">
                <a16:creationId xmlns="" xmlns:a16="http://schemas.microsoft.com/office/drawing/2014/main" id="{2581626C-419A-4EC9-8FE2-35512A8149BC}"/>
              </a:ext>
            </a:extLst>
          </p:cNvPr>
          <p:cNvSpPr>
            <a:spLocks noGrp="1"/>
          </p:cNvSpPr>
          <p:nvPr>
            <p:ph sz="quarter" idx="1"/>
          </p:nvPr>
        </p:nvSpPr>
        <p:spPr>
          <a:xfrm>
            <a:off x="228600" y="1676400"/>
            <a:ext cx="8686800" cy="4495800"/>
          </a:xfrm>
        </p:spPr>
        <p:txBody>
          <a:bodyPr>
            <a:normAutofit fontScale="92500"/>
          </a:bodyPr>
          <a:lstStyle/>
          <a:p>
            <a:pPr marL="0" indent="0" algn="just">
              <a:buNone/>
            </a:pPr>
            <a:r>
              <a:rPr lang="en-US" sz="2200" dirty="0"/>
              <a:t>"U.S. person" means,-</a:t>
            </a:r>
          </a:p>
          <a:p>
            <a:pPr marL="457200" indent="-457200" algn="just">
              <a:buSzPct val="100000"/>
              <a:buFont typeface="+mj-lt"/>
              <a:buAutoNum type="alphaLcParenR"/>
            </a:pPr>
            <a:r>
              <a:rPr lang="en-US" sz="2200" dirty="0"/>
              <a:t>an individual, being a citizen or resident of the United States of America ;</a:t>
            </a:r>
          </a:p>
          <a:p>
            <a:pPr marL="457200" indent="-457200" algn="just">
              <a:buSzPct val="100000"/>
              <a:buFont typeface="+mj-lt"/>
              <a:buAutoNum type="alphaLcParenR"/>
            </a:pPr>
            <a:r>
              <a:rPr lang="en-US" sz="2200" dirty="0"/>
              <a:t>a partnership or corporation organized in the United States of America or under the laws of the United States of America or any State thereof;</a:t>
            </a:r>
          </a:p>
          <a:p>
            <a:pPr marL="457200" indent="-457200" algn="just">
              <a:buSzPct val="100000"/>
              <a:buFont typeface="+mj-lt"/>
              <a:buAutoNum type="alphaLcParenR"/>
            </a:pPr>
            <a:r>
              <a:rPr lang="en-US" sz="2200" dirty="0"/>
              <a:t>a trust if,-</a:t>
            </a:r>
          </a:p>
          <a:p>
            <a:pPr marL="900113" indent="-450850" algn="just">
              <a:buSzPct val="100000"/>
              <a:buFont typeface="+mj-lt"/>
              <a:buAutoNum type="romanLcPeriod"/>
            </a:pPr>
            <a:r>
              <a:rPr lang="en-US" sz="2200" dirty="0"/>
              <a:t>(</a:t>
            </a:r>
            <a:r>
              <a:rPr lang="en-US" sz="2200" dirty="0" err="1"/>
              <a:t>i</a:t>
            </a:r>
            <a:r>
              <a:rPr lang="en-US" sz="2200" dirty="0"/>
              <a:t>) a court within the United States of America would have authority under applicable law to render orders or judgments concerning substantially all issues regarding administration of the trust; and</a:t>
            </a:r>
          </a:p>
          <a:p>
            <a:pPr marL="900113" indent="-450850" algn="just">
              <a:buSzPct val="100000"/>
              <a:buFont typeface="+mj-lt"/>
              <a:buAutoNum type="romanLcPeriod"/>
            </a:pPr>
            <a:r>
              <a:rPr lang="en-US" sz="2200" dirty="0"/>
              <a:t>(ii) one or more U.S. persons have the authority to control all substantial decisions of the trust; or</a:t>
            </a:r>
          </a:p>
          <a:p>
            <a:pPr marL="457200" indent="-457200" algn="just">
              <a:buSzPct val="100000"/>
              <a:buFont typeface="+mj-lt"/>
              <a:buAutoNum type="alphaLcParenR" startAt="4"/>
            </a:pPr>
            <a:r>
              <a:rPr lang="en-US" sz="2200" dirty="0"/>
              <a:t>an estate of a decedent who was a citizen or resident of the United States of America;</a:t>
            </a:r>
          </a:p>
        </p:txBody>
      </p:sp>
    </p:spTree>
    <p:extLst>
      <p:ext uri="{BB962C8B-B14F-4D97-AF65-F5344CB8AC3E}">
        <p14:creationId xmlns:p14="http://schemas.microsoft.com/office/powerpoint/2010/main" val="2055270500"/>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509A47-F7A5-4471-9293-D276E3A75031}"/>
              </a:ext>
            </a:extLst>
          </p:cNvPr>
          <p:cNvSpPr>
            <a:spLocks noGrp="1"/>
          </p:cNvSpPr>
          <p:nvPr>
            <p:ph type="title"/>
          </p:nvPr>
        </p:nvSpPr>
        <p:spPr>
          <a:xfrm>
            <a:off x="228600" y="152400"/>
            <a:ext cx="8686800" cy="990600"/>
          </a:xfrm>
        </p:spPr>
        <p:txBody>
          <a:bodyPr>
            <a:normAutofit fontScale="90000"/>
          </a:bodyPr>
          <a:lstStyle/>
          <a:p>
            <a:r>
              <a:rPr lang="en-US" b="1" dirty="0"/>
              <a:t>Information to be maintained and reported  </a:t>
            </a:r>
            <a:r>
              <a:rPr lang="en-US" dirty="0">
                <a:solidFill>
                  <a:schemeClr val="accent2"/>
                </a:solidFill>
              </a:rPr>
              <a:t>[Rule – 114G]</a:t>
            </a:r>
          </a:p>
        </p:txBody>
      </p:sp>
      <p:sp>
        <p:nvSpPr>
          <p:cNvPr id="3" name="Slide Number Placeholder 2">
            <a:extLst>
              <a:ext uri="{FF2B5EF4-FFF2-40B4-BE49-F238E27FC236}">
                <a16:creationId xmlns="" xmlns:a16="http://schemas.microsoft.com/office/drawing/2014/main" id="{CDEA93FD-78F2-45EA-BA06-364528BD1548}"/>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376</a:t>
            </a:fld>
            <a:endParaRPr lang="en-US"/>
          </a:p>
        </p:txBody>
      </p:sp>
      <p:sp>
        <p:nvSpPr>
          <p:cNvPr id="4" name="Content Placeholder 3">
            <a:extLst>
              <a:ext uri="{FF2B5EF4-FFF2-40B4-BE49-F238E27FC236}">
                <a16:creationId xmlns="" xmlns:a16="http://schemas.microsoft.com/office/drawing/2014/main" id="{63A75590-60B9-4BEA-A615-AE062EA15BBE}"/>
              </a:ext>
            </a:extLst>
          </p:cNvPr>
          <p:cNvSpPr>
            <a:spLocks noGrp="1"/>
          </p:cNvSpPr>
          <p:nvPr>
            <p:ph sz="quarter" idx="1"/>
          </p:nvPr>
        </p:nvSpPr>
        <p:spPr>
          <a:xfrm>
            <a:off x="152400" y="1524000"/>
            <a:ext cx="8839200" cy="5334000"/>
          </a:xfrm>
        </p:spPr>
        <p:txBody>
          <a:bodyPr>
            <a:noAutofit/>
          </a:bodyPr>
          <a:lstStyle/>
          <a:p>
            <a:pPr marL="0" indent="0" algn="just">
              <a:buNone/>
            </a:pPr>
            <a:r>
              <a:rPr lang="en-US" sz="2000" b="1" dirty="0"/>
              <a:t>After the RFI has identified the reportable accounts, RFI needs to report specific information in respect of each reportable account. As per Rule 114G(1), RFI needs to maintain and report the following information in case of each Reportable Account:</a:t>
            </a:r>
          </a:p>
          <a:p>
            <a:pPr marL="457200" indent="-457200" algn="just">
              <a:buSzPct val="100000"/>
              <a:buFont typeface="+mj-lt"/>
              <a:buAutoNum type="alphaLcParenR"/>
            </a:pPr>
            <a:r>
              <a:rPr lang="en-US" sz="2000" b="1" dirty="0"/>
              <a:t>The name, address, taxpayer identification number </a:t>
            </a:r>
            <a:r>
              <a:rPr lang="en-US" sz="2000" dirty="0"/>
              <a:t>(assigned to the account holder by the country or territory of his residence for tax purposes) and d</a:t>
            </a:r>
            <a:r>
              <a:rPr lang="en-US" sz="2000" b="1" dirty="0"/>
              <a:t>ate and place of birth</a:t>
            </a:r>
            <a:r>
              <a:rPr lang="en-US" sz="2000" dirty="0"/>
              <a:t> (in the case of an individual) </a:t>
            </a:r>
            <a:r>
              <a:rPr lang="en-US" sz="2000" b="1" dirty="0"/>
              <a:t>of each reportable person</a:t>
            </a:r>
            <a:r>
              <a:rPr lang="en-US" sz="2000" dirty="0"/>
              <a:t>, that is an account holder of the account;</a:t>
            </a:r>
          </a:p>
          <a:p>
            <a:pPr marL="457200" indent="-457200" algn="just">
              <a:buSzPct val="100000"/>
              <a:buFont typeface="+mj-lt"/>
              <a:buAutoNum type="alphaLcParenR"/>
            </a:pPr>
            <a:r>
              <a:rPr lang="en-US" sz="2000" b="1" dirty="0"/>
              <a:t>In the case of any entity which is an account holder</a:t>
            </a:r>
            <a:r>
              <a:rPr lang="en-US" sz="2000" dirty="0"/>
              <a:t> and which, after application of due diligence procedures prescribed in rule 114H, is identified as having one or more controlling persons that is a reportable person,-</a:t>
            </a:r>
          </a:p>
          <a:p>
            <a:pPr marL="633413" indent="-352425" algn="just">
              <a:buSzPct val="100000"/>
              <a:buFont typeface="Wingdings" panose="05000000000000000000" pitchFamily="2" charset="2"/>
              <a:buChar char="q"/>
            </a:pPr>
            <a:r>
              <a:rPr lang="en-US" sz="2000" b="1" dirty="0"/>
              <a:t>The name and address of the entity, taxpayer identification number</a:t>
            </a:r>
            <a:r>
              <a:rPr lang="en-US" sz="2000" dirty="0"/>
              <a:t> assigned to the entity by the country or territory of its residence; and</a:t>
            </a:r>
          </a:p>
          <a:p>
            <a:pPr marL="633413" indent="-352425" algn="just">
              <a:buSzPct val="100000"/>
              <a:buFont typeface="Wingdings" panose="05000000000000000000" pitchFamily="2" charset="2"/>
              <a:buChar char="q"/>
            </a:pPr>
            <a:r>
              <a:rPr lang="en-US" sz="2000" b="1" dirty="0"/>
              <a:t>The name, address, date and place of birth of each such controlling person and taxpayer identification number</a:t>
            </a:r>
            <a:r>
              <a:rPr lang="en-US" sz="2000" dirty="0"/>
              <a:t> assigned to such controlling person by the country or territory of his residence;</a:t>
            </a:r>
          </a:p>
          <a:p>
            <a:pPr marL="633413" indent="-352425" algn="just">
              <a:buSzPct val="100000"/>
              <a:buFont typeface="+mj-lt"/>
              <a:buAutoNum type="alphaLcParenR"/>
            </a:pPr>
            <a:endParaRPr lang="en-US" sz="2000" dirty="0"/>
          </a:p>
        </p:txBody>
      </p:sp>
    </p:spTree>
    <p:extLst>
      <p:ext uri="{BB962C8B-B14F-4D97-AF65-F5344CB8AC3E}">
        <p14:creationId xmlns:p14="http://schemas.microsoft.com/office/powerpoint/2010/main" val="886502856"/>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8789067-0A0E-4229-A5E0-707EF2C6696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377</a:t>
            </a:fld>
            <a:endParaRPr lang="en-US"/>
          </a:p>
        </p:txBody>
      </p:sp>
      <p:sp>
        <p:nvSpPr>
          <p:cNvPr id="4" name="Content Placeholder 3">
            <a:extLst>
              <a:ext uri="{FF2B5EF4-FFF2-40B4-BE49-F238E27FC236}">
                <a16:creationId xmlns="" xmlns:a16="http://schemas.microsoft.com/office/drawing/2014/main" id="{181DB86F-F984-4C04-888C-C570578117F2}"/>
              </a:ext>
            </a:extLst>
          </p:cNvPr>
          <p:cNvSpPr>
            <a:spLocks noGrp="1"/>
          </p:cNvSpPr>
          <p:nvPr>
            <p:ph sz="quarter" idx="1"/>
          </p:nvPr>
        </p:nvSpPr>
        <p:spPr>
          <a:xfrm>
            <a:off x="228600" y="1600200"/>
            <a:ext cx="8686800" cy="5257800"/>
          </a:xfrm>
        </p:spPr>
        <p:txBody>
          <a:bodyPr>
            <a:noAutofit/>
          </a:bodyPr>
          <a:lstStyle/>
          <a:p>
            <a:pPr marL="360363" indent="-360363" algn="just">
              <a:buSzPct val="100000"/>
              <a:buFont typeface="+mj-lt"/>
              <a:buAutoNum type="alphaLcParenR" startAt="3"/>
            </a:pPr>
            <a:r>
              <a:rPr lang="en-US" sz="2000" b="1" dirty="0"/>
              <a:t>The account number </a:t>
            </a:r>
            <a:r>
              <a:rPr lang="en-US" sz="2000" dirty="0"/>
              <a:t>(or functional equivalent in the absence of an account number);</a:t>
            </a:r>
          </a:p>
          <a:p>
            <a:pPr marL="360363" indent="-360363" algn="just">
              <a:buSzPct val="100000"/>
              <a:buFont typeface="+mj-lt"/>
              <a:buAutoNum type="alphaLcParenR" startAt="3"/>
            </a:pPr>
            <a:r>
              <a:rPr lang="en-US" sz="2000" b="1" dirty="0"/>
              <a:t>The account balance or value</a:t>
            </a:r>
            <a:r>
              <a:rPr lang="en-US" sz="2000" dirty="0"/>
              <a:t> (including, in the case of a cash value insurance contract or annuity contract, the cash value or surrender value) at the end of relevant calendar year or, if the account was closed during such year, immediately before closure;</a:t>
            </a:r>
          </a:p>
          <a:p>
            <a:pPr marL="360363" indent="-360363" algn="just">
              <a:buSzPct val="100000"/>
              <a:buFont typeface="+mj-lt"/>
              <a:buAutoNum type="alphaLcParenR" startAt="3"/>
            </a:pPr>
            <a:r>
              <a:rPr lang="en-US" sz="2000" b="1" dirty="0"/>
              <a:t>in the case of any custodial account,-</a:t>
            </a:r>
          </a:p>
          <a:p>
            <a:pPr marL="719138" indent="-358775" algn="just">
              <a:buSzPct val="100000"/>
              <a:buFont typeface="Wingdings" panose="05000000000000000000" pitchFamily="2" charset="2"/>
              <a:buChar char="q"/>
            </a:pPr>
            <a:r>
              <a:rPr lang="en-US" sz="2000" dirty="0"/>
              <a:t>the total gross amount of interest, the total gross amount of dividends, and the total gross amount of other income generated with respect to the assets held in the account, in each case paid or credited to the account (or with respect to the account) during the calendar year; and</a:t>
            </a:r>
          </a:p>
          <a:p>
            <a:pPr marL="719138" indent="-358775" algn="just">
              <a:buSzPct val="100000"/>
              <a:buFont typeface="Wingdings" panose="05000000000000000000" pitchFamily="2" charset="2"/>
              <a:buChar char="q"/>
            </a:pPr>
            <a:r>
              <a:rPr lang="en-US" sz="2000" dirty="0"/>
              <a:t>the total gross proceeds from the sale or redemption of financial assets paid or credited to the account during the calendar year with respect to which the reporting financial institution acted as a custodian, broker, nominee, or otherwise as an agent for the account holder;</a:t>
            </a:r>
          </a:p>
          <a:p>
            <a:endParaRPr lang="en-US" sz="2000" dirty="0"/>
          </a:p>
        </p:txBody>
      </p:sp>
      <p:sp>
        <p:nvSpPr>
          <p:cNvPr id="5" name="Rectangle 4">
            <a:extLst>
              <a:ext uri="{FF2B5EF4-FFF2-40B4-BE49-F238E27FC236}">
                <a16:creationId xmlns="" xmlns:a16="http://schemas.microsoft.com/office/drawing/2014/main" id="{54575FDB-A149-44FC-A875-0875724F2335}"/>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Title 1">
            <a:extLst>
              <a:ext uri="{FF2B5EF4-FFF2-40B4-BE49-F238E27FC236}">
                <a16:creationId xmlns="" xmlns:a16="http://schemas.microsoft.com/office/drawing/2014/main" id="{E9B81FB9-9B0B-463D-A803-9A0DC50B5FED}"/>
              </a:ext>
            </a:extLst>
          </p:cNvPr>
          <p:cNvSpPr>
            <a:spLocks noGrp="1"/>
          </p:cNvSpPr>
          <p:nvPr>
            <p:ph type="title"/>
          </p:nvPr>
        </p:nvSpPr>
        <p:spPr>
          <a:xfrm>
            <a:off x="76200" y="152400"/>
            <a:ext cx="8229600" cy="990600"/>
          </a:xfrm>
        </p:spPr>
        <p:txBody>
          <a:bodyPr>
            <a:normAutofit fontScale="90000"/>
          </a:bodyPr>
          <a:lstStyle/>
          <a:p>
            <a:r>
              <a:rPr lang="en-US" b="1" dirty="0"/>
              <a:t>Information to be maintained and reported  </a:t>
            </a:r>
            <a:r>
              <a:rPr lang="en-US" dirty="0">
                <a:solidFill>
                  <a:schemeClr val="accent2"/>
                </a:solidFill>
              </a:rPr>
              <a:t>[Rule – 114G]</a:t>
            </a:r>
          </a:p>
        </p:txBody>
      </p:sp>
    </p:spTree>
    <p:extLst>
      <p:ext uri="{BB962C8B-B14F-4D97-AF65-F5344CB8AC3E}">
        <p14:creationId xmlns:p14="http://schemas.microsoft.com/office/powerpoint/2010/main" val="3727295320"/>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8789067-0A0E-4229-A5E0-707EF2C6696D}"/>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378</a:t>
            </a:fld>
            <a:endParaRPr lang="en-US"/>
          </a:p>
        </p:txBody>
      </p:sp>
      <p:sp>
        <p:nvSpPr>
          <p:cNvPr id="4" name="Content Placeholder 3">
            <a:extLst>
              <a:ext uri="{FF2B5EF4-FFF2-40B4-BE49-F238E27FC236}">
                <a16:creationId xmlns="" xmlns:a16="http://schemas.microsoft.com/office/drawing/2014/main" id="{181DB86F-F984-4C04-888C-C570578117F2}"/>
              </a:ext>
            </a:extLst>
          </p:cNvPr>
          <p:cNvSpPr>
            <a:spLocks noGrp="1"/>
          </p:cNvSpPr>
          <p:nvPr>
            <p:ph sz="quarter" idx="1"/>
          </p:nvPr>
        </p:nvSpPr>
        <p:spPr>
          <a:xfrm>
            <a:off x="228600" y="1600200"/>
            <a:ext cx="8686800" cy="5257800"/>
          </a:xfrm>
        </p:spPr>
        <p:txBody>
          <a:bodyPr>
            <a:noAutofit/>
          </a:bodyPr>
          <a:lstStyle/>
          <a:p>
            <a:pPr marL="457200" indent="-457200" algn="just">
              <a:buSzPct val="100000"/>
              <a:buFont typeface="+mj-lt"/>
              <a:buAutoNum type="alphaLcParenR" startAt="6"/>
            </a:pPr>
            <a:r>
              <a:rPr lang="en-US" sz="2200" b="1" i="1" dirty="0"/>
              <a:t>in the case of any depository account,</a:t>
            </a:r>
            <a:r>
              <a:rPr lang="en-US" sz="2200" i="1" dirty="0"/>
              <a:t> </a:t>
            </a:r>
            <a:r>
              <a:rPr lang="en-US" sz="2200" b="1" i="1" dirty="0">
                <a:solidFill>
                  <a:schemeClr val="accent2"/>
                </a:solidFill>
              </a:rPr>
              <a:t>the total gross amount of interest paid or credited to the account during the relevant calendar year;</a:t>
            </a:r>
          </a:p>
          <a:p>
            <a:pPr marL="457200" indent="-457200" algn="just">
              <a:buSzPct val="100000"/>
              <a:buFont typeface="+mj-lt"/>
              <a:buAutoNum type="alphaLcParenR" startAt="6"/>
            </a:pPr>
            <a:r>
              <a:rPr lang="en-US" sz="2200" b="1" i="1" dirty="0"/>
              <a:t>in the case of any account other than that referred to in clause (e) or (f),</a:t>
            </a:r>
            <a:r>
              <a:rPr lang="en-US" sz="2200" i="1" dirty="0"/>
              <a:t> the total gross amount paid or credited to the account holder with respect to the account during the relevant calendar year with respect to which the reporting financial institution is the obligor or debtor, including the aggregate amount of any redemption payments made to the account holder during the relevant calendar year; and</a:t>
            </a:r>
          </a:p>
          <a:p>
            <a:pPr marL="457200" indent="-457200" algn="just">
              <a:buSzPct val="100000"/>
              <a:buFont typeface="+mj-lt"/>
              <a:buAutoNum type="alphaLcParenR" startAt="6"/>
            </a:pPr>
            <a:r>
              <a:rPr lang="en-US" sz="2200" b="1" i="1" dirty="0"/>
              <a:t>in the case of any account held by a non-participating financial institution</a:t>
            </a:r>
            <a:r>
              <a:rPr lang="en-US" sz="2200" i="1" dirty="0"/>
              <a:t>, for calendar year 2015 and 2016, the name of each non-participating financial institution to which payments have been made and the aggregate amount of such payments:</a:t>
            </a:r>
          </a:p>
          <a:p>
            <a:pPr marL="360363" indent="-360363" algn="just">
              <a:buSzPct val="100000"/>
              <a:buFont typeface="+mj-lt"/>
              <a:buAutoNum type="alphaLcParenR" startAt="6"/>
            </a:pPr>
            <a:endParaRPr lang="en-US" sz="2200" dirty="0"/>
          </a:p>
        </p:txBody>
      </p:sp>
      <p:sp>
        <p:nvSpPr>
          <p:cNvPr id="5" name="Rectangle 4">
            <a:extLst>
              <a:ext uri="{FF2B5EF4-FFF2-40B4-BE49-F238E27FC236}">
                <a16:creationId xmlns="" xmlns:a16="http://schemas.microsoft.com/office/drawing/2014/main" id="{54575FDB-A149-44FC-A875-0875724F2335}"/>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Title 1">
            <a:extLst>
              <a:ext uri="{FF2B5EF4-FFF2-40B4-BE49-F238E27FC236}">
                <a16:creationId xmlns="" xmlns:a16="http://schemas.microsoft.com/office/drawing/2014/main" id="{E9B81FB9-9B0B-463D-A803-9A0DC50B5FED}"/>
              </a:ext>
            </a:extLst>
          </p:cNvPr>
          <p:cNvSpPr>
            <a:spLocks noGrp="1"/>
          </p:cNvSpPr>
          <p:nvPr>
            <p:ph type="title"/>
          </p:nvPr>
        </p:nvSpPr>
        <p:spPr>
          <a:xfrm>
            <a:off x="76200" y="152400"/>
            <a:ext cx="8229600" cy="990600"/>
          </a:xfrm>
        </p:spPr>
        <p:txBody>
          <a:bodyPr>
            <a:normAutofit fontScale="90000"/>
          </a:bodyPr>
          <a:lstStyle/>
          <a:p>
            <a:r>
              <a:rPr lang="en-US" b="1" dirty="0"/>
              <a:t>Information to be maintained and reported  </a:t>
            </a:r>
            <a:r>
              <a:rPr lang="en-US" dirty="0">
                <a:solidFill>
                  <a:schemeClr val="accent2"/>
                </a:solidFill>
              </a:rPr>
              <a:t>[Rule – 114G]</a:t>
            </a:r>
          </a:p>
        </p:txBody>
      </p:sp>
    </p:spTree>
    <p:extLst>
      <p:ext uri="{BB962C8B-B14F-4D97-AF65-F5344CB8AC3E}">
        <p14:creationId xmlns:p14="http://schemas.microsoft.com/office/powerpoint/2010/main" val="2165182094"/>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83F1B95-D671-4C13-86BD-3074ED651BE6}"/>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379</a:t>
            </a:fld>
            <a:endParaRPr lang="en-US"/>
          </a:p>
        </p:txBody>
      </p:sp>
      <p:pic>
        <p:nvPicPr>
          <p:cNvPr id="5" name="Picture 4">
            <a:extLst>
              <a:ext uri="{FF2B5EF4-FFF2-40B4-BE49-F238E27FC236}">
                <a16:creationId xmlns="" xmlns:a16="http://schemas.microsoft.com/office/drawing/2014/main" id="{7AFFE239-D151-4F74-8C8E-08972BAD12C5}"/>
              </a:ext>
            </a:extLst>
          </p:cNvPr>
          <p:cNvPicPr>
            <a:picLocks noChangeAspect="1"/>
          </p:cNvPicPr>
          <p:nvPr/>
        </p:nvPicPr>
        <p:blipFill rotWithShape="1">
          <a:blip r:embed="rId2" cstate="print"/>
          <a:srcRect l="15833" t="35178" r="19167" b="36660"/>
          <a:stretch/>
        </p:blipFill>
        <p:spPr>
          <a:xfrm>
            <a:off x="152400" y="1752600"/>
            <a:ext cx="8839200" cy="3124199"/>
          </a:xfrm>
          <a:prstGeom prst="rect">
            <a:avLst/>
          </a:prstGeom>
        </p:spPr>
      </p:pic>
      <p:pic>
        <p:nvPicPr>
          <p:cNvPr id="6" name="Picture 5">
            <a:extLst>
              <a:ext uri="{FF2B5EF4-FFF2-40B4-BE49-F238E27FC236}">
                <a16:creationId xmlns="" xmlns:a16="http://schemas.microsoft.com/office/drawing/2014/main" id="{08872BD3-E480-411C-8085-3BB382A2C78A}"/>
              </a:ext>
            </a:extLst>
          </p:cNvPr>
          <p:cNvPicPr>
            <a:picLocks noChangeAspect="1"/>
          </p:cNvPicPr>
          <p:nvPr/>
        </p:nvPicPr>
        <p:blipFill rotWithShape="1">
          <a:blip r:embed="rId3" cstate="print"/>
          <a:srcRect l="34950" t="36660" r="58670" b="49951"/>
          <a:stretch/>
        </p:blipFill>
        <p:spPr>
          <a:xfrm>
            <a:off x="2590800" y="4953000"/>
            <a:ext cx="1371600" cy="1828800"/>
          </a:xfrm>
          <a:prstGeom prst="rect">
            <a:avLst/>
          </a:prstGeom>
        </p:spPr>
      </p:pic>
      <p:pic>
        <p:nvPicPr>
          <p:cNvPr id="7" name="Picture 2">
            <a:extLst>
              <a:ext uri="{FF2B5EF4-FFF2-40B4-BE49-F238E27FC236}">
                <a16:creationId xmlns="" xmlns:a16="http://schemas.microsoft.com/office/drawing/2014/main" id="{A98408FF-8C68-42D3-8F30-91997077991A}"/>
              </a:ext>
            </a:extLst>
          </p:cNvPr>
          <p:cNvPicPr>
            <a:picLocks noChangeAspect="1" noChangeArrowheads="1"/>
          </p:cNvPicPr>
          <p:nvPr/>
        </p:nvPicPr>
        <p:blipFill>
          <a:blip r:embed="rId4" cstate="print"/>
          <a:srcRect l="68448" t="54688" r="26281" b="31250"/>
          <a:stretch>
            <a:fillRect/>
          </a:stretch>
        </p:blipFill>
        <p:spPr bwMode="auto">
          <a:xfrm>
            <a:off x="6477000" y="5257800"/>
            <a:ext cx="838200" cy="838200"/>
          </a:xfrm>
          <a:prstGeom prst="rect">
            <a:avLst/>
          </a:prstGeom>
          <a:noFill/>
          <a:ln w="9525">
            <a:noFill/>
            <a:miter lim="800000"/>
            <a:headEnd/>
            <a:tailEnd/>
          </a:ln>
        </p:spPr>
      </p:pic>
      <p:cxnSp>
        <p:nvCxnSpPr>
          <p:cNvPr id="8" name="Straight Arrow Connector 7">
            <a:extLst>
              <a:ext uri="{FF2B5EF4-FFF2-40B4-BE49-F238E27FC236}">
                <a16:creationId xmlns="" xmlns:a16="http://schemas.microsoft.com/office/drawing/2014/main" id="{A4970CEC-6992-47A8-B34E-A370AF3D8F0E}"/>
              </a:ext>
            </a:extLst>
          </p:cNvPr>
          <p:cNvCxnSpPr>
            <a:cxnSpLocks/>
          </p:cNvCxnSpPr>
          <p:nvPr/>
        </p:nvCxnSpPr>
        <p:spPr>
          <a:xfrm>
            <a:off x="3048000" y="4648200"/>
            <a:ext cx="0" cy="304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 xmlns:a16="http://schemas.microsoft.com/office/drawing/2014/main" id="{C6522156-261F-4AA9-9334-9E75BB9F8937}"/>
              </a:ext>
            </a:extLst>
          </p:cNvPr>
          <p:cNvCxnSpPr>
            <a:cxnSpLocks/>
          </p:cNvCxnSpPr>
          <p:nvPr/>
        </p:nvCxnSpPr>
        <p:spPr>
          <a:xfrm>
            <a:off x="6858000" y="4724400"/>
            <a:ext cx="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 xmlns:a16="http://schemas.microsoft.com/office/drawing/2014/main" id="{FEE76DD9-89FA-4BC9-B72F-6B430E1ADF7B}"/>
              </a:ext>
            </a:extLst>
          </p:cNvPr>
          <p:cNvSpPr txBox="1"/>
          <p:nvPr/>
        </p:nvSpPr>
        <p:spPr>
          <a:xfrm>
            <a:off x="228600" y="685800"/>
            <a:ext cx="7741640" cy="523220"/>
          </a:xfrm>
          <a:prstGeom prst="rect">
            <a:avLst/>
          </a:prstGeom>
          <a:noFill/>
        </p:spPr>
        <p:txBody>
          <a:bodyPr wrap="square" rtlCol="0">
            <a:spAutoFit/>
          </a:bodyPr>
          <a:lstStyle/>
          <a:p>
            <a:pPr marL="725488" indent="-725488" algn="just"/>
            <a:r>
              <a:rPr lang="en-US" sz="2800" b="1" dirty="0">
                <a:solidFill>
                  <a:schemeClr val="accent2"/>
                </a:solidFill>
              </a:rPr>
              <a:t>Format in e-utility</a:t>
            </a:r>
            <a:endParaRPr lang="en-US" sz="2800" dirty="0">
              <a:solidFill>
                <a:schemeClr val="accent2"/>
              </a:solidFill>
            </a:endParaRPr>
          </a:p>
        </p:txBody>
      </p:sp>
      <p:sp>
        <p:nvSpPr>
          <p:cNvPr id="19" name="Title 6">
            <a:extLst>
              <a:ext uri="{FF2B5EF4-FFF2-40B4-BE49-F238E27FC236}">
                <a16:creationId xmlns="" xmlns:a16="http://schemas.microsoft.com/office/drawing/2014/main" id="{2F2B8EAA-5D24-4211-8320-912AFFC97998}"/>
              </a:ext>
            </a:extLst>
          </p:cNvPr>
          <p:cNvSpPr>
            <a:spLocks noGrp="1"/>
          </p:cNvSpPr>
          <p:nvPr>
            <p:ph type="title"/>
          </p:nvPr>
        </p:nvSpPr>
        <p:spPr>
          <a:xfrm>
            <a:off x="76200" y="76200"/>
            <a:ext cx="7239000" cy="1066800"/>
          </a:xfrm>
        </p:spPr>
        <p:txBody>
          <a:bodyPr>
            <a:noAutofit/>
          </a:bodyPr>
          <a:lstStyle/>
          <a:p>
            <a:r>
              <a:rPr lang="en-US" sz="3800" dirty="0"/>
              <a:t>Clause no. </a:t>
            </a:r>
            <a:r>
              <a:rPr lang="en-US" sz="2800" dirty="0">
                <a:latin typeface="+mn-lt"/>
              </a:rPr>
              <a:t>42		</a:t>
            </a:r>
            <a:r>
              <a:rPr lang="en-US" sz="2200" dirty="0"/>
              <a:t>								</a:t>
            </a:r>
            <a:endParaRPr lang="en-US" sz="2200" i="1" dirty="0">
              <a:solidFill>
                <a:srgbClr val="FF0000"/>
              </a:solidFill>
            </a:endParaRPr>
          </a:p>
        </p:txBody>
      </p:sp>
      <p:sp>
        <p:nvSpPr>
          <p:cNvPr id="20" name="Rectangle 19">
            <a:extLst>
              <a:ext uri="{FF2B5EF4-FFF2-40B4-BE49-F238E27FC236}">
                <a16:creationId xmlns="" xmlns:a16="http://schemas.microsoft.com/office/drawing/2014/main" id="{DF7980A3-133F-4EEB-A998-796D90966951}"/>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609315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3283589730"/>
              </p:ext>
            </p:extLst>
          </p:nvPr>
        </p:nvGraphicFramePr>
        <p:xfrm>
          <a:off x="-36511" y="0"/>
          <a:ext cx="9180511" cy="7292258"/>
        </p:xfrm>
        <a:graphic>
          <a:graphicData uri="http://schemas.openxmlformats.org/drawingml/2006/table">
            <a:tbl>
              <a:tblPr firstRow="1" bandRow="1">
                <a:tableStyleId>{5C22544A-7EE6-4342-B048-85BDC9FD1C3A}</a:tableStyleId>
              </a:tblPr>
              <a:tblGrid>
                <a:gridCol w="936104">
                  <a:extLst>
                    <a:ext uri="{9D8B030D-6E8A-4147-A177-3AD203B41FA5}">
                      <a16:colId xmlns="" xmlns:a16="http://schemas.microsoft.com/office/drawing/2014/main" val="20001"/>
                    </a:ext>
                  </a:extLst>
                </a:gridCol>
                <a:gridCol w="6552728">
                  <a:extLst>
                    <a:ext uri="{9D8B030D-6E8A-4147-A177-3AD203B41FA5}">
                      <a16:colId xmlns="" xmlns:a16="http://schemas.microsoft.com/office/drawing/2014/main" val="20002"/>
                    </a:ext>
                  </a:extLst>
                </a:gridCol>
                <a:gridCol w="1691679">
                  <a:extLst>
                    <a:ext uri="{9D8B030D-6E8A-4147-A177-3AD203B41FA5}">
                      <a16:colId xmlns="" xmlns:a16="http://schemas.microsoft.com/office/drawing/2014/main" val="4088474423"/>
                    </a:ext>
                  </a:extLst>
                </a:gridCol>
              </a:tblGrid>
              <a:tr h="419141">
                <a:tc>
                  <a:txBody>
                    <a:bodyPr/>
                    <a:lstStyle/>
                    <a:p>
                      <a:pPr algn="ctr"/>
                      <a:r>
                        <a:rPr lang="en-US" sz="20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19141">
                <a:tc>
                  <a:txBody>
                    <a:bodyPr/>
                    <a:lstStyle/>
                    <a:p>
                      <a:pPr algn="ctr"/>
                      <a:r>
                        <a:rPr lang="en-US" sz="1800" b="1" dirty="0">
                          <a:solidFill>
                            <a:schemeClr val="tx1"/>
                          </a:solidFill>
                        </a:rPr>
                        <a:t>14(a)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Method of  Valuation</a:t>
                      </a:r>
                      <a:r>
                        <a:rPr lang="en-US" sz="1600" baseline="0" dirty="0"/>
                        <a:t> of closing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572079">
                <a:tc>
                  <a:txBody>
                    <a:bodyPr/>
                    <a:lstStyle/>
                    <a:p>
                      <a:pPr algn="ctr"/>
                      <a:r>
                        <a:rPr lang="en-US" sz="1800" b="1" dirty="0">
                          <a:solidFill>
                            <a:schemeClr val="tx1"/>
                          </a:solidFill>
                        </a:rPr>
                        <a:t>14(b)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t>If there is change in method of valuation prescribe u/s 145A than its effect on P&amp;L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419141">
                <a:tc>
                  <a:txBody>
                    <a:bodyPr/>
                    <a:lstStyle/>
                    <a:p>
                      <a:pPr algn="ctr"/>
                      <a:r>
                        <a:rPr lang="en-US" sz="1800" b="1"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Conversion of asset into stock-in-trade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62172270"/>
                  </a:ext>
                </a:extLst>
              </a:tr>
              <a:tr h="526819">
                <a:tc>
                  <a:txBody>
                    <a:bodyPr/>
                    <a:lstStyle/>
                    <a:p>
                      <a:pPr algn="ctr"/>
                      <a:r>
                        <a:rPr lang="en-US" sz="1800" b="1"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Items of income not credited to P&amp;L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526819">
                <a:tc>
                  <a:txBody>
                    <a:bodyPr/>
                    <a:lstStyle/>
                    <a:p>
                      <a:pPr algn="ctr"/>
                      <a:r>
                        <a:rPr lang="en-US" sz="1800" b="1" dirty="0">
                          <a:solidFill>
                            <a:schemeClr val="tx1"/>
                          </a:solidFill>
                        </a:rPr>
                        <a:t>16(a)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Items falling within the scope of section 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736053250"/>
                  </a:ext>
                </a:extLst>
              </a:tr>
              <a:tr h="657904">
                <a:tc>
                  <a:txBody>
                    <a:bodyPr/>
                    <a:lstStyle/>
                    <a:p>
                      <a:pPr algn="ctr"/>
                      <a:r>
                        <a:rPr lang="en-US" sz="1800" b="1" dirty="0">
                          <a:solidFill>
                            <a:schemeClr val="tx1"/>
                          </a:solidFill>
                        </a:rPr>
                        <a:t>16(b)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Details of </a:t>
                      </a:r>
                      <a:r>
                        <a:rPr kumimoji="0" lang="en-US" sz="1600" b="0" kern="1200" baseline="0" dirty="0" err="1">
                          <a:solidFill>
                            <a:schemeClr val="dk1"/>
                          </a:solidFill>
                          <a:effectLst/>
                          <a:latin typeface="+mn-lt"/>
                          <a:ea typeface="+mn-ea"/>
                          <a:cs typeface="+mn-cs"/>
                        </a:rPr>
                        <a:t>P</a:t>
                      </a:r>
                      <a:r>
                        <a:rPr kumimoji="0" lang="en-US" sz="1600" b="0" kern="1200" dirty="0" err="1">
                          <a:solidFill>
                            <a:schemeClr val="dk1"/>
                          </a:solidFill>
                          <a:effectLst/>
                          <a:latin typeface="+mn-lt"/>
                          <a:ea typeface="+mn-ea"/>
                          <a:cs typeface="+mn-cs"/>
                        </a:rPr>
                        <a:t>roforma</a:t>
                      </a:r>
                      <a:r>
                        <a:rPr kumimoji="0" lang="en-US" sz="1600" b="0" kern="1200" dirty="0">
                          <a:solidFill>
                            <a:schemeClr val="dk1"/>
                          </a:solidFill>
                          <a:effectLst/>
                          <a:latin typeface="+mn-lt"/>
                          <a:ea typeface="+mn-ea"/>
                          <a:cs typeface="+mn-cs"/>
                        </a:rPr>
                        <a:t> Credits/</a:t>
                      </a:r>
                      <a:r>
                        <a:rPr lang="en-US" sz="1600" baseline="0" dirty="0"/>
                        <a:t>Refund/Drawbacks of Indirect Taxes as due by authorities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49442883"/>
                  </a:ext>
                </a:extLst>
              </a:tr>
              <a:tr h="419141">
                <a:tc>
                  <a:txBody>
                    <a:bodyPr/>
                    <a:lstStyle/>
                    <a:p>
                      <a:pPr algn="ctr"/>
                      <a:r>
                        <a:rPr lang="en-US" sz="1800" b="1" dirty="0">
                          <a:solidFill>
                            <a:schemeClr val="tx1"/>
                          </a:solidFill>
                        </a:rPr>
                        <a:t>16(c)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Escalation claim accepted during the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48901742"/>
                  </a:ext>
                </a:extLst>
              </a:tr>
              <a:tr h="526819">
                <a:tc>
                  <a:txBody>
                    <a:bodyPr/>
                    <a:lstStyle/>
                    <a:p>
                      <a:pPr algn="ctr"/>
                      <a:r>
                        <a:rPr lang="en-US" sz="1800" b="1" dirty="0">
                          <a:solidFill>
                            <a:schemeClr val="tx1"/>
                          </a:solidFill>
                        </a:rPr>
                        <a:t>16(d)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Any other item of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489151280"/>
                  </a:ext>
                </a:extLst>
              </a:tr>
              <a:tr h="526819">
                <a:tc>
                  <a:txBody>
                    <a:bodyPr/>
                    <a:lstStyle/>
                    <a:p>
                      <a:pPr algn="ctr"/>
                      <a:r>
                        <a:rPr lang="en-US" sz="1800" b="1" dirty="0">
                          <a:solidFill>
                            <a:schemeClr val="tx1"/>
                          </a:solidFill>
                        </a:rPr>
                        <a:t>16(e)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Capital receipt, if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816408479"/>
                  </a:ext>
                </a:extLst>
              </a:tr>
              <a:tr h="419141">
                <a:tc>
                  <a:txBody>
                    <a:bodyPr/>
                    <a:lstStyle/>
                    <a:p>
                      <a:pPr algn="ctr"/>
                      <a:r>
                        <a:rPr lang="en-US" sz="1800" b="1"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Transfer of property and its valuation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660110">
                <a:tc>
                  <a:txBody>
                    <a:bodyPr/>
                    <a:lstStyle/>
                    <a:p>
                      <a:pPr algn="ctr"/>
                      <a:r>
                        <a:rPr lang="en-US" sz="1800" b="1"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Particulars of depreciation </a:t>
                      </a:r>
                      <a:r>
                        <a:rPr lang="en-US" sz="1600" dirty="0">
                          <a:solidFill>
                            <a:schemeClr val="accent2"/>
                          </a:solidFill>
                        </a:rPr>
                        <a:t>[(ca), (</a:t>
                      </a:r>
                      <a:r>
                        <a:rPr lang="en-US" sz="1600" dirty="0" err="1">
                          <a:solidFill>
                            <a:schemeClr val="accent2"/>
                          </a:solidFill>
                        </a:rPr>
                        <a:t>cb</a:t>
                      </a:r>
                      <a:r>
                        <a:rPr lang="en-US" sz="1600" dirty="0">
                          <a:solidFill>
                            <a:schemeClr val="accent2"/>
                          </a:solidFill>
                        </a:rPr>
                        <a:t>) &amp; (cc) inserted by IT Rules, 2020 in form on 22.10.2020 and substituted vide IT Amendment Rules 2021] </a:t>
                      </a:r>
                      <a:endParaRPr lang="en-US" sz="1600"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419141">
                <a:tc>
                  <a:txBody>
                    <a:bodyPr/>
                    <a:lstStyle/>
                    <a:p>
                      <a:pPr algn="ctr"/>
                      <a:r>
                        <a:rPr lang="en-US" sz="1800" b="1" dirty="0">
                          <a:solidFill>
                            <a:schemeClr val="tx1"/>
                          </a:solidFill>
                        </a:rPr>
                        <a:t>19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Amounts admissible u/s 32AC- 35E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1244020727"/>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380</a:t>
            </a:fld>
            <a:endParaRPr lang="en-US"/>
          </a:p>
        </p:txBody>
      </p:sp>
      <p:sp>
        <p:nvSpPr>
          <p:cNvPr id="4" name="Content Placeholder 3">
            <a:extLst>
              <a:ext uri="{FF2B5EF4-FFF2-40B4-BE49-F238E27FC236}">
                <a16:creationId xmlns="" xmlns:a16="http://schemas.microsoft.com/office/drawing/2014/main" id="{A5BBCFF2-7235-4B3D-8C61-8EA3C5CB99A4}"/>
              </a:ext>
            </a:extLst>
          </p:cNvPr>
          <p:cNvSpPr>
            <a:spLocks noGrp="1"/>
          </p:cNvSpPr>
          <p:nvPr>
            <p:ph sz="quarter" idx="1"/>
          </p:nvPr>
        </p:nvSpPr>
        <p:spPr>
          <a:xfrm>
            <a:off x="304800" y="1600200"/>
            <a:ext cx="8461248" cy="4495800"/>
          </a:xfrm>
        </p:spPr>
        <p:txBody>
          <a:bodyPr>
            <a:normAutofit/>
          </a:bodyPr>
          <a:lstStyle/>
          <a:p>
            <a:pPr marL="0" indent="0" algn="just">
              <a:buSzPct val="100000"/>
              <a:buNone/>
            </a:pPr>
            <a:r>
              <a:rPr lang="en-US" sz="2200" b="1" u="sng" dirty="0">
                <a:effectLst>
                  <a:outerShdw blurRad="38100" dist="38100" dir="2700000" algn="tl">
                    <a:srgbClr val="000000">
                      <a:alpha val="43137"/>
                    </a:srgbClr>
                  </a:outerShdw>
                </a:effectLst>
              </a:rPr>
              <a:t>Clause 43</a:t>
            </a:r>
            <a:r>
              <a:rPr lang="en-US" sz="2200" b="1" dirty="0">
                <a:effectLst>
                  <a:outerShdw blurRad="38100" dist="38100" dir="2700000" algn="tl">
                    <a:srgbClr val="000000">
                      <a:alpha val="43137"/>
                    </a:srgbClr>
                  </a:outerShdw>
                </a:effectLst>
              </a:rPr>
              <a:t> </a:t>
            </a:r>
            <a:r>
              <a:rPr lang="en-US" sz="2200" dirty="0"/>
              <a:t>– </a:t>
            </a:r>
            <a:r>
              <a:rPr lang="en-US" sz="2200" b="1" dirty="0"/>
              <a:t>Details w.r.t. Country by Country (</a:t>
            </a:r>
            <a:r>
              <a:rPr lang="en-US" sz="2200" b="1" dirty="0" err="1"/>
              <a:t>CbC</a:t>
            </a:r>
            <a:r>
              <a:rPr lang="en-US" sz="2200" b="1" dirty="0"/>
              <a:t>) reporting as referred in section 286 is required to be reported in this clause, as under:</a:t>
            </a:r>
          </a:p>
          <a:p>
            <a:pPr marL="457200" indent="-457200" algn="just">
              <a:spcBef>
                <a:spcPts val="0"/>
              </a:spcBef>
              <a:buSzPct val="100000"/>
              <a:buFont typeface="+mj-lt"/>
              <a:buAutoNum type="alphaLcParenR"/>
            </a:pPr>
            <a:r>
              <a:rPr lang="en-US" sz="2200" dirty="0"/>
              <a:t>Whether the assessee or its parent entity or alternate reporting entity is liable to furnish the report as referred to in sub-section (2) of section 286 (Yes/No)  </a:t>
            </a:r>
          </a:p>
          <a:p>
            <a:pPr marL="457200" indent="-457200" algn="just">
              <a:spcBef>
                <a:spcPts val="0"/>
              </a:spcBef>
              <a:buSzPct val="100000"/>
              <a:buFont typeface="+mj-lt"/>
              <a:buAutoNum type="alphaLcParenR"/>
            </a:pPr>
            <a:r>
              <a:rPr lang="en-US" sz="2200" dirty="0"/>
              <a:t>If yes, please furnish the following details:  </a:t>
            </a:r>
          </a:p>
          <a:p>
            <a:pPr marL="858838" indent="-401638" algn="just">
              <a:spcBef>
                <a:spcPts val="0"/>
              </a:spcBef>
              <a:buSzPct val="100000"/>
              <a:buFont typeface="+mj-lt"/>
              <a:buAutoNum type="romanLcPeriod"/>
            </a:pPr>
            <a:r>
              <a:rPr lang="en-US" sz="2200" dirty="0"/>
              <a:t>Whether report has been furnished by the assessee or its parent entity or an alternate reporting entity </a:t>
            </a:r>
          </a:p>
          <a:p>
            <a:pPr marL="858838" indent="-401638" algn="just">
              <a:spcBef>
                <a:spcPts val="0"/>
              </a:spcBef>
              <a:buSzPct val="100000"/>
              <a:buFont typeface="+mj-lt"/>
              <a:buAutoNum type="romanLcPeriod"/>
            </a:pPr>
            <a:r>
              <a:rPr lang="en-US" sz="2200" dirty="0"/>
              <a:t>Name of parent entity  </a:t>
            </a:r>
          </a:p>
          <a:p>
            <a:pPr marL="858838" indent="-401638" algn="just">
              <a:spcBef>
                <a:spcPts val="0"/>
              </a:spcBef>
              <a:buSzPct val="100000"/>
              <a:buFont typeface="+mj-lt"/>
              <a:buAutoNum type="romanLcPeriod"/>
            </a:pPr>
            <a:r>
              <a:rPr lang="en-US" sz="2200" dirty="0"/>
              <a:t>Name of alternate reporting entity (if applicable)  </a:t>
            </a:r>
          </a:p>
          <a:p>
            <a:pPr marL="858838" indent="-401638" algn="just">
              <a:spcBef>
                <a:spcPts val="0"/>
              </a:spcBef>
              <a:buSzPct val="100000"/>
              <a:buFont typeface="+mj-lt"/>
              <a:buAutoNum type="romanLcPeriod"/>
            </a:pPr>
            <a:r>
              <a:rPr lang="en-US" sz="2200" dirty="0"/>
              <a:t>Date of furnishing of report </a:t>
            </a:r>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43</a:t>
            </a:r>
            <a:endParaRPr kumimoji="0" lang="en-US" sz="2600" b="0" i="1" u="none" strike="noStrike" kern="1200" cap="none" spc="0" normalizeH="0" baseline="0" noProof="0" dirty="0">
              <a:ln>
                <a:noFill/>
              </a:ln>
              <a:solidFill>
                <a:schemeClr val="accent2"/>
              </a:solidFill>
              <a:effectLst/>
              <a:uLnTx/>
              <a:uFillTx/>
              <a:latin typeface="+mj-lt"/>
              <a:ea typeface="+mj-ea"/>
              <a:cs typeface="+mj-cs"/>
            </a:endParaRPr>
          </a:p>
          <a:p>
            <a:pPr algn="r">
              <a:spcBef>
                <a:spcPct val="0"/>
              </a:spcBef>
              <a:defRPr/>
            </a:pPr>
            <a:r>
              <a:rPr lang="en-US" b="1" i="1" dirty="0">
                <a:solidFill>
                  <a:schemeClr val="accent2"/>
                </a:solidFill>
                <a:latin typeface="+mj-lt"/>
              </a:rPr>
              <a:t>Inserted 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extLst>
      <p:ext uri="{BB962C8B-B14F-4D97-AF65-F5344CB8AC3E}">
        <p14:creationId xmlns:p14="http://schemas.microsoft.com/office/powerpoint/2010/main" val="3686980590"/>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83F1B95-D671-4C13-86BD-3074ED651BE6}"/>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381</a:t>
            </a:fld>
            <a:endParaRPr lang="en-US"/>
          </a:p>
        </p:txBody>
      </p:sp>
      <p:sp>
        <p:nvSpPr>
          <p:cNvPr id="18" name="TextBox 17">
            <a:extLst>
              <a:ext uri="{FF2B5EF4-FFF2-40B4-BE49-F238E27FC236}">
                <a16:creationId xmlns="" xmlns:a16="http://schemas.microsoft.com/office/drawing/2014/main" id="{FEE76DD9-89FA-4BC9-B72F-6B430E1ADF7B}"/>
              </a:ext>
            </a:extLst>
          </p:cNvPr>
          <p:cNvSpPr txBox="1"/>
          <p:nvPr/>
        </p:nvSpPr>
        <p:spPr>
          <a:xfrm>
            <a:off x="228600" y="685800"/>
            <a:ext cx="7741640" cy="523220"/>
          </a:xfrm>
          <a:prstGeom prst="rect">
            <a:avLst/>
          </a:prstGeom>
          <a:noFill/>
        </p:spPr>
        <p:txBody>
          <a:bodyPr wrap="square" rtlCol="0">
            <a:spAutoFit/>
          </a:bodyPr>
          <a:lstStyle/>
          <a:p>
            <a:pPr marL="725488" indent="-725488" algn="just"/>
            <a:r>
              <a:rPr lang="en-US" sz="2800" b="1" dirty="0">
                <a:solidFill>
                  <a:schemeClr val="accent2"/>
                </a:solidFill>
              </a:rPr>
              <a:t>Format in e-utility</a:t>
            </a:r>
            <a:endParaRPr lang="en-US" sz="2800" dirty="0">
              <a:solidFill>
                <a:schemeClr val="accent2"/>
              </a:solidFill>
            </a:endParaRPr>
          </a:p>
        </p:txBody>
      </p:sp>
      <p:sp>
        <p:nvSpPr>
          <p:cNvPr id="19" name="Title 6">
            <a:extLst>
              <a:ext uri="{FF2B5EF4-FFF2-40B4-BE49-F238E27FC236}">
                <a16:creationId xmlns="" xmlns:a16="http://schemas.microsoft.com/office/drawing/2014/main" id="{2F2B8EAA-5D24-4211-8320-912AFFC97998}"/>
              </a:ext>
            </a:extLst>
          </p:cNvPr>
          <p:cNvSpPr>
            <a:spLocks noGrp="1"/>
          </p:cNvSpPr>
          <p:nvPr>
            <p:ph type="title"/>
          </p:nvPr>
        </p:nvSpPr>
        <p:spPr>
          <a:xfrm>
            <a:off x="76200" y="76200"/>
            <a:ext cx="7239000" cy="1066800"/>
          </a:xfrm>
        </p:spPr>
        <p:txBody>
          <a:bodyPr>
            <a:noAutofit/>
          </a:bodyPr>
          <a:lstStyle/>
          <a:p>
            <a:r>
              <a:rPr lang="en-US" sz="3800" dirty="0"/>
              <a:t>Clause no. </a:t>
            </a:r>
            <a:r>
              <a:rPr lang="en-US" sz="2800" dirty="0">
                <a:latin typeface="+mn-lt"/>
              </a:rPr>
              <a:t>43		</a:t>
            </a:r>
            <a:r>
              <a:rPr lang="en-US" sz="2200" dirty="0"/>
              <a:t>								</a:t>
            </a:r>
            <a:endParaRPr lang="en-US" sz="2200" i="1" dirty="0">
              <a:solidFill>
                <a:srgbClr val="FF0000"/>
              </a:solidFill>
            </a:endParaRPr>
          </a:p>
        </p:txBody>
      </p:sp>
      <p:sp>
        <p:nvSpPr>
          <p:cNvPr id="20" name="Rectangle 19">
            <a:extLst>
              <a:ext uri="{FF2B5EF4-FFF2-40B4-BE49-F238E27FC236}">
                <a16:creationId xmlns="" xmlns:a16="http://schemas.microsoft.com/office/drawing/2014/main" id="{DF7980A3-133F-4EEB-A998-796D90966951}"/>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2" name="Picture 1">
            <a:extLst>
              <a:ext uri="{FF2B5EF4-FFF2-40B4-BE49-F238E27FC236}">
                <a16:creationId xmlns="" xmlns:a16="http://schemas.microsoft.com/office/drawing/2014/main" id="{D879D659-9593-4439-A21B-0A8F9D82F466}"/>
              </a:ext>
            </a:extLst>
          </p:cNvPr>
          <p:cNvPicPr>
            <a:picLocks noChangeAspect="1"/>
          </p:cNvPicPr>
          <p:nvPr/>
        </p:nvPicPr>
        <p:blipFill rotWithShape="1">
          <a:blip r:embed="rId2" cstate="print"/>
          <a:srcRect l="5834" t="44071" r="17500" b="20356"/>
          <a:stretch/>
        </p:blipFill>
        <p:spPr>
          <a:xfrm>
            <a:off x="76199" y="1579900"/>
            <a:ext cx="8124825" cy="5049499"/>
          </a:xfrm>
          <a:prstGeom prst="rect">
            <a:avLst/>
          </a:prstGeom>
        </p:spPr>
      </p:pic>
      <p:pic>
        <p:nvPicPr>
          <p:cNvPr id="12" name="Picture 11">
            <a:extLst>
              <a:ext uri="{FF2B5EF4-FFF2-40B4-BE49-F238E27FC236}">
                <a16:creationId xmlns="" xmlns:a16="http://schemas.microsoft.com/office/drawing/2014/main" id="{8ABA1591-46BE-4CEC-A9A9-74504F0E0E86}"/>
              </a:ext>
            </a:extLst>
          </p:cNvPr>
          <p:cNvPicPr/>
          <p:nvPr/>
        </p:nvPicPr>
        <p:blipFill rotWithShape="1">
          <a:blip r:embed="rId3" cstate="print"/>
          <a:srcRect l="20555" t="52830" r="68517" b="35033"/>
          <a:stretch/>
        </p:blipFill>
        <p:spPr bwMode="auto">
          <a:xfrm>
            <a:off x="0" y="3276601"/>
            <a:ext cx="1143000" cy="2362200"/>
          </a:xfrm>
          <a:prstGeom prst="rect">
            <a:avLst/>
          </a:prstGeom>
          <a:ln>
            <a:solidFill>
              <a:schemeClr val="tx1"/>
            </a:solidFill>
          </a:ln>
          <a:extLst>
            <a:ext uri="{53640926-AAD7-44D8-BBD7-CCE9431645EC}">
              <a14:shadowObscured xmlns:a14="http://schemas.microsoft.com/office/drawing/2010/main"/>
            </a:ext>
          </a:extLst>
        </p:spPr>
      </p:pic>
      <p:pic>
        <p:nvPicPr>
          <p:cNvPr id="13" name="Picture 12">
            <a:extLst>
              <a:ext uri="{FF2B5EF4-FFF2-40B4-BE49-F238E27FC236}">
                <a16:creationId xmlns="" xmlns:a16="http://schemas.microsoft.com/office/drawing/2014/main" id="{61F7E50C-399D-4B33-A97E-C170D1B8FA66}"/>
              </a:ext>
            </a:extLst>
          </p:cNvPr>
          <p:cNvPicPr/>
          <p:nvPr/>
        </p:nvPicPr>
        <p:blipFill rotWithShape="1">
          <a:blip r:embed="rId4" cstate="print"/>
          <a:srcRect l="69231" t="59210" r="26282" b="28475"/>
          <a:stretch/>
        </p:blipFill>
        <p:spPr bwMode="auto">
          <a:xfrm>
            <a:off x="8201025" y="1600200"/>
            <a:ext cx="866775" cy="2162175"/>
          </a:xfrm>
          <a:prstGeom prst="rect">
            <a:avLst/>
          </a:prstGeom>
          <a:ln>
            <a:noFill/>
          </a:ln>
          <a:extLst>
            <a:ext uri="{53640926-AAD7-44D8-BBD7-CCE9431645EC}">
              <a14:shadowObscured xmlns:a14="http://schemas.microsoft.com/office/drawing/2010/main"/>
            </a:ext>
          </a:extLst>
        </p:spPr>
      </p:pic>
      <p:cxnSp>
        <p:nvCxnSpPr>
          <p:cNvPr id="14" name="Straight Arrow Connector 13">
            <a:extLst>
              <a:ext uri="{FF2B5EF4-FFF2-40B4-BE49-F238E27FC236}">
                <a16:creationId xmlns="" xmlns:a16="http://schemas.microsoft.com/office/drawing/2014/main" id="{ACB7981C-49DC-4AF6-A4C5-57BB783B19EF}"/>
              </a:ext>
            </a:extLst>
          </p:cNvPr>
          <p:cNvCxnSpPr>
            <a:cxnSpLocks/>
          </p:cNvCxnSpPr>
          <p:nvPr/>
        </p:nvCxnSpPr>
        <p:spPr>
          <a:xfrm flipH="1">
            <a:off x="1143000" y="4724400"/>
            <a:ext cx="4572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 xmlns:a16="http://schemas.microsoft.com/office/drawing/2014/main" id="{4DC52202-7290-4C5A-800B-A69C75D78761}"/>
              </a:ext>
            </a:extLst>
          </p:cNvPr>
          <p:cNvCxnSpPr>
            <a:cxnSpLocks/>
          </p:cNvCxnSpPr>
          <p:nvPr/>
        </p:nvCxnSpPr>
        <p:spPr>
          <a:xfrm>
            <a:off x="6477000" y="6096000"/>
            <a:ext cx="3048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 xmlns:a16="http://schemas.microsoft.com/office/drawing/2014/main" id="{EDE1FC8D-E5A3-4D35-9D5C-77FE3CCC43C8}"/>
              </a:ext>
            </a:extLst>
          </p:cNvPr>
          <p:cNvSpPr txBox="1"/>
          <p:nvPr/>
        </p:nvSpPr>
        <p:spPr>
          <a:xfrm>
            <a:off x="6781800" y="5562600"/>
            <a:ext cx="2409823" cy="1200329"/>
          </a:xfrm>
          <a:prstGeom prst="rect">
            <a:avLst/>
          </a:prstGeom>
          <a:noFill/>
          <a:ln w="31750">
            <a:solidFill>
              <a:schemeClr val="tx1"/>
            </a:solidFill>
          </a:ln>
        </p:spPr>
        <p:txBody>
          <a:bodyPr wrap="square" rtlCol="0">
            <a:spAutoFit/>
          </a:bodyPr>
          <a:lstStyle/>
          <a:p>
            <a:pPr algn="just"/>
            <a:r>
              <a:rPr lang="en-US" b="1" dirty="0"/>
              <a:t>In case of Not due,</a:t>
            </a:r>
            <a:r>
              <a:rPr lang="en-US" dirty="0"/>
              <a:t> e-Utility provides space for expected date of furnishing of report</a:t>
            </a:r>
          </a:p>
        </p:txBody>
      </p:sp>
      <p:sp>
        <p:nvSpPr>
          <p:cNvPr id="22" name="Rectangle 21">
            <a:extLst>
              <a:ext uri="{FF2B5EF4-FFF2-40B4-BE49-F238E27FC236}">
                <a16:creationId xmlns="" xmlns:a16="http://schemas.microsoft.com/office/drawing/2014/main" id="{C563F595-C0F6-41D2-98C7-8920B4598F0C}"/>
              </a:ext>
            </a:extLst>
          </p:cNvPr>
          <p:cNvSpPr/>
          <p:nvPr/>
        </p:nvSpPr>
        <p:spPr>
          <a:xfrm>
            <a:off x="76200" y="5702003"/>
            <a:ext cx="6400800" cy="7749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2194857"/>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382</a:t>
            </a:fld>
            <a:endParaRPr lang="en-US"/>
          </a:p>
        </p:txBody>
      </p:sp>
      <p:sp>
        <p:nvSpPr>
          <p:cNvPr id="4" name="Content Placeholder 3">
            <a:extLst>
              <a:ext uri="{FF2B5EF4-FFF2-40B4-BE49-F238E27FC236}">
                <a16:creationId xmlns="" xmlns:a16="http://schemas.microsoft.com/office/drawing/2014/main" id="{A5BBCFF2-7235-4B3D-8C61-8EA3C5CB99A4}"/>
              </a:ext>
            </a:extLst>
          </p:cNvPr>
          <p:cNvSpPr>
            <a:spLocks noGrp="1"/>
          </p:cNvSpPr>
          <p:nvPr>
            <p:ph sz="quarter" idx="1"/>
          </p:nvPr>
        </p:nvSpPr>
        <p:spPr>
          <a:xfrm>
            <a:off x="76200" y="1524000"/>
            <a:ext cx="8915400" cy="5257800"/>
          </a:xfrm>
        </p:spPr>
        <p:txBody>
          <a:bodyPr>
            <a:noAutofit/>
          </a:bodyPr>
          <a:lstStyle/>
          <a:p>
            <a:pPr algn="just"/>
            <a:r>
              <a:rPr lang="en-IN" sz="2400" b="1" kern="0" dirty="0">
                <a:solidFill>
                  <a:schemeClr val="accent2"/>
                </a:solidFill>
              </a:rPr>
              <a:t>Section 286 </a:t>
            </a:r>
            <a:r>
              <a:rPr lang="en-IN" sz="2400" kern="0" dirty="0"/>
              <a:t>contains provisions relating to specific reporting regime in the form of Country-by-Country Report (</a:t>
            </a:r>
            <a:r>
              <a:rPr lang="en-IN" sz="2400" kern="0" dirty="0" err="1"/>
              <a:t>CbCR</a:t>
            </a:r>
            <a:r>
              <a:rPr lang="en-IN" sz="2400" kern="0" dirty="0"/>
              <a:t>) in respect of an international group based on model legislation of Action Plan 13 of Base Erosion and Profit Shifting (BEPS) of the Organisation for Economic Co-operation and Development (OECD) and others. </a:t>
            </a:r>
          </a:p>
          <a:p>
            <a:pPr algn="just"/>
            <a:r>
              <a:rPr lang="en-GB" sz="2400" dirty="0"/>
              <a:t>The country-by-country report requires multinational enterprises (MNEs) to report </a:t>
            </a:r>
            <a:r>
              <a:rPr lang="en-US" sz="2400" dirty="0"/>
              <a:t>annually and for each tax jurisdiction in which they do business; the amount of revenue, profit before income tax and income tax paid and accrued. It also requires MNEs to report their total employment, capital, accumulated earnings and tangible assets in each tax jurisdiction. Finally, it requires MNEs to identify each entity within the group doing business in a particular tax jurisdiction and to provide an indication of the business activities each entity engages in. </a:t>
            </a:r>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286….</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5" name="Rectangle 4">
            <a:extLst>
              <a:ext uri="{FF2B5EF4-FFF2-40B4-BE49-F238E27FC236}">
                <a16:creationId xmlns="" xmlns:a16="http://schemas.microsoft.com/office/drawing/2014/main" id="{64E930CF-B2FF-44D6-917F-5284B911E260}"/>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440351820"/>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383</a:t>
            </a:fld>
            <a:endParaRPr lang="en-US"/>
          </a:p>
        </p:txBody>
      </p:sp>
      <p:sp>
        <p:nvSpPr>
          <p:cNvPr id="4" name="Content Placeholder 3">
            <a:extLst>
              <a:ext uri="{FF2B5EF4-FFF2-40B4-BE49-F238E27FC236}">
                <a16:creationId xmlns="" xmlns:a16="http://schemas.microsoft.com/office/drawing/2014/main" id="{A5BBCFF2-7235-4B3D-8C61-8EA3C5CB99A4}"/>
              </a:ext>
            </a:extLst>
          </p:cNvPr>
          <p:cNvSpPr>
            <a:spLocks noGrp="1"/>
          </p:cNvSpPr>
          <p:nvPr>
            <p:ph sz="quarter" idx="1"/>
          </p:nvPr>
        </p:nvSpPr>
        <p:spPr>
          <a:xfrm>
            <a:off x="228600" y="1600200"/>
            <a:ext cx="8763000" cy="4876800"/>
          </a:xfrm>
        </p:spPr>
        <p:txBody>
          <a:bodyPr>
            <a:noAutofit/>
          </a:bodyPr>
          <a:lstStyle/>
          <a:p>
            <a:pPr algn="just"/>
            <a:r>
              <a:rPr lang="en-US" sz="2400" dirty="0"/>
              <a:t>The Country-by-Country (</a:t>
            </a:r>
            <a:r>
              <a:rPr lang="en-US" sz="2400" dirty="0" err="1"/>
              <a:t>CbC</a:t>
            </a:r>
            <a:r>
              <a:rPr lang="en-US" sz="2400" dirty="0"/>
              <a:t>) report has to be submitted by parent entity of an international group to the prescribed authority in its country of residence. This report is to be based on consolidated financial statement of the group.</a:t>
            </a:r>
          </a:p>
          <a:p>
            <a:pPr algn="just"/>
            <a:r>
              <a:rPr lang="en-US" sz="2400" dirty="0"/>
              <a:t>The provisions of this section shall not apply in respect of an international group for an accounting year, if the total consolidated group revenue, as reflected in the consolidated financial statement for the accounting year preceding such accounting year does not exceed five thousand five hundred crore rupees (Rs. 5,500 Crore) </a:t>
            </a:r>
            <a:r>
              <a:rPr lang="en-US" sz="2400" b="1" dirty="0">
                <a:solidFill>
                  <a:schemeClr val="accent2"/>
                </a:solidFill>
              </a:rPr>
              <a:t>[For threshold, Refer Rule 10DB(6)]</a:t>
            </a:r>
            <a:endParaRPr lang="en-US" sz="2400" dirty="0"/>
          </a:p>
          <a:p>
            <a:pPr algn="just"/>
            <a:r>
              <a:rPr lang="en-US" sz="2400" dirty="0"/>
              <a:t>Non furnishing of this information will entail penalty u/s 271AA and also u/s </a:t>
            </a:r>
            <a:r>
              <a:rPr lang="en-GB" sz="2400" dirty="0"/>
              <a:t>271GB.</a:t>
            </a:r>
            <a:endParaRPr lang="en-IN" sz="2400" kern="0" dirty="0">
              <a:solidFill>
                <a:schemeClr val="tx2"/>
              </a:solidFill>
            </a:endParaRPr>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286….</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5" name="Rectangle 4">
            <a:extLst>
              <a:ext uri="{FF2B5EF4-FFF2-40B4-BE49-F238E27FC236}">
                <a16:creationId xmlns="" xmlns:a16="http://schemas.microsoft.com/office/drawing/2014/main" id="{3708CE69-5141-4ADF-A615-27C5ECE642CD}"/>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729982999"/>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384</a:t>
            </a:fld>
            <a:endParaRPr lang="en-US"/>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286….</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6" name="Table 5">
            <a:extLst>
              <a:ext uri="{FF2B5EF4-FFF2-40B4-BE49-F238E27FC236}">
                <a16:creationId xmlns="" xmlns:a16="http://schemas.microsoft.com/office/drawing/2014/main" id="{24D844CC-8128-49FE-BC80-ABED14F360D1}"/>
              </a:ext>
            </a:extLst>
          </p:cNvPr>
          <p:cNvGraphicFramePr>
            <a:graphicFrameLocks noGrp="1"/>
          </p:cNvGraphicFramePr>
          <p:nvPr>
            <p:extLst>
              <p:ext uri="{D42A27DB-BD31-4B8C-83A1-F6EECF244321}">
                <p14:modId xmlns:p14="http://schemas.microsoft.com/office/powerpoint/2010/main" val="2812379334"/>
              </p:ext>
            </p:extLst>
          </p:nvPr>
        </p:nvGraphicFramePr>
        <p:xfrm>
          <a:off x="76200" y="1564640"/>
          <a:ext cx="8915401" cy="5217160"/>
        </p:xfrm>
        <a:graphic>
          <a:graphicData uri="http://schemas.openxmlformats.org/drawingml/2006/table">
            <a:tbl>
              <a:tblPr firstRow="1" bandRow="1">
                <a:tableStyleId>{5C22544A-7EE6-4342-B048-85BDC9FD1C3A}</a:tableStyleId>
              </a:tblPr>
              <a:tblGrid>
                <a:gridCol w="401595">
                  <a:extLst>
                    <a:ext uri="{9D8B030D-6E8A-4147-A177-3AD203B41FA5}">
                      <a16:colId xmlns="" xmlns:a16="http://schemas.microsoft.com/office/drawing/2014/main" val="603727644"/>
                    </a:ext>
                  </a:extLst>
                </a:gridCol>
                <a:gridCol w="2650524">
                  <a:extLst>
                    <a:ext uri="{9D8B030D-6E8A-4147-A177-3AD203B41FA5}">
                      <a16:colId xmlns="" xmlns:a16="http://schemas.microsoft.com/office/drawing/2014/main" val="2579927636"/>
                    </a:ext>
                  </a:extLst>
                </a:gridCol>
                <a:gridCol w="3272481">
                  <a:extLst>
                    <a:ext uri="{9D8B030D-6E8A-4147-A177-3AD203B41FA5}">
                      <a16:colId xmlns="" xmlns:a16="http://schemas.microsoft.com/office/drawing/2014/main" val="2181254000"/>
                    </a:ext>
                  </a:extLst>
                </a:gridCol>
                <a:gridCol w="2590801">
                  <a:extLst>
                    <a:ext uri="{9D8B030D-6E8A-4147-A177-3AD203B41FA5}">
                      <a16:colId xmlns="" xmlns:a16="http://schemas.microsoft.com/office/drawing/2014/main" val="2576123432"/>
                    </a:ext>
                  </a:extLst>
                </a:gridCol>
              </a:tblGrid>
              <a:tr h="370840">
                <a:tc>
                  <a:txBody>
                    <a:bodyPr/>
                    <a:lstStyle/>
                    <a:p>
                      <a:endParaRPr lang="en-GB" dirty="0"/>
                    </a:p>
                  </a:txBody>
                  <a:tcPr/>
                </a:tc>
                <a:tc>
                  <a:txBody>
                    <a:bodyPr/>
                    <a:lstStyle/>
                    <a:p>
                      <a:pPr algn="ctr"/>
                      <a:r>
                        <a:rPr lang="en-US" dirty="0"/>
                        <a:t>Category</a:t>
                      </a:r>
                      <a:endParaRPr lang="en-GB" dirty="0"/>
                    </a:p>
                  </a:txBody>
                  <a:tcPr/>
                </a:tc>
                <a:tc>
                  <a:txBody>
                    <a:bodyPr/>
                    <a:lstStyle/>
                    <a:p>
                      <a:pPr algn="ctr"/>
                      <a:r>
                        <a:rPr lang="en-US" dirty="0"/>
                        <a:t>Form </a:t>
                      </a:r>
                      <a:endParaRPr lang="en-GB" dirty="0"/>
                    </a:p>
                  </a:txBody>
                  <a:tcPr/>
                </a:tc>
                <a:tc>
                  <a:txBody>
                    <a:bodyPr/>
                    <a:lstStyle/>
                    <a:p>
                      <a:pPr algn="ctr"/>
                      <a:r>
                        <a:rPr lang="en-US" dirty="0"/>
                        <a:t>Due Date</a:t>
                      </a:r>
                      <a:endParaRPr lang="en-GB" dirty="0"/>
                    </a:p>
                  </a:txBody>
                  <a:tcPr/>
                </a:tc>
                <a:extLst>
                  <a:ext uri="{0D108BD9-81ED-4DB2-BD59-A6C34878D82A}">
                    <a16:rowId xmlns="" xmlns:a16="http://schemas.microsoft.com/office/drawing/2014/main" val="342197230"/>
                  </a:ext>
                </a:extLst>
              </a:tr>
              <a:tr h="370840">
                <a:tc>
                  <a:txBody>
                    <a:bodyPr/>
                    <a:lstStyle/>
                    <a:p>
                      <a:r>
                        <a:rPr lang="en-US" dirty="0"/>
                        <a:t>1</a:t>
                      </a:r>
                      <a:endParaRPr lang="en-GB" dirty="0"/>
                    </a:p>
                  </a:txBody>
                  <a:tcPr/>
                </a:tc>
                <a:tc>
                  <a:txBody>
                    <a:bodyPr/>
                    <a:lstStyle/>
                    <a:p>
                      <a:pPr algn="just"/>
                      <a:r>
                        <a:rPr lang="en-US" dirty="0"/>
                        <a:t>Parent entity or alternate reporting entity, resident in India</a:t>
                      </a:r>
                    </a:p>
                    <a:p>
                      <a:pPr algn="just"/>
                      <a:r>
                        <a:rPr lang="en-US" b="1" i="1" dirty="0"/>
                        <a:t>[Section 286(2)]</a:t>
                      </a:r>
                      <a:endParaRPr lang="en-GB" b="1" i="1" dirty="0"/>
                    </a:p>
                  </a:txBody>
                  <a:tcPr/>
                </a:tc>
                <a:tc>
                  <a:txBody>
                    <a:bodyPr/>
                    <a:lstStyle/>
                    <a:p>
                      <a:pPr algn="just"/>
                      <a:r>
                        <a:rPr lang="en-US" b="1" dirty="0"/>
                        <a:t>File </a:t>
                      </a:r>
                      <a:r>
                        <a:rPr lang="en-US" b="1" dirty="0" err="1"/>
                        <a:t>CbCR</a:t>
                      </a:r>
                      <a:r>
                        <a:rPr lang="en-US" b="1" dirty="0"/>
                        <a:t> in Form 3CEAD</a:t>
                      </a:r>
                      <a:r>
                        <a:rPr lang="en-US" dirty="0"/>
                        <a:t> (for every Accounting Year) to the </a:t>
                      </a:r>
                      <a:r>
                        <a:rPr kumimoji="0" lang="en-US" b="0" i="0" kern="1200" dirty="0">
                          <a:solidFill>
                            <a:schemeClr val="dk1"/>
                          </a:solidFill>
                          <a:effectLst/>
                          <a:latin typeface="+mn-lt"/>
                          <a:ea typeface="+mn-ea"/>
                          <a:cs typeface="+mn-cs"/>
                        </a:rPr>
                        <a:t>Director General of Income-tax (Risk Assessment)</a:t>
                      </a:r>
                      <a:endParaRPr lang="en-GB" dirty="0"/>
                    </a:p>
                  </a:txBody>
                  <a:tcPr/>
                </a:tc>
                <a:tc>
                  <a:txBody>
                    <a:bodyPr/>
                    <a:lstStyle/>
                    <a:p>
                      <a:pPr algn="just"/>
                      <a:r>
                        <a:rPr kumimoji="0" lang="en-IN" kern="1200" dirty="0">
                          <a:solidFill>
                            <a:schemeClr val="dk1"/>
                          </a:solidFill>
                          <a:latin typeface="+mn-lt"/>
                          <a:ea typeface="+mn-ea"/>
                          <a:cs typeface="+mn-cs"/>
                        </a:rPr>
                        <a:t>12 months from the end of reporting accounting year </a:t>
                      </a:r>
                      <a:r>
                        <a:rPr kumimoji="0" lang="en-IN" b="1" i="0" kern="1200" dirty="0">
                          <a:solidFill>
                            <a:schemeClr val="accent2"/>
                          </a:solidFill>
                          <a:latin typeface="+mn-lt"/>
                          <a:ea typeface="+mn-ea"/>
                          <a:cs typeface="+mn-cs"/>
                        </a:rPr>
                        <a:t>[Amended by FA, 2018 </a:t>
                      </a:r>
                      <a:r>
                        <a:rPr kumimoji="0" lang="en-IN" b="1" i="0" kern="1200" dirty="0" err="1">
                          <a:solidFill>
                            <a:schemeClr val="accent2"/>
                          </a:solidFill>
                          <a:latin typeface="+mn-lt"/>
                          <a:ea typeface="+mn-ea"/>
                          <a:cs typeface="+mn-cs"/>
                        </a:rPr>
                        <a:t>w.r.e.f</a:t>
                      </a:r>
                      <a:r>
                        <a:rPr kumimoji="0" lang="en-IN" b="1" i="0" kern="1200" dirty="0">
                          <a:solidFill>
                            <a:schemeClr val="accent2"/>
                          </a:solidFill>
                          <a:latin typeface="+mn-lt"/>
                          <a:ea typeface="+mn-ea"/>
                          <a:cs typeface="+mn-cs"/>
                        </a:rPr>
                        <a:t>. 01/04/2017]</a:t>
                      </a:r>
                      <a:endParaRPr kumimoji="0" lang="en-GB" b="1" i="0" kern="1200" dirty="0">
                        <a:solidFill>
                          <a:schemeClr val="accent2"/>
                        </a:solidFill>
                        <a:latin typeface="+mn-lt"/>
                        <a:ea typeface="+mn-ea"/>
                        <a:cs typeface="+mn-cs"/>
                      </a:endParaRPr>
                    </a:p>
                  </a:txBody>
                  <a:tcPr/>
                </a:tc>
                <a:extLst>
                  <a:ext uri="{0D108BD9-81ED-4DB2-BD59-A6C34878D82A}">
                    <a16:rowId xmlns="" xmlns:a16="http://schemas.microsoft.com/office/drawing/2014/main" val="2918212433"/>
                  </a:ext>
                </a:extLst>
              </a:tr>
              <a:tr h="370840">
                <a:tc>
                  <a:txBody>
                    <a:bodyPr/>
                    <a:lstStyle/>
                    <a:p>
                      <a:r>
                        <a:rPr lang="en-US" dirty="0"/>
                        <a:t>2</a:t>
                      </a:r>
                      <a:endParaRPr lang="en-GB" dirty="0"/>
                    </a:p>
                  </a:txBody>
                  <a:tcPr/>
                </a:tc>
                <a:tc>
                  <a:txBody>
                    <a:bodyPr/>
                    <a:lstStyle/>
                    <a:p>
                      <a:pPr algn="just"/>
                      <a:r>
                        <a:rPr lang="en-US" dirty="0"/>
                        <a:t>Constituent entity (CE) resident in India, of Parent entity not resident in India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b="1" i="1" dirty="0"/>
                        <a:t>[Section 286(1)]</a:t>
                      </a:r>
                      <a:endParaRPr lang="en-GB" b="1" i="1" dirty="0"/>
                    </a:p>
                    <a:p>
                      <a:pPr algn="just"/>
                      <a:endParaRPr lang="en-GB"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1" dirty="0"/>
                        <a:t>File </a:t>
                      </a:r>
                      <a:r>
                        <a:rPr lang="en-US" b="1" dirty="0" err="1"/>
                        <a:t>CbCR</a:t>
                      </a:r>
                      <a:r>
                        <a:rPr lang="en-US" b="1" dirty="0"/>
                        <a:t> in Form 3CEAC</a:t>
                      </a:r>
                      <a:r>
                        <a:rPr lang="en-US" dirty="0"/>
                        <a:t> to the </a:t>
                      </a:r>
                      <a:r>
                        <a:rPr kumimoji="0" lang="en-US" b="0" i="0" kern="1200" dirty="0">
                          <a:solidFill>
                            <a:schemeClr val="dk1"/>
                          </a:solidFill>
                          <a:effectLst/>
                          <a:latin typeface="+mn-lt"/>
                          <a:ea typeface="+mn-ea"/>
                          <a:cs typeface="+mn-cs"/>
                        </a:rPr>
                        <a:t>Director General of Income-tax (Risk Assessment)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b="0" i="0" kern="1200" dirty="0">
                        <a:solidFill>
                          <a:schemeClr val="dk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b="0" i="0" kern="1200" dirty="0">
                          <a:solidFill>
                            <a:schemeClr val="dk1"/>
                          </a:solidFill>
                          <a:effectLst/>
                          <a:latin typeface="+mn-lt"/>
                          <a:ea typeface="+mn-ea"/>
                          <a:cs typeface="+mn-cs"/>
                        </a:rPr>
                        <a:t>Vide this form the CE intimates: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kern="1200" dirty="0">
                          <a:solidFill>
                            <a:schemeClr val="dk1"/>
                          </a:solidFill>
                          <a:effectLst/>
                          <a:latin typeface="+mn-lt"/>
                          <a:ea typeface="+mn-ea"/>
                          <a:cs typeface="+mn-cs"/>
                        </a:rPr>
                        <a:t>Whether it is alternate reporting entity of the group; or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kern="1200" dirty="0">
                          <a:solidFill>
                            <a:schemeClr val="dk1"/>
                          </a:solidFill>
                          <a:effectLst/>
                          <a:latin typeface="+mn-lt"/>
                          <a:ea typeface="+mn-ea"/>
                          <a:cs typeface="+mn-cs"/>
                        </a:rPr>
                        <a:t>The details of Parent entity or the alternate reporting entity and the country/territory of which said entity is a resident</a:t>
                      </a:r>
                      <a:endParaRPr lang="en-GB" dirty="0"/>
                    </a:p>
                  </a:txBody>
                  <a:tcPr/>
                </a:tc>
                <a:tc>
                  <a:txBody>
                    <a:bodyPr/>
                    <a:lstStyle/>
                    <a:p>
                      <a:pPr algn="just"/>
                      <a:r>
                        <a:rPr lang="en-US" dirty="0"/>
                        <a:t>At least 2 months prior to the date of furnishing of </a:t>
                      </a:r>
                      <a:r>
                        <a:rPr lang="en-US" dirty="0" err="1"/>
                        <a:t>CbCR</a:t>
                      </a:r>
                      <a:r>
                        <a:rPr lang="en-US" dirty="0"/>
                        <a:t> in Form 3CEAD. </a:t>
                      </a:r>
                      <a:r>
                        <a:rPr lang="en-US" b="1" dirty="0">
                          <a:solidFill>
                            <a:schemeClr val="accent2"/>
                          </a:solidFill>
                        </a:rPr>
                        <a:t>[Refer Rule 10DB(2)]</a:t>
                      </a:r>
                    </a:p>
                    <a:p>
                      <a:pPr algn="just"/>
                      <a:endParaRPr lang="en-US" dirty="0">
                        <a:solidFill>
                          <a:schemeClr val="accent2"/>
                        </a:solidFill>
                      </a:endParaRPr>
                    </a:p>
                    <a:p>
                      <a:pPr algn="just"/>
                      <a:r>
                        <a:rPr lang="en-US" i="1" dirty="0">
                          <a:solidFill>
                            <a:schemeClr val="tx1"/>
                          </a:solidFill>
                        </a:rPr>
                        <a:t>Since the deadline for filing of Form 3CEAD is amended, </a:t>
                      </a:r>
                      <a:r>
                        <a:rPr lang="en-US" b="1" i="1" u="sng" dirty="0">
                          <a:solidFill>
                            <a:schemeClr val="tx1"/>
                          </a:solidFill>
                        </a:rPr>
                        <a:t>then the deadline for filing the Form 3CEAC should be 10 Months from the end of reporting accounting year</a:t>
                      </a:r>
                      <a:endParaRPr lang="en-GB" b="1" i="1" u="sng" dirty="0">
                        <a:solidFill>
                          <a:schemeClr val="tx1"/>
                        </a:solidFill>
                      </a:endParaRPr>
                    </a:p>
                  </a:txBody>
                  <a:tcPr/>
                </a:tc>
                <a:extLst>
                  <a:ext uri="{0D108BD9-81ED-4DB2-BD59-A6C34878D82A}">
                    <a16:rowId xmlns="" xmlns:a16="http://schemas.microsoft.com/office/drawing/2014/main" val="3574266545"/>
                  </a:ext>
                </a:extLst>
              </a:tr>
            </a:tbl>
          </a:graphicData>
        </a:graphic>
      </p:graphicFrame>
      <p:sp>
        <p:nvSpPr>
          <p:cNvPr id="9" name="Rectangle 8">
            <a:extLst>
              <a:ext uri="{FF2B5EF4-FFF2-40B4-BE49-F238E27FC236}">
                <a16:creationId xmlns="" xmlns:a16="http://schemas.microsoft.com/office/drawing/2014/main" id="{FB3980E4-F450-48B2-9CDB-E1260A83F223}"/>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1316180687"/>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385</a:t>
            </a:fld>
            <a:endParaRPr lang="en-US"/>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Section 286….</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graphicFrame>
        <p:nvGraphicFramePr>
          <p:cNvPr id="6" name="Table 5">
            <a:extLst>
              <a:ext uri="{FF2B5EF4-FFF2-40B4-BE49-F238E27FC236}">
                <a16:creationId xmlns="" xmlns:a16="http://schemas.microsoft.com/office/drawing/2014/main" id="{24D844CC-8128-49FE-BC80-ABED14F360D1}"/>
              </a:ext>
            </a:extLst>
          </p:cNvPr>
          <p:cNvGraphicFramePr>
            <a:graphicFrameLocks noGrp="1"/>
          </p:cNvGraphicFramePr>
          <p:nvPr>
            <p:extLst>
              <p:ext uri="{D42A27DB-BD31-4B8C-83A1-F6EECF244321}">
                <p14:modId xmlns:p14="http://schemas.microsoft.com/office/powerpoint/2010/main" val="3099709560"/>
              </p:ext>
            </p:extLst>
          </p:nvPr>
        </p:nvGraphicFramePr>
        <p:xfrm>
          <a:off x="76200" y="1564640"/>
          <a:ext cx="8915401" cy="5125720"/>
        </p:xfrm>
        <a:graphic>
          <a:graphicData uri="http://schemas.openxmlformats.org/drawingml/2006/table">
            <a:tbl>
              <a:tblPr firstRow="1" bandRow="1">
                <a:tableStyleId>{5C22544A-7EE6-4342-B048-85BDC9FD1C3A}</a:tableStyleId>
              </a:tblPr>
              <a:tblGrid>
                <a:gridCol w="401595">
                  <a:extLst>
                    <a:ext uri="{9D8B030D-6E8A-4147-A177-3AD203B41FA5}">
                      <a16:colId xmlns="" xmlns:a16="http://schemas.microsoft.com/office/drawing/2014/main" val="603727644"/>
                    </a:ext>
                  </a:extLst>
                </a:gridCol>
                <a:gridCol w="2650524">
                  <a:extLst>
                    <a:ext uri="{9D8B030D-6E8A-4147-A177-3AD203B41FA5}">
                      <a16:colId xmlns="" xmlns:a16="http://schemas.microsoft.com/office/drawing/2014/main" val="2579927636"/>
                    </a:ext>
                  </a:extLst>
                </a:gridCol>
                <a:gridCol w="3272481">
                  <a:extLst>
                    <a:ext uri="{9D8B030D-6E8A-4147-A177-3AD203B41FA5}">
                      <a16:colId xmlns="" xmlns:a16="http://schemas.microsoft.com/office/drawing/2014/main" val="2181254000"/>
                    </a:ext>
                  </a:extLst>
                </a:gridCol>
                <a:gridCol w="2590801">
                  <a:extLst>
                    <a:ext uri="{9D8B030D-6E8A-4147-A177-3AD203B41FA5}">
                      <a16:colId xmlns="" xmlns:a16="http://schemas.microsoft.com/office/drawing/2014/main" val="2576123432"/>
                    </a:ext>
                  </a:extLst>
                </a:gridCol>
              </a:tblGrid>
              <a:tr h="370840">
                <a:tc>
                  <a:txBody>
                    <a:bodyPr/>
                    <a:lstStyle/>
                    <a:p>
                      <a:endParaRPr lang="en-GB" dirty="0"/>
                    </a:p>
                  </a:txBody>
                  <a:tcPr/>
                </a:tc>
                <a:tc>
                  <a:txBody>
                    <a:bodyPr/>
                    <a:lstStyle/>
                    <a:p>
                      <a:pPr algn="ctr"/>
                      <a:r>
                        <a:rPr lang="en-US" dirty="0"/>
                        <a:t>Category</a:t>
                      </a:r>
                      <a:endParaRPr lang="en-GB" dirty="0"/>
                    </a:p>
                  </a:txBody>
                  <a:tcPr/>
                </a:tc>
                <a:tc>
                  <a:txBody>
                    <a:bodyPr/>
                    <a:lstStyle/>
                    <a:p>
                      <a:pPr algn="ctr"/>
                      <a:r>
                        <a:rPr lang="en-US" dirty="0"/>
                        <a:t>Form </a:t>
                      </a:r>
                      <a:endParaRPr lang="en-GB" dirty="0"/>
                    </a:p>
                  </a:txBody>
                  <a:tcPr/>
                </a:tc>
                <a:tc>
                  <a:txBody>
                    <a:bodyPr/>
                    <a:lstStyle/>
                    <a:p>
                      <a:pPr algn="ctr"/>
                      <a:r>
                        <a:rPr lang="en-US" dirty="0"/>
                        <a:t>Due Date</a:t>
                      </a:r>
                      <a:endParaRPr lang="en-GB" dirty="0"/>
                    </a:p>
                  </a:txBody>
                  <a:tcPr/>
                </a:tc>
                <a:extLst>
                  <a:ext uri="{0D108BD9-81ED-4DB2-BD59-A6C34878D82A}">
                    <a16:rowId xmlns="" xmlns:a16="http://schemas.microsoft.com/office/drawing/2014/main" val="342197230"/>
                  </a:ext>
                </a:extLst>
              </a:tr>
              <a:tr h="370840">
                <a:tc>
                  <a:txBody>
                    <a:bodyPr/>
                    <a:lstStyle/>
                    <a:p>
                      <a:r>
                        <a:rPr lang="en-US" dirty="0"/>
                        <a:t>3</a:t>
                      </a:r>
                      <a:endParaRPr lang="en-GB" dirty="0"/>
                    </a:p>
                  </a:txBody>
                  <a:tcPr/>
                </a:tc>
                <a:tc>
                  <a:txBody>
                    <a:bodyPr/>
                    <a:lstStyle/>
                    <a:p>
                      <a:pPr algn="just"/>
                      <a:r>
                        <a:rPr lang="en-US" dirty="0"/>
                        <a:t>Constituent entity (CE) resident in India, of Parent entity not resident in India - Specified Cases </a:t>
                      </a:r>
                      <a:r>
                        <a:rPr lang="en-US" b="1" i="1" dirty="0"/>
                        <a:t>[Section 286(4) i.e. where parent entity is not obligated to file </a:t>
                      </a:r>
                      <a:r>
                        <a:rPr lang="en-US" b="1" i="1" dirty="0" err="1"/>
                        <a:t>CbCR</a:t>
                      </a:r>
                      <a:r>
                        <a:rPr lang="en-US" b="1" i="1" dirty="0"/>
                        <a:t>, no agreement for exchange of </a:t>
                      </a:r>
                      <a:r>
                        <a:rPr lang="en-US" b="1" i="1" dirty="0" err="1"/>
                        <a:t>CbCR</a:t>
                      </a:r>
                      <a:r>
                        <a:rPr lang="en-US" b="1" i="1" dirty="0"/>
                        <a:t> or Systematic Failure]</a:t>
                      </a:r>
                      <a:endParaRPr lang="en-GB" b="1" i="1" dirty="0"/>
                    </a:p>
                  </a:txBody>
                  <a:tcPr/>
                </a:tc>
                <a:tc>
                  <a:txBody>
                    <a:bodyPr/>
                    <a:lstStyle/>
                    <a:p>
                      <a:pPr algn="just"/>
                      <a:r>
                        <a:rPr lang="en-US" b="1" dirty="0"/>
                        <a:t>File </a:t>
                      </a:r>
                      <a:r>
                        <a:rPr lang="en-US" b="1" dirty="0" err="1"/>
                        <a:t>CbCR</a:t>
                      </a:r>
                      <a:r>
                        <a:rPr lang="en-US" b="1" dirty="0"/>
                        <a:t> in Form 3CEAD</a:t>
                      </a:r>
                      <a:r>
                        <a:rPr lang="en-US" dirty="0"/>
                        <a:t> (for every Accounting Year).</a:t>
                      </a:r>
                    </a:p>
                    <a:p>
                      <a:pPr algn="just"/>
                      <a:endParaRPr lang="en-US" dirty="0"/>
                    </a:p>
                    <a:p>
                      <a:pPr algn="just"/>
                      <a:r>
                        <a:rPr lang="en-US" dirty="0"/>
                        <a:t>In case there are more than one CEs resident in India, The international group may opt to designate a CE, wherein the Form 3CEAD has to be filed only by the designated CE. </a:t>
                      </a:r>
                      <a:r>
                        <a:rPr lang="en-US" b="1" i="1" dirty="0">
                          <a:solidFill>
                            <a:schemeClr val="accent2"/>
                          </a:solidFill>
                        </a:rPr>
                        <a:t>[Proviso to Section 286(4)]. </a:t>
                      </a:r>
                      <a:r>
                        <a:rPr lang="en-US" b="0" i="1" dirty="0">
                          <a:solidFill>
                            <a:schemeClr val="tx1"/>
                          </a:solidFill>
                        </a:rPr>
                        <a:t>In that case, t</a:t>
                      </a:r>
                      <a:r>
                        <a:rPr lang="en-US" dirty="0"/>
                        <a:t>he intimation of the same needs to be filed by the designated CE in the Form 3CEAE with the Director General of Income Tax (Risk Assessment)</a:t>
                      </a:r>
                    </a:p>
                    <a:p>
                      <a:pPr algn="just"/>
                      <a:endParaRPr lang="en-US" dirty="0"/>
                    </a:p>
                    <a:p>
                      <a:pPr algn="just"/>
                      <a:endParaRPr lang="en-GB"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IN" b="1" u="sng" kern="1200" dirty="0">
                          <a:solidFill>
                            <a:schemeClr val="dk1"/>
                          </a:solidFill>
                          <a:latin typeface="+mn-lt"/>
                          <a:ea typeface="+mn-ea"/>
                          <a:cs typeface="+mn-cs"/>
                        </a:rPr>
                        <a:t>For Filing of </a:t>
                      </a:r>
                      <a:r>
                        <a:rPr kumimoji="0" lang="en-IN" b="1" u="sng" kern="1200" dirty="0" err="1">
                          <a:solidFill>
                            <a:schemeClr val="dk1"/>
                          </a:solidFill>
                          <a:latin typeface="+mn-lt"/>
                          <a:ea typeface="+mn-ea"/>
                          <a:cs typeface="+mn-cs"/>
                        </a:rPr>
                        <a:t>CbCR</a:t>
                      </a:r>
                      <a:r>
                        <a:rPr kumimoji="0" lang="en-IN" b="1" u="sng" kern="1200" dirty="0">
                          <a:solidFill>
                            <a:schemeClr val="dk1"/>
                          </a:solidFill>
                          <a:latin typeface="+mn-lt"/>
                          <a:ea typeface="+mn-ea"/>
                          <a:cs typeface="+mn-cs"/>
                        </a:rPr>
                        <a:t> in Form 3CEAD - </a:t>
                      </a:r>
                      <a:r>
                        <a:rPr kumimoji="0" lang="en-IN" kern="1200" dirty="0">
                          <a:solidFill>
                            <a:schemeClr val="dk1"/>
                          </a:solidFill>
                          <a:latin typeface="+mn-lt"/>
                          <a:ea typeface="+mn-ea"/>
                          <a:cs typeface="+mn-cs"/>
                        </a:rPr>
                        <a:t>12 months from the end of reporting accounting year </a:t>
                      </a:r>
                      <a:r>
                        <a:rPr kumimoji="0" lang="en-IN" b="1" i="0" kern="1200" dirty="0">
                          <a:solidFill>
                            <a:schemeClr val="accent2"/>
                          </a:solidFill>
                          <a:latin typeface="+mn-lt"/>
                          <a:ea typeface="+mn-ea"/>
                          <a:cs typeface="+mn-cs"/>
                        </a:rPr>
                        <a:t>[Amended by FA, 2018 </a:t>
                      </a:r>
                      <a:r>
                        <a:rPr kumimoji="0" lang="en-IN" b="1" i="0" kern="1200" dirty="0" err="1">
                          <a:solidFill>
                            <a:schemeClr val="accent2"/>
                          </a:solidFill>
                          <a:latin typeface="+mn-lt"/>
                          <a:ea typeface="+mn-ea"/>
                          <a:cs typeface="+mn-cs"/>
                        </a:rPr>
                        <a:t>w.r.e.f</a:t>
                      </a:r>
                      <a:r>
                        <a:rPr kumimoji="0" lang="en-IN" b="1" i="0" kern="1200" dirty="0">
                          <a:solidFill>
                            <a:schemeClr val="accent2"/>
                          </a:solidFill>
                          <a:latin typeface="+mn-lt"/>
                          <a:ea typeface="+mn-ea"/>
                          <a:cs typeface="+mn-cs"/>
                        </a:rPr>
                        <a:t>. 01/04/2017]</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b="1" i="0" kern="1200" dirty="0">
                        <a:solidFill>
                          <a:schemeClr val="accent2"/>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b="1" i="0" kern="1200" dirty="0">
                        <a:solidFill>
                          <a:schemeClr val="accent2"/>
                        </a:solidFill>
                        <a:latin typeface="+mn-lt"/>
                        <a:ea typeface="+mn-ea"/>
                        <a:cs typeface="+mn-cs"/>
                      </a:endParaRPr>
                    </a:p>
                    <a:p>
                      <a:pPr algn="just"/>
                      <a:r>
                        <a:rPr kumimoji="0" lang="en-IN" b="1" u="sng" kern="1200" dirty="0">
                          <a:solidFill>
                            <a:schemeClr val="dk1"/>
                          </a:solidFill>
                          <a:latin typeface="+mn-lt"/>
                          <a:ea typeface="+mn-ea"/>
                          <a:cs typeface="+mn-cs"/>
                        </a:rPr>
                        <a:t>For Filing of intimation of designated CE in Form 3CEAE –</a:t>
                      </a:r>
                      <a:r>
                        <a:rPr kumimoji="0" lang="en-IN" b="0" u="none" kern="1200" dirty="0">
                          <a:solidFill>
                            <a:schemeClr val="dk1"/>
                          </a:solidFill>
                          <a:latin typeface="+mn-lt"/>
                          <a:ea typeface="+mn-ea"/>
                          <a:cs typeface="+mn-cs"/>
                        </a:rPr>
                        <a:t> the due date of filing this form has not been prescribed. </a:t>
                      </a:r>
                      <a:r>
                        <a:rPr lang="en-US" b="1" dirty="0">
                          <a:solidFill>
                            <a:schemeClr val="accent2"/>
                          </a:solidFill>
                        </a:rPr>
                        <a:t>[Refer Rule 10DB(5)]</a:t>
                      </a:r>
                      <a:endParaRPr kumimoji="0" lang="en-GB" b="1" i="0" kern="1200" dirty="0">
                        <a:solidFill>
                          <a:schemeClr val="accent2"/>
                        </a:solidFill>
                        <a:latin typeface="+mn-lt"/>
                        <a:ea typeface="+mn-ea"/>
                        <a:cs typeface="+mn-cs"/>
                      </a:endParaRPr>
                    </a:p>
                  </a:txBody>
                  <a:tcPr/>
                </a:tc>
                <a:extLst>
                  <a:ext uri="{0D108BD9-81ED-4DB2-BD59-A6C34878D82A}">
                    <a16:rowId xmlns="" xmlns:a16="http://schemas.microsoft.com/office/drawing/2014/main" val="2918212433"/>
                  </a:ext>
                </a:extLst>
              </a:tr>
            </a:tbl>
          </a:graphicData>
        </a:graphic>
      </p:graphicFrame>
      <p:sp>
        <p:nvSpPr>
          <p:cNvPr id="5" name="Rectangle 4">
            <a:extLst>
              <a:ext uri="{FF2B5EF4-FFF2-40B4-BE49-F238E27FC236}">
                <a16:creationId xmlns="" xmlns:a16="http://schemas.microsoft.com/office/drawing/2014/main" id="{5BAA09A9-CE1E-4AE6-BE6D-A1C0986EFDD1}"/>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extLst>
      <p:ext uri="{BB962C8B-B14F-4D97-AF65-F5344CB8AC3E}">
        <p14:creationId xmlns:p14="http://schemas.microsoft.com/office/powerpoint/2010/main" val="3979476952"/>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0D28DFF8-3F2E-4A8F-847E-2D4A1CAFE192}"/>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386</a:t>
            </a:fld>
            <a:endParaRPr lang="en-US"/>
          </a:p>
        </p:txBody>
      </p:sp>
      <p:sp>
        <p:nvSpPr>
          <p:cNvPr id="8" name="Title 6">
            <a:extLst>
              <a:ext uri="{FF2B5EF4-FFF2-40B4-BE49-F238E27FC236}">
                <a16:creationId xmlns="" xmlns:a16="http://schemas.microsoft.com/office/drawing/2014/main" id="{F2FE629F-5D8E-490D-B0CC-A0E241D73208}"/>
              </a:ext>
            </a:extLst>
          </p:cNvPr>
          <p:cNvSpPr txBox="1">
            <a:spLocks/>
          </p:cNvSpPr>
          <p:nvPr/>
        </p:nvSpPr>
        <p:spPr>
          <a:xfrm>
            <a:off x="304800" y="15240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Issues for consideration u/s 286</a:t>
            </a: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5" name="Rectangle 4">
            <a:extLst>
              <a:ext uri="{FF2B5EF4-FFF2-40B4-BE49-F238E27FC236}">
                <a16:creationId xmlns="" xmlns:a16="http://schemas.microsoft.com/office/drawing/2014/main" id="{0B7AD101-8FCC-49C5-A5D7-D5A80AC56D63}"/>
              </a:ext>
            </a:extLst>
          </p:cNvPr>
          <p:cNvSpPr/>
          <p:nvPr/>
        </p:nvSpPr>
        <p:spPr>
          <a:xfrm>
            <a:off x="7772400" y="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9" name="Content Placeholder 3">
            <a:extLst>
              <a:ext uri="{FF2B5EF4-FFF2-40B4-BE49-F238E27FC236}">
                <a16:creationId xmlns="" xmlns:a16="http://schemas.microsoft.com/office/drawing/2014/main" id="{EB39DBC9-2D7A-4708-9579-E2CB317621DF}"/>
              </a:ext>
            </a:extLst>
          </p:cNvPr>
          <p:cNvSpPr>
            <a:spLocks noGrp="1"/>
          </p:cNvSpPr>
          <p:nvPr>
            <p:ph sz="quarter" idx="1"/>
          </p:nvPr>
        </p:nvSpPr>
        <p:spPr>
          <a:xfrm>
            <a:off x="228600" y="1600200"/>
            <a:ext cx="8763000" cy="4876800"/>
          </a:xfrm>
        </p:spPr>
        <p:txBody>
          <a:bodyPr>
            <a:noAutofit/>
          </a:bodyPr>
          <a:lstStyle/>
          <a:p>
            <a:pPr algn="just"/>
            <a:r>
              <a:rPr lang="en-US" sz="2400" dirty="0"/>
              <a:t>The due date of filing the form 3CEAE has been mentioned in the rules for Form 3CEAD to be filed two months prior to the date of furnishing of </a:t>
            </a:r>
            <a:r>
              <a:rPr lang="en-US" sz="2400" dirty="0" err="1"/>
              <a:t>CbCR</a:t>
            </a:r>
            <a:r>
              <a:rPr lang="en-US" sz="2400" dirty="0"/>
              <a:t> in Form 3CEAD.</a:t>
            </a:r>
            <a:endParaRPr lang="en-US" sz="2400" dirty="0">
              <a:solidFill>
                <a:srgbClr val="FF0000"/>
              </a:solidFill>
            </a:endParaRPr>
          </a:p>
          <a:p>
            <a:pPr algn="just"/>
            <a:r>
              <a:rPr lang="en-US" sz="2400" dirty="0"/>
              <a:t>Lastly, clarity is required with respect to the term ‘accounting year’ [defined in Section 286]. For CEs of foreign parent companies, the ‘accounting year’ is defined that the annual accounting period generally followed by such foreign parent in its country of residence. For an India constituent entity, following April to March fiscal year. The aggregation of international transactions on any other basis (calendar year or any other different fiscal year followed by its parent entity) would be a significant challenge.</a:t>
            </a:r>
          </a:p>
        </p:txBody>
      </p:sp>
    </p:spTree>
    <p:extLst>
      <p:ext uri="{BB962C8B-B14F-4D97-AF65-F5344CB8AC3E}">
        <p14:creationId xmlns:p14="http://schemas.microsoft.com/office/powerpoint/2010/main" val="1037158003"/>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D6B3B168-EC76-4168-82B6-F368DC4AECC7}"/>
              </a:ext>
            </a:extLst>
          </p:cNvPr>
          <p:cNvSpPr>
            <a:spLocks noGrp="1"/>
          </p:cNvSpPr>
          <p:nvPr>
            <p:ph type="sldNum" sz="quarter" idx="12"/>
          </p:nvPr>
        </p:nvSpPr>
        <p:spPr/>
        <p:txBody>
          <a:bodyPr>
            <a:normAutofit fontScale="85000" lnSpcReduction="20000"/>
          </a:bodyPr>
          <a:lstStyle/>
          <a:p>
            <a:fld id="{B6F15528-21DE-4FAA-801E-634DDDAF4B2B}" type="slidenum">
              <a:rPr lang="en-US" smtClean="0"/>
              <a:pPr/>
              <a:t>387</a:t>
            </a:fld>
            <a:endParaRPr lang="en-US" dirty="0"/>
          </a:p>
        </p:txBody>
      </p:sp>
      <p:sp>
        <p:nvSpPr>
          <p:cNvPr id="9" name="Title 6">
            <a:extLst>
              <a:ext uri="{FF2B5EF4-FFF2-40B4-BE49-F238E27FC236}">
                <a16:creationId xmlns="" xmlns:a16="http://schemas.microsoft.com/office/drawing/2014/main" id="{6540A702-C5B8-458D-88E5-B2096B5ED0FF}"/>
              </a:ext>
            </a:extLst>
          </p:cNvPr>
          <p:cNvSpPr txBox="1">
            <a:spLocks/>
          </p:cNvSpPr>
          <p:nvPr/>
        </p:nvSpPr>
        <p:spPr>
          <a:xfrm>
            <a:off x="245261" y="515902"/>
            <a:ext cx="8929255" cy="75632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44 </a:t>
            </a:r>
            <a:r>
              <a:rPr lang="en-US" b="1" i="1" dirty="0">
                <a:solidFill>
                  <a:schemeClr val="accent2"/>
                </a:solidFill>
                <a:latin typeface="+mj-lt"/>
              </a:rPr>
              <a:t>(Inserted vide Notification No. 33/2018 dated 20/07/2018)</a:t>
            </a: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
        <p:nvSpPr>
          <p:cNvPr id="5" name="Content Placeholder 3">
            <a:extLst>
              <a:ext uri="{FF2B5EF4-FFF2-40B4-BE49-F238E27FC236}">
                <a16:creationId xmlns="" xmlns:a16="http://schemas.microsoft.com/office/drawing/2014/main" id="{77447405-0F4C-413A-BA63-D3FA61520A55}"/>
              </a:ext>
            </a:extLst>
          </p:cNvPr>
          <p:cNvSpPr txBox="1">
            <a:spLocks/>
          </p:cNvSpPr>
          <p:nvPr/>
        </p:nvSpPr>
        <p:spPr>
          <a:xfrm>
            <a:off x="62345" y="1916832"/>
            <a:ext cx="8929255" cy="4608512"/>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gn="just"/>
            <a:r>
              <a:rPr lang="en-US" sz="2400" dirty="0"/>
              <a:t>R</a:t>
            </a:r>
            <a:r>
              <a:rPr lang="en-GB" sz="2400" dirty="0" err="1"/>
              <a:t>eporting</a:t>
            </a:r>
            <a:r>
              <a:rPr lang="en-GB" sz="2400" dirty="0"/>
              <a:t> under clause 30C and clause 44 of the Tax Audit Report was kept in abeyance till 31</a:t>
            </a:r>
            <a:r>
              <a:rPr lang="en-GB" sz="2400" baseline="30000" dirty="0"/>
              <a:t>st</a:t>
            </a:r>
            <a:r>
              <a:rPr lang="en-GB" sz="2400" dirty="0"/>
              <a:t> March, 2019 vide Circular No. 6/2018 dated 17.08.2018, which was subsequently extended to 31 .03.2020 vide Circular No. 9/2019 which was further extended to 31.03.2021 vide Circular No. 10/2020.</a:t>
            </a:r>
          </a:p>
          <a:p>
            <a:pPr algn="just"/>
            <a:r>
              <a:rPr lang="en-GB" sz="2400" dirty="0"/>
              <a:t>Due to difficulty in implementation of reporting requirements under clause 30C and clause 44 of the Form No. 3CD of the Income-tax Rules, 1962 in view of the Global Pandemic due to COVID-19 virus it was decided by the Board that the reporting under clause 30C and clause 44 of the Tax Audit Report kept in abeyance till 31</a:t>
            </a:r>
            <a:r>
              <a:rPr lang="en-GB" sz="2400" baseline="30000" dirty="0"/>
              <a:t>st</a:t>
            </a:r>
            <a:r>
              <a:rPr lang="en-GB" sz="2400" dirty="0"/>
              <a:t>  March, 2022.</a:t>
            </a:r>
            <a:endParaRPr lang="en-US" sz="2400" dirty="0"/>
          </a:p>
        </p:txBody>
      </p:sp>
    </p:spTree>
    <p:extLst>
      <p:ext uri="{BB962C8B-B14F-4D97-AF65-F5344CB8AC3E}">
        <p14:creationId xmlns:p14="http://schemas.microsoft.com/office/powerpoint/2010/main" val="2951919993"/>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Applicability of Clause 30C and 44 of Tax Audit Report: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388</a:t>
            </a:fld>
            <a:endParaRPr lang="en-US"/>
          </a:p>
        </p:txBody>
      </p:sp>
      <p:pic>
        <p:nvPicPr>
          <p:cNvPr id="5" name="Picture 4"/>
          <p:cNvPicPr>
            <a:picLocks noChangeAspect="1"/>
          </p:cNvPicPr>
          <p:nvPr/>
        </p:nvPicPr>
        <p:blipFill>
          <a:blip r:embed="rId2"/>
          <a:stretch>
            <a:fillRect/>
          </a:stretch>
        </p:blipFill>
        <p:spPr>
          <a:xfrm>
            <a:off x="496665" y="2276872"/>
            <a:ext cx="8407237" cy="2232248"/>
          </a:xfrm>
          <a:prstGeom prst="rect">
            <a:avLst/>
          </a:prstGeom>
        </p:spPr>
      </p:pic>
    </p:spTree>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Break-up of total expenditure of entities registered or not registered under the GST as: </a:t>
            </a:r>
            <a:endParaRPr lang="en-IN" sz="28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389</a:t>
            </a:fld>
            <a:endParaRPr lang="en-US"/>
          </a:p>
        </p:txBody>
      </p:sp>
      <p:pic>
        <p:nvPicPr>
          <p:cNvPr id="5" name="Content Placeholder 4"/>
          <p:cNvPicPr>
            <a:picLocks noGrp="1" noChangeAspect="1"/>
          </p:cNvPicPr>
          <p:nvPr>
            <p:ph sz="quarter" idx="1"/>
          </p:nvPr>
        </p:nvPicPr>
        <p:blipFill>
          <a:blip r:embed="rId2"/>
          <a:stretch>
            <a:fillRect/>
          </a:stretch>
        </p:blipFill>
        <p:spPr>
          <a:xfrm>
            <a:off x="612775" y="2225715"/>
            <a:ext cx="8153400" cy="3244769"/>
          </a:xfrm>
          <a:prstGeom prst="rect">
            <a:avLst/>
          </a:prstGeom>
        </p:spPr>
      </p:pic>
    </p:spTree>
    <p:extLst>
      <p:ext uri="{BB962C8B-B14F-4D97-AF65-F5344CB8AC3E}">
        <p14:creationId xmlns:p14="http://schemas.microsoft.com/office/powerpoint/2010/main" val="25903232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63652983"/>
              </p:ext>
            </p:extLst>
          </p:nvPr>
        </p:nvGraphicFramePr>
        <p:xfrm>
          <a:off x="-36512" y="-27384"/>
          <a:ext cx="9180512" cy="6857997"/>
        </p:xfrm>
        <a:graphic>
          <a:graphicData uri="http://schemas.openxmlformats.org/drawingml/2006/table">
            <a:tbl>
              <a:tblPr firstRow="1" bandRow="1">
                <a:tableStyleId>{5C22544A-7EE6-4342-B048-85BDC9FD1C3A}</a:tableStyleId>
              </a:tblPr>
              <a:tblGrid>
                <a:gridCol w="1080120">
                  <a:extLst>
                    <a:ext uri="{9D8B030D-6E8A-4147-A177-3AD203B41FA5}">
                      <a16:colId xmlns="" xmlns:a16="http://schemas.microsoft.com/office/drawing/2014/main" val="20001"/>
                    </a:ext>
                  </a:extLst>
                </a:gridCol>
                <a:gridCol w="5976664">
                  <a:extLst>
                    <a:ext uri="{9D8B030D-6E8A-4147-A177-3AD203B41FA5}">
                      <a16:colId xmlns="" xmlns:a16="http://schemas.microsoft.com/office/drawing/2014/main" val="20002"/>
                    </a:ext>
                  </a:extLst>
                </a:gridCol>
                <a:gridCol w="2123728">
                  <a:extLst>
                    <a:ext uri="{9D8B030D-6E8A-4147-A177-3AD203B41FA5}">
                      <a16:colId xmlns="" xmlns:a16="http://schemas.microsoft.com/office/drawing/2014/main" val="2104094405"/>
                    </a:ext>
                  </a:extLst>
                </a:gridCol>
              </a:tblGrid>
              <a:tr h="345119">
                <a:tc>
                  <a:txBody>
                    <a:bodyPr/>
                    <a:lstStyle/>
                    <a:p>
                      <a:pPr algn="l"/>
                      <a:r>
                        <a:rPr lang="en-US" sz="16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6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6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74186">
                <a:tc>
                  <a:txBody>
                    <a:bodyPr/>
                    <a:lstStyle/>
                    <a:p>
                      <a:pPr algn="ctr"/>
                      <a:r>
                        <a:rPr lang="en-US" sz="1600" b="1" dirty="0">
                          <a:solidFill>
                            <a:schemeClr val="tx1"/>
                          </a:solidFill>
                        </a:rPr>
                        <a:t>20(a)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Any sum paid to an employee as bonus or commission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96115">
                <a:tc>
                  <a:txBody>
                    <a:bodyPr/>
                    <a:lstStyle/>
                    <a:p>
                      <a:pPr algn="ctr"/>
                      <a:r>
                        <a:rPr lang="en-US" sz="1600" b="1" dirty="0">
                          <a:solidFill>
                            <a:schemeClr val="tx1"/>
                          </a:solidFill>
                        </a:rPr>
                        <a:t>20(b)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Details of contribution received from employees for various fund like EPF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267405261"/>
                  </a:ext>
                </a:extLst>
              </a:tr>
              <a:tr h="654824">
                <a:tc>
                  <a:txBody>
                    <a:bodyPr/>
                    <a:lstStyle/>
                    <a:p>
                      <a:pPr algn="ctr">
                        <a:lnSpc>
                          <a:spcPct val="100000"/>
                        </a:lnSpc>
                        <a:spcBef>
                          <a:spcPts val="0"/>
                        </a:spcBef>
                        <a:spcAft>
                          <a:spcPts val="0"/>
                        </a:spcAft>
                      </a:pPr>
                      <a:r>
                        <a:rPr lang="en-US" sz="1600" b="1" dirty="0">
                          <a:solidFill>
                            <a:schemeClr val="tx1"/>
                          </a:solidFill>
                        </a:rPr>
                        <a:t>21(a)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 debited to P/L A/c being in the nature of capital, personal</a:t>
                      </a:r>
                      <a:r>
                        <a:rPr lang="en-US" sz="1600" baseline="0" dirty="0"/>
                        <a:t>, advertisement expenditure etc.</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 AO Discretion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650364">
                <a:tc>
                  <a:txBody>
                    <a:bodyPr/>
                    <a:lstStyle/>
                    <a:p>
                      <a:pPr algn="ctr">
                        <a:lnSpc>
                          <a:spcPct val="100000"/>
                        </a:lnSpc>
                        <a:spcBef>
                          <a:spcPts val="0"/>
                        </a:spcBef>
                        <a:spcAft>
                          <a:spcPts val="0"/>
                        </a:spcAft>
                      </a:pPr>
                      <a:r>
                        <a:rPr lang="en-US" sz="1600" b="1" dirty="0">
                          <a:solidFill>
                            <a:schemeClr val="tx1"/>
                          </a:solidFill>
                        </a:rPr>
                        <a:t>21(b)(</a:t>
                      </a:r>
                      <a:r>
                        <a:rPr lang="en-US" sz="1600" b="1" dirty="0" err="1">
                          <a:solidFill>
                            <a:schemeClr val="tx1"/>
                          </a:solidFill>
                        </a:rPr>
                        <a:t>i</a:t>
                      </a: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 inadmissible</a:t>
                      </a:r>
                      <a:r>
                        <a:rPr lang="en-US" sz="1600" baseline="0" dirty="0"/>
                        <a:t> u/s 40(a)(</a:t>
                      </a:r>
                      <a:r>
                        <a:rPr lang="en-US" sz="1600" baseline="0" dirty="0" err="1"/>
                        <a:t>i</a:t>
                      </a:r>
                      <a:r>
                        <a:rPr lang="en-US" sz="1600" baseline="0" dirty="0"/>
                        <a:t>) i.e. Payment to non-resident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50364">
                <a:tc>
                  <a:txBody>
                    <a:bodyPr/>
                    <a:lstStyle/>
                    <a:p>
                      <a:pPr algn="ctr">
                        <a:lnSpc>
                          <a:spcPct val="100000"/>
                        </a:lnSpc>
                        <a:spcBef>
                          <a:spcPts val="0"/>
                        </a:spcBef>
                        <a:spcAft>
                          <a:spcPts val="0"/>
                        </a:spcAft>
                      </a:pPr>
                      <a:r>
                        <a:rPr lang="en-US" sz="1600" b="1" dirty="0">
                          <a:solidFill>
                            <a:schemeClr val="tx1"/>
                          </a:solidFill>
                        </a:rPr>
                        <a:t>21(b)(ii)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t>Amounts inadmissible</a:t>
                      </a:r>
                      <a:r>
                        <a:rPr lang="en-US" sz="1600" baseline="0" dirty="0"/>
                        <a:t> u/s 40(a)(</a:t>
                      </a:r>
                      <a:r>
                        <a:rPr lang="en-US" sz="1600" baseline="0" dirty="0" err="1"/>
                        <a:t>ia</a:t>
                      </a:r>
                      <a:r>
                        <a:rPr lang="en-US" sz="1600" baseline="0" dirty="0"/>
                        <a:t>) i.e. Payment to resident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14230063"/>
                  </a:ext>
                </a:extLst>
              </a:tr>
              <a:tr h="654824">
                <a:tc>
                  <a:txBody>
                    <a:bodyPr/>
                    <a:lstStyle/>
                    <a:p>
                      <a:pPr algn="ctr">
                        <a:lnSpc>
                          <a:spcPct val="100000"/>
                        </a:lnSpc>
                        <a:spcBef>
                          <a:spcPts val="0"/>
                        </a:spcBef>
                        <a:spcAft>
                          <a:spcPts val="0"/>
                        </a:spcAft>
                      </a:pPr>
                      <a:r>
                        <a:rPr lang="en-US" sz="1600" b="1" dirty="0">
                          <a:solidFill>
                            <a:schemeClr val="tx1"/>
                          </a:solidFill>
                        </a:rPr>
                        <a:t>21(b)(iii)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 inadmissible u/s 40(a)(</a:t>
                      </a:r>
                      <a:r>
                        <a:rPr lang="en-US" sz="1600" dirty="0" err="1"/>
                        <a:t>ib</a:t>
                      </a:r>
                      <a:r>
                        <a:rPr lang="en-US" sz="1600" dirty="0"/>
                        <a:t>) i.e. Payment to non- resident on which </a:t>
                      </a:r>
                      <a:r>
                        <a:rPr kumimoji="0" lang="en-IN" sz="1600" b="0" i="0" kern="1200" dirty="0">
                          <a:solidFill>
                            <a:schemeClr val="dk1"/>
                          </a:solidFill>
                          <a:effectLst/>
                          <a:latin typeface="+mn-lt"/>
                          <a:ea typeface="+mn-ea"/>
                          <a:cs typeface="+mn-cs"/>
                        </a:rPr>
                        <a:t>equalisation levy is deductible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49300436"/>
                  </a:ext>
                </a:extLst>
              </a:tr>
              <a:tr h="650364">
                <a:tc>
                  <a:txBody>
                    <a:bodyPr/>
                    <a:lstStyle/>
                    <a:p>
                      <a:pPr algn="ctr">
                        <a:lnSpc>
                          <a:spcPct val="100000"/>
                        </a:lnSpc>
                        <a:spcBef>
                          <a:spcPts val="0"/>
                        </a:spcBef>
                        <a:spcAft>
                          <a:spcPts val="0"/>
                        </a:spcAft>
                      </a:pPr>
                      <a:r>
                        <a:rPr lang="en-US" sz="1600" b="1" dirty="0">
                          <a:solidFill>
                            <a:schemeClr val="tx1"/>
                          </a:solidFill>
                        </a:rPr>
                        <a:t>21(b)(iv)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 inadmissible u/s 40(a)(</a:t>
                      </a:r>
                      <a:r>
                        <a:rPr lang="en-US" sz="1600" dirty="0" err="1"/>
                        <a:t>ic</a:t>
                      </a:r>
                      <a:r>
                        <a:rPr lang="en-US" sz="1600" dirty="0"/>
                        <a:t>) i.e. Payment of fringe benefit 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057238062"/>
                  </a:ext>
                </a:extLst>
              </a:tr>
              <a:tr h="650364">
                <a:tc>
                  <a:txBody>
                    <a:bodyPr/>
                    <a:lstStyle/>
                    <a:p>
                      <a:pPr algn="ctr">
                        <a:lnSpc>
                          <a:spcPct val="100000"/>
                        </a:lnSpc>
                        <a:spcBef>
                          <a:spcPts val="0"/>
                        </a:spcBef>
                        <a:spcAft>
                          <a:spcPts val="0"/>
                        </a:spcAft>
                      </a:pPr>
                      <a:r>
                        <a:rPr lang="en-US" sz="1600" b="1" dirty="0">
                          <a:solidFill>
                            <a:schemeClr val="tx1"/>
                          </a:solidFill>
                        </a:rPr>
                        <a:t>21(b)(v)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t>Amounts inadmissible</a:t>
                      </a:r>
                      <a:r>
                        <a:rPr lang="en-US" sz="1600" baseline="0" dirty="0"/>
                        <a:t> u/s 40(a)(</a:t>
                      </a:r>
                      <a:r>
                        <a:rPr lang="en-US" sz="1600" baseline="0" dirty="0" err="1"/>
                        <a:t>iia</a:t>
                      </a:r>
                      <a:r>
                        <a:rPr lang="en-US" sz="1600" baseline="0" dirty="0"/>
                        <a:t>) i.e. Payment of wealth Tax</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843288822"/>
                  </a:ext>
                </a:extLst>
              </a:tr>
              <a:tr h="847111">
                <a:tc>
                  <a:txBody>
                    <a:bodyPr/>
                    <a:lstStyle/>
                    <a:p>
                      <a:pPr algn="ctr"/>
                      <a:r>
                        <a:rPr kumimoji="0" lang="en-US" sz="1600" b="1" kern="1200" dirty="0">
                          <a:solidFill>
                            <a:schemeClr val="tx1"/>
                          </a:solidFill>
                          <a:latin typeface="+mn-lt"/>
                          <a:ea typeface="+mn-ea"/>
                          <a:cs typeface="+mn-cs"/>
                        </a:rPr>
                        <a:t>21(b)(vi)</a:t>
                      </a:r>
                      <a:endParaRPr kumimoji="0" lang="en-IN" sz="16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 inadmissible</a:t>
                      </a:r>
                      <a:r>
                        <a:rPr lang="en-US" sz="1600" baseline="0" dirty="0"/>
                        <a:t> u/s 40(a)(</a:t>
                      </a:r>
                      <a:r>
                        <a:rPr lang="en-US" sz="1600" baseline="0" dirty="0" err="1"/>
                        <a:t>iib</a:t>
                      </a:r>
                      <a:r>
                        <a:rPr lang="en-US" sz="1600" baseline="0" dirty="0"/>
                        <a:t>) i.e.  Payment of royalty, license fee, service fee etc. </a:t>
                      </a:r>
                      <a:r>
                        <a:rPr kumimoji="0" lang="en-US" sz="1600" b="0" i="0" kern="1200" dirty="0">
                          <a:solidFill>
                            <a:schemeClr val="dk1"/>
                          </a:solidFill>
                          <a:effectLst/>
                          <a:latin typeface="+mn-lt"/>
                          <a:ea typeface="+mn-ea"/>
                          <a:cs typeface="+mn-cs"/>
                        </a:rPr>
                        <a:t>which is appropriated from a State Government undertaking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p>
                      <a:pPr algn="just"/>
                      <a:endParaRPr kumimoji="0" lang="en-US" sz="1600" b="0" i="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62630621"/>
                  </a:ext>
                </a:extLst>
              </a:tr>
              <a:tr h="784362">
                <a:tc>
                  <a:txBody>
                    <a:bodyPr/>
                    <a:lstStyle/>
                    <a:p>
                      <a:pPr algn="ctr">
                        <a:lnSpc>
                          <a:spcPct val="100000"/>
                        </a:lnSpc>
                        <a:spcBef>
                          <a:spcPts val="0"/>
                        </a:spcBef>
                        <a:spcAft>
                          <a:spcPts val="0"/>
                        </a:spcAft>
                      </a:pPr>
                      <a:r>
                        <a:rPr lang="en-US" sz="1600" b="1" dirty="0">
                          <a:solidFill>
                            <a:schemeClr val="tx1"/>
                          </a:solidFill>
                        </a:rPr>
                        <a:t>21(b)(vii)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t>Amounts inadmissible</a:t>
                      </a:r>
                      <a:r>
                        <a:rPr lang="en-US" sz="1600" baseline="0" dirty="0"/>
                        <a:t> u/s 40(a)(iii) i.e. salary payable </a:t>
                      </a:r>
                      <a:r>
                        <a:rPr kumimoji="0" lang="en-US" sz="1600" kern="1200" dirty="0">
                          <a:solidFill>
                            <a:schemeClr val="dk1"/>
                          </a:solidFill>
                          <a:effectLst/>
                          <a:latin typeface="+mn-lt"/>
                          <a:ea typeface="+mn-ea"/>
                          <a:cs typeface="+mn-cs"/>
                        </a:rPr>
                        <a:t>outside India/to</a:t>
                      </a:r>
                      <a:r>
                        <a:rPr kumimoji="0" lang="en-US" sz="1600" kern="1200" baseline="0" dirty="0">
                          <a:solidFill>
                            <a:schemeClr val="dk1"/>
                          </a:solidFill>
                          <a:effectLst/>
                          <a:latin typeface="+mn-lt"/>
                          <a:ea typeface="+mn-ea"/>
                          <a:cs typeface="+mn-cs"/>
                        </a:rPr>
                        <a:t> </a:t>
                      </a:r>
                      <a:r>
                        <a:rPr lang="en-US" sz="1600" baseline="0" dirty="0"/>
                        <a:t>non resident without TDS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baseline="0" dirty="0"/>
                        <a:t>Disallowance without AO Discretion</a:t>
                      </a:r>
                      <a:r>
                        <a:rPr lang="en-US" sz="1400" dirty="0"/>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500665377"/>
                  </a:ext>
                </a:extLst>
              </a:tr>
            </a:tbl>
          </a:graphicData>
        </a:graphic>
      </p:graphicFrame>
    </p:spTree>
    <p:extLst>
      <p:ext uri="{BB962C8B-B14F-4D97-AF65-F5344CB8AC3E}">
        <p14:creationId xmlns:p14="http://schemas.microsoft.com/office/powerpoint/2010/main" val="3614179736"/>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Autofit/>
          </a:bodyPr>
          <a:lstStyle/>
          <a:p>
            <a:r>
              <a:rPr lang="en-US" sz="3600" dirty="0"/>
              <a:t>Total amount of Expenditure incurred during the year (Column 2)</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390</a:t>
            </a:fld>
            <a:endParaRPr lang="en-US"/>
          </a:p>
        </p:txBody>
      </p:sp>
      <p:sp>
        <p:nvSpPr>
          <p:cNvPr id="4" name="Content Placeholder 3"/>
          <p:cNvSpPr>
            <a:spLocks noGrp="1"/>
          </p:cNvSpPr>
          <p:nvPr>
            <p:ph sz="quarter" idx="1"/>
          </p:nvPr>
        </p:nvSpPr>
        <p:spPr>
          <a:xfrm>
            <a:off x="612648" y="1772816"/>
            <a:ext cx="8153400" cy="4323184"/>
          </a:xfrm>
        </p:spPr>
        <p:txBody>
          <a:bodyPr>
            <a:noAutofit/>
          </a:bodyPr>
          <a:lstStyle/>
          <a:p>
            <a:pPr marL="628650" lvl="1" indent="-357188" algn="just">
              <a:buFont typeface="Wingdings" panose="05000000000000000000" pitchFamily="2" charset="2"/>
              <a:buChar char="q"/>
            </a:pPr>
            <a:r>
              <a:rPr lang="en-US" sz="2200" dirty="0">
                <a:latin typeface="Palatino Linotype" panose="02040502050505030304" pitchFamily="18" charset="0"/>
              </a:rPr>
              <a:t>As the heading of the table starts with the words “Breakup of total expenditure” and hence the total expenditure including purchases as per the specified format may be given.</a:t>
            </a:r>
          </a:p>
          <a:p>
            <a:pPr marL="628650" lvl="1" indent="-357188" algn="just">
              <a:buFont typeface="Wingdings" panose="05000000000000000000" pitchFamily="2" charset="2"/>
              <a:buChar char="q"/>
            </a:pPr>
            <a:endParaRPr lang="en-US" sz="2200" dirty="0">
              <a:latin typeface="Palatino Linotype" panose="02040502050505030304" pitchFamily="18" charset="0"/>
            </a:endParaRPr>
          </a:p>
          <a:p>
            <a:pPr marL="628650" lvl="1" indent="-357188" algn="just">
              <a:buFont typeface="Wingdings" panose="05000000000000000000" pitchFamily="2" charset="2"/>
              <a:buChar char="q"/>
            </a:pPr>
            <a:r>
              <a:rPr lang="en-US" sz="2200" dirty="0">
                <a:latin typeface="Palatino Linotype" panose="02040502050505030304" pitchFamily="18" charset="0"/>
              </a:rPr>
              <a:t>Here, the total amount of expenditure incurred by the entity during the year will include both:</a:t>
            </a:r>
          </a:p>
          <a:p>
            <a:pPr marL="1264158" lvl="4" indent="-514350" algn="just">
              <a:buClr>
                <a:schemeClr val="tx1"/>
              </a:buClr>
              <a:buFont typeface="+mj-lt"/>
              <a:buAutoNum type="romanLcPeriod"/>
            </a:pPr>
            <a:r>
              <a:rPr lang="en-US" sz="2200" dirty="0">
                <a:latin typeface="Palatino Linotype" panose="02040502050505030304" pitchFamily="18" charset="0"/>
              </a:rPr>
              <a:t>Revenue expenditure and</a:t>
            </a:r>
          </a:p>
          <a:p>
            <a:pPr marL="1264158" lvl="4" indent="-514350" algn="just">
              <a:buClr>
                <a:schemeClr val="tx1"/>
              </a:buClr>
              <a:buFont typeface="+mj-lt"/>
              <a:buAutoNum type="romanLcPeriod"/>
            </a:pPr>
            <a:r>
              <a:rPr lang="en-US" sz="2200" dirty="0">
                <a:latin typeface="Palatino Linotype" panose="02040502050505030304" pitchFamily="18" charset="0"/>
              </a:rPr>
              <a:t>Capital </a:t>
            </a:r>
            <a:r>
              <a:rPr lang="en-US" sz="2200" dirty="0" smtClean="0">
                <a:latin typeface="Palatino Linotype" panose="02040502050505030304" pitchFamily="18" charset="0"/>
              </a:rPr>
              <a:t>expenditure</a:t>
            </a:r>
            <a:endParaRPr lang="en-US" sz="2200" dirty="0">
              <a:latin typeface="Palatino Linotype" panose="02040502050505030304" pitchFamily="18" charset="0"/>
            </a:endParaRPr>
          </a:p>
        </p:txBody>
      </p:sp>
    </p:spTree>
    <p:extLst>
      <p:ext uri="{BB962C8B-B14F-4D97-AF65-F5344CB8AC3E}">
        <p14:creationId xmlns:p14="http://schemas.microsoft.com/office/powerpoint/2010/main" val="3016764476"/>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Whether</a:t>
            </a:r>
            <a:r>
              <a:rPr lang="en-US" dirty="0">
                <a:solidFill>
                  <a:schemeClr val="tx1"/>
                </a:solidFill>
                <a:latin typeface="Palatino Linotype" panose="02040502050505030304" pitchFamily="18" charset="0"/>
              </a:rPr>
              <a:t> </a:t>
            </a:r>
            <a:r>
              <a:rPr lang="en-US" sz="4000" dirty="0"/>
              <a:t>expenditure of capital nature is to be reported?</a:t>
            </a:r>
            <a:endParaRPr lang="en-IN" sz="40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391</a:t>
            </a:fld>
            <a:endParaRPr lang="en-US"/>
          </a:p>
        </p:txBody>
      </p:sp>
      <p:sp>
        <p:nvSpPr>
          <p:cNvPr id="4" name="Content Placeholder 3"/>
          <p:cNvSpPr>
            <a:spLocks noGrp="1"/>
          </p:cNvSpPr>
          <p:nvPr>
            <p:ph sz="quarter" idx="1"/>
          </p:nvPr>
        </p:nvSpPr>
        <p:spPr/>
        <p:txBody>
          <a:bodyPr>
            <a:normAutofit fontScale="92500"/>
          </a:bodyPr>
          <a:lstStyle/>
          <a:p>
            <a:pPr algn="just"/>
            <a:r>
              <a:rPr lang="en-US" sz="2600" dirty="0" smtClean="0">
                <a:latin typeface="Palatino Linotype" panose="02040502050505030304" pitchFamily="18" charset="0"/>
              </a:rPr>
              <a:t>In </a:t>
            </a:r>
            <a:r>
              <a:rPr lang="en-US" sz="2600" dirty="0">
                <a:latin typeface="Palatino Linotype" panose="02040502050505030304" pitchFamily="18" charset="0"/>
              </a:rPr>
              <a:t>the table under clause 44, the language used is </a:t>
            </a:r>
            <a:r>
              <a:rPr lang="en-US" sz="2600" i="1" dirty="0">
                <a:latin typeface="Palatino Linotype" panose="02040502050505030304" pitchFamily="18" charset="0"/>
              </a:rPr>
              <a:t>“</a:t>
            </a:r>
            <a:r>
              <a:rPr lang="en-US" sz="2600" b="1" i="1" dirty="0">
                <a:latin typeface="Palatino Linotype" panose="02040502050505030304" pitchFamily="18" charset="0"/>
              </a:rPr>
              <a:t>expenditure</a:t>
            </a:r>
            <a:r>
              <a:rPr lang="en-US" sz="2600" i="1" dirty="0">
                <a:latin typeface="Palatino Linotype" panose="02040502050505030304" pitchFamily="18" charset="0"/>
              </a:rPr>
              <a:t> in respect of</a:t>
            </a:r>
            <a:r>
              <a:rPr lang="en-US" sz="2600" dirty="0">
                <a:latin typeface="Palatino Linotype" panose="02040502050505030304" pitchFamily="18" charset="0"/>
              </a:rPr>
              <a:t>”.  Since, the word used is ‘expenditure’, it is advised that the capital expenditure may also be reported separately in the format prescribed.</a:t>
            </a:r>
          </a:p>
          <a:p>
            <a:pPr algn="just"/>
            <a:endParaRPr lang="en-US" sz="2600" dirty="0">
              <a:latin typeface="Palatino Linotype" panose="02040502050505030304" pitchFamily="18" charset="0"/>
            </a:endParaRPr>
          </a:p>
          <a:p>
            <a:pPr algn="just"/>
            <a:r>
              <a:rPr lang="en-US" sz="2600" dirty="0">
                <a:latin typeface="Palatino Linotype" panose="02040502050505030304" pitchFamily="18" charset="0"/>
              </a:rPr>
              <a:t>This report may be prepared for an entity as a whole or for a branch thereof, as may be required and accordingly the information in these clauses may have to be filled up consolidating the expenditure incurred under various GST registrations.</a:t>
            </a:r>
            <a:endParaRPr lang="en-IN" sz="2600" dirty="0">
              <a:latin typeface="Palatino Linotype" panose="02040502050505030304" pitchFamily="18" charset="0"/>
            </a:endParaRPr>
          </a:p>
          <a:p>
            <a:endParaRPr lang="en-IN" dirty="0"/>
          </a:p>
        </p:txBody>
      </p:sp>
    </p:spTree>
    <p:extLst>
      <p:ext uri="{BB962C8B-B14F-4D97-AF65-F5344CB8AC3E}">
        <p14:creationId xmlns:p14="http://schemas.microsoft.com/office/powerpoint/2010/main" val="2837258574"/>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Expenditure relating to goods or service exempt from GST (Column 3)</a:t>
            </a:r>
            <a:endParaRPr lang="en-US" sz="36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392</a:t>
            </a:fld>
            <a:endParaRPr lang="en-US"/>
          </a:p>
        </p:txBody>
      </p:sp>
      <p:sp>
        <p:nvSpPr>
          <p:cNvPr id="4" name="Content Placeholder 3"/>
          <p:cNvSpPr>
            <a:spLocks noGrp="1"/>
          </p:cNvSpPr>
          <p:nvPr>
            <p:ph sz="quarter" idx="1"/>
          </p:nvPr>
        </p:nvSpPr>
        <p:spPr/>
        <p:txBody>
          <a:bodyPr>
            <a:noAutofit/>
          </a:bodyPr>
          <a:lstStyle/>
          <a:p>
            <a:r>
              <a:rPr lang="en-US" sz="1600" dirty="0">
                <a:latin typeface="Palatino Linotype" panose="02040502050505030304" pitchFamily="18" charset="0"/>
              </a:rPr>
              <a:t>Here, the value of all inward supply of goods or services which are exempt from GST is to be given.</a:t>
            </a:r>
          </a:p>
          <a:p>
            <a:pPr marL="0" indent="0">
              <a:buNone/>
            </a:pPr>
            <a:endParaRPr lang="en-IN" sz="900" dirty="0">
              <a:latin typeface="Palatino Linotype" panose="02040502050505030304" pitchFamily="18" charset="0"/>
            </a:endParaRPr>
          </a:p>
          <a:p>
            <a:r>
              <a:rPr lang="en-US" sz="1600" dirty="0">
                <a:latin typeface="Palatino Linotype" panose="02040502050505030304" pitchFamily="18" charset="0"/>
              </a:rPr>
              <a:t>Section 2(47) of the Central Goods and Service Tax Act, 2017 defines exempt supply as follows:</a:t>
            </a:r>
            <a:endParaRPr lang="en-IN" sz="1600" dirty="0">
              <a:latin typeface="Palatino Linotype" panose="02040502050505030304" pitchFamily="18" charset="0"/>
            </a:endParaRPr>
          </a:p>
          <a:p>
            <a:pPr marL="542925" indent="0">
              <a:buNone/>
            </a:pPr>
            <a:r>
              <a:rPr lang="en-US" sz="1600" i="1" dirty="0">
                <a:latin typeface="Palatino Linotype" panose="02040502050505030304" pitchFamily="18" charset="0"/>
              </a:rPr>
              <a:t>“exempt supply means supply of any goods or services or both which attracts nil rate of tax or which may be wholly exempt from tax under the Integrated Goods and Services Tax Act, and includes non-taxable supply;”</a:t>
            </a:r>
          </a:p>
          <a:p>
            <a:pPr marL="542925" indent="0">
              <a:buNone/>
            </a:pPr>
            <a:endParaRPr lang="en-IN" sz="900" dirty="0">
              <a:latin typeface="Palatino Linotype" panose="02040502050505030304" pitchFamily="18" charset="0"/>
            </a:endParaRPr>
          </a:p>
          <a:p>
            <a:r>
              <a:rPr lang="en-US" sz="1600" dirty="0">
                <a:latin typeface="Palatino Linotype" panose="02040502050505030304" pitchFamily="18" charset="0"/>
              </a:rPr>
              <a:t>Further, the definition of exempt supply also includes non-taxable supply. The term </a:t>
            </a:r>
            <a:r>
              <a:rPr lang="en-US" sz="1600" i="1" dirty="0">
                <a:latin typeface="Palatino Linotype" panose="02040502050505030304" pitchFamily="18" charset="0"/>
              </a:rPr>
              <a:t>“non-taxable supply”</a:t>
            </a:r>
            <a:r>
              <a:rPr lang="en-US" sz="1600" dirty="0">
                <a:latin typeface="Palatino Linotype" panose="02040502050505030304" pitchFamily="18" charset="0"/>
              </a:rPr>
              <a:t> has been defined in section 2(78) of the CGST Act, 2017 as follows:</a:t>
            </a:r>
            <a:endParaRPr lang="en-IN" sz="1600" dirty="0">
              <a:latin typeface="Palatino Linotype" panose="02040502050505030304" pitchFamily="18" charset="0"/>
            </a:endParaRPr>
          </a:p>
          <a:p>
            <a:pPr marL="542925" indent="0">
              <a:buNone/>
            </a:pPr>
            <a:r>
              <a:rPr lang="en-US" sz="1600" i="1" dirty="0">
                <a:latin typeface="Palatino Linotype" panose="02040502050505030304" pitchFamily="18" charset="0"/>
              </a:rPr>
              <a:t>“non-taxable supply" means a supply of goods or services or both which is not </a:t>
            </a:r>
            <a:r>
              <a:rPr lang="en-US" sz="1600" i="1" dirty="0" err="1">
                <a:latin typeface="Palatino Linotype" panose="02040502050505030304" pitchFamily="18" charset="0"/>
              </a:rPr>
              <a:t>leviable</a:t>
            </a:r>
            <a:r>
              <a:rPr lang="en-US" sz="1600" i="1" dirty="0">
                <a:latin typeface="Palatino Linotype" panose="02040502050505030304" pitchFamily="18" charset="0"/>
              </a:rPr>
              <a:t> to tax under this Act or under the Integrated Goods and Services Tax Act”</a:t>
            </a:r>
          </a:p>
          <a:p>
            <a:pPr marL="542925" indent="0">
              <a:buNone/>
            </a:pPr>
            <a:endParaRPr lang="en-IN" sz="900" dirty="0">
              <a:latin typeface="Palatino Linotype" panose="02040502050505030304" pitchFamily="18" charset="0"/>
            </a:endParaRPr>
          </a:p>
          <a:p>
            <a:r>
              <a:rPr lang="en-US" sz="1600" dirty="0">
                <a:latin typeface="Palatino Linotype" panose="02040502050505030304" pitchFamily="18" charset="0"/>
              </a:rPr>
              <a:t>As per the above definition </a:t>
            </a:r>
            <a:r>
              <a:rPr lang="en-US" sz="1600" i="1" dirty="0">
                <a:latin typeface="Palatino Linotype" panose="02040502050505030304" pitchFamily="18" charset="0"/>
              </a:rPr>
              <a:t>“non-taxable supply”</a:t>
            </a:r>
            <a:r>
              <a:rPr lang="en-US" sz="1600" dirty="0">
                <a:latin typeface="Palatino Linotype" panose="02040502050505030304" pitchFamily="18" charset="0"/>
              </a:rPr>
              <a:t> includes supply of goods or services which are not </a:t>
            </a:r>
            <a:r>
              <a:rPr lang="en-US" sz="1600" dirty="0" err="1">
                <a:latin typeface="Palatino Linotype" panose="02040502050505030304" pitchFamily="18" charset="0"/>
              </a:rPr>
              <a:t>leviable</a:t>
            </a:r>
            <a:r>
              <a:rPr lang="en-US" sz="1600" dirty="0">
                <a:latin typeface="Palatino Linotype" panose="02040502050505030304" pitchFamily="18" charset="0"/>
              </a:rPr>
              <a:t> to tax under the CGST Act, 2017 or under the IGST Act, 2017.</a:t>
            </a:r>
            <a:endParaRPr lang="en-IN" sz="1600" dirty="0">
              <a:latin typeface="Palatino Linotype" panose="02040502050505030304" pitchFamily="18" charset="0"/>
            </a:endParaRPr>
          </a:p>
        </p:txBody>
      </p:sp>
    </p:spTree>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393</a:t>
            </a:fld>
            <a:endParaRPr lang="en-US"/>
          </a:p>
        </p:txBody>
      </p:sp>
      <p:sp>
        <p:nvSpPr>
          <p:cNvPr id="3" name="TextBox 2"/>
          <p:cNvSpPr txBox="1"/>
          <p:nvPr/>
        </p:nvSpPr>
        <p:spPr>
          <a:xfrm>
            <a:off x="611560" y="836712"/>
            <a:ext cx="7920880" cy="5078313"/>
          </a:xfrm>
          <a:prstGeom prst="rect">
            <a:avLst/>
          </a:prstGeom>
          <a:noFill/>
        </p:spPr>
        <p:txBody>
          <a:bodyPr wrap="square" rtlCol="0">
            <a:spAutoFit/>
          </a:bodyPr>
          <a:lstStyle/>
          <a:p>
            <a:pPr algn="just">
              <a:buFont typeface="Arial" pitchFamily="34" charset="0"/>
              <a:buChar char="•"/>
            </a:pPr>
            <a:endParaRPr lang="en-US" dirty="0">
              <a:latin typeface="Palatino Linotype" panose="02040502050505030304" pitchFamily="18" charset="0"/>
            </a:endParaRPr>
          </a:p>
          <a:p>
            <a:pPr algn="just">
              <a:buFont typeface="Arial" pitchFamily="34" charset="0"/>
              <a:buChar char="•"/>
            </a:pPr>
            <a:r>
              <a:rPr lang="en-US" dirty="0">
                <a:latin typeface="Palatino Linotype" panose="02040502050505030304" pitchFamily="18" charset="0"/>
              </a:rPr>
              <a:t>As per section 9(1) of the CGST Act, 2017 / 5(1) of the IGST Act, 2017, supply of alcoholic liquor for human consumption is not </a:t>
            </a:r>
            <a:r>
              <a:rPr lang="en-US" dirty="0" err="1">
                <a:latin typeface="Palatino Linotype" panose="02040502050505030304" pitchFamily="18" charset="0"/>
              </a:rPr>
              <a:t>leviable</a:t>
            </a:r>
            <a:r>
              <a:rPr lang="en-US" dirty="0">
                <a:latin typeface="Palatino Linotype" panose="02040502050505030304" pitchFamily="18" charset="0"/>
              </a:rPr>
              <a:t> to tax. Hence, it is an exempt supply and the value of inward supply in respect of the same, if any, shall  be included in the value of  exempt supply .</a:t>
            </a:r>
          </a:p>
          <a:p>
            <a:pPr algn="just">
              <a:buFont typeface="Arial" pitchFamily="34" charset="0"/>
              <a:buChar char="•"/>
            </a:pPr>
            <a:endParaRPr lang="en-IN" dirty="0">
              <a:latin typeface="Palatino Linotype" panose="02040502050505030304" pitchFamily="18" charset="0"/>
            </a:endParaRPr>
          </a:p>
          <a:p>
            <a:pPr algn="just">
              <a:buFont typeface="Arial" pitchFamily="34" charset="0"/>
              <a:buChar char="•"/>
            </a:pPr>
            <a:r>
              <a:rPr lang="en-US" dirty="0">
                <a:latin typeface="Palatino Linotype" panose="02040502050505030304" pitchFamily="18" charset="0"/>
              </a:rPr>
              <a:t>Further, as per section 9(2) of the CGST Act, 2017 / 5(2) of the IGST Act, 2017, tax on supply of petroleum crude, high speed diesel oil, motor spirit, natural gas and aviation turbine fuel shall be levied with effect from such date as may be notified.  Presently, these goods are not </a:t>
            </a:r>
            <a:r>
              <a:rPr lang="en-US" dirty="0" err="1">
                <a:latin typeface="Palatino Linotype" panose="02040502050505030304" pitchFamily="18" charset="0"/>
              </a:rPr>
              <a:t>leviable</a:t>
            </a:r>
            <a:r>
              <a:rPr lang="en-US" dirty="0">
                <a:latin typeface="Palatino Linotype" panose="02040502050505030304" pitchFamily="18" charset="0"/>
              </a:rPr>
              <a:t> to tax under GST law.  Hence, the value of inward supply in respect of these goods, if any, shall be included in the value of exempt supply. </a:t>
            </a:r>
          </a:p>
          <a:p>
            <a:pPr algn="just">
              <a:buFont typeface="Arial" pitchFamily="34" charset="0"/>
              <a:buChar char="•"/>
            </a:pPr>
            <a:endParaRPr lang="en-IN" dirty="0">
              <a:latin typeface="Palatino Linotype" panose="02040502050505030304" pitchFamily="18" charset="0"/>
            </a:endParaRPr>
          </a:p>
          <a:p>
            <a:pPr algn="just">
              <a:buFont typeface="Arial" pitchFamily="34" charset="0"/>
              <a:buChar char="•"/>
            </a:pPr>
            <a:r>
              <a:rPr lang="en-US" dirty="0">
                <a:latin typeface="Palatino Linotype" panose="02040502050505030304" pitchFamily="18" charset="0"/>
              </a:rPr>
              <a:t>Further, the transactions referred to in Schedule III to the CGST Act, 2017 are neither treated as supply of goods nor supply of services.  Hence, the value of supplies specified in Schedule III (e.g. salary to employees, sale of land etc.), if any, need not be included in the value of exempt supply.  However, these may be reported in column 7.</a:t>
            </a:r>
            <a:endParaRPr lang="en-US" b="1" dirty="0">
              <a:latin typeface="Palatino Linotype" panose="02040502050505030304" pitchFamily="18" charset="0"/>
            </a:endParaRPr>
          </a:p>
        </p:txBody>
      </p:sp>
    </p:spTree>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Expenditure relating to entities falling under composition scheme (Column 4)</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394</a:t>
            </a:fld>
            <a:endParaRPr lang="en-US"/>
          </a:p>
        </p:txBody>
      </p:sp>
      <p:sp>
        <p:nvSpPr>
          <p:cNvPr id="4" name="Content Placeholder 3"/>
          <p:cNvSpPr>
            <a:spLocks noGrp="1"/>
          </p:cNvSpPr>
          <p:nvPr>
            <p:ph sz="quarter" idx="1"/>
          </p:nvPr>
        </p:nvSpPr>
        <p:spPr/>
        <p:txBody>
          <a:bodyPr>
            <a:noAutofit/>
          </a:bodyPr>
          <a:lstStyle/>
          <a:p>
            <a:pPr algn="just"/>
            <a:r>
              <a:rPr lang="en-US" sz="2000" dirty="0">
                <a:latin typeface="Palatino Linotype" panose="02040502050505030304" pitchFamily="18" charset="0"/>
              </a:rPr>
              <a:t>Levy of tax under composition scheme is governed by section 10 of the CGST Act, 2017. While reporting the expenditure under this head, the following should be considered: </a:t>
            </a:r>
            <a:endParaRPr lang="en-IN" sz="2000" dirty="0">
              <a:latin typeface="Palatino Linotype" panose="02040502050505030304" pitchFamily="18" charset="0"/>
            </a:endParaRPr>
          </a:p>
          <a:p>
            <a:pPr marL="800100" lvl="1" indent="-342900" algn="just">
              <a:buFont typeface="+mj-lt"/>
              <a:buAutoNum type="alphaLcParenR"/>
            </a:pPr>
            <a:r>
              <a:rPr lang="en-US" sz="2000" dirty="0">
                <a:latin typeface="Palatino Linotype" panose="02040502050505030304" pitchFamily="18" charset="0"/>
              </a:rPr>
              <a:t>A composition dealer cannot charge GST in the invoices.</a:t>
            </a:r>
            <a:endParaRPr lang="en-IN" sz="2000" dirty="0">
              <a:latin typeface="Palatino Linotype" panose="02040502050505030304" pitchFamily="18" charset="0"/>
            </a:endParaRPr>
          </a:p>
          <a:p>
            <a:pPr marL="800100" lvl="1" indent="-342900" algn="just">
              <a:buFont typeface="+mj-lt"/>
              <a:buAutoNum type="alphaLcParenR"/>
            </a:pPr>
            <a:r>
              <a:rPr lang="en-US" sz="2000" dirty="0">
                <a:latin typeface="Palatino Linotype" panose="02040502050505030304" pitchFamily="18" charset="0"/>
              </a:rPr>
              <a:t>A composition dealer cannot make inter-State supply. </a:t>
            </a:r>
            <a:endParaRPr lang="en-IN" sz="2000" dirty="0">
              <a:latin typeface="Palatino Linotype" panose="02040502050505030304" pitchFamily="18" charset="0"/>
            </a:endParaRPr>
          </a:p>
          <a:p>
            <a:pPr marL="800100" lvl="1" indent="-342900" algn="just">
              <a:buFont typeface="+mj-lt"/>
              <a:buAutoNum type="alphaLcParenR"/>
            </a:pPr>
            <a:r>
              <a:rPr lang="en-US" sz="2000" dirty="0">
                <a:latin typeface="Palatino Linotype" panose="02040502050505030304" pitchFamily="18" charset="0"/>
              </a:rPr>
              <a:t>A composition dealer can issue only bill of supply and not a tax invoice.</a:t>
            </a:r>
            <a:endParaRPr lang="en-IN" sz="2000" dirty="0">
              <a:latin typeface="Palatino Linotype" panose="02040502050505030304" pitchFamily="18" charset="0"/>
            </a:endParaRPr>
          </a:p>
          <a:p>
            <a:pPr marL="800100" lvl="1" indent="-342900" algn="just">
              <a:buFont typeface="+mj-lt"/>
              <a:buAutoNum type="alphaLcParenR"/>
            </a:pPr>
            <a:r>
              <a:rPr lang="en-US" sz="2000" dirty="0">
                <a:latin typeface="Palatino Linotype" panose="02040502050505030304" pitchFamily="18" charset="0"/>
              </a:rPr>
              <a:t>The composition dealer should have mentioned the following words at the top of the bill of supply issued by them:</a:t>
            </a:r>
            <a:endParaRPr lang="en-IN" sz="2000" dirty="0">
              <a:latin typeface="Palatino Linotype" panose="02040502050505030304" pitchFamily="18" charset="0"/>
            </a:endParaRPr>
          </a:p>
          <a:p>
            <a:pPr marL="0" indent="0" algn="just">
              <a:buNone/>
            </a:pPr>
            <a:r>
              <a:rPr lang="en-US" sz="2000" i="1" dirty="0">
                <a:latin typeface="Palatino Linotype" panose="02040502050505030304" pitchFamily="18" charset="0"/>
              </a:rPr>
              <a:t>	“Composition taxable person, not eligible to collect tax on supplies” </a:t>
            </a:r>
            <a:endParaRPr lang="en-IN" sz="2000" dirty="0">
              <a:latin typeface="Palatino Linotype" panose="02040502050505030304" pitchFamily="18" charset="0"/>
            </a:endParaRPr>
          </a:p>
          <a:p>
            <a:pPr marL="0" indent="0" algn="just">
              <a:buNone/>
            </a:pPr>
            <a:endParaRPr lang="en-IN" sz="1000" dirty="0">
              <a:latin typeface="Palatino Linotype" panose="02040502050505030304" pitchFamily="18" charset="0"/>
            </a:endParaRPr>
          </a:p>
        </p:txBody>
      </p:sp>
    </p:spTree>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395</a:t>
            </a:fld>
            <a:endParaRPr lang="en-US"/>
          </a:p>
        </p:txBody>
      </p:sp>
      <p:sp>
        <p:nvSpPr>
          <p:cNvPr id="3" name="Rectangle 2"/>
          <p:cNvSpPr/>
          <p:nvPr/>
        </p:nvSpPr>
        <p:spPr>
          <a:xfrm>
            <a:off x="683568" y="764704"/>
            <a:ext cx="7488832" cy="4401205"/>
          </a:xfrm>
          <a:prstGeom prst="rect">
            <a:avLst/>
          </a:prstGeom>
        </p:spPr>
        <p:txBody>
          <a:bodyPr wrap="square">
            <a:spAutoFit/>
          </a:bodyPr>
          <a:lstStyle/>
          <a:p>
            <a:pPr marL="342900" indent="-342900" algn="just">
              <a:buFont typeface="Arial" panose="020B0604020202020204" pitchFamily="34" charset="0"/>
              <a:buChar char="•"/>
            </a:pPr>
            <a:endParaRPr lang="en-US" sz="2000" dirty="0" smtClean="0">
              <a:latin typeface="Palatino Linotype" panose="02040502050505030304" pitchFamily="18" charset="0"/>
            </a:endParaRPr>
          </a:p>
          <a:p>
            <a:pPr marL="342900" indent="-342900" algn="just">
              <a:buFont typeface="Arial" panose="020B0604020202020204" pitchFamily="34" charset="0"/>
              <a:buChar char="•"/>
            </a:pPr>
            <a:r>
              <a:rPr lang="en-US" sz="2000" dirty="0" smtClean="0">
                <a:latin typeface="Palatino Linotype" panose="02040502050505030304" pitchFamily="18" charset="0"/>
              </a:rPr>
              <a:t>Further</a:t>
            </a:r>
            <a:r>
              <a:rPr lang="en-US" sz="2000" dirty="0">
                <a:latin typeface="Palatino Linotype" panose="02040502050505030304" pitchFamily="18" charset="0"/>
              </a:rPr>
              <a:t>, in case of ineligible input tax credits which are blocked under section 17(5) of the CGST Act, 2017 or in case of purchases from persons registered under composition levy, it is a normal practice of the small and medium taxpayers not to mention the GSTIN of the said suppliers in their accounting software.  </a:t>
            </a:r>
            <a:endParaRPr lang="en-US" sz="2000" dirty="0" smtClean="0">
              <a:latin typeface="Palatino Linotype" panose="02040502050505030304" pitchFamily="18" charset="0"/>
            </a:endParaRPr>
          </a:p>
          <a:p>
            <a:pPr marL="342900" indent="-342900" algn="just">
              <a:buFont typeface="Arial" panose="020B0604020202020204" pitchFamily="34" charset="0"/>
              <a:buChar char="•"/>
            </a:pPr>
            <a:endParaRPr lang="en-US" sz="2000" dirty="0">
              <a:latin typeface="Palatino Linotype" panose="02040502050505030304" pitchFamily="18" charset="0"/>
            </a:endParaRPr>
          </a:p>
          <a:p>
            <a:pPr marL="342900" indent="-342900" algn="just">
              <a:buFont typeface="Arial" panose="020B0604020202020204" pitchFamily="34" charset="0"/>
              <a:buChar char="•"/>
            </a:pPr>
            <a:r>
              <a:rPr lang="en-US" sz="2000" dirty="0">
                <a:latin typeface="Palatino Linotype" panose="02040502050505030304" pitchFamily="18" charset="0"/>
              </a:rPr>
              <a:t>Hence, while reporting such expenditures it is quite possible that the same may be reported in the category of </a:t>
            </a:r>
            <a:r>
              <a:rPr lang="en-US" sz="2000" i="1" dirty="0">
                <a:latin typeface="Palatino Linotype" panose="02040502050505030304" pitchFamily="18" charset="0"/>
              </a:rPr>
              <a:t>“Expenditures relating to entities not registered under GST”</a:t>
            </a:r>
            <a:r>
              <a:rPr lang="en-US" sz="2000" dirty="0">
                <a:latin typeface="Palatino Linotype" panose="02040502050505030304" pitchFamily="18" charset="0"/>
              </a:rPr>
              <a:t>. Further, the auditor should advise the client to incorporate the GSTIN of these suppliers in their data base so that correct report can be generated.</a:t>
            </a:r>
            <a:endParaRPr lang="en-US" sz="2000" b="1" dirty="0">
              <a:latin typeface="Palatino Linotype" panose="02040502050505030304" pitchFamily="18" charset="0"/>
            </a:endParaRPr>
          </a:p>
        </p:txBody>
      </p:sp>
    </p:spTree>
    <p:extLst>
      <p:ext uri="{BB962C8B-B14F-4D97-AF65-F5344CB8AC3E}">
        <p14:creationId xmlns:p14="http://schemas.microsoft.com/office/powerpoint/2010/main" val="1774816549"/>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Expenditure relating to other registered entities (Column 5)</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396</a:t>
            </a:fld>
            <a:endParaRPr lang="en-US"/>
          </a:p>
        </p:txBody>
      </p:sp>
      <p:sp>
        <p:nvSpPr>
          <p:cNvPr id="4" name="Content Placeholder 3"/>
          <p:cNvSpPr>
            <a:spLocks noGrp="1"/>
          </p:cNvSpPr>
          <p:nvPr>
            <p:ph sz="quarter" idx="1"/>
          </p:nvPr>
        </p:nvSpPr>
        <p:spPr/>
        <p:txBody>
          <a:bodyPr>
            <a:normAutofit fontScale="85000" lnSpcReduction="10000"/>
          </a:bodyPr>
          <a:lstStyle/>
          <a:p>
            <a:pPr algn="just"/>
            <a:r>
              <a:rPr lang="en-US" sz="3200" dirty="0">
                <a:latin typeface="Palatino Linotype" panose="02040502050505030304" pitchFamily="18" charset="0"/>
              </a:rPr>
              <a:t>Value of all inward supplies from registered dealers, other than supplies from composition dealers and exempt supply from registered dealers, are to be mentioned here</a:t>
            </a:r>
            <a:endParaRPr lang="en-IN" sz="3200" dirty="0">
              <a:latin typeface="Palatino Linotype" panose="02040502050505030304" pitchFamily="18" charset="0"/>
            </a:endParaRPr>
          </a:p>
          <a:p>
            <a:pPr algn="just"/>
            <a:r>
              <a:rPr lang="en-US" sz="3200" dirty="0">
                <a:latin typeface="Palatino Linotype" panose="02040502050505030304" pitchFamily="18" charset="0"/>
              </a:rPr>
              <a:t>There is a possibility that assessee may procure both exempt and taxable supplies from one registered person.  Every inwards supply from a registered person should be </a:t>
            </a:r>
            <a:r>
              <a:rPr lang="en-US" sz="3200" dirty="0" err="1">
                <a:latin typeface="Palatino Linotype" panose="02040502050505030304" pitchFamily="18" charset="0"/>
              </a:rPr>
              <a:t>analysed</a:t>
            </a:r>
            <a:r>
              <a:rPr lang="en-US" sz="3200" dirty="0">
                <a:latin typeface="Palatino Linotype" panose="02040502050505030304" pitchFamily="18" charset="0"/>
              </a:rPr>
              <a:t> and if it is an exempt supply, the same should be reported under column (3).  Only value of taxable inwards supply should be reported under column (5).</a:t>
            </a:r>
          </a:p>
        </p:txBody>
      </p:sp>
    </p:spTree>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Total payment to registered entities (Column 6)</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397</a:t>
            </a:fld>
            <a:endParaRPr lang="en-US"/>
          </a:p>
        </p:txBody>
      </p:sp>
      <p:sp>
        <p:nvSpPr>
          <p:cNvPr id="4" name="Content Placeholder 3"/>
          <p:cNvSpPr>
            <a:spLocks noGrp="1"/>
          </p:cNvSpPr>
          <p:nvPr>
            <p:ph sz="quarter" idx="1"/>
          </p:nvPr>
        </p:nvSpPr>
        <p:spPr/>
        <p:txBody>
          <a:bodyPr>
            <a:normAutofit fontScale="92500" lnSpcReduction="20000"/>
          </a:bodyPr>
          <a:lstStyle/>
          <a:p>
            <a:r>
              <a:rPr lang="en-US" sz="3200" dirty="0">
                <a:latin typeface="Palatino Linotype" panose="02040502050505030304" pitchFamily="18" charset="0"/>
              </a:rPr>
              <a:t>The language used here is total payment to registered entities.  A question may arise whether the total payment to the registered entities is to be reported or the total expenditure as booked in the books of account is to be reported here.  A harmonized interpretation shall be that in column (6), the total of column (3) (4) and (5) is to be reported and hence, the value of expenditure booked as per books of account shall be reported.</a:t>
            </a:r>
            <a:endParaRPr lang="en-US" dirty="0"/>
          </a:p>
        </p:txBody>
      </p:sp>
    </p:spTree>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Expenditure relating to entities not registered under GST (Column 7)</a:t>
            </a:r>
            <a:endParaRPr lang="en-IN" sz="36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398</a:t>
            </a:fld>
            <a:endParaRPr lang="en-US"/>
          </a:p>
        </p:txBody>
      </p:sp>
      <p:sp>
        <p:nvSpPr>
          <p:cNvPr id="4" name="Content Placeholder 3"/>
          <p:cNvSpPr>
            <a:spLocks noGrp="1"/>
          </p:cNvSpPr>
          <p:nvPr>
            <p:ph sz="quarter" idx="1"/>
          </p:nvPr>
        </p:nvSpPr>
        <p:spPr/>
        <p:txBody>
          <a:bodyPr>
            <a:noAutofit/>
          </a:bodyPr>
          <a:lstStyle/>
          <a:p>
            <a:pPr algn="just"/>
            <a:r>
              <a:rPr lang="en-US" sz="2700" dirty="0">
                <a:latin typeface="Palatino Linotype" panose="02040502050505030304" pitchFamily="18" charset="0"/>
              </a:rPr>
              <a:t>The value of inward supply of goods and/or services received from unregistered persons should be reported here.</a:t>
            </a:r>
          </a:p>
          <a:p>
            <a:pPr algn="just"/>
            <a:r>
              <a:rPr lang="en-US" sz="2700" dirty="0" smtClean="0">
                <a:latin typeface="Palatino Linotype" panose="02040502050505030304" pitchFamily="18" charset="0"/>
              </a:rPr>
              <a:t>Also</a:t>
            </a:r>
            <a:r>
              <a:rPr lang="en-US" sz="2700" dirty="0">
                <a:latin typeface="Palatino Linotype" panose="02040502050505030304" pitchFamily="18" charset="0"/>
              </a:rPr>
              <a:t>, Import of goods or services which are </a:t>
            </a:r>
            <a:r>
              <a:rPr lang="en-US" sz="2700" dirty="0" err="1">
                <a:latin typeface="Palatino Linotype" panose="02040502050505030304" pitchFamily="18" charset="0"/>
              </a:rPr>
              <a:t>leviable</a:t>
            </a:r>
            <a:r>
              <a:rPr lang="en-US" sz="2700" dirty="0">
                <a:latin typeface="Palatino Linotype" panose="02040502050505030304" pitchFamily="18" charset="0"/>
              </a:rPr>
              <a:t> to GST are to be included here.</a:t>
            </a:r>
          </a:p>
          <a:p>
            <a:pPr algn="just"/>
            <a:r>
              <a:rPr lang="en-US" sz="2700" dirty="0" smtClean="0">
                <a:latin typeface="Palatino Linotype" panose="02040502050505030304" pitchFamily="18" charset="0"/>
              </a:rPr>
              <a:t>It </a:t>
            </a:r>
            <a:r>
              <a:rPr lang="en-US" sz="2700" dirty="0">
                <a:latin typeface="Palatino Linotype" panose="02040502050505030304" pitchFamily="18" charset="0"/>
              </a:rPr>
              <a:t>should be ensured that the total of columns 6 (Registered) and 7 (Unregistered), tallies with the amount mentioned in column (2) (Total Expenditure).</a:t>
            </a:r>
            <a:endParaRPr lang="en-IN" sz="2700" dirty="0">
              <a:latin typeface="Palatino Linotype" panose="02040502050505030304" pitchFamily="18" charset="0"/>
            </a:endParaRPr>
          </a:p>
        </p:txBody>
      </p:sp>
    </p:spTree>
    <p:extLst>
      <p:ext uri="{BB962C8B-B14F-4D97-AF65-F5344CB8AC3E}">
        <p14:creationId xmlns:p14="http://schemas.microsoft.com/office/powerpoint/2010/main" val="970422262"/>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Test check to be done by tax auditor</a:t>
            </a:r>
            <a:endParaRPr lang="en-IN" sz="36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399</a:t>
            </a:fld>
            <a:endParaRPr lang="en-US"/>
          </a:p>
        </p:txBody>
      </p:sp>
      <p:sp>
        <p:nvSpPr>
          <p:cNvPr id="4" name="Content Placeholder 3"/>
          <p:cNvSpPr>
            <a:spLocks noGrp="1"/>
          </p:cNvSpPr>
          <p:nvPr>
            <p:ph sz="quarter" idx="1"/>
          </p:nvPr>
        </p:nvSpPr>
        <p:spPr>
          <a:xfrm>
            <a:off x="266700" y="1516698"/>
            <a:ext cx="8568952" cy="5069160"/>
          </a:xfrm>
        </p:spPr>
        <p:txBody>
          <a:bodyPr/>
          <a:lstStyle/>
          <a:p>
            <a:r>
              <a:rPr lang="en-US" sz="2400" dirty="0">
                <a:latin typeface="Palatino Linotype" panose="02040502050505030304" pitchFamily="18" charset="0"/>
              </a:rPr>
              <a:t>In order to verify the details filled in, the tax auditor needs to obtain from the </a:t>
            </a:r>
            <a:r>
              <a:rPr lang="en-US" sz="2400" dirty="0" err="1">
                <a:latin typeface="Palatino Linotype" panose="02040502050505030304" pitchFamily="18" charset="0"/>
              </a:rPr>
              <a:t>assessee</a:t>
            </a:r>
            <a:r>
              <a:rPr lang="en-US" sz="2400" dirty="0">
                <a:latin typeface="Palatino Linotype" panose="02040502050505030304" pitchFamily="18" charset="0"/>
              </a:rPr>
              <a:t> the required details in the below tabular format (an illustrative format which may be modified by the Tax auditor according to the facts and circumstances).  The Tax auditor should verify the details keyed in with the underlying document on a test check basis and retain the same as part of his working papers</a:t>
            </a:r>
            <a:r>
              <a:rPr lang="en-US" sz="2400" dirty="0" smtClean="0">
                <a:latin typeface="Palatino Linotype" panose="02040502050505030304" pitchFamily="18" charset="0"/>
              </a:rPr>
              <a:t>.</a:t>
            </a:r>
            <a:endParaRPr lang="en-IN" sz="2400" dirty="0" smtClean="0">
              <a:latin typeface="Palatino Linotype" panose="02040502050505030304" pitchFamily="18" charset="0"/>
            </a:endParaRPr>
          </a:p>
          <a:p>
            <a:endParaRPr lang="en-US" sz="2700" dirty="0">
              <a:latin typeface="Palatino Linotype" panose="02040502050505030304" pitchFamily="18" charset="0"/>
            </a:endParaRPr>
          </a:p>
        </p:txBody>
      </p:sp>
      <p:pic>
        <p:nvPicPr>
          <p:cNvPr id="5" name="Picture 4"/>
          <p:cNvPicPr>
            <a:picLocks noChangeAspect="1"/>
          </p:cNvPicPr>
          <p:nvPr/>
        </p:nvPicPr>
        <p:blipFill>
          <a:blip r:embed="rId2"/>
          <a:stretch>
            <a:fillRect/>
          </a:stretch>
        </p:blipFill>
        <p:spPr>
          <a:xfrm>
            <a:off x="434852" y="4221088"/>
            <a:ext cx="8456390" cy="2016224"/>
          </a:xfrm>
          <a:prstGeom prst="rect">
            <a:avLst/>
          </a:prstGeom>
        </p:spPr>
      </p:pic>
    </p:spTree>
    <p:extLst>
      <p:ext uri="{BB962C8B-B14F-4D97-AF65-F5344CB8AC3E}">
        <p14:creationId xmlns:p14="http://schemas.microsoft.com/office/powerpoint/2010/main" val="2998839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9D771085-30F4-46C1-B1FB-AA97130D9327}"/>
              </a:ext>
            </a:extLst>
          </p:cNvPr>
          <p:cNvSpPr>
            <a:spLocks noGrp="1"/>
          </p:cNvSpPr>
          <p:nvPr>
            <p:ph type="body" idx="1"/>
          </p:nvPr>
        </p:nvSpPr>
        <p:spPr>
          <a:xfrm>
            <a:off x="882451" y="2564904"/>
            <a:ext cx="7379097" cy="4116287"/>
          </a:xfrm>
        </p:spPr>
        <p:txBody>
          <a:bodyPr>
            <a:normAutofit fontScale="25000" lnSpcReduction="20000"/>
          </a:bodyPr>
          <a:lstStyle/>
          <a:p>
            <a:r>
              <a:rPr lang="en-US" sz="7600" b="1" u="sng" dirty="0"/>
              <a:t>Version No.</a:t>
            </a:r>
            <a:r>
              <a:rPr lang="en-US" sz="7600" b="1" dirty="0"/>
              <a:t> 	</a:t>
            </a:r>
            <a:r>
              <a:rPr lang="en-US" sz="7600" b="1" u="sng" dirty="0"/>
              <a:t>Revision Date</a:t>
            </a:r>
            <a:r>
              <a:rPr lang="en-US" sz="7600" b="1" dirty="0"/>
              <a:t>         	</a:t>
            </a:r>
            <a:r>
              <a:rPr lang="en-US" sz="7600" b="1" u="sng" dirty="0"/>
              <a:t>Revision Description</a:t>
            </a:r>
            <a:r>
              <a:rPr lang="en-US" sz="7600" b="1" dirty="0"/>
              <a:t>    </a:t>
            </a:r>
            <a:endParaRPr lang="en-US" sz="7600" dirty="0"/>
          </a:p>
          <a:p>
            <a:r>
              <a:rPr lang="en-US" sz="7200" dirty="0"/>
              <a:t>1.11 		20 August,2018 	     	Refer Section 2.11*</a:t>
            </a:r>
            <a:r>
              <a:rPr lang="en-US" sz="6600" dirty="0"/>
              <a:t>	 </a:t>
            </a:r>
            <a:endParaRPr lang="en-US" sz="5400" dirty="0"/>
          </a:p>
          <a:p>
            <a:r>
              <a:rPr lang="en-US" sz="7600" dirty="0"/>
              <a:t>1.10 	 	1 August,2018 		Refer Section 2.10*             </a:t>
            </a:r>
          </a:p>
          <a:p>
            <a:r>
              <a:rPr lang="en-US" sz="7600" dirty="0"/>
              <a:t>1.9 	  	20 July, 2018 		Refer Section 2.9*              </a:t>
            </a:r>
          </a:p>
          <a:p>
            <a:r>
              <a:rPr lang="en-US" sz="7600" dirty="0"/>
              <a:t>1.8 	  	26 October, 2017 		Refer Section 2.8*              </a:t>
            </a:r>
          </a:p>
          <a:p>
            <a:r>
              <a:rPr lang="en-US" sz="7600" dirty="0"/>
              <a:t>1.7 	  	11 August, 2017 		Refer Section 2.7 *              1.6 	  	14 July, 2017 		Refer Section 2.6*              </a:t>
            </a:r>
          </a:p>
          <a:p>
            <a:r>
              <a:rPr lang="en-US" sz="7600" dirty="0"/>
              <a:t>1.5 	  	1 April, 2017 		Refer Section 2.5*              </a:t>
            </a:r>
          </a:p>
          <a:p>
            <a:r>
              <a:rPr lang="en-US" sz="7600" dirty="0"/>
              <a:t>1.4 	  	9 October, 2015 		Refer Section 2.4*              </a:t>
            </a:r>
          </a:p>
          <a:p>
            <a:r>
              <a:rPr lang="en-US" sz="7600" dirty="0"/>
              <a:t>1.3 	  	24 September, 2015  	Refer Section 2.3*               </a:t>
            </a:r>
          </a:p>
          <a:p>
            <a:r>
              <a:rPr lang="en-US" sz="7600" dirty="0"/>
              <a:t>1.2 	  	6 November, 2014 	Refer Section 2.2*               </a:t>
            </a:r>
          </a:p>
          <a:p>
            <a:r>
              <a:rPr lang="en-US" sz="7600" dirty="0"/>
              <a:t>1.1 	  	4 September, 2014 	Refer Section 2.1*               1.0 	 	20 August, 2014 		Initial Schema Release          </a:t>
            </a:r>
            <a:r>
              <a:rPr lang="en-US" sz="7600" dirty="0">
                <a:solidFill>
                  <a:schemeClr val="bg1"/>
                </a:solidFill>
              </a:rPr>
              <a:t> </a:t>
            </a:r>
          </a:p>
        </p:txBody>
      </p:sp>
      <p:sp>
        <p:nvSpPr>
          <p:cNvPr id="3" name="Title 2">
            <a:extLst>
              <a:ext uri="{FF2B5EF4-FFF2-40B4-BE49-F238E27FC236}">
                <a16:creationId xmlns="" xmlns:a16="http://schemas.microsoft.com/office/drawing/2014/main" id="{A8D573CF-06CF-4B09-812B-6B69F31E8973}"/>
              </a:ext>
            </a:extLst>
          </p:cNvPr>
          <p:cNvSpPr>
            <a:spLocks noGrp="1"/>
          </p:cNvSpPr>
          <p:nvPr>
            <p:ph type="title"/>
          </p:nvPr>
        </p:nvSpPr>
        <p:spPr/>
        <p:txBody>
          <a:bodyPr>
            <a:noAutofit/>
          </a:bodyPr>
          <a:lstStyle/>
          <a:p>
            <a:r>
              <a:rPr lang="en-US" sz="3600" dirty="0"/>
              <a:t>Tax Audit Report- Modifications history</a:t>
            </a:r>
          </a:p>
        </p:txBody>
      </p:sp>
      <p:sp>
        <p:nvSpPr>
          <p:cNvPr id="4" name="Slide Number Placeholder 3">
            <a:extLst>
              <a:ext uri="{FF2B5EF4-FFF2-40B4-BE49-F238E27FC236}">
                <a16:creationId xmlns="" xmlns:a16="http://schemas.microsoft.com/office/drawing/2014/main" id="{114203FE-BB88-477D-B580-15B04C2D014C}"/>
              </a:ext>
            </a:extLst>
          </p:cNvPr>
          <p:cNvSpPr>
            <a:spLocks noGrp="1"/>
          </p:cNvSpPr>
          <p:nvPr>
            <p:ph type="sldNum" sz="quarter" idx="11"/>
          </p:nvPr>
        </p:nvSpPr>
        <p:spPr/>
        <p:txBody>
          <a:bodyPr/>
          <a:lstStyle/>
          <a:p>
            <a:fld id="{B6F15528-21DE-4FAA-801E-634DDDAF4B2B}" type="slidenum">
              <a:rPr lang="en-US" smtClean="0"/>
              <a:pPr/>
              <a:t>4</a:t>
            </a:fld>
            <a:endParaRPr lang="en-US"/>
          </a:p>
        </p:txBody>
      </p:sp>
      <p:sp>
        <p:nvSpPr>
          <p:cNvPr id="7" name="TextBox 6">
            <a:extLst>
              <a:ext uri="{FF2B5EF4-FFF2-40B4-BE49-F238E27FC236}">
                <a16:creationId xmlns="" xmlns:a16="http://schemas.microsoft.com/office/drawing/2014/main" id="{E5BE774C-E18F-4A1F-9DFA-FA3A1387E40D}"/>
              </a:ext>
            </a:extLst>
          </p:cNvPr>
          <p:cNvSpPr txBox="1"/>
          <p:nvPr/>
        </p:nvSpPr>
        <p:spPr>
          <a:xfrm>
            <a:off x="793303" y="694437"/>
            <a:ext cx="7379097" cy="64633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800" dirty="0">
                <a:solidFill>
                  <a:schemeClr val="bg1"/>
                </a:solidFill>
              </a:rPr>
              <a:t>*The marked section can be referred in Form 3CD- Schema change document as of 22.10.2020 released by CBDT</a:t>
            </a:r>
          </a:p>
        </p:txBody>
      </p:sp>
    </p:spTree>
    <p:extLst>
      <p:ext uri="{BB962C8B-B14F-4D97-AF65-F5344CB8AC3E}">
        <p14:creationId xmlns:p14="http://schemas.microsoft.com/office/powerpoint/2010/main" val="32487358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8178010"/>
              </p:ext>
            </p:extLst>
          </p:nvPr>
        </p:nvGraphicFramePr>
        <p:xfrm>
          <a:off x="0" y="1"/>
          <a:ext cx="9179495" cy="7719577"/>
        </p:xfrm>
        <a:graphic>
          <a:graphicData uri="http://schemas.openxmlformats.org/drawingml/2006/table">
            <a:tbl>
              <a:tblPr firstRow="1" bandRow="1">
                <a:tableStyleId>{5C22544A-7EE6-4342-B048-85BDC9FD1C3A}</a:tableStyleId>
              </a:tblPr>
              <a:tblGrid>
                <a:gridCol w="899592">
                  <a:extLst>
                    <a:ext uri="{9D8B030D-6E8A-4147-A177-3AD203B41FA5}">
                      <a16:colId xmlns="" xmlns:a16="http://schemas.microsoft.com/office/drawing/2014/main" val="20001"/>
                    </a:ext>
                  </a:extLst>
                </a:gridCol>
                <a:gridCol w="5976664">
                  <a:extLst>
                    <a:ext uri="{9D8B030D-6E8A-4147-A177-3AD203B41FA5}">
                      <a16:colId xmlns="" xmlns:a16="http://schemas.microsoft.com/office/drawing/2014/main" val="20002"/>
                    </a:ext>
                  </a:extLst>
                </a:gridCol>
                <a:gridCol w="2303239">
                  <a:extLst>
                    <a:ext uri="{9D8B030D-6E8A-4147-A177-3AD203B41FA5}">
                      <a16:colId xmlns="" xmlns:a16="http://schemas.microsoft.com/office/drawing/2014/main" val="205645449"/>
                    </a:ext>
                  </a:extLst>
                </a:gridCol>
              </a:tblGrid>
              <a:tr h="284718">
                <a:tc>
                  <a:txBody>
                    <a:bodyPr/>
                    <a:lstStyle/>
                    <a:p>
                      <a:pPr algn="l">
                        <a:lnSpc>
                          <a:spcPct val="100000"/>
                        </a:lnSpc>
                        <a:spcBef>
                          <a:spcPts val="0"/>
                        </a:spcBef>
                        <a:spcAft>
                          <a:spcPts val="0"/>
                        </a:spcAft>
                      </a:pPr>
                      <a:r>
                        <a:rPr lang="en-US" sz="1600" b="1"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pPr>
                      <a:r>
                        <a:rPr lang="en-US" sz="16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pPr>
                      <a:r>
                        <a:rPr lang="en-US" sz="16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698854">
                <a:tc>
                  <a:txBody>
                    <a:bodyPr/>
                    <a:lstStyle/>
                    <a:p>
                      <a:pPr algn="ctr">
                        <a:lnSpc>
                          <a:spcPct val="100000"/>
                        </a:lnSpc>
                        <a:spcBef>
                          <a:spcPts val="0"/>
                        </a:spcBef>
                        <a:spcAft>
                          <a:spcPts val="0"/>
                        </a:spcAft>
                      </a:pPr>
                      <a:r>
                        <a:rPr lang="en-US" sz="1600" b="1" dirty="0">
                          <a:solidFill>
                            <a:schemeClr val="tx1"/>
                          </a:solidFill>
                        </a:rPr>
                        <a:t>21(b)(viii)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 inadmissible</a:t>
                      </a:r>
                      <a:r>
                        <a:rPr lang="en-US" sz="1600" baseline="0" dirty="0"/>
                        <a:t> u/s 40(a)(iv) i.e.  Payment to PF/ other Fund to employee without deducted tax at source</a:t>
                      </a:r>
                      <a:endParaRPr lang="en-US" sz="16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r>
                        <a:rPr lang="en-US" sz="1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449112196"/>
                  </a:ext>
                </a:extLst>
              </a:tr>
              <a:tr h="621203">
                <a:tc>
                  <a:txBody>
                    <a:bodyPr/>
                    <a:lstStyle/>
                    <a:p>
                      <a:pPr algn="ctr">
                        <a:lnSpc>
                          <a:spcPct val="100000"/>
                        </a:lnSpc>
                        <a:spcBef>
                          <a:spcPts val="0"/>
                        </a:spcBef>
                        <a:spcAft>
                          <a:spcPts val="0"/>
                        </a:spcAft>
                      </a:pPr>
                      <a:r>
                        <a:rPr lang="en-US" sz="1600" b="1" dirty="0">
                          <a:solidFill>
                            <a:schemeClr val="tx1"/>
                          </a:solidFill>
                        </a:rPr>
                        <a:t>21(b)(ix)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 inadmissible</a:t>
                      </a:r>
                      <a:r>
                        <a:rPr lang="en-US" sz="1600" baseline="0" dirty="0"/>
                        <a:t> u/s 40(a)(v) i.e. Payment of Tax by employer for perquisites</a:t>
                      </a:r>
                      <a:endParaRPr lang="en-US" sz="16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t>Disallowance without AO Discretion</a:t>
                      </a:r>
                      <a:r>
                        <a:rPr lang="en-US" sz="1400" dirty="0"/>
                        <a:t> </a:t>
                      </a:r>
                      <a:endParaRPr lang="en-US" sz="1600" b="0"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14120109"/>
                  </a:ext>
                </a:extLst>
              </a:tr>
              <a:tr h="698854">
                <a:tc>
                  <a:txBody>
                    <a:bodyPr/>
                    <a:lstStyle/>
                    <a:p>
                      <a:pPr algn="ctr">
                        <a:lnSpc>
                          <a:spcPct val="100000"/>
                        </a:lnSpc>
                        <a:spcBef>
                          <a:spcPts val="0"/>
                        </a:spcBef>
                        <a:spcAft>
                          <a:spcPts val="0"/>
                        </a:spcAft>
                      </a:pPr>
                      <a:r>
                        <a:rPr lang="en-US" sz="1600" b="1" dirty="0">
                          <a:solidFill>
                            <a:schemeClr val="tx1"/>
                          </a:solidFill>
                        </a:rPr>
                        <a:t>21(c)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Interest, salary, bonus, etc to partners which is inadmissible u/s 40(b)/40(</a:t>
                      </a:r>
                      <a:r>
                        <a:rPr lang="en-US" sz="1600" dirty="0" err="1"/>
                        <a:t>ba</a:t>
                      </a:r>
                      <a:r>
                        <a:rPr lang="en-US" sz="1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507569866"/>
                  </a:ext>
                </a:extLst>
              </a:tr>
              <a:tr h="621203">
                <a:tc>
                  <a:txBody>
                    <a:bodyPr/>
                    <a:lstStyle/>
                    <a:p>
                      <a:pPr algn="ctr">
                        <a:lnSpc>
                          <a:spcPct val="100000"/>
                        </a:lnSpc>
                        <a:spcBef>
                          <a:spcPts val="0"/>
                        </a:spcBef>
                        <a:spcAft>
                          <a:spcPts val="0"/>
                        </a:spcAft>
                      </a:pPr>
                      <a:r>
                        <a:rPr lang="en-US" sz="1600" b="1" dirty="0">
                          <a:solidFill>
                            <a:schemeClr val="tx1"/>
                          </a:solidFill>
                        </a:rPr>
                        <a:t>21(d)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a:t>
                      </a:r>
                      <a:r>
                        <a:rPr lang="en-US" sz="1600" baseline="0" dirty="0"/>
                        <a:t> inadmissible u/s 40A(3)/(3A) i.e. Payment of exp in cash (More than 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t>Disallowance without AO Discretion</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34476472"/>
                  </a:ext>
                </a:extLst>
              </a:tr>
              <a:tr h="698854">
                <a:tc>
                  <a:txBody>
                    <a:bodyPr/>
                    <a:lstStyle/>
                    <a:p>
                      <a:pPr algn="ctr">
                        <a:lnSpc>
                          <a:spcPct val="100000"/>
                        </a:lnSpc>
                        <a:spcBef>
                          <a:spcPts val="0"/>
                        </a:spcBef>
                        <a:spcAft>
                          <a:spcPts val="0"/>
                        </a:spcAft>
                      </a:pPr>
                      <a:r>
                        <a:rPr lang="en-US" sz="1600" b="1" dirty="0">
                          <a:solidFill>
                            <a:schemeClr val="tx1"/>
                          </a:solidFill>
                        </a:rPr>
                        <a:t>21(e)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a:t>
                      </a:r>
                      <a:r>
                        <a:rPr lang="en-US" sz="1600" baseline="0" dirty="0"/>
                        <a:t> inadmissible u/s 40A(7) i.e. Provision for Payment of Gratuity</a:t>
                      </a:r>
                      <a:endParaRPr lang="en-US" sz="16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without AO Discretion</a:t>
                      </a:r>
                      <a:endParaRPr lang="en-US" sz="1600" b="0"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25093158"/>
                  </a:ext>
                </a:extLst>
              </a:tr>
              <a:tr h="698854">
                <a:tc>
                  <a:txBody>
                    <a:bodyPr/>
                    <a:lstStyle/>
                    <a:p>
                      <a:pPr algn="ctr">
                        <a:lnSpc>
                          <a:spcPct val="100000"/>
                        </a:lnSpc>
                        <a:spcBef>
                          <a:spcPts val="0"/>
                        </a:spcBef>
                        <a:spcAft>
                          <a:spcPts val="0"/>
                        </a:spcAft>
                      </a:pPr>
                      <a:r>
                        <a:rPr lang="en-US" sz="1600" b="1" dirty="0">
                          <a:solidFill>
                            <a:schemeClr val="tx1"/>
                          </a:solidFill>
                        </a:rPr>
                        <a:t>21(f)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Amounts</a:t>
                      </a:r>
                      <a:r>
                        <a:rPr lang="en-US" sz="1600" baseline="0" dirty="0"/>
                        <a:t> inadmissible u/s 40A(9) i.e.  Payment by assessee as an employer to any unapproved funds</a:t>
                      </a:r>
                      <a:endParaRPr lang="en-US" sz="16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without AO Discretion</a:t>
                      </a:r>
                      <a:endParaRPr lang="en-US" sz="1600" b="0"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57218686"/>
                  </a:ext>
                </a:extLst>
              </a:tr>
              <a:tr h="359435">
                <a:tc>
                  <a:txBody>
                    <a:bodyPr/>
                    <a:lstStyle/>
                    <a:p>
                      <a:pPr algn="ctr">
                        <a:lnSpc>
                          <a:spcPct val="100000"/>
                        </a:lnSpc>
                        <a:spcBef>
                          <a:spcPts val="0"/>
                        </a:spcBef>
                        <a:spcAft>
                          <a:spcPts val="0"/>
                        </a:spcAft>
                      </a:pPr>
                      <a:r>
                        <a:rPr lang="en-US" sz="1600" b="1" dirty="0">
                          <a:solidFill>
                            <a:schemeClr val="tx1"/>
                          </a:solidFill>
                        </a:rPr>
                        <a:t>21(g)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baseline="0" dirty="0"/>
                        <a:t>Contingent liabilities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baseline="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409977576"/>
                  </a:ext>
                </a:extLst>
              </a:tr>
              <a:tr h="491786">
                <a:tc>
                  <a:txBody>
                    <a:bodyPr/>
                    <a:lstStyle/>
                    <a:p>
                      <a:pPr algn="ctr">
                        <a:lnSpc>
                          <a:spcPct val="100000"/>
                        </a:lnSpc>
                        <a:spcBef>
                          <a:spcPts val="0"/>
                        </a:spcBef>
                        <a:spcAft>
                          <a:spcPts val="0"/>
                        </a:spcAft>
                      </a:pPr>
                      <a:r>
                        <a:rPr lang="en-US" sz="1600" b="1" dirty="0">
                          <a:solidFill>
                            <a:schemeClr val="tx1"/>
                          </a:solidFill>
                        </a:rPr>
                        <a:t>21(h)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a:t>
                      </a:r>
                      <a:r>
                        <a:rPr lang="en-US" sz="1600" baseline="0" dirty="0"/>
                        <a:t> inadmissible in terms of section 14A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endParaRPr lang="en-US" sz="1600" b="0"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80955626"/>
                  </a:ext>
                </a:extLst>
              </a:tr>
              <a:tr h="284718">
                <a:tc>
                  <a:txBody>
                    <a:bodyPr/>
                    <a:lstStyle/>
                    <a:p>
                      <a:pPr algn="ctr">
                        <a:lnSpc>
                          <a:spcPct val="100000"/>
                        </a:lnSpc>
                        <a:spcBef>
                          <a:spcPts val="0"/>
                        </a:spcBef>
                        <a:spcAft>
                          <a:spcPts val="0"/>
                        </a:spcAft>
                      </a:pPr>
                      <a:r>
                        <a:rPr lang="en-US" sz="1600" b="1" dirty="0">
                          <a:solidFill>
                            <a:schemeClr val="tx1"/>
                          </a:solidFill>
                        </a:rPr>
                        <a:t>21(</a:t>
                      </a:r>
                      <a:r>
                        <a:rPr lang="en-US" sz="1600" b="1" dirty="0" err="1">
                          <a:solidFill>
                            <a:schemeClr val="tx1"/>
                          </a:solidFill>
                        </a:rPr>
                        <a:t>i</a:t>
                      </a: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 inadmissible under proviso to</a:t>
                      </a:r>
                      <a:r>
                        <a:rPr lang="en-US" sz="1600" baseline="0" dirty="0"/>
                        <a:t> section 36(1)(iii)</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without AO Discretion</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84718">
                <a:tc>
                  <a:txBody>
                    <a:bodyPr/>
                    <a:lstStyle/>
                    <a:p>
                      <a:pPr algn="ctr">
                        <a:lnSpc>
                          <a:spcPct val="100000"/>
                        </a:lnSpc>
                        <a:spcBef>
                          <a:spcPts val="0"/>
                        </a:spcBef>
                        <a:spcAft>
                          <a:spcPts val="0"/>
                        </a:spcAft>
                      </a:pPr>
                      <a:r>
                        <a:rPr lang="en-US" sz="1600" b="1"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Amount inadmissible u/s 23 of MSME</a:t>
                      </a:r>
                      <a:r>
                        <a:rPr lang="en-US" sz="1600" baseline="0" dirty="0"/>
                        <a:t> Act, 2006</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without AO Discretion</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84718">
                <a:tc>
                  <a:txBody>
                    <a:bodyPr/>
                    <a:lstStyle/>
                    <a:p>
                      <a:pPr algn="ctr">
                        <a:lnSpc>
                          <a:spcPct val="100000"/>
                        </a:lnSpc>
                        <a:spcBef>
                          <a:spcPts val="0"/>
                        </a:spcBef>
                        <a:spcAft>
                          <a:spcPts val="0"/>
                        </a:spcAft>
                      </a:pPr>
                      <a:r>
                        <a:rPr lang="en-US" sz="1600" b="1" dirty="0">
                          <a:solidFill>
                            <a:schemeClr val="tx1"/>
                          </a:solidFill>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Payments to specified persons u/s 40A(2)(b)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Disallowance with AO Discretion</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84718">
                <a:tc>
                  <a:txBody>
                    <a:bodyPr/>
                    <a:lstStyle/>
                    <a:p>
                      <a:pPr algn="ctr">
                        <a:lnSpc>
                          <a:spcPct val="100000"/>
                        </a:lnSpc>
                        <a:spcBef>
                          <a:spcPts val="0"/>
                        </a:spcBef>
                        <a:spcAft>
                          <a:spcPts val="0"/>
                        </a:spcAft>
                      </a:pPr>
                      <a:r>
                        <a:rPr lang="en-US" sz="1600" b="1" dirty="0">
                          <a:solidFill>
                            <a:schemeClr val="tx1"/>
                          </a:solidFill>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Deemed profits u/s 32AC/32AD/33AB/33ABA/33AC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84718">
                <a:tc>
                  <a:txBody>
                    <a:bodyPr/>
                    <a:lstStyle/>
                    <a:p>
                      <a:pPr algn="ctr">
                        <a:lnSpc>
                          <a:spcPct val="100000"/>
                        </a:lnSpc>
                        <a:spcBef>
                          <a:spcPts val="0"/>
                        </a:spcBef>
                        <a:spcAft>
                          <a:spcPts val="0"/>
                        </a:spcAft>
                      </a:pPr>
                      <a:r>
                        <a:rPr lang="en-US" sz="1600" b="1" dirty="0">
                          <a:solidFill>
                            <a:schemeClr val="tx1"/>
                          </a:solidFill>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Profits</a:t>
                      </a:r>
                      <a:r>
                        <a:rPr lang="en-US" sz="1600" baseline="0" dirty="0"/>
                        <a:t> chargeable u/s 41</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dirty="0"/>
                        <a:t>Disallowance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43837336"/>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Disclosure to be made by the tax auditor</a:t>
            </a:r>
            <a:endParaRPr lang="en-IN" sz="36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400</a:t>
            </a:fld>
            <a:endParaRPr lang="en-US"/>
          </a:p>
        </p:txBody>
      </p:sp>
      <p:sp>
        <p:nvSpPr>
          <p:cNvPr id="4" name="Content Placeholder 3"/>
          <p:cNvSpPr>
            <a:spLocks noGrp="1"/>
          </p:cNvSpPr>
          <p:nvPr>
            <p:ph sz="quarter" idx="1"/>
          </p:nvPr>
        </p:nvSpPr>
        <p:spPr/>
        <p:txBody>
          <a:bodyPr>
            <a:normAutofit fontScale="77500" lnSpcReduction="20000"/>
          </a:bodyPr>
          <a:lstStyle/>
          <a:p>
            <a:pPr algn="just"/>
            <a:r>
              <a:rPr lang="en-US" sz="3200" dirty="0">
                <a:latin typeface="Palatino Linotype" panose="02040502050505030304" pitchFamily="18" charset="0"/>
              </a:rPr>
              <a:t>If the </a:t>
            </a:r>
            <a:r>
              <a:rPr lang="en-US" sz="3200" dirty="0" err="1">
                <a:latin typeface="Palatino Linotype" panose="02040502050505030304" pitchFamily="18" charset="0"/>
              </a:rPr>
              <a:t>assessee</a:t>
            </a:r>
            <a:r>
              <a:rPr lang="en-US" sz="3200" dirty="0">
                <a:latin typeface="Palatino Linotype" panose="02040502050505030304" pitchFamily="18" charset="0"/>
              </a:rPr>
              <a:t> is not in a position to give the details as required in clause 44, an appropriate disclosure/disclaimer may be made by the auditor in Form 3CA/3CB for which the Tax auditor may refer the publications of the GST &amp; Indirect Taxes Committee issued from time to time.</a:t>
            </a:r>
          </a:p>
          <a:p>
            <a:pPr algn="just"/>
            <a:endParaRPr lang="en-US" sz="3200" dirty="0">
              <a:latin typeface="Palatino Linotype" panose="02040502050505030304" pitchFamily="18" charset="0"/>
            </a:endParaRPr>
          </a:p>
          <a:p>
            <a:pPr algn="just"/>
            <a:r>
              <a:rPr lang="en-US" sz="3200" dirty="0">
                <a:latin typeface="Palatino Linotype" panose="02040502050505030304" pitchFamily="18" charset="0"/>
              </a:rPr>
              <a:t>Also, an appropriate disclosure should be made by the Tax auditor in Form 3CA/3CB, as the case may be, for the view taken by the </a:t>
            </a:r>
            <a:r>
              <a:rPr lang="en-US" sz="3200" dirty="0" err="1">
                <a:latin typeface="Palatino Linotype" panose="02040502050505030304" pitchFamily="18" charset="0"/>
              </a:rPr>
              <a:t>assessee</a:t>
            </a:r>
            <a:r>
              <a:rPr lang="en-US" sz="3200" dirty="0">
                <a:latin typeface="Palatino Linotype" panose="02040502050505030304" pitchFamily="18" charset="0"/>
              </a:rPr>
              <a:t> in relation to the meaning of “Total expenditure” and the method of filling up the appropriate columns.</a:t>
            </a:r>
            <a:endParaRPr lang="en-IN" dirty="0"/>
          </a:p>
        </p:txBody>
      </p:sp>
    </p:spTree>
    <p:extLst>
      <p:ext uri="{BB962C8B-B14F-4D97-AF65-F5344CB8AC3E}">
        <p14:creationId xmlns:p14="http://schemas.microsoft.com/office/powerpoint/2010/main" val="3719131622"/>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Difficulties in reporting Clause 44</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401</a:t>
            </a:fld>
            <a:endParaRPr lang="en-US"/>
          </a:p>
        </p:txBody>
      </p:sp>
      <p:sp>
        <p:nvSpPr>
          <p:cNvPr id="4" name="Content Placeholder 3"/>
          <p:cNvSpPr>
            <a:spLocks noGrp="1"/>
          </p:cNvSpPr>
          <p:nvPr>
            <p:ph sz="quarter" idx="1"/>
          </p:nvPr>
        </p:nvSpPr>
        <p:spPr/>
        <p:txBody>
          <a:bodyPr>
            <a:normAutofit fontScale="62500" lnSpcReduction="20000"/>
          </a:bodyPr>
          <a:lstStyle/>
          <a:p>
            <a:pPr algn="just"/>
            <a:r>
              <a:rPr lang="en-US" dirty="0">
                <a:latin typeface="Palatino Linotype" panose="02040502050505030304" pitchFamily="18" charset="0"/>
              </a:rPr>
              <a:t>Many </a:t>
            </a:r>
            <a:r>
              <a:rPr lang="en-US" dirty="0" err="1">
                <a:latin typeface="Palatino Linotype" panose="02040502050505030304" pitchFamily="18" charset="0"/>
              </a:rPr>
              <a:t>Assessees</a:t>
            </a:r>
            <a:r>
              <a:rPr lang="en-US" dirty="0">
                <a:latin typeface="Palatino Linotype" panose="02040502050505030304" pitchFamily="18" charset="0"/>
              </a:rPr>
              <a:t> do not maintain bifurcation of purchases from registered and unregistered persons. </a:t>
            </a:r>
          </a:p>
          <a:p>
            <a:pPr algn="just"/>
            <a:endParaRPr lang="en-IN" sz="1600" dirty="0">
              <a:latin typeface="Palatino Linotype" panose="02040502050505030304" pitchFamily="18" charset="0"/>
            </a:endParaRPr>
          </a:p>
          <a:p>
            <a:pPr algn="just"/>
            <a:r>
              <a:rPr lang="en-US" dirty="0">
                <a:latin typeface="Palatino Linotype" panose="02040502050505030304" pitchFamily="18" charset="0"/>
              </a:rPr>
              <a:t>We verify that purchases on which ITC is claimed are from registered persons. But if ITC is not claimed on purchases (like building construction etc), then assessee does not maintain whether it is from registered or unregistered.</a:t>
            </a:r>
          </a:p>
          <a:p>
            <a:pPr marL="0" indent="0" algn="just">
              <a:buNone/>
            </a:pPr>
            <a:endParaRPr lang="en-IN" sz="1600" dirty="0">
              <a:latin typeface="Palatino Linotype" panose="02040502050505030304" pitchFamily="18" charset="0"/>
            </a:endParaRPr>
          </a:p>
          <a:p>
            <a:pPr algn="just"/>
            <a:r>
              <a:rPr lang="en-US" dirty="0">
                <a:latin typeface="Palatino Linotype" panose="02040502050505030304" pitchFamily="18" charset="0"/>
              </a:rPr>
              <a:t>Among the purchases from registered persons, very difficult to bifurcate purchases from composition and regular registered persons.</a:t>
            </a:r>
          </a:p>
          <a:p>
            <a:pPr marL="0" indent="0" algn="just">
              <a:buNone/>
            </a:pPr>
            <a:endParaRPr lang="en-IN" sz="1600" dirty="0">
              <a:latin typeface="Palatino Linotype" panose="02040502050505030304" pitchFamily="18" charset="0"/>
            </a:endParaRPr>
          </a:p>
          <a:p>
            <a:pPr algn="just"/>
            <a:r>
              <a:rPr lang="en-US" dirty="0">
                <a:latin typeface="Palatino Linotype" panose="02040502050505030304" pitchFamily="18" charset="0"/>
              </a:rPr>
              <a:t>In case of purchases on which RCM is applicable, how to report? – If reported as unregistered purchases, their system may capture excessive purchases from unregistered persons, thereby selecting cases for scrutiny.</a:t>
            </a:r>
          </a:p>
          <a:p>
            <a:pPr marL="0" indent="0" algn="just">
              <a:buNone/>
            </a:pPr>
            <a:endParaRPr lang="en-IN" sz="1600" dirty="0">
              <a:latin typeface="Palatino Linotype" panose="02040502050505030304" pitchFamily="18" charset="0"/>
            </a:endParaRPr>
          </a:p>
          <a:p>
            <a:pPr algn="just"/>
            <a:r>
              <a:rPr lang="en-US" dirty="0">
                <a:latin typeface="Palatino Linotype" panose="02040502050505030304" pitchFamily="18" charset="0"/>
              </a:rPr>
              <a:t>If bifurcation as expected in Clause 44 is to be given, then lot of training to be given to accountants and even after doing so, the authenticity of data in case of big assesses would be always difficult.</a:t>
            </a:r>
            <a:endParaRPr lang="en-US" dirty="0"/>
          </a:p>
        </p:txBody>
      </p:sp>
    </p:spTree>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85800" y="2209800"/>
            <a:ext cx="7924800" cy="2819400"/>
          </a:xfrm>
          <a:ln w="38100"/>
        </p:spPr>
        <p:style>
          <a:lnRef idx="2">
            <a:schemeClr val="accent1"/>
          </a:lnRef>
          <a:fillRef idx="1">
            <a:schemeClr val="lt1"/>
          </a:fillRef>
          <a:effectRef idx="0">
            <a:schemeClr val="accent1"/>
          </a:effectRef>
          <a:fontRef idx="minor">
            <a:schemeClr val="dk1"/>
          </a:fontRef>
        </p:style>
        <p:txBody>
          <a:bodyPr>
            <a:noAutofit/>
          </a:bodyPr>
          <a:lstStyle/>
          <a:p>
            <a:pPr marL="457200" indent="-457200" algn="just">
              <a:spcBef>
                <a:spcPts val="0"/>
              </a:spcBef>
              <a:buSzPct val="100000"/>
              <a:buFont typeface="Wingdings" pitchFamily="2" charset="2"/>
              <a:buChar char="§"/>
            </a:pPr>
            <a:r>
              <a:rPr lang="en-US" sz="2300" dirty="0"/>
              <a:t>This Form has to be signed by the person competent to sign Form No. 3CA or Form No. 3CB, as the case may be.</a:t>
            </a:r>
            <a:endParaRPr lang="en-US" sz="2300" b="1" dirty="0">
              <a:ea typeface="Times New Roman"/>
              <a:cs typeface="Times New Roman"/>
            </a:endParaRPr>
          </a:p>
        </p:txBody>
      </p:sp>
      <p:sp>
        <p:nvSpPr>
          <p:cNvPr id="4" name="Title 6"/>
          <p:cNvSpPr>
            <a:spLocks noGrp="1"/>
          </p:cNvSpPr>
          <p:nvPr>
            <p:ph type="title"/>
          </p:nvPr>
        </p:nvSpPr>
        <p:spPr>
          <a:xfrm>
            <a:off x="76200" y="76200"/>
            <a:ext cx="8991600" cy="990600"/>
          </a:xfrm>
        </p:spPr>
        <p:txBody>
          <a:bodyPr>
            <a:noAutofit/>
          </a:bodyPr>
          <a:lstStyle/>
          <a:p>
            <a:pPr algn="just"/>
            <a:r>
              <a:rPr lang="en-US" dirty="0"/>
              <a:t>Notes to Form No. 3CD</a:t>
            </a:r>
            <a:endParaRPr lang="en-US" sz="2800" i="1" dirty="0">
              <a:solidFill>
                <a:srgbClr val="FF0000"/>
              </a:solidFill>
            </a:endParaRPr>
          </a:p>
        </p:txBody>
      </p:sp>
      <p:sp>
        <p:nvSpPr>
          <p:cNvPr id="5" name="TextBox 4"/>
          <p:cNvSpPr txBox="1"/>
          <p:nvPr/>
        </p:nvSpPr>
        <p:spPr>
          <a:xfrm>
            <a:off x="1295400" y="3810000"/>
            <a:ext cx="6858000" cy="830997"/>
          </a:xfrm>
          <a:prstGeom prst="rect">
            <a:avLst/>
          </a:prstGeom>
          <a:noFill/>
        </p:spPr>
        <p:txBody>
          <a:bodyPr wrap="square" rtlCol="0">
            <a:spAutoFit/>
          </a:bodyPr>
          <a:lstStyle/>
          <a:p>
            <a:pPr marL="725488" indent="-725488" algn="just"/>
            <a:r>
              <a:rPr lang="en-US" sz="2400" b="1" dirty="0"/>
              <a:t>Brief: </a:t>
            </a:r>
            <a:r>
              <a:rPr lang="en-US" sz="2400" dirty="0"/>
              <a:t>Annexure 1 (Part A &amp; Part B) to Form 3CD removed </a:t>
            </a:r>
            <a:r>
              <a:rPr lang="en-US" sz="2400" b="1" dirty="0"/>
              <a:t> </a:t>
            </a:r>
            <a:endParaRPr lang="en-US" sz="2400"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402</a:t>
            </a:fld>
            <a:endParaRPr lang="en-US"/>
          </a:p>
        </p:txBody>
      </p:sp>
    </p:spTree>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71600" y="1600200"/>
            <a:ext cx="7620000" cy="990600"/>
          </a:xfrm>
        </p:spPr>
        <p:txBody>
          <a:bodyPr>
            <a:noAutofit/>
          </a:bodyPr>
          <a:lstStyle/>
          <a:p>
            <a:pPr lvl="0"/>
            <a:r>
              <a:rPr lang="en-US" sz="4800" b="1" u="sng" dirty="0">
                <a:solidFill>
                  <a:schemeClr val="bg1"/>
                </a:solidFill>
              </a:rPr>
              <a:t>Procedure for e-filing</a:t>
            </a:r>
            <a:endParaRPr lang="en-US" sz="4800" dirty="0">
              <a:solidFill>
                <a:schemeClr val="bg1"/>
              </a:solidFill>
            </a:endParaRPr>
          </a:p>
        </p:txBody>
      </p:sp>
    </p:spTree>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b="1" dirty="0">
                <a:cs typeface="Times New Roman" pitchFamily="18" charset="0"/>
              </a:rPr>
              <a:t>Notification No. 34 /2013  </a:t>
            </a:r>
            <a:r>
              <a:rPr lang="en-US" sz="3600" b="1" dirty="0" err="1">
                <a:cs typeface="Times New Roman" pitchFamily="18" charset="0"/>
              </a:rPr>
              <a:t>dt</a:t>
            </a:r>
            <a:r>
              <a:rPr lang="en-US" sz="3600" b="1" dirty="0">
                <a:cs typeface="Times New Roman" pitchFamily="18" charset="0"/>
              </a:rPr>
              <a:t>. 01/05/2013</a:t>
            </a:r>
            <a:endParaRPr lang="en-US" sz="3600" b="1" dirty="0"/>
          </a:p>
        </p:txBody>
      </p:sp>
      <p:sp>
        <p:nvSpPr>
          <p:cNvPr id="6" name="Text Placeholder 5"/>
          <p:cNvSpPr>
            <a:spLocks noGrp="1"/>
          </p:cNvSpPr>
          <p:nvPr>
            <p:ph sz="quarter" idx="1"/>
          </p:nvPr>
        </p:nvSpPr>
        <p:spPr>
          <a:xfrm>
            <a:off x="381000" y="2057400"/>
            <a:ext cx="8385048" cy="3733800"/>
          </a:xfrm>
          <a:ln w="38100">
            <a:solidFill>
              <a:schemeClr val="accent1"/>
            </a:solidFill>
          </a:ln>
        </p:spPr>
        <p:txBody>
          <a:bodyPr>
            <a:normAutofit/>
          </a:bodyPr>
          <a:lstStyle/>
          <a:p>
            <a:pPr algn="just"/>
            <a:r>
              <a:rPr lang="en-US" sz="2700" b="1" dirty="0">
                <a:solidFill>
                  <a:schemeClr val="accent2"/>
                </a:solidFill>
                <a:cs typeface="Times New Roman" pitchFamily="18" charset="0"/>
              </a:rPr>
              <a:t>Report of audit u/s 44AB shall be furnished electronically</a:t>
            </a:r>
          </a:p>
          <a:p>
            <a:pPr algn="just"/>
            <a:endParaRPr lang="en-US" sz="1600" b="1" dirty="0">
              <a:cs typeface="Times New Roman" pitchFamily="18" charset="0"/>
            </a:endParaRPr>
          </a:p>
          <a:p>
            <a:pPr algn="just"/>
            <a:r>
              <a:rPr lang="en-US" sz="2700" u="sng" dirty="0">
                <a:cs typeface="Times New Roman" pitchFamily="18" charset="0"/>
              </a:rPr>
              <a:t>Notification No. 34 /2013/ F.No.142/5/2013-TPL dated 1st May, 2013</a:t>
            </a:r>
            <a:r>
              <a:rPr lang="en-US" sz="2700" dirty="0">
                <a:cs typeface="Times New Roman" pitchFamily="18" charset="0"/>
              </a:rPr>
              <a:t> </a:t>
            </a:r>
            <a:r>
              <a:rPr lang="en-US" sz="2700" dirty="0">
                <a:solidFill>
                  <a:schemeClr val="tx1"/>
                </a:solidFill>
                <a:cs typeface="Times New Roman" pitchFamily="18" charset="0"/>
              </a:rPr>
              <a:t>provided that where an assessee is required to furnish a report of audit under Sections 44AB, 92E or 115JB of the Act, he shall furnish the same electronically.</a:t>
            </a:r>
            <a:endParaRPr lang="en-US" sz="2700" dirty="0">
              <a:solidFill>
                <a:schemeClr val="tx1"/>
              </a:solidFill>
            </a:endParaRPr>
          </a:p>
        </p:txBody>
      </p:sp>
      <p:sp>
        <p:nvSpPr>
          <p:cNvPr id="8" name="Slide Number Placeholder 5"/>
          <p:cNvSpPr>
            <a:spLocks noGrp="1"/>
          </p:cNvSpPr>
          <p:nvPr>
            <p:ph type="sldNum" sz="quarter" idx="12"/>
          </p:nvPr>
        </p:nvSpPr>
        <p:spPr>
          <a:xfrm>
            <a:off x="0" y="1272222"/>
            <a:ext cx="533400" cy="244476"/>
          </a:xfrm>
        </p:spPr>
        <p:txBody>
          <a:bodyPr>
            <a:normAutofit fontScale="85000" lnSpcReduction="20000"/>
          </a:bodyPr>
          <a:lstStyle/>
          <a:p>
            <a:pPr>
              <a:defRPr/>
            </a:pPr>
            <a:fld id="{B5623DA5-471E-47B9-B428-EACCDD2BCB5D}" type="slidenum">
              <a:rPr lang="en-US"/>
              <a:pPr>
                <a:defRPr/>
              </a:pPr>
              <a:t>404</a:t>
            </a:fld>
            <a:endParaRPr lang="en-US" dirty="0"/>
          </a:p>
        </p:txBody>
      </p:sp>
    </p:spTree>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457200" y="1066800"/>
          <a:ext cx="82296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Striped Right Arrow 10"/>
          <p:cNvSpPr/>
          <p:nvPr/>
        </p:nvSpPr>
        <p:spPr>
          <a:xfrm>
            <a:off x="4191000" y="2057400"/>
            <a:ext cx="609600" cy="4572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Striped Right Arrow 11"/>
          <p:cNvSpPr/>
          <p:nvPr/>
        </p:nvSpPr>
        <p:spPr>
          <a:xfrm rot="10800000">
            <a:off x="4267200" y="5105399"/>
            <a:ext cx="609600" cy="4572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Striped Right Arrow 12"/>
          <p:cNvSpPr/>
          <p:nvPr/>
        </p:nvSpPr>
        <p:spPr>
          <a:xfrm rot="5400000">
            <a:off x="6667500" y="3543300"/>
            <a:ext cx="609600" cy="3810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 name="Rectangle 5"/>
          <p:cNvSpPr/>
          <p:nvPr/>
        </p:nvSpPr>
        <p:spPr>
          <a:xfrm>
            <a:off x="304800" y="76200"/>
            <a:ext cx="8610600" cy="830997"/>
          </a:xfrm>
          <a:prstGeom prst="rect">
            <a:avLst/>
          </a:prstGeom>
        </p:spPr>
        <p:txBody>
          <a:bodyPr wrap="square">
            <a:spAutoFit/>
          </a:bodyPr>
          <a:lstStyle/>
          <a:p>
            <a:pPr lvl="0" algn="ctr"/>
            <a:r>
              <a:rPr lang="en-US" sz="4800" b="1" u="sng" dirty="0">
                <a:solidFill>
                  <a:schemeClr val="tx2"/>
                </a:solidFill>
                <a:latin typeface="+mj-lt"/>
              </a:rPr>
              <a:t>Procedure for e-filing</a:t>
            </a:r>
          </a:p>
        </p:txBody>
      </p:sp>
      <p:sp>
        <p:nvSpPr>
          <p:cNvPr id="7" name="Slide Number Placeholder 6"/>
          <p:cNvSpPr>
            <a:spLocks noGrp="1"/>
          </p:cNvSpPr>
          <p:nvPr>
            <p:ph type="sldNum" sz="quarter" idx="12"/>
          </p:nvPr>
        </p:nvSpPr>
        <p:spPr/>
        <p:txBody>
          <a:bodyPr>
            <a:normAutofit/>
          </a:bodyPr>
          <a:lstStyle/>
          <a:p>
            <a:fld id="{B6F15528-21DE-4FAA-801E-634DDDAF4B2B}" type="slidenum">
              <a:rPr lang="en-US" smtClean="0"/>
              <a:pPr/>
              <a:t>405</a:t>
            </a:fld>
            <a:endParaRPr lang="en-US"/>
          </a:p>
        </p:txBody>
      </p:sp>
    </p:spTree>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a:t>Overview of Provisions of Sec. </a:t>
            </a:r>
            <a:r>
              <a:rPr lang="en-US" sz="2800" b="1" dirty="0">
                <a:latin typeface="+mn-lt"/>
              </a:rPr>
              <a:t>44</a:t>
            </a:r>
            <a:r>
              <a:rPr lang="en-US" sz="3600" b="1" dirty="0"/>
              <a:t>AB</a:t>
            </a:r>
          </a:p>
        </p:txBody>
      </p:sp>
    </p:spTree>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fontScale="85000" lnSpcReduction="20000"/>
          </a:bodyPr>
          <a:lstStyle/>
          <a:p>
            <a:pPr>
              <a:defRPr/>
            </a:pPr>
            <a:fld id="{2D6F48FC-46F5-4378-AD34-1167146A4879}" type="slidenum">
              <a:rPr lang="en-US"/>
              <a:pPr>
                <a:defRPr/>
              </a:pPr>
              <a:t>407</a:t>
            </a:fld>
            <a:endParaRPr lang="en-US"/>
          </a:p>
        </p:txBody>
      </p:sp>
      <p:sp>
        <p:nvSpPr>
          <p:cNvPr id="19459" name="Content Placeholder 2"/>
          <p:cNvSpPr>
            <a:spLocks noGrp="1"/>
          </p:cNvSpPr>
          <p:nvPr>
            <p:ph sz="quarter" idx="1"/>
          </p:nvPr>
        </p:nvSpPr>
        <p:spPr>
          <a:xfrm>
            <a:off x="228600" y="1905000"/>
            <a:ext cx="8686800" cy="4114800"/>
          </a:xfrm>
          <a:ln w="38100">
            <a:solidFill>
              <a:schemeClr val="accent1"/>
            </a:solidFill>
          </a:ln>
        </p:spPr>
        <p:txBody>
          <a:bodyPr rtlCol="0">
            <a:normAutofit/>
          </a:bodyPr>
          <a:lstStyle/>
          <a:p>
            <a:pPr marL="0" indent="0" algn="just">
              <a:spcBef>
                <a:spcPts val="0"/>
              </a:spcBef>
              <a:buNone/>
              <a:defRPr/>
            </a:pPr>
            <a:r>
              <a:rPr lang="en-US" sz="2400" dirty="0">
                <a:latin typeface="Calibri" pitchFamily="34" charset="0"/>
              </a:rPr>
              <a:t>Accounts of previous year to be audited by an accountant, before the specified date and furnish by that date, the report of such audit in the prescribed form duly signed and verified by such accountant and setting forth such particulars as may be prescribed.</a:t>
            </a:r>
          </a:p>
          <a:p>
            <a:pPr marL="339725" indent="-339725" algn="just" eaLnBrk="1" fontAlgn="auto" hangingPunct="1">
              <a:spcBef>
                <a:spcPts val="0"/>
              </a:spcBef>
              <a:spcAft>
                <a:spcPts val="0"/>
              </a:spcAft>
              <a:buNone/>
              <a:defRPr/>
            </a:pPr>
            <a:endParaRPr lang="en-US" sz="1050" dirty="0">
              <a:latin typeface="Calibri" pitchFamily="34" charset="0"/>
            </a:endParaRPr>
          </a:p>
          <a:p>
            <a:pPr marL="339725" indent="-339725" algn="just" eaLnBrk="1" fontAlgn="auto" hangingPunct="1">
              <a:spcBef>
                <a:spcPts val="0"/>
              </a:spcBef>
              <a:spcAft>
                <a:spcPts val="0"/>
              </a:spcAft>
              <a:buNone/>
              <a:defRPr/>
            </a:pPr>
            <a:r>
              <a:rPr lang="en-US" sz="2400" b="1" dirty="0">
                <a:latin typeface="Calibri" pitchFamily="34" charset="0"/>
              </a:rPr>
              <a:t>“</a:t>
            </a:r>
            <a:r>
              <a:rPr lang="en-US" sz="2400" b="1" u="sng" dirty="0">
                <a:latin typeface="Calibri" pitchFamily="34" charset="0"/>
              </a:rPr>
              <a:t>Accountant</a:t>
            </a:r>
            <a:r>
              <a:rPr lang="en-US" sz="2400" b="1" dirty="0">
                <a:latin typeface="Calibri" pitchFamily="34" charset="0"/>
              </a:rPr>
              <a:t>”</a:t>
            </a:r>
            <a:r>
              <a:rPr lang="en-US" sz="2400" dirty="0">
                <a:latin typeface="Calibri" pitchFamily="34" charset="0"/>
              </a:rPr>
              <a:t>– As per Explanation below Sub-section 2 of Section 288 </a:t>
            </a:r>
            <a:r>
              <a:rPr lang="en-US" sz="2400" b="1" dirty="0">
                <a:solidFill>
                  <a:srgbClr val="C00000"/>
                </a:solidFill>
                <a:latin typeface="Calibri" pitchFamily="34" charset="0"/>
              </a:rPr>
              <a:t>[Explanation(</a:t>
            </a:r>
            <a:r>
              <a:rPr lang="en-US" sz="2400" b="1" dirty="0" err="1">
                <a:solidFill>
                  <a:srgbClr val="C00000"/>
                </a:solidFill>
                <a:latin typeface="Calibri" pitchFamily="34" charset="0"/>
              </a:rPr>
              <a:t>i</a:t>
            </a:r>
            <a:r>
              <a:rPr lang="en-US" sz="2400" b="1" dirty="0">
                <a:solidFill>
                  <a:srgbClr val="C00000"/>
                </a:solidFill>
                <a:latin typeface="Calibri" pitchFamily="34" charset="0"/>
              </a:rPr>
              <a:t>) to S.44AB]</a:t>
            </a:r>
          </a:p>
          <a:p>
            <a:pPr marL="339725" indent="-339725" algn="just">
              <a:buNone/>
              <a:defRPr/>
            </a:pPr>
            <a:r>
              <a:rPr lang="en-US" sz="2400" b="1" dirty="0">
                <a:latin typeface="Calibri" pitchFamily="34" charset="0"/>
              </a:rPr>
              <a:t>“</a:t>
            </a:r>
            <a:r>
              <a:rPr lang="en-US" sz="2400" b="1" u="sng" dirty="0">
                <a:latin typeface="Calibri" pitchFamily="34" charset="0"/>
              </a:rPr>
              <a:t>Specified date</a:t>
            </a:r>
            <a:r>
              <a:rPr lang="en-US" sz="2400" b="1" dirty="0">
                <a:latin typeface="Calibri" pitchFamily="34" charset="0"/>
              </a:rPr>
              <a:t>” – </a:t>
            </a:r>
            <a:r>
              <a:rPr lang="en-US" sz="2400" dirty="0">
                <a:latin typeface="Calibri" pitchFamily="34" charset="0"/>
              </a:rPr>
              <a:t>means the due date for furnishing the return of income u/s 139(1) i.e</a:t>
            </a:r>
            <a:r>
              <a:rPr lang="en-US" sz="2400" b="1" dirty="0">
                <a:latin typeface="Calibri" pitchFamily="34" charset="0"/>
              </a:rPr>
              <a:t>. </a:t>
            </a:r>
            <a:r>
              <a:rPr lang="en-US" sz="2400" dirty="0">
                <a:latin typeface="Calibri" pitchFamily="34" charset="0"/>
              </a:rPr>
              <a:t>30</a:t>
            </a:r>
            <a:r>
              <a:rPr lang="en-US" sz="2400" baseline="30000" dirty="0">
                <a:latin typeface="Calibri" pitchFamily="34" charset="0"/>
              </a:rPr>
              <a:t>th</a:t>
            </a:r>
            <a:r>
              <a:rPr lang="en-US" sz="2400" dirty="0">
                <a:latin typeface="Calibri" pitchFamily="34" charset="0"/>
              </a:rPr>
              <a:t>  day of September  of A.Y. </a:t>
            </a:r>
            <a:r>
              <a:rPr lang="en-US" sz="2400" b="1" dirty="0">
                <a:solidFill>
                  <a:srgbClr val="C00000"/>
                </a:solidFill>
                <a:latin typeface="Calibri" pitchFamily="34" charset="0"/>
              </a:rPr>
              <a:t>[Explanation(ii) to S.44AB]</a:t>
            </a:r>
          </a:p>
        </p:txBody>
      </p:sp>
      <p:sp>
        <p:nvSpPr>
          <p:cNvPr id="5" name="Title 1"/>
          <p:cNvSpPr txBox="1">
            <a:spLocks/>
          </p:cNvSpPr>
          <p:nvPr/>
        </p:nvSpPr>
        <p:spPr>
          <a:xfrm>
            <a:off x="152400" y="2286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Compulsory Audit of Accounts……</a:t>
            </a:r>
          </a:p>
        </p:txBody>
      </p:sp>
    </p:spTree>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153400" cy="990600"/>
          </a:xfrm>
        </p:spPr>
        <p:txBody>
          <a:bodyPr>
            <a:normAutofit/>
          </a:bodyPr>
          <a:lstStyle/>
          <a:p>
            <a:pPr>
              <a:defRPr/>
            </a:pPr>
            <a:r>
              <a:rPr lang="en-US" sz="3800" dirty="0"/>
              <a:t>Compulsory Audit of Accounts……</a:t>
            </a:r>
          </a:p>
        </p:txBody>
      </p:sp>
      <p:sp>
        <p:nvSpPr>
          <p:cNvPr id="5"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408</a:t>
            </a:fld>
            <a:endParaRPr lang="en-US" dirty="0"/>
          </a:p>
        </p:txBody>
      </p:sp>
      <p:sp>
        <p:nvSpPr>
          <p:cNvPr id="3" name="Content Placeholder 2"/>
          <p:cNvSpPr>
            <a:spLocks noGrp="1"/>
          </p:cNvSpPr>
          <p:nvPr>
            <p:ph sz="quarter" idx="1"/>
          </p:nvPr>
        </p:nvSpPr>
        <p:spPr>
          <a:xfrm>
            <a:off x="152400" y="1600200"/>
            <a:ext cx="8839200" cy="5181600"/>
          </a:xfrm>
          <a:ln w="38100">
            <a:solidFill>
              <a:schemeClr val="accent1"/>
            </a:solidFill>
          </a:ln>
        </p:spPr>
        <p:txBody>
          <a:bodyPr>
            <a:noAutofit/>
          </a:bodyPr>
          <a:lstStyle/>
          <a:p>
            <a:pPr algn="just">
              <a:spcBef>
                <a:spcPts val="1600"/>
              </a:spcBef>
              <a:buFont typeface="Wingdings" pitchFamily="2" charset="2"/>
              <a:buChar char="Ø"/>
            </a:pPr>
            <a:r>
              <a:rPr lang="en-US" sz="2050" b="1" u="sng" dirty="0"/>
              <a:t>Clause (b) of Section 44AB is not applicable in case of company or any other artificial person as a company or artificial person cannot carry on a profession.</a:t>
            </a:r>
          </a:p>
          <a:p>
            <a:pPr algn="just">
              <a:spcBef>
                <a:spcPts val="1600"/>
              </a:spcBef>
              <a:buFont typeface="Wingdings" pitchFamily="2" charset="2"/>
              <a:buChar char="Ø"/>
            </a:pPr>
            <a:r>
              <a:rPr lang="en-US" sz="2050" dirty="0"/>
              <a:t>For the purpose of attracting  Sec 44AB, receipts of an assessee by way of sale or trading business and receipts for </a:t>
            </a:r>
            <a:r>
              <a:rPr lang="en-US" sz="2050" u="sng" dirty="0"/>
              <a:t>doing job work</a:t>
            </a:r>
            <a:r>
              <a:rPr lang="en-US" sz="2050" dirty="0"/>
              <a:t> can be clubbed to find out whether prescribed limit is exceeding or not. </a:t>
            </a:r>
            <a:r>
              <a:rPr lang="en-US" sz="2050" b="1" u="sng" dirty="0" err="1">
                <a:solidFill>
                  <a:srgbClr val="C00000"/>
                </a:solidFill>
              </a:rPr>
              <a:t>Bajrang</a:t>
            </a:r>
            <a:r>
              <a:rPr lang="en-US" sz="2050" b="1" u="sng" dirty="0">
                <a:solidFill>
                  <a:srgbClr val="C00000"/>
                </a:solidFill>
              </a:rPr>
              <a:t>  Oil Mills v. ITO [2007] 163 Taxman 154 (Raj.)</a:t>
            </a:r>
            <a:r>
              <a:rPr lang="en-US" sz="2050" b="1" dirty="0"/>
              <a:t> </a:t>
            </a:r>
          </a:p>
          <a:p>
            <a:pPr algn="just">
              <a:spcBef>
                <a:spcPts val="1600"/>
              </a:spcBef>
              <a:buFont typeface="Wingdings" pitchFamily="2" charset="2"/>
              <a:buChar char="Ø"/>
            </a:pPr>
            <a:r>
              <a:rPr lang="en-US" sz="2050" dirty="0"/>
              <a:t>Requirement of compulsory tax audit u/s 44AB is only in respect of business carried on by a person and not in respect of his income from other sources. </a:t>
            </a:r>
            <a:r>
              <a:rPr lang="en-US" sz="2050" b="1" u="sng" dirty="0" err="1">
                <a:solidFill>
                  <a:srgbClr val="C00000"/>
                </a:solidFill>
              </a:rPr>
              <a:t>Ghai</a:t>
            </a:r>
            <a:r>
              <a:rPr lang="en-US" sz="2050" b="1" u="sng" dirty="0">
                <a:solidFill>
                  <a:srgbClr val="C00000"/>
                </a:solidFill>
              </a:rPr>
              <a:t> Construction v. State of Maharashtra [2009] 184 Taxman 52 (</a:t>
            </a:r>
            <a:r>
              <a:rPr lang="en-US" sz="2050" b="1" u="sng" dirty="0" err="1">
                <a:solidFill>
                  <a:srgbClr val="C00000"/>
                </a:solidFill>
              </a:rPr>
              <a:t>Bom</a:t>
            </a:r>
            <a:r>
              <a:rPr lang="en-US" sz="2050" b="1" u="sng" dirty="0">
                <a:solidFill>
                  <a:srgbClr val="C00000"/>
                </a:solidFill>
              </a:rPr>
              <a:t>.)</a:t>
            </a:r>
          </a:p>
          <a:p>
            <a:pPr algn="just">
              <a:spcBef>
                <a:spcPts val="1600"/>
              </a:spcBef>
              <a:buFont typeface="Wingdings" pitchFamily="2" charset="2"/>
              <a:buChar char="Ø"/>
            </a:pPr>
            <a:r>
              <a:rPr lang="en-US" sz="2050" dirty="0"/>
              <a:t>Where the assessee is proprietor of more than one concern, </a:t>
            </a:r>
            <a:r>
              <a:rPr lang="en-US" sz="2050" b="1" u="sng" dirty="0">
                <a:solidFill>
                  <a:srgbClr val="C00000"/>
                </a:solidFill>
              </a:rPr>
              <a:t>aggregate of all the businesses </a:t>
            </a:r>
            <a:r>
              <a:rPr lang="en-US" sz="2050" dirty="0"/>
              <a:t>to be taken into consideration for the purpose of compliance with the provisions of Sec. 44AB. </a:t>
            </a:r>
            <a:r>
              <a:rPr lang="en-US" sz="2050" b="1" i="1" u="sng" dirty="0">
                <a:solidFill>
                  <a:srgbClr val="C00000"/>
                </a:solidFill>
              </a:rPr>
              <a:t>Asst. CIT &amp; </a:t>
            </a:r>
            <a:r>
              <a:rPr lang="en-US" sz="2050" b="1" i="1" u="sng" dirty="0" err="1">
                <a:solidFill>
                  <a:srgbClr val="C00000"/>
                </a:solidFill>
              </a:rPr>
              <a:t>Anr</a:t>
            </a:r>
            <a:r>
              <a:rPr lang="en-US" sz="2050" b="1" i="1" u="sng" dirty="0">
                <a:solidFill>
                  <a:srgbClr val="C00000"/>
                </a:solidFill>
              </a:rPr>
              <a:t>. V. Dr. K. Satish Shetty [2009] 310 ITR 366 (Kar.)</a:t>
            </a:r>
            <a:endParaRPr lang="en-US" sz="2050" dirty="0"/>
          </a:p>
        </p:txBody>
      </p:sp>
      <p:sp>
        <p:nvSpPr>
          <p:cNvPr id="4" name="Rectangle 3"/>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Tree>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537448" cy="990600"/>
          </a:xfrm>
        </p:spPr>
        <p:txBody>
          <a:bodyPr>
            <a:noAutofit/>
          </a:bodyPr>
          <a:lstStyle/>
          <a:p>
            <a:pPr algn="just">
              <a:defRPr/>
            </a:pPr>
            <a:r>
              <a:rPr lang="en-US" sz="4000" dirty="0"/>
              <a:t>Tax  Auditor……...</a:t>
            </a:r>
          </a:p>
        </p:txBody>
      </p:sp>
      <p:sp>
        <p:nvSpPr>
          <p:cNvPr id="23554" name="Slide Number Placeholder 3"/>
          <p:cNvSpPr>
            <a:spLocks noGrp="1"/>
          </p:cNvSpPr>
          <p:nvPr>
            <p:ph type="sldNum" sz="quarter" idx="12"/>
          </p:nvPr>
        </p:nvSpPr>
        <p:spPr bwMode="auto">
          <a:ln>
            <a:miter lim="800000"/>
            <a:headEnd/>
            <a:tailEnd/>
          </a:ln>
        </p:spPr>
        <p:txBody>
          <a:bodyPr wrap="square" tIns="45720" bIns="45720" numCol="1" anchorCtr="0" compatLnSpc="1">
            <a:prstTxWarp prst="textNoShape">
              <a:avLst/>
            </a:prstTxWarp>
            <a:normAutofit fontScale="85000" lnSpcReduction="20000"/>
          </a:bodyPr>
          <a:lstStyle/>
          <a:p>
            <a:pPr>
              <a:defRPr/>
            </a:pPr>
            <a:fld id="{E30E7F77-8CDF-4914-A6B7-DE2178B510D4}" type="slidenum">
              <a:rPr lang="en-US"/>
              <a:pPr>
                <a:defRPr/>
              </a:pPr>
              <a:t>409</a:t>
            </a:fld>
            <a:endParaRPr lang="en-US" dirty="0"/>
          </a:p>
        </p:txBody>
      </p:sp>
      <p:sp>
        <p:nvSpPr>
          <p:cNvPr id="18435" name="Rectangle 2"/>
          <p:cNvSpPr>
            <a:spLocks noGrp="1" noChangeArrowheads="1"/>
          </p:cNvSpPr>
          <p:nvPr>
            <p:ph sz="quarter" idx="1"/>
          </p:nvPr>
        </p:nvSpPr>
        <p:spPr>
          <a:xfrm>
            <a:off x="228600" y="2286000"/>
            <a:ext cx="8686800" cy="3352800"/>
          </a:xfrm>
          <a:ln w="38100">
            <a:solidFill>
              <a:schemeClr val="accent1"/>
            </a:solidFill>
          </a:ln>
        </p:spPr>
        <p:txBody>
          <a:bodyPr>
            <a:normAutofit/>
          </a:bodyPr>
          <a:lstStyle/>
          <a:p>
            <a:pPr algn="just" eaLnBrk="1" hangingPunct="1">
              <a:buFont typeface="Wingdings" pitchFamily="2" charset="2"/>
              <a:buChar char="Ø"/>
            </a:pPr>
            <a:r>
              <a:rPr lang="en-US" sz="2400" dirty="0">
                <a:latin typeface="Calibri" pitchFamily="34" charset="0"/>
              </a:rPr>
              <a:t>A Chartered Accountant in part-time practice cannot be appointed as tax auditor u/s 44AB. </a:t>
            </a:r>
            <a:r>
              <a:rPr lang="en-US" sz="2200" b="1" i="1" u="sng" dirty="0">
                <a:solidFill>
                  <a:srgbClr val="C00000"/>
                </a:solidFill>
                <a:latin typeface="Calibri" pitchFamily="34" charset="0"/>
              </a:rPr>
              <a:t>[Para 9.4 of ICAI’s Guidance Note on Tax Audit.] 242</a:t>
            </a:r>
            <a:r>
              <a:rPr lang="en-US" sz="2200" b="1" i="1" u="sng" baseline="30000" dirty="0">
                <a:solidFill>
                  <a:srgbClr val="C00000"/>
                </a:solidFill>
                <a:latin typeface="Calibri" pitchFamily="34" charset="0"/>
              </a:rPr>
              <a:t>nd</a:t>
            </a:r>
            <a:r>
              <a:rPr lang="en-US" sz="2200" b="1" i="1" u="sng" dirty="0">
                <a:solidFill>
                  <a:srgbClr val="C00000"/>
                </a:solidFill>
                <a:latin typeface="Calibri" pitchFamily="34" charset="0"/>
              </a:rPr>
              <a:t> meeting</a:t>
            </a:r>
          </a:p>
          <a:p>
            <a:pPr algn="just" eaLnBrk="1" hangingPunct="1">
              <a:buFont typeface="Wingdings" pitchFamily="2" charset="2"/>
              <a:buChar char="Ø"/>
            </a:pPr>
            <a:endParaRPr lang="en-US" sz="2400" dirty="0">
              <a:latin typeface="Calibri" pitchFamily="34" charset="0"/>
            </a:endParaRPr>
          </a:p>
          <a:p>
            <a:pPr algn="just" eaLnBrk="1" hangingPunct="1">
              <a:buFont typeface="Wingdings" pitchFamily="2" charset="2"/>
              <a:buChar char="Ø"/>
            </a:pPr>
            <a:r>
              <a:rPr lang="en-US" sz="2400" dirty="0">
                <a:latin typeface="Calibri" pitchFamily="34" charset="0"/>
              </a:rPr>
              <a:t>An internal auditor of an assessee, whether working with the organization or independently practicing Chartered Accountant or a firm of Chartered Accountants, cannot be appointed as  tax auditor. </a:t>
            </a:r>
            <a:r>
              <a:rPr lang="en-US" sz="2200" b="1" i="1" u="sng" dirty="0">
                <a:solidFill>
                  <a:srgbClr val="C00000"/>
                </a:solidFill>
                <a:latin typeface="Calibri" pitchFamily="34" charset="0"/>
              </a:rPr>
              <a:t>(as per the guidelines of the council dated 12-12-2008.)</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62328416"/>
              </p:ext>
            </p:extLst>
          </p:nvPr>
        </p:nvGraphicFramePr>
        <p:xfrm>
          <a:off x="17748" y="-27384"/>
          <a:ext cx="9108505" cy="6519681"/>
        </p:xfrm>
        <a:graphic>
          <a:graphicData uri="http://schemas.openxmlformats.org/drawingml/2006/table">
            <a:tbl>
              <a:tblPr firstRow="1" bandRow="1">
                <a:tableStyleId>{5C22544A-7EE6-4342-B048-85BDC9FD1C3A}</a:tableStyleId>
              </a:tblPr>
              <a:tblGrid>
                <a:gridCol w="881844">
                  <a:extLst>
                    <a:ext uri="{9D8B030D-6E8A-4147-A177-3AD203B41FA5}">
                      <a16:colId xmlns="" xmlns:a16="http://schemas.microsoft.com/office/drawing/2014/main" val="20001"/>
                    </a:ext>
                  </a:extLst>
                </a:gridCol>
                <a:gridCol w="6120680">
                  <a:extLst>
                    <a:ext uri="{9D8B030D-6E8A-4147-A177-3AD203B41FA5}">
                      <a16:colId xmlns="" xmlns:a16="http://schemas.microsoft.com/office/drawing/2014/main" val="20002"/>
                    </a:ext>
                  </a:extLst>
                </a:gridCol>
                <a:gridCol w="2105981">
                  <a:extLst>
                    <a:ext uri="{9D8B030D-6E8A-4147-A177-3AD203B41FA5}">
                      <a16:colId xmlns="" xmlns:a16="http://schemas.microsoft.com/office/drawing/2014/main" val="91411386"/>
                    </a:ext>
                  </a:extLst>
                </a:gridCol>
              </a:tblGrid>
              <a:tr h="401658">
                <a:tc>
                  <a:txBody>
                    <a:bodyPr/>
                    <a:lstStyle/>
                    <a:p>
                      <a:pPr algn="ctr"/>
                      <a:r>
                        <a:rPr lang="en-US" sz="18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8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8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78751">
                <a:tc>
                  <a:txBody>
                    <a:bodyPr/>
                    <a:lstStyle/>
                    <a:p>
                      <a:pPr algn="ctr">
                        <a:lnSpc>
                          <a:spcPct val="100000"/>
                        </a:lnSpc>
                        <a:spcBef>
                          <a:spcPts val="0"/>
                        </a:spcBef>
                        <a:spcAft>
                          <a:spcPts val="0"/>
                        </a:spcAft>
                      </a:pPr>
                      <a:r>
                        <a:rPr lang="en-US" sz="1600" b="1" dirty="0">
                          <a:solidFill>
                            <a:schemeClr val="tx1"/>
                          </a:solidFill>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Payments u/s 43B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without AO Discretion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578751">
                <a:tc>
                  <a:txBody>
                    <a:bodyPr/>
                    <a:lstStyle/>
                    <a:p>
                      <a:pPr algn="ctr">
                        <a:lnSpc>
                          <a:spcPct val="100000"/>
                        </a:lnSpc>
                        <a:spcBef>
                          <a:spcPts val="0"/>
                        </a:spcBef>
                        <a:spcAft>
                          <a:spcPts val="0"/>
                        </a:spcAft>
                      </a:pPr>
                      <a:r>
                        <a:rPr lang="en-US" sz="1600" b="1" dirty="0">
                          <a:solidFill>
                            <a:schemeClr val="tx1"/>
                          </a:solidFill>
                        </a:rPr>
                        <a:t>27(a)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Central Value Added Tax Credits/</a:t>
                      </a:r>
                      <a:r>
                        <a:rPr lang="en-US" sz="1600" baseline="0" dirty="0"/>
                        <a:t> Input Tax Credit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Auditors Working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48422">
                <a:tc>
                  <a:txBody>
                    <a:bodyPr/>
                    <a:lstStyle/>
                    <a:p>
                      <a:pPr algn="ctr">
                        <a:lnSpc>
                          <a:spcPct val="100000"/>
                        </a:lnSpc>
                        <a:spcBef>
                          <a:spcPts val="0"/>
                        </a:spcBef>
                        <a:spcAft>
                          <a:spcPts val="0"/>
                        </a:spcAft>
                      </a:pPr>
                      <a:r>
                        <a:rPr lang="en-US" sz="1600" b="1" dirty="0">
                          <a:solidFill>
                            <a:schemeClr val="tx1"/>
                          </a:solidFill>
                        </a:rPr>
                        <a:t>27(b)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Prior period items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80597592"/>
                  </a:ext>
                </a:extLst>
              </a:tr>
              <a:tr h="583054">
                <a:tc>
                  <a:txBody>
                    <a:bodyPr/>
                    <a:lstStyle/>
                    <a:p>
                      <a:pPr algn="ctr">
                        <a:lnSpc>
                          <a:spcPct val="100000"/>
                        </a:lnSpc>
                        <a:spcBef>
                          <a:spcPts val="0"/>
                        </a:spcBef>
                        <a:spcAft>
                          <a:spcPts val="0"/>
                        </a:spcAft>
                      </a:pPr>
                      <a:r>
                        <a:rPr lang="en-US" sz="1600" b="1"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Property(shares</a:t>
                      </a:r>
                      <a:r>
                        <a:rPr lang="en-US" sz="1600" baseline="0" dirty="0"/>
                        <a:t> of Pvt. Co.) </a:t>
                      </a:r>
                      <a:r>
                        <a:rPr lang="en-US" sz="1600" dirty="0"/>
                        <a:t>received u/s 56(2)(</a:t>
                      </a:r>
                      <a:r>
                        <a:rPr lang="en-US" sz="1600" dirty="0" err="1"/>
                        <a:t>viia</a:t>
                      </a:r>
                      <a:r>
                        <a:rPr lang="en-US" sz="1600" dirty="0"/>
                        <a:t>)</a:t>
                      </a:r>
                      <a:r>
                        <a:rPr lang="en-US" sz="1600" baseline="0" dirty="0"/>
                        <a:t> without/inadequate consideration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Disallowance with AO Discretion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20452353"/>
                  </a:ext>
                </a:extLst>
              </a:tr>
              <a:tr h="877747">
                <a:tc>
                  <a:txBody>
                    <a:bodyPr/>
                    <a:lstStyle/>
                    <a:p>
                      <a:pPr algn="ctr"/>
                      <a:r>
                        <a:rPr lang="en-US" sz="1600" b="1"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t>Consideration for the issue of shares</a:t>
                      </a:r>
                      <a:r>
                        <a:rPr lang="en-US" sz="1600" b="0" baseline="0" dirty="0"/>
                        <a:t> u/s 56(2)(</a:t>
                      </a:r>
                      <a:r>
                        <a:rPr lang="en-US" sz="1600" b="0" baseline="0" dirty="0" err="1"/>
                        <a:t>viib</a:t>
                      </a:r>
                      <a:r>
                        <a:rPr lang="en-US" sz="1600" b="0" baseline="0" dirty="0"/>
                        <a:t>) </a:t>
                      </a:r>
                      <a:r>
                        <a:rPr lang="en-US" sz="1600" b="0" dirty="0"/>
                        <a:t>exceeding its FMV</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(A) - </a:t>
                      </a:r>
                      <a:r>
                        <a:rPr lang="en-US" sz="1600" b="0" u="none" dirty="0"/>
                        <a:t>Advance received on capital asset forfeited u/s 56(2)(ix)</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(B) - </a:t>
                      </a:r>
                      <a:r>
                        <a:rPr lang="en-US" sz="1600" b="0" u="none" dirty="0"/>
                        <a:t>Income from gifts exceeding </a:t>
                      </a:r>
                      <a:r>
                        <a:rPr lang="en-US" sz="1600" b="0" u="none" dirty="0" err="1"/>
                        <a:t>Rs</a:t>
                      </a:r>
                      <a:r>
                        <a:rPr lang="en-US" sz="1600" b="0" u="none" dirty="0"/>
                        <a:t>. 50,000 u/s 56(2)(x)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aseline="0" dirty="0"/>
                        <a:t>Disallowance with AO Discretion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089652262"/>
                  </a:ext>
                </a:extLst>
              </a:tr>
              <a:tr h="345608">
                <a:tc>
                  <a:txBody>
                    <a:bodyPr/>
                    <a:lstStyle/>
                    <a:p>
                      <a:pPr algn="ctr"/>
                      <a:r>
                        <a:rPr lang="en-US" sz="1600" b="1"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err="1"/>
                        <a:t>Hundi</a:t>
                      </a:r>
                      <a:r>
                        <a:rPr lang="en-US" sz="1600" b="0" dirty="0"/>
                        <a:t> loans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48422">
                <a:tc>
                  <a:txBody>
                    <a:bodyPr/>
                    <a:lstStyle/>
                    <a:p>
                      <a:pPr algn="ctr"/>
                      <a:r>
                        <a:rPr lang="en-US" sz="1600" b="1" dirty="0">
                          <a:solidFill>
                            <a:schemeClr val="tx1"/>
                          </a:solidFill>
                        </a:rPr>
                        <a:t>30A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t>Details about “Primary Adjustment” in transfer price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47421327"/>
                  </a:ext>
                </a:extLst>
              </a:tr>
              <a:tr h="784738">
                <a:tc>
                  <a:txBody>
                    <a:bodyPr/>
                    <a:lstStyle/>
                    <a:p>
                      <a:pPr algn="ctr"/>
                      <a:r>
                        <a:rPr lang="en-US" sz="1600" b="1" dirty="0">
                          <a:solidFill>
                            <a:schemeClr val="tx1"/>
                          </a:solidFill>
                        </a:rPr>
                        <a:t>30B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t>Limitation of interest deduction for borrowings from Associated Enterprises up to 30% of EBITDA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aseline="0" dirty="0"/>
                        <a:t>Disallowance with AO Discretion</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35821038"/>
                  </a:ext>
                </a:extLst>
              </a:tr>
              <a:tr h="648832">
                <a:tc>
                  <a:txBody>
                    <a:bodyPr/>
                    <a:lstStyle/>
                    <a:p>
                      <a:pPr algn="ctr"/>
                      <a:r>
                        <a:rPr lang="en-US" sz="1600" b="1" dirty="0">
                          <a:solidFill>
                            <a:schemeClr val="tx1"/>
                          </a:solidFill>
                        </a:rPr>
                        <a:t>30C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prstClr val="black"/>
                          </a:solidFill>
                        </a:rPr>
                        <a:t>Details of Impermissible Avoidance Agreement</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16336860"/>
                  </a:ext>
                </a:extLst>
              </a:tr>
              <a:tr h="784738">
                <a:tc>
                  <a:txBody>
                    <a:bodyPr/>
                    <a:lstStyle/>
                    <a:p>
                      <a:pPr algn="ctr"/>
                      <a:r>
                        <a:rPr lang="en-US" sz="1600" b="1" dirty="0"/>
                        <a:t>31(a)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t>Particular of each </a:t>
                      </a:r>
                      <a:r>
                        <a:rPr lang="en-US" sz="1600" b="1" dirty="0"/>
                        <a:t>Loans / deposits</a:t>
                      </a:r>
                      <a:r>
                        <a:rPr lang="en-US" sz="1600" b="0" dirty="0"/>
                        <a:t> in an amount exceeding the limit specified in section 269SS taken or accepted.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dirty="0"/>
                        <a:t>Reporting and Can attract Penalty u/s 271DD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537128855"/>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a:xfrm>
            <a:off x="457200" y="228600"/>
            <a:ext cx="8308848" cy="990600"/>
          </a:xfrm>
        </p:spPr>
        <p:txBody>
          <a:bodyPr>
            <a:normAutofit/>
          </a:bodyPr>
          <a:lstStyle/>
          <a:p>
            <a:pPr algn="ctr" eaLnBrk="1" fontAlgn="auto" hangingPunct="1">
              <a:spcAft>
                <a:spcPts val="0"/>
              </a:spcAft>
              <a:defRPr/>
            </a:pPr>
            <a:r>
              <a:rPr lang="en-US" sz="4800" dirty="0"/>
              <a:t>Liability of Tax Audit…… </a:t>
            </a:r>
          </a:p>
        </p:txBody>
      </p:sp>
      <p:sp>
        <p:nvSpPr>
          <p:cNvPr id="6" name="Slide Number Placeholder 5"/>
          <p:cNvSpPr>
            <a:spLocks noGrp="1"/>
          </p:cNvSpPr>
          <p:nvPr>
            <p:ph type="sldNum" sz="quarter" idx="12"/>
          </p:nvPr>
        </p:nvSpPr>
        <p:spPr/>
        <p:txBody>
          <a:bodyPr>
            <a:normAutofit fontScale="85000" lnSpcReduction="20000"/>
          </a:bodyPr>
          <a:lstStyle/>
          <a:p>
            <a:pPr>
              <a:defRPr/>
            </a:pPr>
            <a:fld id="{B2E59A89-9921-4904-9E42-FC00732FA926}" type="slidenum">
              <a:rPr lang="en-US"/>
              <a:pPr>
                <a:defRPr/>
              </a:pPr>
              <a:t>410</a:t>
            </a:fld>
            <a:endParaRPr lang="en-US"/>
          </a:p>
        </p:txBody>
      </p:sp>
      <p:sp>
        <p:nvSpPr>
          <p:cNvPr id="22531" name="Rectangle 3"/>
          <p:cNvSpPr>
            <a:spLocks noGrp="1" noChangeArrowheads="1"/>
          </p:cNvSpPr>
          <p:nvPr>
            <p:ph sz="quarter" idx="1"/>
          </p:nvPr>
        </p:nvSpPr>
        <p:spPr>
          <a:xfrm>
            <a:off x="457200" y="2209800"/>
            <a:ext cx="8229600" cy="3810000"/>
          </a:xfrm>
          <a:ln w="38100">
            <a:solidFill>
              <a:schemeClr val="accent1"/>
            </a:solidFill>
          </a:ln>
        </p:spPr>
        <p:txBody>
          <a:bodyPr>
            <a:normAutofit/>
          </a:bodyPr>
          <a:lstStyle/>
          <a:p>
            <a:pPr algn="just">
              <a:lnSpc>
                <a:spcPct val="90000"/>
              </a:lnSpc>
              <a:spcBef>
                <a:spcPts val="1800"/>
              </a:spcBef>
              <a:buFont typeface="Wingdings" pitchFamily="2" charset="2"/>
              <a:buChar char="Ø"/>
            </a:pPr>
            <a:r>
              <a:rPr lang="en-US" sz="2400" dirty="0">
                <a:latin typeface="Calibri" pitchFamily="34" charset="0"/>
              </a:rPr>
              <a:t>There is no liability of tax audit if the assessee is not covered u/s 44AB.</a:t>
            </a:r>
          </a:p>
          <a:p>
            <a:pPr algn="just">
              <a:lnSpc>
                <a:spcPct val="90000"/>
              </a:lnSpc>
              <a:spcBef>
                <a:spcPts val="1800"/>
              </a:spcBef>
              <a:buFont typeface="Wingdings" pitchFamily="2" charset="2"/>
              <a:buChar char="Ø"/>
            </a:pPr>
            <a:r>
              <a:rPr lang="en-US" sz="2400" dirty="0">
                <a:latin typeface="Calibri" pitchFamily="34" charset="0"/>
              </a:rPr>
              <a:t>If income of an assessee is </a:t>
            </a:r>
            <a:r>
              <a:rPr lang="en-US" sz="2400" b="1" i="1" u="sng" dirty="0">
                <a:solidFill>
                  <a:srgbClr val="D54F41"/>
                </a:solidFill>
              </a:rPr>
              <a:t>below the taxable limit</a:t>
            </a:r>
            <a:r>
              <a:rPr lang="en-US" sz="2400" dirty="0"/>
              <a:t>, </a:t>
            </a:r>
            <a:r>
              <a:rPr lang="en-US" sz="2400" dirty="0">
                <a:latin typeface="Calibri" pitchFamily="34" charset="0"/>
              </a:rPr>
              <a:t>he will also be liable to get his account audited, if the turnover in business exceeds the threshold limit.</a:t>
            </a:r>
          </a:p>
          <a:p>
            <a:pPr algn="just">
              <a:lnSpc>
                <a:spcPct val="90000"/>
              </a:lnSpc>
              <a:spcBef>
                <a:spcPts val="1800"/>
              </a:spcBef>
              <a:buFont typeface="Wingdings" pitchFamily="2" charset="2"/>
              <a:buChar char="Ø"/>
            </a:pPr>
            <a:r>
              <a:rPr lang="en-US" sz="2400" dirty="0">
                <a:latin typeface="Calibri" pitchFamily="34" charset="0"/>
              </a:rPr>
              <a:t>Section 44AB is not applicable to the assessees covered u/s 44B and 44BBA.</a:t>
            </a:r>
          </a:p>
          <a:p>
            <a:pPr algn="just">
              <a:lnSpc>
                <a:spcPct val="90000"/>
              </a:lnSpc>
              <a:spcBef>
                <a:spcPts val="1800"/>
              </a:spcBef>
              <a:buFont typeface="Wingdings" pitchFamily="2" charset="2"/>
              <a:buChar char="Ø"/>
            </a:pPr>
            <a:r>
              <a:rPr lang="en-US" sz="2400" dirty="0">
                <a:latin typeface="Calibri" pitchFamily="34" charset="0"/>
              </a:rPr>
              <a:t>Section 44AB is applicable to NRIs.      </a:t>
            </a:r>
          </a:p>
        </p:txBody>
      </p:sp>
    </p:spTree>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a:xfrm>
            <a:off x="228600" y="152400"/>
            <a:ext cx="8686800" cy="990600"/>
          </a:xfrm>
        </p:spPr>
        <p:txBody>
          <a:bodyPr>
            <a:noAutofit/>
          </a:bodyPr>
          <a:lstStyle/>
          <a:p>
            <a:pPr algn="just" eaLnBrk="1" fontAlgn="auto" hangingPunct="1">
              <a:spcAft>
                <a:spcPts val="0"/>
              </a:spcAft>
              <a:defRPr/>
            </a:pPr>
            <a:r>
              <a:rPr lang="en-US" sz="3200" b="1" dirty="0"/>
              <a:t>Applicability of Sec. 44AB- Where  income is exempt u/s </a:t>
            </a:r>
            <a:r>
              <a:rPr lang="en-US" sz="3200" b="1" dirty="0">
                <a:latin typeface="+mn-lt"/>
              </a:rPr>
              <a:t>10</a:t>
            </a:r>
          </a:p>
        </p:txBody>
      </p:sp>
      <p:sp>
        <p:nvSpPr>
          <p:cNvPr id="6" name="Slide Number Placeholder 5"/>
          <p:cNvSpPr>
            <a:spLocks noGrp="1"/>
          </p:cNvSpPr>
          <p:nvPr>
            <p:ph type="sldNum" sz="quarter" idx="12"/>
          </p:nvPr>
        </p:nvSpPr>
        <p:spPr/>
        <p:txBody>
          <a:bodyPr>
            <a:normAutofit fontScale="85000" lnSpcReduction="20000"/>
          </a:bodyPr>
          <a:lstStyle/>
          <a:p>
            <a:pPr>
              <a:defRPr/>
            </a:pPr>
            <a:fld id="{F5662689-199A-4969-A42A-7AF1065630F9}" type="slidenum">
              <a:rPr lang="en-US"/>
              <a:pPr>
                <a:defRPr/>
              </a:pPr>
              <a:t>411</a:t>
            </a:fld>
            <a:endParaRPr lang="en-US"/>
          </a:p>
        </p:txBody>
      </p:sp>
      <p:sp>
        <p:nvSpPr>
          <p:cNvPr id="23555" name="Rectangle 3"/>
          <p:cNvSpPr>
            <a:spLocks noGrp="1" noChangeArrowheads="1"/>
          </p:cNvSpPr>
          <p:nvPr>
            <p:ph sz="quarter" idx="1"/>
          </p:nvPr>
        </p:nvSpPr>
        <p:spPr>
          <a:xfrm>
            <a:off x="152400" y="1752600"/>
            <a:ext cx="8839200" cy="4876800"/>
          </a:xfrm>
          <a:ln w="38100">
            <a:solidFill>
              <a:schemeClr val="accent1"/>
            </a:solidFill>
          </a:ln>
        </p:spPr>
        <p:txBody>
          <a:bodyPr>
            <a:noAutofit/>
          </a:bodyPr>
          <a:lstStyle/>
          <a:p>
            <a:pPr algn="just">
              <a:lnSpc>
                <a:spcPct val="110000"/>
              </a:lnSpc>
              <a:spcBef>
                <a:spcPts val="1200"/>
              </a:spcBef>
              <a:buFont typeface="Wingdings" pitchFamily="2" charset="2"/>
              <a:buChar char="Ø"/>
            </a:pPr>
            <a:r>
              <a:rPr lang="en-US" sz="2200" b="1" i="1" u="sng" dirty="0"/>
              <a:t>Provisions of Sec 44AB is not applicable to mutual funds whose income is exempt u/s 10(23D)</a:t>
            </a:r>
            <a:r>
              <a:rPr lang="en-US" sz="2200" b="1" dirty="0"/>
              <a:t> </a:t>
            </a:r>
            <a:r>
              <a:rPr lang="en-US" sz="2200" dirty="0"/>
              <a:t>even though its turnover or gross receipts or sales may have exceeded.	</a:t>
            </a:r>
            <a:r>
              <a:rPr lang="en-US" sz="2200" b="1" i="1" u="sng" dirty="0">
                <a:solidFill>
                  <a:srgbClr val="D54F41"/>
                </a:solidFill>
              </a:rPr>
              <a:t>Asstt. CIT v. India Magnum Fund  [2002] 81 ITD 295 (Mum.- ITAT )</a:t>
            </a:r>
          </a:p>
          <a:p>
            <a:pPr algn="just">
              <a:lnSpc>
                <a:spcPct val="110000"/>
              </a:lnSpc>
              <a:spcBef>
                <a:spcPts val="1200"/>
              </a:spcBef>
              <a:buFont typeface="Wingdings" pitchFamily="2" charset="2"/>
              <a:buChar char="Ø"/>
            </a:pPr>
            <a:r>
              <a:rPr lang="en-US" sz="2200" dirty="0"/>
              <a:t>The provisions of S.44AB were not applicable where income of assessee was exempt u/s 10(20) and the assessee had no income which would fall under heading ‘PGBP’. </a:t>
            </a:r>
            <a:r>
              <a:rPr lang="en-US" sz="2200" b="1" i="1" u="sng" dirty="0">
                <a:solidFill>
                  <a:srgbClr val="D54F41"/>
                </a:solidFill>
              </a:rPr>
              <a:t>CIT </a:t>
            </a:r>
            <a:r>
              <a:rPr lang="en-US" sz="2200" b="1" i="1" u="sng" dirty="0" err="1">
                <a:solidFill>
                  <a:srgbClr val="D54F41"/>
                </a:solidFill>
              </a:rPr>
              <a:t>vs</a:t>
            </a:r>
            <a:r>
              <a:rPr lang="en-US" sz="2200" b="1" i="1" u="sng" dirty="0">
                <a:solidFill>
                  <a:srgbClr val="D54F41"/>
                </a:solidFill>
              </a:rPr>
              <a:t> Market Committee, </a:t>
            </a:r>
            <a:r>
              <a:rPr lang="en-US" sz="2200" b="1" i="1" u="sng" dirty="0" err="1">
                <a:solidFill>
                  <a:srgbClr val="D54F41"/>
                </a:solidFill>
              </a:rPr>
              <a:t>Sirsa</a:t>
            </a:r>
            <a:r>
              <a:rPr lang="en-US" sz="2200" b="1" i="1" u="sng" dirty="0">
                <a:solidFill>
                  <a:srgbClr val="D54F41"/>
                </a:solidFill>
              </a:rPr>
              <a:t> [2012] 210 Taxman 20 (P&amp;H)</a:t>
            </a:r>
          </a:p>
          <a:p>
            <a:pPr algn="just">
              <a:lnSpc>
                <a:spcPct val="110000"/>
              </a:lnSpc>
              <a:spcBef>
                <a:spcPts val="1200"/>
              </a:spcBef>
              <a:buFont typeface="Wingdings" pitchFamily="2" charset="2"/>
              <a:buChar char="Ø"/>
            </a:pPr>
            <a:r>
              <a:rPr lang="en-US" sz="2200" dirty="0"/>
              <a:t>However, </a:t>
            </a:r>
            <a:r>
              <a:rPr lang="en-US" sz="2200" b="1" dirty="0"/>
              <a:t>ICAI has taken a contrary view </a:t>
            </a:r>
            <a:r>
              <a:rPr lang="en-US" sz="2200" dirty="0"/>
              <a:t>in its </a:t>
            </a:r>
            <a:r>
              <a:rPr lang="en-US" sz="2200" b="1" u="sng" dirty="0">
                <a:solidFill>
                  <a:srgbClr val="C00000"/>
                </a:solidFill>
              </a:rPr>
              <a:t>Guidance Note on Tax Audit </a:t>
            </a:r>
            <a:r>
              <a:rPr lang="en-US" sz="2200" dirty="0"/>
              <a:t>on the grounds that neither Section 44AB nor any other provisions of the Act exempt an assessee from tax audit if his total income is exempt from tax. </a:t>
            </a:r>
            <a:r>
              <a:rPr lang="en-US" sz="2200" b="1" dirty="0">
                <a:solidFill>
                  <a:srgbClr val="C00000"/>
                </a:solidFill>
              </a:rPr>
              <a:t>[ICAI’s Guidance Note on Tax Audit]. </a:t>
            </a:r>
          </a:p>
        </p:txBody>
      </p:sp>
    </p:spTree>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153400" cy="990600"/>
          </a:xfrm>
        </p:spPr>
        <p:txBody>
          <a:bodyPr>
            <a:normAutofit fontScale="90000"/>
          </a:bodyPr>
          <a:lstStyle/>
          <a:p>
            <a:pPr>
              <a:defRPr/>
            </a:pPr>
            <a:r>
              <a:rPr lang="en-US" sz="3600" b="1" dirty="0"/>
              <a:t>Applicability of Sec 44AB to Agriculturist….</a:t>
            </a:r>
          </a:p>
        </p:txBody>
      </p:sp>
      <p:sp>
        <p:nvSpPr>
          <p:cNvPr id="4" name="Slide Number Placeholder 3"/>
          <p:cNvSpPr>
            <a:spLocks noGrp="1"/>
          </p:cNvSpPr>
          <p:nvPr>
            <p:ph type="sldNum" sz="quarter" idx="12"/>
          </p:nvPr>
        </p:nvSpPr>
        <p:spPr/>
        <p:txBody>
          <a:bodyPr>
            <a:normAutofit fontScale="85000" lnSpcReduction="20000"/>
          </a:bodyPr>
          <a:lstStyle/>
          <a:p>
            <a:pPr>
              <a:defRPr/>
            </a:pPr>
            <a:fld id="{95AC8DD9-CB91-4095-B5AC-ED44B2C8DC08}" type="slidenum">
              <a:rPr lang="en-US" smtClean="0"/>
              <a:pPr>
                <a:defRPr/>
              </a:pPr>
              <a:t>412</a:t>
            </a:fld>
            <a:endParaRPr lang="en-US"/>
          </a:p>
        </p:txBody>
      </p:sp>
      <p:sp>
        <p:nvSpPr>
          <p:cNvPr id="24579" name="Content Placeholder 2"/>
          <p:cNvSpPr>
            <a:spLocks noGrp="1"/>
          </p:cNvSpPr>
          <p:nvPr>
            <p:ph sz="quarter" idx="1"/>
          </p:nvPr>
        </p:nvSpPr>
        <p:spPr>
          <a:xfrm>
            <a:off x="304800" y="2362200"/>
            <a:ext cx="8382000" cy="2819400"/>
          </a:xfrm>
          <a:ln w="38100">
            <a:solidFill>
              <a:schemeClr val="accent1"/>
            </a:solidFill>
          </a:ln>
        </p:spPr>
        <p:txBody>
          <a:bodyPr>
            <a:noAutofit/>
          </a:bodyPr>
          <a:lstStyle/>
          <a:p>
            <a:pPr marL="319088" indent="-319088" algn="just">
              <a:buNone/>
            </a:pPr>
            <a:r>
              <a:rPr lang="en-US" sz="2800" dirty="0">
                <a:latin typeface="Calibri" pitchFamily="34" charset="0"/>
              </a:rPr>
              <a:t>	Agriculturists who do not have any income under the head “Profits and gains of business or profession” and whose sale of agricultural products exceeds prescribed limit, </a:t>
            </a:r>
            <a:r>
              <a:rPr lang="en-US" sz="2800" b="1" dirty="0">
                <a:latin typeface="Calibri" pitchFamily="34" charset="0"/>
              </a:rPr>
              <a:t>such a person need not get accounts audited u/s 44AB.</a:t>
            </a:r>
            <a:r>
              <a:rPr lang="en-US" sz="2800" dirty="0">
                <a:latin typeface="Calibri" pitchFamily="34" charset="0"/>
              </a:rPr>
              <a:t> </a:t>
            </a:r>
            <a:r>
              <a:rPr lang="en-US" sz="2800" b="1" dirty="0">
                <a:solidFill>
                  <a:srgbClr val="C00000"/>
                </a:solidFill>
                <a:latin typeface="Calibri" pitchFamily="34" charset="0"/>
              </a:rPr>
              <a:t>[ICAI’s views in Guidance Note of Tax Audit]</a:t>
            </a:r>
            <a:r>
              <a:rPr lang="en-US" sz="2800" dirty="0">
                <a:latin typeface="Calibri" pitchFamily="34" charset="0"/>
              </a:rPr>
              <a:t>                                                          </a:t>
            </a:r>
            <a:r>
              <a:rPr lang="en-US" sz="3600" dirty="0"/>
              <a:t/>
            </a:r>
            <a:br>
              <a:rPr lang="en-US" sz="3600" dirty="0"/>
            </a:br>
            <a:endParaRPr lang="en-US" sz="3600" dirty="0"/>
          </a:p>
        </p:txBody>
      </p:sp>
    </p:spTree>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13648" cy="990600"/>
          </a:xfrm>
        </p:spPr>
        <p:txBody>
          <a:bodyPr>
            <a:normAutofit fontScale="90000"/>
          </a:bodyPr>
          <a:lstStyle/>
          <a:p>
            <a:pPr>
              <a:defRPr/>
            </a:pPr>
            <a:r>
              <a:rPr lang="en-US" sz="3600" b="1" dirty="0"/>
              <a:t>Applicability of sec 44AB to Political Parties….</a:t>
            </a:r>
          </a:p>
        </p:txBody>
      </p:sp>
      <p:sp>
        <p:nvSpPr>
          <p:cNvPr id="4"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413</a:t>
            </a:fld>
            <a:endParaRPr lang="en-US" dirty="0"/>
          </a:p>
        </p:txBody>
      </p:sp>
      <p:sp>
        <p:nvSpPr>
          <p:cNvPr id="3" name="Content Placeholder 2"/>
          <p:cNvSpPr>
            <a:spLocks noGrp="1"/>
          </p:cNvSpPr>
          <p:nvPr>
            <p:ph sz="quarter" idx="1"/>
          </p:nvPr>
        </p:nvSpPr>
        <p:spPr>
          <a:xfrm>
            <a:off x="228600" y="2133600"/>
            <a:ext cx="8686800" cy="3429000"/>
          </a:xfrm>
          <a:ln w="38100">
            <a:solidFill>
              <a:schemeClr val="accent1"/>
            </a:solidFill>
          </a:ln>
        </p:spPr>
        <p:txBody>
          <a:bodyPr>
            <a:noAutofit/>
          </a:bodyPr>
          <a:lstStyle/>
          <a:p>
            <a:pPr algn="just">
              <a:buNone/>
            </a:pPr>
            <a:r>
              <a:rPr lang="en-US" sz="2400" dirty="0"/>
              <a:t>	Board are of the view that the income of the political parties are governed by the special provisions i.e. Section 13A of the I.T Act, 1961, and accordingly the provisions of Chapter-IVD which are applicable for ‘profits and gains of business or profession’ cannot be applied in the cases of political parties. Income of political parties from voluntary contributions cannot be said to be income from profession so as to attract Sections 44AB or 271B of the Income tax Act. </a:t>
            </a:r>
            <a:r>
              <a:rPr lang="en-US" sz="2400" b="1" i="1" u="sng" dirty="0">
                <a:solidFill>
                  <a:srgbClr val="C00000"/>
                </a:solidFill>
              </a:rPr>
              <a:t>[Instruction No : 1988, [F. No. 225/128/99-ITA-II(Pt.)dt.19.10.2000]</a:t>
            </a:r>
            <a:endParaRPr lang="en-US" sz="2400" dirty="0"/>
          </a:p>
        </p:txBody>
      </p:sp>
    </p:spTree>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7448" cy="990600"/>
          </a:xfrm>
        </p:spPr>
        <p:txBody>
          <a:bodyPr>
            <a:normAutofit fontScale="90000"/>
          </a:bodyPr>
          <a:lstStyle/>
          <a:p>
            <a:pPr>
              <a:defRPr/>
            </a:pPr>
            <a:r>
              <a:rPr lang="en-US" sz="4000" b="1" dirty="0"/>
              <a:t>Issues  - Applicability of Section 44AB…. </a:t>
            </a:r>
          </a:p>
        </p:txBody>
      </p:sp>
      <p:sp>
        <p:nvSpPr>
          <p:cNvPr id="4"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414</a:t>
            </a:fld>
            <a:endParaRPr lang="en-US" dirty="0"/>
          </a:p>
        </p:txBody>
      </p:sp>
      <p:sp>
        <p:nvSpPr>
          <p:cNvPr id="3" name="Content Placeholder 2"/>
          <p:cNvSpPr>
            <a:spLocks noGrp="1"/>
          </p:cNvSpPr>
          <p:nvPr>
            <p:ph sz="quarter" idx="1"/>
          </p:nvPr>
        </p:nvSpPr>
        <p:spPr>
          <a:xfrm>
            <a:off x="457200" y="2438400"/>
            <a:ext cx="8308848" cy="2590800"/>
          </a:xfrm>
          <a:ln w="38100">
            <a:solidFill>
              <a:schemeClr val="accent1"/>
            </a:solidFill>
          </a:ln>
        </p:spPr>
        <p:txBody>
          <a:bodyPr>
            <a:normAutofit/>
          </a:bodyPr>
          <a:lstStyle/>
          <a:p>
            <a:pPr marL="449263" indent="-449263" algn="just">
              <a:buNone/>
            </a:pPr>
            <a:r>
              <a:rPr lang="en-US" sz="2600" dirty="0">
                <a:latin typeface="Calibri" pitchFamily="34" charset="0"/>
              </a:rPr>
              <a:t>	Provision of Sec. 44AB are not applicable where assessee is engaged in promoting and developing ‘game of hockey’ in the country and does not involve any business activity and source of income is ‘grant from Government’. </a:t>
            </a:r>
            <a:r>
              <a:rPr lang="en-US" sz="2600" b="1" u="sng" dirty="0">
                <a:solidFill>
                  <a:srgbClr val="C00000"/>
                </a:solidFill>
                <a:latin typeface="Calibri" pitchFamily="34" charset="0"/>
              </a:rPr>
              <a:t>ITO v. Indian Hockey Federation [2011] 009 ITR (Tri.) 692, ITAT - Delhi</a:t>
            </a:r>
          </a:p>
          <a:p>
            <a:pPr algn="just">
              <a:buNone/>
            </a:pPr>
            <a:endParaRPr lang="en-US" sz="2600" dirty="0">
              <a:latin typeface="Calibri" pitchFamily="34" charset="0"/>
            </a:endParaRPr>
          </a:p>
        </p:txBody>
      </p:sp>
    </p:spTree>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a:xfrm>
            <a:off x="152400" y="228600"/>
            <a:ext cx="8405813" cy="838200"/>
          </a:xfrm>
        </p:spPr>
        <p:txBody>
          <a:bodyPr>
            <a:noAutofit/>
          </a:bodyPr>
          <a:lstStyle/>
          <a:p>
            <a:pPr fontAlgn="auto">
              <a:spcAft>
                <a:spcPts val="0"/>
              </a:spcAft>
              <a:defRPr/>
            </a:pPr>
            <a:r>
              <a:rPr lang="en-US" sz="4000" b="1" dirty="0"/>
              <a:t>Gross Receipts….. </a:t>
            </a:r>
          </a:p>
        </p:txBody>
      </p:sp>
      <p:sp>
        <p:nvSpPr>
          <p:cNvPr id="6" name="Slide Number Placeholder 5"/>
          <p:cNvSpPr>
            <a:spLocks noGrp="1"/>
          </p:cNvSpPr>
          <p:nvPr>
            <p:ph type="sldNum" sz="quarter" idx="12"/>
          </p:nvPr>
        </p:nvSpPr>
        <p:spPr/>
        <p:txBody>
          <a:bodyPr>
            <a:normAutofit fontScale="85000" lnSpcReduction="20000"/>
          </a:bodyPr>
          <a:lstStyle/>
          <a:p>
            <a:pPr>
              <a:defRPr/>
            </a:pPr>
            <a:fld id="{1062CA44-ADE8-4549-A5A9-B469AFA491CD}" type="slidenum">
              <a:rPr lang="en-US"/>
              <a:pPr>
                <a:defRPr/>
              </a:pPr>
              <a:t>415</a:t>
            </a:fld>
            <a:endParaRPr lang="en-US"/>
          </a:p>
        </p:txBody>
      </p:sp>
      <p:sp>
        <p:nvSpPr>
          <p:cNvPr id="26627" name="Rectangle 3"/>
          <p:cNvSpPr>
            <a:spLocks noGrp="1" noChangeArrowheads="1"/>
          </p:cNvSpPr>
          <p:nvPr>
            <p:ph sz="quarter" idx="1"/>
          </p:nvPr>
        </p:nvSpPr>
        <p:spPr>
          <a:xfrm>
            <a:off x="228600" y="1828800"/>
            <a:ext cx="8686800" cy="4648200"/>
          </a:xfrm>
          <a:ln w="38100">
            <a:solidFill>
              <a:schemeClr val="accent1"/>
            </a:solidFill>
          </a:ln>
        </p:spPr>
        <p:txBody>
          <a:bodyPr>
            <a:normAutofit fontScale="92500" lnSpcReduction="20000"/>
          </a:bodyPr>
          <a:lstStyle/>
          <a:p>
            <a:pPr algn="just" eaLnBrk="1" hangingPunct="1">
              <a:spcBef>
                <a:spcPts val="1800"/>
              </a:spcBef>
              <a:buFont typeface="Wingdings" pitchFamily="2" charset="2"/>
              <a:buNone/>
            </a:pPr>
            <a:r>
              <a:rPr lang="en-US" sz="2300" b="1" dirty="0">
                <a:solidFill>
                  <a:srgbClr val="C00000"/>
                </a:solidFill>
                <a:latin typeface="Calibri" pitchFamily="34" charset="0"/>
              </a:rPr>
              <a:t>“</a:t>
            </a:r>
            <a:r>
              <a:rPr lang="en-US" sz="2300" b="1" i="1" u="sng" dirty="0">
                <a:solidFill>
                  <a:srgbClr val="C00000"/>
                </a:solidFill>
                <a:latin typeface="Calibri" pitchFamily="34" charset="0"/>
              </a:rPr>
              <a:t>Gross Receipts” is not defined in the Income Tax Act </a:t>
            </a:r>
          </a:p>
          <a:p>
            <a:pPr algn="just">
              <a:spcBef>
                <a:spcPts val="1800"/>
              </a:spcBef>
              <a:buFont typeface="Wingdings" pitchFamily="2" charset="2"/>
              <a:buChar char="Ø"/>
            </a:pPr>
            <a:r>
              <a:rPr lang="en-US" sz="2300" dirty="0">
                <a:latin typeface="Calibri" pitchFamily="34" charset="0"/>
              </a:rPr>
              <a:t>It includes all the receipts in cash or kind, arising from carrying on business or profession, Which is assessable as ‘Income from Business/Profession’ under the Act.</a:t>
            </a:r>
          </a:p>
          <a:p>
            <a:pPr algn="just">
              <a:spcBef>
                <a:spcPts val="1800"/>
              </a:spcBef>
              <a:buFont typeface="Wingdings" pitchFamily="2" charset="2"/>
              <a:buChar char="Ø"/>
            </a:pPr>
            <a:r>
              <a:rPr lang="en-US" sz="2300" dirty="0">
                <a:latin typeface="Calibri" pitchFamily="34" charset="0"/>
              </a:rPr>
              <a:t>The gross receipts of Business and Profession should not be clubbed to determine whether, the limit prescribed in Section 44AB(a) is exceeded or not.</a:t>
            </a:r>
          </a:p>
          <a:p>
            <a:pPr algn="just">
              <a:spcBef>
                <a:spcPts val="1800"/>
              </a:spcBef>
              <a:buFont typeface="Wingdings" pitchFamily="2" charset="2"/>
              <a:buChar char="Ø"/>
            </a:pPr>
            <a:r>
              <a:rPr lang="en-US" sz="2300" dirty="0">
                <a:latin typeface="Calibri" pitchFamily="34" charset="0"/>
              </a:rPr>
              <a:t>U/s 145(1) “Sales”, “Turnover” or ”Gross Receipts” is computed either on cash or mercantile system.</a:t>
            </a:r>
          </a:p>
          <a:p>
            <a:pPr algn="just">
              <a:spcBef>
                <a:spcPts val="1800"/>
              </a:spcBef>
              <a:buFont typeface="Wingdings" pitchFamily="2" charset="2"/>
              <a:buChar char="Ø"/>
            </a:pPr>
            <a:r>
              <a:rPr lang="en-US" sz="2300" b="1" dirty="0">
                <a:latin typeface="Calibri" pitchFamily="34" charset="0"/>
              </a:rPr>
              <a:t>“Sales Turnover”-</a:t>
            </a:r>
            <a:r>
              <a:rPr lang="en-US" sz="2300" dirty="0">
                <a:latin typeface="Calibri" pitchFamily="34" charset="0"/>
              </a:rPr>
              <a:t> The aggregate amount for which sales are effected or services rendered by an enterprise. The ‘Gross Turnover’ &amp; ‘Net Turnover’ (or ‘Gross Sales’ and ‘Net Sales’) are sometimes used to distinguish the sales aggregate before and after deduction of sales returns and trade discounts.”</a:t>
            </a:r>
          </a:p>
        </p:txBody>
      </p:sp>
    </p:spTree>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152400" y="228600"/>
            <a:ext cx="8405813" cy="838200"/>
          </a:xfrm>
        </p:spPr>
        <p:txBody>
          <a:bodyPr>
            <a:noAutofit/>
          </a:bodyPr>
          <a:lstStyle/>
          <a:p>
            <a:pPr fontAlgn="auto">
              <a:spcAft>
                <a:spcPts val="0"/>
              </a:spcAft>
              <a:defRPr/>
            </a:pPr>
            <a:r>
              <a:rPr lang="en-US" sz="4000" b="1" dirty="0"/>
              <a:t>Gross Receipts….. </a:t>
            </a:r>
          </a:p>
        </p:txBody>
      </p:sp>
      <p:sp>
        <p:nvSpPr>
          <p:cNvPr id="6" name="Slide Number Placeholder 5"/>
          <p:cNvSpPr>
            <a:spLocks noGrp="1"/>
          </p:cNvSpPr>
          <p:nvPr>
            <p:ph type="sldNum" sz="quarter" idx="12"/>
          </p:nvPr>
        </p:nvSpPr>
        <p:spPr/>
        <p:txBody>
          <a:bodyPr>
            <a:normAutofit fontScale="85000" lnSpcReduction="20000"/>
          </a:bodyPr>
          <a:lstStyle/>
          <a:p>
            <a:pPr>
              <a:defRPr/>
            </a:pPr>
            <a:fld id="{2B215AEB-7078-46E7-A252-448F093935BE}" type="slidenum">
              <a:rPr lang="en-US"/>
              <a:pPr>
                <a:defRPr/>
              </a:pPr>
              <a:t>416</a:t>
            </a:fld>
            <a:endParaRPr lang="en-US"/>
          </a:p>
        </p:txBody>
      </p:sp>
      <p:sp>
        <p:nvSpPr>
          <p:cNvPr id="27650" name="Rectangle 2"/>
          <p:cNvSpPr>
            <a:spLocks noGrp="1" noChangeArrowheads="1"/>
          </p:cNvSpPr>
          <p:nvPr>
            <p:ph sz="quarter" idx="1"/>
          </p:nvPr>
        </p:nvSpPr>
        <p:spPr>
          <a:xfrm>
            <a:off x="228600" y="1600200"/>
            <a:ext cx="8686800" cy="5105400"/>
          </a:xfrm>
          <a:ln w="38100">
            <a:solidFill>
              <a:schemeClr val="accent1"/>
            </a:solidFill>
          </a:ln>
        </p:spPr>
        <p:txBody>
          <a:bodyPr>
            <a:noAutofit/>
          </a:bodyPr>
          <a:lstStyle/>
          <a:p>
            <a:pPr marL="609600" indent="-430213" algn="just" eaLnBrk="1" hangingPunct="1">
              <a:spcBef>
                <a:spcPts val="600"/>
              </a:spcBef>
              <a:buFont typeface="Wingdings" pitchFamily="2" charset="2"/>
              <a:buChar char="Ø"/>
            </a:pPr>
            <a:r>
              <a:rPr lang="en-US" sz="2200" b="1" u="sng" dirty="0">
                <a:solidFill>
                  <a:srgbClr val="C00000"/>
                </a:solidFill>
                <a:latin typeface="Calibri" pitchFamily="34" charset="0"/>
              </a:rPr>
              <a:t>In case of Share brokers</a:t>
            </a:r>
          </a:p>
          <a:p>
            <a:pPr marL="901700" lvl="1" indent="-271463" algn="just">
              <a:spcBef>
                <a:spcPts val="600"/>
              </a:spcBef>
              <a:buFont typeface="Arial" pitchFamily="34" charset="0"/>
              <a:buChar char="•"/>
            </a:pPr>
            <a:r>
              <a:rPr lang="en-US" sz="2200" dirty="0">
                <a:latin typeface="Calibri" pitchFamily="34" charset="0"/>
              </a:rPr>
              <a:t>Transaction entered on his personal A/c is also included in the sale value for the purpose of Sec 44AB.</a:t>
            </a:r>
          </a:p>
          <a:p>
            <a:pPr marL="901700" lvl="1" indent="-271463" algn="just">
              <a:spcBef>
                <a:spcPts val="600"/>
              </a:spcBef>
              <a:buFont typeface="Arial" pitchFamily="34" charset="0"/>
              <a:buChar char="•"/>
            </a:pPr>
            <a:r>
              <a:rPr lang="en-US" sz="2200" dirty="0">
                <a:latin typeface="Calibri" pitchFamily="34" charset="0"/>
              </a:rPr>
              <a:t>Sub-broker is not different from a share broker.</a:t>
            </a:r>
          </a:p>
          <a:p>
            <a:pPr marL="515938" lvl="1" indent="-336550" algn="just">
              <a:spcBef>
                <a:spcPts val="600"/>
              </a:spcBef>
              <a:buClr>
                <a:schemeClr val="accent2"/>
              </a:buClr>
              <a:buFont typeface="Wingdings" pitchFamily="2" charset="2"/>
              <a:buChar char="Ø"/>
            </a:pPr>
            <a:r>
              <a:rPr lang="en-US" sz="2200" b="1" u="sng" dirty="0">
                <a:solidFill>
                  <a:srgbClr val="C00000"/>
                </a:solidFill>
                <a:latin typeface="Calibri" pitchFamily="34" charset="0"/>
              </a:rPr>
              <a:t>Turnover or Gross receipts - In case of shares, securities &amp; derivatives</a:t>
            </a:r>
          </a:p>
          <a:p>
            <a:pPr marL="990600" lvl="1" indent="-533400" algn="just" eaLnBrk="1" hangingPunct="1">
              <a:spcBef>
                <a:spcPts val="0"/>
              </a:spcBef>
              <a:buSzPct val="90000"/>
              <a:buFont typeface="+mj-lt"/>
              <a:buAutoNum type="alphaLcParenR"/>
            </a:pPr>
            <a:r>
              <a:rPr lang="en-US" sz="2200" u="sng" dirty="0">
                <a:latin typeface="Calibri" pitchFamily="34" charset="0"/>
              </a:rPr>
              <a:t>Speculative Transaction</a:t>
            </a:r>
            <a:r>
              <a:rPr lang="en-US" sz="2200" dirty="0">
                <a:latin typeface="Calibri" pitchFamily="34" charset="0"/>
              </a:rPr>
              <a:t>:- Aggregate of Positive or negative differences arising on settlement of contracts is to be considered as turnover.</a:t>
            </a:r>
          </a:p>
          <a:p>
            <a:pPr marL="990600" lvl="1" indent="-533400" algn="just" eaLnBrk="1" hangingPunct="1">
              <a:spcBef>
                <a:spcPts val="0"/>
              </a:spcBef>
              <a:buSzPct val="90000"/>
              <a:buFont typeface="+mj-lt"/>
              <a:buAutoNum type="alphaLcParenR"/>
            </a:pPr>
            <a:r>
              <a:rPr lang="en-US" sz="2200" u="sng" dirty="0">
                <a:latin typeface="Calibri" pitchFamily="34" charset="0"/>
              </a:rPr>
              <a:t>Derivatives, futures &amp; options:</a:t>
            </a:r>
          </a:p>
          <a:p>
            <a:pPr marL="990600" lvl="1" indent="-15875" algn="just">
              <a:spcBef>
                <a:spcPts val="0"/>
              </a:spcBef>
              <a:buNone/>
            </a:pPr>
            <a:r>
              <a:rPr lang="en-US" sz="2200" dirty="0">
                <a:latin typeface="Calibri" pitchFamily="34" charset="0"/>
              </a:rPr>
              <a:t>- Total of </a:t>
            </a:r>
            <a:r>
              <a:rPr lang="en-US" sz="2200" dirty="0" err="1">
                <a:latin typeface="Calibri" pitchFamily="34" charset="0"/>
              </a:rPr>
              <a:t>favourable</a:t>
            </a:r>
            <a:r>
              <a:rPr lang="en-US" sz="2200" dirty="0">
                <a:latin typeface="Calibri" pitchFamily="34" charset="0"/>
              </a:rPr>
              <a:t> and </a:t>
            </a:r>
            <a:r>
              <a:rPr lang="en-US" sz="2200" dirty="0" err="1">
                <a:latin typeface="Calibri" pitchFamily="34" charset="0"/>
              </a:rPr>
              <a:t>unfavourable</a:t>
            </a:r>
            <a:r>
              <a:rPr lang="en-US" sz="2200" dirty="0">
                <a:latin typeface="Calibri" pitchFamily="34" charset="0"/>
              </a:rPr>
              <a:t> differences</a:t>
            </a:r>
          </a:p>
          <a:p>
            <a:pPr marL="990600" lvl="1" indent="-15875" algn="just">
              <a:spcBef>
                <a:spcPts val="0"/>
              </a:spcBef>
              <a:buNone/>
            </a:pPr>
            <a:r>
              <a:rPr lang="en-US" sz="2200" dirty="0">
                <a:latin typeface="Calibri" pitchFamily="34" charset="0"/>
              </a:rPr>
              <a:t>- Premium received on sale of option</a:t>
            </a:r>
          </a:p>
          <a:p>
            <a:pPr marL="990600" lvl="1" indent="-15875" algn="just">
              <a:spcBef>
                <a:spcPts val="0"/>
              </a:spcBef>
              <a:buNone/>
            </a:pPr>
            <a:r>
              <a:rPr lang="en-US" sz="2200" dirty="0">
                <a:latin typeface="Calibri" pitchFamily="34" charset="0"/>
              </a:rPr>
              <a:t>- Difference of any reverse trade entered</a:t>
            </a:r>
          </a:p>
          <a:p>
            <a:pPr marL="974725" lvl="1" indent="-517525" algn="just">
              <a:spcBef>
                <a:spcPts val="0"/>
              </a:spcBef>
              <a:buSzPct val="90000"/>
              <a:buFont typeface="+mj-lt"/>
              <a:buAutoNum type="alphaLcParenR" startAt="3"/>
            </a:pPr>
            <a:r>
              <a:rPr lang="en-US" sz="2200" u="sng" dirty="0">
                <a:latin typeface="Calibri" pitchFamily="34" charset="0"/>
              </a:rPr>
              <a:t>Delivery based Transactions:</a:t>
            </a:r>
            <a:r>
              <a:rPr lang="en-US" sz="2200" dirty="0">
                <a:latin typeface="Calibri" pitchFamily="34" charset="0"/>
              </a:rPr>
              <a:t>- Total value of sales.</a:t>
            </a:r>
          </a:p>
        </p:txBody>
      </p:sp>
      <p:sp>
        <p:nvSpPr>
          <p:cNvPr id="7" name="Rectangle 6"/>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152400" y="228600"/>
            <a:ext cx="8405813" cy="838200"/>
          </a:xfrm>
        </p:spPr>
        <p:txBody>
          <a:bodyPr>
            <a:noAutofit/>
          </a:bodyPr>
          <a:lstStyle/>
          <a:p>
            <a:pPr fontAlgn="auto">
              <a:spcAft>
                <a:spcPts val="0"/>
              </a:spcAft>
              <a:defRPr/>
            </a:pPr>
            <a:r>
              <a:rPr lang="en-US" sz="4000" b="1" dirty="0"/>
              <a:t>Gross Receipts….. </a:t>
            </a:r>
          </a:p>
        </p:txBody>
      </p:sp>
      <p:sp>
        <p:nvSpPr>
          <p:cNvPr id="6" name="Slide Number Placeholder 5"/>
          <p:cNvSpPr>
            <a:spLocks noGrp="1"/>
          </p:cNvSpPr>
          <p:nvPr>
            <p:ph type="sldNum" sz="quarter" idx="12"/>
          </p:nvPr>
        </p:nvSpPr>
        <p:spPr/>
        <p:txBody>
          <a:bodyPr>
            <a:normAutofit fontScale="85000" lnSpcReduction="20000"/>
          </a:bodyPr>
          <a:lstStyle/>
          <a:p>
            <a:pPr>
              <a:defRPr/>
            </a:pPr>
            <a:fld id="{D9630276-50C6-43DA-8897-544749A020C1}" type="slidenum">
              <a:rPr lang="en-US"/>
              <a:pPr>
                <a:defRPr/>
              </a:pPr>
              <a:t>417</a:t>
            </a:fld>
            <a:endParaRPr lang="en-US"/>
          </a:p>
        </p:txBody>
      </p:sp>
      <p:sp>
        <p:nvSpPr>
          <p:cNvPr id="32772" name="Rectangle 3"/>
          <p:cNvSpPr>
            <a:spLocks noGrp="1" noChangeArrowheads="1"/>
          </p:cNvSpPr>
          <p:nvPr>
            <p:ph sz="quarter" idx="1"/>
          </p:nvPr>
        </p:nvSpPr>
        <p:spPr>
          <a:xfrm>
            <a:off x="152400" y="1676400"/>
            <a:ext cx="8839200" cy="4953000"/>
          </a:xfrm>
          <a:ln w="38100">
            <a:solidFill>
              <a:schemeClr val="accent1"/>
            </a:solidFill>
          </a:ln>
        </p:spPr>
        <p:txBody>
          <a:bodyPr rtlCol="0">
            <a:noAutofit/>
          </a:bodyPr>
          <a:lstStyle/>
          <a:p>
            <a:pPr marL="268288" lvl="1" indent="-268288" algn="just" eaLnBrk="1" fontAlgn="auto" hangingPunct="1">
              <a:spcBef>
                <a:spcPts val="1500"/>
              </a:spcBef>
              <a:buClr>
                <a:schemeClr val="accent2"/>
              </a:buClr>
              <a:buFont typeface="Wingdings" pitchFamily="2" charset="2"/>
              <a:buChar char="Ø"/>
              <a:defRPr/>
            </a:pPr>
            <a:r>
              <a:rPr lang="en-US" sz="2100" dirty="0"/>
              <a:t>For an </a:t>
            </a:r>
            <a:r>
              <a:rPr lang="en-US" sz="2100" b="1" u="sng" dirty="0"/>
              <a:t>Agent</a:t>
            </a:r>
            <a:r>
              <a:rPr lang="en-US" sz="2100" dirty="0"/>
              <a:t>, turnover is the commission earned by him and not the aggregate amount for which sales are effected or services are rendered. </a:t>
            </a:r>
            <a:r>
              <a:rPr lang="en-US" sz="2100" b="1" dirty="0">
                <a:solidFill>
                  <a:srgbClr val="C00000"/>
                </a:solidFill>
              </a:rPr>
              <a:t>[ICAI’s Guidance Note on Tax Audit ]</a:t>
            </a:r>
          </a:p>
          <a:p>
            <a:pPr marL="268288" lvl="1" indent="-268288" algn="just">
              <a:spcBef>
                <a:spcPts val="1500"/>
              </a:spcBef>
              <a:buClr>
                <a:schemeClr val="accent2"/>
              </a:buClr>
              <a:buFont typeface="Wingdings" pitchFamily="2" charset="2"/>
              <a:buChar char="Ø"/>
              <a:defRPr/>
            </a:pPr>
            <a:r>
              <a:rPr lang="en-US" sz="2100" dirty="0"/>
              <a:t>In case of </a:t>
            </a:r>
            <a:r>
              <a:rPr lang="en-US" sz="2100" b="1" u="sng" dirty="0"/>
              <a:t>Chit Fund Companies,</a:t>
            </a:r>
            <a:r>
              <a:rPr lang="en-US" sz="2100" b="1" dirty="0"/>
              <a:t> </a:t>
            </a:r>
            <a:r>
              <a:rPr lang="en-US" sz="2100" dirty="0"/>
              <a:t>subscriptions are not to be treated as ‘income’ or ‘turnover’ for tax audit purposes. </a:t>
            </a:r>
            <a:r>
              <a:rPr lang="en-US" sz="2100" b="1" u="sng" dirty="0">
                <a:solidFill>
                  <a:srgbClr val="C00000"/>
                </a:solidFill>
              </a:rPr>
              <a:t>Dy. CIT v. </a:t>
            </a:r>
            <a:r>
              <a:rPr lang="en-US" sz="2100" b="1" u="sng" dirty="0" err="1">
                <a:solidFill>
                  <a:srgbClr val="C00000"/>
                </a:solidFill>
              </a:rPr>
              <a:t>Mangal</a:t>
            </a:r>
            <a:r>
              <a:rPr lang="en-US" sz="2100" b="1" u="sng" dirty="0">
                <a:solidFill>
                  <a:srgbClr val="C00000"/>
                </a:solidFill>
              </a:rPr>
              <a:t> </a:t>
            </a:r>
            <a:r>
              <a:rPr lang="en-US" sz="2100" b="1" u="sng" dirty="0" err="1">
                <a:solidFill>
                  <a:srgbClr val="C00000"/>
                </a:solidFill>
              </a:rPr>
              <a:t>Dayal</a:t>
            </a:r>
            <a:r>
              <a:rPr lang="en-US" sz="2100" b="1" u="sng" dirty="0">
                <a:solidFill>
                  <a:srgbClr val="C00000"/>
                </a:solidFill>
              </a:rPr>
              <a:t> Chit Fund (P.) Ltd.[2005] 92 ITD 258 (Hyd.)</a:t>
            </a:r>
          </a:p>
          <a:p>
            <a:pPr marL="268288" lvl="1" indent="-268288" algn="just">
              <a:spcBef>
                <a:spcPts val="1500"/>
              </a:spcBef>
              <a:buClr>
                <a:schemeClr val="accent2"/>
              </a:buClr>
              <a:buFont typeface="Wingdings" pitchFamily="2" charset="2"/>
              <a:buChar char="Ø"/>
              <a:defRPr/>
            </a:pPr>
            <a:r>
              <a:rPr lang="en-US" sz="2100" dirty="0"/>
              <a:t>In the case of </a:t>
            </a:r>
            <a:r>
              <a:rPr lang="en-US" sz="2100" b="1" u="sng" dirty="0"/>
              <a:t>Construction Business</a:t>
            </a:r>
            <a:r>
              <a:rPr lang="en-US" sz="2100" dirty="0"/>
              <a:t>, advance received for booking of flats is to be included in words ‘gross receipts’ as the same is to be adjusted towards cost of construction and has element of profit. </a:t>
            </a:r>
            <a:r>
              <a:rPr lang="en-US" sz="2100" b="1" u="sng" dirty="0">
                <a:solidFill>
                  <a:srgbClr val="C00000"/>
                </a:solidFill>
              </a:rPr>
              <a:t>Dy. CIT </a:t>
            </a:r>
            <a:r>
              <a:rPr lang="en-US" sz="2100" b="1" u="sng" dirty="0" err="1">
                <a:solidFill>
                  <a:srgbClr val="C00000"/>
                </a:solidFill>
              </a:rPr>
              <a:t>vs</a:t>
            </a:r>
            <a:r>
              <a:rPr lang="en-US" sz="2100" b="1" u="sng" dirty="0">
                <a:solidFill>
                  <a:srgbClr val="C00000"/>
                </a:solidFill>
              </a:rPr>
              <a:t> Gopal </a:t>
            </a:r>
            <a:r>
              <a:rPr lang="en-US" sz="2100" b="1" u="sng" dirty="0" err="1">
                <a:solidFill>
                  <a:srgbClr val="C00000"/>
                </a:solidFill>
              </a:rPr>
              <a:t>Krishan</a:t>
            </a:r>
            <a:r>
              <a:rPr lang="en-US" sz="2100" b="1" u="sng" dirty="0">
                <a:solidFill>
                  <a:srgbClr val="C00000"/>
                </a:solidFill>
              </a:rPr>
              <a:t> Builders [2004] 91 ITD 124 (</a:t>
            </a:r>
            <a:r>
              <a:rPr lang="en-US" sz="2100" b="1" u="sng" dirty="0" err="1">
                <a:solidFill>
                  <a:srgbClr val="C00000"/>
                </a:solidFill>
              </a:rPr>
              <a:t>Lucknow</a:t>
            </a:r>
            <a:r>
              <a:rPr lang="en-US" sz="2100" b="1" u="sng" dirty="0">
                <a:solidFill>
                  <a:srgbClr val="C00000"/>
                </a:solidFill>
              </a:rPr>
              <a:t>-ITAT)(SMC)</a:t>
            </a:r>
          </a:p>
          <a:p>
            <a:pPr marL="268288" lvl="1" indent="-268288" algn="just">
              <a:spcBef>
                <a:spcPts val="1500"/>
              </a:spcBef>
              <a:buClr>
                <a:schemeClr val="accent2"/>
              </a:buClr>
              <a:buFont typeface="Wingdings" pitchFamily="2" charset="2"/>
              <a:buChar char="Ø"/>
              <a:defRPr/>
            </a:pPr>
            <a:r>
              <a:rPr lang="en-US" sz="2100" dirty="0"/>
              <a:t>Service tax is to be excluded from gross receipts for purpose of determining income u/s 44BB. </a:t>
            </a:r>
            <a:r>
              <a:rPr lang="en-US" sz="2100" b="1" u="sng" dirty="0">
                <a:solidFill>
                  <a:srgbClr val="C00000"/>
                </a:solidFill>
              </a:rPr>
              <a:t>Western </a:t>
            </a:r>
            <a:r>
              <a:rPr lang="en-US" sz="2100" b="1" u="sng" dirty="0" err="1">
                <a:solidFill>
                  <a:srgbClr val="C00000"/>
                </a:solidFill>
              </a:rPr>
              <a:t>Geco</a:t>
            </a:r>
            <a:r>
              <a:rPr lang="en-US" sz="2100" b="1" u="sng" dirty="0">
                <a:solidFill>
                  <a:srgbClr val="C00000"/>
                </a:solidFill>
              </a:rPr>
              <a:t> International Ltd. Vs Assistant Commissioner of Income-tax [2016] 71 taxmann.com 166 (Delhi - Trib.)</a:t>
            </a: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152400" y="228600"/>
            <a:ext cx="8405813" cy="838200"/>
          </a:xfrm>
        </p:spPr>
        <p:txBody>
          <a:bodyPr>
            <a:noAutofit/>
          </a:bodyPr>
          <a:lstStyle/>
          <a:p>
            <a:pPr fontAlgn="auto">
              <a:spcAft>
                <a:spcPts val="0"/>
              </a:spcAft>
              <a:defRPr/>
            </a:pPr>
            <a:r>
              <a:rPr lang="en-US" sz="4000" b="1" dirty="0"/>
              <a:t>Issue…</a:t>
            </a:r>
          </a:p>
        </p:txBody>
      </p:sp>
      <p:sp>
        <p:nvSpPr>
          <p:cNvPr id="6" name="Slide Number Placeholder 5"/>
          <p:cNvSpPr>
            <a:spLocks noGrp="1"/>
          </p:cNvSpPr>
          <p:nvPr>
            <p:ph type="sldNum" sz="quarter" idx="12"/>
          </p:nvPr>
        </p:nvSpPr>
        <p:spPr/>
        <p:txBody>
          <a:bodyPr>
            <a:normAutofit fontScale="85000" lnSpcReduction="20000"/>
          </a:bodyPr>
          <a:lstStyle/>
          <a:p>
            <a:pPr>
              <a:defRPr/>
            </a:pPr>
            <a:fld id="{D9630276-50C6-43DA-8897-544749A020C1}" type="slidenum">
              <a:rPr lang="en-US"/>
              <a:pPr>
                <a:defRPr/>
              </a:pPr>
              <a:t>418</a:t>
            </a:fld>
            <a:endParaRPr lang="en-US"/>
          </a:p>
        </p:txBody>
      </p:sp>
      <p:sp>
        <p:nvSpPr>
          <p:cNvPr id="32772" name="Rectangle 3"/>
          <p:cNvSpPr>
            <a:spLocks noGrp="1" noChangeArrowheads="1"/>
          </p:cNvSpPr>
          <p:nvPr>
            <p:ph sz="quarter" idx="1"/>
          </p:nvPr>
        </p:nvSpPr>
        <p:spPr>
          <a:xfrm>
            <a:off x="228600" y="1828800"/>
            <a:ext cx="8610600" cy="4648200"/>
          </a:xfrm>
          <a:ln w="38100">
            <a:solidFill>
              <a:schemeClr val="accent1"/>
            </a:solidFill>
          </a:ln>
        </p:spPr>
        <p:txBody>
          <a:bodyPr rtlCol="0" anchor="ctr">
            <a:noAutofit/>
          </a:bodyPr>
          <a:lstStyle/>
          <a:p>
            <a:pPr marL="268288" lvl="1" indent="-268288" algn="just">
              <a:spcBef>
                <a:spcPts val="1800"/>
              </a:spcBef>
              <a:buClr>
                <a:schemeClr val="accent2"/>
              </a:buClr>
              <a:buFont typeface="Wingdings" pitchFamily="2" charset="2"/>
              <a:buChar char="Ø"/>
              <a:defRPr/>
            </a:pPr>
            <a:r>
              <a:rPr lang="en-US" sz="2300" dirty="0"/>
              <a:t>Payment for providing various services, where the dominant purpose of the agreement is for prospecting, extraction or production of mineral oils, would be assessable u/s 44BB and not Section 44D</a:t>
            </a:r>
            <a:r>
              <a:rPr lang="en-US" sz="2300" b="1" dirty="0"/>
              <a:t>. </a:t>
            </a:r>
            <a:r>
              <a:rPr lang="en-US" sz="2300" b="1" u="sng" dirty="0">
                <a:solidFill>
                  <a:srgbClr val="C00000"/>
                </a:solidFill>
              </a:rPr>
              <a:t>Oil &amp; Natural Gas Corporation Ltd. Vs CIT [2015] 376 ITR 306 (SC)</a:t>
            </a:r>
          </a:p>
          <a:p>
            <a:pPr marL="268288" lvl="1" indent="-268288" algn="just">
              <a:spcBef>
                <a:spcPts val="1800"/>
              </a:spcBef>
              <a:buClr>
                <a:schemeClr val="accent2"/>
              </a:buClr>
              <a:buFont typeface="Wingdings" pitchFamily="2" charset="2"/>
              <a:buChar char="Ø"/>
              <a:defRPr/>
            </a:pPr>
            <a:r>
              <a:rPr lang="en-GB" sz="2300" dirty="0"/>
              <a:t>Section 44BB applies in a case where consideration is for services relating to exploration activity which are not in nature of technical services; if consideration is in nature of fee for technical services, provisions of either section 44DA or section 115A will be applicable. </a:t>
            </a:r>
            <a:r>
              <a:rPr lang="en-GB" sz="2300" b="1" u="sng" dirty="0">
                <a:solidFill>
                  <a:srgbClr val="C00000"/>
                </a:solidFill>
              </a:rPr>
              <a:t>ONGC as Representative Assessee of University of Calgary, Alberta, Canada vs. ADIT, International Taxation [2017] 81 taxmann.com 419 (Delhi - Trib.)</a:t>
            </a:r>
            <a:endParaRPr lang="en-US" sz="2300" b="1" u="sng" dirty="0">
              <a:solidFill>
                <a:srgbClr val="C00000"/>
              </a:solidFill>
            </a:endParaRPr>
          </a:p>
        </p:txBody>
      </p:sp>
      <p:sp>
        <p:nvSpPr>
          <p:cNvPr id="8" name="Rectangle 7"/>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MISCELLANEOUS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2926898909"/>
              </p:ext>
            </p:extLst>
          </p:nvPr>
        </p:nvGraphicFramePr>
        <p:xfrm>
          <a:off x="-36512" y="1"/>
          <a:ext cx="9180511" cy="6337008"/>
        </p:xfrm>
        <a:graphic>
          <a:graphicData uri="http://schemas.openxmlformats.org/drawingml/2006/table">
            <a:tbl>
              <a:tblPr firstRow="1" bandRow="1">
                <a:tableStyleId>{5C22544A-7EE6-4342-B048-85BDC9FD1C3A}</a:tableStyleId>
              </a:tblPr>
              <a:tblGrid>
                <a:gridCol w="850047">
                  <a:extLst>
                    <a:ext uri="{9D8B030D-6E8A-4147-A177-3AD203B41FA5}">
                      <a16:colId xmlns="" xmlns:a16="http://schemas.microsoft.com/office/drawing/2014/main" val="20001"/>
                    </a:ext>
                  </a:extLst>
                </a:gridCol>
                <a:gridCol w="6278745">
                  <a:extLst>
                    <a:ext uri="{9D8B030D-6E8A-4147-A177-3AD203B41FA5}">
                      <a16:colId xmlns="" xmlns:a16="http://schemas.microsoft.com/office/drawing/2014/main" val="20002"/>
                    </a:ext>
                  </a:extLst>
                </a:gridCol>
                <a:gridCol w="2051719">
                  <a:extLst>
                    <a:ext uri="{9D8B030D-6E8A-4147-A177-3AD203B41FA5}">
                      <a16:colId xmlns="" xmlns:a16="http://schemas.microsoft.com/office/drawing/2014/main" val="2650984617"/>
                    </a:ext>
                  </a:extLst>
                </a:gridCol>
              </a:tblGrid>
              <a:tr h="480226">
                <a:tc>
                  <a:txBody>
                    <a:bodyPr/>
                    <a:lstStyle/>
                    <a:p>
                      <a:pPr algn="ctr"/>
                      <a:r>
                        <a:rPr lang="en-US" sz="1800" dirty="0">
                          <a:latin typeface="+mn-lt"/>
                        </a:rPr>
                        <a:t>Clause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latin typeface="+mn-lt"/>
                        </a:rPr>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latin typeface="+mn-lt"/>
                        </a:rPr>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806778">
                <a:tc>
                  <a:txBody>
                    <a:bodyPr/>
                    <a:lstStyle/>
                    <a:p>
                      <a:pPr algn="ctr"/>
                      <a:r>
                        <a:rPr lang="en-US" sz="1600" b="1" dirty="0"/>
                        <a:t>31(b)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t>Particular of each </a:t>
                      </a:r>
                      <a:r>
                        <a:rPr lang="en-US" sz="1800" b="1" dirty="0"/>
                        <a:t>specified sum</a:t>
                      </a:r>
                      <a:r>
                        <a:rPr lang="en-US" sz="1800" b="0" dirty="0"/>
                        <a:t> in an amount exceeding the limit specified in section 269SS taken or accepted.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Reporting and Can attract Penalty u/s 271DD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133883">
                <a:tc>
                  <a:txBody>
                    <a:bodyPr/>
                    <a:lstStyle/>
                    <a:p>
                      <a:pPr algn="ctr"/>
                      <a:r>
                        <a:rPr lang="en-US" sz="1800" b="1" dirty="0">
                          <a:solidFill>
                            <a:schemeClr val="tx1"/>
                          </a:solidFill>
                          <a:latin typeface="+mn-lt"/>
                        </a:rPr>
                        <a:t>31(</a:t>
                      </a:r>
                      <a:r>
                        <a:rPr lang="en-US" sz="1800" b="1" dirty="0" err="1">
                          <a:solidFill>
                            <a:schemeClr val="tx1"/>
                          </a:solidFill>
                          <a:latin typeface="+mn-lt"/>
                        </a:rPr>
                        <a:t>ba</a:t>
                      </a:r>
                      <a:r>
                        <a:rPr lang="en-US" sz="1800" b="1" dirty="0">
                          <a:solidFill>
                            <a:schemeClr val="tx1"/>
                          </a:solidFill>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Receipts of Rs. 2,00,000/- or more u/s 269ST (received otherwise than by a cheque or bank draft or use of electronic clearing system through a bank account i.e. Cash Receipts)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t>Reporting and Can attract Penalty u/s 271DA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970246">
                <a:tc>
                  <a:txBody>
                    <a:bodyPr/>
                    <a:lstStyle/>
                    <a:p>
                      <a:pPr algn="ctr"/>
                      <a:r>
                        <a:rPr lang="en-US" sz="1800" b="1" dirty="0">
                          <a:solidFill>
                            <a:schemeClr val="tx1"/>
                          </a:solidFill>
                          <a:latin typeface="+mn-lt"/>
                        </a:rPr>
                        <a:t>31(bb)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latin typeface="+mn-lt"/>
                        </a:rPr>
                        <a:t>Receipts of Rs. 2,00,000/- or more u/s 269ST (</a:t>
                      </a:r>
                      <a:r>
                        <a:rPr lang="en-US" sz="1800" dirty="0">
                          <a:latin typeface="+mn-lt"/>
                        </a:rPr>
                        <a:t>received by a cheque or bank draft, not being an account payee cheque or an account payee bank draft)</a:t>
                      </a:r>
                      <a:endParaRPr lang="en-US" sz="1800" b="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t>Reporting and Can attract Penalty u/s 271DA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905615">
                <a:tc>
                  <a:txBody>
                    <a:bodyPr/>
                    <a:lstStyle/>
                    <a:p>
                      <a:pPr algn="ctr"/>
                      <a:r>
                        <a:rPr lang="en-US" sz="1800" b="1" dirty="0">
                          <a:solidFill>
                            <a:schemeClr val="tx1"/>
                          </a:solidFill>
                          <a:latin typeface="+mn-lt"/>
                        </a:rPr>
                        <a:t>31(</a:t>
                      </a:r>
                      <a:r>
                        <a:rPr lang="en-US" sz="1800" b="1" dirty="0" err="1">
                          <a:solidFill>
                            <a:schemeClr val="tx1"/>
                          </a:solidFill>
                          <a:latin typeface="+mn-lt"/>
                        </a:rPr>
                        <a:t>bc</a:t>
                      </a:r>
                      <a:r>
                        <a:rPr lang="en-US" sz="1800" b="1" dirty="0">
                          <a:solidFill>
                            <a:schemeClr val="tx1"/>
                          </a:solidFill>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latin typeface="+mn-lt"/>
                        </a:rPr>
                        <a:t>Payment made of Rs. 2,00,000/- or more u/s 269ST (paid otherwise than by a cheque or bank draft or use of electronic clearing system through a bank account i.e. Cash paid)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953607">
                <a:tc>
                  <a:txBody>
                    <a:bodyPr/>
                    <a:lstStyle/>
                    <a:p>
                      <a:pPr algn="ctr"/>
                      <a:r>
                        <a:rPr lang="en-US" sz="1800" b="1" dirty="0">
                          <a:solidFill>
                            <a:schemeClr val="tx1"/>
                          </a:solidFill>
                          <a:latin typeface="+mn-lt"/>
                        </a:rPr>
                        <a:t>31(bd)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Payment made of Rs. 2,00,000/- or more u/s 269ST (</a:t>
                      </a:r>
                      <a:r>
                        <a:rPr lang="en-US" sz="1800" dirty="0">
                          <a:latin typeface="+mn-lt"/>
                        </a:rPr>
                        <a:t>paid by a cheque or bank draft, not being an account payee cheque or an account payee bank draft)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970246">
                <a:tc>
                  <a:txBody>
                    <a:bodyPr/>
                    <a:lstStyle/>
                    <a:p>
                      <a:pPr algn="ctr"/>
                      <a:r>
                        <a:rPr lang="en-US" sz="1800" b="1" dirty="0">
                          <a:solidFill>
                            <a:schemeClr val="tx1"/>
                          </a:solidFill>
                          <a:latin typeface="+mn-lt"/>
                        </a:rPr>
                        <a:t>31(c)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Particulars of each repayment of loan or deposit or any specified advance in an amount exceeding the limit specified in section 269T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dirty="0"/>
                        <a:t>Reporting and Can attract Penalty u/s 271E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54490384"/>
                  </a:ext>
                </a:extLst>
              </a:tr>
            </a:tbl>
          </a:graphicData>
        </a:graphic>
      </p:graphicFrame>
    </p:spTree>
    <p:extLst>
      <p:ext uri="{BB962C8B-B14F-4D97-AF65-F5344CB8AC3E}">
        <p14:creationId xmlns:p14="http://schemas.microsoft.com/office/powerpoint/2010/main" val="137904686"/>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304800" y="228600"/>
            <a:ext cx="8461248" cy="990600"/>
          </a:xfrm>
        </p:spPr>
        <p:txBody>
          <a:bodyPr>
            <a:normAutofit/>
          </a:bodyPr>
          <a:lstStyle/>
          <a:p>
            <a:pPr eaLnBrk="1" fontAlgn="auto" hangingPunct="1">
              <a:spcAft>
                <a:spcPts val="0"/>
              </a:spcAft>
              <a:defRPr/>
            </a:pPr>
            <a:r>
              <a:rPr lang="en-US" sz="4800" u="sng" dirty="0"/>
              <a:t>Signing of form</a:t>
            </a:r>
          </a:p>
        </p:txBody>
      </p:sp>
      <p:sp>
        <p:nvSpPr>
          <p:cNvPr id="6" name="Slide Number Placeholder 5"/>
          <p:cNvSpPr>
            <a:spLocks noGrp="1"/>
          </p:cNvSpPr>
          <p:nvPr>
            <p:ph type="sldNum" sz="quarter" idx="12"/>
          </p:nvPr>
        </p:nvSpPr>
        <p:spPr/>
        <p:txBody>
          <a:bodyPr>
            <a:normAutofit fontScale="85000" lnSpcReduction="20000"/>
          </a:bodyPr>
          <a:lstStyle/>
          <a:p>
            <a:pPr>
              <a:defRPr/>
            </a:pPr>
            <a:fld id="{F8D3BDD0-6197-4133-B71E-18AC77CC12BF}" type="slidenum">
              <a:rPr lang="en-US"/>
              <a:pPr>
                <a:defRPr/>
              </a:pPr>
              <a:t>420</a:t>
            </a:fld>
            <a:endParaRPr lang="en-US"/>
          </a:p>
        </p:txBody>
      </p:sp>
      <p:sp>
        <p:nvSpPr>
          <p:cNvPr id="172035" name="Rectangle 3"/>
          <p:cNvSpPr>
            <a:spLocks noGrp="1" noChangeArrowheads="1"/>
          </p:cNvSpPr>
          <p:nvPr>
            <p:ph sz="quarter" idx="1"/>
          </p:nvPr>
        </p:nvSpPr>
        <p:spPr>
          <a:xfrm>
            <a:off x="152400" y="1600200"/>
            <a:ext cx="8839200" cy="5105399"/>
          </a:xfrm>
          <a:ln w="38100">
            <a:solidFill>
              <a:schemeClr val="accent1"/>
            </a:solidFill>
          </a:ln>
        </p:spPr>
        <p:txBody>
          <a:bodyPr>
            <a:noAutofit/>
          </a:bodyPr>
          <a:lstStyle/>
          <a:p>
            <a:pPr algn="just" eaLnBrk="1" hangingPunct="1">
              <a:lnSpc>
                <a:spcPct val="110000"/>
              </a:lnSpc>
              <a:spcBef>
                <a:spcPts val="1200"/>
              </a:spcBef>
              <a:buSzPct val="70000"/>
              <a:buFont typeface="Wingdings" pitchFamily="2" charset="2"/>
              <a:buChar char="q"/>
            </a:pPr>
            <a:r>
              <a:rPr lang="en-US" sz="2100" dirty="0"/>
              <a:t>While signing the form, </a:t>
            </a:r>
            <a:r>
              <a:rPr lang="en-US" sz="2100" dirty="0">
                <a:solidFill>
                  <a:srgbClr val="D54F41"/>
                </a:solidFill>
              </a:rPr>
              <a:t>following should be kept in view:</a:t>
            </a:r>
          </a:p>
          <a:p>
            <a:pPr marL="719138" indent="-358775" algn="just" eaLnBrk="1" hangingPunct="1">
              <a:lnSpc>
                <a:spcPct val="110000"/>
              </a:lnSpc>
              <a:spcBef>
                <a:spcPts val="600"/>
              </a:spcBef>
              <a:buFont typeface="Wingdings" pitchFamily="2" charset="2"/>
              <a:buChar char="§"/>
            </a:pPr>
            <a:r>
              <a:rPr lang="en-US" sz="2100" dirty="0"/>
              <a:t>judicial pronouncements may be relied upon in the matter of inclusion or exclusion of any items in the particulars to be furnished under any of the Clauses of the statement.</a:t>
            </a:r>
          </a:p>
          <a:p>
            <a:pPr marL="719138" indent="-358775" algn="just" eaLnBrk="1" hangingPunct="1">
              <a:lnSpc>
                <a:spcPct val="110000"/>
              </a:lnSpc>
              <a:spcBef>
                <a:spcPts val="600"/>
              </a:spcBef>
              <a:buFont typeface="Wingdings" pitchFamily="2" charset="2"/>
              <a:buChar char="§"/>
            </a:pPr>
            <a:r>
              <a:rPr lang="en-US" sz="2100" dirty="0"/>
              <a:t>In case of conflict of judicial opinion on any particular issue, view which has been followed may be referred to while giving the particulars under any specified Clause.</a:t>
            </a:r>
          </a:p>
          <a:p>
            <a:pPr marL="719138" indent="-358775" algn="just">
              <a:lnSpc>
                <a:spcPct val="110000"/>
              </a:lnSpc>
              <a:spcBef>
                <a:spcPts val="600"/>
              </a:spcBef>
              <a:buFont typeface="Wingdings" pitchFamily="2" charset="2"/>
              <a:buChar char="§"/>
            </a:pPr>
            <a:r>
              <a:rPr lang="en-US" sz="2100" dirty="0"/>
              <a:t>General accounting principles/guidelines by ICAI/ICWAI should be followed.</a:t>
            </a:r>
          </a:p>
          <a:p>
            <a:pPr marL="719138" indent="-358775" algn="just">
              <a:lnSpc>
                <a:spcPct val="110000"/>
              </a:lnSpc>
              <a:spcBef>
                <a:spcPts val="600"/>
              </a:spcBef>
              <a:buFont typeface="Wingdings" pitchFamily="2" charset="2"/>
              <a:buChar char="§"/>
            </a:pPr>
            <a:r>
              <a:rPr lang="en-US" sz="2100" dirty="0"/>
              <a:t>Relevant changes in law relating to items to be reported on.</a:t>
            </a:r>
          </a:p>
          <a:p>
            <a:pPr algn="just">
              <a:lnSpc>
                <a:spcPct val="110000"/>
              </a:lnSpc>
              <a:spcBef>
                <a:spcPts val="1200"/>
              </a:spcBef>
              <a:buSzPct val="70000"/>
              <a:buFont typeface="Wingdings" pitchFamily="2" charset="2"/>
              <a:buChar char="q"/>
            </a:pPr>
            <a:r>
              <a:rPr lang="en-US" sz="2100" dirty="0"/>
              <a:t>Since auditor is to report the particulars as true and correct, he should obtain from the assessee the statement of particulars duly authenticated by him.</a:t>
            </a:r>
          </a:p>
        </p:txBody>
      </p:sp>
    </p:spTree>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152400" y="0"/>
            <a:ext cx="8763000" cy="1295400"/>
          </a:xfrm>
        </p:spPr>
        <p:txBody>
          <a:bodyPr>
            <a:noAutofit/>
          </a:bodyPr>
          <a:lstStyle/>
          <a:p>
            <a:pPr algn="just" eaLnBrk="1" fontAlgn="auto" hangingPunct="1">
              <a:spcAft>
                <a:spcPts val="0"/>
              </a:spcAft>
              <a:defRPr/>
            </a:pPr>
            <a:r>
              <a:rPr lang="en-US" sz="3600" b="1" u="sng" dirty="0"/>
              <a:t>Penalty for failure to get accounts Audited- Sec. 271B</a:t>
            </a:r>
          </a:p>
        </p:txBody>
      </p:sp>
      <p:sp>
        <p:nvSpPr>
          <p:cNvPr id="6" name="Slide Number Placeholder 5"/>
          <p:cNvSpPr>
            <a:spLocks noGrp="1"/>
          </p:cNvSpPr>
          <p:nvPr>
            <p:ph type="sldNum" sz="quarter" idx="12"/>
          </p:nvPr>
        </p:nvSpPr>
        <p:spPr/>
        <p:txBody>
          <a:bodyPr>
            <a:normAutofit fontScale="85000" lnSpcReduction="20000"/>
          </a:bodyPr>
          <a:lstStyle/>
          <a:p>
            <a:pPr>
              <a:defRPr/>
            </a:pPr>
            <a:fld id="{748F9B2C-6ABF-40ED-A454-1BC1B9F736D1}" type="slidenum">
              <a:rPr lang="en-US"/>
              <a:pPr>
                <a:defRPr/>
              </a:pPr>
              <a:t>421</a:t>
            </a:fld>
            <a:endParaRPr lang="en-US"/>
          </a:p>
        </p:txBody>
      </p:sp>
      <p:sp>
        <p:nvSpPr>
          <p:cNvPr id="175107" name="Rectangle 3"/>
          <p:cNvSpPr>
            <a:spLocks noGrp="1" noChangeArrowheads="1"/>
          </p:cNvSpPr>
          <p:nvPr>
            <p:ph sz="quarter" idx="1"/>
          </p:nvPr>
        </p:nvSpPr>
        <p:spPr>
          <a:xfrm>
            <a:off x="228600" y="1752600"/>
            <a:ext cx="8610600" cy="3962400"/>
          </a:xfrm>
          <a:ln w="38100">
            <a:solidFill>
              <a:schemeClr val="accent1"/>
            </a:solidFill>
          </a:ln>
        </p:spPr>
        <p:txBody>
          <a:bodyPr>
            <a:noAutofit/>
          </a:bodyPr>
          <a:lstStyle/>
          <a:p>
            <a:pPr algn="just" eaLnBrk="1" hangingPunct="1"/>
            <a:r>
              <a:rPr lang="en-US" sz="2200" dirty="0">
                <a:latin typeface="Calibri" pitchFamily="34" charset="0"/>
              </a:rPr>
              <a:t>If the assessee fails to get his accounts audited or furnish a report of such audit  u/s 44AB, </a:t>
            </a:r>
          </a:p>
          <a:p>
            <a:pPr algn="just" eaLnBrk="1" hangingPunct="1">
              <a:buClr>
                <a:srgbClr val="663300"/>
              </a:buClr>
              <a:buFont typeface="Wingdings" pitchFamily="2" charset="2"/>
              <a:buChar char="Ø"/>
            </a:pPr>
            <a:r>
              <a:rPr lang="en-US" sz="2200" dirty="0">
                <a:latin typeface="Calibri" pitchFamily="34" charset="0"/>
              </a:rPr>
              <a:t>  a flat penalty u/s 271B shall be attracted.</a:t>
            </a:r>
          </a:p>
          <a:p>
            <a:pPr algn="just" eaLnBrk="1" hangingPunct="1">
              <a:buFont typeface="Wingdings" pitchFamily="2" charset="2"/>
              <a:buNone/>
            </a:pPr>
            <a:r>
              <a:rPr lang="en-US" sz="2200" dirty="0">
                <a:latin typeface="Calibri" pitchFamily="34" charset="0"/>
              </a:rPr>
              <a:t>            ½ of total  Sales, turnover or gross receipts in business / profession</a:t>
            </a:r>
          </a:p>
          <a:p>
            <a:pPr algn="just" eaLnBrk="1" hangingPunct="1">
              <a:buFont typeface="Wingdings" pitchFamily="2" charset="2"/>
              <a:buNone/>
            </a:pPr>
            <a:r>
              <a:rPr lang="en-US" sz="2200" dirty="0">
                <a:latin typeface="Calibri" pitchFamily="34" charset="0"/>
              </a:rPr>
              <a:t>                                            Or                 </a:t>
            </a:r>
          </a:p>
          <a:p>
            <a:pPr marL="746125" indent="-319088" algn="just" eaLnBrk="1" hangingPunct="1">
              <a:buFont typeface="Wingdings" pitchFamily="2" charset="2"/>
              <a:buNone/>
            </a:pPr>
            <a:r>
              <a:rPr lang="en-US" sz="2200" dirty="0">
                <a:latin typeface="Calibri" pitchFamily="34" charset="0"/>
              </a:rPr>
              <a:t>	Sum of Rs. 150,000</a:t>
            </a:r>
            <a:r>
              <a:rPr lang="en-US" sz="2200" dirty="0">
                <a:solidFill>
                  <a:srgbClr val="FFCC66"/>
                </a:solidFill>
                <a:latin typeface="Calibri" pitchFamily="34" charset="0"/>
              </a:rPr>
              <a:t> </a:t>
            </a:r>
            <a:r>
              <a:rPr lang="en-US" sz="2200" dirty="0">
                <a:solidFill>
                  <a:schemeClr val="accent2"/>
                </a:solidFill>
                <a:latin typeface="Calibri" pitchFamily="34" charset="0"/>
              </a:rPr>
              <a:t>(</a:t>
            </a:r>
            <a:r>
              <a:rPr lang="en-US" sz="2200" b="1" i="1" u="sng" dirty="0">
                <a:solidFill>
                  <a:srgbClr val="C00000"/>
                </a:solidFill>
                <a:latin typeface="Calibri" pitchFamily="34" charset="0"/>
              </a:rPr>
              <a:t>w.e.f.1-4-2011)  (prior to that max. penalty was Rs. 1 Lac)</a:t>
            </a:r>
          </a:p>
          <a:p>
            <a:pPr algn="just" eaLnBrk="1" hangingPunct="1">
              <a:buFont typeface="Wingdings" pitchFamily="2" charset="2"/>
              <a:buNone/>
            </a:pPr>
            <a:r>
              <a:rPr lang="en-US" sz="2200" dirty="0">
                <a:solidFill>
                  <a:srgbClr val="FFCC66"/>
                </a:solidFill>
                <a:latin typeface="Calibri" pitchFamily="34" charset="0"/>
              </a:rPr>
              <a:t>      </a:t>
            </a:r>
            <a:r>
              <a:rPr lang="en-US" sz="2200" dirty="0">
                <a:latin typeface="Calibri" pitchFamily="34" charset="0"/>
              </a:rPr>
              <a:t>(Whichever is less)</a:t>
            </a:r>
          </a:p>
          <a:p>
            <a:pPr algn="just">
              <a:buClr>
                <a:srgbClr val="663300"/>
              </a:buClr>
              <a:buFont typeface="Wingdings" pitchFamily="2" charset="2"/>
              <a:buChar char="Ø"/>
            </a:pPr>
            <a:r>
              <a:rPr lang="en-US" sz="2200" dirty="0">
                <a:latin typeface="Calibri" pitchFamily="34" charset="0"/>
              </a:rPr>
              <a:t>No penalty shall be imposed u/s 271B, if assessee proves that there was reasonable cause for such failure.  </a:t>
            </a:r>
            <a:r>
              <a:rPr lang="en-US" sz="2200" b="1" dirty="0">
                <a:solidFill>
                  <a:schemeClr val="accent2"/>
                </a:solidFill>
                <a:latin typeface="Calibri" pitchFamily="34" charset="0"/>
              </a:rPr>
              <a:t>[Section 273B]</a:t>
            </a:r>
          </a:p>
        </p:txBody>
      </p:sp>
      <p:sp>
        <p:nvSpPr>
          <p:cNvPr id="5" name="Rectangle 4"/>
          <p:cNvSpPr/>
          <p:nvPr/>
        </p:nvSpPr>
        <p:spPr>
          <a:xfrm>
            <a:off x="228600" y="5943600"/>
            <a:ext cx="8610600" cy="461665"/>
          </a:xfrm>
          <a:prstGeom prst="rect">
            <a:avLst/>
          </a:prstGeom>
          <a:solidFill>
            <a:schemeClr val="accent1"/>
          </a:solidFill>
        </p:spPr>
        <p:txBody>
          <a:bodyPr wrap="square">
            <a:spAutoFit/>
          </a:bodyPr>
          <a:lstStyle/>
          <a:p>
            <a:pPr marL="277813" indent="-273050" algn="ctr">
              <a:spcBef>
                <a:spcPts val="600"/>
              </a:spcBef>
              <a:buNone/>
            </a:pPr>
            <a:r>
              <a:rPr lang="en-US" sz="2400" dirty="0">
                <a:solidFill>
                  <a:schemeClr val="bg1"/>
                </a:solidFill>
                <a:latin typeface="Calibri" pitchFamily="34" charset="0"/>
              </a:rPr>
              <a:t>The penalty order u/s 271B is appealable in view of S.246A(1)(m)</a:t>
            </a:r>
          </a:p>
        </p:txBody>
      </p:sp>
    </p:spTree>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381000" y="76200"/>
            <a:ext cx="8534400" cy="1143000"/>
          </a:xfrm>
        </p:spPr>
        <p:txBody>
          <a:bodyPr>
            <a:normAutofit/>
          </a:bodyPr>
          <a:lstStyle/>
          <a:p>
            <a:pPr eaLnBrk="1" fontAlgn="auto" hangingPunct="1">
              <a:spcAft>
                <a:spcPts val="0"/>
              </a:spcAft>
              <a:defRPr/>
            </a:pPr>
            <a:r>
              <a:rPr lang="en-US" sz="4800" u="sng" dirty="0"/>
              <a:t>Reasonable Causes</a:t>
            </a:r>
          </a:p>
        </p:txBody>
      </p:sp>
      <p:sp>
        <p:nvSpPr>
          <p:cNvPr id="6" name="Slide Number Placeholder 5"/>
          <p:cNvSpPr>
            <a:spLocks noGrp="1"/>
          </p:cNvSpPr>
          <p:nvPr>
            <p:ph type="sldNum" sz="quarter" idx="12"/>
          </p:nvPr>
        </p:nvSpPr>
        <p:spPr/>
        <p:txBody>
          <a:bodyPr>
            <a:normAutofit fontScale="85000" lnSpcReduction="20000"/>
          </a:bodyPr>
          <a:lstStyle/>
          <a:p>
            <a:pPr>
              <a:defRPr/>
            </a:pPr>
            <a:fld id="{6DBE8970-8385-4FB7-82CB-51C54788EB0C}" type="slidenum">
              <a:rPr lang="en-US"/>
              <a:pPr>
                <a:defRPr/>
              </a:pPr>
              <a:t>422</a:t>
            </a:fld>
            <a:endParaRPr lang="en-US"/>
          </a:p>
        </p:txBody>
      </p:sp>
      <p:sp>
        <p:nvSpPr>
          <p:cNvPr id="124931" name="Rectangle 3"/>
          <p:cNvSpPr>
            <a:spLocks noGrp="1" noChangeArrowheads="1"/>
          </p:cNvSpPr>
          <p:nvPr>
            <p:ph sz="quarter" idx="1"/>
          </p:nvPr>
        </p:nvSpPr>
        <p:spPr>
          <a:xfrm>
            <a:off x="152400" y="1905000"/>
            <a:ext cx="8839200" cy="4419600"/>
          </a:xfrm>
          <a:ln w="38100">
            <a:solidFill>
              <a:schemeClr val="accent1"/>
            </a:solidFill>
          </a:ln>
        </p:spPr>
        <p:txBody>
          <a:bodyPr rtlCol="0">
            <a:normAutofit/>
          </a:bodyPr>
          <a:lstStyle/>
          <a:p>
            <a:pPr marL="361950" indent="-361950" algn="just" eaLnBrk="1" fontAlgn="auto" hangingPunct="1">
              <a:lnSpc>
                <a:spcPct val="110000"/>
              </a:lnSpc>
              <a:spcBef>
                <a:spcPts val="600"/>
              </a:spcBef>
              <a:spcAft>
                <a:spcPts val="600"/>
              </a:spcAft>
              <a:buSzPct val="100000"/>
              <a:buFont typeface="+mj-lt"/>
              <a:buAutoNum type="alphaLcPeriod"/>
              <a:defRPr/>
            </a:pPr>
            <a:r>
              <a:rPr lang="en-US" sz="2400" dirty="0">
                <a:latin typeface="Calibri" pitchFamily="34" charset="0"/>
              </a:rPr>
              <a:t>Resignation of tax auditor and consequent delay; </a:t>
            </a:r>
          </a:p>
          <a:p>
            <a:pPr marL="361950" indent="-361950" algn="just" eaLnBrk="1" fontAlgn="auto" hangingPunct="1">
              <a:lnSpc>
                <a:spcPct val="110000"/>
              </a:lnSpc>
              <a:spcBef>
                <a:spcPts val="600"/>
              </a:spcBef>
              <a:spcAft>
                <a:spcPts val="600"/>
              </a:spcAft>
              <a:buSzPct val="100000"/>
              <a:buFont typeface="+mj-lt"/>
              <a:buAutoNum type="alphaLcPeriod"/>
              <a:defRPr/>
            </a:pPr>
            <a:r>
              <a:rPr lang="en-US" sz="2400" dirty="0">
                <a:latin typeface="Calibri" pitchFamily="34" charset="0"/>
              </a:rPr>
              <a:t>Bona fide interpretation of the ‘turnover’ based on expert  advice;</a:t>
            </a:r>
          </a:p>
          <a:p>
            <a:pPr marL="361950" indent="-361950" algn="just" eaLnBrk="1" fontAlgn="auto" hangingPunct="1">
              <a:lnSpc>
                <a:spcPct val="110000"/>
              </a:lnSpc>
              <a:spcBef>
                <a:spcPts val="600"/>
              </a:spcBef>
              <a:spcAft>
                <a:spcPts val="600"/>
              </a:spcAft>
              <a:buSzPct val="100000"/>
              <a:buFont typeface="+mj-lt"/>
              <a:buAutoNum type="alphaLcPeriod"/>
              <a:defRPr/>
            </a:pPr>
            <a:r>
              <a:rPr lang="en-US" sz="2400" dirty="0">
                <a:latin typeface="Calibri" pitchFamily="34" charset="0"/>
              </a:rPr>
              <a:t>Death or physical inability of the partner in charge of the account </a:t>
            </a:r>
          </a:p>
          <a:p>
            <a:pPr marL="361950" indent="-361950" algn="just" eaLnBrk="1" fontAlgn="auto" hangingPunct="1">
              <a:lnSpc>
                <a:spcPct val="110000"/>
              </a:lnSpc>
              <a:spcBef>
                <a:spcPts val="600"/>
              </a:spcBef>
              <a:spcAft>
                <a:spcPts val="600"/>
              </a:spcAft>
              <a:buSzPct val="100000"/>
              <a:buFont typeface="+mj-lt"/>
              <a:buAutoNum type="alphaLcPeriod"/>
              <a:defRPr/>
            </a:pPr>
            <a:r>
              <a:rPr lang="en-US" sz="2400" dirty="0">
                <a:latin typeface="Calibri" pitchFamily="34" charset="0"/>
              </a:rPr>
              <a:t>Labor problems such as strike, lock-out for a long period, etc;  </a:t>
            </a:r>
          </a:p>
          <a:p>
            <a:pPr marL="361950" indent="-361950" algn="just" eaLnBrk="1" fontAlgn="auto" hangingPunct="1">
              <a:lnSpc>
                <a:spcPct val="110000"/>
              </a:lnSpc>
              <a:spcBef>
                <a:spcPts val="600"/>
              </a:spcBef>
              <a:spcAft>
                <a:spcPts val="600"/>
              </a:spcAft>
              <a:buSzPct val="100000"/>
              <a:buFont typeface="+mj-lt"/>
              <a:buAutoNum type="alphaLcPeriod"/>
              <a:defRPr/>
            </a:pPr>
            <a:r>
              <a:rPr lang="en-US" sz="2400" dirty="0">
                <a:latin typeface="Calibri" pitchFamily="34" charset="0"/>
              </a:rPr>
              <a:t>Loss of accounts because of fire, theft, etc., beyond the control of the assessee;</a:t>
            </a:r>
          </a:p>
          <a:p>
            <a:pPr marL="361950" indent="-361950" algn="just">
              <a:lnSpc>
                <a:spcPct val="110000"/>
              </a:lnSpc>
              <a:spcBef>
                <a:spcPts val="600"/>
              </a:spcBef>
              <a:spcAft>
                <a:spcPts val="600"/>
              </a:spcAft>
              <a:buSzPct val="100000"/>
              <a:buFont typeface="+mj-lt"/>
              <a:buAutoNum type="alphaLcPeriod"/>
            </a:pPr>
            <a:r>
              <a:rPr lang="en-US" sz="2400" dirty="0">
                <a:latin typeface="Calibri" pitchFamily="34" charset="0"/>
              </a:rPr>
              <a:t>Non-availability of accounts on account of seizure;</a:t>
            </a:r>
          </a:p>
          <a:p>
            <a:pPr marL="361950" indent="-361950" algn="just">
              <a:lnSpc>
                <a:spcPct val="110000"/>
              </a:lnSpc>
              <a:spcBef>
                <a:spcPts val="600"/>
              </a:spcBef>
              <a:spcAft>
                <a:spcPts val="600"/>
              </a:spcAft>
              <a:buSzPct val="100000"/>
              <a:buFont typeface="+mj-lt"/>
              <a:buAutoNum type="alphaLcPeriod"/>
            </a:pPr>
            <a:r>
              <a:rPr lang="en-US" sz="2400" dirty="0">
                <a:latin typeface="Calibri" pitchFamily="34" charset="0"/>
              </a:rPr>
              <a:t>Natural calamities, commotion, etc.</a:t>
            </a:r>
            <a:endParaRPr lang="en-US" sz="2800" dirty="0">
              <a:solidFill>
                <a:srgbClr val="FFCC66"/>
              </a:solidFill>
            </a:endParaRPr>
          </a:p>
        </p:txBody>
      </p:sp>
    </p:spTree>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152400" y="0"/>
            <a:ext cx="6705600" cy="1295400"/>
          </a:xfrm>
        </p:spPr>
        <p:txBody>
          <a:bodyPr>
            <a:noAutofit/>
          </a:bodyPr>
          <a:lstStyle/>
          <a:p>
            <a:pPr algn="just" eaLnBrk="1" fontAlgn="auto" hangingPunct="1">
              <a:spcAft>
                <a:spcPts val="0"/>
              </a:spcAft>
              <a:defRPr/>
            </a:pPr>
            <a:r>
              <a:rPr lang="en-US" sz="3200" b="1" u="sng" dirty="0"/>
              <a:t>Penalty for failure to get accounts Audited- Sec. 271B…….</a:t>
            </a:r>
          </a:p>
        </p:txBody>
      </p:sp>
      <p:sp>
        <p:nvSpPr>
          <p:cNvPr id="6" name="Slide Number Placeholder 5"/>
          <p:cNvSpPr>
            <a:spLocks noGrp="1"/>
          </p:cNvSpPr>
          <p:nvPr>
            <p:ph type="sldNum" sz="quarter" idx="12"/>
          </p:nvPr>
        </p:nvSpPr>
        <p:spPr/>
        <p:txBody>
          <a:bodyPr>
            <a:normAutofit fontScale="85000" lnSpcReduction="20000"/>
          </a:bodyPr>
          <a:lstStyle/>
          <a:p>
            <a:pPr>
              <a:defRPr/>
            </a:pPr>
            <a:fld id="{748F9B2C-6ABF-40ED-A454-1BC1B9F736D1}" type="slidenum">
              <a:rPr lang="en-US"/>
              <a:pPr>
                <a:defRPr/>
              </a:pPr>
              <a:t>423</a:t>
            </a:fld>
            <a:endParaRPr lang="en-US"/>
          </a:p>
        </p:txBody>
      </p:sp>
      <p:sp>
        <p:nvSpPr>
          <p:cNvPr id="175107" name="Rectangle 3"/>
          <p:cNvSpPr>
            <a:spLocks noGrp="1" noChangeArrowheads="1"/>
          </p:cNvSpPr>
          <p:nvPr>
            <p:ph sz="quarter" idx="1"/>
          </p:nvPr>
        </p:nvSpPr>
        <p:spPr>
          <a:xfrm>
            <a:off x="381000" y="1828800"/>
            <a:ext cx="8382000" cy="4038600"/>
          </a:xfrm>
          <a:ln w="38100">
            <a:solidFill>
              <a:schemeClr val="accent1"/>
            </a:solidFill>
          </a:ln>
        </p:spPr>
        <p:txBody>
          <a:bodyPr>
            <a:noAutofit/>
          </a:bodyPr>
          <a:lstStyle/>
          <a:p>
            <a:pPr algn="just">
              <a:spcBef>
                <a:spcPts val="1800"/>
              </a:spcBef>
              <a:buFont typeface="Wingdings" panose="05000000000000000000" pitchFamily="2" charset="2"/>
              <a:buChar char="Ø"/>
            </a:pPr>
            <a:r>
              <a:rPr lang="en-US" sz="2400" dirty="0"/>
              <a:t>No penalty under Section 271B by ITO exceeding Rs. 10,000 in absence of  prior approval of Joint Commissioner. </a:t>
            </a:r>
            <a:r>
              <a:rPr lang="en-US" sz="2400" b="1" dirty="0" err="1">
                <a:solidFill>
                  <a:srgbClr val="C00000"/>
                </a:solidFill>
              </a:rPr>
              <a:t>Sagar</a:t>
            </a:r>
            <a:r>
              <a:rPr lang="en-US" sz="2400" b="1" dirty="0">
                <a:solidFill>
                  <a:srgbClr val="C00000"/>
                </a:solidFill>
              </a:rPr>
              <a:t> </a:t>
            </a:r>
            <a:r>
              <a:rPr lang="en-US" sz="2400" b="1" dirty="0" err="1">
                <a:solidFill>
                  <a:srgbClr val="C00000"/>
                </a:solidFill>
              </a:rPr>
              <a:t>Dutta</a:t>
            </a:r>
            <a:r>
              <a:rPr lang="en-US" sz="2400" b="1" dirty="0">
                <a:solidFill>
                  <a:srgbClr val="C00000"/>
                </a:solidFill>
              </a:rPr>
              <a:t> Vs. CIT, </a:t>
            </a:r>
            <a:r>
              <a:rPr lang="pt-BR" sz="2400" b="1" dirty="0">
                <a:solidFill>
                  <a:srgbClr val="C00000"/>
                </a:solidFill>
              </a:rPr>
              <a:t>[2014] 44 taxmann.com 311 (Calcutta)</a:t>
            </a:r>
            <a:endParaRPr lang="en-US" sz="2400" b="1" dirty="0">
              <a:solidFill>
                <a:srgbClr val="C00000"/>
              </a:solidFill>
            </a:endParaRPr>
          </a:p>
          <a:p>
            <a:pPr algn="just">
              <a:spcBef>
                <a:spcPts val="1800"/>
              </a:spcBef>
              <a:buFont typeface="Wingdings" panose="05000000000000000000" pitchFamily="2" charset="2"/>
              <a:buChar char="Ø"/>
            </a:pPr>
            <a:r>
              <a:rPr lang="en-US" sz="2400" dirty="0"/>
              <a:t>Held that no penalty is imposable u/s 271B for non-compliance with the provisions of Sec. 44AB on the ground that the returns were filed belatedly. Penalty is </a:t>
            </a:r>
            <a:r>
              <a:rPr lang="en-US" sz="2400" dirty="0" err="1"/>
              <a:t>leviable</a:t>
            </a:r>
            <a:r>
              <a:rPr lang="en-US" sz="2400" dirty="0"/>
              <a:t> only if the assessee fails to get his accounts audited and obtain a report. </a:t>
            </a:r>
            <a:r>
              <a:rPr lang="en-US" sz="2400" b="1" dirty="0">
                <a:solidFill>
                  <a:srgbClr val="C00000"/>
                </a:solidFill>
              </a:rPr>
              <a:t>CIT v. Apex Laboratories Pvt. Ltd. [2010] 320 ITR 498 (Mad)</a:t>
            </a: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152400" y="0"/>
            <a:ext cx="6705600" cy="1295400"/>
          </a:xfrm>
        </p:spPr>
        <p:txBody>
          <a:bodyPr>
            <a:noAutofit/>
          </a:bodyPr>
          <a:lstStyle/>
          <a:p>
            <a:pPr algn="just" eaLnBrk="1" fontAlgn="auto" hangingPunct="1">
              <a:spcAft>
                <a:spcPts val="0"/>
              </a:spcAft>
              <a:defRPr/>
            </a:pPr>
            <a:r>
              <a:rPr lang="en-US" sz="3200" b="1" u="sng" dirty="0"/>
              <a:t>Penalty for failure to get accounts Audited- Sec. 271B…….</a:t>
            </a:r>
          </a:p>
        </p:txBody>
      </p:sp>
      <p:sp>
        <p:nvSpPr>
          <p:cNvPr id="6" name="Slide Number Placeholder 5"/>
          <p:cNvSpPr>
            <a:spLocks noGrp="1"/>
          </p:cNvSpPr>
          <p:nvPr>
            <p:ph type="sldNum" sz="quarter" idx="12"/>
          </p:nvPr>
        </p:nvSpPr>
        <p:spPr/>
        <p:txBody>
          <a:bodyPr>
            <a:normAutofit fontScale="85000" lnSpcReduction="20000"/>
          </a:bodyPr>
          <a:lstStyle/>
          <a:p>
            <a:pPr>
              <a:defRPr/>
            </a:pPr>
            <a:fld id="{748F9B2C-6ABF-40ED-A454-1BC1B9F736D1}" type="slidenum">
              <a:rPr lang="en-US"/>
              <a:pPr>
                <a:defRPr/>
              </a:pPr>
              <a:t>424</a:t>
            </a:fld>
            <a:endParaRPr lang="en-US"/>
          </a:p>
        </p:txBody>
      </p:sp>
      <p:sp>
        <p:nvSpPr>
          <p:cNvPr id="175107" name="Rectangle 3"/>
          <p:cNvSpPr>
            <a:spLocks noGrp="1" noChangeArrowheads="1"/>
          </p:cNvSpPr>
          <p:nvPr>
            <p:ph sz="quarter" idx="1"/>
          </p:nvPr>
        </p:nvSpPr>
        <p:spPr>
          <a:xfrm>
            <a:off x="152400" y="1828800"/>
            <a:ext cx="8763000" cy="4724400"/>
          </a:xfrm>
          <a:ln w="38100">
            <a:solidFill>
              <a:schemeClr val="accent1"/>
            </a:solidFill>
          </a:ln>
        </p:spPr>
        <p:txBody>
          <a:bodyPr>
            <a:noAutofit/>
          </a:bodyPr>
          <a:lstStyle/>
          <a:p>
            <a:pPr algn="just">
              <a:spcBef>
                <a:spcPts val="1800"/>
              </a:spcBef>
              <a:buFont typeface="Wingdings" panose="05000000000000000000" pitchFamily="2" charset="2"/>
              <a:buChar char="Ø"/>
            </a:pPr>
            <a:r>
              <a:rPr lang="en-US" sz="2100" dirty="0"/>
              <a:t>For purpose of Sec. 44AB turnover of all businesses carried on by assessee has to be </a:t>
            </a:r>
            <a:r>
              <a:rPr lang="en-US" sz="2100" b="1" u="sng" dirty="0"/>
              <a:t>considered but provisions of Sec. 271B can be applied only in respect of that business, accounts of which have not been audited and not in respect of accounts which have been audited</a:t>
            </a:r>
            <a:r>
              <a:rPr lang="en-US" sz="2100" dirty="0"/>
              <a:t>. </a:t>
            </a:r>
            <a:r>
              <a:rPr lang="en-US" sz="2100" b="1" i="1" u="sng" dirty="0">
                <a:solidFill>
                  <a:srgbClr val="C00000"/>
                </a:solidFill>
              </a:rPr>
              <a:t>Asst. CIT v. Smt. Bharti Sharma [2011] 44 SOT 230 (Del.)</a:t>
            </a:r>
          </a:p>
          <a:p>
            <a:pPr algn="just">
              <a:buFont typeface="Wingdings" panose="05000000000000000000" pitchFamily="2" charset="2"/>
              <a:buChar char="Ø"/>
            </a:pPr>
            <a:endParaRPr lang="en-GB" sz="1400" dirty="0"/>
          </a:p>
          <a:p>
            <a:pPr algn="just">
              <a:buFont typeface="Wingdings" panose="05000000000000000000" pitchFamily="2" charset="2"/>
              <a:buChar char="Ø"/>
            </a:pPr>
            <a:r>
              <a:rPr lang="en-GB" sz="2100" dirty="0"/>
              <a:t>Where assessee, an advertising agent, was under bona fide belief that commission income earned by him was not in excess of limits prescribed under section 44AB and, thus, he was not required to get books of account audited, impugned penalty order passed under section 271B deserved to be set aside. </a:t>
            </a:r>
            <a:r>
              <a:rPr lang="en-IN" sz="2100" b="1" i="1" u="sng" dirty="0">
                <a:solidFill>
                  <a:srgbClr val="C00000"/>
                </a:solidFill>
              </a:rPr>
              <a:t>Manoj S. </a:t>
            </a:r>
            <a:r>
              <a:rPr lang="en-IN" sz="2100" b="1" i="1" u="sng" dirty="0" err="1">
                <a:solidFill>
                  <a:srgbClr val="C00000"/>
                </a:solidFill>
              </a:rPr>
              <a:t>Gugale</a:t>
            </a:r>
            <a:r>
              <a:rPr lang="en-IN" sz="2100" b="1" i="1" u="sng" dirty="0">
                <a:solidFill>
                  <a:srgbClr val="C00000"/>
                </a:solidFill>
              </a:rPr>
              <a:t> vs. ITO [2017] 80 taxmann.com 193 (Pune – Trib.). Also see Off-shore India Ltd. Vs. DCIT [2017] 167 ITD 0635 (</a:t>
            </a:r>
            <a:r>
              <a:rPr lang="en-IN" sz="2100" b="1" i="1" u="sng" dirty="0" err="1">
                <a:solidFill>
                  <a:srgbClr val="C00000"/>
                </a:solidFill>
              </a:rPr>
              <a:t>Kol</a:t>
            </a:r>
            <a:r>
              <a:rPr lang="en-IN" sz="2100" b="1" i="1" u="sng" dirty="0">
                <a:solidFill>
                  <a:srgbClr val="C00000"/>
                </a:solidFill>
              </a:rPr>
              <a:t>.- Trib.)</a:t>
            </a:r>
            <a:endParaRPr lang="en-US" sz="2100" b="1" dirty="0">
              <a:solidFill>
                <a:srgbClr val="C00000"/>
              </a:solidFill>
            </a:endParaRPr>
          </a:p>
        </p:txBody>
      </p:sp>
      <p:sp>
        <p:nvSpPr>
          <p:cNvPr id="5" name="Rectangle 4"/>
          <p:cNvSpPr/>
          <p:nvPr/>
        </p:nvSpPr>
        <p:spPr>
          <a:xfrm>
            <a:off x="7391400" y="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err="1">
                <a:solidFill>
                  <a:schemeClr val="tx2"/>
                </a:solidFill>
                <a:latin typeface="+mj-lt"/>
              </a:rPr>
              <a:t>Contd</a:t>
            </a:r>
            <a:r>
              <a:rPr lang="en-US" sz="2800" b="1" dirty="0">
                <a:solidFill>
                  <a:schemeClr val="tx2"/>
                </a:solidFill>
                <a:latin typeface="+mj-lt"/>
              </a:rPr>
              <a:t>….</a:t>
            </a:r>
          </a:p>
        </p:txBody>
      </p:sp>
    </p:spTree>
    <p:extLst>
      <p:ext uri="{BB962C8B-B14F-4D97-AF65-F5344CB8AC3E}">
        <p14:creationId xmlns:p14="http://schemas.microsoft.com/office/powerpoint/2010/main" val="3882354402"/>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76200" y="76200"/>
            <a:ext cx="8991600" cy="1143000"/>
          </a:xfrm>
        </p:spPr>
        <p:txBody>
          <a:bodyPr>
            <a:noAutofit/>
          </a:bodyPr>
          <a:lstStyle/>
          <a:p>
            <a:pPr algn="just">
              <a:defRPr/>
            </a:pPr>
            <a:r>
              <a:rPr lang="en-US" sz="3200" b="1" u="sng" dirty="0"/>
              <a:t>Penalty u/s 277A - Falsification of books of account or documents etc.</a:t>
            </a:r>
          </a:p>
        </p:txBody>
      </p:sp>
      <p:sp>
        <p:nvSpPr>
          <p:cNvPr id="6" name="Slide Number Placeholder 5"/>
          <p:cNvSpPr>
            <a:spLocks noGrp="1"/>
          </p:cNvSpPr>
          <p:nvPr>
            <p:ph type="sldNum" sz="quarter" idx="12"/>
          </p:nvPr>
        </p:nvSpPr>
        <p:spPr/>
        <p:txBody>
          <a:bodyPr>
            <a:normAutofit fontScale="85000" lnSpcReduction="20000"/>
          </a:bodyPr>
          <a:lstStyle/>
          <a:p>
            <a:pPr>
              <a:defRPr/>
            </a:pPr>
            <a:fld id="{BCE1011F-1FB7-4C02-93D3-1D0B5EA060DF}" type="slidenum">
              <a:rPr lang="en-US"/>
              <a:pPr>
                <a:defRPr/>
              </a:pPr>
              <a:t>425</a:t>
            </a:fld>
            <a:endParaRPr lang="en-US"/>
          </a:p>
        </p:txBody>
      </p:sp>
      <p:sp>
        <p:nvSpPr>
          <p:cNvPr id="183299" name="Rectangle 3"/>
          <p:cNvSpPr>
            <a:spLocks noGrp="1" noChangeArrowheads="1"/>
          </p:cNvSpPr>
          <p:nvPr>
            <p:ph sz="quarter" idx="1"/>
          </p:nvPr>
        </p:nvSpPr>
        <p:spPr>
          <a:xfrm>
            <a:off x="152400" y="1981200"/>
            <a:ext cx="8763000" cy="4572000"/>
          </a:xfrm>
          <a:ln w="38100">
            <a:solidFill>
              <a:schemeClr val="accent1"/>
            </a:solidFill>
          </a:ln>
        </p:spPr>
        <p:txBody>
          <a:bodyPr>
            <a:normAutofit/>
          </a:bodyPr>
          <a:lstStyle/>
          <a:p>
            <a:pPr marL="0" indent="0" algn="just">
              <a:spcBef>
                <a:spcPts val="600"/>
              </a:spcBef>
              <a:buNone/>
            </a:pPr>
            <a:r>
              <a:rPr lang="en-US" sz="2100" dirty="0">
                <a:latin typeface="Calibri" pitchFamily="34" charset="0"/>
                <a:cs typeface="Times New Roman" pitchFamily="18" charset="0"/>
              </a:rPr>
              <a:t>The Finance (No.2) Act, 2004 has inserted Section 277A w.e.f 1-10-2004. According to this Section, any person shall be punishable with rigorous imprisonment, which may extend form 3 months </a:t>
            </a:r>
            <a:r>
              <a:rPr lang="en-US" sz="2100" dirty="0" err="1">
                <a:latin typeface="Calibri" pitchFamily="34" charset="0"/>
                <a:cs typeface="Times New Roman" pitchFamily="18" charset="0"/>
              </a:rPr>
              <a:t>upto</a:t>
            </a:r>
            <a:r>
              <a:rPr lang="en-US" sz="2100" dirty="0">
                <a:latin typeface="Calibri" pitchFamily="34" charset="0"/>
                <a:cs typeface="Times New Roman" pitchFamily="18" charset="0"/>
              </a:rPr>
              <a:t> 2 years </a:t>
            </a:r>
            <a:r>
              <a:rPr lang="en-US" sz="2100" i="1" dirty="0">
                <a:latin typeface="Calibri" pitchFamily="34" charset="0"/>
                <a:cs typeface="Times New Roman" pitchFamily="18" charset="0"/>
              </a:rPr>
              <a:t>(as substituted for 3 years by the Finance Act, 2012, w.e.f. 1-7-2012)</a:t>
            </a:r>
            <a:r>
              <a:rPr lang="en-US" sz="2100" dirty="0">
                <a:latin typeface="Calibri" pitchFamily="34" charset="0"/>
                <a:cs typeface="Times New Roman" pitchFamily="18" charset="0"/>
              </a:rPr>
              <a:t> and shall be liable to fine if the following conditions are satisfied;</a:t>
            </a:r>
          </a:p>
          <a:p>
            <a:pPr marL="361950" indent="-361950" algn="just" eaLnBrk="1" hangingPunct="1">
              <a:spcBef>
                <a:spcPts val="600"/>
              </a:spcBef>
              <a:buSzPct val="100000"/>
              <a:buFont typeface="+mj-lt"/>
              <a:buAutoNum type="arabicParenR"/>
            </a:pPr>
            <a:r>
              <a:rPr lang="en-US" sz="2100" dirty="0">
                <a:latin typeface="Calibri" pitchFamily="34" charset="0"/>
                <a:cs typeface="Times New Roman" pitchFamily="18" charset="0"/>
              </a:rPr>
              <a:t>He willfully and with intent to enable any other person (assessee) to </a:t>
            </a:r>
            <a:r>
              <a:rPr lang="en-US" sz="2100" b="1" u="sng" dirty="0">
                <a:latin typeface="Calibri" pitchFamily="34" charset="0"/>
                <a:cs typeface="Times New Roman" pitchFamily="18" charset="0"/>
              </a:rPr>
              <a:t>evade any tax or interest or penalty</a:t>
            </a:r>
            <a:r>
              <a:rPr lang="en-US" sz="2100" b="1" dirty="0">
                <a:latin typeface="Calibri" pitchFamily="34" charset="0"/>
                <a:cs typeface="Times New Roman" pitchFamily="18" charset="0"/>
              </a:rPr>
              <a:t> </a:t>
            </a:r>
            <a:r>
              <a:rPr lang="en-US" sz="2100" dirty="0">
                <a:latin typeface="Calibri" pitchFamily="34" charset="0"/>
                <a:cs typeface="Times New Roman" pitchFamily="18" charset="0"/>
              </a:rPr>
              <a:t>chargeable and imposable under the Income Tax Act.</a:t>
            </a:r>
          </a:p>
          <a:p>
            <a:pPr marL="361950" indent="-361950" algn="just" eaLnBrk="1" hangingPunct="1">
              <a:spcBef>
                <a:spcPts val="600"/>
              </a:spcBef>
              <a:buSzPct val="100000"/>
              <a:buFont typeface="+mj-lt"/>
              <a:buAutoNum type="arabicParenR"/>
            </a:pPr>
            <a:r>
              <a:rPr lang="en-US" sz="2100" dirty="0">
                <a:latin typeface="Calibri" pitchFamily="34" charset="0"/>
                <a:cs typeface="Times New Roman" pitchFamily="18" charset="0"/>
              </a:rPr>
              <a:t>He makes or causes to be made, any entry or statement in any books or other documents relevant for any proceeding under the Act which is false</a:t>
            </a:r>
          </a:p>
          <a:p>
            <a:pPr marL="361950" indent="-361950" algn="just" eaLnBrk="1" hangingPunct="1">
              <a:spcBef>
                <a:spcPts val="600"/>
              </a:spcBef>
              <a:buSzPct val="100000"/>
              <a:buFont typeface="+mj-lt"/>
              <a:buAutoNum type="arabicParenR"/>
            </a:pPr>
            <a:r>
              <a:rPr lang="en-US" sz="2100" dirty="0">
                <a:latin typeface="Calibri" pitchFamily="34" charset="0"/>
                <a:cs typeface="Times New Roman" pitchFamily="18" charset="0"/>
              </a:rPr>
              <a:t>He knows it to be false or does not believe it to be true. However, it shall not be necessary to prove that assessee has actually evaded any tax, penalty or interest chargeable or imposable under the Act. </a:t>
            </a:r>
          </a:p>
        </p:txBody>
      </p:sp>
    </p:spTree>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08848" cy="990600"/>
          </a:xfrm>
        </p:spPr>
        <p:txBody>
          <a:bodyPr>
            <a:normAutofit/>
          </a:bodyPr>
          <a:lstStyle/>
          <a:p>
            <a:r>
              <a:rPr lang="en-US" sz="4800" u="sng" dirty="0"/>
              <a:t>Relevant Instructions</a:t>
            </a:r>
          </a:p>
        </p:txBody>
      </p:sp>
      <p:sp>
        <p:nvSpPr>
          <p:cNvPr id="4" name="Slide Number Placeholder 3"/>
          <p:cNvSpPr>
            <a:spLocks noGrp="1"/>
          </p:cNvSpPr>
          <p:nvPr>
            <p:ph type="sldNum" sz="quarter" idx="12"/>
          </p:nvPr>
        </p:nvSpPr>
        <p:spPr/>
        <p:txBody>
          <a:bodyPr>
            <a:normAutofit fontScale="85000" lnSpcReduction="20000"/>
          </a:bodyPr>
          <a:lstStyle/>
          <a:p>
            <a:pPr>
              <a:defRPr/>
            </a:pPr>
            <a:fld id="{7EF01E16-7D38-407D-9D2D-68DB190D1059}" type="slidenum">
              <a:rPr lang="en-US" smtClean="0"/>
              <a:pPr>
                <a:defRPr/>
              </a:pPr>
              <a:t>426</a:t>
            </a:fld>
            <a:endParaRPr lang="en-US" dirty="0"/>
          </a:p>
        </p:txBody>
      </p:sp>
      <p:sp>
        <p:nvSpPr>
          <p:cNvPr id="3" name="Content Placeholder 2"/>
          <p:cNvSpPr>
            <a:spLocks noGrp="1"/>
          </p:cNvSpPr>
          <p:nvPr>
            <p:ph sz="quarter" idx="1"/>
          </p:nvPr>
        </p:nvSpPr>
        <p:spPr>
          <a:xfrm>
            <a:off x="381000" y="2286000"/>
            <a:ext cx="8308848" cy="3200400"/>
          </a:xfrm>
          <a:ln w="38100">
            <a:solidFill>
              <a:schemeClr val="accent1"/>
            </a:solidFill>
          </a:ln>
        </p:spPr>
        <p:txBody>
          <a:bodyPr anchor="ctr">
            <a:normAutofit/>
          </a:bodyPr>
          <a:lstStyle/>
          <a:p>
            <a:pPr algn="just">
              <a:spcBef>
                <a:spcPts val="1800"/>
              </a:spcBef>
            </a:pPr>
            <a:r>
              <a:rPr lang="en-US" sz="2500" b="1" u="sng" dirty="0">
                <a:latin typeface="Calibri" pitchFamily="34" charset="0"/>
                <a:cs typeface="Times New Roman" pitchFamily="18" charset="0"/>
              </a:rPr>
              <a:t>Proper utilization of information contained in the audit report submitted u/s 44AB of the I.T. Act, 1961. </a:t>
            </a:r>
          </a:p>
          <a:p>
            <a:pPr algn="just">
              <a:spcBef>
                <a:spcPts val="1800"/>
              </a:spcBef>
              <a:buNone/>
            </a:pPr>
            <a:r>
              <a:rPr lang="en-US" sz="2500" b="1" dirty="0">
                <a:latin typeface="Calibri" pitchFamily="34" charset="0"/>
                <a:cs typeface="Times New Roman" pitchFamily="18" charset="0"/>
              </a:rPr>
              <a:t>	</a:t>
            </a:r>
            <a:r>
              <a:rPr lang="en-US" sz="2500" dirty="0">
                <a:latin typeface="Calibri" pitchFamily="34" charset="0"/>
                <a:cs typeface="Times New Roman" pitchFamily="18" charset="0"/>
              </a:rPr>
              <a:t>The instruction specifies the steps to be followed by the Assessing Officer on receipt of Tax Audit Report.</a:t>
            </a:r>
          </a:p>
          <a:p>
            <a:pPr algn="just">
              <a:spcBef>
                <a:spcPts val="1800"/>
              </a:spcBef>
              <a:buNone/>
            </a:pPr>
            <a:r>
              <a:rPr lang="en-US" sz="2500" dirty="0">
                <a:latin typeface="Calibri" pitchFamily="34" charset="0"/>
                <a:cs typeface="Times New Roman" pitchFamily="18" charset="0"/>
              </a:rPr>
              <a:t>		</a:t>
            </a:r>
            <a:r>
              <a:rPr lang="en-US" sz="2500" dirty="0">
                <a:solidFill>
                  <a:srgbClr val="C00000"/>
                </a:solidFill>
                <a:latin typeface="Calibri" pitchFamily="34" charset="0"/>
                <a:cs typeface="Times New Roman" pitchFamily="18" charset="0"/>
              </a:rPr>
              <a:t>       	</a:t>
            </a:r>
            <a:r>
              <a:rPr lang="en-US" sz="2500" i="1" dirty="0">
                <a:solidFill>
                  <a:srgbClr val="C00000"/>
                </a:solidFill>
                <a:latin typeface="Calibri" pitchFamily="34" charset="0"/>
                <a:cs typeface="Times New Roman" pitchFamily="18" charset="0"/>
              </a:rPr>
              <a:t>Instruction No. 1976,Date of Issue : 3.11.1999</a:t>
            </a:r>
          </a:p>
        </p:txBody>
      </p:sp>
    </p:spTree>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153400" cy="990600"/>
          </a:xfrm>
        </p:spPr>
        <p:txBody>
          <a:bodyPr/>
          <a:lstStyle/>
          <a:p>
            <a:r>
              <a:rPr lang="en-US" dirty="0"/>
              <a:t>Issue: delay in filing return</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427</a:t>
            </a:fld>
            <a:endParaRPr lang="en-US"/>
          </a:p>
        </p:txBody>
      </p:sp>
      <p:sp>
        <p:nvSpPr>
          <p:cNvPr id="4" name="Content Placeholder 3"/>
          <p:cNvSpPr>
            <a:spLocks noGrp="1"/>
          </p:cNvSpPr>
          <p:nvPr>
            <p:ph sz="quarter" idx="1"/>
          </p:nvPr>
        </p:nvSpPr>
        <p:spPr>
          <a:xfrm>
            <a:off x="381000" y="1752600"/>
            <a:ext cx="8382000" cy="4876800"/>
          </a:xfrm>
          <a:noFill/>
          <a:ln w="38100">
            <a:solidFill>
              <a:schemeClr val="accent1"/>
            </a:solidFill>
          </a:ln>
        </p:spPr>
        <p:txBody>
          <a:bodyPr>
            <a:noAutofit/>
          </a:bodyPr>
          <a:lstStyle/>
          <a:p>
            <a:pPr algn="just"/>
            <a:r>
              <a:rPr lang="en-IN" sz="2000" b="1" dirty="0">
                <a:solidFill>
                  <a:srgbClr val="C00000"/>
                </a:solidFill>
              </a:rPr>
              <a:t>CIT v.</a:t>
            </a:r>
            <a:r>
              <a:rPr lang="en-US" sz="2000" dirty="0">
                <a:solidFill>
                  <a:srgbClr val="C00000"/>
                </a:solidFill>
              </a:rPr>
              <a:t> </a:t>
            </a:r>
            <a:r>
              <a:rPr lang="en-IN" sz="2000" b="1" dirty="0">
                <a:solidFill>
                  <a:srgbClr val="C00000"/>
                </a:solidFill>
              </a:rPr>
              <a:t>U.P. </a:t>
            </a:r>
            <a:r>
              <a:rPr lang="en-IN" sz="2000" b="1" dirty="0" err="1">
                <a:solidFill>
                  <a:srgbClr val="C00000"/>
                </a:solidFill>
              </a:rPr>
              <a:t>Rajya</a:t>
            </a:r>
            <a:r>
              <a:rPr lang="en-IN" sz="2000" b="1" dirty="0">
                <a:solidFill>
                  <a:srgbClr val="C00000"/>
                </a:solidFill>
              </a:rPr>
              <a:t> </a:t>
            </a:r>
            <a:r>
              <a:rPr lang="en-IN" sz="2000" b="1" dirty="0" err="1">
                <a:solidFill>
                  <a:srgbClr val="C00000"/>
                </a:solidFill>
              </a:rPr>
              <a:t>Sahkari</a:t>
            </a:r>
            <a:r>
              <a:rPr lang="en-IN" sz="2000" b="1" dirty="0">
                <a:solidFill>
                  <a:srgbClr val="C00000"/>
                </a:solidFill>
              </a:rPr>
              <a:t> </a:t>
            </a:r>
            <a:r>
              <a:rPr lang="en-IN" sz="2000" b="1" dirty="0" err="1">
                <a:solidFill>
                  <a:srgbClr val="C00000"/>
                </a:solidFill>
              </a:rPr>
              <a:t>Evam</a:t>
            </a:r>
            <a:r>
              <a:rPr lang="en-IN" sz="2000" b="1" dirty="0">
                <a:solidFill>
                  <a:srgbClr val="C00000"/>
                </a:solidFill>
              </a:rPr>
              <a:t> </a:t>
            </a:r>
            <a:r>
              <a:rPr lang="en-IN" sz="2000" b="1" dirty="0" err="1">
                <a:solidFill>
                  <a:srgbClr val="C00000"/>
                </a:solidFill>
              </a:rPr>
              <a:t>Bhoomi</a:t>
            </a:r>
            <a:r>
              <a:rPr lang="en-IN" sz="2000" b="1" dirty="0">
                <a:solidFill>
                  <a:srgbClr val="C00000"/>
                </a:solidFill>
              </a:rPr>
              <a:t> </a:t>
            </a:r>
            <a:r>
              <a:rPr lang="en-IN" sz="2000" b="1" dirty="0" err="1">
                <a:solidFill>
                  <a:srgbClr val="C00000"/>
                </a:solidFill>
              </a:rPr>
              <a:t>Vikas</a:t>
            </a:r>
            <a:r>
              <a:rPr lang="en-IN" sz="2000" b="1" dirty="0">
                <a:solidFill>
                  <a:srgbClr val="C00000"/>
                </a:solidFill>
              </a:rPr>
              <a:t> Bank Ltd [2013] 35 taxmann.com 471 (Allahabad) </a:t>
            </a:r>
            <a:endParaRPr lang="en-US" sz="2000" dirty="0">
              <a:solidFill>
                <a:srgbClr val="C00000"/>
              </a:solidFill>
            </a:endParaRPr>
          </a:p>
          <a:p>
            <a:pPr algn="just">
              <a:buNone/>
            </a:pPr>
            <a:r>
              <a:rPr lang="en-IN" sz="2000" b="1" dirty="0"/>
              <a:t>	</a:t>
            </a:r>
            <a:r>
              <a:rPr lang="en-IN" sz="2000" dirty="0"/>
              <a:t>Where assessee had provided books of account to auditors in time, but failed to get accounts audited in time due to </a:t>
            </a:r>
            <a:r>
              <a:rPr lang="en-IN" sz="2000" b="1" dirty="0"/>
              <a:t>delay on part of auditors</a:t>
            </a:r>
            <a:r>
              <a:rPr lang="en-IN" sz="2000" dirty="0"/>
              <a:t>, penalty under section 271B was not </a:t>
            </a:r>
            <a:r>
              <a:rPr lang="en-IN" sz="2000" dirty="0" err="1"/>
              <a:t>leviable</a:t>
            </a:r>
            <a:r>
              <a:rPr lang="en-IN" sz="2000" dirty="0"/>
              <a:t> as there was reasonable cause for delay</a:t>
            </a:r>
          </a:p>
          <a:p>
            <a:pPr algn="just"/>
            <a:r>
              <a:rPr lang="en-IN" sz="2000" b="1" dirty="0" err="1">
                <a:solidFill>
                  <a:srgbClr val="C00000"/>
                </a:solidFill>
              </a:rPr>
              <a:t>Thanjavur</a:t>
            </a:r>
            <a:r>
              <a:rPr lang="en-IN" sz="2000" b="1" dirty="0">
                <a:solidFill>
                  <a:srgbClr val="C00000"/>
                </a:solidFill>
              </a:rPr>
              <a:t> Silk Handloom Weavers Co-operative Production &amp; Sales Society Ltd.</a:t>
            </a:r>
            <a:r>
              <a:rPr lang="en-US" sz="2000" dirty="0">
                <a:solidFill>
                  <a:srgbClr val="C00000"/>
                </a:solidFill>
              </a:rPr>
              <a:t> </a:t>
            </a:r>
            <a:r>
              <a:rPr lang="en-IN" sz="2000" b="1" i="1" dirty="0">
                <a:solidFill>
                  <a:srgbClr val="C00000"/>
                </a:solidFill>
              </a:rPr>
              <a:t>v.</a:t>
            </a:r>
            <a:r>
              <a:rPr lang="en-US" sz="2000" dirty="0">
                <a:solidFill>
                  <a:srgbClr val="C00000"/>
                </a:solidFill>
              </a:rPr>
              <a:t> </a:t>
            </a:r>
            <a:r>
              <a:rPr lang="en-IN" sz="2000" b="1" dirty="0">
                <a:solidFill>
                  <a:srgbClr val="C00000"/>
                </a:solidFill>
              </a:rPr>
              <a:t>Union of India [2003] 132 Taxman 846 (Mad.) </a:t>
            </a:r>
            <a:r>
              <a:rPr lang="en-IN" sz="2000" b="1" i="1" dirty="0">
                <a:solidFill>
                  <a:srgbClr val="C00000"/>
                </a:solidFill>
              </a:rPr>
              <a:t>   &amp; </a:t>
            </a:r>
          </a:p>
          <a:p>
            <a:pPr algn="just">
              <a:buNone/>
            </a:pPr>
            <a:r>
              <a:rPr lang="en-IN" sz="2000" b="1" i="1" dirty="0">
                <a:solidFill>
                  <a:srgbClr val="C00000"/>
                </a:solidFill>
              </a:rPr>
              <a:t>      CIT v.</a:t>
            </a:r>
            <a:r>
              <a:rPr lang="en-US" sz="2000" dirty="0">
                <a:solidFill>
                  <a:srgbClr val="C00000"/>
                </a:solidFill>
              </a:rPr>
              <a:t> </a:t>
            </a:r>
            <a:r>
              <a:rPr lang="en-IN" sz="2000" b="1" dirty="0">
                <a:solidFill>
                  <a:srgbClr val="C00000"/>
                </a:solidFill>
              </a:rPr>
              <a:t>Sumer </a:t>
            </a:r>
            <a:r>
              <a:rPr lang="en-IN" sz="2000" b="1" dirty="0" err="1">
                <a:solidFill>
                  <a:srgbClr val="C00000"/>
                </a:solidFill>
              </a:rPr>
              <a:t>Chand</a:t>
            </a:r>
            <a:r>
              <a:rPr lang="en-IN" sz="2000" b="1" dirty="0">
                <a:solidFill>
                  <a:srgbClr val="C00000"/>
                </a:solidFill>
              </a:rPr>
              <a:t> Jain &amp; Sons [2002] 122 Taxman 654 (</a:t>
            </a:r>
            <a:r>
              <a:rPr lang="en-IN" sz="2000" b="1" dirty="0" err="1">
                <a:solidFill>
                  <a:srgbClr val="C00000"/>
                </a:solidFill>
              </a:rPr>
              <a:t>Punj</a:t>
            </a:r>
            <a:r>
              <a:rPr lang="en-IN" sz="2000" b="1" dirty="0">
                <a:solidFill>
                  <a:srgbClr val="C00000"/>
                </a:solidFill>
              </a:rPr>
              <a:t>. &amp; </a:t>
            </a:r>
            <a:r>
              <a:rPr lang="en-IN" sz="2000" b="1" dirty="0" err="1">
                <a:solidFill>
                  <a:srgbClr val="C00000"/>
                </a:solidFill>
              </a:rPr>
              <a:t>Har</a:t>
            </a:r>
            <a:r>
              <a:rPr lang="en-IN" sz="2000" b="1" dirty="0">
                <a:solidFill>
                  <a:srgbClr val="C00000"/>
                </a:solidFill>
              </a:rPr>
              <a:t>.)</a:t>
            </a:r>
            <a:endParaRPr lang="en-US" sz="2000" dirty="0">
              <a:solidFill>
                <a:srgbClr val="C00000"/>
              </a:solidFill>
            </a:endParaRPr>
          </a:p>
          <a:p>
            <a:pPr algn="just">
              <a:buNone/>
            </a:pPr>
            <a:r>
              <a:rPr lang="en-IN" sz="2000" dirty="0"/>
              <a:t>	In these cases, the assessee failed to file audit report within specified date, but showed a </a:t>
            </a:r>
            <a:r>
              <a:rPr lang="en-IN" sz="2000" b="1" dirty="0"/>
              <a:t>reasonable cause </a:t>
            </a:r>
            <a:r>
              <a:rPr lang="en-IN" sz="2000" dirty="0"/>
              <a:t>for the same then, the revenue authorities have discretion to accept the said cause for delay in filing the return. Hence, penalty u/s 271B cannot be imposed.</a:t>
            </a:r>
            <a:endParaRPr lang="en-US" sz="2000" dirty="0"/>
          </a:p>
        </p:txBody>
      </p:sp>
    </p:spTree>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lstStyle/>
          <a:p>
            <a:r>
              <a:rPr lang="en-US" dirty="0"/>
              <a:t>Issue: delay in filing return</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428</a:t>
            </a:fld>
            <a:endParaRPr lang="en-US"/>
          </a:p>
        </p:txBody>
      </p:sp>
      <p:sp>
        <p:nvSpPr>
          <p:cNvPr id="4" name="Content Placeholder 3"/>
          <p:cNvSpPr>
            <a:spLocks noGrp="1"/>
          </p:cNvSpPr>
          <p:nvPr>
            <p:ph sz="quarter" idx="1"/>
          </p:nvPr>
        </p:nvSpPr>
        <p:spPr>
          <a:xfrm>
            <a:off x="228600" y="1676400"/>
            <a:ext cx="8763000" cy="5029200"/>
          </a:xfrm>
          <a:noFill/>
          <a:ln w="38100">
            <a:solidFill>
              <a:schemeClr val="accent1"/>
            </a:solidFill>
          </a:ln>
        </p:spPr>
        <p:txBody>
          <a:bodyPr>
            <a:noAutofit/>
          </a:bodyPr>
          <a:lstStyle/>
          <a:p>
            <a:pPr algn="just"/>
            <a:r>
              <a:rPr lang="en-IN" sz="1900" b="1" dirty="0">
                <a:solidFill>
                  <a:srgbClr val="C00000"/>
                </a:solidFill>
              </a:rPr>
              <a:t>CIT v.</a:t>
            </a:r>
            <a:r>
              <a:rPr lang="en-US" sz="1900" dirty="0">
                <a:solidFill>
                  <a:srgbClr val="C00000"/>
                </a:solidFill>
              </a:rPr>
              <a:t> </a:t>
            </a:r>
            <a:r>
              <a:rPr lang="en-IN" sz="1900" b="1" dirty="0" err="1">
                <a:solidFill>
                  <a:srgbClr val="C00000"/>
                </a:solidFill>
              </a:rPr>
              <a:t>Iqbalpur</a:t>
            </a:r>
            <a:r>
              <a:rPr lang="en-IN" sz="1900" b="1" dirty="0">
                <a:solidFill>
                  <a:srgbClr val="C00000"/>
                </a:solidFill>
              </a:rPr>
              <a:t> Cooperative Cane Development Union Ltd. [2013] 37 taxmann.com 421 (</a:t>
            </a:r>
            <a:r>
              <a:rPr lang="en-IN" sz="1900" b="1" dirty="0" err="1">
                <a:solidFill>
                  <a:srgbClr val="C00000"/>
                </a:solidFill>
              </a:rPr>
              <a:t>Uttarakhand</a:t>
            </a:r>
            <a:r>
              <a:rPr lang="en-IN" sz="1900" b="1" dirty="0">
                <a:solidFill>
                  <a:srgbClr val="C00000"/>
                </a:solidFill>
              </a:rPr>
              <a:t>) </a:t>
            </a:r>
            <a:endParaRPr lang="en-US" sz="1900" dirty="0">
              <a:solidFill>
                <a:srgbClr val="C00000"/>
              </a:solidFill>
            </a:endParaRPr>
          </a:p>
          <a:p>
            <a:pPr algn="just">
              <a:buNone/>
            </a:pPr>
            <a:r>
              <a:rPr lang="en-IN" sz="1900" b="1" dirty="0"/>
              <a:t>	</a:t>
            </a:r>
            <a:r>
              <a:rPr lang="en-IN" sz="1900" dirty="0"/>
              <a:t>It was </a:t>
            </a:r>
            <a:r>
              <a:rPr lang="en-IN" sz="1900" b="1" dirty="0"/>
              <a:t>not within assessee's domain to appoint the auditor </a:t>
            </a:r>
            <a:r>
              <a:rPr lang="en-IN" sz="1900" dirty="0"/>
              <a:t>or to have auditor appointed by registrar or State Government to complete audit within specified date, thus, penalty u/s 271B is not justified for delay in filing the audit report.</a:t>
            </a:r>
          </a:p>
          <a:p>
            <a:pPr algn="just"/>
            <a:r>
              <a:rPr lang="en-IN" sz="1900" b="1" dirty="0" err="1">
                <a:solidFill>
                  <a:srgbClr val="C00000"/>
                </a:solidFill>
              </a:rPr>
              <a:t>Lakshmi</a:t>
            </a:r>
            <a:r>
              <a:rPr lang="en-IN" sz="1900" b="1" dirty="0">
                <a:solidFill>
                  <a:srgbClr val="C00000"/>
                </a:solidFill>
              </a:rPr>
              <a:t> Card Clothing Manufacturing Co. (P.) Ltd.</a:t>
            </a:r>
            <a:r>
              <a:rPr lang="en-US" sz="1900" dirty="0">
                <a:solidFill>
                  <a:srgbClr val="C00000"/>
                </a:solidFill>
              </a:rPr>
              <a:t> </a:t>
            </a:r>
            <a:r>
              <a:rPr lang="en-IN" sz="1900" b="1" i="1" dirty="0">
                <a:solidFill>
                  <a:srgbClr val="C00000"/>
                </a:solidFill>
              </a:rPr>
              <a:t>v.</a:t>
            </a:r>
            <a:r>
              <a:rPr lang="en-US" sz="1900" dirty="0">
                <a:solidFill>
                  <a:srgbClr val="C00000"/>
                </a:solidFill>
              </a:rPr>
              <a:t> </a:t>
            </a:r>
            <a:r>
              <a:rPr lang="en-IN" sz="1900" b="1" dirty="0">
                <a:solidFill>
                  <a:srgbClr val="C00000"/>
                </a:solidFill>
              </a:rPr>
              <a:t>Deputy CIT [2013] 35 taxmann.com 235 (Madras) </a:t>
            </a:r>
          </a:p>
          <a:p>
            <a:pPr algn="just">
              <a:buNone/>
            </a:pPr>
            <a:r>
              <a:rPr lang="en-IN" sz="1900" dirty="0"/>
              <a:t>	In this case the delay in filing audit report was due to the illness of assessee's auditor, which amounted to a </a:t>
            </a:r>
            <a:r>
              <a:rPr lang="en-IN" sz="1900" b="1" dirty="0"/>
              <a:t>reasonable cause </a:t>
            </a:r>
            <a:r>
              <a:rPr lang="en-IN" sz="1900" dirty="0"/>
              <a:t>thus, penalty u/s  271B should not be imposed.</a:t>
            </a:r>
          </a:p>
          <a:p>
            <a:pPr algn="just"/>
            <a:r>
              <a:rPr lang="en-IN" sz="1900" b="1" dirty="0">
                <a:solidFill>
                  <a:srgbClr val="C00000"/>
                </a:solidFill>
              </a:rPr>
              <a:t>Metro Agencies</a:t>
            </a:r>
            <a:r>
              <a:rPr lang="en-US" sz="1900" b="1" dirty="0">
                <a:solidFill>
                  <a:srgbClr val="C00000"/>
                </a:solidFill>
              </a:rPr>
              <a:t> </a:t>
            </a:r>
            <a:r>
              <a:rPr lang="en-IN" sz="1900" b="1" dirty="0">
                <a:solidFill>
                  <a:srgbClr val="C00000"/>
                </a:solidFill>
              </a:rPr>
              <a:t>v. Deputy CIT  [2014] 45 taxmann.com 97 (Kerala) </a:t>
            </a:r>
          </a:p>
          <a:p>
            <a:pPr algn="just">
              <a:buNone/>
            </a:pPr>
            <a:r>
              <a:rPr lang="en-US" sz="1900" b="1" dirty="0"/>
              <a:t>	</a:t>
            </a:r>
            <a:r>
              <a:rPr lang="en-IN" sz="1900" dirty="0"/>
              <a:t>In this case, assessee-firm maintained proper documents for conducting its partnership business, but the firm delayed in filing the audit report with a plea of the absence of accountant. The </a:t>
            </a:r>
            <a:r>
              <a:rPr lang="en-IN" sz="1900" b="1" dirty="0"/>
              <a:t>cause was unreasonable </a:t>
            </a:r>
            <a:r>
              <a:rPr lang="en-IN" sz="1900" dirty="0"/>
              <a:t>&amp; was not acceptable and, thus, impugned penalty order passed u/s 271B was to be upheld</a:t>
            </a:r>
            <a:endParaRPr lang="en-US" sz="1900" dirty="0"/>
          </a:p>
        </p:txBody>
      </p:sp>
      <p:sp>
        <p:nvSpPr>
          <p:cNvPr id="5" name="TextBox 4"/>
          <p:cNvSpPr txBox="1"/>
          <p:nvPr/>
        </p:nvSpPr>
        <p:spPr>
          <a:xfrm>
            <a:off x="7696200" y="609600"/>
            <a:ext cx="1164165" cy="461665"/>
          </a:xfrm>
          <a:prstGeom prst="rect">
            <a:avLst/>
          </a:prstGeom>
          <a:noFill/>
        </p:spPr>
        <p:txBody>
          <a:bodyPr wrap="none" rtlCol="0">
            <a:spAutoFit/>
          </a:bodyPr>
          <a:lstStyle/>
          <a:p>
            <a:r>
              <a:rPr lang="en-US" sz="2400" b="1" dirty="0" err="1"/>
              <a:t>Contd</a:t>
            </a:r>
            <a:r>
              <a:rPr lang="en-US" sz="2400" b="1" dirty="0"/>
              <a:t>…</a:t>
            </a:r>
          </a:p>
        </p:txBody>
      </p:sp>
    </p:spTree>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429</a:t>
            </a:fld>
            <a:endParaRPr lang="en-US"/>
          </a:p>
        </p:txBody>
      </p:sp>
      <p:sp>
        <p:nvSpPr>
          <p:cNvPr id="4" name="Content Placeholder 3"/>
          <p:cNvSpPr>
            <a:spLocks noGrp="1"/>
          </p:cNvSpPr>
          <p:nvPr>
            <p:ph sz="quarter" idx="1"/>
          </p:nvPr>
        </p:nvSpPr>
        <p:spPr>
          <a:xfrm>
            <a:off x="533400" y="2057400"/>
            <a:ext cx="7772400" cy="3581400"/>
          </a:xfrm>
          <a:noFill/>
          <a:ln w="38100">
            <a:solidFill>
              <a:schemeClr val="accent1"/>
            </a:solidFill>
          </a:ln>
        </p:spPr>
        <p:txBody>
          <a:bodyPr>
            <a:normAutofit/>
          </a:bodyPr>
          <a:lstStyle/>
          <a:p>
            <a:pPr algn="just"/>
            <a:r>
              <a:rPr lang="en-IN" sz="2400" b="1" dirty="0">
                <a:solidFill>
                  <a:srgbClr val="C00000"/>
                </a:solidFill>
              </a:rPr>
              <a:t>APL (India) (P.) Ltd.</a:t>
            </a:r>
            <a:r>
              <a:rPr lang="en-US" sz="2400" dirty="0">
                <a:solidFill>
                  <a:srgbClr val="C00000"/>
                </a:solidFill>
              </a:rPr>
              <a:t> </a:t>
            </a:r>
            <a:r>
              <a:rPr lang="en-IN" sz="2400" b="1" i="1" dirty="0">
                <a:solidFill>
                  <a:srgbClr val="C00000"/>
                </a:solidFill>
              </a:rPr>
              <a:t>v.</a:t>
            </a:r>
            <a:r>
              <a:rPr lang="en-US" sz="2400" dirty="0">
                <a:solidFill>
                  <a:srgbClr val="C00000"/>
                </a:solidFill>
              </a:rPr>
              <a:t> </a:t>
            </a:r>
            <a:r>
              <a:rPr lang="en-IN" sz="2400" b="1" dirty="0">
                <a:solidFill>
                  <a:srgbClr val="C00000"/>
                </a:solidFill>
              </a:rPr>
              <a:t>Joint CIT [2014] 41 taxmann.com 85 (Mumbai - Trib.) </a:t>
            </a:r>
          </a:p>
          <a:p>
            <a:pPr algn="just">
              <a:buNone/>
            </a:pPr>
            <a:r>
              <a:rPr lang="en-IN" sz="2400" dirty="0"/>
              <a:t>	In this case, statutory audit was completed late by the  auditors and consequently there was a delay in receiving tax audit report. It amounted to a reasonable cause for non-compliance with provisions of section 44AB. Thus, penalty u/s 271B is not justified.</a:t>
            </a:r>
            <a:endParaRPr lang="en-US" sz="2400" dirty="0"/>
          </a:p>
        </p:txBody>
      </p:sp>
      <p:sp>
        <p:nvSpPr>
          <p:cNvPr id="5" name="Title 1"/>
          <p:cNvSpPr txBox="1">
            <a:spLocks/>
          </p:cNvSpPr>
          <p:nvPr/>
        </p:nvSpPr>
        <p:spPr>
          <a:xfrm>
            <a:off x="152400" y="2286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2"/>
                </a:solidFill>
                <a:effectLst/>
                <a:uLnTx/>
                <a:uFillTx/>
                <a:latin typeface="+mj-lt"/>
                <a:ea typeface="+mj-ea"/>
                <a:cs typeface="+mj-cs"/>
              </a:rPr>
              <a:t>Issue: delay in filing return</a:t>
            </a:r>
          </a:p>
        </p:txBody>
      </p:sp>
      <p:sp>
        <p:nvSpPr>
          <p:cNvPr id="6" name="TextBox 5"/>
          <p:cNvSpPr txBox="1"/>
          <p:nvPr/>
        </p:nvSpPr>
        <p:spPr>
          <a:xfrm>
            <a:off x="7696200" y="381000"/>
            <a:ext cx="1164165" cy="461665"/>
          </a:xfrm>
          <a:prstGeom prst="rect">
            <a:avLst/>
          </a:prstGeom>
          <a:noFill/>
        </p:spPr>
        <p:txBody>
          <a:bodyPr wrap="none" rtlCol="0">
            <a:spAutoFit/>
          </a:bodyPr>
          <a:lstStyle/>
          <a:p>
            <a:r>
              <a:rPr lang="en-US" sz="2400" b="1" dirty="0" err="1"/>
              <a:t>Contd</a:t>
            </a:r>
            <a:r>
              <a:rPr lang="en-US" sz="2400" b="1" dirty="0"/>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49682712"/>
              </p:ext>
            </p:extLst>
          </p:nvPr>
        </p:nvGraphicFramePr>
        <p:xfrm>
          <a:off x="0" y="0"/>
          <a:ext cx="9144000" cy="7173416"/>
        </p:xfrm>
        <a:graphic>
          <a:graphicData uri="http://schemas.openxmlformats.org/drawingml/2006/table">
            <a:tbl>
              <a:tblPr firstRow="1" bandRow="1">
                <a:tableStyleId>{5C22544A-7EE6-4342-B048-85BDC9FD1C3A}</a:tableStyleId>
              </a:tblPr>
              <a:tblGrid>
                <a:gridCol w="846666">
                  <a:extLst>
                    <a:ext uri="{9D8B030D-6E8A-4147-A177-3AD203B41FA5}">
                      <a16:colId xmlns="" xmlns:a16="http://schemas.microsoft.com/office/drawing/2014/main" val="20001"/>
                    </a:ext>
                  </a:extLst>
                </a:gridCol>
                <a:gridCol w="6893686">
                  <a:extLst>
                    <a:ext uri="{9D8B030D-6E8A-4147-A177-3AD203B41FA5}">
                      <a16:colId xmlns="" xmlns:a16="http://schemas.microsoft.com/office/drawing/2014/main" val="20002"/>
                    </a:ext>
                  </a:extLst>
                </a:gridCol>
                <a:gridCol w="1403648">
                  <a:extLst>
                    <a:ext uri="{9D8B030D-6E8A-4147-A177-3AD203B41FA5}">
                      <a16:colId xmlns="" xmlns:a16="http://schemas.microsoft.com/office/drawing/2014/main" val="2909730826"/>
                    </a:ext>
                  </a:extLst>
                </a:gridCol>
              </a:tblGrid>
              <a:tr h="467432">
                <a:tc>
                  <a:txBody>
                    <a:bodyPr/>
                    <a:lstStyle/>
                    <a:p>
                      <a:pPr algn="ctr"/>
                      <a:r>
                        <a:rPr lang="en-US" sz="1600" dirty="0"/>
                        <a:t>Clause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6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062111">
                <a:tc>
                  <a:txBody>
                    <a:bodyPr/>
                    <a:lstStyle/>
                    <a:p>
                      <a:pPr algn="ctr"/>
                      <a:r>
                        <a:rPr lang="en-US" sz="1600" b="1" dirty="0">
                          <a:solidFill>
                            <a:schemeClr val="tx1"/>
                          </a:solidFill>
                          <a:latin typeface="+mn-lt"/>
                        </a:rPr>
                        <a:t>31(d)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rPr>
                        <a:t>Repayment of loan or deposit or any specified advance u/s 269T received otherwise than by a cheque or bank draft or use of electronic clearing system through a bank account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b="0" dirty="0"/>
                        <a:t>Reporting</a:t>
                      </a:r>
                      <a:endParaRPr 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394168915"/>
                  </a:ext>
                </a:extLst>
              </a:tr>
              <a:tr h="1062111">
                <a:tc>
                  <a:txBody>
                    <a:bodyPr/>
                    <a:lstStyle/>
                    <a:p>
                      <a:pPr algn="ctr"/>
                      <a:r>
                        <a:rPr lang="en-US" sz="1600" b="1" dirty="0">
                          <a:solidFill>
                            <a:schemeClr val="tx1"/>
                          </a:solidFill>
                          <a:latin typeface="+mn-lt"/>
                        </a:rPr>
                        <a:t>31(e)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solidFill>
                            <a:schemeClr val="tx1"/>
                          </a:solidFill>
                          <a:latin typeface="+mn-lt"/>
                        </a:rPr>
                        <a:t>Repayment of loan or deposit or any specified advance u/s 269T received by a cheque or bank draft which is not an account payee cheque or account payee bank draft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b="0" dirty="0">
                          <a:solidFill>
                            <a:schemeClr val="tx1"/>
                          </a:solidFill>
                          <a:latin typeface="+mn-lt"/>
                        </a:rPr>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919278626"/>
                  </a:ext>
                </a:extLst>
              </a:tr>
              <a:tr h="743479">
                <a:tc>
                  <a:txBody>
                    <a:bodyPr/>
                    <a:lstStyle/>
                    <a:p>
                      <a:pPr algn="ctr"/>
                      <a:r>
                        <a:rPr lang="en-US" sz="1600" b="1" dirty="0"/>
                        <a:t>32(a)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Brought</a:t>
                      </a:r>
                      <a:r>
                        <a:rPr lang="en-US" sz="1600" baseline="0" dirty="0"/>
                        <a:t> forward </a:t>
                      </a:r>
                      <a:r>
                        <a:rPr lang="en-US" sz="1600" dirty="0"/>
                        <a:t>loss or depreciation </a:t>
                      </a:r>
                      <a:r>
                        <a:rPr lang="en-US" sz="1600" dirty="0">
                          <a:solidFill>
                            <a:schemeClr val="accent2"/>
                          </a:solidFill>
                        </a:rPr>
                        <a:t>[revised by IT Rules, 2020, added in form 3CD on 22.10.2020 and Subs. by IT Rule, 2021]</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475236">
                <a:tc>
                  <a:txBody>
                    <a:bodyPr/>
                    <a:lstStyle/>
                    <a:p>
                      <a:pPr algn="ctr"/>
                      <a:r>
                        <a:rPr lang="en-US" sz="1600" b="1" dirty="0"/>
                        <a:t>32(b)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Change in shareholding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475236">
                <a:tc>
                  <a:txBody>
                    <a:bodyPr/>
                    <a:lstStyle/>
                    <a:p>
                      <a:pPr algn="ctr"/>
                      <a:r>
                        <a:rPr lang="en-US" sz="1600" b="1" dirty="0"/>
                        <a:t>32(c)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Speculation loss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553684">
                <a:tc>
                  <a:txBody>
                    <a:bodyPr/>
                    <a:lstStyle/>
                    <a:p>
                      <a:pPr algn="ctr"/>
                      <a:r>
                        <a:rPr lang="en-US" sz="1600" b="1" dirty="0"/>
                        <a:t>32(d)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Loss incurred u/s 73A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435409">
                <a:tc>
                  <a:txBody>
                    <a:bodyPr/>
                    <a:lstStyle/>
                    <a:p>
                      <a:pPr algn="ctr"/>
                      <a:r>
                        <a:rPr lang="en-US" sz="1600" b="1" dirty="0"/>
                        <a:t>32(e)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t>Deemed speculation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435409">
                <a:tc>
                  <a:txBody>
                    <a:bodyPr/>
                    <a:lstStyle/>
                    <a:p>
                      <a:pPr algn="ctr"/>
                      <a:r>
                        <a:rPr lang="en-US" sz="1600" b="1" dirty="0"/>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600" dirty="0"/>
                        <a:t>Deductions</a:t>
                      </a:r>
                      <a:r>
                        <a:rPr lang="en-US" sz="1600" baseline="0" dirty="0"/>
                        <a:t> under chapter VIA or chapter III</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20611535"/>
                  </a:ext>
                </a:extLst>
              </a:tr>
              <a:tr h="435409">
                <a:tc>
                  <a:txBody>
                    <a:bodyPr/>
                    <a:lstStyle/>
                    <a:p>
                      <a:pPr algn="ctr"/>
                      <a:r>
                        <a:rPr lang="en-US" sz="1600" b="1" dirty="0"/>
                        <a:t>34(a)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600" dirty="0"/>
                        <a:t>Deductions/</a:t>
                      </a:r>
                      <a:r>
                        <a:rPr lang="en-US" sz="1600" baseline="0" dirty="0"/>
                        <a:t> collections of tax – chapter XVII-B or XVII- BB</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43152405"/>
                  </a:ext>
                </a:extLst>
              </a:tr>
              <a:tr h="435409">
                <a:tc>
                  <a:txBody>
                    <a:bodyPr/>
                    <a:lstStyle/>
                    <a:p>
                      <a:pPr algn="ctr"/>
                      <a:r>
                        <a:rPr lang="en-US" sz="1600" b="1" dirty="0"/>
                        <a:t>34(b)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600" dirty="0"/>
                        <a:t>Furnishing of tax deducted or collected statement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6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02809843"/>
                  </a:ext>
                </a:extLst>
              </a:tr>
              <a:tr h="592491">
                <a:tc>
                  <a:txBody>
                    <a:bodyPr/>
                    <a:lstStyle/>
                    <a:p>
                      <a:pPr algn="ctr"/>
                      <a:r>
                        <a:rPr lang="en-US" sz="1600" b="1" dirty="0"/>
                        <a:t>34(c)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600" dirty="0"/>
                        <a:t>Interest</a:t>
                      </a:r>
                      <a:r>
                        <a:rPr lang="en-US" sz="1600" baseline="0" dirty="0"/>
                        <a:t> u/s 201(1A) or 206C(7)</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600" dirty="0"/>
                        <a:t>Chargeability of Interest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6672495"/>
                  </a:ext>
                </a:extLst>
              </a:tr>
            </a:tbl>
          </a:graphicData>
        </a:graphic>
      </p:graphicFrame>
    </p:spTree>
    <p:extLst>
      <p:ext uri="{BB962C8B-B14F-4D97-AF65-F5344CB8AC3E}">
        <p14:creationId xmlns:p14="http://schemas.microsoft.com/office/powerpoint/2010/main" val="2321444744"/>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normAutofit fontScale="90000"/>
          </a:bodyPr>
          <a:lstStyle/>
          <a:p>
            <a:r>
              <a:rPr lang="en-US" dirty="0"/>
              <a:t>Issue: Failure to get accounts audited</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430</a:t>
            </a:fld>
            <a:endParaRPr lang="en-US"/>
          </a:p>
        </p:txBody>
      </p:sp>
      <p:sp>
        <p:nvSpPr>
          <p:cNvPr id="4" name="Content Placeholder 3"/>
          <p:cNvSpPr>
            <a:spLocks noGrp="1"/>
          </p:cNvSpPr>
          <p:nvPr>
            <p:ph sz="quarter" idx="1"/>
          </p:nvPr>
        </p:nvSpPr>
        <p:spPr>
          <a:xfrm>
            <a:off x="228600" y="1676400"/>
            <a:ext cx="8686800" cy="4953000"/>
          </a:xfrm>
          <a:noFill/>
          <a:ln w="38100">
            <a:solidFill>
              <a:schemeClr val="accent1"/>
            </a:solidFill>
          </a:ln>
        </p:spPr>
        <p:txBody>
          <a:bodyPr>
            <a:normAutofit fontScale="62500" lnSpcReduction="20000"/>
          </a:bodyPr>
          <a:lstStyle/>
          <a:p>
            <a:pPr algn="just"/>
            <a:r>
              <a:rPr lang="en-IN" sz="3700" b="1" dirty="0">
                <a:solidFill>
                  <a:srgbClr val="C00000"/>
                </a:solidFill>
              </a:rPr>
              <a:t>Bajrang Oil Mills</a:t>
            </a:r>
            <a:r>
              <a:rPr lang="en-US" sz="3700" b="1" dirty="0">
                <a:solidFill>
                  <a:srgbClr val="C00000"/>
                </a:solidFill>
              </a:rPr>
              <a:t> </a:t>
            </a:r>
            <a:r>
              <a:rPr lang="en-IN" sz="3700" b="1" dirty="0">
                <a:solidFill>
                  <a:srgbClr val="C00000"/>
                </a:solidFill>
              </a:rPr>
              <a:t>v.</a:t>
            </a:r>
            <a:r>
              <a:rPr lang="en-US" sz="3700" b="1" dirty="0">
                <a:solidFill>
                  <a:srgbClr val="C00000"/>
                </a:solidFill>
              </a:rPr>
              <a:t> ITO </a:t>
            </a:r>
            <a:r>
              <a:rPr lang="en-IN" sz="3700" b="1" dirty="0">
                <a:solidFill>
                  <a:srgbClr val="C00000"/>
                </a:solidFill>
              </a:rPr>
              <a:t>[2007] 163 TAXMAN 154 (RAJ.)</a:t>
            </a:r>
            <a:endParaRPr lang="en-US" sz="3700" b="1" dirty="0">
              <a:solidFill>
                <a:srgbClr val="C00000"/>
              </a:solidFill>
            </a:endParaRPr>
          </a:p>
          <a:p>
            <a:pPr algn="just">
              <a:buNone/>
            </a:pPr>
            <a:r>
              <a:rPr lang="en-IN" sz="3200" dirty="0"/>
              <a:t>	The assessee was under a </a:t>
            </a:r>
            <a:r>
              <a:rPr lang="en-IN" sz="3200" b="1" dirty="0"/>
              <a:t>bona fide belief </a:t>
            </a:r>
            <a:r>
              <a:rPr lang="en-IN" sz="3200" dirty="0"/>
              <a:t>that it was not required to get its account audited u/s 44AB as its sales and job work receipts did not exceeded the prescribed limit on being considered separately. But it was held that the expression ‘total’ qualifies all the three expressions, viz., ‘sales’, ‘turnover’ and ‘gross receipts’ &amp; total sales indicate aggregate price of sales of commodities carried out by assessee as a trading business. Thus, the receipts by way of sale or trading business and receipts for doing job work  is to be clubbed for comparison to the prescribed limit but there was </a:t>
            </a:r>
            <a:r>
              <a:rPr lang="en-IN" sz="3200" b="1" dirty="0"/>
              <a:t>reasonable cause </a:t>
            </a:r>
            <a:r>
              <a:rPr lang="en-IN" sz="3200" dirty="0"/>
              <a:t>for assessee’s failure to comply with provision of section 44AB and, therefore, penalty levied was unjustified.</a:t>
            </a:r>
          </a:p>
          <a:p>
            <a:pPr algn="just"/>
            <a:r>
              <a:rPr lang="en-IN" sz="3600" b="1" dirty="0">
                <a:solidFill>
                  <a:srgbClr val="C00000"/>
                </a:solidFill>
              </a:rPr>
              <a:t>Anahaita Nalin Shah</a:t>
            </a:r>
            <a:r>
              <a:rPr lang="en-US" sz="3600" dirty="0">
                <a:solidFill>
                  <a:srgbClr val="C00000"/>
                </a:solidFill>
              </a:rPr>
              <a:t> </a:t>
            </a:r>
            <a:r>
              <a:rPr lang="en-IN" sz="3600" b="1" dirty="0">
                <a:solidFill>
                  <a:srgbClr val="C00000"/>
                </a:solidFill>
              </a:rPr>
              <a:t>v. DCIT [2014] 43 taxmann.com 206 (Mumbai - Trib.) </a:t>
            </a:r>
            <a:endParaRPr lang="en-US" sz="3600" dirty="0">
              <a:solidFill>
                <a:srgbClr val="C00000"/>
              </a:solidFill>
            </a:endParaRPr>
          </a:p>
          <a:p>
            <a:pPr algn="just">
              <a:buNone/>
            </a:pPr>
            <a:r>
              <a:rPr lang="en-IN" sz="3200" dirty="0"/>
              <a:t>	</a:t>
            </a:r>
            <a:r>
              <a:rPr lang="en-IN" sz="3200" dirty="0" err="1"/>
              <a:t>Aassessee</a:t>
            </a:r>
            <a:r>
              <a:rPr lang="en-IN" sz="3200" dirty="0"/>
              <a:t> was into speculative business of shares &amp; the transactions entered into by her were more then prescribed monetary limit for tax audit under section 44AB. Moreover, </a:t>
            </a:r>
            <a:r>
              <a:rPr lang="en-IN" sz="3200" b="1" dirty="0"/>
              <a:t>no bona fide reasons </a:t>
            </a:r>
            <a:r>
              <a:rPr lang="en-IN" sz="3200" dirty="0"/>
              <a:t>were furnished by the  assessee, for failure to get books of accounts audited. Thus, levying penalty u/s 271B is justified.</a:t>
            </a:r>
            <a:endParaRPr lang="en-US" sz="2400" dirty="0"/>
          </a:p>
        </p:txBody>
      </p:sp>
      <p:sp>
        <p:nvSpPr>
          <p:cNvPr id="5" name="TextBox 4"/>
          <p:cNvSpPr txBox="1"/>
          <p:nvPr/>
        </p:nvSpPr>
        <p:spPr>
          <a:xfrm>
            <a:off x="7696200" y="76200"/>
            <a:ext cx="1164165" cy="461665"/>
          </a:xfrm>
          <a:prstGeom prst="rect">
            <a:avLst/>
          </a:prstGeom>
          <a:noFill/>
        </p:spPr>
        <p:txBody>
          <a:bodyPr wrap="none" rtlCol="0">
            <a:spAutoFit/>
          </a:bodyPr>
          <a:lstStyle/>
          <a:p>
            <a:r>
              <a:rPr lang="en-US" sz="2400" b="1" dirty="0" err="1"/>
              <a:t>Contd</a:t>
            </a:r>
            <a:r>
              <a:rPr lang="en-US" sz="2400" b="1" dirty="0"/>
              <a:t>…</a:t>
            </a:r>
          </a:p>
        </p:txBody>
      </p:sp>
    </p:spTree>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1272222"/>
          </a:xfrm>
        </p:spPr>
        <p:txBody>
          <a:bodyPr>
            <a:noAutofit/>
          </a:bodyPr>
          <a:lstStyle/>
          <a:p>
            <a:pPr marL="1143000" indent="-1143000" algn="just"/>
            <a:r>
              <a:rPr lang="en-US" sz="3200" dirty="0"/>
              <a:t>Issue: Books cannot be rejected after tax audit u/s 44AB</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431</a:t>
            </a:fld>
            <a:endParaRPr lang="en-US"/>
          </a:p>
        </p:txBody>
      </p:sp>
      <p:sp>
        <p:nvSpPr>
          <p:cNvPr id="5" name="TextBox 4"/>
          <p:cNvSpPr txBox="1"/>
          <p:nvPr/>
        </p:nvSpPr>
        <p:spPr>
          <a:xfrm>
            <a:off x="685800" y="2057400"/>
            <a:ext cx="8080248" cy="2743200"/>
          </a:xfrm>
          <a:prstGeom prst="rect">
            <a:avLst/>
          </a:prstGeom>
          <a:noFill/>
          <a:ln w="38100">
            <a:solidFill>
              <a:schemeClr val="accent1"/>
            </a:solidFill>
          </a:ln>
        </p:spPr>
        <p:txBody>
          <a:bodyPr wrap="square" rtlCol="0">
            <a:spAutoFit/>
          </a:bodyPr>
          <a:lstStyle/>
          <a:p>
            <a:pPr marL="341313" indent="-341313" algn="just">
              <a:buFont typeface="Wingdings" pitchFamily="2" charset="2"/>
              <a:buChar char="§"/>
            </a:pPr>
            <a:r>
              <a:rPr lang="en-IN" sz="2400" b="1" dirty="0">
                <a:solidFill>
                  <a:srgbClr val="C00000"/>
                </a:solidFill>
              </a:rPr>
              <a:t>R.C. Auto Centre (S.I.)</a:t>
            </a:r>
            <a:r>
              <a:rPr lang="en-US" sz="2400" dirty="0">
                <a:solidFill>
                  <a:srgbClr val="C00000"/>
                </a:solidFill>
              </a:rPr>
              <a:t> </a:t>
            </a:r>
            <a:r>
              <a:rPr lang="en-IN" sz="2400" b="1" i="1" dirty="0">
                <a:solidFill>
                  <a:srgbClr val="C00000"/>
                </a:solidFill>
              </a:rPr>
              <a:t>v. ITO </a:t>
            </a:r>
            <a:r>
              <a:rPr lang="en-IN" sz="2400" b="1" dirty="0">
                <a:solidFill>
                  <a:srgbClr val="C00000"/>
                </a:solidFill>
              </a:rPr>
              <a:t>[2014] 46 taxmann.com 258 (Madras) </a:t>
            </a:r>
          </a:p>
          <a:p>
            <a:pPr marL="341313" indent="-341313" algn="just"/>
            <a:r>
              <a:rPr lang="en-IN" sz="2400" b="1" dirty="0">
                <a:solidFill>
                  <a:srgbClr val="C00000"/>
                </a:solidFill>
              </a:rPr>
              <a:t>	</a:t>
            </a:r>
            <a:r>
              <a:rPr lang="en-IN" sz="2400" dirty="0"/>
              <a:t>It was held that books of account cannot be rejected and best judgment assessment cannot be done in a case where accounts have been audited by a qualified Chartered Accountant under section 44AB.</a:t>
            </a:r>
          </a:p>
          <a:p>
            <a:pPr algn="just"/>
            <a:endParaRPr lang="en-US" sz="2400" dirty="0"/>
          </a:p>
        </p:txBody>
      </p:sp>
    </p:spTree>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153400" cy="990600"/>
          </a:xfrm>
        </p:spPr>
        <p:txBody>
          <a:bodyPr/>
          <a:lstStyle/>
          <a:p>
            <a:r>
              <a:rPr lang="en-US" dirty="0"/>
              <a:t>Issue: Audit under other law</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432</a:t>
            </a:fld>
            <a:endParaRPr lang="en-US"/>
          </a:p>
        </p:txBody>
      </p:sp>
      <p:sp>
        <p:nvSpPr>
          <p:cNvPr id="4" name="Content Placeholder 3"/>
          <p:cNvSpPr>
            <a:spLocks noGrp="1"/>
          </p:cNvSpPr>
          <p:nvPr>
            <p:ph sz="quarter" idx="1"/>
          </p:nvPr>
        </p:nvSpPr>
        <p:spPr>
          <a:xfrm>
            <a:off x="533400" y="1828800"/>
            <a:ext cx="8153400" cy="4495800"/>
          </a:xfrm>
          <a:noFill/>
          <a:ln w="38100">
            <a:solidFill>
              <a:schemeClr val="accent1"/>
            </a:solidFill>
          </a:ln>
        </p:spPr>
        <p:txBody>
          <a:bodyPr>
            <a:normAutofit/>
          </a:bodyPr>
          <a:lstStyle/>
          <a:p>
            <a:pPr algn="just">
              <a:buFont typeface="Wingdings" pitchFamily="2" charset="2"/>
              <a:buChar char="§"/>
            </a:pPr>
            <a:r>
              <a:rPr lang="en-IN" sz="2400" b="1" dirty="0">
                <a:solidFill>
                  <a:srgbClr val="C00000"/>
                </a:solidFill>
              </a:rPr>
              <a:t>Mathura </a:t>
            </a:r>
            <a:r>
              <a:rPr lang="en-IN" sz="2400" b="1" dirty="0" err="1">
                <a:solidFill>
                  <a:srgbClr val="C00000"/>
                </a:solidFill>
              </a:rPr>
              <a:t>Zila</a:t>
            </a:r>
            <a:r>
              <a:rPr lang="en-IN" sz="2400" b="1" dirty="0">
                <a:solidFill>
                  <a:srgbClr val="C00000"/>
                </a:solidFill>
              </a:rPr>
              <a:t> </a:t>
            </a:r>
            <a:r>
              <a:rPr lang="en-IN" sz="2400" b="1" dirty="0" err="1">
                <a:solidFill>
                  <a:srgbClr val="C00000"/>
                </a:solidFill>
              </a:rPr>
              <a:t>Sahkari</a:t>
            </a:r>
            <a:r>
              <a:rPr lang="en-IN" sz="2400" b="1" dirty="0">
                <a:solidFill>
                  <a:srgbClr val="C00000"/>
                </a:solidFill>
              </a:rPr>
              <a:t> Bank Ltd.</a:t>
            </a:r>
            <a:r>
              <a:rPr lang="en-US" sz="2400" b="1" dirty="0">
                <a:solidFill>
                  <a:srgbClr val="C00000"/>
                </a:solidFill>
              </a:rPr>
              <a:t> </a:t>
            </a:r>
            <a:r>
              <a:rPr lang="en-IN" sz="2400" b="1" dirty="0">
                <a:solidFill>
                  <a:srgbClr val="C00000"/>
                </a:solidFill>
              </a:rPr>
              <a:t>v.</a:t>
            </a:r>
            <a:r>
              <a:rPr lang="en-US" sz="2400" b="1" dirty="0">
                <a:solidFill>
                  <a:srgbClr val="C00000"/>
                </a:solidFill>
              </a:rPr>
              <a:t> </a:t>
            </a:r>
            <a:r>
              <a:rPr lang="en-IN" sz="2400" b="1" dirty="0">
                <a:solidFill>
                  <a:srgbClr val="C00000"/>
                </a:solidFill>
              </a:rPr>
              <a:t>Deputy CIT [2004] 4 SOT 248 (AGRA)</a:t>
            </a:r>
          </a:p>
          <a:p>
            <a:pPr algn="just">
              <a:buFont typeface="Wingdings" pitchFamily="2" charset="2"/>
              <a:buChar char="§"/>
            </a:pPr>
            <a:r>
              <a:rPr lang="en-IN" sz="2400" dirty="0"/>
              <a:t>Assessee is a co-operative society, thus it was  required to get its accounts audited under the Co-operative Societies Act, 1912 or under the State Acts. It was held that if the accounts are audited under other law it will suffice and no further audit under section 44AB is required to be done. Hence, there is no default under the provisions of section 44AB &amp; penalty u/s 271B is unjustified.</a:t>
            </a:r>
            <a:endParaRPr lang="en-US" sz="2400" dirty="0"/>
          </a:p>
        </p:txBody>
      </p:sp>
      <p:sp>
        <p:nvSpPr>
          <p:cNvPr id="5" name="TextBox 4"/>
          <p:cNvSpPr txBox="1"/>
          <p:nvPr/>
        </p:nvSpPr>
        <p:spPr>
          <a:xfrm>
            <a:off x="7696200" y="376535"/>
            <a:ext cx="1164165" cy="461665"/>
          </a:xfrm>
          <a:prstGeom prst="rect">
            <a:avLst/>
          </a:prstGeom>
          <a:noFill/>
        </p:spPr>
        <p:txBody>
          <a:bodyPr wrap="none" rtlCol="0">
            <a:spAutoFit/>
          </a:bodyPr>
          <a:lstStyle/>
          <a:p>
            <a:r>
              <a:rPr lang="en-US" sz="2400" b="1" dirty="0" err="1"/>
              <a:t>Contd</a:t>
            </a:r>
            <a:r>
              <a:rPr lang="en-US" sz="2400" b="1" dirty="0"/>
              <a:t>…</a:t>
            </a:r>
          </a:p>
        </p:txBody>
      </p:sp>
    </p:spTree>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lstStyle/>
          <a:p>
            <a:r>
              <a:rPr lang="en-US" dirty="0"/>
              <a:t>Issue: Unsigned report</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433</a:t>
            </a:fld>
            <a:endParaRPr lang="en-US"/>
          </a:p>
        </p:txBody>
      </p:sp>
      <p:sp>
        <p:nvSpPr>
          <p:cNvPr id="4" name="Content Placeholder 3"/>
          <p:cNvSpPr>
            <a:spLocks noGrp="1"/>
          </p:cNvSpPr>
          <p:nvPr>
            <p:ph sz="quarter" idx="1"/>
          </p:nvPr>
        </p:nvSpPr>
        <p:spPr>
          <a:xfrm>
            <a:off x="533400" y="1981200"/>
            <a:ext cx="7848600" cy="3429000"/>
          </a:xfrm>
          <a:noFill/>
          <a:ln w="38100">
            <a:solidFill>
              <a:schemeClr val="accent1"/>
            </a:solidFill>
          </a:ln>
        </p:spPr>
        <p:txBody>
          <a:bodyPr>
            <a:noAutofit/>
          </a:bodyPr>
          <a:lstStyle/>
          <a:p>
            <a:pPr algn="just"/>
            <a:r>
              <a:rPr lang="en-IN" sz="2400" b="1" dirty="0">
                <a:solidFill>
                  <a:srgbClr val="C00000"/>
                </a:solidFill>
              </a:rPr>
              <a:t>CIT </a:t>
            </a:r>
            <a:r>
              <a:rPr lang="en-IN" sz="2400" b="1" i="1" dirty="0">
                <a:solidFill>
                  <a:srgbClr val="C00000"/>
                </a:solidFill>
              </a:rPr>
              <a:t>v.</a:t>
            </a:r>
            <a:r>
              <a:rPr lang="en-US" sz="2400" dirty="0">
                <a:solidFill>
                  <a:srgbClr val="C00000"/>
                </a:solidFill>
              </a:rPr>
              <a:t> </a:t>
            </a:r>
            <a:r>
              <a:rPr lang="en-IN" sz="2400" b="1" dirty="0" err="1">
                <a:solidFill>
                  <a:srgbClr val="C00000"/>
                </a:solidFill>
              </a:rPr>
              <a:t>Shivalik</a:t>
            </a:r>
            <a:r>
              <a:rPr lang="en-IN" sz="2400" b="1" dirty="0">
                <a:solidFill>
                  <a:srgbClr val="C00000"/>
                </a:solidFill>
              </a:rPr>
              <a:t> Medicare (P.) Ltd [2014] 41 taxmann.com 89 (Allahabad) </a:t>
            </a:r>
            <a:endParaRPr lang="en-US" sz="2400" dirty="0">
              <a:solidFill>
                <a:srgbClr val="C00000"/>
              </a:solidFill>
            </a:endParaRPr>
          </a:p>
          <a:p>
            <a:pPr algn="just">
              <a:buNone/>
            </a:pPr>
            <a:r>
              <a:rPr lang="en-IN" sz="2400" dirty="0"/>
              <a:t>	In this case, the tax audit report was filed unsigned by mistake by the auditor. It was merely an irregularity and was duly rectified on being pointed out. Thus, any case for levying penalty under section 271B was not justified. </a:t>
            </a:r>
            <a:endParaRPr lang="en-US" sz="2400" dirty="0"/>
          </a:p>
          <a:p>
            <a:pPr algn="just"/>
            <a:endParaRPr lang="en-US" sz="2400" dirty="0"/>
          </a:p>
        </p:txBody>
      </p:sp>
      <p:sp>
        <p:nvSpPr>
          <p:cNvPr id="5" name="TextBox 4"/>
          <p:cNvSpPr txBox="1"/>
          <p:nvPr/>
        </p:nvSpPr>
        <p:spPr>
          <a:xfrm>
            <a:off x="7620000" y="224135"/>
            <a:ext cx="1164165" cy="461665"/>
          </a:xfrm>
          <a:prstGeom prst="rect">
            <a:avLst/>
          </a:prstGeom>
          <a:noFill/>
        </p:spPr>
        <p:txBody>
          <a:bodyPr wrap="none" rtlCol="0">
            <a:spAutoFit/>
          </a:bodyPr>
          <a:lstStyle/>
          <a:p>
            <a:r>
              <a:rPr lang="en-US" sz="2400" b="1" dirty="0" err="1"/>
              <a:t>Contd</a:t>
            </a:r>
            <a:r>
              <a:rPr lang="en-US" sz="2400" b="1" dirty="0"/>
              <a:t>…</a:t>
            </a:r>
          </a:p>
        </p:txBody>
      </p:sp>
    </p:spTree>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153400" cy="990600"/>
          </a:xfrm>
        </p:spPr>
        <p:txBody>
          <a:bodyPr>
            <a:normAutofit fontScale="90000"/>
          </a:bodyPr>
          <a:lstStyle/>
          <a:p>
            <a:r>
              <a:rPr lang="en-US" dirty="0"/>
              <a:t>Issue: submission of report without financial statements</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434</a:t>
            </a:fld>
            <a:endParaRPr lang="en-US"/>
          </a:p>
        </p:txBody>
      </p:sp>
      <p:sp>
        <p:nvSpPr>
          <p:cNvPr id="4" name="Content Placeholder 3"/>
          <p:cNvSpPr>
            <a:spLocks noGrp="1"/>
          </p:cNvSpPr>
          <p:nvPr>
            <p:ph sz="quarter" idx="1"/>
          </p:nvPr>
        </p:nvSpPr>
        <p:spPr>
          <a:xfrm>
            <a:off x="533400" y="1981200"/>
            <a:ext cx="8153400" cy="3733800"/>
          </a:xfrm>
          <a:noFill/>
          <a:ln w="38100">
            <a:solidFill>
              <a:schemeClr val="accent1"/>
            </a:solidFill>
          </a:ln>
        </p:spPr>
        <p:txBody>
          <a:bodyPr>
            <a:noAutofit/>
          </a:bodyPr>
          <a:lstStyle/>
          <a:p>
            <a:pPr algn="just"/>
            <a:r>
              <a:rPr lang="en-IN" sz="2400" b="1" dirty="0">
                <a:solidFill>
                  <a:srgbClr val="C00000"/>
                </a:solidFill>
              </a:rPr>
              <a:t>Pradeep Agarwal v.</a:t>
            </a:r>
            <a:r>
              <a:rPr lang="en-US" sz="2400" b="1" dirty="0">
                <a:solidFill>
                  <a:srgbClr val="C00000"/>
                </a:solidFill>
              </a:rPr>
              <a:t> ITO </a:t>
            </a:r>
            <a:r>
              <a:rPr lang="en-IN" sz="2400" b="1" dirty="0">
                <a:solidFill>
                  <a:srgbClr val="C00000"/>
                </a:solidFill>
              </a:rPr>
              <a:t>[2006] 150 taxman 23 (Agra) (Mag.)</a:t>
            </a:r>
          </a:p>
          <a:p>
            <a:pPr algn="just">
              <a:buNone/>
            </a:pPr>
            <a:r>
              <a:rPr lang="en-IN" sz="2400" dirty="0"/>
              <a:t>	Here assessee had procured report of audit and had furnished the same in Form No. 3CD in specified time period, along with return u/s 139(1), but failed to furnish audited balance sheet, trading account and profit and loss account along with the report. This would not render report of audit, incomplete or illegal. Thus, there was no violation of section 44AB &amp; penalty u/s 271B is unjustified.</a:t>
            </a:r>
            <a:endParaRPr lang="en-US" sz="2400" dirty="0"/>
          </a:p>
        </p:txBody>
      </p:sp>
    </p:spTree>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905000"/>
            <a:ext cx="9144000" cy="1569660"/>
          </a:xfrm>
          <a:prstGeom prst="rect">
            <a:avLst/>
          </a:prstGeom>
        </p:spPr>
        <p:txBody>
          <a:bodyPr wrap="square">
            <a:spAutoFit/>
          </a:bodyPr>
          <a:lstStyle/>
          <a:p>
            <a:pPr algn="ctr"/>
            <a:r>
              <a:rPr lang="en-US" sz="9600" dirty="0">
                <a:latin typeface="+mj-lt"/>
              </a:rPr>
              <a:t>Thank You!</a:t>
            </a:r>
            <a:r>
              <a:rPr lang="en-US" sz="6600" b="1" dirty="0"/>
              <a:t>…</a:t>
            </a:r>
            <a:r>
              <a:rPr lang="en-US" sz="3600" b="1" dirty="0">
                <a:sym typeface="Wingdings"/>
              </a:rPr>
              <a:t></a:t>
            </a:r>
            <a:endParaRPr lang="en-US" sz="9600" dirty="0">
              <a:latin typeface="+mj-lt"/>
            </a:endParaRPr>
          </a:p>
        </p:txBody>
      </p:sp>
      <p:sp>
        <p:nvSpPr>
          <p:cNvPr id="7" name="Text Box 8"/>
          <p:cNvSpPr txBox="1">
            <a:spLocks noChangeArrowheads="1"/>
          </p:cNvSpPr>
          <p:nvPr/>
        </p:nvSpPr>
        <p:spPr bwMode="auto">
          <a:xfrm>
            <a:off x="2362200" y="6106180"/>
            <a:ext cx="6629400" cy="523220"/>
          </a:xfrm>
          <a:prstGeom prst="rect">
            <a:avLst/>
          </a:prstGeom>
          <a:noFill/>
          <a:ln w="12700" cap="sq">
            <a:noFill/>
            <a:miter lim="800000"/>
            <a:headEnd type="none" w="sm" len="sm"/>
            <a:tailEnd type="none" w="sm" len="sm"/>
          </a:ln>
          <a:effectLst/>
        </p:spPr>
        <p:txBody>
          <a:bodyPr wrap="square">
            <a:spAutoFit/>
          </a:bodyPr>
          <a:lstStyle/>
          <a:p>
            <a:pPr algn="r">
              <a:defRPr/>
            </a:pPr>
            <a:endParaRPr lang="en-US" sz="2800" b="1" dirty="0">
              <a:solidFill>
                <a:schemeClr val="bg1"/>
              </a:solidFill>
              <a:effectLst>
                <a:outerShdw blurRad="38100" dist="38100" dir="2700000" algn="tl">
                  <a:srgbClr val="000000"/>
                </a:outerShdw>
              </a:effectLst>
              <a:latin typeface="Times New Roman" pitchFamily="18" charset="0"/>
            </a:endParaRPr>
          </a:p>
        </p:txBody>
      </p:sp>
      <p:sp>
        <p:nvSpPr>
          <p:cNvPr id="8" name="Rectangle 7"/>
          <p:cNvSpPr/>
          <p:nvPr/>
        </p:nvSpPr>
        <p:spPr>
          <a:xfrm>
            <a:off x="611560" y="4581128"/>
            <a:ext cx="7950033" cy="584775"/>
          </a:xfrm>
          <a:prstGeom prst="rect">
            <a:avLst/>
          </a:prstGeom>
          <a:noFill/>
        </p:spPr>
        <p:txBody>
          <a:bodyPr wrap="square">
            <a:spAutoFit/>
          </a:bodyPr>
          <a:lstStyle/>
          <a:p>
            <a:pPr algn="r">
              <a:defRPr/>
            </a:pPr>
            <a:endParaRPr lang="en-US" sz="3200" b="1" dirty="0">
              <a:latin typeface="+mj-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61372553"/>
              </p:ext>
            </p:extLst>
          </p:nvPr>
        </p:nvGraphicFramePr>
        <p:xfrm>
          <a:off x="0" y="93348"/>
          <a:ext cx="9144000" cy="6671304"/>
        </p:xfrm>
        <a:graphic>
          <a:graphicData uri="http://schemas.openxmlformats.org/drawingml/2006/table">
            <a:tbl>
              <a:tblPr firstRow="1" bandRow="1">
                <a:tableStyleId>{5C22544A-7EE6-4342-B048-85BDC9FD1C3A}</a:tableStyleId>
              </a:tblPr>
              <a:tblGrid>
                <a:gridCol w="971600">
                  <a:extLst>
                    <a:ext uri="{9D8B030D-6E8A-4147-A177-3AD203B41FA5}">
                      <a16:colId xmlns="" xmlns:a16="http://schemas.microsoft.com/office/drawing/2014/main" val="20001"/>
                    </a:ext>
                  </a:extLst>
                </a:gridCol>
                <a:gridCol w="6768752">
                  <a:extLst>
                    <a:ext uri="{9D8B030D-6E8A-4147-A177-3AD203B41FA5}">
                      <a16:colId xmlns="" xmlns:a16="http://schemas.microsoft.com/office/drawing/2014/main" val="20002"/>
                    </a:ext>
                  </a:extLst>
                </a:gridCol>
                <a:gridCol w="1403648">
                  <a:extLst>
                    <a:ext uri="{9D8B030D-6E8A-4147-A177-3AD203B41FA5}">
                      <a16:colId xmlns="" xmlns:a16="http://schemas.microsoft.com/office/drawing/2014/main" val="769705554"/>
                    </a:ext>
                  </a:extLst>
                </a:gridCol>
              </a:tblGrid>
              <a:tr h="494634">
                <a:tc>
                  <a:txBody>
                    <a:bodyPr/>
                    <a:lstStyle/>
                    <a:p>
                      <a:pPr algn="ctr"/>
                      <a:r>
                        <a:rPr lang="en-US" sz="1800" dirty="0"/>
                        <a:t>Clause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800" dirty="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r>
                        <a:rPr lang="en-US" sz="1800" dirty="0"/>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70981">
                <a:tc>
                  <a:txBody>
                    <a:bodyPr/>
                    <a:lstStyle/>
                    <a:p>
                      <a:pPr algn="ctr"/>
                      <a:r>
                        <a:rPr lang="en-US" sz="1800" b="1" dirty="0"/>
                        <a:t>35(a)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Quantitative details of trading concern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70981">
                <a:tc>
                  <a:txBody>
                    <a:bodyPr/>
                    <a:lstStyle/>
                    <a:p>
                      <a:pPr algn="ctr"/>
                      <a:r>
                        <a:rPr lang="en-US" sz="1800" b="1" dirty="0"/>
                        <a:t>35(b)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Quantitative details of manufacturing concern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470981">
                <a:tc>
                  <a:txBody>
                    <a:bodyPr/>
                    <a:lstStyle/>
                    <a:p>
                      <a:pPr algn="ctr"/>
                      <a:r>
                        <a:rPr lang="en-US" sz="1800" b="1" dirty="0"/>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baseline="0" dirty="0">
                          <a:solidFill>
                            <a:srgbClr val="FF0000"/>
                          </a:solidFill>
                        </a:rPr>
                        <a:t>Omitted vide IT Rules, 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baseline="0" dirty="0">
                          <a:solidFill>
                            <a:srgbClr val="FF0000"/>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470981">
                <a:tc>
                  <a:txBody>
                    <a:bodyPr/>
                    <a:lstStyle/>
                    <a:p>
                      <a:pPr algn="ctr"/>
                      <a:r>
                        <a:rPr lang="en-US" sz="1800" b="1" dirty="0"/>
                        <a:t>36A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baseline="0" dirty="0"/>
                        <a:t>Dividend received u/s 2(22)(e)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baseline="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70981">
                <a:tc>
                  <a:txBody>
                    <a:bodyPr/>
                    <a:lstStyle/>
                    <a:p>
                      <a:pPr algn="ctr"/>
                      <a:r>
                        <a:rPr lang="en-US" sz="1800" b="1" dirty="0"/>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Cost audit 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470981">
                <a:tc>
                  <a:txBody>
                    <a:bodyPr/>
                    <a:lstStyle/>
                    <a:p>
                      <a:pPr algn="ctr"/>
                      <a:r>
                        <a:rPr lang="en-US" sz="1800" b="1"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Excise audit 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470981">
                <a:tc>
                  <a:txBody>
                    <a:bodyPr/>
                    <a:lstStyle/>
                    <a:p>
                      <a:pPr algn="ctr"/>
                      <a:r>
                        <a:rPr lang="en-US" sz="1800" b="1" dirty="0"/>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Service tax audit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470981">
                <a:tc>
                  <a:txBody>
                    <a:bodyPr/>
                    <a:lstStyle/>
                    <a:p>
                      <a:pPr algn="ctr"/>
                      <a:r>
                        <a:rPr lang="en-US" sz="1800" b="1"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Details of turnover,</a:t>
                      </a:r>
                      <a:r>
                        <a:rPr lang="en-US" sz="1800" baseline="0" dirty="0"/>
                        <a:t> Gross profit etc. for PY and Preceding PY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r h="470981">
                <a:tc>
                  <a:txBody>
                    <a:bodyPr/>
                    <a:lstStyle/>
                    <a:p>
                      <a:pPr algn="ctr"/>
                      <a:r>
                        <a:rPr lang="en-US" sz="1800" b="1" dirty="0"/>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r>
                        <a:rPr lang="en-US" sz="1800" dirty="0"/>
                        <a:t>Details of demand  &amp; refund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r>
                        <a:rPr lang="en-US" sz="1800" dirty="0"/>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2"/>
                  </a:ext>
                </a:extLst>
              </a:tr>
              <a:tr h="470981">
                <a:tc>
                  <a:txBody>
                    <a:bodyPr/>
                    <a:lstStyle/>
                    <a:p>
                      <a:pPr algn="ctr"/>
                      <a:r>
                        <a:rPr lang="en-US" sz="1800" b="1" dirty="0">
                          <a:solidFill>
                            <a:schemeClr val="tx1"/>
                          </a:solidFill>
                          <a:latin typeface="+mn-lt"/>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Details </a:t>
                      </a:r>
                      <a:r>
                        <a:rPr lang="en-US" sz="1800" b="0" dirty="0" err="1">
                          <a:latin typeface="+mn-lt"/>
                        </a:rPr>
                        <a:t>w.r.t.</a:t>
                      </a:r>
                      <a:r>
                        <a:rPr lang="en-US" sz="1800" b="0" dirty="0">
                          <a:latin typeface="+mn-lt"/>
                        </a:rPr>
                        <a:t> Form 61, Form 61A and Form 61B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549581546"/>
                  </a:ext>
                </a:extLst>
              </a:tr>
              <a:tr h="600820">
                <a:tc>
                  <a:txBody>
                    <a:bodyPr/>
                    <a:lstStyle/>
                    <a:p>
                      <a:pPr algn="ctr"/>
                      <a:r>
                        <a:rPr lang="en-US" sz="1800" b="1" dirty="0">
                          <a:solidFill>
                            <a:schemeClr val="tx1"/>
                          </a:solidFill>
                          <a:latin typeface="+mn-lt"/>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Details </a:t>
                      </a:r>
                      <a:r>
                        <a:rPr lang="en-US" sz="1800" b="0" dirty="0" err="1">
                          <a:latin typeface="+mn-lt"/>
                        </a:rPr>
                        <a:t>w.r.t.</a:t>
                      </a:r>
                      <a:r>
                        <a:rPr lang="en-US" sz="1800" b="0" dirty="0">
                          <a:latin typeface="+mn-lt"/>
                        </a:rPr>
                        <a:t> Country by Country (CBC) reporting as referred in section 286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748152981"/>
                  </a:ext>
                </a:extLst>
              </a:tr>
              <a:tr h="826780">
                <a:tc>
                  <a:txBody>
                    <a:bodyPr/>
                    <a:lstStyle/>
                    <a:p>
                      <a:pPr algn="ctr"/>
                      <a:r>
                        <a:rPr lang="en-US" sz="1800" b="1" dirty="0">
                          <a:solidFill>
                            <a:schemeClr val="tx1"/>
                          </a:solidFill>
                          <a:latin typeface="+mn-lt"/>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Break-up of total expenditure of entities registered or not registered under the GST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800" b="0" dirty="0">
                          <a:latin typeface="+mn-lt"/>
                        </a:rPr>
                        <a:t>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172944076"/>
                  </a:ext>
                </a:extLst>
              </a:tr>
            </a:tbl>
          </a:graphicData>
        </a:graphic>
      </p:graphicFrame>
    </p:spTree>
    <p:extLst>
      <p:ext uri="{BB962C8B-B14F-4D97-AF65-F5344CB8AC3E}">
        <p14:creationId xmlns:p14="http://schemas.microsoft.com/office/powerpoint/2010/main" val="15962653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28600" y="685800"/>
            <a:ext cx="8610600" cy="457200"/>
          </a:xfrm>
        </p:spPr>
        <p:txBody>
          <a:bodyPr>
            <a:noAutofit/>
          </a:bodyPr>
          <a:lstStyle/>
          <a:p>
            <a:pPr fontAlgn="auto">
              <a:spcAft>
                <a:spcPts val="0"/>
              </a:spcAft>
              <a:defRPr/>
            </a:pPr>
            <a:r>
              <a:rPr lang="en-US" sz="3200" b="1" dirty="0">
                <a:latin typeface="+mn-lt"/>
                <a:cs typeface="Times New Roman" pitchFamily="18" charset="0"/>
              </a:rPr>
              <a:t>Clause no. 1,2,3 		</a:t>
            </a:r>
            <a:endParaRPr lang="en-US" sz="2200" b="1" u="sng" dirty="0"/>
          </a:p>
        </p:txBody>
      </p:sp>
      <p:sp>
        <p:nvSpPr>
          <p:cNvPr id="6" name="Slide Number Placeholder 5"/>
          <p:cNvSpPr>
            <a:spLocks noGrp="1"/>
          </p:cNvSpPr>
          <p:nvPr>
            <p:ph type="sldNum" sz="quarter" idx="12"/>
          </p:nvPr>
        </p:nvSpPr>
        <p:spPr/>
        <p:txBody>
          <a:bodyPr>
            <a:normAutofit fontScale="85000" lnSpcReduction="20000"/>
          </a:bodyPr>
          <a:lstStyle/>
          <a:p>
            <a:pPr>
              <a:defRPr/>
            </a:pPr>
            <a:fld id="{0D27D40A-EAFB-4622-B9C0-DBAC290A2536}" type="slidenum">
              <a:rPr lang="en-US"/>
              <a:pPr>
                <a:defRPr/>
              </a:pPr>
              <a:t>45</a:t>
            </a:fld>
            <a:endParaRPr lang="en-US"/>
          </a:p>
        </p:txBody>
      </p:sp>
      <p:sp>
        <p:nvSpPr>
          <p:cNvPr id="7" name="TextBox 6"/>
          <p:cNvSpPr txBox="1"/>
          <p:nvPr/>
        </p:nvSpPr>
        <p:spPr>
          <a:xfrm>
            <a:off x="1143000" y="1676400"/>
            <a:ext cx="2133600" cy="584775"/>
          </a:xfrm>
          <a:prstGeom prst="rect">
            <a:avLst/>
          </a:prstGeom>
          <a:noFill/>
        </p:spPr>
        <p:txBody>
          <a:bodyPr wrap="square" rtlCol="0">
            <a:spAutoFit/>
          </a:bodyPr>
          <a:lstStyle/>
          <a:p>
            <a:r>
              <a:rPr lang="en-US" sz="3200" b="1" i="1" dirty="0">
                <a:cs typeface="Times New Roman" pitchFamily="18" charset="0"/>
              </a:rPr>
              <a:t> </a:t>
            </a:r>
            <a:endParaRPr lang="en-US" sz="2800" b="1" dirty="0"/>
          </a:p>
        </p:txBody>
      </p:sp>
      <p:sp>
        <p:nvSpPr>
          <p:cNvPr id="9" name="TextBox 8"/>
          <p:cNvSpPr txBox="1"/>
          <p:nvPr/>
        </p:nvSpPr>
        <p:spPr>
          <a:xfrm>
            <a:off x="304800" y="0"/>
            <a:ext cx="3733800" cy="646331"/>
          </a:xfrm>
          <a:prstGeom prst="rect">
            <a:avLst/>
          </a:prstGeom>
          <a:noFill/>
        </p:spPr>
        <p:txBody>
          <a:bodyPr wrap="square" rtlCol="0">
            <a:spAutoFit/>
          </a:bodyPr>
          <a:lstStyle/>
          <a:p>
            <a:r>
              <a:rPr lang="en-US" sz="3600" b="1" u="sng" dirty="0"/>
              <a:t>PART –A</a:t>
            </a:r>
            <a:endParaRPr lang="en-US" sz="3600" dirty="0"/>
          </a:p>
        </p:txBody>
      </p:sp>
      <p:sp>
        <p:nvSpPr>
          <p:cNvPr id="11" name="TextBox 10"/>
          <p:cNvSpPr txBox="1"/>
          <p:nvPr/>
        </p:nvSpPr>
        <p:spPr>
          <a:xfrm>
            <a:off x="0" y="1500174"/>
            <a:ext cx="9144000" cy="3416320"/>
          </a:xfrm>
          <a:prstGeom prst="rect">
            <a:avLst/>
          </a:prstGeom>
          <a:noFill/>
        </p:spPr>
        <p:txBody>
          <a:bodyPr wrap="square" rtlCol="0">
            <a:spAutoFit/>
          </a:bodyPr>
          <a:lstStyle/>
          <a:p>
            <a:pPr algn="just"/>
            <a:r>
              <a:rPr lang="en-US" b="1" dirty="0"/>
              <a:t>Clause No. 1</a:t>
            </a:r>
          </a:p>
          <a:p>
            <a:pPr algn="just"/>
            <a:r>
              <a:rPr lang="en-US" dirty="0"/>
              <a:t>Name of the assessee whose accounts are being audited u/s 44AB of the Income tax Act, 1961, should be furnished.</a:t>
            </a:r>
          </a:p>
          <a:p>
            <a:pPr algn="just"/>
            <a:endParaRPr lang="en-US" sz="300" b="1" dirty="0"/>
          </a:p>
          <a:p>
            <a:pPr algn="just"/>
            <a:r>
              <a:rPr lang="en-US" sz="1750" b="1" dirty="0"/>
              <a:t>Clause no. 2 </a:t>
            </a:r>
          </a:p>
          <a:p>
            <a:pPr algn="just"/>
            <a:r>
              <a:rPr lang="en-US" sz="1750" dirty="0"/>
              <a:t>Address to be mentioned under this clause should be same as has been communicated by the assessee to the Income Tax Department for assessment purpose as on date of signing of audit report.</a:t>
            </a:r>
          </a:p>
          <a:p>
            <a:pPr algn="just"/>
            <a:r>
              <a:rPr lang="en-US" sz="1750" b="1" u="sng" dirty="0"/>
              <a:t>ICAI’s Comment</a:t>
            </a:r>
            <a:r>
              <a:rPr lang="en-US" sz="1750" b="1" dirty="0"/>
              <a:t>: </a:t>
            </a:r>
            <a:r>
              <a:rPr lang="en-US" sz="1750" dirty="0"/>
              <a:t>It has been observed that in certain tax audit reports address mentioned in Form No. 3CA/ 3CB is different from the one mentioned in Annual report or as registered under MCA.</a:t>
            </a:r>
            <a:endParaRPr lang="en-US" sz="1750" b="1" dirty="0"/>
          </a:p>
          <a:p>
            <a:pPr algn="just"/>
            <a:endParaRPr lang="en-US" sz="300" b="1" dirty="0"/>
          </a:p>
          <a:p>
            <a:pPr algn="just"/>
            <a:r>
              <a:rPr lang="en-US" sz="1750" b="1" dirty="0"/>
              <a:t>Clause no. 3 </a:t>
            </a:r>
          </a:p>
          <a:p>
            <a:pPr algn="just"/>
            <a:r>
              <a:rPr lang="en-US" sz="1750" dirty="0"/>
              <a:t>Under this clause, the Permanent Account Number (PAN)/</a:t>
            </a:r>
            <a:r>
              <a:rPr lang="en-US" sz="1750" dirty="0">
                <a:solidFill>
                  <a:srgbClr val="FF0000"/>
                </a:solidFill>
              </a:rPr>
              <a:t>Aadhaar No.</a:t>
            </a:r>
            <a:r>
              <a:rPr lang="en-US" sz="1750" dirty="0"/>
              <a:t> allotted to the assessee should be indicated &amp; it is a mandatory field. </a:t>
            </a:r>
          </a:p>
        </p:txBody>
      </p:sp>
      <p:sp>
        <p:nvSpPr>
          <p:cNvPr id="12" name="Rectangle 11"/>
          <p:cNvSpPr/>
          <p:nvPr/>
        </p:nvSpPr>
        <p:spPr>
          <a:xfrm>
            <a:off x="-32" y="5100592"/>
            <a:ext cx="5408693" cy="400110"/>
          </a:xfrm>
          <a:prstGeom prst="rect">
            <a:avLst/>
          </a:prstGeom>
        </p:spPr>
        <p:txBody>
          <a:bodyPr wrap="square">
            <a:spAutoFit/>
          </a:bodyPr>
          <a:lstStyle/>
          <a:p>
            <a:r>
              <a:rPr lang="en-US" sz="2000" b="1" u="sng" dirty="0">
                <a:solidFill>
                  <a:schemeClr val="accent2"/>
                </a:solidFill>
              </a:rPr>
              <a:t>Issues on Clause no. 1,2</a:t>
            </a:r>
          </a:p>
        </p:txBody>
      </p:sp>
      <p:sp>
        <p:nvSpPr>
          <p:cNvPr id="13" name="Content Placeholder 4"/>
          <p:cNvSpPr>
            <a:spLocks noGrp="1"/>
          </p:cNvSpPr>
          <p:nvPr>
            <p:ph sz="quarter" idx="1"/>
          </p:nvPr>
        </p:nvSpPr>
        <p:spPr>
          <a:xfrm>
            <a:off x="-32" y="5478159"/>
            <a:ext cx="9144032" cy="1379865"/>
          </a:xfrm>
          <a:prstGeom prst="rect">
            <a:avLst/>
          </a:prstGeom>
          <a:ln w="38100">
            <a:solidFill>
              <a:schemeClr val="accent1"/>
            </a:solidFill>
          </a:ln>
        </p:spPr>
        <p:txBody>
          <a:bodyPr wrap="square">
            <a:spAutoFit/>
          </a:bodyPr>
          <a:lstStyle/>
          <a:p>
            <a:pPr marL="350838" indent="-350838" algn="just">
              <a:buSzPct val="90000"/>
              <a:buFont typeface="Wingdings" pitchFamily="2" charset="2"/>
              <a:buChar char="q"/>
            </a:pPr>
            <a:r>
              <a:rPr lang="en-US" sz="1800" dirty="0">
                <a:latin typeface="Calibri" pitchFamily="34" charset="0"/>
              </a:rPr>
              <a:t>If assessee is proprietor give his/her name along with all the Proprietary Firms’ names</a:t>
            </a:r>
            <a:r>
              <a:rPr lang="en-US" sz="1800" dirty="0">
                <a:solidFill>
                  <a:srgbClr val="00B050"/>
                </a:solidFill>
                <a:latin typeface="Calibri" pitchFamily="34" charset="0"/>
              </a:rPr>
              <a:t>.</a:t>
            </a:r>
          </a:p>
          <a:p>
            <a:pPr marL="350838" indent="-350838" algn="just">
              <a:buSzPct val="90000"/>
              <a:buFont typeface="Wingdings" pitchFamily="2" charset="2"/>
              <a:buChar char="q"/>
            </a:pPr>
            <a:r>
              <a:rPr lang="en-US" sz="1800" dirty="0">
                <a:latin typeface="Calibri" pitchFamily="34" charset="0"/>
              </a:rPr>
              <a:t>In case of branch tax audit, branch name should be mentioned along with name of the assessee.</a:t>
            </a:r>
          </a:p>
          <a:p>
            <a:pPr marL="350838" indent="-350838" algn="just">
              <a:buSzPct val="90000"/>
              <a:buFont typeface="Wingdings" pitchFamily="2" charset="2"/>
              <a:buChar char="q"/>
            </a:pPr>
            <a:r>
              <a:rPr lang="en-US" sz="1800" dirty="0">
                <a:latin typeface="Calibri" pitchFamily="34" charset="0"/>
              </a:rPr>
              <a:t>If there is any change in address as per income tax records, the same must be given.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Clauses 1,2,3 as shown in utility</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46</a:t>
            </a:fld>
            <a:endParaRPr lang="en-US"/>
          </a:p>
        </p:txBody>
      </p:sp>
      <p:pic>
        <p:nvPicPr>
          <p:cNvPr id="5" name="Content Placeholder 4"/>
          <p:cNvPicPr>
            <a:picLocks noGrp="1" noChangeAspect="1"/>
          </p:cNvPicPr>
          <p:nvPr>
            <p:ph sz="quarter" idx="1"/>
          </p:nvPr>
        </p:nvPicPr>
        <p:blipFill>
          <a:blip r:embed="rId2" cstate="print"/>
          <a:stretch>
            <a:fillRect/>
          </a:stretch>
        </p:blipFill>
        <p:spPr>
          <a:xfrm>
            <a:off x="228600" y="2057400"/>
            <a:ext cx="8537575" cy="3429000"/>
          </a:xfrm>
          <a:prstGeom prst="rect">
            <a:avLst/>
          </a:prstGeom>
          <a:ln w="38100">
            <a:solidFill>
              <a:schemeClr val="accent1"/>
            </a:solidFill>
          </a:ln>
        </p:spPr>
      </p:pic>
    </p:spTree>
    <p:extLst>
      <p:ext uri="{BB962C8B-B14F-4D97-AF65-F5344CB8AC3E}">
        <p14:creationId xmlns:p14="http://schemas.microsoft.com/office/powerpoint/2010/main" val="4246319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57200" y="1752600"/>
            <a:ext cx="8229600" cy="3276600"/>
          </a:xfrm>
          <a:ln w="38100"/>
        </p:spPr>
        <p:style>
          <a:lnRef idx="2">
            <a:schemeClr val="accent1"/>
          </a:lnRef>
          <a:fillRef idx="1">
            <a:schemeClr val="lt1"/>
          </a:fillRef>
          <a:effectRef idx="0">
            <a:schemeClr val="accent1"/>
          </a:effectRef>
          <a:fontRef idx="minor">
            <a:schemeClr val="dk1"/>
          </a:fontRef>
        </p:style>
        <p:txBody>
          <a:bodyPr>
            <a:normAutofit/>
          </a:bodyPr>
          <a:lstStyle/>
          <a:p>
            <a:pPr marL="92075" indent="0" algn="just">
              <a:buNone/>
              <a:tabLst>
                <a:tab pos="7802563" algn="l"/>
              </a:tabLst>
            </a:pPr>
            <a:r>
              <a:rPr lang="en-US" sz="3000" i="1" dirty="0">
                <a:ea typeface="Times New Roman"/>
                <a:cs typeface="Times New Roman"/>
              </a:rPr>
              <a:t>Whether the assessee is </a:t>
            </a:r>
            <a:r>
              <a:rPr lang="en-US" sz="3000" b="1" i="1" u="sng" dirty="0">
                <a:ea typeface="Times New Roman"/>
                <a:cs typeface="Times New Roman"/>
              </a:rPr>
              <a:t>liable to pay indirect tax</a:t>
            </a:r>
            <a:r>
              <a:rPr lang="en-US" sz="3000" b="1" i="1" dirty="0">
                <a:ea typeface="Times New Roman"/>
                <a:cs typeface="Times New Roman"/>
              </a:rPr>
              <a:t> </a:t>
            </a:r>
            <a:r>
              <a:rPr lang="en-US" sz="3000" i="1" dirty="0">
                <a:ea typeface="Times New Roman"/>
                <a:cs typeface="Times New Roman"/>
              </a:rPr>
              <a:t>like excise duty, service tax, sales tax, </a:t>
            </a:r>
            <a:r>
              <a:rPr lang="en-US" sz="3000" dirty="0"/>
              <a:t>goods and services tax,</a:t>
            </a:r>
            <a:r>
              <a:rPr lang="en-US" sz="3000" i="1" dirty="0">
                <a:ea typeface="Times New Roman"/>
                <a:cs typeface="Times New Roman"/>
              </a:rPr>
              <a:t> customs duty, etc. If yes, please </a:t>
            </a:r>
            <a:r>
              <a:rPr lang="en-US" sz="3000" b="1" i="1" u="sng" dirty="0">
                <a:ea typeface="Times New Roman"/>
                <a:cs typeface="Times New Roman"/>
              </a:rPr>
              <a:t>furnish the registration number</a:t>
            </a:r>
            <a:r>
              <a:rPr lang="en-US" sz="3000" b="1" i="1" dirty="0">
                <a:ea typeface="Times New Roman"/>
                <a:cs typeface="Times New Roman"/>
              </a:rPr>
              <a:t> </a:t>
            </a:r>
            <a:r>
              <a:rPr lang="en-US" sz="3000" i="1" dirty="0">
                <a:ea typeface="Times New Roman"/>
                <a:cs typeface="Times New Roman"/>
              </a:rPr>
              <a:t>or GST number or any other identification number allotted for the same.</a:t>
            </a:r>
          </a:p>
        </p:txBody>
      </p:sp>
      <p:sp>
        <p:nvSpPr>
          <p:cNvPr id="9" name="TextBox 8"/>
          <p:cNvSpPr txBox="1"/>
          <p:nvPr/>
        </p:nvSpPr>
        <p:spPr>
          <a:xfrm>
            <a:off x="533400" y="5715000"/>
            <a:ext cx="8229600" cy="461665"/>
          </a:xfrm>
          <a:prstGeom prst="rect">
            <a:avLst/>
          </a:prstGeom>
          <a:noFill/>
        </p:spPr>
        <p:txBody>
          <a:bodyPr wrap="square" rtlCol="0">
            <a:spAutoFit/>
          </a:bodyPr>
          <a:lstStyle/>
          <a:p>
            <a:r>
              <a:rPr lang="en-US" sz="2400" b="1" dirty="0"/>
              <a:t>Brief: </a:t>
            </a:r>
            <a:r>
              <a:rPr lang="en-US" sz="2400" dirty="0"/>
              <a:t>Registration number under other laws also to be specified.</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47</a:t>
            </a:fld>
            <a:endParaRPr lang="en-US"/>
          </a:p>
        </p:txBody>
      </p:sp>
      <p:sp>
        <p:nvSpPr>
          <p:cNvPr id="10" name="Title 6">
            <a:extLst>
              <a:ext uri="{FF2B5EF4-FFF2-40B4-BE49-F238E27FC236}">
                <a16:creationId xmlns="" xmlns:a16="http://schemas.microsoft.com/office/drawing/2014/main" id="{9902474F-5368-4796-B7A1-0C03DE4461AC}"/>
              </a:ext>
            </a:extLst>
          </p:cNvPr>
          <p:cNvSpPr txBox="1">
            <a:spLocks/>
          </p:cNvSpPr>
          <p:nvPr/>
        </p:nvSpPr>
        <p:spPr>
          <a:xfrm>
            <a:off x="228600" y="201960"/>
            <a:ext cx="8686800" cy="10668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800" b="0" i="0" u="none" strike="noStrike" kern="1200" cap="none" spc="0" normalizeH="0" baseline="0" noProof="0" dirty="0">
                <a:ln>
                  <a:noFill/>
                </a:ln>
                <a:solidFill>
                  <a:schemeClr val="tx2"/>
                </a:solidFill>
                <a:effectLst/>
                <a:uLnTx/>
                <a:uFillTx/>
                <a:latin typeface="+mj-lt"/>
                <a:ea typeface="+mj-ea"/>
                <a:cs typeface="+mj-cs"/>
              </a:rPr>
              <a:t>Clause no. 4                </a:t>
            </a:r>
            <a:r>
              <a:rPr kumimoji="0" lang="en-US" sz="2600" b="0" i="0" u="none" strike="noStrike" kern="1200" cap="none" spc="0" normalizeH="0" baseline="0" noProof="0" dirty="0">
                <a:ln>
                  <a:noFill/>
                </a:ln>
                <a:solidFill>
                  <a:schemeClr val="accent2"/>
                </a:solidFill>
                <a:effectLst/>
                <a:uLnTx/>
                <a:uFillTx/>
                <a:latin typeface="+mj-lt"/>
                <a:ea typeface="+mj-ea"/>
                <a:cs typeface="+mj-cs"/>
              </a:rPr>
              <a:t>                               </a:t>
            </a:r>
            <a:r>
              <a:rPr kumimoji="0" lang="en-US" sz="2600" b="0" i="1" u="none" strike="noStrike" kern="1200" cap="none" spc="0" normalizeH="0" baseline="0" noProof="0" dirty="0">
                <a:ln>
                  <a:noFill/>
                </a:ln>
                <a:solidFill>
                  <a:schemeClr val="accent2"/>
                </a:solidFill>
                <a:effectLst/>
                <a:uLnTx/>
                <a:uFillTx/>
                <a:latin typeface="+mj-lt"/>
                <a:ea typeface="+mj-ea"/>
                <a:cs typeface="+mj-cs"/>
              </a:rPr>
              <a:t>[Amended]</a:t>
            </a:r>
          </a:p>
          <a:p>
            <a:pPr algn="r">
              <a:spcBef>
                <a:spcPct val="0"/>
              </a:spcBef>
              <a:defRPr/>
            </a:pPr>
            <a:r>
              <a:rPr lang="en-US" b="1" i="1" dirty="0">
                <a:solidFill>
                  <a:schemeClr val="accent2"/>
                </a:solidFill>
                <a:latin typeface="+mj-lt"/>
              </a:rPr>
              <a:t>vide Notification No. 33/2018 dated 20/07/2018. </a:t>
            </a:r>
            <a:endParaRPr kumimoji="0" lang="en-US" b="0" i="1" u="none" strike="noStrike" kern="1200" cap="none" spc="0" normalizeH="0" baseline="0" noProof="0" dirty="0">
              <a:ln>
                <a:noFill/>
              </a:ln>
              <a:solidFill>
                <a:schemeClr val="accent2"/>
              </a:solidFill>
              <a:effectLst/>
              <a:uLnTx/>
              <a:uFillTx/>
              <a:latin typeface="+mj-lt"/>
              <a:ea typeface="+mj-ea"/>
              <a:cs typeface="+mj-cs"/>
            </a:endParaRPr>
          </a:p>
          <a:p>
            <a:pPr lvl="0">
              <a:spcBef>
                <a:spcPct val="0"/>
              </a:spcBef>
              <a:defRPr/>
            </a:pPr>
            <a:r>
              <a:rPr lang="en-US" sz="2400" i="1" dirty="0">
                <a:solidFill>
                  <a:srgbClr val="FF0000"/>
                </a:solidFill>
              </a:rPr>
              <a:t>					</a:t>
            </a:r>
            <a:endParaRPr kumimoji="0" lang="en-US" sz="2200" b="0" i="1"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48</a:t>
            </a:fld>
            <a:endParaRPr lang="en-US"/>
          </a:p>
        </p:txBody>
      </p:sp>
      <p:sp>
        <p:nvSpPr>
          <p:cNvPr id="4" name="Content Placeholder 3"/>
          <p:cNvSpPr>
            <a:spLocks noGrp="1"/>
          </p:cNvSpPr>
          <p:nvPr>
            <p:ph sz="quarter" idx="1"/>
          </p:nvPr>
        </p:nvSpPr>
        <p:spPr>
          <a:xfrm>
            <a:off x="0" y="1516698"/>
            <a:ext cx="8458200" cy="685799"/>
          </a:xfrm>
        </p:spPr>
        <p:txBody>
          <a:bodyPr/>
          <a:lstStyle/>
          <a:p>
            <a:pPr>
              <a:buNone/>
            </a:pPr>
            <a:r>
              <a:rPr lang="en-US" b="1" dirty="0">
                <a:solidFill>
                  <a:schemeClr val="accent2"/>
                </a:solidFill>
              </a:rPr>
              <a:t>Format in e-utility……</a:t>
            </a:r>
          </a:p>
        </p:txBody>
      </p:sp>
      <p:sp>
        <p:nvSpPr>
          <p:cNvPr id="6" name="Title 6"/>
          <p:cNvSpPr>
            <a:spLocks noGrp="1"/>
          </p:cNvSpPr>
          <p:nvPr>
            <p:ph type="title"/>
          </p:nvPr>
        </p:nvSpPr>
        <p:spPr>
          <a:xfrm>
            <a:off x="76200" y="76200"/>
            <a:ext cx="8839200" cy="1066800"/>
          </a:xfrm>
        </p:spPr>
        <p:txBody>
          <a:bodyPr>
            <a:noAutofit/>
          </a:bodyPr>
          <a:lstStyle/>
          <a:p>
            <a:r>
              <a:rPr lang="en-US" sz="3800" dirty="0"/>
              <a:t>  Clause no. 4</a:t>
            </a:r>
            <a:r>
              <a:rPr lang="en-US" sz="4000" i="1" dirty="0">
                <a:solidFill>
                  <a:srgbClr val="FF0000"/>
                </a:solidFill>
              </a:rPr>
              <a:t>				        </a:t>
            </a:r>
            <a:r>
              <a:rPr lang="en-US" sz="3800" dirty="0"/>
              <a:t>	  </a:t>
            </a:r>
            <a:r>
              <a:rPr lang="en-US" sz="2200" dirty="0"/>
              <a:t>	</a:t>
            </a:r>
            <a:endParaRPr lang="en-US" sz="2400" i="1" dirty="0">
              <a:solidFill>
                <a:srgbClr val="FF0000"/>
              </a:solidFill>
            </a:endParaRPr>
          </a:p>
        </p:txBody>
      </p:sp>
      <p:sp>
        <p:nvSpPr>
          <p:cNvPr id="7" name="Rectangle 6"/>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8" name="Content Placeholder 3">
            <a:extLst>
              <a:ext uri="{FF2B5EF4-FFF2-40B4-BE49-F238E27FC236}">
                <a16:creationId xmlns="" xmlns:a16="http://schemas.microsoft.com/office/drawing/2014/main" id="{B2023955-D1DE-4FD9-A6F1-FA23C9E221F1}"/>
              </a:ext>
            </a:extLst>
          </p:cNvPr>
          <p:cNvSpPr txBox="1">
            <a:spLocks/>
          </p:cNvSpPr>
          <p:nvPr/>
        </p:nvSpPr>
        <p:spPr>
          <a:xfrm>
            <a:off x="152400" y="6096000"/>
            <a:ext cx="8153400" cy="68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just">
              <a:buFont typeface="Wingdings"/>
              <a:buNone/>
            </a:pPr>
            <a:r>
              <a:rPr lang="en-US" sz="2000" b="1" u="sng" dirty="0">
                <a:solidFill>
                  <a:schemeClr val="accent2"/>
                </a:solidFill>
              </a:rPr>
              <a:t>Note:</a:t>
            </a:r>
            <a:r>
              <a:rPr lang="en-US" sz="2000" b="1" dirty="0">
                <a:solidFill>
                  <a:schemeClr val="accent2"/>
                </a:solidFill>
              </a:rPr>
              <a:t> This utility is subject to changes as introduced in this clause vide Notification No. 33/2018 dated 20/07/2018 </a:t>
            </a:r>
            <a:r>
              <a:rPr lang="en-US" sz="2000" b="1" i="1" dirty="0">
                <a:solidFill>
                  <a:schemeClr val="accent2"/>
                </a:solidFill>
              </a:rPr>
              <a:t>( As discussed above)</a:t>
            </a:r>
          </a:p>
        </p:txBody>
      </p:sp>
      <p:pic>
        <p:nvPicPr>
          <p:cNvPr id="5" name="Picture 4"/>
          <p:cNvPicPr>
            <a:picLocks noChangeAspect="1"/>
          </p:cNvPicPr>
          <p:nvPr/>
        </p:nvPicPr>
        <p:blipFill>
          <a:blip r:embed="rId2" cstate="print"/>
          <a:stretch>
            <a:fillRect/>
          </a:stretch>
        </p:blipFill>
        <p:spPr>
          <a:xfrm>
            <a:off x="1013916" y="3100341"/>
            <a:ext cx="7116168" cy="657317"/>
          </a:xfrm>
          <a:prstGeom prst="rect">
            <a:avLst/>
          </a:prstGeom>
        </p:spPr>
      </p:pic>
      <p:pic>
        <p:nvPicPr>
          <p:cNvPr id="9" name="Picture 8"/>
          <p:cNvPicPr>
            <a:picLocks noChangeAspect="1"/>
          </p:cNvPicPr>
          <p:nvPr/>
        </p:nvPicPr>
        <p:blipFill>
          <a:blip r:embed="rId3" cstate="print"/>
          <a:stretch>
            <a:fillRect/>
          </a:stretch>
        </p:blipFill>
        <p:spPr>
          <a:xfrm>
            <a:off x="0" y="2446973"/>
            <a:ext cx="9067800" cy="3496627"/>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49</a:t>
            </a:fld>
            <a:endParaRPr lang="en-US"/>
          </a:p>
        </p:txBody>
      </p:sp>
      <p:sp>
        <p:nvSpPr>
          <p:cNvPr id="4" name="Content Placeholder 3"/>
          <p:cNvSpPr>
            <a:spLocks noGrp="1"/>
          </p:cNvSpPr>
          <p:nvPr>
            <p:ph sz="quarter" idx="1"/>
          </p:nvPr>
        </p:nvSpPr>
        <p:spPr>
          <a:xfrm>
            <a:off x="0" y="1600200"/>
            <a:ext cx="9144000" cy="4724400"/>
          </a:xfrm>
        </p:spPr>
        <p:txBody>
          <a:bodyPr>
            <a:noAutofit/>
          </a:bodyPr>
          <a:lstStyle/>
          <a:p>
            <a:pPr marL="225425" indent="-225425" algn="just">
              <a:spcBef>
                <a:spcPts val="600"/>
              </a:spcBef>
            </a:pPr>
            <a:r>
              <a:rPr lang="en-US" sz="1750" dirty="0"/>
              <a:t>What if the assessee has not obtained Registration number even though he is liable to pay indirect taxes?</a:t>
            </a:r>
          </a:p>
          <a:p>
            <a:pPr marL="225425" indent="-225425" algn="just">
              <a:spcBef>
                <a:spcPts val="600"/>
              </a:spcBef>
            </a:pPr>
            <a:r>
              <a:rPr lang="en-US" sz="1750" dirty="0"/>
              <a:t>Whether the Tax auditor needs to have expertise of indirect tax laws?</a:t>
            </a:r>
          </a:p>
          <a:p>
            <a:pPr marL="225425" indent="-225425" algn="just">
              <a:spcBef>
                <a:spcPts val="600"/>
              </a:spcBef>
            </a:pPr>
            <a:r>
              <a:rPr lang="en-US" sz="1750" dirty="0"/>
              <a:t>The Article 246 of the Constitution of India provides power to the Union or the State Legislature to levy indirect taxes such as Customs duty, Excise Duty, Central Sales Tax and Service Tax, sales tax (Value Added Tax), GST and other indirect taxes, such as Entry Tax, </a:t>
            </a:r>
            <a:r>
              <a:rPr lang="en-US" sz="1750" dirty="0" err="1"/>
              <a:t>Octroi</a:t>
            </a:r>
            <a:r>
              <a:rPr lang="en-US" sz="1750" dirty="0"/>
              <a:t>, Luxury Tax, Entertainment Tax etc (Article 265). </a:t>
            </a:r>
            <a:r>
              <a:rPr lang="en-US" sz="1750" i="1" dirty="0"/>
              <a:t>Since, the term “indirect taxes” is not defined, the list should be an inclusive list and may include any other indirect tax levy introduced in India from time to time.</a:t>
            </a:r>
          </a:p>
          <a:p>
            <a:pPr marL="225425" indent="-225425" algn="just">
              <a:spcBef>
                <a:spcPts val="600"/>
              </a:spcBef>
            </a:pPr>
            <a:r>
              <a:rPr lang="en-US" sz="1750" dirty="0"/>
              <a:t>Obtain a management representation for the list of indirect taxes applicable to the assessee alongwith registration numbers or any other identification number allotted under said laws.  </a:t>
            </a:r>
            <a:r>
              <a:rPr lang="en-US" sz="1750" i="1" dirty="0"/>
              <a:t>[Refer Standard on Auditing 580 “Written Representation”].</a:t>
            </a:r>
          </a:p>
          <a:p>
            <a:pPr marL="225425" lvl="0" indent="-225425" algn="just">
              <a:spcBef>
                <a:spcPts val="600"/>
              </a:spcBef>
            </a:pPr>
            <a:r>
              <a:rPr lang="en-US" sz="1750" dirty="0"/>
              <a:t>In case of multiple registrations, a copy of all registration certificates is to be obtained. Where there is no registration requirement under Indirect laws appropriate identification number may be reported. For example, in Customs Act, 1962, a copy of Importer Exporter Code (IEC) may be obtained and furnished information accordingly. </a:t>
            </a:r>
          </a:p>
        </p:txBody>
      </p:sp>
      <p:sp>
        <p:nvSpPr>
          <p:cNvPr id="5" name="Title 6"/>
          <p:cNvSpPr>
            <a:spLocks noGrp="1"/>
          </p:cNvSpPr>
          <p:nvPr>
            <p:ph type="title"/>
          </p:nvPr>
        </p:nvSpPr>
        <p:spPr>
          <a:xfrm>
            <a:off x="76200" y="76200"/>
            <a:ext cx="7696200" cy="1066800"/>
          </a:xfrm>
        </p:spPr>
        <p:txBody>
          <a:bodyPr>
            <a:noAutofit/>
          </a:bodyPr>
          <a:lstStyle/>
          <a:p>
            <a:r>
              <a:rPr lang="en-US" sz="3600" dirty="0"/>
              <a:t>Issues / points to be considered -Clause no. 4</a:t>
            </a:r>
            <a:r>
              <a:rPr lang="en-US" sz="2000" dirty="0"/>
              <a:t>				     </a:t>
            </a:r>
            <a:r>
              <a:rPr lang="en-US" sz="2000" i="1" dirty="0">
                <a:solidFill>
                  <a:srgbClr val="FF0000"/>
                </a:solidFill>
              </a:rPr>
              <a:t>  </a:t>
            </a:r>
            <a:r>
              <a:rPr lang="en-US" sz="2000" dirty="0"/>
              <a:t>		</a:t>
            </a:r>
            <a:endParaRPr lang="en-US" sz="2000" i="1" dirty="0">
              <a:solidFill>
                <a:srgbClr val="FF0000"/>
              </a:solidFill>
            </a:endParaRPr>
          </a:p>
        </p:txBody>
      </p:sp>
      <p:sp>
        <p:nvSpPr>
          <p:cNvPr id="6" name="Rectangle 5"/>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sp>
        <p:nvSpPr>
          <p:cNvPr id="7" name="TextBox 6"/>
          <p:cNvSpPr txBox="1"/>
          <p:nvPr/>
        </p:nvSpPr>
        <p:spPr>
          <a:xfrm>
            <a:off x="0" y="6273225"/>
            <a:ext cx="9144000" cy="584775"/>
          </a:xfrm>
          <a:prstGeom prst="rect">
            <a:avLst/>
          </a:prstGeom>
          <a:solidFill>
            <a:schemeClr val="accent1">
              <a:lumMod val="75000"/>
            </a:schemeClr>
          </a:solidFill>
        </p:spPr>
        <p:txBody>
          <a:bodyPr wrap="square" rtlCol="0">
            <a:spAutoFit/>
          </a:bodyPr>
          <a:lstStyle/>
          <a:p>
            <a:pPr lvl="0" algn="just"/>
            <a:r>
              <a:rPr lang="en-US" sz="1600" b="1" dirty="0">
                <a:solidFill>
                  <a:schemeClr val="bg1"/>
                </a:solidFill>
              </a:rPr>
              <a:t>Note: Apply due diligence, knowledge and professional judgment in determining the applicability of the Indirect taxes.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598718-E6FB-44EC-A67A-EE701CE4CE4B}"/>
              </a:ext>
            </a:extLst>
          </p:cNvPr>
          <p:cNvSpPr>
            <a:spLocks noGrp="1"/>
          </p:cNvSpPr>
          <p:nvPr>
            <p:ph type="body" idx="1"/>
          </p:nvPr>
        </p:nvSpPr>
        <p:spPr>
          <a:xfrm>
            <a:off x="107504" y="2564904"/>
            <a:ext cx="9036496" cy="4114800"/>
          </a:xfrm>
        </p:spPr>
        <p:txBody>
          <a:bodyPr>
            <a:normAutofit/>
          </a:bodyPr>
          <a:lstStyle/>
          <a:p>
            <a:r>
              <a:rPr lang="en-US" sz="2000" b="1" u="sng" dirty="0"/>
              <a:t>2.20 Changes as on 1</a:t>
            </a:r>
            <a:r>
              <a:rPr lang="en-US" sz="2000" b="1" u="sng" baseline="30000" dirty="0"/>
              <a:t>st</a:t>
            </a:r>
            <a:r>
              <a:rPr lang="en-US" sz="2000" b="1" u="sng" dirty="0"/>
              <a:t> April, 2021 </a:t>
            </a:r>
            <a:endParaRPr lang="en-US" sz="2000" u="sng" dirty="0"/>
          </a:p>
          <a:p>
            <a:endParaRPr lang="en-US" sz="1000" dirty="0"/>
          </a:p>
        </p:txBody>
      </p:sp>
      <p:sp>
        <p:nvSpPr>
          <p:cNvPr id="3" name="Title 2">
            <a:extLst>
              <a:ext uri="{FF2B5EF4-FFF2-40B4-BE49-F238E27FC236}">
                <a16:creationId xmlns="" xmlns:a16="http://schemas.microsoft.com/office/drawing/2014/main" id="{A0003734-FC4A-4FEE-8134-810B43CA28ED}"/>
              </a:ext>
            </a:extLst>
          </p:cNvPr>
          <p:cNvSpPr>
            <a:spLocks noGrp="1"/>
          </p:cNvSpPr>
          <p:nvPr>
            <p:ph type="title"/>
          </p:nvPr>
        </p:nvSpPr>
        <p:spPr/>
        <p:txBody>
          <a:bodyPr>
            <a:noAutofit/>
          </a:bodyPr>
          <a:lstStyle/>
          <a:p>
            <a:r>
              <a:rPr lang="en-US" sz="2800" dirty="0"/>
              <a:t>Tax Audit Report- Modifications made as per Income Tax (8</a:t>
            </a:r>
            <a:r>
              <a:rPr lang="en-US" sz="2800" baseline="30000" dirty="0"/>
              <a:t>th</a:t>
            </a:r>
            <a:r>
              <a:rPr lang="en-US" sz="2800" dirty="0"/>
              <a:t> Amendment) Rules, 2021</a:t>
            </a:r>
          </a:p>
        </p:txBody>
      </p:sp>
      <p:sp>
        <p:nvSpPr>
          <p:cNvPr id="4" name="Slide Number Placeholder 3">
            <a:extLst>
              <a:ext uri="{FF2B5EF4-FFF2-40B4-BE49-F238E27FC236}">
                <a16:creationId xmlns="" xmlns:a16="http://schemas.microsoft.com/office/drawing/2014/main" id="{E4030FE9-BC3A-4E50-8A69-DE9A27138BF3}"/>
              </a:ext>
            </a:extLst>
          </p:cNvPr>
          <p:cNvSpPr>
            <a:spLocks noGrp="1"/>
          </p:cNvSpPr>
          <p:nvPr>
            <p:ph type="sldNum" sz="quarter" idx="11"/>
          </p:nvPr>
        </p:nvSpPr>
        <p:spPr/>
        <p:txBody>
          <a:bodyPr/>
          <a:lstStyle/>
          <a:p>
            <a:fld id="{B6F15528-21DE-4FAA-801E-634DDDAF4B2B}" type="slidenum">
              <a:rPr lang="en-US" smtClean="0"/>
              <a:pPr/>
              <a:t>5</a:t>
            </a:fld>
            <a:endParaRPr lang="en-US"/>
          </a:p>
        </p:txBody>
      </p:sp>
      <p:graphicFrame>
        <p:nvGraphicFramePr>
          <p:cNvPr id="5" name="Table 5">
            <a:extLst>
              <a:ext uri="{FF2B5EF4-FFF2-40B4-BE49-F238E27FC236}">
                <a16:creationId xmlns="" xmlns:a16="http://schemas.microsoft.com/office/drawing/2014/main" id="{576A0E63-7CF8-4898-9625-23770FD36213}"/>
              </a:ext>
            </a:extLst>
          </p:cNvPr>
          <p:cNvGraphicFramePr>
            <a:graphicFrameLocks noGrp="1"/>
          </p:cNvGraphicFramePr>
          <p:nvPr>
            <p:extLst>
              <p:ext uri="{D42A27DB-BD31-4B8C-83A1-F6EECF244321}">
                <p14:modId xmlns:p14="http://schemas.microsoft.com/office/powerpoint/2010/main" val="2715376763"/>
              </p:ext>
            </p:extLst>
          </p:nvPr>
        </p:nvGraphicFramePr>
        <p:xfrm>
          <a:off x="133258" y="3212976"/>
          <a:ext cx="8687216" cy="3184485"/>
        </p:xfrm>
        <a:graphic>
          <a:graphicData uri="http://schemas.openxmlformats.org/drawingml/2006/table">
            <a:tbl>
              <a:tblPr firstRow="1" bandRow="1">
                <a:tableStyleId>{2D5ABB26-0587-4C30-8999-92F81FD0307C}</a:tableStyleId>
              </a:tblPr>
              <a:tblGrid>
                <a:gridCol w="694326">
                  <a:extLst>
                    <a:ext uri="{9D8B030D-6E8A-4147-A177-3AD203B41FA5}">
                      <a16:colId xmlns="" xmlns:a16="http://schemas.microsoft.com/office/drawing/2014/main" val="201953228"/>
                    </a:ext>
                  </a:extLst>
                </a:gridCol>
                <a:gridCol w="3649282">
                  <a:extLst>
                    <a:ext uri="{9D8B030D-6E8A-4147-A177-3AD203B41FA5}">
                      <a16:colId xmlns="" xmlns:a16="http://schemas.microsoft.com/office/drawing/2014/main" val="2561589789"/>
                    </a:ext>
                  </a:extLst>
                </a:gridCol>
                <a:gridCol w="2171804">
                  <a:extLst>
                    <a:ext uri="{9D8B030D-6E8A-4147-A177-3AD203B41FA5}">
                      <a16:colId xmlns="" xmlns:a16="http://schemas.microsoft.com/office/drawing/2014/main" val="890445388"/>
                    </a:ext>
                  </a:extLst>
                </a:gridCol>
                <a:gridCol w="2171804">
                  <a:extLst>
                    <a:ext uri="{9D8B030D-6E8A-4147-A177-3AD203B41FA5}">
                      <a16:colId xmlns="" xmlns:a16="http://schemas.microsoft.com/office/drawing/2014/main" val="4151578906"/>
                    </a:ext>
                  </a:extLst>
                </a:gridCol>
              </a:tblGrid>
              <a:tr h="508881">
                <a:tc>
                  <a:txBody>
                    <a:bodyPr/>
                    <a:lstStyle/>
                    <a:p>
                      <a:r>
                        <a:rPr lang="en-GB" b="1" dirty="0">
                          <a:solidFill>
                            <a:schemeClr val="tx2">
                              <a:lumMod val="75000"/>
                            </a:schemeClr>
                          </a:solidFill>
                        </a:rPr>
                        <a:t>S.NO</a:t>
                      </a:r>
                      <a:endParaRPr lang="en-IN" b="1" dirty="0">
                        <a:solidFill>
                          <a:schemeClr val="tx2">
                            <a:lumMod val="75000"/>
                          </a:schemeClr>
                        </a:solidFill>
                      </a:endParaRPr>
                    </a:p>
                  </a:txBody>
                  <a:tcPr/>
                </a:tc>
                <a:tc>
                  <a:txBody>
                    <a:bodyPr/>
                    <a:lstStyle/>
                    <a:p>
                      <a:r>
                        <a:rPr lang="en-GB" b="1" dirty="0">
                          <a:solidFill>
                            <a:schemeClr val="tx2">
                              <a:lumMod val="75000"/>
                            </a:schemeClr>
                          </a:solidFill>
                        </a:rPr>
                        <a:t>CHANGES AS PER INCOME TAX (8</a:t>
                      </a:r>
                      <a:r>
                        <a:rPr lang="en-GB" b="1" baseline="30000" dirty="0">
                          <a:solidFill>
                            <a:schemeClr val="tx2">
                              <a:lumMod val="75000"/>
                            </a:schemeClr>
                          </a:solidFill>
                        </a:rPr>
                        <a:t>TH</a:t>
                      </a:r>
                      <a:r>
                        <a:rPr lang="en-GB" b="1" dirty="0">
                          <a:solidFill>
                            <a:schemeClr val="tx2">
                              <a:lumMod val="75000"/>
                            </a:schemeClr>
                          </a:solidFill>
                        </a:rPr>
                        <a:t> AMENDMENT) RULES 2021</a:t>
                      </a:r>
                      <a:endParaRPr lang="en-IN" b="1" dirty="0">
                        <a:solidFill>
                          <a:schemeClr val="tx2">
                            <a:lumMod val="75000"/>
                          </a:schemeClr>
                        </a:solidFill>
                      </a:endParaRPr>
                    </a:p>
                  </a:txBody>
                  <a:tcPr/>
                </a:tc>
                <a:tc>
                  <a:txBody>
                    <a:bodyPr/>
                    <a:lstStyle/>
                    <a:p>
                      <a:r>
                        <a:rPr lang="en-GB" b="1" dirty="0">
                          <a:solidFill>
                            <a:schemeClr val="tx2">
                              <a:lumMod val="75000"/>
                            </a:schemeClr>
                          </a:solidFill>
                        </a:rPr>
                        <a:t>CHANGES</a:t>
                      </a:r>
                      <a:endParaRPr lang="en-IN" b="1" dirty="0">
                        <a:solidFill>
                          <a:schemeClr val="tx2">
                            <a:lumMod val="75000"/>
                          </a:schemeClr>
                        </a:solidFill>
                      </a:endParaRPr>
                    </a:p>
                  </a:txBody>
                  <a:tcPr/>
                </a:tc>
                <a:tc>
                  <a:txBody>
                    <a:bodyPr/>
                    <a:lstStyle/>
                    <a:p>
                      <a:r>
                        <a:rPr lang="en-GB" b="1" dirty="0">
                          <a:solidFill>
                            <a:schemeClr val="tx2">
                              <a:lumMod val="75000"/>
                            </a:schemeClr>
                          </a:solidFill>
                        </a:rPr>
                        <a:t>DESCRIPTION</a:t>
                      </a:r>
                      <a:endParaRPr lang="en-IN" b="1" dirty="0">
                        <a:solidFill>
                          <a:schemeClr val="tx2">
                            <a:lumMod val="75000"/>
                          </a:schemeClr>
                        </a:solidFill>
                      </a:endParaRPr>
                    </a:p>
                  </a:txBody>
                  <a:tcPr/>
                </a:tc>
                <a:extLst>
                  <a:ext uri="{0D108BD9-81ED-4DB2-BD59-A6C34878D82A}">
                    <a16:rowId xmlns="" xmlns:a16="http://schemas.microsoft.com/office/drawing/2014/main" val="3662509432"/>
                  </a:ext>
                </a:extLst>
              </a:tr>
              <a:tr h="508881">
                <a:tc>
                  <a:txBody>
                    <a:bodyPr/>
                    <a:lstStyle/>
                    <a:p>
                      <a:r>
                        <a:rPr lang="en-GB" dirty="0">
                          <a:solidFill>
                            <a:schemeClr val="tx2">
                              <a:lumMod val="75000"/>
                            </a:schemeClr>
                          </a:solidFill>
                        </a:rPr>
                        <a:t>1</a:t>
                      </a:r>
                      <a:endParaRPr lang="en-IN" dirty="0">
                        <a:solidFill>
                          <a:schemeClr val="tx2">
                            <a:lumMod val="75000"/>
                          </a:schemeClr>
                        </a:solidFill>
                      </a:endParaRPr>
                    </a:p>
                  </a:txBody>
                  <a:tcPr/>
                </a:tc>
                <a:tc>
                  <a:txBody>
                    <a:bodyPr/>
                    <a:lstStyle/>
                    <a:p>
                      <a:r>
                        <a:rPr lang="en-GB" dirty="0">
                          <a:solidFill>
                            <a:schemeClr val="tx2">
                              <a:lumMod val="75000"/>
                            </a:schemeClr>
                          </a:solidFill>
                        </a:rPr>
                        <a:t>Changes in Clause 8A</a:t>
                      </a:r>
                      <a:endParaRPr lang="en-IN" dirty="0">
                        <a:solidFill>
                          <a:schemeClr val="tx2">
                            <a:lumMod val="75000"/>
                          </a:schemeClr>
                        </a:solidFill>
                      </a:endParaRPr>
                    </a:p>
                  </a:txBody>
                  <a:tcPr/>
                </a:tc>
                <a:tc>
                  <a:txBody>
                    <a:bodyPr/>
                    <a:lstStyle/>
                    <a:p>
                      <a:r>
                        <a:rPr lang="en-GB" dirty="0">
                          <a:solidFill>
                            <a:schemeClr val="tx2">
                              <a:lumMod val="75000"/>
                            </a:schemeClr>
                          </a:solidFill>
                        </a:rPr>
                        <a:t>Substitution</a:t>
                      </a:r>
                      <a:endParaRPr lang="en-IN" dirty="0">
                        <a:solidFill>
                          <a:schemeClr val="tx2">
                            <a:lumMod val="75000"/>
                          </a:schemeClr>
                        </a:solidFill>
                      </a:endParaRPr>
                    </a:p>
                  </a:txBody>
                  <a:tcPr/>
                </a:tc>
                <a:tc>
                  <a:txBody>
                    <a:bodyPr/>
                    <a:lstStyle/>
                    <a:p>
                      <a:r>
                        <a:rPr lang="en-GB" dirty="0">
                          <a:solidFill>
                            <a:schemeClr val="tx2">
                              <a:lumMod val="75000"/>
                            </a:schemeClr>
                          </a:solidFill>
                        </a:rPr>
                        <a:t>In Slide __</a:t>
                      </a:r>
                      <a:endParaRPr lang="en-IN" dirty="0">
                        <a:solidFill>
                          <a:schemeClr val="tx2">
                            <a:lumMod val="75000"/>
                          </a:schemeClr>
                        </a:solidFill>
                      </a:endParaRPr>
                    </a:p>
                  </a:txBody>
                  <a:tcPr/>
                </a:tc>
                <a:extLst>
                  <a:ext uri="{0D108BD9-81ED-4DB2-BD59-A6C34878D82A}">
                    <a16:rowId xmlns="" xmlns:a16="http://schemas.microsoft.com/office/drawing/2014/main" val="3940817980"/>
                  </a:ext>
                </a:extLst>
              </a:tr>
              <a:tr h="508881">
                <a:tc>
                  <a:txBody>
                    <a:bodyPr/>
                    <a:lstStyle/>
                    <a:p>
                      <a:r>
                        <a:rPr lang="en-GB" dirty="0">
                          <a:solidFill>
                            <a:schemeClr val="tx2">
                              <a:lumMod val="75000"/>
                            </a:schemeClr>
                          </a:solidFill>
                        </a:rPr>
                        <a:t>2</a:t>
                      </a:r>
                      <a:endParaRPr lang="en-IN" dirty="0">
                        <a:solidFill>
                          <a:schemeClr val="tx2">
                            <a:lumMod val="75000"/>
                          </a:schemeClr>
                        </a:solidFill>
                      </a:endParaRPr>
                    </a:p>
                  </a:txBody>
                  <a:tcPr/>
                </a:tc>
                <a:tc>
                  <a:txBody>
                    <a:bodyPr/>
                    <a:lstStyle/>
                    <a:p>
                      <a:r>
                        <a:rPr lang="en-GB" dirty="0">
                          <a:solidFill>
                            <a:schemeClr val="tx2">
                              <a:lumMod val="75000"/>
                            </a:schemeClr>
                          </a:solidFill>
                        </a:rPr>
                        <a:t>Changes in Clause 17</a:t>
                      </a:r>
                      <a:endParaRPr lang="en-IN" dirty="0">
                        <a:solidFill>
                          <a:schemeClr val="tx2">
                            <a:lumMod val="75000"/>
                          </a:schemeClr>
                        </a:solidFill>
                      </a:endParaRPr>
                    </a:p>
                  </a:txBody>
                  <a:tcPr/>
                </a:tc>
                <a:tc>
                  <a:txBody>
                    <a:bodyPr/>
                    <a:lstStyle/>
                    <a:p>
                      <a:r>
                        <a:rPr lang="en-GB" dirty="0">
                          <a:solidFill>
                            <a:schemeClr val="tx2">
                              <a:lumMod val="75000"/>
                            </a:schemeClr>
                          </a:solidFill>
                        </a:rPr>
                        <a:t>Substitution</a:t>
                      </a:r>
                      <a:endParaRPr lang="en-IN" dirty="0">
                        <a:solidFill>
                          <a:schemeClr val="tx2">
                            <a:lumMod val="75000"/>
                          </a:schemeClr>
                        </a:solidFill>
                      </a:endParaRPr>
                    </a:p>
                  </a:txBody>
                  <a:tcPr/>
                </a:tc>
                <a:tc>
                  <a:txBody>
                    <a:bodyPr/>
                    <a:lstStyle/>
                    <a:p>
                      <a:r>
                        <a:rPr lang="en-GB" dirty="0">
                          <a:solidFill>
                            <a:schemeClr val="tx2">
                              <a:lumMod val="75000"/>
                            </a:schemeClr>
                          </a:solidFill>
                        </a:rPr>
                        <a:t>In Slide __</a:t>
                      </a:r>
                      <a:endParaRPr lang="en-IN" dirty="0">
                        <a:solidFill>
                          <a:schemeClr val="tx2">
                            <a:lumMod val="75000"/>
                          </a:schemeClr>
                        </a:solidFill>
                      </a:endParaRPr>
                    </a:p>
                  </a:txBody>
                  <a:tcPr/>
                </a:tc>
                <a:extLst>
                  <a:ext uri="{0D108BD9-81ED-4DB2-BD59-A6C34878D82A}">
                    <a16:rowId xmlns="" xmlns:a16="http://schemas.microsoft.com/office/drawing/2014/main" val="3393922352"/>
                  </a:ext>
                </a:extLst>
              </a:tr>
              <a:tr h="508881">
                <a:tc>
                  <a:txBody>
                    <a:bodyPr/>
                    <a:lstStyle/>
                    <a:p>
                      <a:r>
                        <a:rPr lang="en-GB" dirty="0">
                          <a:solidFill>
                            <a:schemeClr val="tx2">
                              <a:lumMod val="75000"/>
                            </a:schemeClr>
                          </a:solidFill>
                        </a:rPr>
                        <a:t>3</a:t>
                      </a:r>
                      <a:endParaRPr lang="en-IN" dirty="0">
                        <a:solidFill>
                          <a:schemeClr val="tx2">
                            <a:lumMod val="75000"/>
                          </a:schemeClr>
                        </a:solidFill>
                      </a:endParaRPr>
                    </a:p>
                  </a:txBody>
                  <a:tcPr/>
                </a:tc>
                <a:tc>
                  <a:txBody>
                    <a:bodyPr/>
                    <a:lstStyle/>
                    <a:p>
                      <a:r>
                        <a:rPr lang="en-GB" dirty="0">
                          <a:solidFill>
                            <a:schemeClr val="tx2">
                              <a:lumMod val="75000"/>
                            </a:schemeClr>
                          </a:solidFill>
                        </a:rPr>
                        <a:t>Changes in Clause 18</a:t>
                      </a:r>
                      <a:endParaRPr lang="en-IN" dirty="0">
                        <a:solidFill>
                          <a:schemeClr val="tx2">
                            <a:lumMod val="75000"/>
                          </a:schemeClr>
                        </a:solidFill>
                      </a:endParaRPr>
                    </a:p>
                  </a:txBody>
                  <a:tcPr/>
                </a:tc>
                <a:tc>
                  <a:txBody>
                    <a:bodyPr/>
                    <a:lstStyle/>
                    <a:p>
                      <a:r>
                        <a:rPr lang="en-GB" dirty="0">
                          <a:solidFill>
                            <a:schemeClr val="tx2">
                              <a:lumMod val="75000"/>
                            </a:schemeClr>
                          </a:solidFill>
                        </a:rPr>
                        <a:t>Substitution</a:t>
                      </a:r>
                      <a:endParaRPr lang="en-IN" dirty="0">
                        <a:solidFill>
                          <a:schemeClr val="tx2">
                            <a:lumMod val="75000"/>
                          </a:schemeClr>
                        </a:solidFill>
                      </a:endParaRPr>
                    </a:p>
                  </a:txBody>
                  <a:tcPr/>
                </a:tc>
                <a:tc>
                  <a:txBody>
                    <a:bodyPr/>
                    <a:lstStyle/>
                    <a:p>
                      <a:r>
                        <a:rPr lang="en-GB" dirty="0">
                          <a:solidFill>
                            <a:schemeClr val="tx2">
                              <a:lumMod val="75000"/>
                            </a:schemeClr>
                          </a:solidFill>
                        </a:rPr>
                        <a:t>In Slide __</a:t>
                      </a:r>
                      <a:endParaRPr lang="en-IN" dirty="0">
                        <a:solidFill>
                          <a:schemeClr val="tx2">
                            <a:lumMod val="75000"/>
                          </a:schemeClr>
                        </a:solidFill>
                      </a:endParaRPr>
                    </a:p>
                  </a:txBody>
                  <a:tcPr/>
                </a:tc>
                <a:extLst>
                  <a:ext uri="{0D108BD9-81ED-4DB2-BD59-A6C34878D82A}">
                    <a16:rowId xmlns="" xmlns:a16="http://schemas.microsoft.com/office/drawing/2014/main" val="1630015292"/>
                  </a:ext>
                </a:extLst>
              </a:tr>
              <a:tr h="508881">
                <a:tc>
                  <a:txBody>
                    <a:bodyPr/>
                    <a:lstStyle/>
                    <a:p>
                      <a:r>
                        <a:rPr lang="en-GB" dirty="0">
                          <a:solidFill>
                            <a:schemeClr val="tx2">
                              <a:lumMod val="75000"/>
                            </a:schemeClr>
                          </a:solidFill>
                        </a:rPr>
                        <a:t>4</a:t>
                      </a:r>
                      <a:endParaRPr lang="en-IN" dirty="0">
                        <a:solidFill>
                          <a:schemeClr val="tx2">
                            <a:lumMod val="75000"/>
                          </a:schemeClr>
                        </a:solidFill>
                      </a:endParaRPr>
                    </a:p>
                  </a:txBody>
                  <a:tcPr/>
                </a:tc>
                <a:tc>
                  <a:txBody>
                    <a:bodyPr/>
                    <a:lstStyle/>
                    <a:p>
                      <a:r>
                        <a:rPr lang="en-GB" dirty="0">
                          <a:solidFill>
                            <a:schemeClr val="tx2">
                              <a:lumMod val="75000"/>
                            </a:schemeClr>
                          </a:solidFill>
                        </a:rPr>
                        <a:t>Changes in Clause 32</a:t>
                      </a:r>
                      <a:endParaRPr lang="en-IN" dirty="0">
                        <a:solidFill>
                          <a:schemeClr val="tx2">
                            <a:lumMod val="75000"/>
                          </a:schemeClr>
                        </a:solidFill>
                      </a:endParaRPr>
                    </a:p>
                  </a:txBody>
                  <a:tcPr/>
                </a:tc>
                <a:tc>
                  <a:txBody>
                    <a:bodyPr/>
                    <a:lstStyle/>
                    <a:p>
                      <a:r>
                        <a:rPr lang="en-GB" dirty="0">
                          <a:solidFill>
                            <a:schemeClr val="tx2">
                              <a:lumMod val="75000"/>
                            </a:schemeClr>
                          </a:solidFill>
                        </a:rPr>
                        <a:t>Substitution</a:t>
                      </a:r>
                      <a:endParaRPr lang="en-IN" dirty="0">
                        <a:solidFill>
                          <a:schemeClr val="tx2">
                            <a:lumMod val="75000"/>
                          </a:schemeClr>
                        </a:solidFill>
                      </a:endParaRPr>
                    </a:p>
                  </a:txBody>
                  <a:tcPr/>
                </a:tc>
                <a:tc>
                  <a:txBody>
                    <a:bodyPr/>
                    <a:lstStyle/>
                    <a:p>
                      <a:r>
                        <a:rPr lang="en-GB" dirty="0">
                          <a:solidFill>
                            <a:schemeClr val="tx2">
                              <a:lumMod val="75000"/>
                            </a:schemeClr>
                          </a:solidFill>
                        </a:rPr>
                        <a:t>In Slide __</a:t>
                      </a:r>
                      <a:endParaRPr lang="en-IN" dirty="0">
                        <a:solidFill>
                          <a:schemeClr val="tx2">
                            <a:lumMod val="75000"/>
                          </a:schemeClr>
                        </a:solidFill>
                      </a:endParaRPr>
                    </a:p>
                  </a:txBody>
                  <a:tcPr/>
                </a:tc>
                <a:extLst>
                  <a:ext uri="{0D108BD9-81ED-4DB2-BD59-A6C34878D82A}">
                    <a16:rowId xmlns="" xmlns:a16="http://schemas.microsoft.com/office/drawing/2014/main" val="2845238281"/>
                  </a:ext>
                </a:extLst>
              </a:tr>
              <a:tr h="508881">
                <a:tc>
                  <a:txBody>
                    <a:bodyPr/>
                    <a:lstStyle/>
                    <a:p>
                      <a:r>
                        <a:rPr lang="en-GB" dirty="0">
                          <a:solidFill>
                            <a:schemeClr val="tx2">
                              <a:lumMod val="75000"/>
                            </a:schemeClr>
                          </a:solidFill>
                        </a:rPr>
                        <a:t>5</a:t>
                      </a:r>
                      <a:endParaRPr lang="en-IN" dirty="0">
                        <a:solidFill>
                          <a:schemeClr val="tx2">
                            <a:lumMod val="75000"/>
                          </a:schemeClr>
                        </a:solidFill>
                      </a:endParaRPr>
                    </a:p>
                  </a:txBody>
                  <a:tcPr/>
                </a:tc>
                <a:tc>
                  <a:txBody>
                    <a:bodyPr/>
                    <a:lstStyle/>
                    <a:p>
                      <a:r>
                        <a:rPr lang="en-GB" dirty="0">
                          <a:solidFill>
                            <a:schemeClr val="tx2">
                              <a:lumMod val="75000"/>
                            </a:schemeClr>
                          </a:solidFill>
                        </a:rPr>
                        <a:t>Omission of Clause 36</a:t>
                      </a:r>
                      <a:endParaRPr lang="en-IN" dirty="0">
                        <a:solidFill>
                          <a:schemeClr val="tx2">
                            <a:lumMod val="75000"/>
                          </a:schemeClr>
                        </a:solidFill>
                      </a:endParaRPr>
                    </a:p>
                  </a:txBody>
                  <a:tcPr/>
                </a:tc>
                <a:tc>
                  <a:txBody>
                    <a:bodyPr/>
                    <a:lstStyle/>
                    <a:p>
                      <a:r>
                        <a:rPr lang="en-GB" dirty="0">
                          <a:solidFill>
                            <a:schemeClr val="tx2">
                              <a:lumMod val="75000"/>
                            </a:schemeClr>
                          </a:solidFill>
                        </a:rPr>
                        <a:t>Omission</a:t>
                      </a:r>
                      <a:endParaRPr lang="en-IN" dirty="0">
                        <a:solidFill>
                          <a:schemeClr val="tx2">
                            <a:lumMod val="75000"/>
                          </a:schemeClr>
                        </a:solidFill>
                      </a:endParaRPr>
                    </a:p>
                  </a:txBody>
                  <a:tcPr/>
                </a:tc>
                <a:tc>
                  <a:txBody>
                    <a:bodyPr/>
                    <a:lstStyle/>
                    <a:p>
                      <a:r>
                        <a:rPr lang="en-GB" dirty="0">
                          <a:solidFill>
                            <a:schemeClr val="tx2">
                              <a:lumMod val="75000"/>
                            </a:schemeClr>
                          </a:solidFill>
                        </a:rPr>
                        <a:t>Clause 36 omitted</a:t>
                      </a:r>
                      <a:endParaRPr lang="en-IN" dirty="0">
                        <a:solidFill>
                          <a:schemeClr val="tx2">
                            <a:lumMod val="75000"/>
                          </a:schemeClr>
                        </a:solidFill>
                      </a:endParaRPr>
                    </a:p>
                  </a:txBody>
                  <a:tcPr/>
                </a:tc>
                <a:extLst>
                  <a:ext uri="{0D108BD9-81ED-4DB2-BD59-A6C34878D82A}">
                    <a16:rowId xmlns="" xmlns:a16="http://schemas.microsoft.com/office/drawing/2014/main" val="1485003570"/>
                  </a:ext>
                </a:extLst>
              </a:tr>
            </a:tbl>
          </a:graphicData>
        </a:graphic>
      </p:graphicFrame>
    </p:spTree>
    <p:extLst>
      <p:ext uri="{BB962C8B-B14F-4D97-AF65-F5344CB8AC3E}">
        <p14:creationId xmlns:p14="http://schemas.microsoft.com/office/powerpoint/2010/main" val="22322789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04800" y="76200"/>
            <a:ext cx="8610600" cy="1143000"/>
          </a:xfrm>
        </p:spPr>
        <p:txBody>
          <a:bodyPr>
            <a:normAutofit/>
          </a:bodyPr>
          <a:lstStyle/>
          <a:p>
            <a:pPr fontAlgn="auto">
              <a:spcAft>
                <a:spcPts val="0"/>
              </a:spcAft>
              <a:defRPr/>
            </a:pPr>
            <a:r>
              <a:rPr lang="en-US" dirty="0"/>
              <a:t>Clause no. 5		</a:t>
            </a:r>
            <a:r>
              <a:rPr lang="en-US" i="1" dirty="0">
                <a:solidFill>
                  <a:srgbClr val="FF0000"/>
                </a:solidFill>
              </a:rPr>
              <a:t> 	</a:t>
            </a:r>
            <a:endParaRPr lang="en-US" sz="2500" dirty="0"/>
          </a:p>
        </p:txBody>
      </p:sp>
      <p:sp>
        <p:nvSpPr>
          <p:cNvPr id="6" name="Slide Number Placeholder 5"/>
          <p:cNvSpPr>
            <a:spLocks noGrp="1"/>
          </p:cNvSpPr>
          <p:nvPr>
            <p:ph type="sldNum" sz="quarter" idx="12"/>
          </p:nvPr>
        </p:nvSpPr>
        <p:spPr/>
        <p:txBody>
          <a:bodyPr>
            <a:normAutofit fontScale="85000" lnSpcReduction="20000"/>
          </a:bodyPr>
          <a:lstStyle/>
          <a:p>
            <a:pPr>
              <a:defRPr/>
            </a:pPr>
            <a:fld id="{0598E6A6-0D19-4C28-B8A7-ABD9F4D70B01}" type="slidenum">
              <a:rPr lang="en-US"/>
              <a:pPr>
                <a:defRPr/>
              </a:pPr>
              <a:t>50</a:t>
            </a:fld>
            <a:endParaRPr lang="en-US"/>
          </a:p>
        </p:txBody>
      </p:sp>
      <p:sp>
        <p:nvSpPr>
          <p:cNvPr id="34819" name="Rectangle 3"/>
          <p:cNvSpPr>
            <a:spLocks noGrp="1" noChangeArrowheads="1"/>
          </p:cNvSpPr>
          <p:nvPr>
            <p:ph sz="quarter" idx="1"/>
          </p:nvPr>
        </p:nvSpPr>
        <p:spPr>
          <a:xfrm>
            <a:off x="152400" y="3810000"/>
            <a:ext cx="8839200" cy="1676400"/>
          </a:xfrm>
          <a:ln w="38100">
            <a:solidFill>
              <a:schemeClr val="accent1"/>
            </a:solidFill>
          </a:ln>
        </p:spPr>
        <p:txBody>
          <a:bodyPr>
            <a:normAutofit lnSpcReduction="10000"/>
          </a:bodyPr>
          <a:lstStyle/>
          <a:p>
            <a:pPr marL="350838" indent="-350838" algn="just">
              <a:lnSpc>
                <a:spcPct val="150000"/>
              </a:lnSpc>
              <a:buSzPct val="90000"/>
            </a:pPr>
            <a:r>
              <a:rPr lang="en-US" sz="2400" b="1" u="sng" dirty="0">
                <a:latin typeface="Calibri" pitchFamily="34" charset="0"/>
              </a:rPr>
              <a:t>‘Status’</a:t>
            </a:r>
            <a:r>
              <a:rPr lang="en-US" sz="2400" b="1" dirty="0">
                <a:latin typeface="Calibri" pitchFamily="34" charset="0"/>
              </a:rPr>
              <a:t> </a:t>
            </a:r>
            <a:r>
              <a:rPr lang="en-US" sz="2400" dirty="0">
                <a:latin typeface="Calibri" pitchFamily="34" charset="0"/>
              </a:rPr>
              <a:t>means </a:t>
            </a:r>
            <a:r>
              <a:rPr lang="en-US" sz="2400" b="1" u="sng" dirty="0">
                <a:latin typeface="Calibri" pitchFamily="34" charset="0"/>
              </a:rPr>
              <a:t>status as per Sec. 2 (31) of I-T Act</a:t>
            </a:r>
            <a:r>
              <a:rPr lang="en-US" sz="2400" dirty="0">
                <a:latin typeface="Calibri" pitchFamily="34" charset="0"/>
              </a:rPr>
              <a:t> &amp; </a:t>
            </a:r>
            <a:r>
              <a:rPr lang="en-US" sz="2400" b="1" u="sng" dirty="0">
                <a:latin typeface="Calibri" pitchFamily="34" charset="0"/>
              </a:rPr>
              <a:t>not ‘residential status’</a:t>
            </a:r>
            <a:r>
              <a:rPr lang="en-US" sz="2400" b="1" dirty="0">
                <a:latin typeface="Calibri" pitchFamily="34" charset="0"/>
              </a:rPr>
              <a:t> </a:t>
            </a:r>
            <a:r>
              <a:rPr lang="en-US" sz="2200" i="1" dirty="0">
                <a:latin typeface="Calibri" pitchFamily="34" charset="0"/>
              </a:rPr>
              <a:t>[Sec 2(31) – “Person” includes an Individual, HUF, Firm, etc.]</a:t>
            </a:r>
            <a:r>
              <a:rPr lang="en-US" sz="2400" dirty="0">
                <a:latin typeface="Calibri" pitchFamily="34" charset="0"/>
              </a:rPr>
              <a:t>.</a:t>
            </a:r>
          </a:p>
        </p:txBody>
      </p:sp>
      <p:sp>
        <p:nvSpPr>
          <p:cNvPr id="5" name="Rectangle 4"/>
          <p:cNvSpPr/>
          <p:nvPr/>
        </p:nvSpPr>
        <p:spPr>
          <a:xfrm>
            <a:off x="7086600" y="14478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2800" b="1" dirty="0">
              <a:solidFill>
                <a:schemeClr val="tx2"/>
              </a:solidFill>
              <a:latin typeface="+mj-lt"/>
            </a:endParaRPr>
          </a:p>
        </p:txBody>
      </p:sp>
      <p:sp>
        <p:nvSpPr>
          <p:cNvPr id="9" name="Rectangle 8"/>
          <p:cNvSpPr/>
          <p:nvPr/>
        </p:nvSpPr>
        <p:spPr>
          <a:xfrm>
            <a:off x="152400" y="2971800"/>
            <a:ext cx="5486400" cy="523220"/>
          </a:xfrm>
          <a:prstGeom prst="rect">
            <a:avLst/>
          </a:prstGeom>
        </p:spPr>
        <p:txBody>
          <a:bodyPr wrap="square">
            <a:spAutoFit/>
          </a:bodyPr>
          <a:lstStyle/>
          <a:p>
            <a:r>
              <a:rPr lang="en-US" sz="2800" b="1" u="sng" dirty="0">
                <a:solidFill>
                  <a:schemeClr val="accent2"/>
                </a:solidFill>
              </a:rPr>
              <a:t>Issues on Clause no. 5 </a:t>
            </a:r>
          </a:p>
        </p:txBody>
      </p:sp>
      <p:sp>
        <p:nvSpPr>
          <p:cNvPr id="11" name="TextBox 10"/>
          <p:cNvSpPr txBox="1"/>
          <p:nvPr/>
        </p:nvSpPr>
        <p:spPr>
          <a:xfrm>
            <a:off x="228600" y="1912203"/>
            <a:ext cx="8686800" cy="830997"/>
          </a:xfrm>
          <a:prstGeom prst="rect">
            <a:avLst/>
          </a:prstGeom>
          <a:noFill/>
        </p:spPr>
        <p:txBody>
          <a:bodyPr wrap="square" rtlCol="0">
            <a:spAutoFit/>
          </a:bodyPr>
          <a:lstStyle/>
          <a:p>
            <a:r>
              <a:rPr lang="en-US" sz="2400" dirty="0"/>
              <a:t>Under this clause, status of the assessee is to be mentioned in Part A of Form 3CD.</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rmAutofit/>
          </a:bodyPr>
          <a:lstStyle/>
          <a:p>
            <a:pPr algn="just"/>
            <a:r>
              <a:rPr lang="en-US" sz="5300" dirty="0"/>
              <a:t>Clause no. 6 &amp; 7 		 </a:t>
            </a:r>
            <a:r>
              <a:rPr lang="en-US" dirty="0"/>
              <a:t>		</a:t>
            </a:r>
            <a:endParaRPr lang="en-US" sz="3600" i="1" dirty="0">
              <a:solidFill>
                <a:srgbClr val="FF0000"/>
              </a:solidFill>
            </a:endParaRPr>
          </a:p>
        </p:txBody>
      </p:sp>
      <p:sp>
        <p:nvSpPr>
          <p:cNvPr id="8" name="Content Placeholder 7"/>
          <p:cNvSpPr>
            <a:spLocks noGrp="1"/>
          </p:cNvSpPr>
          <p:nvPr>
            <p:ph sz="quarter" idx="1"/>
          </p:nvPr>
        </p:nvSpPr>
        <p:spPr>
          <a:xfrm>
            <a:off x="266700" y="1722120"/>
            <a:ext cx="8382000" cy="2133600"/>
          </a:xfrm>
          <a:ln w="38100"/>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pPr marL="361950" indent="-188913" algn="just">
              <a:spcBef>
                <a:spcPts val="1200"/>
              </a:spcBef>
              <a:buSzPct val="100000"/>
              <a:buNone/>
            </a:pPr>
            <a:r>
              <a:rPr lang="en-US" sz="2400" b="1" dirty="0"/>
              <a:t>Clause no. 6</a:t>
            </a:r>
          </a:p>
          <a:p>
            <a:pPr marL="361950" indent="-188913" algn="just">
              <a:spcBef>
                <a:spcPts val="1200"/>
              </a:spcBef>
              <a:buSzPct val="100000"/>
              <a:buNone/>
            </a:pPr>
            <a:r>
              <a:rPr lang="en-US" sz="2400" dirty="0"/>
              <a:t>Previous year from ………..to ……………</a:t>
            </a:r>
          </a:p>
          <a:p>
            <a:pPr marL="361950" indent="-188913" algn="just">
              <a:spcBef>
                <a:spcPts val="1200"/>
              </a:spcBef>
              <a:buSzPct val="100000"/>
              <a:buNone/>
            </a:pPr>
            <a:r>
              <a:rPr lang="en-US" sz="2400" b="1" dirty="0">
                <a:ea typeface="Times New Roman"/>
                <a:cs typeface="Times New Roman"/>
              </a:rPr>
              <a:t>Clause no. 7</a:t>
            </a:r>
          </a:p>
          <a:p>
            <a:pPr marL="174625" indent="-1588" algn="just">
              <a:spcBef>
                <a:spcPts val="1200"/>
              </a:spcBef>
              <a:buSzPct val="100000"/>
              <a:buNone/>
              <a:tabLst>
                <a:tab pos="174625" algn="l"/>
              </a:tabLst>
            </a:pPr>
            <a:r>
              <a:rPr lang="en-US" sz="2400" dirty="0">
                <a:ea typeface="Times New Roman"/>
                <a:cs typeface="Times New Roman"/>
              </a:rPr>
              <a:t>The assessment year relevant to the previous year for which the accounts are being audited should be mentioned.</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51</a:t>
            </a:fld>
            <a:endParaRPr lang="en-US"/>
          </a:p>
        </p:txBody>
      </p:sp>
      <p:pic>
        <p:nvPicPr>
          <p:cNvPr id="2" name="Picture 1"/>
          <p:cNvPicPr>
            <a:picLocks noChangeAspect="1"/>
          </p:cNvPicPr>
          <p:nvPr/>
        </p:nvPicPr>
        <p:blipFill>
          <a:blip r:embed="rId2" cstate="print"/>
          <a:stretch>
            <a:fillRect/>
          </a:stretch>
        </p:blipFill>
        <p:spPr>
          <a:xfrm>
            <a:off x="76200" y="5257800"/>
            <a:ext cx="8991600" cy="1473201"/>
          </a:xfrm>
          <a:prstGeom prst="rect">
            <a:avLst/>
          </a:prstGeom>
        </p:spPr>
      </p:pic>
      <p:sp>
        <p:nvSpPr>
          <p:cNvPr id="3" name="TextBox 2"/>
          <p:cNvSpPr txBox="1"/>
          <p:nvPr/>
        </p:nvSpPr>
        <p:spPr>
          <a:xfrm>
            <a:off x="323850" y="4336892"/>
            <a:ext cx="8648700" cy="523220"/>
          </a:xfrm>
          <a:prstGeom prst="rect">
            <a:avLst/>
          </a:prstGeom>
          <a:noFill/>
        </p:spPr>
        <p:txBody>
          <a:bodyPr wrap="square" rtlCol="0">
            <a:spAutoFit/>
          </a:bodyPr>
          <a:lstStyle/>
          <a:p>
            <a:r>
              <a:rPr lang="en-US" sz="2400" b="1" u="sng" dirty="0">
                <a:latin typeface="Baskerville Old Face" panose="02020602080505020303" pitchFamily="18" charset="0"/>
                <a:cs typeface="Aharoni" panose="02010803020104030203" pitchFamily="2" charset="-79"/>
              </a:rPr>
              <a:t>Clauses </a:t>
            </a:r>
            <a:r>
              <a:rPr lang="en-US" sz="2800" b="1" u="sng" dirty="0">
                <a:latin typeface="+mj-lt"/>
                <a:cs typeface="Aharoni" panose="02010803020104030203" pitchFamily="2" charset="-79"/>
              </a:rPr>
              <a:t>5,6,7</a:t>
            </a:r>
            <a:r>
              <a:rPr lang="en-US" sz="2400" b="1" u="sng" dirty="0">
                <a:latin typeface="Baskerville Old Face" panose="02020602080505020303" pitchFamily="18" charset="0"/>
                <a:cs typeface="Aharoni" panose="02010803020104030203" pitchFamily="2" charset="-79"/>
              </a:rPr>
              <a:t> as shown in utility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 y="76200"/>
            <a:ext cx="8991600" cy="990600"/>
          </a:xfrm>
        </p:spPr>
        <p:txBody>
          <a:bodyPr>
            <a:normAutofit/>
          </a:bodyPr>
          <a:lstStyle/>
          <a:p>
            <a:pPr algn="just"/>
            <a:r>
              <a:rPr lang="en-US" sz="5300" dirty="0"/>
              <a:t>Clause no. 8</a:t>
            </a:r>
            <a:r>
              <a:rPr lang="en-US" dirty="0"/>
              <a:t>	</a:t>
            </a:r>
            <a:r>
              <a:rPr lang="en-US" sz="3600" i="1" dirty="0">
                <a:solidFill>
                  <a:srgbClr val="FF0000"/>
                </a:solidFill>
              </a:rPr>
              <a:t> 		 </a:t>
            </a:r>
            <a:r>
              <a:rPr lang="en-US" sz="3600" dirty="0"/>
              <a:t>	</a:t>
            </a:r>
            <a:endParaRPr lang="en-US" sz="3600" i="1" dirty="0">
              <a:solidFill>
                <a:srgbClr val="FF0000"/>
              </a:solidFill>
            </a:endParaRPr>
          </a:p>
        </p:txBody>
      </p:sp>
      <p:sp>
        <p:nvSpPr>
          <p:cNvPr id="8" name="Content Placeholder 7"/>
          <p:cNvSpPr>
            <a:spLocks noGrp="1"/>
          </p:cNvSpPr>
          <p:nvPr>
            <p:ph sz="quarter" idx="1"/>
          </p:nvPr>
        </p:nvSpPr>
        <p:spPr>
          <a:xfrm>
            <a:off x="152400" y="1828800"/>
            <a:ext cx="8839200" cy="381000"/>
          </a:xfrm>
          <a:ln w="38100"/>
        </p:spPr>
        <p:style>
          <a:lnRef idx="2">
            <a:schemeClr val="accent1"/>
          </a:lnRef>
          <a:fillRef idx="1">
            <a:schemeClr val="lt1"/>
          </a:fillRef>
          <a:effectRef idx="0">
            <a:schemeClr val="accent1"/>
          </a:effectRef>
          <a:fontRef idx="minor">
            <a:schemeClr val="dk1"/>
          </a:fontRef>
        </p:style>
        <p:txBody>
          <a:bodyPr>
            <a:normAutofit/>
          </a:bodyPr>
          <a:lstStyle/>
          <a:p>
            <a:pPr marL="173038" indent="0" algn="just">
              <a:buNone/>
            </a:pPr>
            <a:r>
              <a:rPr lang="en-US" sz="1800" dirty="0">
                <a:ea typeface="Times New Roman"/>
                <a:cs typeface="Times New Roman"/>
              </a:rPr>
              <a:t>Indicate the </a:t>
            </a:r>
            <a:r>
              <a:rPr lang="en-US" sz="1800" b="1" u="sng" dirty="0">
                <a:ea typeface="Times New Roman"/>
                <a:cs typeface="Times New Roman"/>
              </a:rPr>
              <a:t>relevant Clause of Section 44AB</a:t>
            </a:r>
            <a:r>
              <a:rPr lang="en-US" sz="1800" b="1" dirty="0">
                <a:ea typeface="Times New Roman"/>
                <a:cs typeface="Times New Roman"/>
              </a:rPr>
              <a:t> </a:t>
            </a:r>
            <a:r>
              <a:rPr lang="en-US" sz="1800" dirty="0">
                <a:ea typeface="Times New Roman"/>
                <a:cs typeface="Times New Roman"/>
              </a:rPr>
              <a:t>under which the audit has been conducted.</a:t>
            </a:r>
            <a:endParaRPr lang="en-US" sz="1800" dirty="0">
              <a:ea typeface="Calibri"/>
              <a:cs typeface="Times New Roman"/>
            </a:endParaRPr>
          </a:p>
        </p:txBody>
      </p:sp>
      <p:sp>
        <p:nvSpPr>
          <p:cNvPr id="9" name="TextBox 8"/>
          <p:cNvSpPr txBox="1"/>
          <p:nvPr/>
        </p:nvSpPr>
        <p:spPr>
          <a:xfrm>
            <a:off x="152400" y="2521565"/>
            <a:ext cx="8839200" cy="2431435"/>
          </a:xfrm>
          <a:prstGeom prst="rect">
            <a:avLst/>
          </a:prstGeom>
          <a:noFill/>
          <a:ln w="38100">
            <a:solidFill>
              <a:schemeClr val="accent1"/>
            </a:solidFill>
          </a:ln>
        </p:spPr>
        <p:txBody>
          <a:bodyPr wrap="square" rtlCol="0">
            <a:spAutoFit/>
          </a:bodyPr>
          <a:lstStyle/>
          <a:p>
            <a:pPr marL="441325" indent="-441325" algn="just"/>
            <a:r>
              <a:rPr lang="en-US" b="1" dirty="0"/>
              <a:t>Brief: </a:t>
            </a:r>
            <a:r>
              <a:rPr lang="en-US" dirty="0"/>
              <a:t>Also, relevant Clause of Section 44AB has to be specified.</a:t>
            </a:r>
          </a:p>
          <a:p>
            <a:pPr marL="441325" indent="-441325" algn="just"/>
            <a:endParaRPr lang="en-US" sz="800" dirty="0"/>
          </a:p>
          <a:p>
            <a:pPr marL="1260475" lvl="0" indent="-1260475" algn="just"/>
            <a:r>
              <a:rPr lang="en-US" u="sng" dirty="0"/>
              <a:t>Clause (a)</a:t>
            </a:r>
            <a:r>
              <a:rPr lang="en-US" dirty="0"/>
              <a:t>- If total sales, turnover or gross receipt in business exceeds </a:t>
            </a:r>
            <a:r>
              <a:rPr lang="en-US" b="1" u="sng" dirty="0"/>
              <a:t>Rs. 1 </a:t>
            </a:r>
            <a:r>
              <a:rPr lang="en-US" b="1" u="sng" dirty="0" err="1"/>
              <a:t>Crore</a:t>
            </a:r>
            <a:r>
              <a:rPr lang="en-US" b="1" dirty="0"/>
              <a:t> </a:t>
            </a:r>
          </a:p>
          <a:p>
            <a:pPr marL="1260475" lvl="0" indent="-1260475" algn="just"/>
            <a:r>
              <a:rPr lang="en-US" u="sng" dirty="0"/>
              <a:t>Clause (b)</a:t>
            </a:r>
            <a:r>
              <a:rPr lang="en-US" dirty="0"/>
              <a:t>- If his gross receipts in profession exceed </a:t>
            </a:r>
            <a:r>
              <a:rPr lang="en-US" b="1" u="sng" dirty="0"/>
              <a:t>Rs.50 lakh</a:t>
            </a:r>
          </a:p>
          <a:p>
            <a:pPr marL="1260475" lvl="0" indent="-1260475" algn="just"/>
            <a:r>
              <a:rPr lang="en-US" u="sng" dirty="0"/>
              <a:t>Clause (c)</a:t>
            </a:r>
            <a:r>
              <a:rPr lang="en-US" dirty="0"/>
              <a:t>- If Profits u/s 44AE, 44BB or 44BBB claimed to be lower than the presumptive profits and gains</a:t>
            </a:r>
          </a:p>
          <a:p>
            <a:pPr marL="1260475" lvl="0" indent="-1260475" algn="just"/>
            <a:r>
              <a:rPr lang="en-US" u="sng" dirty="0"/>
              <a:t>Clause (d)</a:t>
            </a:r>
            <a:r>
              <a:rPr lang="en-US" dirty="0"/>
              <a:t>- If Profits u/s 44ADA claimed to be lower than the presumptive profits and gains</a:t>
            </a:r>
          </a:p>
          <a:p>
            <a:pPr marL="1260475" lvl="0" indent="-1260475" algn="just"/>
            <a:r>
              <a:rPr lang="en-US" u="sng" dirty="0"/>
              <a:t>Clause (e)</a:t>
            </a:r>
            <a:r>
              <a:rPr lang="en-US" dirty="0"/>
              <a:t>- If provisions of sec. 44AD(4) are applicable</a:t>
            </a:r>
          </a:p>
          <a:p>
            <a:pPr marL="1260475" lvl="0" indent="-1260475" algn="just"/>
            <a:r>
              <a:rPr lang="en-US" u="sng" dirty="0"/>
              <a:t>Third Proviso</a:t>
            </a:r>
            <a:r>
              <a:rPr lang="en-US" dirty="0"/>
              <a:t>- Audited under any other law</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52</a:t>
            </a:fld>
            <a:endParaRPr lang="en-US"/>
          </a:p>
        </p:txBody>
      </p:sp>
      <p:sp>
        <p:nvSpPr>
          <p:cNvPr id="6" name="Content Placeholder 3"/>
          <p:cNvSpPr txBox="1">
            <a:spLocks/>
          </p:cNvSpPr>
          <p:nvPr/>
        </p:nvSpPr>
        <p:spPr>
          <a:xfrm>
            <a:off x="228600" y="5715000"/>
            <a:ext cx="8763000" cy="914400"/>
          </a:xfrm>
          <a:prstGeom prst="rect">
            <a:avLst/>
          </a:prstGeom>
          <a:ln w="38100">
            <a:solidFill>
              <a:schemeClr val="accent1"/>
            </a:solidFill>
          </a:ln>
        </p:spPr>
        <p:txBody>
          <a:bodyPr vert="horz">
            <a:noAutofit/>
          </a:bodyPr>
          <a:lstStyle/>
          <a:p>
            <a:pPr marL="320040" marR="0" lvl="0" indent="-320040" algn="just" defTabSz="914400" rtl="0" eaLnBrk="1" fontAlgn="auto" latinLnBrk="0" hangingPunct="1">
              <a:lnSpc>
                <a:spcPct val="100000"/>
              </a:lnSpc>
              <a:spcBef>
                <a:spcPts val="1200"/>
              </a:spcBef>
              <a:spcAft>
                <a:spcPts val="0"/>
              </a:spcAft>
              <a:buClr>
                <a:schemeClr val="accent2"/>
              </a:buClr>
              <a:buSzPct val="60000"/>
              <a:buFont typeface="Wingdings"/>
              <a:buChar char=""/>
              <a:tabLst/>
              <a:defRPr/>
            </a:pPr>
            <a:r>
              <a:rPr kumimoji="0" lang="en-US" b="0" i="0" u="none" strike="noStrike" kern="1200" cap="none" spc="0" normalizeH="0" baseline="0" noProof="0" dirty="0">
                <a:ln>
                  <a:noFill/>
                </a:ln>
                <a:solidFill>
                  <a:schemeClr val="tx1"/>
                </a:solidFill>
                <a:effectLst/>
                <a:uLnTx/>
                <a:uFillTx/>
                <a:latin typeface="+mn-lt"/>
                <a:ea typeface="+mn-ea"/>
                <a:cs typeface="+mn-cs"/>
              </a:rPr>
              <a:t>Whether the Clause is inserted in view of the limit of audits prescribed by the ICAI? </a:t>
            </a:r>
          </a:p>
          <a:p>
            <a:pPr marL="320040" marR="0" lvl="0" indent="-320040" algn="just" defTabSz="914400" rtl="0" eaLnBrk="1" fontAlgn="auto" latinLnBrk="0" hangingPunct="1">
              <a:lnSpc>
                <a:spcPct val="100000"/>
              </a:lnSpc>
              <a:spcBef>
                <a:spcPts val="1200"/>
              </a:spcBef>
              <a:spcAft>
                <a:spcPts val="0"/>
              </a:spcAft>
              <a:buClr>
                <a:schemeClr val="accent2"/>
              </a:buClr>
              <a:buSzPct val="60000"/>
              <a:buFont typeface="Wingdings"/>
              <a:buChar char=""/>
              <a:tabLst/>
              <a:defRPr/>
            </a:pPr>
            <a:r>
              <a:rPr kumimoji="0" lang="en-US" b="0" i="0" u="none" strike="noStrike" kern="1200" cap="none" spc="0" normalizeH="0" baseline="0" noProof="0" dirty="0">
                <a:ln>
                  <a:noFill/>
                </a:ln>
                <a:solidFill>
                  <a:schemeClr val="tx1"/>
                </a:solidFill>
                <a:effectLst/>
                <a:uLnTx/>
                <a:uFillTx/>
                <a:latin typeface="+mn-lt"/>
                <a:ea typeface="+mn-ea"/>
                <a:cs typeface="+mn-cs"/>
              </a:rPr>
              <a:t>Where the assessee is covered under more than one Clause, the same may be specified.</a:t>
            </a:r>
          </a:p>
        </p:txBody>
      </p:sp>
      <p:sp>
        <p:nvSpPr>
          <p:cNvPr id="11" name="Rectangle 10"/>
          <p:cNvSpPr/>
          <p:nvPr/>
        </p:nvSpPr>
        <p:spPr>
          <a:xfrm>
            <a:off x="152400" y="5105400"/>
            <a:ext cx="5486400" cy="523220"/>
          </a:xfrm>
          <a:prstGeom prst="rect">
            <a:avLst/>
          </a:prstGeom>
        </p:spPr>
        <p:txBody>
          <a:bodyPr wrap="square">
            <a:spAutoFit/>
          </a:bodyPr>
          <a:lstStyle/>
          <a:p>
            <a:r>
              <a:rPr lang="en-US" sz="2800" b="1" u="sng" dirty="0">
                <a:solidFill>
                  <a:schemeClr val="accent2"/>
                </a:solidFill>
              </a:rPr>
              <a:t>Issues on Clause no. 8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53</a:t>
            </a:fld>
            <a:endParaRPr lang="en-US"/>
          </a:p>
        </p:txBody>
      </p:sp>
      <p:sp>
        <p:nvSpPr>
          <p:cNvPr id="4" name="Content Placeholder 3"/>
          <p:cNvSpPr>
            <a:spLocks noGrp="1"/>
          </p:cNvSpPr>
          <p:nvPr>
            <p:ph sz="quarter" idx="1"/>
          </p:nvPr>
        </p:nvSpPr>
        <p:spPr>
          <a:xfrm>
            <a:off x="228600" y="1600200"/>
            <a:ext cx="8153400" cy="685800"/>
          </a:xfrm>
        </p:spPr>
        <p:txBody>
          <a:bodyPr/>
          <a:lstStyle/>
          <a:p>
            <a:pPr>
              <a:buNone/>
            </a:pPr>
            <a:r>
              <a:rPr lang="en-US" b="1" dirty="0">
                <a:solidFill>
                  <a:schemeClr val="accent2"/>
                </a:solidFill>
              </a:rPr>
              <a:t>Format in e-utility</a:t>
            </a:r>
          </a:p>
        </p:txBody>
      </p:sp>
      <p:sp>
        <p:nvSpPr>
          <p:cNvPr id="6" name="Title 6"/>
          <p:cNvSpPr>
            <a:spLocks noGrp="1"/>
          </p:cNvSpPr>
          <p:nvPr>
            <p:ph type="title"/>
          </p:nvPr>
        </p:nvSpPr>
        <p:spPr>
          <a:xfrm>
            <a:off x="76200" y="76200"/>
            <a:ext cx="7239000" cy="1066800"/>
          </a:xfrm>
        </p:spPr>
        <p:txBody>
          <a:bodyPr>
            <a:noAutofit/>
          </a:bodyPr>
          <a:lstStyle/>
          <a:p>
            <a:r>
              <a:rPr lang="en-US" sz="6000" dirty="0"/>
              <a:t> </a:t>
            </a:r>
            <a:r>
              <a:rPr lang="en-US" sz="4800" dirty="0"/>
              <a:t>Clause no. 8</a:t>
            </a:r>
            <a:r>
              <a:rPr lang="en-US" sz="4000" dirty="0"/>
              <a:t>	</a:t>
            </a:r>
            <a:r>
              <a:rPr lang="en-US" sz="4000" i="1" dirty="0">
                <a:solidFill>
                  <a:srgbClr val="FF0000"/>
                </a:solidFill>
              </a:rPr>
              <a:t> 	 </a:t>
            </a:r>
            <a:r>
              <a:rPr lang="en-US" sz="3800" dirty="0"/>
              <a:t>	  </a:t>
            </a:r>
            <a:r>
              <a:rPr lang="en-US" sz="2200" dirty="0"/>
              <a:t>	</a:t>
            </a:r>
            <a:endParaRPr lang="en-US" sz="2400" i="1" dirty="0">
              <a:solidFill>
                <a:srgbClr val="FF0000"/>
              </a:solidFill>
            </a:endParaRPr>
          </a:p>
        </p:txBody>
      </p:sp>
      <p:sp>
        <p:nvSpPr>
          <p:cNvPr id="7" name="Rectangle 6"/>
          <p:cNvSpPr/>
          <p:nvPr/>
        </p:nvSpPr>
        <p:spPr>
          <a:xfrm>
            <a:off x="7772400" y="76200"/>
            <a:ext cx="13716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sz="2400" b="1" dirty="0" err="1">
                <a:solidFill>
                  <a:schemeClr val="tx2"/>
                </a:solidFill>
                <a:latin typeface="+mj-lt"/>
              </a:rPr>
              <a:t>Contd</a:t>
            </a:r>
            <a:r>
              <a:rPr lang="en-US" sz="2400" b="1" dirty="0">
                <a:solidFill>
                  <a:schemeClr val="tx2"/>
                </a:solidFill>
                <a:latin typeface="+mj-lt"/>
              </a:rPr>
              <a:t>….</a:t>
            </a:r>
          </a:p>
        </p:txBody>
      </p:sp>
      <p:pic>
        <p:nvPicPr>
          <p:cNvPr id="9" name="Picture 3" descr="C:\Users\apoorva\Desktop\Clause 8.JPG"/>
          <p:cNvPicPr>
            <a:picLocks noChangeAspect="1" noChangeArrowheads="1"/>
          </p:cNvPicPr>
          <p:nvPr/>
        </p:nvPicPr>
        <p:blipFill>
          <a:blip r:embed="rId2" cstate="print"/>
          <a:srcRect/>
          <a:stretch>
            <a:fillRect/>
          </a:stretch>
        </p:blipFill>
        <p:spPr bwMode="auto">
          <a:xfrm>
            <a:off x="269965" y="2133600"/>
            <a:ext cx="8035835" cy="1477963"/>
          </a:xfrm>
          <a:prstGeom prst="rect">
            <a:avLst/>
          </a:prstGeom>
          <a:noFill/>
        </p:spPr>
      </p:pic>
      <p:sp>
        <p:nvSpPr>
          <p:cNvPr id="10" name="TextBox 9"/>
          <p:cNvSpPr txBox="1"/>
          <p:nvPr/>
        </p:nvSpPr>
        <p:spPr>
          <a:xfrm>
            <a:off x="2819400" y="2590800"/>
            <a:ext cx="1676400" cy="381000"/>
          </a:xfrm>
          <a:prstGeom prst="rect">
            <a:avLst/>
          </a:prstGeom>
          <a:noFill/>
          <a:ln w="25400">
            <a:solidFill>
              <a:srgbClr val="FF0000"/>
            </a:solidFill>
          </a:ln>
        </p:spPr>
        <p:txBody>
          <a:bodyPr wrap="square" rtlCol="0">
            <a:spAutoFit/>
          </a:bodyPr>
          <a:lstStyle/>
          <a:p>
            <a:endParaRPr lang="en-US" dirty="0"/>
          </a:p>
        </p:txBody>
      </p:sp>
      <p:cxnSp>
        <p:nvCxnSpPr>
          <p:cNvPr id="12" name="Straight Arrow Connector 11"/>
          <p:cNvCxnSpPr>
            <a:stCxn id="10" idx="2"/>
          </p:cNvCxnSpPr>
          <p:nvPr/>
        </p:nvCxnSpPr>
        <p:spPr>
          <a:xfrm>
            <a:off x="3657600" y="2971800"/>
            <a:ext cx="0" cy="83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 xmlns:a16="http://schemas.microsoft.com/office/drawing/2014/main" id="{3F21CA69-B0D5-426F-AF64-9EDA254FED84}"/>
              </a:ext>
            </a:extLst>
          </p:cNvPr>
          <p:cNvPicPr/>
          <p:nvPr/>
        </p:nvPicPr>
        <p:blipFill rotWithShape="1">
          <a:blip r:embed="rId3" cstate="print"/>
          <a:srcRect l="36141" t="61827" r="27196" b="5128"/>
          <a:stretch/>
        </p:blipFill>
        <p:spPr bwMode="auto">
          <a:xfrm>
            <a:off x="1219200" y="3810000"/>
            <a:ext cx="5867400" cy="2895600"/>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928688"/>
            <a:ext cx="9144000" cy="5643584"/>
          </a:xfrm>
          <a:ln w="38100">
            <a:solidFill>
              <a:schemeClr val="accent1"/>
            </a:solidFill>
          </a:ln>
        </p:spPr>
        <p:txBody>
          <a:bodyPr rtlCol="0">
            <a:noAutofit/>
          </a:bodyPr>
          <a:lstStyle/>
          <a:p>
            <a:pPr algn="just">
              <a:lnSpc>
                <a:spcPct val="95000"/>
              </a:lnSpc>
              <a:spcBef>
                <a:spcPts val="0"/>
              </a:spcBef>
              <a:buNone/>
            </a:pPr>
            <a:r>
              <a:rPr lang="en-IN" sz="1800" dirty="0"/>
              <a:t>Every person,—</a:t>
            </a:r>
          </a:p>
          <a:p>
            <a:pPr marL="266700" indent="-266700" algn="just">
              <a:lnSpc>
                <a:spcPct val="95000"/>
              </a:lnSpc>
              <a:spcBef>
                <a:spcPts val="0"/>
              </a:spcBef>
              <a:buSzPct val="100000"/>
              <a:buFont typeface="+mj-lt"/>
              <a:buAutoNum type="alphaLcParenR"/>
            </a:pPr>
            <a:r>
              <a:rPr lang="en-IN" sz="1800" dirty="0"/>
              <a:t>Carrying on </a:t>
            </a:r>
            <a:r>
              <a:rPr lang="en-IN" sz="1800" u="sng" dirty="0"/>
              <a:t>business</a:t>
            </a:r>
            <a:r>
              <a:rPr lang="en-IN" sz="1800" dirty="0"/>
              <a:t> shall, </a:t>
            </a:r>
            <a:r>
              <a:rPr lang="en-IN" sz="1800" b="1" dirty="0"/>
              <a:t>if his total sales, turnover or gross receipts</a:t>
            </a:r>
            <a:r>
              <a:rPr lang="en-IN" sz="1800" dirty="0"/>
              <a:t>, as the case may be, in business </a:t>
            </a:r>
            <a:r>
              <a:rPr lang="en-IN" sz="1800" b="1" u="sng" dirty="0"/>
              <a:t>exceed or exceeds one </a:t>
            </a:r>
            <a:r>
              <a:rPr lang="en-IN" sz="1800" b="1" u="sng" dirty="0" err="1"/>
              <a:t>crore</a:t>
            </a:r>
            <a:r>
              <a:rPr lang="en-IN" sz="1800" b="1" u="sng" dirty="0"/>
              <a:t> rupees</a:t>
            </a:r>
            <a:r>
              <a:rPr lang="en-IN" sz="1800" dirty="0"/>
              <a:t> in any previous year </a:t>
            </a:r>
            <a:endParaRPr lang="en-IN" sz="1800" baseline="30000" dirty="0"/>
          </a:p>
          <a:p>
            <a:pPr marL="355600" indent="0" algn="just">
              <a:lnSpc>
                <a:spcPct val="95000"/>
              </a:lnSpc>
              <a:spcBef>
                <a:spcPts val="0"/>
              </a:spcBef>
              <a:buNone/>
            </a:pPr>
            <a:r>
              <a:rPr lang="en-IN" sz="1800" b="1" dirty="0">
                <a:solidFill>
                  <a:schemeClr val="accent2"/>
                </a:solidFill>
              </a:rPr>
              <a:t>Provided</a:t>
            </a:r>
            <a:r>
              <a:rPr lang="en-IN" sz="1800" i="1" dirty="0">
                <a:solidFill>
                  <a:schemeClr val="accent2"/>
                </a:solidFill>
              </a:rPr>
              <a:t> that in the case of a person whose—</a:t>
            </a:r>
            <a:endParaRPr lang="en-IN" sz="1800" dirty="0">
              <a:solidFill>
                <a:schemeClr val="accent2"/>
              </a:solidFill>
            </a:endParaRPr>
          </a:p>
          <a:p>
            <a:pPr marL="711200" indent="-263525" algn="just">
              <a:lnSpc>
                <a:spcPct val="95000"/>
              </a:lnSpc>
              <a:spcBef>
                <a:spcPts val="0"/>
              </a:spcBef>
              <a:buSzPct val="100000"/>
              <a:buFont typeface="+mj-lt"/>
              <a:buAutoNum type="alphaLcPeriod"/>
            </a:pPr>
            <a:r>
              <a:rPr lang="en-IN" sz="1800" i="1" dirty="0">
                <a:solidFill>
                  <a:schemeClr val="accent2"/>
                </a:solidFill>
              </a:rPr>
              <a:t>Aggregate of all amounts received including amount received for sales, turnover or gross receipts during the previous year, in cash, does not exceed five per cent of the said amount; and</a:t>
            </a:r>
            <a:endParaRPr lang="en-IN" sz="1800" dirty="0">
              <a:solidFill>
                <a:schemeClr val="accent2"/>
              </a:solidFill>
            </a:endParaRPr>
          </a:p>
          <a:p>
            <a:pPr marL="711200" indent="-263525" algn="just">
              <a:lnSpc>
                <a:spcPct val="95000"/>
              </a:lnSpc>
              <a:spcBef>
                <a:spcPts val="0"/>
              </a:spcBef>
              <a:buSzPct val="100000"/>
              <a:buFont typeface="+mj-lt"/>
              <a:buAutoNum type="alphaLcPeriod"/>
            </a:pPr>
            <a:r>
              <a:rPr lang="en-IN" sz="1800" i="1" dirty="0">
                <a:solidFill>
                  <a:schemeClr val="accent2"/>
                </a:solidFill>
              </a:rPr>
              <a:t>Aggregate of all payments made including amount incurred for expenditure, in cash, during the previous year does not exceed five per cent of the said payment,</a:t>
            </a:r>
          </a:p>
          <a:p>
            <a:pPr marL="365125" indent="0" algn="just">
              <a:lnSpc>
                <a:spcPct val="95000"/>
              </a:lnSpc>
              <a:spcBef>
                <a:spcPts val="0"/>
              </a:spcBef>
              <a:buNone/>
            </a:pPr>
            <a:r>
              <a:rPr lang="en-GB" sz="1800" b="1" dirty="0">
                <a:solidFill>
                  <a:schemeClr val="accent2"/>
                </a:solidFill>
              </a:rPr>
              <a:t>Provided </a:t>
            </a:r>
            <a:r>
              <a:rPr lang="en-GB" sz="1800" b="1" i="1" dirty="0">
                <a:solidFill>
                  <a:schemeClr val="accent2"/>
                </a:solidFill>
              </a:rPr>
              <a:t>further that for the purposes of this clause, the payment or receipt, as the case may be, by a cheque drawn on a bank or by a bank draft, which is not account payee, shall be deemed to be the payment or receipt, as the case maybe, in cash</a:t>
            </a:r>
            <a:r>
              <a:rPr lang="en-GB" sz="1800" i="1" dirty="0">
                <a:solidFill>
                  <a:schemeClr val="accent2"/>
                </a:solidFill>
              </a:rPr>
              <a:t>.*</a:t>
            </a:r>
          </a:p>
          <a:p>
            <a:pPr marL="365125" indent="0" algn="just">
              <a:lnSpc>
                <a:spcPct val="95000"/>
              </a:lnSpc>
              <a:spcBef>
                <a:spcPts val="0"/>
              </a:spcBef>
              <a:buNone/>
            </a:pPr>
            <a:r>
              <a:rPr lang="en-IN" sz="1800" i="1" dirty="0">
                <a:solidFill>
                  <a:schemeClr val="accent2"/>
                </a:solidFill>
              </a:rPr>
              <a:t>this clause shall have effect as if for the words "one crore rupees", the words </a:t>
            </a:r>
            <a:r>
              <a:rPr lang="en-IN" sz="1800" b="1" i="1" strike="sngStrike" dirty="0">
                <a:solidFill>
                  <a:schemeClr val="accent2"/>
                </a:solidFill>
              </a:rPr>
              <a:t>“five crore rupees”</a:t>
            </a:r>
            <a:r>
              <a:rPr lang="en-IN" sz="1800" b="1" i="1" dirty="0">
                <a:solidFill>
                  <a:schemeClr val="accent2"/>
                </a:solidFill>
              </a:rPr>
              <a:t> “ten crore rupees“*</a:t>
            </a:r>
            <a:r>
              <a:rPr lang="en-IN" sz="1800" i="1" dirty="0">
                <a:solidFill>
                  <a:schemeClr val="accent2"/>
                </a:solidFill>
              </a:rPr>
              <a:t> had been substituted; or</a:t>
            </a:r>
            <a:r>
              <a:rPr lang="en-IN" sz="1800" b="1" dirty="0">
                <a:solidFill>
                  <a:schemeClr val="accent2"/>
                </a:solidFill>
              </a:rPr>
              <a:t>]</a:t>
            </a:r>
          </a:p>
          <a:p>
            <a:pPr marL="271463" indent="-271463" algn="just">
              <a:lnSpc>
                <a:spcPct val="95000"/>
              </a:lnSpc>
              <a:spcBef>
                <a:spcPts val="0"/>
              </a:spcBef>
              <a:buSzPct val="100000"/>
              <a:buFont typeface="+mj-lt"/>
              <a:buAutoNum type="alphaLcParenR" startAt="2"/>
            </a:pPr>
            <a:r>
              <a:rPr lang="en-US" sz="1800" dirty="0"/>
              <a:t>carrying on </a:t>
            </a:r>
            <a:r>
              <a:rPr lang="en-US" sz="1800" u="sng" dirty="0"/>
              <a:t>profession</a:t>
            </a:r>
            <a:r>
              <a:rPr lang="en-US" sz="1800" dirty="0"/>
              <a:t> shall, if </a:t>
            </a:r>
            <a:r>
              <a:rPr lang="en-US" sz="1800" b="1" u="sng" dirty="0"/>
              <a:t>his gross receipts</a:t>
            </a:r>
            <a:r>
              <a:rPr lang="en-US" sz="1800" dirty="0"/>
              <a:t> in profession </a:t>
            </a:r>
            <a:r>
              <a:rPr lang="en-US" sz="1800" b="1" u="sng" dirty="0"/>
              <a:t>exceed fifty lakh rupees</a:t>
            </a:r>
            <a:r>
              <a:rPr lang="en-US" sz="1800" dirty="0"/>
              <a:t> in any previous year; or</a:t>
            </a:r>
          </a:p>
          <a:p>
            <a:pPr marL="266700" indent="-266700" algn="just">
              <a:lnSpc>
                <a:spcPct val="95000"/>
              </a:lnSpc>
              <a:spcBef>
                <a:spcPts val="0"/>
              </a:spcBef>
              <a:buSzPct val="100000"/>
              <a:buFont typeface="+mj-lt"/>
              <a:buAutoNum type="alphaLcParenR" startAt="2"/>
            </a:pPr>
            <a:r>
              <a:rPr lang="en-US" sz="1790" dirty="0"/>
              <a:t>carrying on the </a:t>
            </a:r>
            <a:r>
              <a:rPr lang="en-US" sz="1790" u="sng" dirty="0"/>
              <a:t>business</a:t>
            </a:r>
            <a:r>
              <a:rPr lang="en-US" sz="1790" dirty="0"/>
              <a:t> shall, if the profits and gains from the business are deemed to be the profits and gains of such person </a:t>
            </a:r>
            <a:r>
              <a:rPr lang="en-US" sz="1790" u="sng" dirty="0"/>
              <a:t>under section 44AE or section 44BB or section 44BBB, as the case may be</a:t>
            </a:r>
            <a:r>
              <a:rPr lang="en-US" sz="1790" dirty="0"/>
              <a:t>, and </a:t>
            </a:r>
            <a:r>
              <a:rPr lang="en-US" sz="1790" b="1" u="sng" dirty="0"/>
              <a:t>he has claimed his income to be lower than the profits or gains so deemed to be the profits and gains of his business</a:t>
            </a:r>
            <a:r>
              <a:rPr lang="en-US" sz="1790" dirty="0"/>
              <a:t>, as the case may be, in any previous year; or</a:t>
            </a:r>
          </a:p>
        </p:txBody>
      </p:sp>
      <p:sp>
        <p:nvSpPr>
          <p:cNvPr id="5" name="Title 1"/>
          <p:cNvSpPr txBox="1">
            <a:spLocks/>
          </p:cNvSpPr>
          <p:nvPr/>
        </p:nvSpPr>
        <p:spPr>
          <a:xfrm>
            <a:off x="0" y="80946"/>
            <a:ext cx="9144000" cy="847724"/>
          </a:xfrm>
          <a:prstGeom prst="rect">
            <a:avLst/>
          </a:prstGeom>
          <a:solidFill>
            <a:schemeClr val="tx2">
              <a:lumMod val="40000"/>
              <a:lumOff val="60000"/>
            </a:schemeClr>
          </a:solidFill>
        </p:spPr>
        <p:txBody>
          <a:bodyPr vert="horz" anchor="ctr">
            <a:noAutofit/>
          </a:bodyPr>
          <a:lstStyle/>
          <a:p>
            <a:pPr algn="ctr">
              <a:lnSpc>
                <a:spcPct val="90000"/>
              </a:lnSpc>
            </a:pPr>
            <a:r>
              <a:rPr lang="en-IN" sz="3200" b="1" dirty="0">
                <a:solidFill>
                  <a:schemeClr val="bg1"/>
                </a:solidFill>
                <a:latin typeface="+mj-lt"/>
              </a:rPr>
              <a:t>Audit of accounts of certain persons carrying on business or profession – Section 44AB</a:t>
            </a:r>
            <a:endParaRPr lang="en-IN" sz="3200" dirty="0">
              <a:solidFill>
                <a:schemeClr val="bg1"/>
              </a:solidFill>
              <a:latin typeface="+mj-lt"/>
            </a:endParaRPr>
          </a:p>
        </p:txBody>
      </p:sp>
      <p:sp>
        <p:nvSpPr>
          <p:cNvPr id="6" name="Slide Number Placeholder 3"/>
          <p:cNvSpPr txBox="1">
            <a:spLocks/>
          </p:cNvSpPr>
          <p:nvPr/>
        </p:nvSpPr>
        <p:spPr>
          <a:xfrm>
            <a:off x="8610600" y="657227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
        <p:nvSpPr>
          <p:cNvPr id="7" name="TextBox 6">
            <a:extLst>
              <a:ext uri="{FF2B5EF4-FFF2-40B4-BE49-F238E27FC236}">
                <a16:creationId xmlns="" xmlns:a16="http://schemas.microsoft.com/office/drawing/2014/main" id="{94EAF9CB-858A-4799-B0FE-5772F47E3A25}"/>
              </a:ext>
            </a:extLst>
          </p:cNvPr>
          <p:cNvSpPr txBox="1"/>
          <p:nvPr/>
        </p:nvSpPr>
        <p:spPr>
          <a:xfrm>
            <a:off x="323528" y="6516052"/>
            <a:ext cx="7379097"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solidFill>
                  <a:schemeClr val="bg1"/>
                </a:solidFill>
              </a:rPr>
              <a:t>* As amended by Finance Act 2021</a:t>
            </a:r>
          </a:p>
        </p:txBody>
      </p:sp>
    </p:spTree>
    <p:extLst>
      <p:ext uri="{BB962C8B-B14F-4D97-AF65-F5344CB8AC3E}">
        <p14:creationId xmlns:p14="http://schemas.microsoft.com/office/powerpoint/2010/main" val="1507527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5429288"/>
          </a:xfrm>
          <a:ln w="38100">
            <a:solidFill>
              <a:schemeClr val="accent1"/>
            </a:solidFill>
          </a:ln>
        </p:spPr>
        <p:txBody>
          <a:bodyPr rtlCol="0">
            <a:noAutofit/>
          </a:bodyPr>
          <a:lstStyle/>
          <a:p>
            <a:pPr marL="266700" indent="-266700" algn="just">
              <a:spcBef>
                <a:spcPts val="0"/>
              </a:spcBef>
              <a:buSzPct val="100000"/>
              <a:buFont typeface="+mj-lt"/>
              <a:buAutoNum type="alphaLcParenR" startAt="4"/>
            </a:pPr>
            <a:r>
              <a:rPr lang="en-US" sz="2000" dirty="0"/>
              <a:t>carrying on the </a:t>
            </a:r>
            <a:r>
              <a:rPr lang="en-US" sz="2000" b="1" dirty="0"/>
              <a:t>profession</a:t>
            </a:r>
            <a:r>
              <a:rPr lang="en-US" sz="2000" dirty="0"/>
              <a:t> shall, if the profits and gains from the profession are deemed to be the profits and gains of such person </a:t>
            </a:r>
            <a:r>
              <a:rPr lang="en-US" sz="2000" u="sng" dirty="0"/>
              <a:t>under section 44ADA</a:t>
            </a:r>
            <a:r>
              <a:rPr lang="en-US" sz="2000" dirty="0"/>
              <a:t> and </a:t>
            </a:r>
            <a:r>
              <a:rPr lang="en-US" sz="2000" b="1" u="sng" dirty="0"/>
              <a:t>he has claimed such income to be lower than the profits and gains so deemed to be the profits and gains of his profession and his income exceeds the maximum amount which is not chargeable to income-tax in any previous year</a:t>
            </a:r>
            <a:r>
              <a:rPr lang="en-US" sz="2000" dirty="0"/>
              <a:t>; or</a:t>
            </a:r>
          </a:p>
          <a:p>
            <a:pPr marL="266700" indent="-266700" algn="just">
              <a:spcBef>
                <a:spcPts val="0"/>
              </a:spcBef>
              <a:buSzPct val="100000"/>
              <a:buFont typeface="+mj-lt"/>
              <a:buAutoNum type="alphaLcParenR" startAt="4"/>
            </a:pPr>
            <a:endParaRPr lang="en-IN" sz="1000" dirty="0"/>
          </a:p>
          <a:p>
            <a:pPr marL="271463" indent="-271463" algn="just">
              <a:spcBef>
                <a:spcPts val="0"/>
              </a:spcBef>
              <a:buSzPct val="100000"/>
              <a:buFont typeface="+mj-lt"/>
              <a:buAutoNum type="alphaLcParenR" startAt="4"/>
            </a:pPr>
            <a:r>
              <a:rPr lang="en-US" sz="2000" dirty="0"/>
              <a:t>carrying on the </a:t>
            </a:r>
            <a:r>
              <a:rPr lang="en-US" sz="2000" b="1" dirty="0"/>
              <a:t>business</a:t>
            </a:r>
            <a:r>
              <a:rPr lang="en-US" sz="2000" dirty="0"/>
              <a:t> shall, if the </a:t>
            </a:r>
            <a:r>
              <a:rPr lang="en-US" sz="2000" b="1" dirty="0"/>
              <a:t>provisions of sub-section (4) of section 44AD are applicable</a:t>
            </a:r>
            <a:r>
              <a:rPr lang="en-US" sz="2000" dirty="0"/>
              <a:t> in his case and </a:t>
            </a:r>
            <a:r>
              <a:rPr lang="en-US" sz="2000" b="1" u="sng" dirty="0"/>
              <a:t>his income exceeds the maximum amount which is not chargeable to income-tax in any previous year</a:t>
            </a:r>
            <a:r>
              <a:rPr lang="en-US" sz="2000" dirty="0"/>
              <a:t>,</a:t>
            </a:r>
          </a:p>
          <a:p>
            <a:pPr marL="0" indent="0" algn="just">
              <a:spcBef>
                <a:spcPts val="0"/>
              </a:spcBef>
              <a:buSzPct val="100000"/>
              <a:buNone/>
            </a:pPr>
            <a:endParaRPr lang="en-US" sz="800" dirty="0"/>
          </a:p>
          <a:p>
            <a:pPr marL="0" indent="0" algn="just">
              <a:spcBef>
                <a:spcPts val="0"/>
              </a:spcBef>
              <a:buSzPct val="100000"/>
              <a:buNone/>
            </a:pPr>
            <a:r>
              <a:rPr lang="en-US" sz="2000" b="1" u="sng" dirty="0"/>
              <a:t>get his accounts</a:t>
            </a:r>
            <a:r>
              <a:rPr lang="en-US" sz="2000" dirty="0"/>
              <a:t> of such previous year </a:t>
            </a:r>
            <a:r>
              <a:rPr lang="en-US" sz="2000" b="1" u="sng" dirty="0"/>
              <a:t>audited by an accountant</a:t>
            </a:r>
            <a:r>
              <a:rPr lang="en-US" sz="2000" dirty="0"/>
              <a:t> before the specified date and furnish by that date the report of such audit in the prescribed form duly signed and verified by such accountant and setting forth such particulars as may be prescribed:</a:t>
            </a:r>
          </a:p>
          <a:p>
            <a:pPr marL="0" indent="0" algn="just">
              <a:spcBef>
                <a:spcPts val="0"/>
              </a:spcBef>
              <a:buSzPct val="100000"/>
              <a:buNone/>
            </a:pPr>
            <a:endParaRPr lang="en-US" sz="1000" dirty="0"/>
          </a:p>
          <a:p>
            <a:pPr marL="0" indent="0" algn="just">
              <a:spcBef>
                <a:spcPts val="0"/>
              </a:spcBef>
              <a:buSzPct val="100000"/>
              <a:buNone/>
            </a:pPr>
            <a:r>
              <a:rPr lang="en-US" sz="2000" b="1" dirty="0"/>
              <a:t>Provided</a:t>
            </a:r>
            <a:r>
              <a:rPr lang="en-US" sz="2000" dirty="0"/>
              <a:t> that </a:t>
            </a:r>
            <a:r>
              <a:rPr lang="en-US" sz="2000" u="sng" dirty="0"/>
              <a:t>this section </a:t>
            </a:r>
            <a:r>
              <a:rPr lang="en-US" sz="2000" b="1" u="sng" dirty="0"/>
              <a:t>shall not apply</a:t>
            </a:r>
            <a:r>
              <a:rPr lang="en-US" sz="2000" u="sng" dirty="0"/>
              <a:t> to the person</a:t>
            </a:r>
            <a:r>
              <a:rPr lang="en-US" sz="2000" dirty="0"/>
              <a:t>, who </a:t>
            </a:r>
            <a:r>
              <a:rPr lang="en-US" sz="2000" u="sng" dirty="0"/>
              <a:t>declares profits and gains</a:t>
            </a:r>
            <a:r>
              <a:rPr lang="en-US" sz="2000" dirty="0"/>
              <a:t> for the previous year </a:t>
            </a:r>
            <a:r>
              <a:rPr lang="en-US" sz="2000" u="sng" dirty="0"/>
              <a:t>in accordance with the provisions of sub-section (1) of section 44AD</a:t>
            </a:r>
            <a:r>
              <a:rPr lang="en-US" sz="2000" dirty="0"/>
              <a:t> and </a:t>
            </a:r>
            <a:r>
              <a:rPr lang="en-US" sz="2000" b="1" u="sng" dirty="0"/>
              <a:t>his total sales, turnover or gross receipts, as the case may be, in business does not exceed two </a:t>
            </a:r>
            <a:r>
              <a:rPr lang="en-US" sz="2000" b="1" u="sng" dirty="0" err="1"/>
              <a:t>crore</a:t>
            </a:r>
            <a:r>
              <a:rPr lang="en-US" sz="2000" b="1" u="sng" dirty="0"/>
              <a:t> rupees in such previous year</a:t>
            </a:r>
            <a:r>
              <a:rPr lang="en-US" sz="2000" dirty="0"/>
              <a:t>:</a:t>
            </a:r>
          </a:p>
        </p:txBody>
      </p:sp>
      <p:sp>
        <p:nvSpPr>
          <p:cNvPr id="6" name="Title 1"/>
          <p:cNvSpPr txBox="1">
            <a:spLocks/>
          </p:cNvSpPr>
          <p:nvPr/>
        </p:nvSpPr>
        <p:spPr>
          <a:xfrm>
            <a:off x="0" y="80946"/>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Audit of accounts of certain persons carrying on business or profession – Section 44AB</a:t>
            </a:r>
            <a:endParaRPr lang="en-IN" sz="3400" dirty="0">
              <a:solidFill>
                <a:schemeClr val="bg1"/>
              </a:solidFill>
              <a:latin typeface="+mj-lt"/>
            </a:endParaRPr>
          </a:p>
        </p:txBody>
      </p:sp>
      <p:sp>
        <p:nvSpPr>
          <p:cNvPr id="8"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55</a:t>
            </a:fld>
            <a:endParaRPr lang="en-US" dirty="0">
              <a:solidFill>
                <a:schemeClr val="bg1"/>
              </a:solidFill>
            </a:endParaRPr>
          </a:p>
        </p:txBody>
      </p:sp>
    </p:spTree>
    <p:extLst>
      <p:ext uri="{BB962C8B-B14F-4D97-AF65-F5344CB8AC3E}">
        <p14:creationId xmlns:p14="http://schemas.microsoft.com/office/powerpoint/2010/main" val="11352249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8"/>
            <a:ext cx="9144000" cy="5643577"/>
          </a:xfrm>
          <a:ln w="38100">
            <a:solidFill>
              <a:schemeClr val="accent1"/>
            </a:solidFill>
          </a:ln>
        </p:spPr>
        <p:txBody>
          <a:bodyPr rtlCol="0">
            <a:noAutofit/>
          </a:bodyPr>
          <a:lstStyle/>
          <a:p>
            <a:pPr marL="0" indent="0" algn="just">
              <a:spcBef>
                <a:spcPts val="0"/>
              </a:spcBef>
              <a:buSzPct val="100000"/>
              <a:buNone/>
            </a:pPr>
            <a:r>
              <a:rPr lang="en-US" sz="2000" b="1" dirty="0"/>
              <a:t>Provided further</a:t>
            </a:r>
            <a:r>
              <a:rPr lang="en-US" sz="2000" dirty="0"/>
              <a:t> that this section shall not apply to the person, who derives income of the nature referred to in section 44B or section 44BBA, on and from the 1st day of April, 1985 or, as the case may be, the date on which the relevant section came into force, whichever is later :</a:t>
            </a:r>
          </a:p>
          <a:p>
            <a:pPr marL="0" indent="0" algn="just">
              <a:spcBef>
                <a:spcPts val="0"/>
              </a:spcBef>
              <a:buSzPct val="100000"/>
              <a:buNone/>
            </a:pPr>
            <a:endParaRPr lang="en-US" sz="2000" dirty="0"/>
          </a:p>
          <a:p>
            <a:pPr marL="0" indent="0" algn="just">
              <a:spcBef>
                <a:spcPts val="0"/>
              </a:spcBef>
              <a:buSzPct val="100000"/>
              <a:buNone/>
            </a:pPr>
            <a:r>
              <a:rPr lang="en-US" sz="2000" b="1" dirty="0"/>
              <a:t>Provided also</a:t>
            </a:r>
            <a:r>
              <a:rPr lang="en-US" sz="2000" dirty="0"/>
              <a:t> that in a case where such </a:t>
            </a:r>
            <a:r>
              <a:rPr lang="en-US" sz="2000" u="sng" dirty="0"/>
              <a:t>person is required by or under any other law to get his accounts audited</a:t>
            </a:r>
            <a:r>
              <a:rPr lang="en-US" sz="2000" dirty="0"/>
              <a:t>, it shall be </a:t>
            </a:r>
            <a:r>
              <a:rPr lang="en-US" sz="2000" u="sng" dirty="0"/>
              <a:t>sufficient compliance</a:t>
            </a:r>
            <a:r>
              <a:rPr lang="en-US" sz="2000" dirty="0"/>
              <a:t> with the provisions of this section </a:t>
            </a:r>
            <a:r>
              <a:rPr lang="en-US" sz="2000" b="1" u="sng" dirty="0"/>
              <a:t>if such person gets the accounts of such business or profession audited under such law before the specified date and furnishes by that date the report of the audit</a:t>
            </a:r>
            <a:r>
              <a:rPr lang="en-US" sz="2000" dirty="0"/>
              <a:t> as required under such other law and a further report by an accountant in the form prescribed under this section.</a:t>
            </a:r>
          </a:p>
          <a:p>
            <a:pPr marL="0" indent="0" algn="just">
              <a:spcBef>
                <a:spcPts val="0"/>
              </a:spcBef>
              <a:buSzPct val="100000"/>
              <a:buNone/>
            </a:pPr>
            <a:endParaRPr lang="en-US" sz="2000" dirty="0"/>
          </a:p>
          <a:p>
            <a:pPr marL="0" indent="0" algn="just">
              <a:spcBef>
                <a:spcPts val="0"/>
              </a:spcBef>
              <a:buSzPct val="100000"/>
              <a:buNone/>
            </a:pPr>
            <a:r>
              <a:rPr lang="en-US" sz="2000" dirty="0"/>
              <a:t>Explanation.—For the purposes of this section,—</a:t>
            </a:r>
          </a:p>
          <a:p>
            <a:pPr marL="628650" indent="-361950" algn="just">
              <a:spcBef>
                <a:spcPts val="0"/>
              </a:spcBef>
              <a:buSzPct val="100000"/>
              <a:buNone/>
            </a:pPr>
            <a:r>
              <a:rPr lang="en-US" sz="2000" dirty="0"/>
              <a:t>(i) "accountant" shall have the same meaning as in the Explanation below sub-section (2) of section 288;</a:t>
            </a:r>
          </a:p>
          <a:p>
            <a:pPr marL="628650" indent="-361950" algn="just">
              <a:spcBef>
                <a:spcPts val="0"/>
              </a:spcBef>
              <a:buSzPct val="100000"/>
              <a:buNone/>
            </a:pPr>
            <a:r>
              <a:rPr lang="en-US" sz="2000" dirty="0"/>
              <a:t>(ii) "specified date", in relation to the accounts of the assessee of the previous year relevant to an assessment year, means date one month prior to the due date for furnishing the return of income under sub-section (1) of section 139.</a:t>
            </a:r>
          </a:p>
        </p:txBody>
      </p:sp>
      <p:sp>
        <p:nvSpPr>
          <p:cNvPr id="6" name="Title 1"/>
          <p:cNvSpPr txBox="1">
            <a:spLocks/>
          </p:cNvSpPr>
          <p:nvPr/>
        </p:nvSpPr>
        <p:spPr>
          <a:xfrm>
            <a:off x="0" y="-24"/>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Audit of accounts of certain persons carrying on business or profession – Section 44AB</a:t>
            </a:r>
            <a:endParaRPr lang="en-IN" sz="3400" dirty="0">
              <a:solidFill>
                <a:schemeClr val="bg1"/>
              </a:solidFill>
              <a:latin typeface="+mj-lt"/>
            </a:endParaRPr>
          </a:p>
        </p:txBody>
      </p:sp>
      <p:sp>
        <p:nvSpPr>
          <p:cNvPr id="8"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56</a:t>
            </a:fld>
            <a:endParaRPr lang="en-US" dirty="0">
              <a:solidFill>
                <a:schemeClr val="bg1"/>
              </a:solidFill>
            </a:endParaRPr>
          </a:p>
        </p:txBody>
      </p:sp>
    </p:spTree>
    <p:extLst>
      <p:ext uri="{BB962C8B-B14F-4D97-AF65-F5344CB8AC3E}">
        <p14:creationId xmlns:p14="http://schemas.microsoft.com/office/powerpoint/2010/main" val="24275174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a:xfrm>
            <a:off x="0" y="-24"/>
            <a:ext cx="9144000" cy="1143000"/>
          </a:xfrm>
          <a:solidFill>
            <a:schemeClr val="tx2">
              <a:lumMod val="40000"/>
              <a:lumOff val="60000"/>
            </a:schemeClr>
          </a:solidFill>
        </p:spPr>
        <p:txBody>
          <a:bodyPr>
            <a:noAutofit/>
          </a:bodyPr>
          <a:lstStyle/>
          <a:p>
            <a:pPr algn="just">
              <a:defRPr/>
            </a:pPr>
            <a:r>
              <a:rPr lang="en-US" sz="3200" b="1" dirty="0">
                <a:solidFill>
                  <a:schemeClr val="bg1"/>
                </a:solidFill>
              </a:rPr>
              <a:t>Who has to get accounts audited on compulsory basis ……….</a:t>
            </a:r>
            <a:endParaRPr lang="en-US" sz="2400" b="1" dirty="0">
              <a:solidFill>
                <a:schemeClr val="bg1"/>
              </a:solidFill>
            </a:endParaRPr>
          </a:p>
        </p:txBody>
      </p:sp>
      <p:graphicFrame>
        <p:nvGraphicFramePr>
          <p:cNvPr id="5" name="Content Placeholder 3"/>
          <p:cNvGraphicFramePr>
            <a:graphicFrameLocks noGrp="1"/>
          </p:cNvGraphicFramePr>
          <p:nvPr>
            <p:ph sz="quarter" idx="4294967295"/>
            <p:extLst>
              <p:ext uri="{D42A27DB-BD31-4B8C-83A1-F6EECF244321}">
                <p14:modId xmlns:p14="http://schemas.microsoft.com/office/powerpoint/2010/main" val="3240273511"/>
              </p:ext>
            </p:extLst>
          </p:nvPr>
        </p:nvGraphicFramePr>
        <p:xfrm>
          <a:off x="0" y="1142984"/>
          <a:ext cx="9144000" cy="5369259"/>
        </p:xfrm>
        <a:graphic>
          <a:graphicData uri="http://schemas.openxmlformats.org/drawingml/2006/table">
            <a:tbl>
              <a:tblPr firstRow="1" bandRow="1">
                <a:tableStyleId>{5C22544A-7EE6-4342-B048-85BDC9FD1C3A}</a:tableStyleId>
              </a:tblPr>
              <a:tblGrid>
                <a:gridCol w="3589234">
                  <a:extLst>
                    <a:ext uri="{9D8B030D-6E8A-4147-A177-3AD203B41FA5}">
                      <a16:colId xmlns="" xmlns:a16="http://schemas.microsoft.com/office/drawing/2014/main" val="20000"/>
                    </a:ext>
                  </a:extLst>
                </a:gridCol>
                <a:gridCol w="5554766">
                  <a:extLst>
                    <a:ext uri="{9D8B030D-6E8A-4147-A177-3AD203B41FA5}">
                      <a16:colId xmlns="" xmlns:a16="http://schemas.microsoft.com/office/drawing/2014/main" val="20001"/>
                    </a:ext>
                  </a:extLst>
                </a:gridCol>
              </a:tblGrid>
              <a:tr h="833736">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Different taxpayers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When covered by the provisions of compulsory audit u/s 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600773">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0" i="0" u="none" strike="noStrike" cap="none" normalizeH="0" baseline="0" dirty="0">
                          <a:ln>
                            <a:noFill/>
                          </a:ln>
                          <a:solidFill>
                            <a:schemeClr val="tx1"/>
                          </a:solidFill>
                          <a:effectLst/>
                          <a:latin typeface="Calibri" pitchFamily="34" charset="0"/>
                        </a:rPr>
                        <a:t>A person carrying on </a:t>
                      </a:r>
                      <a:r>
                        <a:rPr kumimoji="0" lang="en-US" sz="2200" b="1" i="0" u="none" strike="noStrike" cap="none" normalizeH="0" baseline="0" dirty="0">
                          <a:ln>
                            <a:noFill/>
                          </a:ln>
                          <a:solidFill>
                            <a:schemeClr val="tx1"/>
                          </a:solidFill>
                          <a:effectLst/>
                          <a:latin typeface="Calibri" pitchFamily="34" charset="0"/>
                        </a:rPr>
                        <a:t>business</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rgbClr val="C00000"/>
                          </a:solidFill>
                          <a:effectLst/>
                          <a:latin typeface="Calibri" pitchFamily="34" charset="0"/>
                        </a:rPr>
                        <a:t>(Clause(a) of sec. 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0" i="0" u="none" strike="noStrike" cap="none" normalizeH="0" baseline="0" dirty="0">
                          <a:ln>
                            <a:noFill/>
                          </a:ln>
                          <a:solidFill>
                            <a:schemeClr val="tx1"/>
                          </a:solidFill>
                          <a:effectLst/>
                          <a:latin typeface="Calibri" pitchFamily="34" charset="0"/>
                        </a:rPr>
                        <a:t>If the total sales, turnover or gross receipt in business exceed or exceeds </a:t>
                      </a:r>
                      <a:r>
                        <a:rPr kumimoji="0" lang="en-US" sz="2200" b="1" i="0" u="sng" strike="noStrike" cap="none" normalizeH="0" baseline="0" dirty="0">
                          <a:ln>
                            <a:noFill/>
                          </a:ln>
                          <a:solidFill>
                            <a:schemeClr val="tx1"/>
                          </a:solidFill>
                          <a:effectLst/>
                          <a:latin typeface="Calibri" pitchFamily="34" charset="0"/>
                        </a:rPr>
                        <a:t>Rs.</a:t>
                      </a:r>
                      <a:r>
                        <a:rPr kumimoji="0" lang="en-US" sz="2400" b="1" i="0" u="sng" kern="1200" dirty="0">
                          <a:solidFill>
                            <a:schemeClr val="tx1"/>
                          </a:solidFill>
                          <a:latin typeface="+mn-lt"/>
                          <a:ea typeface="+mn-ea"/>
                          <a:cs typeface="+mn-cs"/>
                        </a:rPr>
                        <a:t> 1 crore</a:t>
                      </a:r>
                      <a:r>
                        <a:rPr kumimoji="0" lang="en-US" sz="2400" b="1" i="0" u="none" kern="1200" dirty="0">
                          <a:solidFill>
                            <a:schemeClr val="tx1"/>
                          </a:solidFill>
                          <a:latin typeface="+mn-lt"/>
                          <a:ea typeface="+mn-ea"/>
                          <a:cs typeface="+mn-cs"/>
                        </a:rPr>
                        <a:t> </a:t>
                      </a:r>
                      <a:r>
                        <a:rPr kumimoji="0" lang="en-US" sz="2200" b="0" i="0" u="none" strike="noStrike" cap="none" normalizeH="0" baseline="0" dirty="0">
                          <a:ln>
                            <a:noFill/>
                          </a:ln>
                          <a:solidFill>
                            <a:schemeClr val="tx1"/>
                          </a:solidFill>
                          <a:effectLst/>
                          <a:latin typeface="Calibri" pitchFamily="34" charset="0"/>
                        </a:rPr>
                        <a:t>in any previous year </a:t>
                      </a:r>
                      <a:r>
                        <a:rPr kumimoji="0" lang="en-US" sz="2200" b="1" i="0" u="none" strike="noStrike" cap="none" normalizeH="0" baseline="0" dirty="0">
                          <a:ln>
                            <a:noFill/>
                          </a:ln>
                          <a:solidFill>
                            <a:srgbClr val="C00000"/>
                          </a:solidFill>
                          <a:effectLst/>
                          <a:latin typeface="Calibri" pitchFamily="34" charset="0"/>
                        </a:rPr>
                        <a:t>[limit raised from 60 lakhs </a:t>
                      </a:r>
                      <a:r>
                        <a:rPr kumimoji="0" lang="en-US" sz="2200" b="1" i="0" u="none" strike="noStrike" cap="none" normalizeH="0" baseline="0" dirty="0" err="1">
                          <a:ln>
                            <a:noFill/>
                          </a:ln>
                          <a:solidFill>
                            <a:srgbClr val="C00000"/>
                          </a:solidFill>
                          <a:effectLst/>
                          <a:latin typeface="Calibri" pitchFamily="34" charset="0"/>
                        </a:rPr>
                        <a:t>w.e.f</a:t>
                      </a:r>
                      <a:r>
                        <a:rPr kumimoji="0" lang="en-US" sz="2200" b="1" i="0" u="none" strike="noStrike" cap="none" normalizeH="0" baseline="0" dirty="0">
                          <a:ln>
                            <a:noFill/>
                          </a:ln>
                          <a:solidFill>
                            <a:srgbClr val="C00000"/>
                          </a:solidFill>
                          <a:effectLst/>
                          <a:latin typeface="Calibri" pitchFamily="34" charset="0"/>
                        </a:rPr>
                        <a:t> 1-4-2013 by F.A.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93475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0" i="0" u="none" strike="noStrike" cap="none" normalizeH="0" baseline="0" dirty="0">
                          <a:ln>
                            <a:noFill/>
                          </a:ln>
                          <a:solidFill>
                            <a:schemeClr val="tx1"/>
                          </a:solidFill>
                          <a:effectLst/>
                          <a:latin typeface="Calibri" pitchFamily="34" charset="0"/>
                        </a:rPr>
                        <a:t>A person carrying on </a:t>
                      </a:r>
                      <a:r>
                        <a:rPr kumimoji="0" lang="en-US" sz="2200" b="1" i="0" u="none" strike="noStrike" cap="none" normalizeH="0" baseline="0" dirty="0">
                          <a:ln>
                            <a:noFill/>
                          </a:ln>
                          <a:solidFill>
                            <a:schemeClr val="tx1"/>
                          </a:solidFill>
                          <a:effectLst/>
                          <a:latin typeface="Calibri" pitchFamily="34" charset="0"/>
                        </a:rPr>
                        <a:t>business</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rgbClr val="C00000"/>
                          </a:solidFill>
                          <a:effectLst/>
                          <a:latin typeface="Calibri" pitchFamily="34" charset="0"/>
                        </a:rPr>
                        <a:t>(Proviso to Clause(a) of sec. 44AB)</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endParaRPr kumimoji="0" lang="en-US" sz="2200" b="1" i="0" u="none" strike="noStrike" cap="none" normalizeH="0" baseline="0" dirty="0">
                        <a:ln>
                          <a:noFill/>
                        </a:ln>
                        <a:solidFill>
                          <a:srgbClr val="C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lang="en-IN" sz="2000" b="1" dirty="0"/>
                        <a:t>If cash receipts </a:t>
                      </a:r>
                      <a:r>
                        <a:rPr lang="en-IN" sz="2000" b="1" u="sng" dirty="0"/>
                        <a:t>and</a:t>
                      </a:r>
                      <a:r>
                        <a:rPr lang="en-IN" sz="2000" b="1" dirty="0"/>
                        <a:t> cash payments during the year does not exceed 5% of total receipt or payment</a:t>
                      </a:r>
                      <a:r>
                        <a:rPr lang="en-IN" sz="2000" dirty="0"/>
                        <a:t>, as the case may be, then such person is liable of compulsory audit u/s 44AB,</a:t>
                      </a:r>
                      <a:r>
                        <a:rPr lang="en-IN" sz="2000" baseline="0" dirty="0"/>
                        <a:t> if his </a:t>
                      </a:r>
                      <a:r>
                        <a:rPr kumimoji="0" lang="en-US" sz="2200" b="0" i="0" u="none" strike="noStrike" cap="none" normalizeH="0" baseline="0" dirty="0">
                          <a:ln>
                            <a:noFill/>
                          </a:ln>
                          <a:solidFill>
                            <a:schemeClr val="tx1"/>
                          </a:solidFill>
                          <a:effectLst/>
                          <a:latin typeface="Calibri" pitchFamily="34" charset="0"/>
                        </a:rPr>
                        <a:t>total sales, turnover or gross receipt in business exceed or exceeds </a:t>
                      </a:r>
                      <a:r>
                        <a:rPr kumimoji="0" lang="en-US" sz="2200" b="1" i="0" u="sng" strike="noStrike" cap="none" normalizeH="0" baseline="0" dirty="0">
                          <a:ln>
                            <a:noFill/>
                          </a:ln>
                          <a:solidFill>
                            <a:schemeClr val="tx1"/>
                          </a:solidFill>
                          <a:effectLst/>
                          <a:latin typeface="Calibri" pitchFamily="34" charset="0"/>
                        </a:rPr>
                        <a:t>Rs.</a:t>
                      </a:r>
                      <a:r>
                        <a:rPr kumimoji="0" lang="en-US" sz="2400" b="1" i="0" u="sng" kern="1200" dirty="0">
                          <a:solidFill>
                            <a:schemeClr val="tx1"/>
                          </a:solidFill>
                          <a:latin typeface="+mn-lt"/>
                          <a:ea typeface="+mn-ea"/>
                          <a:cs typeface="+mn-cs"/>
                        </a:rPr>
                        <a:t> 10 crore</a:t>
                      </a:r>
                      <a:r>
                        <a:rPr kumimoji="0" lang="en-US" sz="2400" b="1" i="0" u="none" kern="1200" dirty="0">
                          <a:solidFill>
                            <a:schemeClr val="tx1"/>
                          </a:solidFill>
                          <a:latin typeface="+mn-lt"/>
                          <a:ea typeface="+mn-ea"/>
                          <a:cs typeface="+mn-cs"/>
                        </a:rPr>
                        <a:t> </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kern="1200" dirty="0">
                          <a:solidFill>
                            <a:schemeClr val="tx1"/>
                          </a:solidFill>
                          <a:latin typeface="+mn-lt"/>
                          <a:ea typeface="+mn-ea"/>
                          <a:cs typeface="+mn-cs"/>
                        </a:rPr>
                        <a:t>(Please</a:t>
                      </a:r>
                      <a:r>
                        <a:rPr kumimoji="0" lang="en-US" sz="2000" b="1" i="0" u="none" kern="1200" baseline="0" dirty="0">
                          <a:solidFill>
                            <a:schemeClr val="tx1"/>
                          </a:solidFill>
                          <a:latin typeface="+mn-lt"/>
                          <a:ea typeface="+mn-ea"/>
                          <a:cs typeface="+mn-cs"/>
                        </a:rPr>
                        <a:t> refer slide no. </a:t>
                      </a:r>
                      <a:r>
                        <a:rPr kumimoji="0" lang="en-US" sz="2000" b="1" i="0" u="none" kern="1200" baseline="0">
                          <a:solidFill>
                            <a:schemeClr val="tx1"/>
                          </a:solidFill>
                          <a:latin typeface="+mn-lt"/>
                          <a:ea typeface="+mn-ea"/>
                          <a:cs typeface="+mn-cs"/>
                        </a:rPr>
                        <a:t>60 to 72 </a:t>
                      </a:r>
                      <a:r>
                        <a:rPr kumimoji="0" lang="en-US" sz="2000" b="1" i="0" u="none" kern="1200" baseline="0" dirty="0">
                          <a:solidFill>
                            <a:schemeClr val="tx1"/>
                          </a:solidFill>
                          <a:latin typeface="+mn-lt"/>
                          <a:ea typeface="+mn-ea"/>
                          <a:cs typeface="+mn-cs"/>
                        </a:rPr>
                        <a:t>for Detailed Analysis)</a:t>
                      </a:r>
                      <a:endParaRPr kumimoji="0" lang="en-US" sz="2200" b="1" i="0" u="none" strike="noStrike" cap="none" normalizeH="0" baseline="0" dirty="0">
                        <a:ln>
                          <a:noFill/>
                        </a:ln>
                        <a:solidFill>
                          <a:srgbClr val="C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57</a:t>
            </a:fld>
            <a:endParaRPr lang="en-US" dirty="0">
              <a:solidFill>
                <a:schemeClr val="bg1"/>
              </a:solidFill>
            </a:endParaRPr>
          </a:p>
        </p:txBody>
      </p:sp>
    </p:spTree>
    <p:extLst>
      <p:ext uri="{BB962C8B-B14F-4D97-AF65-F5344CB8AC3E}">
        <p14:creationId xmlns:p14="http://schemas.microsoft.com/office/powerpoint/2010/main" val="5729464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a:xfrm>
            <a:off x="0" y="-24"/>
            <a:ext cx="9144000" cy="1143000"/>
          </a:xfrm>
          <a:solidFill>
            <a:schemeClr val="tx2">
              <a:lumMod val="40000"/>
              <a:lumOff val="60000"/>
            </a:schemeClr>
          </a:solidFill>
        </p:spPr>
        <p:txBody>
          <a:bodyPr>
            <a:noAutofit/>
          </a:bodyPr>
          <a:lstStyle/>
          <a:p>
            <a:pPr algn="just">
              <a:defRPr/>
            </a:pPr>
            <a:r>
              <a:rPr lang="en-US" sz="3200" b="1" dirty="0">
                <a:solidFill>
                  <a:schemeClr val="bg1"/>
                </a:solidFill>
              </a:rPr>
              <a:t>Who has to get accounts audited on compulsory basis ……….</a:t>
            </a:r>
            <a:endParaRPr lang="en-US" sz="2400" b="1" dirty="0">
              <a:solidFill>
                <a:schemeClr val="bg1"/>
              </a:solidFill>
            </a:endParaRPr>
          </a:p>
        </p:txBody>
      </p:sp>
      <p:graphicFrame>
        <p:nvGraphicFramePr>
          <p:cNvPr id="5" name="Content Placeholder 3"/>
          <p:cNvGraphicFramePr>
            <a:graphicFrameLocks noGrp="1"/>
          </p:cNvGraphicFramePr>
          <p:nvPr>
            <p:ph sz="quarter" idx="4294967295"/>
            <p:extLst>
              <p:ext uri="{D42A27DB-BD31-4B8C-83A1-F6EECF244321}">
                <p14:modId xmlns:p14="http://schemas.microsoft.com/office/powerpoint/2010/main" val="1887434831"/>
              </p:ext>
            </p:extLst>
          </p:nvPr>
        </p:nvGraphicFramePr>
        <p:xfrm>
          <a:off x="-32" y="1214422"/>
          <a:ext cx="9144032" cy="4989576"/>
        </p:xfrm>
        <a:graphic>
          <a:graphicData uri="http://schemas.openxmlformats.org/drawingml/2006/table">
            <a:tbl>
              <a:tblPr firstRow="1" bandRow="1">
                <a:tableStyleId>{5C22544A-7EE6-4342-B048-85BDC9FD1C3A}</a:tableStyleId>
              </a:tblPr>
              <a:tblGrid>
                <a:gridCol w="3589247">
                  <a:extLst>
                    <a:ext uri="{9D8B030D-6E8A-4147-A177-3AD203B41FA5}">
                      <a16:colId xmlns="" xmlns:a16="http://schemas.microsoft.com/office/drawing/2014/main" val="20000"/>
                    </a:ext>
                  </a:extLst>
                </a:gridCol>
                <a:gridCol w="5554785">
                  <a:extLst>
                    <a:ext uri="{9D8B030D-6E8A-4147-A177-3AD203B41FA5}">
                      <a16:colId xmlns="" xmlns:a16="http://schemas.microsoft.com/office/drawing/2014/main" val="20001"/>
                    </a:ext>
                  </a:extLst>
                </a:gridCol>
              </a:tblGrid>
              <a:tr h="37084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Different taxpayers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When covered by the provisions of compulsory audit u/s 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7084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0" i="0" u="none" strike="noStrike" cap="none" normalizeH="0" baseline="0" dirty="0">
                          <a:ln>
                            <a:noFill/>
                          </a:ln>
                          <a:solidFill>
                            <a:schemeClr val="tx1"/>
                          </a:solidFill>
                          <a:effectLst/>
                          <a:latin typeface="Calibri" pitchFamily="34" charset="0"/>
                        </a:rPr>
                        <a:t>A person carrying on </a:t>
                      </a:r>
                      <a:r>
                        <a:rPr kumimoji="0" lang="en-US" sz="2200" b="1" i="0" u="none" strike="noStrike" cap="none" normalizeH="0" baseline="0" dirty="0">
                          <a:ln>
                            <a:noFill/>
                          </a:ln>
                          <a:solidFill>
                            <a:schemeClr val="tx1"/>
                          </a:solidFill>
                          <a:effectLst/>
                          <a:latin typeface="Calibri" pitchFamily="34" charset="0"/>
                        </a:rPr>
                        <a:t>profession</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2200" b="1" i="0" u="none" strike="noStrike" kern="1200" cap="none" normalizeH="0" baseline="0" dirty="0">
                          <a:ln>
                            <a:noFill/>
                          </a:ln>
                          <a:solidFill>
                            <a:srgbClr val="C00000"/>
                          </a:solidFill>
                          <a:effectLst/>
                          <a:latin typeface="Calibri" pitchFamily="34" charset="0"/>
                          <a:ea typeface="+mn-ea"/>
                          <a:cs typeface="+mn-cs"/>
                        </a:rPr>
                        <a:t>(Clause(b) of sec.44AB)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0" i="0" u="none" strike="noStrike" cap="none" normalizeH="0" baseline="0" dirty="0">
                          <a:ln>
                            <a:noFill/>
                          </a:ln>
                          <a:solidFill>
                            <a:schemeClr val="tx1"/>
                          </a:solidFill>
                          <a:effectLst/>
                          <a:latin typeface="Calibri" pitchFamily="34" charset="0"/>
                        </a:rPr>
                        <a:t>If his gross receipts in profession exceed Rs.50 lakh  in any previous year </a:t>
                      </a:r>
                      <a:r>
                        <a:rPr kumimoji="0" lang="en-US" sz="2200" b="1" i="0" u="none" strike="noStrike" cap="none" normalizeH="0" baseline="0" dirty="0">
                          <a:ln>
                            <a:noFill/>
                          </a:ln>
                          <a:solidFill>
                            <a:srgbClr val="C00000"/>
                          </a:solidFill>
                          <a:effectLst/>
                          <a:latin typeface="Calibri" pitchFamily="34" charset="0"/>
                        </a:rPr>
                        <a:t>[limit raised from 25 lakhs </a:t>
                      </a:r>
                      <a:r>
                        <a:rPr kumimoji="0" lang="en-US" sz="2200" b="1" i="0" u="none" strike="noStrike" cap="none" normalizeH="0" baseline="0" dirty="0" err="1">
                          <a:ln>
                            <a:noFill/>
                          </a:ln>
                          <a:solidFill>
                            <a:srgbClr val="C00000"/>
                          </a:solidFill>
                          <a:effectLst/>
                          <a:latin typeface="Calibri" pitchFamily="34" charset="0"/>
                        </a:rPr>
                        <a:t>w.e.f</a:t>
                      </a:r>
                      <a:r>
                        <a:rPr kumimoji="0" lang="en-US" sz="2200" b="1" i="0" u="none" strike="noStrike" cap="none" normalizeH="0" baseline="0" dirty="0">
                          <a:ln>
                            <a:noFill/>
                          </a:ln>
                          <a:solidFill>
                            <a:srgbClr val="C00000"/>
                          </a:solidFill>
                          <a:effectLst/>
                          <a:latin typeface="Calibri" pitchFamily="34" charset="0"/>
                        </a:rPr>
                        <a:t> 1-4-2017]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7084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100" b="0" i="0" u="none" strike="noStrike" cap="none" normalizeH="0" baseline="0" dirty="0">
                          <a:ln>
                            <a:noFill/>
                          </a:ln>
                          <a:solidFill>
                            <a:schemeClr val="tx1"/>
                          </a:solidFill>
                          <a:effectLst/>
                          <a:latin typeface="Calibri" pitchFamily="34" charset="0"/>
                        </a:rPr>
                        <a:t>A person covered u/s  44AE,  44BB or 44BBB]</a:t>
                      </a:r>
                      <a:endParaRPr kumimoji="0" lang="en-US" sz="2100" b="0" i="0" u="none" strike="noStrike" kern="1200" cap="none" normalizeH="0" baseline="0" dirty="0">
                        <a:ln>
                          <a:noFill/>
                        </a:ln>
                        <a:solidFill>
                          <a:srgbClr val="C00000"/>
                        </a:solidFill>
                        <a:effectLst/>
                        <a:latin typeface="Calibri" pitchFamily="34" charset="0"/>
                        <a:ea typeface="+mn-ea"/>
                        <a:cs typeface="+mn-cs"/>
                      </a:endParaRP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2000" b="1" i="0" u="none" strike="noStrike" cap="none" normalizeH="0" baseline="0" dirty="0">
                          <a:ln>
                            <a:noFill/>
                          </a:ln>
                          <a:solidFill>
                            <a:srgbClr val="C00000"/>
                          </a:solidFill>
                          <a:effectLst/>
                          <a:latin typeface="Calibri" pitchFamily="34" charset="0"/>
                        </a:rPr>
                        <a:t>(Clause (c) of sec. 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100" b="0" i="0" u="none" strike="noStrike" cap="none" normalizeH="0" baseline="0" dirty="0">
                          <a:ln>
                            <a:noFill/>
                          </a:ln>
                          <a:solidFill>
                            <a:schemeClr val="tx1"/>
                          </a:solidFill>
                          <a:effectLst/>
                          <a:latin typeface="Calibri" pitchFamily="34" charset="0"/>
                        </a:rPr>
                        <a:t>If such person claims that the Profits and gains from the business are lower than the profits and gains computed under these Sections </a:t>
                      </a:r>
                      <a:r>
                        <a:rPr kumimoji="0" lang="en-US" sz="2100" b="0" i="0" u="none" strike="noStrike" kern="1200" cap="none" normalizeH="0" baseline="0" dirty="0">
                          <a:ln>
                            <a:noFill/>
                          </a:ln>
                          <a:solidFill>
                            <a:srgbClr val="C00000"/>
                          </a:solidFill>
                          <a:effectLst/>
                          <a:latin typeface="Calibri" pitchFamily="34" charset="0"/>
                          <a:ea typeface="+mn-ea"/>
                          <a:cs typeface="+mn-cs"/>
                        </a:rPr>
                        <a:t>(irrespective of his turnover).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00249125"/>
                  </a:ext>
                </a:extLst>
              </a:tr>
              <a:tr h="37084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0" u="none" strike="noStrike" cap="none" normalizeH="0" baseline="0" dirty="0">
                          <a:ln>
                            <a:noFill/>
                          </a:ln>
                          <a:solidFill>
                            <a:schemeClr val="tx1"/>
                          </a:solidFill>
                          <a:effectLst/>
                          <a:latin typeface="Calibri" pitchFamily="34" charset="0"/>
                        </a:rPr>
                        <a:t>A person  covered u/s 44ADA</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2000" b="1" i="0" u="none" strike="noStrike" cap="none" normalizeH="0" baseline="0" dirty="0">
                          <a:ln>
                            <a:noFill/>
                          </a:ln>
                          <a:solidFill>
                            <a:srgbClr val="C00000"/>
                          </a:solidFill>
                          <a:effectLst/>
                          <a:latin typeface="Calibri" pitchFamily="34" charset="0"/>
                        </a:rPr>
                        <a:t>(Clause (d) of sec. 44AB)</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0" i="1" u="none" strike="noStrike" kern="1200" cap="none" normalizeH="0" baseline="0" dirty="0">
                          <a:ln>
                            <a:noFill/>
                          </a:ln>
                          <a:solidFill>
                            <a:srgbClr val="C00000"/>
                          </a:solidFill>
                          <a:effectLst/>
                          <a:latin typeface="Calibri" pitchFamily="34" charset="0"/>
                          <a:ea typeface="+mn-ea"/>
                          <a:cs typeface="+mn-cs"/>
                        </a:rPr>
                        <a:t>[By Finance Act, 2016 </a:t>
                      </a:r>
                      <a:r>
                        <a:rPr kumimoji="0" lang="en-US" sz="2000" b="0" i="1" u="none" strike="noStrike" kern="1200" cap="none" normalizeH="0" baseline="0" dirty="0" err="1">
                          <a:ln>
                            <a:noFill/>
                          </a:ln>
                          <a:solidFill>
                            <a:srgbClr val="C00000"/>
                          </a:solidFill>
                          <a:effectLst/>
                          <a:latin typeface="Calibri" pitchFamily="34" charset="0"/>
                          <a:ea typeface="+mn-ea"/>
                          <a:cs typeface="+mn-cs"/>
                        </a:rPr>
                        <a:t>w.e.f</a:t>
                      </a:r>
                      <a:r>
                        <a:rPr kumimoji="0" lang="en-US" sz="2000" b="0" i="1" u="none" strike="noStrike" kern="1200" cap="none" normalizeH="0" baseline="0" dirty="0">
                          <a:ln>
                            <a:noFill/>
                          </a:ln>
                          <a:solidFill>
                            <a:srgbClr val="C00000"/>
                          </a:solidFill>
                          <a:effectLst/>
                          <a:latin typeface="Calibri" pitchFamily="34" charset="0"/>
                          <a:ea typeface="+mn-ea"/>
                          <a:cs typeface="+mn-cs"/>
                        </a:rPr>
                        <a:t>. 01-04-2017]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2100" b="0" i="0" u="none" strike="noStrike" cap="none" normalizeH="0" baseline="0" dirty="0">
                          <a:ln>
                            <a:noFill/>
                          </a:ln>
                          <a:solidFill>
                            <a:schemeClr val="tx1"/>
                          </a:solidFill>
                          <a:effectLst/>
                          <a:latin typeface="Calibri" pitchFamily="34" charset="0"/>
                        </a:rPr>
                        <a:t>If such person claims that the Profits and gains from the </a:t>
                      </a:r>
                      <a:r>
                        <a:rPr kumimoji="0" lang="en-US" sz="2100" b="1" i="0" u="sng" strike="noStrike" cap="none" normalizeH="0" baseline="0" dirty="0">
                          <a:ln>
                            <a:noFill/>
                          </a:ln>
                          <a:solidFill>
                            <a:schemeClr val="tx1"/>
                          </a:solidFill>
                          <a:effectLst/>
                          <a:latin typeface="Calibri" pitchFamily="34" charset="0"/>
                        </a:rPr>
                        <a:t>profession</a:t>
                      </a:r>
                      <a:r>
                        <a:rPr kumimoji="0" lang="en-US" sz="2100" b="0" i="0" u="none" strike="noStrike" cap="none" normalizeH="0" baseline="0" dirty="0">
                          <a:ln>
                            <a:noFill/>
                          </a:ln>
                          <a:solidFill>
                            <a:schemeClr val="tx1"/>
                          </a:solidFill>
                          <a:effectLst/>
                          <a:latin typeface="Calibri" pitchFamily="34" charset="0"/>
                        </a:rPr>
                        <a:t> are lower than the profits and gains computed under this Section </a:t>
                      </a:r>
                      <a:r>
                        <a:rPr kumimoji="0" lang="en-US" sz="2100" b="0" i="0" u="sng" strike="noStrike" kern="1200" cap="none" normalizeH="0" baseline="0" dirty="0">
                          <a:ln>
                            <a:noFill/>
                          </a:ln>
                          <a:solidFill>
                            <a:srgbClr val="C00000"/>
                          </a:solidFill>
                          <a:effectLst/>
                          <a:latin typeface="Calibri" pitchFamily="34" charset="0"/>
                          <a:ea typeface="+mn-ea"/>
                          <a:cs typeface="+mn-cs"/>
                        </a:rPr>
                        <a:t>and his income exceeds the maximum amount not chargeable to income tax in any previous year.</a:t>
                      </a:r>
                      <a:endParaRPr kumimoji="0" lang="en-US" sz="2100" b="0" i="0" u="none" strike="noStrike" kern="1200" cap="none" normalizeH="0" baseline="0" dirty="0">
                        <a:ln>
                          <a:noFill/>
                        </a:ln>
                        <a:solidFill>
                          <a:srgbClr val="C00000"/>
                        </a:solidFill>
                        <a:effectLst/>
                        <a:latin typeface="Calibri"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7"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58</a:t>
            </a:fld>
            <a:endParaRPr lang="en-US" dirty="0">
              <a:solidFill>
                <a:schemeClr val="bg1"/>
              </a:solidFill>
            </a:endParaRPr>
          </a:p>
        </p:txBody>
      </p:sp>
    </p:spTree>
    <p:extLst>
      <p:ext uri="{BB962C8B-B14F-4D97-AF65-F5344CB8AC3E}">
        <p14:creationId xmlns:p14="http://schemas.microsoft.com/office/powerpoint/2010/main" val="2218639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p:cNvGraphicFramePr>
          <p:nvPr>
            <p:extLst>
              <p:ext uri="{D42A27DB-BD31-4B8C-83A1-F6EECF244321}">
                <p14:modId xmlns:p14="http://schemas.microsoft.com/office/powerpoint/2010/main" val="1782214076"/>
              </p:ext>
            </p:extLst>
          </p:nvPr>
        </p:nvGraphicFramePr>
        <p:xfrm>
          <a:off x="0" y="1785926"/>
          <a:ext cx="9144000" cy="2261616"/>
        </p:xfrm>
        <a:graphic>
          <a:graphicData uri="http://schemas.openxmlformats.org/drawingml/2006/table">
            <a:tbl>
              <a:tblPr firstRow="1" bandRow="1">
                <a:tableStyleId>{5C22544A-7EE6-4342-B048-85BDC9FD1C3A}</a:tableStyleId>
              </a:tblPr>
              <a:tblGrid>
                <a:gridCol w="3641419">
                  <a:extLst>
                    <a:ext uri="{9D8B030D-6E8A-4147-A177-3AD203B41FA5}">
                      <a16:colId xmlns="" xmlns:a16="http://schemas.microsoft.com/office/drawing/2014/main" val="20000"/>
                    </a:ext>
                  </a:extLst>
                </a:gridCol>
                <a:gridCol w="5502581">
                  <a:extLst>
                    <a:ext uri="{9D8B030D-6E8A-4147-A177-3AD203B41FA5}">
                      <a16:colId xmlns="" xmlns:a16="http://schemas.microsoft.com/office/drawing/2014/main" val="20001"/>
                    </a:ext>
                  </a:extLst>
                </a:gridCol>
              </a:tblGrid>
              <a:tr h="761999">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Different taxpayers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200" b="1" i="0" u="none" strike="noStrike" cap="none" normalizeH="0" baseline="0" dirty="0">
                          <a:ln>
                            <a:noFill/>
                          </a:ln>
                          <a:solidFill>
                            <a:schemeClr val="bg2"/>
                          </a:solidFill>
                          <a:effectLst/>
                          <a:latin typeface="Calibri" pitchFamily="34" charset="0"/>
                        </a:rPr>
                        <a:t>When covered by the provisions of compulsory audit u/s 44AB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432560">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100" b="0" i="0" u="none" strike="noStrike" cap="none" normalizeH="0" baseline="0" dirty="0">
                          <a:ln>
                            <a:noFill/>
                          </a:ln>
                          <a:solidFill>
                            <a:schemeClr val="tx1"/>
                          </a:solidFill>
                          <a:effectLst/>
                          <a:latin typeface="Calibri" pitchFamily="34" charset="0"/>
                        </a:rPr>
                        <a:t>A person  covered u/s 44AD</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2100" b="1" i="0" u="none" strike="noStrike" cap="none" normalizeH="0" baseline="0" dirty="0">
                          <a:ln>
                            <a:noFill/>
                          </a:ln>
                          <a:solidFill>
                            <a:srgbClr val="C00000"/>
                          </a:solidFill>
                          <a:effectLst/>
                          <a:latin typeface="Calibri" pitchFamily="34" charset="0"/>
                        </a:rPr>
                        <a:t>(Clause (e) of sec. 44AB)</a:t>
                      </a:r>
                    </a:p>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100" b="0" i="1" u="none" strike="noStrike" kern="1200" cap="none" normalizeH="0" baseline="0" dirty="0">
                          <a:ln>
                            <a:noFill/>
                          </a:ln>
                          <a:solidFill>
                            <a:srgbClr val="C00000"/>
                          </a:solidFill>
                          <a:effectLst/>
                          <a:latin typeface="Calibri" pitchFamily="34" charset="0"/>
                          <a:ea typeface="+mn-ea"/>
                          <a:cs typeface="+mn-cs"/>
                        </a:rPr>
                        <a:t>[By Finance Act, 2016 w.e.f. 01/04/2011]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100" b="0" i="0" u="none" strike="noStrike" kern="1200" cap="none" normalizeH="0" baseline="0" dirty="0">
                          <a:ln>
                            <a:noFill/>
                          </a:ln>
                          <a:solidFill>
                            <a:schemeClr val="tx1"/>
                          </a:solidFill>
                          <a:effectLst/>
                          <a:latin typeface="Calibri" pitchFamily="34" charset="0"/>
                          <a:ea typeface="+mn-ea"/>
                          <a:cs typeface="+mn-cs"/>
                        </a:rPr>
                        <a:t>If the provisions of Section 44AD(4)  are applicable in his case and </a:t>
                      </a:r>
                      <a:r>
                        <a:rPr kumimoji="0" lang="en-US" sz="2100" b="0" i="0" u="sng" strike="noStrike" kern="1200" cap="none" normalizeH="0" baseline="0" dirty="0">
                          <a:ln>
                            <a:noFill/>
                          </a:ln>
                          <a:solidFill>
                            <a:srgbClr val="C00000"/>
                          </a:solidFill>
                          <a:effectLst/>
                          <a:latin typeface="Calibri" pitchFamily="34" charset="0"/>
                          <a:ea typeface="+mn-ea"/>
                          <a:cs typeface="+mn-cs"/>
                        </a:rPr>
                        <a:t>his income exceeds the maximum amount which is not chargeable to income-tax in any previous year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10" name="Rectangle 2"/>
          <p:cNvSpPr>
            <a:spLocks noGrp="1" noChangeArrowheads="1"/>
          </p:cNvSpPr>
          <p:nvPr>
            <p:ph type="title" idx="4294967295"/>
          </p:nvPr>
        </p:nvSpPr>
        <p:spPr>
          <a:xfrm>
            <a:off x="0" y="-24"/>
            <a:ext cx="9144000" cy="1143000"/>
          </a:xfrm>
          <a:solidFill>
            <a:schemeClr val="tx2">
              <a:lumMod val="40000"/>
              <a:lumOff val="60000"/>
            </a:schemeClr>
          </a:solidFill>
        </p:spPr>
        <p:txBody>
          <a:bodyPr>
            <a:noAutofit/>
          </a:bodyPr>
          <a:lstStyle/>
          <a:p>
            <a:pPr algn="just">
              <a:defRPr/>
            </a:pPr>
            <a:r>
              <a:rPr lang="en-US" sz="3200" b="1" dirty="0">
                <a:solidFill>
                  <a:schemeClr val="bg1"/>
                </a:solidFill>
              </a:rPr>
              <a:t>Who has to get accounts audited on compulsory basis ……….</a:t>
            </a:r>
            <a:endParaRPr lang="en-US" sz="2400" b="1" dirty="0">
              <a:solidFill>
                <a:schemeClr val="bg1"/>
              </a:solidFill>
            </a:endParaRPr>
          </a:p>
        </p:txBody>
      </p:sp>
      <p:sp>
        <p:nvSpPr>
          <p:cNvPr id="2" name="Rectangle 1">
            <a:extLst>
              <a:ext uri="{FF2B5EF4-FFF2-40B4-BE49-F238E27FC236}">
                <a16:creationId xmlns="" xmlns:a16="http://schemas.microsoft.com/office/drawing/2014/main" id="{B79B6662-9C97-4100-A643-568CE551C2E9}"/>
              </a:ext>
            </a:extLst>
          </p:cNvPr>
          <p:cNvSpPr/>
          <p:nvPr/>
        </p:nvSpPr>
        <p:spPr>
          <a:xfrm>
            <a:off x="-32" y="4786322"/>
            <a:ext cx="9144032" cy="1569660"/>
          </a:xfrm>
          <a:prstGeom prst="rect">
            <a:avLst/>
          </a:prstGeom>
          <a:solidFill>
            <a:schemeClr val="tx2">
              <a:lumMod val="40000"/>
              <a:lumOff val="60000"/>
            </a:schemeClr>
          </a:solidFill>
        </p:spPr>
        <p:txBody>
          <a:bodyPr wrap="square">
            <a:spAutoFit/>
          </a:bodyPr>
          <a:lstStyle/>
          <a:p>
            <a:pPr algn="just"/>
            <a:r>
              <a:rPr lang="en-US" sz="2400" b="1" dirty="0">
                <a:solidFill>
                  <a:schemeClr val="bg1"/>
                </a:solidFill>
              </a:rPr>
              <a:t>Note: 44AB shall not apply to the person who has opt for section 44AD(1) and his total sales, turnover or gross receipts, as the case may be, in business does not exceed </a:t>
            </a:r>
            <a:r>
              <a:rPr lang="en-US" sz="2400" b="1" u="sng" dirty="0">
                <a:solidFill>
                  <a:schemeClr val="bg1"/>
                </a:solidFill>
              </a:rPr>
              <a:t>two crore rupees </a:t>
            </a:r>
            <a:r>
              <a:rPr lang="en-US" sz="2400" b="1" dirty="0">
                <a:solidFill>
                  <a:schemeClr val="bg1"/>
                </a:solidFill>
              </a:rPr>
              <a:t>in such previous year:</a:t>
            </a:r>
          </a:p>
        </p:txBody>
      </p:sp>
      <p:sp>
        <p:nvSpPr>
          <p:cNvPr id="7" name="Slide Number Placeholder 5"/>
          <p:cNvSpPr txBox="1">
            <a:spLocks/>
          </p:cNvSpPr>
          <p:nvPr/>
        </p:nvSpPr>
        <p:spPr>
          <a:xfrm>
            <a:off x="0" y="1272222"/>
            <a:ext cx="533400" cy="244476"/>
          </a:xfrm>
          <a:prstGeom prst="rect">
            <a:avLst/>
          </a:prstGeom>
        </p:spPr>
        <p:txBody>
          <a:bodyPr vert="horz" anchor="ctr" anchorCtr="0">
            <a:normAutofit fontScale="85000" lnSpcReduction="20000"/>
          </a:bodyPr>
          <a:lstStyle>
            <a:defPPr>
              <a:defRPr lang="en-US"/>
            </a:defPPr>
            <a:lvl1pPr marL="0" algn="ctr" defTabSz="914400" rtl="0" eaLnBrk="1" latinLnBrk="0" hangingPunct="1">
              <a:defRPr kumimoji="0" sz="1400" b="1"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B5623DA5-471E-47B9-B428-EACCDD2BCB5D}" type="slidenum">
              <a:rPr lang="en-US" smtClean="0"/>
              <a:pPr>
                <a:defRPr/>
              </a:pPr>
              <a:t>59</a:t>
            </a:fld>
            <a:endParaRPr lang="en-US" dirty="0"/>
          </a:p>
        </p:txBody>
      </p:sp>
      <p:sp>
        <p:nvSpPr>
          <p:cNvPr id="11"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59</a:t>
            </a:fld>
            <a:endParaRPr lang="en-US" dirty="0">
              <a:solidFill>
                <a:schemeClr val="bg1"/>
              </a:solidFill>
            </a:endParaRPr>
          </a:p>
        </p:txBody>
      </p:sp>
    </p:spTree>
    <p:extLst>
      <p:ext uri="{BB962C8B-B14F-4D97-AF65-F5344CB8AC3E}">
        <p14:creationId xmlns:p14="http://schemas.microsoft.com/office/powerpoint/2010/main" val="1565558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1371600" y="2819400"/>
            <a:ext cx="7467600" cy="3581400"/>
          </a:xfrm>
          <a:ln w="38100">
            <a:solidFill>
              <a:schemeClr val="accent1"/>
            </a:solidFill>
          </a:ln>
        </p:spPr>
        <p:txBody>
          <a:bodyPr>
            <a:normAutofit/>
          </a:bodyPr>
          <a:lstStyle/>
          <a:p>
            <a:pPr algn="just" eaLnBrk="1" hangingPunct="1">
              <a:buFont typeface="Wingdings" pitchFamily="2" charset="2"/>
              <a:buNone/>
            </a:pPr>
            <a:endParaRPr lang="en-US" sz="1000" b="1" u="sng" dirty="0">
              <a:solidFill>
                <a:srgbClr val="D54F41"/>
              </a:solidFill>
            </a:endParaRPr>
          </a:p>
          <a:p>
            <a:pPr marL="87313" algn="just" eaLnBrk="1" hangingPunct="1">
              <a:buFont typeface="Wingdings" pitchFamily="2" charset="2"/>
              <a:buNone/>
            </a:pPr>
            <a:r>
              <a:rPr lang="en-US" sz="2300" b="1" u="sng" dirty="0">
                <a:solidFill>
                  <a:srgbClr val="D54F41"/>
                </a:solidFill>
              </a:rPr>
              <a:t>Under Section 44AB </a:t>
            </a:r>
            <a:r>
              <a:rPr lang="en-US" sz="2300" b="1" u="sng" dirty="0" err="1">
                <a:solidFill>
                  <a:srgbClr val="D54F41"/>
                </a:solidFill>
              </a:rPr>
              <a:t>r.w.</a:t>
            </a:r>
            <a:r>
              <a:rPr lang="en-US" sz="2300" b="1" u="sng" dirty="0">
                <a:solidFill>
                  <a:srgbClr val="D54F41"/>
                </a:solidFill>
              </a:rPr>
              <a:t> Rule 6G</a:t>
            </a:r>
          </a:p>
          <a:p>
            <a:pPr marL="628650" indent="-454025" algn="just" eaLnBrk="1" hangingPunct="1">
              <a:buSzPct val="80000"/>
              <a:buFont typeface="Wingdings" pitchFamily="2" charset="2"/>
              <a:buChar char="Ø"/>
            </a:pPr>
            <a:r>
              <a:rPr lang="en-US" sz="2300" dirty="0"/>
              <a:t>Form 3CA/3CB</a:t>
            </a:r>
          </a:p>
          <a:p>
            <a:pPr marL="628650" indent="-454025" algn="just" eaLnBrk="1" hangingPunct="1">
              <a:buSzPct val="80000"/>
              <a:buFont typeface="Wingdings" pitchFamily="2" charset="2"/>
              <a:buChar char="Ø"/>
            </a:pPr>
            <a:r>
              <a:rPr lang="en-US" sz="2300" dirty="0"/>
              <a:t>Form 3CD</a:t>
            </a:r>
          </a:p>
          <a:p>
            <a:pPr lvl="0" algn="just"/>
            <a:endParaRPr lang="en-US" sz="1200" b="1" dirty="0"/>
          </a:p>
          <a:p>
            <a:pPr marL="87313" lvl="0" algn="just"/>
            <a:r>
              <a:rPr lang="en-US" sz="2300" b="1" dirty="0"/>
              <a:t>Report of audit u/s 44AB shall be furnished electronically  </a:t>
            </a:r>
            <a:r>
              <a:rPr lang="en-US" sz="2300" i="1" dirty="0"/>
              <a:t>[Notification No. 34 /2013/ F.No.142/5/2013-TPL dated 1</a:t>
            </a:r>
            <a:r>
              <a:rPr lang="en-US" sz="2300" i="1" baseline="30000" dirty="0"/>
              <a:t>st</a:t>
            </a:r>
            <a:r>
              <a:rPr lang="en-US" sz="2300" i="1" dirty="0"/>
              <a:t> May, 2013] </a:t>
            </a:r>
            <a:r>
              <a:rPr lang="en-US" sz="2300" i="1" dirty="0">
                <a:solidFill>
                  <a:schemeClr val="accent2"/>
                </a:solidFill>
                <a:cs typeface="Times New Roman" pitchFamily="18" charset="0"/>
              </a:rPr>
              <a:t>[Inserted by </a:t>
            </a:r>
            <a:r>
              <a:rPr lang="en-US" sz="2300" i="1" dirty="0">
                <a:solidFill>
                  <a:schemeClr val="accent2"/>
                </a:solidFill>
              </a:rPr>
              <a:t>Income-tax </a:t>
            </a:r>
            <a:r>
              <a:rPr lang="en-US" sz="2300" b="1" i="1" dirty="0">
                <a:solidFill>
                  <a:schemeClr val="accent2"/>
                </a:solidFill>
              </a:rPr>
              <a:t>(3</a:t>
            </a:r>
            <a:r>
              <a:rPr lang="en-US" sz="2300" b="1" i="1" baseline="30000" dirty="0">
                <a:solidFill>
                  <a:schemeClr val="accent2"/>
                </a:solidFill>
              </a:rPr>
              <a:t>rd</a:t>
            </a:r>
            <a:r>
              <a:rPr lang="en-US" sz="2300" b="1" i="1" dirty="0">
                <a:solidFill>
                  <a:schemeClr val="accent2"/>
                </a:solidFill>
              </a:rPr>
              <a:t> Amendment) Rules, 2013]</a:t>
            </a:r>
            <a:endParaRPr lang="en-US" sz="2300" dirty="0"/>
          </a:p>
        </p:txBody>
      </p:sp>
      <p:sp>
        <p:nvSpPr>
          <p:cNvPr id="243714" name="Rectangle 2"/>
          <p:cNvSpPr>
            <a:spLocks noGrp="1" noChangeArrowheads="1"/>
          </p:cNvSpPr>
          <p:nvPr>
            <p:ph type="title"/>
          </p:nvPr>
        </p:nvSpPr>
        <p:spPr>
          <a:xfrm>
            <a:off x="1371600" y="1600200"/>
            <a:ext cx="7620000" cy="990600"/>
          </a:xfrm>
        </p:spPr>
        <p:txBody>
          <a:bodyPr>
            <a:noAutofit/>
          </a:bodyPr>
          <a:lstStyle/>
          <a:p>
            <a:pPr fontAlgn="auto">
              <a:spcAft>
                <a:spcPts val="0"/>
              </a:spcAft>
              <a:defRPr/>
            </a:pPr>
            <a:r>
              <a:rPr lang="en-US" sz="6000" dirty="0"/>
              <a:t>Tax Audit Report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3999" cy="3000396"/>
          </a:xfrm>
          <a:ln w="38100">
            <a:solidFill>
              <a:schemeClr val="accent1"/>
            </a:solidFill>
          </a:ln>
        </p:spPr>
        <p:txBody>
          <a:bodyPr rtlCol="0">
            <a:normAutofit/>
          </a:bodyPr>
          <a:lstStyle/>
          <a:p>
            <a:pPr marL="0" indent="0" algn="just">
              <a:spcBef>
                <a:spcPts val="0"/>
              </a:spcBef>
              <a:buNone/>
            </a:pPr>
            <a:r>
              <a:rPr lang="en-IN" sz="2000" dirty="0"/>
              <a:t>The Finance Act, 2021 has increased the threshold limit under section 44AB for the </a:t>
            </a:r>
            <a:r>
              <a:rPr lang="en-IN" sz="2000" b="1" dirty="0"/>
              <a:t>mandatory audit from Rs. 1 crore to Rs. 10 crores, with effect from the AY 2021-22</a:t>
            </a:r>
            <a:r>
              <a:rPr lang="en-IN" sz="2000" dirty="0"/>
              <a:t>. However, the increased threshold limit of Rs. 10 crores shall be </a:t>
            </a:r>
            <a:r>
              <a:rPr lang="en-IN" sz="2000" b="1" dirty="0"/>
              <a:t>applicable only if cash receipts </a:t>
            </a:r>
            <a:r>
              <a:rPr lang="en-IN" sz="2000" b="1" u="sng" dirty="0"/>
              <a:t>and</a:t>
            </a:r>
            <a:r>
              <a:rPr lang="en-IN" sz="2000" b="1" dirty="0"/>
              <a:t> cash payments during the year does not exceed 5% of total receipt or payment</a:t>
            </a:r>
            <a:r>
              <a:rPr lang="en-IN" sz="2000" dirty="0"/>
              <a:t>, as the case may be. In other words, more than 95% of the business transactions should be done through banking channels. </a:t>
            </a:r>
          </a:p>
          <a:p>
            <a:pPr marL="0" indent="0" algn="just">
              <a:spcBef>
                <a:spcPts val="0"/>
              </a:spcBef>
              <a:buNone/>
            </a:pPr>
            <a:endParaRPr lang="en-IN" sz="2000" dirty="0"/>
          </a:p>
          <a:p>
            <a:pPr marL="0" indent="0" algn="just">
              <a:spcBef>
                <a:spcPts val="0"/>
              </a:spcBef>
              <a:buNone/>
            </a:pPr>
            <a:r>
              <a:rPr lang="en-IN" sz="2000" dirty="0"/>
              <a:t>To incorporate the above amendments, the ITR forms have been amended requiring the assessee to tick the check-box if cash receipts or cash payments exceed 5%.</a:t>
            </a:r>
          </a:p>
          <a:p>
            <a:pPr marL="0" indent="0" algn="just">
              <a:buNone/>
            </a:pPr>
            <a:endParaRPr lang="en-IN" sz="2400" dirty="0"/>
          </a:p>
          <a:p>
            <a:pPr marL="0" indent="0" algn="just">
              <a:buNone/>
            </a:pPr>
            <a:endParaRPr lang="en-IN" sz="2400" dirty="0"/>
          </a:p>
          <a:p>
            <a:pPr marL="0" indent="0" algn="just">
              <a:buNone/>
            </a:pPr>
            <a:endParaRPr lang="en-IN" sz="2400" dirty="0"/>
          </a:p>
        </p:txBody>
      </p:sp>
      <p:sp>
        <p:nvSpPr>
          <p:cNvPr id="5" name="Title 1"/>
          <p:cNvSpPr txBox="1">
            <a:spLocks/>
          </p:cNvSpPr>
          <p:nvPr/>
        </p:nvSpPr>
        <p:spPr>
          <a:xfrm>
            <a:off x="0" y="-24"/>
            <a:ext cx="9144000" cy="1097360"/>
          </a:xfrm>
          <a:prstGeom prst="rect">
            <a:avLst/>
          </a:prstGeom>
          <a:solidFill>
            <a:schemeClr val="tx2">
              <a:lumMod val="40000"/>
              <a:lumOff val="6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000" b="0" i="0" u="none" strike="noStrike" kern="1200" cap="none" spc="0" normalizeH="0" baseline="0" noProof="0" dirty="0">
                <a:ln>
                  <a:noFill/>
                </a:ln>
                <a:solidFill>
                  <a:schemeClr val="bg1"/>
                </a:solidFill>
                <a:effectLst/>
                <a:uLnTx/>
                <a:uFillTx/>
                <a:latin typeface="+mj-lt"/>
                <a:ea typeface="+mj-ea"/>
                <a:cs typeface="+mj-cs"/>
              </a:rPr>
              <a:t>Increase in Threshold Limit for Tax Audit u/s 44AB by</a:t>
            </a:r>
            <a:r>
              <a:rPr kumimoji="0" lang="en-US" sz="3000" b="0" i="0" u="none" strike="noStrike" kern="1200" cap="none" spc="0" normalizeH="0" noProof="0" dirty="0">
                <a:ln>
                  <a:noFill/>
                </a:ln>
                <a:solidFill>
                  <a:schemeClr val="bg1"/>
                </a:solidFill>
                <a:effectLst/>
                <a:uLnTx/>
                <a:uFillTx/>
                <a:latin typeface="+mj-lt"/>
                <a:ea typeface="+mj-ea"/>
                <a:cs typeface="+mj-cs"/>
              </a:rPr>
              <a:t> Finance Act, 2020 </a:t>
            </a:r>
            <a:r>
              <a:rPr kumimoji="0" lang="en-US" sz="3000" b="1" i="0" u="none" strike="noStrike" kern="1200" cap="none" spc="0" normalizeH="0" noProof="0" dirty="0">
                <a:ln>
                  <a:noFill/>
                </a:ln>
                <a:solidFill>
                  <a:schemeClr val="bg1"/>
                </a:solidFill>
                <a:effectLst/>
                <a:uLnTx/>
                <a:uFillTx/>
                <a:latin typeface="+mj-lt"/>
                <a:ea typeface="+mj-ea"/>
                <a:cs typeface="+mj-cs"/>
              </a:rPr>
              <a:t>[(Proviso to Section 44AB(1)]</a:t>
            </a:r>
            <a:endParaRPr kumimoji="0" lang="en-US" sz="3000" b="1" i="0" u="none" strike="noStrike" kern="1200" cap="none" spc="0" normalizeH="0" baseline="0" noProof="0" dirty="0">
              <a:ln>
                <a:noFill/>
              </a:ln>
              <a:solidFill>
                <a:schemeClr val="bg1"/>
              </a:solidFill>
              <a:effectLst/>
              <a:uLnTx/>
              <a:uFillTx/>
              <a:latin typeface="+mj-lt"/>
              <a:ea typeface="+mj-ea"/>
              <a:cs typeface="+mj-cs"/>
            </a:endParaRPr>
          </a:p>
        </p:txBody>
      </p:sp>
      <p:sp>
        <p:nvSpPr>
          <p:cNvPr id="7" name="TextBox 6"/>
          <p:cNvSpPr txBox="1"/>
          <p:nvPr/>
        </p:nvSpPr>
        <p:spPr>
          <a:xfrm>
            <a:off x="0" y="4143380"/>
            <a:ext cx="9144000" cy="2554545"/>
          </a:xfrm>
          <a:prstGeom prst="rect">
            <a:avLst/>
          </a:prstGeom>
          <a:solidFill>
            <a:schemeClr val="tx2">
              <a:lumMod val="40000"/>
              <a:lumOff val="60000"/>
            </a:schemeClr>
          </a:solidFill>
        </p:spPr>
        <p:txBody>
          <a:bodyPr wrap="square" rtlCol="0">
            <a:spAutoFit/>
          </a:bodyPr>
          <a:lstStyle/>
          <a:p>
            <a:pPr algn="just"/>
            <a:r>
              <a:rPr lang="en-US" sz="2000" dirty="0">
                <a:solidFill>
                  <a:schemeClr val="bg1"/>
                </a:solidFill>
              </a:rPr>
              <a:t>Issue:  if an assessee has T/O of </a:t>
            </a:r>
            <a:r>
              <a:rPr lang="en-US" sz="2000" dirty="0" err="1">
                <a:solidFill>
                  <a:schemeClr val="bg1"/>
                </a:solidFill>
              </a:rPr>
              <a:t>upto</a:t>
            </a:r>
            <a:r>
              <a:rPr lang="en-US" sz="2000" dirty="0">
                <a:solidFill>
                  <a:schemeClr val="bg1"/>
                </a:solidFill>
              </a:rPr>
              <a:t> Rs. 2CR and more than 95% of total receipts and payments are through electronic mode,  and such assessee wants to disclosed his income from business less than 8%, then by virtue of provision of Section 44AD(4), he has to get his accounts audited u/s 44AA(1)(e) of the Act. </a:t>
            </a:r>
          </a:p>
          <a:p>
            <a:pPr algn="just"/>
            <a:r>
              <a:rPr lang="en-US" sz="2000" dirty="0">
                <a:solidFill>
                  <a:schemeClr val="bg1"/>
                </a:solidFill>
              </a:rPr>
              <a:t>However if his T/O is more then 2CR, then his business shall not be treated as eligible business and therefore provision of Section 44AD(4) will not apply in that PY and accordingly he will not be requiered to get his accounts audited u/s 44AB by the virtue of Proviso  to  Section 44AB(1)(a).</a:t>
            </a:r>
          </a:p>
        </p:txBody>
      </p:sp>
      <p:sp>
        <p:nvSpPr>
          <p:cNvPr id="9"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60</a:t>
            </a:fld>
            <a:endParaRPr lang="en-US" dirty="0">
              <a:solidFill>
                <a:schemeClr val="bg1"/>
              </a:solidFill>
            </a:endParaRPr>
          </a:p>
        </p:txBody>
      </p:sp>
    </p:spTree>
    <p:extLst>
      <p:ext uri="{BB962C8B-B14F-4D97-AF65-F5344CB8AC3E}">
        <p14:creationId xmlns:p14="http://schemas.microsoft.com/office/powerpoint/2010/main" val="38829680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24"/>
            <a:ext cx="9144000" cy="1077218"/>
          </a:xfrm>
          <a:prstGeom prst="rect">
            <a:avLst/>
          </a:prstGeom>
          <a:solidFill>
            <a:schemeClr val="tx2">
              <a:lumMod val="40000"/>
              <a:lumOff val="60000"/>
            </a:schemeClr>
          </a:solidFill>
          <a:ln>
            <a:solidFill>
              <a:schemeClr val="accent1"/>
            </a:solidFill>
          </a:ln>
        </p:spPr>
        <p:txBody>
          <a:bodyPr wrap="square">
            <a:spAutoFit/>
          </a:bodyPr>
          <a:lstStyle/>
          <a:p>
            <a:pPr algn="ctr"/>
            <a:r>
              <a:rPr lang="en-US" sz="3200" b="1" dirty="0">
                <a:solidFill>
                  <a:schemeClr val="bg1"/>
                </a:solidFill>
              </a:rPr>
              <a:t>Changes in ITRs  [3, 5 &amp; 6] </a:t>
            </a:r>
          </a:p>
          <a:p>
            <a:pPr algn="ctr"/>
            <a:r>
              <a:rPr lang="en-US" sz="3200" b="1" dirty="0">
                <a:solidFill>
                  <a:schemeClr val="bg1"/>
                </a:solidFill>
              </a:rPr>
              <a:t>in respect of (Proviso to Section 44AB(1)</a:t>
            </a:r>
          </a:p>
        </p:txBody>
      </p:sp>
      <p:sp>
        <p:nvSpPr>
          <p:cNvPr id="13" name="Rectangle 12"/>
          <p:cNvSpPr/>
          <p:nvPr/>
        </p:nvSpPr>
        <p:spPr>
          <a:xfrm>
            <a:off x="-32" y="5703639"/>
            <a:ext cx="9144032" cy="461665"/>
          </a:xfrm>
          <a:prstGeom prst="rect">
            <a:avLst/>
          </a:prstGeom>
          <a:solidFill>
            <a:schemeClr val="tx2">
              <a:lumMod val="40000"/>
              <a:lumOff val="60000"/>
            </a:schemeClr>
          </a:solidFill>
        </p:spPr>
        <p:txBody>
          <a:bodyPr wrap="square">
            <a:spAutoFit/>
          </a:bodyPr>
          <a:lstStyle/>
          <a:p>
            <a:r>
              <a:rPr lang="en-IN" sz="2400" b="1" dirty="0">
                <a:solidFill>
                  <a:schemeClr val="bg1"/>
                </a:solidFill>
              </a:rPr>
              <a:t>Note: It is to be filled in ‘Part A-General’ in the respective forms.</a:t>
            </a:r>
          </a:p>
        </p:txBody>
      </p:sp>
      <p:sp>
        <p:nvSpPr>
          <p:cNvPr id="6" name="Slide Number Placeholder 3"/>
          <p:cNvSpPr>
            <a:spLocks noGrp="1"/>
          </p:cNvSpPr>
          <p:nvPr>
            <p:ph type="sldNum" sz="quarter" idx="12"/>
          </p:nvPr>
        </p:nvSpPr>
        <p:spPr>
          <a:xfrm>
            <a:off x="8610600" y="6500834"/>
            <a:ext cx="533400" cy="381000"/>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61</a:t>
            </a:fld>
            <a:endParaRPr lang="en-US" dirty="0">
              <a:solidFill>
                <a:schemeClr val="bg1"/>
              </a:solidFill>
            </a:endParaRPr>
          </a:p>
        </p:txBody>
      </p:sp>
      <p:pic>
        <p:nvPicPr>
          <p:cNvPr id="3" name="Picture 2" descr="Graphical user interface, text, application, table, email&#10;&#10;Description automatically generated">
            <a:extLst>
              <a:ext uri="{FF2B5EF4-FFF2-40B4-BE49-F238E27FC236}">
                <a16:creationId xmlns="" xmlns:a16="http://schemas.microsoft.com/office/drawing/2014/main" id="{514F3B0D-7F19-4A74-9205-0AB1FCCBF2F1}"/>
              </a:ext>
            </a:extLst>
          </p:cNvPr>
          <p:cNvPicPr>
            <a:picLocks noChangeAspect="1"/>
          </p:cNvPicPr>
          <p:nvPr/>
        </p:nvPicPr>
        <p:blipFill>
          <a:blip r:embed="rId3" cstate="print"/>
          <a:stretch>
            <a:fillRect/>
          </a:stretch>
        </p:blipFill>
        <p:spPr>
          <a:xfrm>
            <a:off x="56520" y="1314155"/>
            <a:ext cx="9030960" cy="4229690"/>
          </a:xfrm>
          <a:prstGeom prst="rect">
            <a:avLst/>
          </a:prstGeom>
        </p:spPr>
      </p:pic>
    </p:spTree>
    <p:extLst>
      <p:ext uri="{BB962C8B-B14F-4D97-AF65-F5344CB8AC3E}">
        <p14:creationId xmlns:p14="http://schemas.microsoft.com/office/powerpoint/2010/main" val="41962183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9"/>
            <a:ext cx="9144000" cy="5857891"/>
          </a:xfrm>
          <a:ln w="38100">
            <a:solidFill>
              <a:schemeClr val="accent1"/>
            </a:solidFill>
          </a:ln>
        </p:spPr>
        <p:txBody>
          <a:bodyPr rtlCol="0">
            <a:noAutofit/>
          </a:bodyPr>
          <a:lstStyle/>
          <a:p>
            <a:pPr algn="just">
              <a:spcBef>
                <a:spcPts val="0"/>
              </a:spcBef>
              <a:buNone/>
            </a:pPr>
            <a:r>
              <a:rPr lang="en-US" sz="1900" b="1" dirty="0">
                <a:solidFill>
                  <a:schemeClr val="tx2"/>
                </a:solidFill>
              </a:rPr>
              <a:t>“</a:t>
            </a:r>
            <a:r>
              <a:rPr lang="en-US" sz="1900" b="1" i="1" u="sng" dirty="0">
                <a:solidFill>
                  <a:schemeClr val="tx2"/>
                </a:solidFill>
              </a:rPr>
              <a:t>Gross Receipts” is not defined in the Act</a:t>
            </a:r>
            <a:r>
              <a:rPr lang="en-US" sz="1900" b="1" i="1" u="sng" dirty="0">
                <a:solidFill>
                  <a:srgbClr val="0070C0"/>
                </a:solidFill>
              </a:rPr>
              <a:t> </a:t>
            </a:r>
          </a:p>
          <a:p>
            <a:pPr marL="266700" indent="-266700" algn="just">
              <a:spcBef>
                <a:spcPts val="0"/>
              </a:spcBef>
              <a:buFontTx/>
              <a:buChar char="•"/>
            </a:pPr>
            <a:r>
              <a:rPr lang="en-US" sz="1900" dirty="0"/>
              <a:t>It includes all the receipts in cash or kind.</a:t>
            </a:r>
          </a:p>
          <a:p>
            <a:pPr marL="266700" indent="-266700" algn="just">
              <a:spcBef>
                <a:spcPts val="0"/>
              </a:spcBef>
              <a:buFontTx/>
              <a:buChar char="•"/>
            </a:pPr>
            <a:r>
              <a:rPr lang="en-US" sz="1900" dirty="0"/>
              <a:t>Arising from carrying on of the business.</a:t>
            </a:r>
          </a:p>
          <a:p>
            <a:pPr marL="266700" indent="-266700" algn="just">
              <a:spcBef>
                <a:spcPts val="0"/>
              </a:spcBef>
              <a:buFontTx/>
              <a:buChar char="•"/>
            </a:pPr>
            <a:r>
              <a:rPr lang="en-US" sz="1900" dirty="0"/>
              <a:t>Which is assessable as business income under the act.</a:t>
            </a:r>
          </a:p>
          <a:p>
            <a:pPr marL="0" indent="0" algn="just">
              <a:spcBef>
                <a:spcPts val="0"/>
              </a:spcBef>
              <a:buNone/>
            </a:pPr>
            <a:r>
              <a:rPr lang="en-US" sz="1900" dirty="0"/>
              <a:t>U/s 145(1) “Sales”, “Turnover” or ”Gross Receipts” computes either on cash or mercantile system.</a:t>
            </a:r>
          </a:p>
          <a:p>
            <a:pPr marL="0" indent="0" algn="just">
              <a:spcBef>
                <a:spcPts val="0"/>
              </a:spcBef>
              <a:buNone/>
            </a:pPr>
            <a:r>
              <a:rPr lang="en-US" sz="1900" b="1" u="sng" dirty="0">
                <a:solidFill>
                  <a:schemeClr val="tx2"/>
                </a:solidFill>
              </a:rPr>
              <a:t>As per the Guidance Note on Tax Audit [Para 5.5 on Page No. 21 of Guidance Note on Tax Audit]</a:t>
            </a:r>
          </a:p>
          <a:p>
            <a:pPr marL="0" indent="0" algn="just">
              <a:spcBef>
                <a:spcPts val="0"/>
              </a:spcBef>
              <a:buNone/>
            </a:pPr>
            <a:r>
              <a:rPr lang="en-US" sz="1900" b="1" dirty="0">
                <a:solidFill>
                  <a:schemeClr val="tx2"/>
                </a:solidFill>
              </a:rPr>
              <a:t>“Sales Turnover” means-</a:t>
            </a:r>
            <a:r>
              <a:rPr lang="en-US" sz="1900" b="1" dirty="0">
                <a:solidFill>
                  <a:srgbClr val="0070C0"/>
                </a:solidFill>
              </a:rPr>
              <a:t> </a:t>
            </a:r>
            <a:r>
              <a:rPr lang="en-US" sz="1900" dirty="0"/>
              <a:t>“The aggregate amount for which sales are effected. The ‘gross turnover’ &amp; ‘net turnover’ (or ‘gross sales’ and ‘net sales’) are sometimes used to distinguish the sales aggregate before and after deduction of returns and trade discounts.”</a:t>
            </a:r>
          </a:p>
          <a:p>
            <a:pPr marL="0" indent="0" algn="just">
              <a:spcBef>
                <a:spcPts val="0"/>
              </a:spcBef>
              <a:buNone/>
            </a:pPr>
            <a:r>
              <a:rPr lang="en-US" sz="1900" dirty="0"/>
              <a:t>For the purpose of Section 44AB, turnover shall be construed taking into consideration the following:</a:t>
            </a:r>
          </a:p>
          <a:p>
            <a:pPr marL="266700" indent="-266700" algn="just">
              <a:spcBef>
                <a:spcPts val="0"/>
              </a:spcBef>
              <a:buFont typeface="Wingdings" pitchFamily="2" charset="2"/>
              <a:buChar char="Ø"/>
            </a:pPr>
            <a:r>
              <a:rPr lang="en-US" sz="1900" dirty="0"/>
              <a:t>Normally turnover shall exclude excise duty, custom duty, sales tax and </a:t>
            </a:r>
            <a:r>
              <a:rPr lang="en-US" sz="1900" dirty="0" err="1"/>
              <a:t>cess</a:t>
            </a:r>
            <a:r>
              <a:rPr lang="en-US" sz="1900" dirty="0"/>
              <a:t> etc. </a:t>
            </a:r>
            <a:r>
              <a:rPr lang="en-US" sz="1900" i="1" dirty="0"/>
              <a:t>(Depending on the Method of accounting followed by the assessee) </a:t>
            </a:r>
            <a:r>
              <a:rPr lang="en-US" sz="1900" b="1" i="1" dirty="0"/>
              <a:t>[As per the Book “A Compendium of Issues on Income Tax” by Dr. </a:t>
            </a:r>
            <a:r>
              <a:rPr lang="en-US" sz="1900" b="1" i="1" dirty="0" err="1"/>
              <a:t>Girish</a:t>
            </a:r>
            <a:r>
              <a:rPr lang="en-US" sz="1900" b="1" i="1" dirty="0"/>
              <a:t> </a:t>
            </a:r>
            <a:r>
              <a:rPr lang="en-US" sz="1900" b="1" i="1" dirty="0" err="1"/>
              <a:t>Ahuja</a:t>
            </a:r>
            <a:r>
              <a:rPr lang="en-US" sz="1900" b="1" i="1" dirty="0"/>
              <a:t>  &amp; Dr. Ravi Gupta]</a:t>
            </a:r>
            <a:r>
              <a:rPr lang="en-US" sz="1900" i="1" dirty="0"/>
              <a:t> </a:t>
            </a:r>
          </a:p>
          <a:p>
            <a:pPr marL="266700" indent="-266700" algn="just">
              <a:spcBef>
                <a:spcPts val="0"/>
              </a:spcBef>
              <a:buFont typeface="Wingdings" pitchFamily="2" charset="2"/>
              <a:buChar char="Ø"/>
            </a:pPr>
            <a:r>
              <a:rPr lang="en-US" sz="1900" dirty="0"/>
              <a:t>Trade discounts given in invoice is to be excluded but cash discounts are not to be excluded.</a:t>
            </a:r>
          </a:p>
          <a:p>
            <a:pPr marL="266700" indent="-266700" algn="just">
              <a:spcBef>
                <a:spcPts val="0"/>
              </a:spcBef>
              <a:buFont typeface="Wingdings" pitchFamily="2" charset="2"/>
              <a:buChar char="Ø"/>
            </a:pPr>
            <a:r>
              <a:rPr lang="en-US" sz="1900" dirty="0"/>
              <a:t>Commission allowed to third parties shall be included in the turnover.</a:t>
            </a:r>
          </a:p>
          <a:p>
            <a:pPr marL="266700" indent="-266700" algn="just">
              <a:spcBef>
                <a:spcPts val="0"/>
              </a:spcBef>
              <a:buFont typeface="Wingdings" pitchFamily="2" charset="2"/>
              <a:buChar char="Ø"/>
            </a:pPr>
            <a:r>
              <a:rPr lang="en-US" sz="1900" dirty="0"/>
              <a:t>Amount of sales returns shall be excluded from the turnover.</a:t>
            </a:r>
          </a:p>
        </p:txBody>
      </p:sp>
      <p:sp>
        <p:nvSpPr>
          <p:cNvPr id="6" name="Title 1"/>
          <p:cNvSpPr txBox="1">
            <a:spLocks/>
          </p:cNvSpPr>
          <p:nvPr/>
        </p:nvSpPr>
        <p:spPr>
          <a:xfrm>
            <a:off x="0" y="-24"/>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a:spLocks noGrp="1"/>
          </p:cNvSpPr>
          <p:nvPr>
            <p:ph type="sldNum" sz="quarter" idx="12"/>
          </p:nvPr>
        </p:nvSpPr>
        <p:spPr>
          <a:xfrm>
            <a:off x="8610600" y="6572272"/>
            <a:ext cx="533400" cy="309562"/>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62</a:t>
            </a:fld>
            <a:endParaRPr lang="en-US" dirty="0">
              <a:solidFill>
                <a:schemeClr val="bg1"/>
              </a:solidFill>
            </a:endParaRPr>
          </a:p>
        </p:txBody>
      </p:sp>
    </p:spTree>
    <p:extLst>
      <p:ext uri="{BB962C8B-B14F-4D97-AF65-F5344CB8AC3E}">
        <p14:creationId xmlns:p14="http://schemas.microsoft.com/office/powerpoint/2010/main" val="1040006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8"/>
            <a:ext cx="9144000" cy="5286375"/>
          </a:xfrm>
          <a:ln w="38100">
            <a:solidFill>
              <a:schemeClr val="accent1"/>
            </a:solidFill>
          </a:ln>
        </p:spPr>
        <p:txBody>
          <a:bodyPr rtlCol="0">
            <a:noAutofit/>
          </a:bodyPr>
          <a:lstStyle/>
          <a:p>
            <a:pPr marL="0" indent="0" algn="just">
              <a:buNone/>
            </a:pPr>
            <a:r>
              <a:rPr lang="en-US" sz="2000" dirty="0">
                <a:solidFill>
                  <a:schemeClr val="tx2"/>
                </a:solidFill>
                <a:latin typeface="Calibri" pitchFamily="34" charset="0"/>
              </a:rPr>
              <a:t>Turnover in case of </a:t>
            </a:r>
            <a:r>
              <a:rPr lang="en-US" sz="2000" b="1" u="sng" dirty="0">
                <a:solidFill>
                  <a:schemeClr val="tx2"/>
                </a:solidFill>
                <a:latin typeface="Calibri" pitchFamily="34" charset="0"/>
              </a:rPr>
              <a:t>Share Brokers</a:t>
            </a:r>
            <a:r>
              <a:rPr lang="en-US" sz="2000" dirty="0">
                <a:solidFill>
                  <a:schemeClr val="tx2"/>
                </a:solidFill>
                <a:latin typeface="Calibri" pitchFamily="34" charset="0"/>
              </a:rPr>
              <a:t> shall be computed in following manner </a:t>
            </a:r>
            <a:r>
              <a:rPr lang="en-US" sz="2000" b="1" u="sng" dirty="0">
                <a:solidFill>
                  <a:schemeClr val="tx2"/>
                </a:solidFill>
              </a:rPr>
              <a:t>[Para 5.14 on Page No. 25 of Guidance Note on Tax Audit]</a:t>
            </a:r>
            <a:endParaRPr lang="en-US" sz="2000" dirty="0">
              <a:solidFill>
                <a:schemeClr val="tx2"/>
              </a:solidFill>
              <a:latin typeface="Calibri" pitchFamily="34" charset="0"/>
            </a:endParaRPr>
          </a:p>
          <a:p>
            <a:pPr algn="just">
              <a:buFont typeface="Wingdings" pitchFamily="2" charset="2"/>
              <a:buChar char="Ø"/>
            </a:pPr>
            <a:r>
              <a:rPr lang="en-US" sz="2000" dirty="0">
                <a:latin typeface="Calibri" pitchFamily="34" charset="0"/>
              </a:rPr>
              <a:t>Transaction entered on his personal a/c also included in the sale value for purpose of this section.</a:t>
            </a:r>
          </a:p>
          <a:p>
            <a:pPr algn="just">
              <a:buFont typeface="Wingdings" pitchFamily="2" charset="2"/>
              <a:buChar char="Ø"/>
            </a:pPr>
            <a:r>
              <a:rPr lang="en-US" sz="2000" dirty="0">
                <a:latin typeface="Calibri" pitchFamily="34" charset="0"/>
              </a:rPr>
              <a:t>Sub-broker is not different from a share broker.</a:t>
            </a:r>
          </a:p>
          <a:p>
            <a:pPr marL="0" indent="0" algn="just">
              <a:buNone/>
            </a:pPr>
            <a:endParaRPr lang="en-US" sz="100" dirty="0">
              <a:latin typeface="Calibri" pitchFamily="34" charset="0"/>
            </a:endParaRPr>
          </a:p>
          <a:p>
            <a:pPr marL="0" indent="0" algn="just">
              <a:buNone/>
            </a:pPr>
            <a:r>
              <a:rPr lang="en-US" sz="2000" dirty="0">
                <a:latin typeface="Calibri" pitchFamily="34" charset="0"/>
              </a:rPr>
              <a:t>In case of shares, securities &amp; derivatives:</a:t>
            </a:r>
          </a:p>
          <a:p>
            <a:pPr marL="662940" lvl="1" indent="-342900" algn="just">
              <a:buClr>
                <a:schemeClr val="accent2"/>
              </a:buClr>
              <a:buSzPct val="100000"/>
              <a:buFont typeface="+mj-lt"/>
              <a:buAutoNum type="alphaLcParenR"/>
            </a:pPr>
            <a:r>
              <a:rPr lang="en-US" sz="2000" b="1" dirty="0">
                <a:latin typeface="Calibri" pitchFamily="34" charset="0"/>
              </a:rPr>
              <a:t>Speculative Transaction:</a:t>
            </a:r>
            <a:r>
              <a:rPr lang="en-US" sz="2000" dirty="0">
                <a:latin typeface="Calibri" pitchFamily="34" charset="0"/>
              </a:rPr>
              <a:t> The aggregate of both positive and negative differences arising on individual settlement of such contracts is to be considered as Turnover.</a:t>
            </a:r>
          </a:p>
          <a:p>
            <a:pPr marL="662940" lvl="1" indent="-342900" algn="just">
              <a:buClr>
                <a:schemeClr val="accent2"/>
              </a:buClr>
              <a:buSzPct val="100000"/>
              <a:buFont typeface="+mj-lt"/>
              <a:buAutoNum type="alphaLcParenR"/>
            </a:pPr>
            <a:r>
              <a:rPr lang="en-US" sz="2000" b="1" dirty="0">
                <a:latin typeface="Calibri" pitchFamily="34" charset="0"/>
              </a:rPr>
              <a:t>Derivative, future and options: </a:t>
            </a:r>
          </a:p>
          <a:p>
            <a:pPr marL="937260" lvl="2" indent="-342900" algn="just">
              <a:buFont typeface="Wingdings" pitchFamily="2" charset="2"/>
              <a:buChar char="Ø"/>
            </a:pPr>
            <a:r>
              <a:rPr lang="en-US" sz="2000" dirty="0">
                <a:latin typeface="Calibri" pitchFamily="34" charset="0"/>
              </a:rPr>
              <a:t>Difference Of Total  Favorable &amp;  Unfavorable differences:</a:t>
            </a:r>
          </a:p>
          <a:p>
            <a:pPr marL="937260" lvl="2" indent="-342900" algn="just">
              <a:buFont typeface="Wingdings" pitchFamily="2" charset="2"/>
              <a:buChar char="Ø"/>
            </a:pPr>
            <a:r>
              <a:rPr lang="en-US" sz="2000" dirty="0">
                <a:latin typeface="Calibri" pitchFamily="34" charset="0"/>
              </a:rPr>
              <a:t>Premium received on sale of option</a:t>
            </a:r>
          </a:p>
          <a:p>
            <a:pPr marL="937260" lvl="2" indent="-342900" algn="just">
              <a:buFont typeface="Wingdings" pitchFamily="2" charset="2"/>
              <a:buChar char="Ø"/>
            </a:pPr>
            <a:r>
              <a:rPr lang="en-US" sz="2000" dirty="0">
                <a:latin typeface="Calibri" pitchFamily="34" charset="0"/>
              </a:rPr>
              <a:t>Difference of any reverse trade entered</a:t>
            </a:r>
          </a:p>
          <a:p>
            <a:pPr marL="662940" lvl="1" indent="-342900" algn="just">
              <a:buClr>
                <a:schemeClr val="accent2"/>
              </a:buClr>
              <a:buSzPct val="100000"/>
              <a:buFont typeface="+mj-lt"/>
              <a:buAutoNum type="alphaLcParenR"/>
            </a:pPr>
            <a:r>
              <a:rPr lang="en-US" sz="2000" b="1" dirty="0">
                <a:latin typeface="Calibri" pitchFamily="34" charset="0"/>
              </a:rPr>
              <a:t>Delivery based Transactions:</a:t>
            </a:r>
            <a:r>
              <a:rPr lang="en-US" sz="2000" dirty="0">
                <a:latin typeface="Calibri" pitchFamily="34" charset="0"/>
              </a:rPr>
              <a:t> Total value of sales.</a:t>
            </a:r>
            <a:endParaRPr lang="en-US" sz="2000" u="sng" dirty="0">
              <a:latin typeface="Calibri" pitchFamily="34" charset="0"/>
            </a:endParaRPr>
          </a:p>
        </p:txBody>
      </p:sp>
      <p:sp>
        <p:nvSpPr>
          <p:cNvPr id="6" name="Title 1"/>
          <p:cNvSpPr txBox="1">
            <a:spLocks/>
          </p:cNvSpPr>
          <p:nvPr/>
        </p:nvSpPr>
        <p:spPr>
          <a:xfrm>
            <a:off x="0" y="-9872"/>
            <a:ext cx="9144000" cy="990600"/>
          </a:xfrm>
          <a:prstGeom prst="rect">
            <a:avLst/>
          </a:prstGeom>
        </p:spPr>
        <p:txBody>
          <a:bodyPr vert="horz" anchor="ctr">
            <a:noAutofit/>
          </a:bodyPr>
          <a:lstStyle/>
          <a:p>
            <a:r>
              <a:rPr lang="en-IN" sz="3400" b="1" dirty="0">
                <a:solidFill>
                  <a:schemeClr val="tx2"/>
                </a:solidFill>
                <a:latin typeface="+mj-lt"/>
              </a:rPr>
              <a:t>Analysis of Section 44AB</a:t>
            </a:r>
            <a:endParaRPr lang="en-IN" sz="3400" dirty="0">
              <a:solidFill>
                <a:schemeClr val="tx2"/>
              </a:solidFill>
              <a:latin typeface="+mj-lt"/>
            </a:endParaRPr>
          </a:p>
        </p:txBody>
      </p:sp>
      <p:sp>
        <p:nvSpPr>
          <p:cNvPr id="8" name="Title 1"/>
          <p:cNvSpPr txBox="1">
            <a:spLocks/>
          </p:cNvSpPr>
          <p:nvPr/>
        </p:nvSpPr>
        <p:spPr>
          <a:xfrm>
            <a:off x="0" y="-24"/>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9" name="Slide Number Placeholder 3"/>
          <p:cNvSpPr>
            <a:spLocks noGrp="1"/>
          </p:cNvSpPr>
          <p:nvPr>
            <p:ph type="sldNum" sz="quarter" idx="12"/>
          </p:nvPr>
        </p:nvSpPr>
        <p:spPr>
          <a:xfrm>
            <a:off x="8610632" y="6548462"/>
            <a:ext cx="533400" cy="309562"/>
          </a:xfrm>
          <a:solidFill>
            <a:schemeClr val="tx2">
              <a:lumMod val="40000"/>
              <a:lumOff val="60000"/>
            </a:schemeClr>
          </a:solidFill>
        </p:spPr>
        <p:txBody>
          <a:bodyPr>
            <a:normAutofit/>
          </a:bodyPr>
          <a:lstStyle/>
          <a:p>
            <a:pPr>
              <a:defRPr/>
            </a:pPr>
            <a:fld id="{2D6F48FC-46F5-4378-AD34-1167146A4879}" type="slidenum">
              <a:rPr lang="en-US">
                <a:solidFill>
                  <a:schemeClr val="bg1"/>
                </a:solidFill>
              </a:rPr>
              <a:pPr>
                <a:defRPr/>
              </a:pPr>
              <a:t>63</a:t>
            </a:fld>
            <a:endParaRPr lang="en-US" dirty="0">
              <a:solidFill>
                <a:schemeClr val="bg1"/>
              </a:solidFill>
            </a:endParaRPr>
          </a:p>
        </p:txBody>
      </p:sp>
    </p:spTree>
    <p:extLst>
      <p:ext uri="{BB962C8B-B14F-4D97-AF65-F5344CB8AC3E}">
        <p14:creationId xmlns:p14="http://schemas.microsoft.com/office/powerpoint/2010/main" val="20515669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5476915"/>
          </a:xfrm>
          <a:ln w="38100">
            <a:solidFill>
              <a:schemeClr val="accent1"/>
            </a:solidFill>
          </a:ln>
        </p:spPr>
        <p:txBody>
          <a:bodyPr rtlCol="0">
            <a:noAutofit/>
          </a:bodyPr>
          <a:lstStyle/>
          <a:p>
            <a:pPr marL="342900" lvl="1" indent="-342900" algn="just">
              <a:buClr>
                <a:schemeClr val="accent2"/>
              </a:buClr>
              <a:buFont typeface="Wingdings" pitchFamily="2" charset="2"/>
              <a:buChar char="Ø"/>
            </a:pPr>
            <a:r>
              <a:rPr lang="en-GB" sz="2400" dirty="0">
                <a:latin typeface="Calibri" pitchFamily="34" charset="0"/>
              </a:rPr>
              <a:t>The salient features of the newly inserted second proviso to clause (a) are as follows:</a:t>
            </a:r>
          </a:p>
          <a:p>
            <a:pPr marL="617220" lvl="2" indent="-342900" algn="just">
              <a:buFont typeface="Wingdings" pitchFamily="2" charset="2"/>
              <a:buChar char="Ø"/>
            </a:pPr>
            <a:r>
              <a:rPr lang="en-GB" sz="2100" dirty="0">
                <a:latin typeface="Calibri" pitchFamily="34" charset="0"/>
              </a:rPr>
              <a:t>for the purposes of this clause</a:t>
            </a:r>
          </a:p>
          <a:p>
            <a:pPr marL="617220" lvl="2" indent="-342900" algn="just">
              <a:buFont typeface="Wingdings" pitchFamily="2" charset="2"/>
              <a:buChar char="Ø"/>
            </a:pPr>
            <a:r>
              <a:rPr lang="en-US" sz="2100" dirty="0">
                <a:latin typeface="Calibri" pitchFamily="34" charset="0"/>
              </a:rPr>
              <a:t>the payment or receipt</a:t>
            </a:r>
            <a:endParaRPr lang="en-GB" sz="2100" dirty="0">
              <a:latin typeface="Calibri" pitchFamily="34" charset="0"/>
            </a:endParaRPr>
          </a:p>
          <a:p>
            <a:pPr marL="617220" lvl="2" indent="-342900" algn="just">
              <a:buFont typeface="Wingdings" pitchFamily="2" charset="2"/>
              <a:buChar char="Ø"/>
            </a:pPr>
            <a:r>
              <a:rPr lang="en-GB" sz="2100" dirty="0">
                <a:latin typeface="Calibri" pitchFamily="34" charset="0"/>
              </a:rPr>
              <a:t>as the case may be</a:t>
            </a:r>
          </a:p>
          <a:p>
            <a:pPr marL="617220" lvl="2" indent="-342900" algn="just">
              <a:buFont typeface="Wingdings" pitchFamily="2" charset="2"/>
              <a:buChar char="Ø"/>
            </a:pPr>
            <a:r>
              <a:rPr lang="en-GB" sz="2100" dirty="0">
                <a:latin typeface="Calibri" pitchFamily="34" charset="0"/>
              </a:rPr>
              <a:t>by a cheque drawn on a bank or</a:t>
            </a:r>
          </a:p>
          <a:p>
            <a:pPr marL="617220" lvl="2" indent="-342900" algn="just">
              <a:buFont typeface="Wingdings" pitchFamily="2" charset="2"/>
              <a:buChar char="Ø"/>
            </a:pPr>
            <a:r>
              <a:rPr lang="en-US" sz="2100" dirty="0">
                <a:latin typeface="Calibri" pitchFamily="34" charset="0"/>
              </a:rPr>
              <a:t>by a bank draft,</a:t>
            </a:r>
            <a:endParaRPr lang="en-GB" sz="2100" dirty="0">
              <a:latin typeface="Calibri" pitchFamily="34" charset="0"/>
            </a:endParaRPr>
          </a:p>
          <a:p>
            <a:pPr marL="617220" lvl="2" indent="-342900" algn="just">
              <a:buFont typeface="Wingdings" pitchFamily="2" charset="2"/>
              <a:buChar char="Ø"/>
            </a:pPr>
            <a:r>
              <a:rPr lang="en-GB" sz="2100" dirty="0">
                <a:latin typeface="Calibri" pitchFamily="34" charset="0"/>
              </a:rPr>
              <a:t>which is not account payee</a:t>
            </a:r>
          </a:p>
          <a:p>
            <a:pPr marL="617220" lvl="2" indent="-342900" algn="just">
              <a:buFont typeface="Wingdings" pitchFamily="2" charset="2"/>
              <a:buChar char="Ø"/>
            </a:pPr>
            <a:r>
              <a:rPr lang="en-GB" sz="2100" dirty="0">
                <a:latin typeface="Calibri" pitchFamily="34" charset="0"/>
              </a:rPr>
              <a:t>shall be deemed to be the payment or receipt, as the case maybe</a:t>
            </a:r>
          </a:p>
          <a:p>
            <a:pPr marL="617220" lvl="2" indent="-342900" algn="just">
              <a:buFont typeface="Wingdings" pitchFamily="2" charset="2"/>
              <a:buChar char="Ø"/>
            </a:pPr>
            <a:r>
              <a:rPr lang="en-GB" sz="2100" dirty="0">
                <a:latin typeface="Calibri" pitchFamily="34" charset="0"/>
              </a:rPr>
              <a:t>In cash</a:t>
            </a:r>
          </a:p>
          <a:p>
            <a:pPr marL="342900" lvl="1" indent="-342900" algn="just">
              <a:buClr>
                <a:schemeClr val="accent2"/>
              </a:buClr>
              <a:buFont typeface="Wingdings" pitchFamily="2" charset="2"/>
              <a:buChar char="Ø"/>
            </a:pPr>
            <a:r>
              <a:rPr lang="en-GB" sz="2400" dirty="0"/>
              <a:t>As per the provisions of section 44AB it is the obligation of an assessee –</a:t>
            </a:r>
          </a:p>
          <a:p>
            <a:pPr marL="617220" lvl="2" indent="-342900" algn="just">
              <a:buFont typeface="Wingdings" pitchFamily="2" charset="2"/>
              <a:buChar char="Ø"/>
            </a:pPr>
            <a:r>
              <a:rPr lang="en-GB" sz="2100" dirty="0"/>
              <a:t>to get his accounts audited, and</a:t>
            </a:r>
          </a:p>
          <a:p>
            <a:pPr marL="617220" lvl="2" indent="-342900" algn="just">
              <a:buFont typeface="Wingdings" pitchFamily="2" charset="2"/>
              <a:buChar char="Ø"/>
            </a:pPr>
            <a:r>
              <a:rPr lang="en-GB" sz="2100" dirty="0"/>
              <a:t>to furnish report thereof along with prescribed particulars.</a:t>
            </a:r>
            <a:endParaRPr lang="en-US" sz="2100" dirty="0"/>
          </a:p>
          <a:p>
            <a:pPr marL="342900" lvl="1" indent="-342900" algn="just">
              <a:buClr>
                <a:schemeClr val="accent2"/>
              </a:buClr>
              <a:buFont typeface="Wingdings" pitchFamily="2" charset="2"/>
              <a:buChar char="Ø"/>
            </a:pPr>
            <a:endParaRPr lang="en-US" sz="2400" dirty="0">
              <a:latin typeface="Calibri" pitchFamily="34" charset="0"/>
            </a:endParaRPr>
          </a:p>
          <a:p>
            <a:pPr marL="342900" lvl="1" indent="-342900" algn="just">
              <a:buClr>
                <a:schemeClr val="accent2"/>
              </a:buClr>
              <a:buFont typeface="Wingdings" pitchFamily="2" charset="2"/>
              <a:buChar char="Ø"/>
            </a:pPr>
            <a:endParaRPr lang="en-US" sz="2400" b="1" i="1" dirty="0">
              <a:latin typeface="Calibri" pitchFamily="34" charset="0"/>
            </a:endParaRP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64</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1780654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5476915"/>
          </a:xfrm>
          <a:ln w="38100">
            <a:solidFill>
              <a:schemeClr val="accent1"/>
            </a:solidFill>
          </a:ln>
        </p:spPr>
        <p:txBody>
          <a:bodyPr rtlCol="0">
            <a:noAutofit/>
          </a:bodyPr>
          <a:lstStyle/>
          <a:p>
            <a:pPr marL="342900" lvl="1" indent="-342900" algn="just">
              <a:buClr>
                <a:schemeClr val="accent2"/>
              </a:buClr>
              <a:buFont typeface="Wingdings" pitchFamily="2" charset="2"/>
              <a:buChar char="Ø"/>
            </a:pPr>
            <a:r>
              <a:rPr lang="en-GB" sz="2400" dirty="0">
                <a:latin typeface="Calibri" pitchFamily="34" charset="0"/>
              </a:rPr>
              <a:t>First proviso of clause (a) of section 44AB provides exemption from tax audit. Since it is the obligation of the assessee to get his accounts audited and furnish its report with prescribed particulars, therefore, it is to be ascertained by the assessee as to whether he is eligible for the exemption.</a:t>
            </a:r>
          </a:p>
          <a:p>
            <a:pPr marL="342900" lvl="1" indent="-342900" algn="just">
              <a:buClr>
                <a:schemeClr val="accent2"/>
              </a:buClr>
              <a:buFont typeface="Wingdings" pitchFamily="2" charset="2"/>
              <a:buChar char="Ø"/>
            </a:pPr>
            <a:r>
              <a:rPr lang="en-GB" sz="2400" dirty="0">
                <a:latin typeface="Calibri" pitchFamily="34" charset="0"/>
              </a:rPr>
              <a:t>The assessee has to ascertain following facts:</a:t>
            </a:r>
          </a:p>
          <a:p>
            <a:pPr marL="617220" lvl="2" indent="-342900" algn="just">
              <a:buFont typeface="Wingdings" pitchFamily="2" charset="2"/>
              <a:buChar char="Ø"/>
            </a:pPr>
            <a:r>
              <a:rPr lang="en-GB" sz="2100" dirty="0">
                <a:latin typeface="Calibri" pitchFamily="34" charset="0"/>
              </a:rPr>
              <a:t>he is carrying on business</a:t>
            </a:r>
          </a:p>
          <a:p>
            <a:pPr marL="617220" lvl="2" indent="-342900" algn="just">
              <a:buFont typeface="Wingdings" pitchFamily="2" charset="2"/>
              <a:buChar char="Ø"/>
            </a:pPr>
            <a:r>
              <a:rPr lang="en-GB" sz="2100" dirty="0">
                <a:latin typeface="Calibri" pitchFamily="34" charset="0"/>
              </a:rPr>
              <a:t>his total sales, turnover or gross receipts, as the case may be, in business exceed or exceeds Rs. 1 crore in any previous year;</a:t>
            </a:r>
          </a:p>
          <a:p>
            <a:pPr marL="617220" lvl="2" indent="-342900" algn="just">
              <a:buFont typeface="Wingdings" pitchFamily="2" charset="2"/>
              <a:buChar char="Ø"/>
            </a:pPr>
            <a:r>
              <a:rPr lang="en-GB" sz="2100" dirty="0">
                <a:latin typeface="Calibri" pitchFamily="34" charset="0"/>
              </a:rPr>
              <a:t>his total sales, turnover or gross receipts, as the case may be, in business does not exceed or exceeds Rs. 10 crore in any previous year;</a:t>
            </a:r>
          </a:p>
          <a:p>
            <a:pPr marL="617220" lvl="2" indent="-342900" algn="just">
              <a:buFont typeface="Wingdings" pitchFamily="2" charset="2"/>
              <a:buChar char="Ø"/>
            </a:pPr>
            <a:r>
              <a:rPr lang="en-GB" sz="2100" dirty="0">
                <a:latin typeface="Calibri" pitchFamily="34" charset="0"/>
              </a:rPr>
              <a:t>aggregate of all amounts received including amount received for sales, turnover or gross receipts during the previous year, in cash, does not exceed 5% of the said amount; and</a:t>
            </a:r>
            <a:endParaRPr lang="en-US" sz="2100" dirty="0">
              <a:latin typeface="Calibri" pitchFamily="34" charset="0"/>
            </a:endParaRPr>
          </a:p>
          <a:p>
            <a:pPr marL="342900" lvl="1" indent="-342900" algn="just">
              <a:buClr>
                <a:schemeClr val="accent2"/>
              </a:buClr>
              <a:buFont typeface="Wingdings" pitchFamily="2" charset="2"/>
              <a:buChar char="Ø"/>
            </a:pPr>
            <a:endParaRPr lang="en-US" sz="2400" b="1" i="1" dirty="0">
              <a:latin typeface="Calibri" pitchFamily="34" charset="0"/>
            </a:endParaRP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65</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1490441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5476915"/>
          </a:xfrm>
          <a:ln w="38100">
            <a:solidFill>
              <a:schemeClr val="accent1"/>
            </a:solidFill>
          </a:ln>
        </p:spPr>
        <p:txBody>
          <a:bodyPr rtlCol="0">
            <a:noAutofit/>
          </a:bodyPr>
          <a:lstStyle/>
          <a:p>
            <a:pPr marL="617220" lvl="2" indent="-342900" algn="just">
              <a:buFont typeface="Wingdings" pitchFamily="2" charset="2"/>
              <a:buChar char="Ø"/>
            </a:pPr>
            <a:r>
              <a:rPr lang="en-GB" sz="2100" dirty="0">
                <a:latin typeface="Calibri" pitchFamily="34" charset="0"/>
              </a:rPr>
              <a:t>aggregate of all payments made including amount incurred for expenditure, in cash, during the previous year does not exceed 5% of the said payment,</a:t>
            </a:r>
          </a:p>
          <a:p>
            <a:pPr marL="617220" lvl="2" indent="-342900" algn="just">
              <a:buFont typeface="Wingdings" pitchFamily="2" charset="2"/>
              <a:buChar char="Ø"/>
            </a:pPr>
            <a:r>
              <a:rPr lang="en-GB" sz="2100" dirty="0">
                <a:latin typeface="Calibri" pitchFamily="34" charset="0"/>
              </a:rPr>
              <a:t>the amounts received by cheques drawn on bank or by bank drafts, which are not account payee, shall be ascertained, so that the same be treated as amounts received in cash for ascertaining the threshold of 5% in cash</a:t>
            </a:r>
          </a:p>
          <a:p>
            <a:pPr marL="617220" lvl="2" indent="-342900" algn="just">
              <a:buFont typeface="Wingdings" pitchFamily="2" charset="2"/>
              <a:buChar char="Ø"/>
            </a:pPr>
            <a:r>
              <a:rPr lang="en-GB" sz="2100" dirty="0">
                <a:latin typeface="Calibri" pitchFamily="34" charset="0"/>
              </a:rPr>
              <a:t>the amounts paid by cheques drawn on bank or by bank drafts, which are not account payee, shall be ascertained, so that the same be treated as amounts received in cash for ascertaining the threshold of 5% in cash</a:t>
            </a:r>
            <a:r>
              <a:rPr lang="en-GB" sz="2100" b="1" i="1" dirty="0">
                <a:latin typeface="Calibri" pitchFamily="34" charset="0"/>
              </a:rPr>
              <a:t>.</a:t>
            </a: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66</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68087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980728"/>
            <a:ext cx="9144000" cy="5877272"/>
          </a:xfrm>
          <a:ln w="38100">
            <a:solidFill>
              <a:schemeClr val="accent1"/>
            </a:solidFill>
          </a:ln>
        </p:spPr>
        <p:txBody>
          <a:bodyPr rtlCol="0">
            <a:noAutofit/>
          </a:bodyPr>
          <a:lstStyle/>
          <a:p>
            <a:pPr marL="342900" lvl="1" indent="-342900" algn="just">
              <a:buClr>
                <a:schemeClr val="accent2"/>
              </a:buClr>
              <a:buFont typeface="Wingdings" pitchFamily="2" charset="2"/>
              <a:buChar char="Ø"/>
            </a:pPr>
            <a:r>
              <a:rPr lang="en-GB" sz="2400" dirty="0">
                <a:latin typeface="Calibri" pitchFamily="34" charset="0"/>
              </a:rPr>
              <a:t>A cheque on a bank may be drawn in the following manner:</a:t>
            </a:r>
          </a:p>
          <a:p>
            <a:pPr marL="617220" lvl="2" indent="-342900" algn="just">
              <a:buFont typeface="Wingdings" pitchFamily="2" charset="2"/>
              <a:buChar char="Ø"/>
            </a:pPr>
            <a:r>
              <a:rPr lang="en-GB" sz="2000" dirty="0">
                <a:latin typeface="Calibri" pitchFamily="34" charset="0"/>
              </a:rPr>
              <a:t>Self Cheque : mentioning “self” at place ‘pay</a:t>
            </a:r>
          </a:p>
          <a:p>
            <a:pPr marL="617220" lvl="2" indent="-342900" algn="just">
              <a:buFont typeface="Wingdings" pitchFamily="2" charset="2"/>
              <a:buChar char="Ø"/>
            </a:pPr>
            <a:r>
              <a:rPr lang="en-GB" sz="2000" dirty="0">
                <a:latin typeface="Calibri" pitchFamily="34" charset="0"/>
              </a:rPr>
              <a:t>Bearer Cheque : mentioning “name of the person” at place ‘pay’, who is allowed to draw amount at the bank cash counter;</a:t>
            </a:r>
          </a:p>
          <a:p>
            <a:pPr marL="617220" lvl="2" indent="-342900" algn="just">
              <a:buFont typeface="Wingdings" pitchFamily="2" charset="2"/>
              <a:buChar char="Ø"/>
            </a:pPr>
            <a:r>
              <a:rPr lang="en-GB" sz="2000" dirty="0">
                <a:latin typeface="Calibri" pitchFamily="34" charset="0"/>
              </a:rPr>
              <a:t>General crossing : mentioning “name of the person” at place ‘pay’ and marking across its face an addition of two parallel transverse lines</a:t>
            </a:r>
          </a:p>
          <a:p>
            <a:pPr marL="617220" lvl="2" indent="-342900" algn="just">
              <a:buFont typeface="Wingdings" pitchFamily="2" charset="2"/>
              <a:buChar char="Ø"/>
            </a:pPr>
            <a:r>
              <a:rPr lang="en-GB" sz="2000" dirty="0">
                <a:latin typeface="Calibri" pitchFamily="34" charset="0"/>
              </a:rPr>
              <a:t>General crossing with restrictive condition – ‘&amp; Co.’ : mentioning “name of the person” at place ‘pay’ and marking across its face an addition of two parallel transverse lines and mentioned the expression ‘&amp; Co.’, which directs the collecting banker that he needs to credit the amount of cheque only to the account of the payee named therein or in whose favour it is endorsed in writing in accordance with law.</a:t>
            </a:r>
          </a:p>
          <a:p>
            <a:pPr marL="617220" lvl="2" indent="-342900" algn="just">
              <a:buFont typeface="Wingdings" pitchFamily="2" charset="2"/>
              <a:buChar char="Ø"/>
            </a:pPr>
            <a:r>
              <a:rPr lang="en-GB" sz="2000" dirty="0">
                <a:latin typeface="Calibri" pitchFamily="34" charset="0"/>
              </a:rPr>
              <a:t>General crossing with restrictive condition – ‘A/C Payee’ : mentioning “name of the person” at place ‘pay’ and marking across its face an addition of two parallel transverse lines and mentioned the expression ‘A/C Payee’ or ‘Payees’ A/C only’ which directs the collecting banker that he needs to credit the amount of cheque only to the bank account of the payee named therein</a:t>
            </a:r>
            <a:endParaRPr lang="en-US" sz="2000" dirty="0">
              <a:latin typeface="Calibri" pitchFamily="34" charset="0"/>
            </a:endParaRP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txBox="1">
            <a:spLocks/>
          </p:cNvSpPr>
          <p:nvPr/>
        </p:nvSpPr>
        <p:spPr>
          <a:xfrm>
            <a:off x="8600858" y="6548438"/>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67</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0164865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idx="4294967295"/>
          </p:nvPr>
        </p:nvSpPr>
        <p:spPr>
          <a:xfrm>
            <a:off x="0" y="-1588"/>
            <a:ext cx="9144000" cy="838201"/>
          </a:xfrm>
          <a:solidFill>
            <a:schemeClr val="tx2">
              <a:lumMod val="40000"/>
              <a:lumOff val="60000"/>
            </a:schemeClr>
          </a:solidFill>
        </p:spPr>
        <p:txBody>
          <a:bodyPr>
            <a:noAutofit/>
          </a:bodyPr>
          <a:lstStyle/>
          <a:p>
            <a:r>
              <a:rPr lang="en-IN" sz="3600" b="1" dirty="0">
                <a:solidFill>
                  <a:schemeClr val="bg1"/>
                </a:solidFill>
              </a:rPr>
              <a:t>Analysis of Section 44AB</a:t>
            </a:r>
            <a:endParaRPr lang="en-IN" sz="4000" dirty="0">
              <a:solidFill>
                <a:schemeClr val="bg1"/>
              </a:solidFill>
            </a:endParaRPr>
          </a:p>
        </p:txBody>
      </p:sp>
      <p:sp>
        <p:nvSpPr>
          <p:cNvPr id="32772" name="Rectangle 3"/>
          <p:cNvSpPr>
            <a:spLocks noGrp="1" noChangeArrowheads="1"/>
          </p:cNvSpPr>
          <p:nvPr>
            <p:ph sz="quarter" idx="4294967295"/>
          </p:nvPr>
        </p:nvSpPr>
        <p:spPr>
          <a:xfrm>
            <a:off x="0" y="857232"/>
            <a:ext cx="9144000" cy="4953000"/>
          </a:xfrm>
          <a:ln w="38100">
            <a:solidFill>
              <a:schemeClr val="accent1"/>
            </a:solidFill>
          </a:ln>
        </p:spPr>
        <p:txBody>
          <a:bodyPr rtlCol="0">
            <a:noAutofit/>
          </a:bodyPr>
          <a:lstStyle/>
          <a:p>
            <a:pPr marL="268288" lvl="1" indent="-268288" algn="just" eaLnBrk="1" fontAlgn="auto" hangingPunct="1">
              <a:spcBef>
                <a:spcPts val="1500"/>
              </a:spcBef>
              <a:buClr>
                <a:schemeClr val="accent2"/>
              </a:buClr>
              <a:buFont typeface="Wingdings" pitchFamily="2" charset="2"/>
              <a:buChar char="Ø"/>
              <a:defRPr/>
            </a:pPr>
            <a:r>
              <a:rPr lang="en-US" sz="2100" dirty="0"/>
              <a:t>For an </a:t>
            </a:r>
            <a:r>
              <a:rPr lang="en-US" sz="2100" b="1" u="sng" dirty="0"/>
              <a:t>Agent</a:t>
            </a:r>
            <a:r>
              <a:rPr lang="en-US" sz="2100" dirty="0"/>
              <a:t>, turnover is the commission earned by him and not the aggregate amount for which sales are effected or services are rendered. </a:t>
            </a:r>
            <a:r>
              <a:rPr lang="en-US" sz="2100" b="1" dirty="0">
                <a:solidFill>
                  <a:srgbClr val="C00000"/>
                </a:solidFill>
              </a:rPr>
              <a:t>[ICAI’s Guidance Note on Tax Audit ]</a:t>
            </a:r>
          </a:p>
          <a:p>
            <a:pPr marL="268288" lvl="1" indent="-268288" algn="just">
              <a:spcBef>
                <a:spcPts val="1500"/>
              </a:spcBef>
              <a:buClr>
                <a:schemeClr val="accent2"/>
              </a:buClr>
              <a:buFont typeface="Wingdings" pitchFamily="2" charset="2"/>
              <a:buChar char="Ø"/>
              <a:defRPr/>
            </a:pPr>
            <a:r>
              <a:rPr lang="en-US" sz="2100" dirty="0"/>
              <a:t>In case of </a:t>
            </a:r>
            <a:r>
              <a:rPr lang="en-US" sz="2100" b="1" u="sng" dirty="0"/>
              <a:t>Chit Fund Companies,</a:t>
            </a:r>
            <a:r>
              <a:rPr lang="en-US" sz="2100" b="1" dirty="0"/>
              <a:t> </a:t>
            </a:r>
            <a:r>
              <a:rPr lang="en-US" sz="2100" dirty="0"/>
              <a:t>subscriptions are not to be treated as ‘income’ or ‘turnover’ for tax audit purposes. </a:t>
            </a:r>
            <a:r>
              <a:rPr lang="en-US" sz="2100" b="1" u="sng" dirty="0">
                <a:solidFill>
                  <a:srgbClr val="C00000"/>
                </a:solidFill>
              </a:rPr>
              <a:t>Dy. CIT v. </a:t>
            </a:r>
            <a:r>
              <a:rPr lang="en-US" sz="2100" b="1" u="sng" dirty="0" err="1">
                <a:solidFill>
                  <a:srgbClr val="C00000"/>
                </a:solidFill>
              </a:rPr>
              <a:t>Mangal</a:t>
            </a:r>
            <a:r>
              <a:rPr lang="en-US" sz="2100" b="1" u="sng" dirty="0">
                <a:solidFill>
                  <a:srgbClr val="C00000"/>
                </a:solidFill>
              </a:rPr>
              <a:t> </a:t>
            </a:r>
            <a:r>
              <a:rPr lang="en-US" sz="2100" b="1" u="sng" dirty="0" err="1">
                <a:solidFill>
                  <a:srgbClr val="C00000"/>
                </a:solidFill>
              </a:rPr>
              <a:t>Dayal</a:t>
            </a:r>
            <a:r>
              <a:rPr lang="en-US" sz="2100" b="1" u="sng" dirty="0">
                <a:solidFill>
                  <a:srgbClr val="C00000"/>
                </a:solidFill>
              </a:rPr>
              <a:t> Chit Fund (P.) Ltd.[2005] 92 ITD 258 (Hyd.)</a:t>
            </a:r>
          </a:p>
          <a:p>
            <a:pPr marL="268288" lvl="1" indent="-268288" algn="just">
              <a:spcBef>
                <a:spcPts val="1500"/>
              </a:spcBef>
              <a:buClr>
                <a:schemeClr val="accent2"/>
              </a:buClr>
              <a:buFont typeface="Wingdings" pitchFamily="2" charset="2"/>
              <a:buChar char="Ø"/>
              <a:defRPr/>
            </a:pPr>
            <a:r>
              <a:rPr lang="en-US" sz="2100" dirty="0"/>
              <a:t>In the case of </a:t>
            </a:r>
            <a:r>
              <a:rPr lang="en-US" sz="2100" b="1" u="sng" dirty="0"/>
              <a:t>Construction Business</a:t>
            </a:r>
            <a:r>
              <a:rPr lang="en-US" sz="2100" dirty="0"/>
              <a:t>, advance received for booking of flats is to be included in words ‘gross receipts’ as the same is to be adjusted towards cost of construction and has element of profit. </a:t>
            </a:r>
            <a:r>
              <a:rPr lang="en-US" sz="2100" b="1" u="sng" dirty="0">
                <a:solidFill>
                  <a:srgbClr val="C00000"/>
                </a:solidFill>
              </a:rPr>
              <a:t>Dy. CIT </a:t>
            </a:r>
            <a:r>
              <a:rPr lang="en-US" sz="2100" b="1" u="sng" dirty="0" err="1">
                <a:solidFill>
                  <a:srgbClr val="C00000"/>
                </a:solidFill>
              </a:rPr>
              <a:t>vs</a:t>
            </a:r>
            <a:r>
              <a:rPr lang="en-US" sz="2100" b="1" u="sng" dirty="0">
                <a:solidFill>
                  <a:srgbClr val="C00000"/>
                </a:solidFill>
              </a:rPr>
              <a:t> Gopal </a:t>
            </a:r>
            <a:r>
              <a:rPr lang="en-US" sz="2100" b="1" u="sng" dirty="0" err="1">
                <a:solidFill>
                  <a:srgbClr val="C00000"/>
                </a:solidFill>
              </a:rPr>
              <a:t>Krishan</a:t>
            </a:r>
            <a:r>
              <a:rPr lang="en-US" sz="2100" b="1" u="sng" dirty="0">
                <a:solidFill>
                  <a:srgbClr val="C00000"/>
                </a:solidFill>
              </a:rPr>
              <a:t> Builders [2004] 91 ITD 124 (</a:t>
            </a:r>
            <a:r>
              <a:rPr lang="en-US" sz="2100" b="1" u="sng" dirty="0" err="1">
                <a:solidFill>
                  <a:srgbClr val="C00000"/>
                </a:solidFill>
              </a:rPr>
              <a:t>Lucknow</a:t>
            </a:r>
            <a:r>
              <a:rPr lang="en-US" sz="2100" b="1" u="sng" dirty="0">
                <a:solidFill>
                  <a:srgbClr val="C00000"/>
                </a:solidFill>
              </a:rPr>
              <a:t>-ITAT)(SMC)</a:t>
            </a:r>
          </a:p>
          <a:p>
            <a:pPr marL="268288" lvl="1" indent="-268288" algn="just">
              <a:spcBef>
                <a:spcPts val="1500"/>
              </a:spcBef>
              <a:buClr>
                <a:schemeClr val="accent2"/>
              </a:buClr>
              <a:buFont typeface="Wingdings" pitchFamily="2" charset="2"/>
              <a:buChar char="Ø"/>
              <a:defRPr/>
            </a:pPr>
            <a:r>
              <a:rPr lang="en-US" sz="2100" dirty="0"/>
              <a:t>Service tax is to be excluded from gross receipts for purpose of determining income u/s 44BB. </a:t>
            </a:r>
            <a:r>
              <a:rPr lang="en-US" sz="2100" b="1" u="sng" dirty="0">
                <a:solidFill>
                  <a:srgbClr val="C00000"/>
                </a:solidFill>
              </a:rPr>
              <a:t>Western </a:t>
            </a:r>
            <a:r>
              <a:rPr lang="en-US" sz="2100" b="1" u="sng" dirty="0" err="1">
                <a:solidFill>
                  <a:srgbClr val="C00000"/>
                </a:solidFill>
              </a:rPr>
              <a:t>Geco</a:t>
            </a:r>
            <a:r>
              <a:rPr lang="en-US" sz="2100" b="1" u="sng" dirty="0">
                <a:solidFill>
                  <a:srgbClr val="C00000"/>
                </a:solidFill>
              </a:rPr>
              <a:t> International Ltd. Vs Assistant Commissioner of Income-tax [2016] 71 taxmann.com 166 (Delhi - Trib.)</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68</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0162641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sz="quarter" idx="4294967295"/>
          </p:nvPr>
        </p:nvSpPr>
        <p:spPr>
          <a:xfrm>
            <a:off x="0" y="857232"/>
            <a:ext cx="9144000" cy="5000660"/>
          </a:xfrm>
          <a:ln w="38100">
            <a:solidFill>
              <a:schemeClr val="accent1"/>
            </a:solidFill>
          </a:ln>
        </p:spPr>
        <p:txBody>
          <a:bodyPr rtlCol="0" anchor="ctr">
            <a:noAutofit/>
          </a:bodyPr>
          <a:lstStyle/>
          <a:p>
            <a:pPr marL="268288" lvl="1" indent="-268288" algn="just">
              <a:spcBef>
                <a:spcPts val="1800"/>
              </a:spcBef>
              <a:buClr>
                <a:schemeClr val="accent2"/>
              </a:buClr>
              <a:buFont typeface="Wingdings" pitchFamily="2" charset="2"/>
              <a:buChar char="Ø"/>
              <a:defRPr/>
            </a:pPr>
            <a:r>
              <a:rPr lang="en-US" sz="2400" dirty="0"/>
              <a:t>Payment for providing various services, where the dominant purpose of the agreement is for prospecting, extraction or production of mineral oils, would be assessable u/s 44BB and not Section 44D</a:t>
            </a:r>
            <a:r>
              <a:rPr lang="en-US" sz="2400" b="1" dirty="0"/>
              <a:t>. </a:t>
            </a:r>
            <a:r>
              <a:rPr lang="en-US" sz="2400" b="1" u="sng" dirty="0">
                <a:solidFill>
                  <a:srgbClr val="C00000"/>
                </a:solidFill>
              </a:rPr>
              <a:t>Oil &amp; Natural Gas Corporation Ltd. Vs CIT [2015] 376 ITR 306 (SC)</a:t>
            </a:r>
          </a:p>
          <a:p>
            <a:pPr marL="268288" lvl="1" indent="-268288" algn="just">
              <a:spcBef>
                <a:spcPts val="1800"/>
              </a:spcBef>
              <a:buClr>
                <a:schemeClr val="accent2"/>
              </a:buClr>
              <a:buFont typeface="Wingdings" pitchFamily="2" charset="2"/>
              <a:buChar char="Ø"/>
              <a:defRPr/>
            </a:pPr>
            <a:r>
              <a:rPr lang="en-GB" sz="2400" dirty="0"/>
              <a:t>Section 44BB applies in a case where consideration is for services relating to exploration activity which are not in nature of technical services; if consideration is in nature of fee for technical services, provisions of either section 44DA or section 115A will be applicable. </a:t>
            </a:r>
            <a:r>
              <a:rPr lang="en-GB" sz="2400" b="1" u="sng" dirty="0">
                <a:solidFill>
                  <a:srgbClr val="C00000"/>
                </a:solidFill>
              </a:rPr>
              <a:t>ONGC as Representative Assessee of University of Calgary, Alberta, Canada vs. ADIT, International Taxation [2017] 81 taxmann.com 419 (Delhi - Trib.)</a:t>
            </a:r>
            <a:endParaRPr lang="en-US" sz="2400" b="1" u="sng" dirty="0">
              <a:solidFill>
                <a:srgbClr val="C00000"/>
              </a:solidFill>
            </a:endParaRPr>
          </a:p>
        </p:txBody>
      </p:sp>
      <p:sp>
        <p:nvSpPr>
          <p:cNvPr id="7" name="Rectangle 2"/>
          <p:cNvSpPr>
            <a:spLocks noGrp="1" noChangeArrowheads="1"/>
          </p:cNvSpPr>
          <p:nvPr>
            <p:ph type="title" idx="4294967295"/>
          </p:nvPr>
        </p:nvSpPr>
        <p:spPr>
          <a:xfrm>
            <a:off x="0" y="-24"/>
            <a:ext cx="9144000" cy="838200"/>
          </a:xfrm>
          <a:solidFill>
            <a:schemeClr val="tx2">
              <a:lumMod val="40000"/>
              <a:lumOff val="60000"/>
            </a:schemeClr>
          </a:solidFill>
        </p:spPr>
        <p:txBody>
          <a:bodyPr>
            <a:noAutofit/>
          </a:bodyPr>
          <a:lstStyle/>
          <a:p>
            <a:r>
              <a:rPr lang="en-IN" sz="3600" b="1" dirty="0"/>
              <a:t>Analysis of Section 44AB</a:t>
            </a:r>
            <a:endParaRPr lang="en-IN" sz="4000" dirty="0"/>
          </a:p>
        </p:txBody>
      </p:sp>
      <p:sp>
        <p:nvSpPr>
          <p:cNvPr id="9"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69</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761092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04800" y="228600"/>
            <a:ext cx="8610600" cy="838200"/>
          </a:xfrm>
        </p:spPr>
        <p:txBody>
          <a:bodyPr>
            <a:noAutofit/>
          </a:bodyPr>
          <a:lstStyle/>
          <a:p>
            <a:pPr algn="ctr">
              <a:defRPr/>
            </a:pPr>
            <a:r>
              <a:rPr lang="en-US" sz="4800" dirty="0"/>
              <a:t>Form No. 3CA/3CB- Rule 6G</a:t>
            </a:r>
          </a:p>
        </p:txBody>
      </p:sp>
      <p:sp>
        <p:nvSpPr>
          <p:cNvPr id="25603" name="Rectangle 3"/>
          <p:cNvSpPr>
            <a:spLocks noGrp="1" noChangeArrowheads="1"/>
          </p:cNvSpPr>
          <p:nvPr>
            <p:ph sz="quarter" idx="1"/>
          </p:nvPr>
        </p:nvSpPr>
        <p:spPr>
          <a:xfrm>
            <a:off x="228600" y="1981200"/>
            <a:ext cx="4114800" cy="4267200"/>
          </a:xfrm>
          <a:solidFill>
            <a:schemeClr val="accent1">
              <a:lumMod val="20000"/>
              <a:lumOff val="80000"/>
            </a:schemeClr>
          </a:solidFill>
          <a:ln>
            <a:solidFill>
              <a:schemeClr val="accent2">
                <a:lumMod val="75000"/>
              </a:schemeClr>
            </a:solidFill>
          </a:ln>
        </p:spPr>
        <p:txBody>
          <a:bodyPr>
            <a:normAutofit/>
          </a:bodyPr>
          <a:lstStyle/>
          <a:p>
            <a:pPr algn="just">
              <a:lnSpc>
                <a:spcPct val="120000"/>
              </a:lnSpc>
              <a:spcBef>
                <a:spcPts val="600"/>
              </a:spcBef>
              <a:buNone/>
            </a:pPr>
            <a:r>
              <a:rPr lang="en-US" sz="4000" b="1" u="sng" dirty="0">
                <a:solidFill>
                  <a:schemeClr val="accent2"/>
                </a:solidFill>
              </a:rPr>
              <a:t>Form 3CA</a:t>
            </a:r>
          </a:p>
          <a:p>
            <a:pPr algn="just" eaLnBrk="1" hangingPunct="1">
              <a:lnSpc>
                <a:spcPct val="120000"/>
              </a:lnSpc>
              <a:spcBef>
                <a:spcPts val="600"/>
              </a:spcBef>
              <a:buFont typeface="Wingdings" pitchFamily="2" charset="2"/>
              <a:buChar char="Ø"/>
            </a:pPr>
            <a:endParaRPr lang="en-US" sz="1200" dirty="0">
              <a:latin typeface="Calibri" pitchFamily="34" charset="0"/>
            </a:endParaRPr>
          </a:p>
          <a:p>
            <a:pPr marL="288925" indent="-288925" algn="just" eaLnBrk="1" hangingPunct="1">
              <a:lnSpc>
                <a:spcPct val="120000"/>
              </a:lnSpc>
              <a:spcBef>
                <a:spcPts val="600"/>
              </a:spcBef>
              <a:buFont typeface="Wingdings" pitchFamily="2" charset="2"/>
              <a:buChar char="Ø"/>
            </a:pPr>
            <a:r>
              <a:rPr lang="en-US" sz="2600" dirty="0">
                <a:latin typeface="Calibri" pitchFamily="34" charset="0"/>
              </a:rPr>
              <a:t>In case of a person carrying business or profession whose </a:t>
            </a:r>
            <a:r>
              <a:rPr lang="en-US" sz="2600" u="sng" dirty="0">
                <a:latin typeface="Calibri" pitchFamily="34" charset="0"/>
              </a:rPr>
              <a:t>accounts are required to be audited under any other law</a:t>
            </a:r>
            <a:r>
              <a:rPr lang="en-US" sz="2600" dirty="0">
                <a:latin typeface="Calibri" pitchFamily="34" charset="0"/>
              </a:rPr>
              <a:t>.</a:t>
            </a:r>
          </a:p>
        </p:txBody>
      </p:sp>
      <p:sp>
        <p:nvSpPr>
          <p:cNvPr id="25604" name="Rectangle 4"/>
          <p:cNvSpPr>
            <a:spLocks noGrp="1" noChangeArrowheads="1"/>
          </p:cNvSpPr>
          <p:nvPr>
            <p:ph sz="quarter" idx="2"/>
          </p:nvPr>
        </p:nvSpPr>
        <p:spPr>
          <a:xfrm>
            <a:off x="4724400" y="1981200"/>
            <a:ext cx="4114800" cy="4267200"/>
          </a:xfrm>
          <a:solidFill>
            <a:schemeClr val="accent1">
              <a:lumMod val="20000"/>
              <a:lumOff val="80000"/>
            </a:schemeClr>
          </a:solidFill>
          <a:ln>
            <a:solidFill>
              <a:schemeClr val="accent2">
                <a:lumMod val="75000"/>
              </a:schemeClr>
            </a:solidFill>
          </a:ln>
        </p:spPr>
        <p:txBody>
          <a:bodyPr>
            <a:normAutofit fontScale="92500" lnSpcReduction="10000"/>
          </a:bodyPr>
          <a:lstStyle/>
          <a:p>
            <a:pPr algn="just" eaLnBrk="1" hangingPunct="1">
              <a:buFont typeface="Wingdings" pitchFamily="2" charset="2"/>
              <a:buNone/>
            </a:pPr>
            <a:r>
              <a:rPr lang="en-US" sz="4000" b="1" u="sng" dirty="0">
                <a:solidFill>
                  <a:schemeClr val="accent2"/>
                </a:solidFill>
              </a:rPr>
              <a:t>Form 3CB</a:t>
            </a:r>
          </a:p>
          <a:p>
            <a:pPr algn="just" eaLnBrk="1" hangingPunct="1">
              <a:buFont typeface="Wingdings" pitchFamily="2" charset="2"/>
              <a:buChar char="Ø"/>
            </a:pPr>
            <a:endParaRPr lang="en-US" sz="1200" dirty="0">
              <a:latin typeface="Calibri" pitchFamily="34" charset="0"/>
            </a:endParaRPr>
          </a:p>
          <a:p>
            <a:pPr algn="just" eaLnBrk="1" hangingPunct="1">
              <a:buFont typeface="Wingdings" pitchFamily="2" charset="2"/>
              <a:buChar char="Ø"/>
            </a:pPr>
            <a:r>
              <a:rPr lang="en-US" sz="2600" dirty="0">
                <a:latin typeface="Calibri" pitchFamily="34" charset="0"/>
              </a:rPr>
              <a:t>Person other than those  referred in Form 3CA.</a:t>
            </a:r>
          </a:p>
          <a:p>
            <a:pPr algn="just" eaLnBrk="1" hangingPunct="1">
              <a:buFont typeface="Wingdings" pitchFamily="2" charset="2"/>
              <a:buChar char="Ø"/>
            </a:pPr>
            <a:r>
              <a:rPr lang="en-US" sz="2600" dirty="0">
                <a:latin typeface="Calibri" pitchFamily="34" charset="0"/>
              </a:rPr>
              <a:t>Person whose accounts are required to be audited under any other law but whose accounting year is different from the financial year. </a:t>
            </a:r>
            <a:r>
              <a:rPr lang="en-US" sz="2600" b="1" i="1" u="sng" dirty="0">
                <a:solidFill>
                  <a:schemeClr val="accent2"/>
                </a:solidFill>
                <a:latin typeface="Calibri" pitchFamily="34" charset="0"/>
              </a:rPr>
              <a:t>[Circular : No. 561, dated 22-5-1990]</a:t>
            </a:r>
          </a:p>
        </p:txBody>
      </p:sp>
      <p:sp>
        <p:nvSpPr>
          <p:cNvPr id="7" name="Slide Number Placeholder 6"/>
          <p:cNvSpPr>
            <a:spLocks noGrp="1"/>
          </p:cNvSpPr>
          <p:nvPr>
            <p:ph type="sldNum" sz="quarter" idx="16"/>
          </p:nvPr>
        </p:nvSpPr>
        <p:spPr/>
        <p:txBody>
          <a:bodyPr>
            <a:normAutofit fontScale="85000" lnSpcReduction="20000"/>
          </a:bodyPr>
          <a:lstStyle/>
          <a:p>
            <a:pPr>
              <a:defRPr/>
            </a:pPr>
            <a:fld id="{35789495-0CB1-44C8-80C1-246C203A97F9}" type="slidenum">
              <a:rPr lang="en-US"/>
              <a:pPr>
                <a:defRPr/>
              </a:pPr>
              <a:t>7</a:t>
            </a:fld>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4643469"/>
          </a:xfrm>
          <a:ln w="38100">
            <a:solidFill>
              <a:schemeClr val="accent1"/>
            </a:solidFill>
          </a:ln>
        </p:spPr>
        <p:txBody>
          <a:bodyPr rtlCol="0">
            <a:noAutofit/>
          </a:bodyPr>
          <a:lstStyle/>
          <a:p>
            <a:pPr marL="342900" lvl="1" indent="-342900" algn="just">
              <a:buClr>
                <a:schemeClr val="accent2"/>
              </a:buClr>
              <a:buFont typeface="Wingdings" pitchFamily="2" charset="2"/>
              <a:buChar char="Ø"/>
            </a:pPr>
            <a:endParaRPr lang="en-US" sz="2400" dirty="0">
              <a:latin typeface="Calibri" pitchFamily="34" charset="0"/>
            </a:endParaRPr>
          </a:p>
          <a:p>
            <a:pPr marL="342900" lvl="1" indent="-342900" algn="just">
              <a:buClr>
                <a:schemeClr val="accent2"/>
              </a:buClr>
              <a:buFont typeface="Wingdings" pitchFamily="2" charset="2"/>
              <a:buChar char="Ø"/>
            </a:pPr>
            <a:r>
              <a:rPr lang="en-US" sz="2400" dirty="0"/>
              <a:t>Where the assessee is proprietor of more than one concern, </a:t>
            </a:r>
            <a:r>
              <a:rPr lang="en-US" sz="2400" b="1" u="sng" dirty="0">
                <a:solidFill>
                  <a:srgbClr val="C00000"/>
                </a:solidFill>
              </a:rPr>
              <a:t>aggregate of all the businesses </a:t>
            </a:r>
            <a:r>
              <a:rPr lang="en-US" sz="2400" dirty="0"/>
              <a:t>to be taken into consideration for the purpose of compliance with the provisions of Sec. 44AB. </a:t>
            </a:r>
            <a:r>
              <a:rPr lang="en-US" sz="2400" b="1" i="1" u="sng" dirty="0">
                <a:solidFill>
                  <a:srgbClr val="C00000"/>
                </a:solidFill>
              </a:rPr>
              <a:t>Asst. CIT &amp; </a:t>
            </a:r>
            <a:r>
              <a:rPr lang="en-US" sz="2400" b="1" i="1" u="sng" dirty="0" err="1">
                <a:solidFill>
                  <a:srgbClr val="C00000"/>
                </a:solidFill>
              </a:rPr>
              <a:t>Anr</a:t>
            </a:r>
            <a:r>
              <a:rPr lang="en-US" sz="2400" b="1" i="1" u="sng" dirty="0">
                <a:solidFill>
                  <a:srgbClr val="C00000"/>
                </a:solidFill>
              </a:rPr>
              <a:t>. V. Dr. K. </a:t>
            </a:r>
            <a:r>
              <a:rPr lang="en-US" sz="2400" b="1" i="1" u="sng" dirty="0" err="1">
                <a:solidFill>
                  <a:srgbClr val="C00000"/>
                </a:solidFill>
              </a:rPr>
              <a:t>Satish</a:t>
            </a:r>
            <a:r>
              <a:rPr lang="en-US" sz="2400" b="1" i="1" u="sng" dirty="0">
                <a:solidFill>
                  <a:srgbClr val="C00000"/>
                </a:solidFill>
              </a:rPr>
              <a:t> </a:t>
            </a:r>
            <a:r>
              <a:rPr lang="en-US" sz="2400" b="1" i="1" u="sng" dirty="0" err="1">
                <a:solidFill>
                  <a:srgbClr val="C00000"/>
                </a:solidFill>
              </a:rPr>
              <a:t>Shetty</a:t>
            </a:r>
            <a:r>
              <a:rPr lang="en-US" sz="2400" b="1" i="1" u="sng" dirty="0">
                <a:solidFill>
                  <a:srgbClr val="C00000"/>
                </a:solidFill>
              </a:rPr>
              <a:t> [2009] 310 ITR 366 (</a:t>
            </a:r>
            <a:r>
              <a:rPr lang="en-US" sz="2400" b="1" i="1" u="sng" dirty="0" err="1">
                <a:solidFill>
                  <a:srgbClr val="C00000"/>
                </a:solidFill>
              </a:rPr>
              <a:t>Kar</a:t>
            </a:r>
            <a:r>
              <a:rPr lang="en-US" sz="2400" b="1" i="1" u="sng" dirty="0">
                <a:solidFill>
                  <a:srgbClr val="C00000"/>
                </a:solidFill>
              </a:rPr>
              <a:t>.)</a:t>
            </a:r>
          </a:p>
          <a:p>
            <a:pPr marL="342900" lvl="1" indent="-342900" algn="just">
              <a:buClr>
                <a:schemeClr val="accent2"/>
              </a:buClr>
              <a:buFont typeface="Wingdings" pitchFamily="2" charset="2"/>
              <a:buChar char="Ø"/>
            </a:pPr>
            <a:endParaRPr lang="en-US" sz="2400" b="1" i="1" u="sng" dirty="0">
              <a:solidFill>
                <a:srgbClr val="C00000"/>
              </a:solidFill>
            </a:endParaRPr>
          </a:p>
          <a:p>
            <a:pPr marL="342900" lvl="1" indent="-342900" algn="just">
              <a:buClr>
                <a:schemeClr val="accent2"/>
              </a:buClr>
              <a:buFont typeface="Wingdings" pitchFamily="2" charset="2"/>
              <a:buChar char="Ø"/>
            </a:pPr>
            <a:r>
              <a:rPr lang="en-US" sz="2400" dirty="0">
                <a:latin typeface="Calibri" pitchFamily="34" charset="0"/>
              </a:rPr>
              <a:t>However, where assessee opts for presumptive taxation u/s 44AD or 44AE etc. for any of the eligible business, then the turnover of such business shall not be included in computing total turnover for the purpose of section 44AB. </a:t>
            </a:r>
            <a:r>
              <a:rPr lang="en-US" sz="2400" b="1" dirty="0">
                <a:latin typeface="Calibri" pitchFamily="34" charset="0"/>
              </a:rPr>
              <a:t>(As per Presenter’s Opinion)</a:t>
            </a:r>
            <a:endParaRPr lang="en-US" sz="2400" b="1" dirty="0"/>
          </a:p>
          <a:p>
            <a:pPr marL="342900" lvl="1" indent="-342900" algn="just">
              <a:buClr>
                <a:schemeClr val="accent2"/>
              </a:buClr>
              <a:buFont typeface="Wingdings" pitchFamily="2" charset="2"/>
              <a:buChar char="Ø"/>
            </a:pPr>
            <a:endParaRPr lang="en-US" sz="2400" dirty="0">
              <a:latin typeface="Calibri" pitchFamily="34" charset="0"/>
            </a:endParaRPr>
          </a:p>
          <a:p>
            <a:pPr marL="342900" lvl="1" indent="-342900" algn="just">
              <a:buClr>
                <a:schemeClr val="accent2"/>
              </a:buClr>
              <a:buFont typeface="Wingdings" pitchFamily="2" charset="2"/>
              <a:buChar char="Ø"/>
            </a:pPr>
            <a:endParaRPr lang="en-US" sz="2400" b="1" i="1" dirty="0">
              <a:latin typeface="Calibri" pitchFamily="34" charset="0"/>
            </a:endParaRP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IN" sz="3400" b="1" dirty="0">
                <a:solidFill>
                  <a:schemeClr val="bg1"/>
                </a:solidFill>
                <a:latin typeface="+mj-lt"/>
              </a:rPr>
              <a:t>Analysis of Section 44AB</a:t>
            </a:r>
            <a:endParaRPr lang="en-IN" sz="3400"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70</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2941687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4"/>
            <a:ext cx="9144000" cy="990600"/>
          </a:xfrm>
          <a:solidFill>
            <a:schemeClr val="tx2">
              <a:lumMod val="40000"/>
              <a:lumOff val="60000"/>
            </a:schemeClr>
          </a:solidFill>
        </p:spPr>
        <p:txBody>
          <a:bodyPr>
            <a:normAutofit/>
          </a:bodyPr>
          <a:lstStyle/>
          <a:p>
            <a:r>
              <a:rPr lang="en-US" sz="4800" dirty="0">
                <a:solidFill>
                  <a:schemeClr val="bg1"/>
                </a:solidFill>
              </a:rPr>
              <a:t>Issues/Case laws….</a:t>
            </a:r>
          </a:p>
        </p:txBody>
      </p:sp>
      <p:sp>
        <p:nvSpPr>
          <p:cNvPr id="4" name="Content Placeholder 3"/>
          <p:cNvSpPr>
            <a:spLocks noGrp="1"/>
          </p:cNvSpPr>
          <p:nvPr>
            <p:ph sz="quarter" idx="4294967295"/>
          </p:nvPr>
        </p:nvSpPr>
        <p:spPr>
          <a:xfrm>
            <a:off x="0" y="1000108"/>
            <a:ext cx="9144000" cy="5072098"/>
          </a:xfrm>
          <a:noFill/>
          <a:ln w="38100">
            <a:solidFill>
              <a:schemeClr val="accent1"/>
            </a:solidFill>
          </a:ln>
        </p:spPr>
        <p:txBody>
          <a:bodyPr>
            <a:normAutofit fontScale="85000" lnSpcReduction="20000"/>
          </a:bodyPr>
          <a:lstStyle/>
          <a:p>
            <a:pPr algn="just">
              <a:lnSpc>
                <a:spcPct val="120000"/>
              </a:lnSpc>
              <a:spcBef>
                <a:spcPts val="1200"/>
              </a:spcBef>
            </a:pPr>
            <a:r>
              <a:rPr lang="en-IN" sz="3000" b="1" dirty="0" err="1">
                <a:solidFill>
                  <a:srgbClr val="C00000"/>
                </a:solidFill>
              </a:rPr>
              <a:t>Ghai</a:t>
            </a:r>
            <a:r>
              <a:rPr lang="en-IN" sz="3000" b="1" dirty="0">
                <a:solidFill>
                  <a:srgbClr val="C00000"/>
                </a:solidFill>
              </a:rPr>
              <a:t> Construction</a:t>
            </a:r>
            <a:r>
              <a:rPr lang="en-US" sz="3000" b="1" dirty="0">
                <a:solidFill>
                  <a:srgbClr val="C00000"/>
                </a:solidFill>
              </a:rPr>
              <a:t> </a:t>
            </a:r>
            <a:r>
              <a:rPr lang="en-IN" sz="3000" b="1" dirty="0">
                <a:solidFill>
                  <a:srgbClr val="C00000"/>
                </a:solidFill>
              </a:rPr>
              <a:t>v.</a:t>
            </a:r>
            <a:r>
              <a:rPr lang="en-US" sz="3000" b="1" dirty="0">
                <a:solidFill>
                  <a:srgbClr val="C00000"/>
                </a:solidFill>
              </a:rPr>
              <a:t> </a:t>
            </a:r>
            <a:r>
              <a:rPr lang="en-IN" sz="3000" b="1" dirty="0">
                <a:solidFill>
                  <a:srgbClr val="C00000"/>
                </a:solidFill>
              </a:rPr>
              <a:t>State of Maharashtra - [2009] 184 Taxman 52 (</a:t>
            </a:r>
            <a:r>
              <a:rPr lang="en-IN" sz="3000" b="1" dirty="0" err="1">
                <a:solidFill>
                  <a:srgbClr val="C00000"/>
                </a:solidFill>
              </a:rPr>
              <a:t>Bom</a:t>
            </a:r>
            <a:r>
              <a:rPr lang="en-IN" sz="3000" b="1" dirty="0">
                <a:solidFill>
                  <a:srgbClr val="C00000"/>
                </a:solidFill>
              </a:rPr>
              <a:t>.)</a:t>
            </a:r>
          </a:p>
          <a:p>
            <a:pPr algn="just">
              <a:lnSpc>
                <a:spcPct val="120000"/>
              </a:lnSpc>
              <a:spcBef>
                <a:spcPts val="0"/>
              </a:spcBef>
              <a:buNone/>
            </a:pPr>
            <a:r>
              <a:rPr lang="en-IN" dirty="0"/>
              <a:t>	Individual carrying on business as a sole proprietor has to mandatorily comply with the provisions of Section 44AB only in respect of his/her business income and not in respect of his/her other income.</a:t>
            </a:r>
            <a:endParaRPr lang="en-US" dirty="0"/>
          </a:p>
          <a:p>
            <a:pPr algn="just">
              <a:lnSpc>
                <a:spcPct val="120000"/>
              </a:lnSpc>
              <a:spcBef>
                <a:spcPts val="1200"/>
              </a:spcBef>
            </a:pPr>
            <a:r>
              <a:rPr lang="en-US" sz="3000" b="1" dirty="0">
                <a:solidFill>
                  <a:srgbClr val="C00000"/>
                </a:solidFill>
              </a:rPr>
              <a:t>CIT </a:t>
            </a:r>
            <a:r>
              <a:rPr lang="en-IN" sz="3000" b="1" dirty="0">
                <a:solidFill>
                  <a:srgbClr val="C00000"/>
                </a:solidFill>
              </a:rPr>
              <a:t>v. Market Committee, </a:t>
            </a:r>
            <a:r>
              <a:rPr lang="en-IN" sz="3000" b="1" dirty="0" err="1">
                <a:solidFill>
                  <a:srgbClr val="C00000"/>
                </a:solidFill>
              </a:rPr>
              <a:t>Sirsa</a:t>
            </a:r>
            <a:r>
              <a:rPr lang="en-IN" sz="3000" b="1" dirty="0">
                <a:solidFill>
                  <a:srgbClr val="C00000"/>
                </a:solidFill>
              </a:rPr>
              <a:t> [2012] 25 taxmann.com 384 (</a:t>
            </a:r>
            <a:r>
              <a:rPr lang="en-IN" sz="3000" b="1" dirty="0" err="1">
                <a:solidFill>
                  <a:srgbClr val="C00000"/>
                </a:solidFill>
              </a:rPr>
              <a:t>Punj</a:t>
            </a:r>
            <a:r>
              <a:rPr lang="en-IN" sz="3000" b="1" dirty="0">
                <a:solidFill>
                  <a:srgbClr val="C00000"/>
                </a:solidFill>
              </a:rPr>
              <a:t>. &amp; </a:t>
            </a:r>
            <a:r>
              <a:rPr lang="en-IN" sz="3000" b="1" dirty="0" err="1">
                <a:solidFill>
                  <a:srgbClr val="C00000"/>
                </a:solidFill>
              </a:rPr>
              <a:t>Har</a:t>
            </a:r>
            <a:r>
              <a:rPr lang="en-IN" sz="3000" b="1" dirty="0">
                <a:solidFill>
                  <a:srgbClr val="C00000"/>
                </a:solidFill>
              </a:rPr>
              <a:t>.)</a:t>
            </a:r>
            <a:r>
              <a:rPr lang="en-US" sz="3000" b="1" dirty="0">
                <a:solidFill>
                  <a:srgbClr val="C00000"/>
                </a:solidFill>
              </a:rPr>
              <a:t> </a:t>
            </a:r>
          </a:p>
          <a:p>
            <a:pPr algn="just">
              <a:lnSpc>
                <a:spcPct val="120000"/>
              </a:lnSpc>
              <a:spcBef>
                <a:spcPts val="0"/>
              </a:spcBef>
              <a:buNone/>
            </a:pPr>
            <a:r>
              <a:rPr lang="en-IN" dirty="0"/>
              <a:t>	In this case the assessee had no income under the head ‘PGBP’ and the property income earned by him was exempt u/s 10(20), thus, Section 44AB was not applicable and hence, penalty u/s 271B was not imposable.</a:t>
            </a:r>
          </a:p>
          <a:p>
            <a:pPr algn="just">
              <a:lnSpc>
                <a:spcPct val="120000"/>
              </a:lnSpc>
              <a:spcBef>
                <a:spcPts val="1200"/>
              </a:spcBef>
            </a:pPr>
            <a:endParaRPr lang="en-US" sz="3000" dirty="0">
              <a:solidFill>
                <a:srgbClr val="C00000"/>
              </a:solidFill>
            </a:endParaRPr>
          </a:p>
          <a:p>
            <a:pPr algn="just">
              <a:lnSpc>
                <a:spcPct val="120000"/>
              </a:lnSpc>
              <a:spcBef>
                <a:spcPts val="0"/>
              </a:spcBef>
              <a:buNone/>
            </a:pPr>
            <a:endParaRPr lang="en-IN" dirty="0"/>
          </a:p>
          <a:p>
            <a:pPr algn="just">
              <a:lnSpc>
                <a:spcPct val="120000"/>
              </a:lnSpc>
              <a:spcBef>
                <a:spcPts val="0"/>
              </a:spcBef>
              <a:buNone/>
            </a:pPr>
            <a:endParaRPr lang="en-IN" dirty="0"/>
          </a:p>
        </p:txBody>
      </p:sp>
      <p:sp>
        <p:nvSpPr>
          <p:cNvPr id="5"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71</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3834484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4"/>
            <a:ext cx="9144000" cy="990600"/>
          </a:xfrm>
          <a:solidFill>
            <a:schemeClr val="tx2">
              <a:lumMod val="40000"/>
              <a:lumOff val="60000"/>
            </a:schemeClr>
          </a:solidFill>
        </p:spPr>
        <p:txBody>
          <a:bodyPr/>
          <a:lstStyle/>
          <a:p>
            <a:r>
              <a:rPr lang="en-US" dirty="0">
                <a:solidFill>
                  <a:schemeClr val="bg1"/>
                </a:solidFill>
              </a:rPr>
              <a:t>Issues/Case laws….</a:t>
            </a:r>
          </a:p>
        </p:txBody>
      </p:sp>
      <p:sp>
        <p:nvSpPr>
          <p:cNvPr id="4" name="Content Placeholder 3"/>
          <p:cNvSpPr>
            <a:spLocks noGrp="1"/>
          </p:cNvSpPr>
          <p:nvPr>
            <p:ph sz="quarter" idx="4294967295"/>
          </p:nvPr>
        </p:nvSpPr>
        <p:spPr>
          <a:xfrm>
            <a:off x="0" y="928670"/>
            <a:ext cx="9144000" cy="5500726"/>
          </a:xfrm>
          <a:solidFill>
            <a:schemeClr val="tx2">
              <a:lumMod val="20000"/>
              <a:lumOff val="80000"/>
            </a:schemeClr>
          </a:solidFill>
          <a:ln w="38100">
            <a:solidFill>
              <a:schemeClr val="accent1"/>
            </a:solidFill>
          </a:ln>
        </p:spPr>
        <p:txBody>
          <a:bodyPr>
            <a:noAutofit/>
          </a:bodyPr>
          <a:lstStyle/>
          <a:p>
            <a:pPr algn="just">
              <a:spcBef>
                <a:spcPts val="600"/>
              </a:spcBef>
              <a:buFont typeface="Wingdings" pitchFamily="2" charset="2"/>
              <a:buChar char="q"/>
            </a:pPr>
            <a:r>
              <a:rPr lang="en-IN" sz="2400" b="1" dirty="0" err="1">
                <a:solidFill>
                  <a:srgbClr val="C00000"/>
                </a:solidFill>
              </a:rPr>
              <a:t>Peroorkkada</a:t>
            </a:r>
            <a:r>
              <a:rPr lang="en-IN" sz="2400" b="1" dirty="0">
                <a:solidFill>
                  <a:srgbClr val="C00000"/>
                </a:solidFill>
              </a:rPr>
              <a:t> Service Co-operative Bank Ltd v. ITO [2020] 114 taxmann.com 18 (Kerala)</a:t>
            </a:r>
          </a:p>
          <a:p>
            <a:pPr marL="355600" indent="0" algn="just">
              <a:spcBef>
                <a:spcPts val="600"/>
              </a:spcBef>
              <a:buNone/>
            </a:pPr>
            <a:r>
              <a:rPr lang="en-IN" sz="2400" dirty="0"/>
              <a:t>Audit conducted under Cooperative Societies Act would not be sufficient for compliance u/s 44AB unless report of audit is furnished in prescribed form accompanied with a further report by an accountant in prescribed form.</a:t>
            </a:r>
          </a:p>
          <a:p>
            <a:pPr algn="just">
              <a:spcBef>
                <a:spcPts val="600"/>
              </a:spcBef>
              <a:buFont typeface="Wingdings" pitchFamily="2" charset="2"/>
              <a:buChar char="q"/>
            </a:pPr>
            <a:endParaRPr lang="en-IN" sz="2400" b="1" dirty="0">
              <a:solidFill>
                <a:srgbClr val="C00000"/>
              </a:solidFill>
            </a:endParaRPr>
          </a:p>
          <a:p>
            <a:pPr algn="just">
              <a:spcBef>
                <a:spcPts val="600"/>
              </a:spcBef>
              <a:buFont typeface="Wingdings" pitchFamily="2" charset="2"/>
              <a:buChar char="q"/>
            </a:pPr>
            <a:r>
              <a:rPr lang="en-IN" sz="2400" b="1" dirty="0" err="1">
                <a:solidFill>
                  <a:srgbClr val="C00000"/>
                </a:solidFill>
              </a:rPr>
              <a:t>Haldar</a:t>
            </a:r>
            <a:r>
              <a:rPr lang="en-IN" sz="2400" b="1" dirty="0">
                <a:solidFill>
                  <a:srgbClr val="C00000"/>
                </a:solidFill>
              </a:rPr>
              <a:t> Foods (P.) Ltd v. ITO [2019] 105 taxmann.com 99 (Amritsar - Trib.)</a:t>
            </a:r>
          </a:p>
          <a:p>
            <a:pPr algn="just">
              <a:spcBef>
                <a:spcPts val="600"/>
              </a:spcBef>
              <a:buNone/>
            </a:pPr>
            <a:r>
              <a:rPr lang="en-IN" sz="2400" dirty="0"/>
              <a:t>	In this case one director was arrested and the other was ill is not a sufficient and reasonable cause for delay in getting accounts audited u/s 44AB because other executives of the company and one director were freely available to handle the business. Thus, penalty u/s 271B is </a:t>
            </a:r>
            <a:r>
              <a:rPr lang="en-IN" sz="2400" dirty="0" err="1"/>
              <a:t>leviable</a:t>
            </a:r>
            <a:r>
              <a:rPr lang="en-IN" sz="2400" dirty="0"/>
              <a:t>.</a:t>
            </a:r>
            <a:r>
              <a:rPr lang="en-IN" sz="2400" b="1" dirty="0"/>
              <a:t> </a:t>
            </a:r>
          </a:p>
        </p:txBody>
      </p:sp>
      <p:sp>
        <p:nvSpPr>
          <p:cNvPr id="5"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72</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5879316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8"/>
            <a:ext cx="9144000" cy="5857892"/>
          </a:xfrm>
          <a:ln w="38100">
            <a:solidFill>
              <a:schemeClr val="accent1"/>
            </a:solidFill>
          </a:ln>
        </p:spPr>
        <p:txBody>
          <a:bodyPr rtlCol="0">
            <a:noAutofit/>
          </a:bodyPr>
          <a:lstStyle/>
          <a:p>
            <a:pPr marL="361950" indent="-361950" algn="just">
              <a:buSzPct val="100000"/>
              <a:buNone/>
            </a:pPr>
            <a:r>
              <a:rPr lang="en-US" sz="1850" dirty="0"/>
              <a:t>(1) Notwithstanding anything to the contrary contained in sections 28 to 43C, in the case of an </a:t>
            </a:r>
            <a:r>
              <a:rPr lang="en-US" sz="1850" b="1" u="sng" dirty="0"/>
              <a:t>eligible assessee engaged in an eligible business</a:t>
            </a:r>
            <a:r>
              <a:rPr lang="en-US" sz="1850" dirty="0"/>
              <a:t>, a sum equal to </a:t>
            </a:r>
            <a:r>
              <a:rPr lang="en-US" sz="1850" b="1" dirty="0">
                <a:solidFill>
                  <a:schemeClr val="accent2"/>
                </a:solidFill>
              </a:rPr>
              <a:t>eight per cent of the total turnover or gross receipts of the assessee</a:t>
            </a:r>
            <a:r>
              <a:rPr lang="en-US" sz="1850" dirty="0"/>
              <a:t> in the previous year on account of such business </a:t>
            </a:r>
            <a:r>
              <a:rPr lang="en-US" sz="1850" b="1" u="sng" dirty="0">
                <a:solidFill>
                  <a:schemeClr val="accent2"/>
                </a:solidFill>
              </a:rPr>
              <a:t>or</a:t>
            </a:r>
            <a:r>
              <a:rPr lang="en-US" sz="1850" dirty="0"/>
              <a:t>, as the case may be, </a:t>
            </a:r>
            <a:r>
              <a:rPr lang="en-US" sz="1850" b="1" dirty="0">
                <a:solidFill>
                  <a:schemeClr val="accent2"/>
                </a:solidFill>
              </a:rPr>
              <a:t>a sum higher than the aforesaid sum claimed to have been earned by the eligible assessee</a:t>
            </a:r>
            <a:r>
              <a:rPr lang="en-US" sz="1850" dirty="0"/>
              <a:t>, shall be deemed to be the profits and gains of such business chargeable to tax under the head "Profits and gains of business or </a:t>
            </a:r>
            <a:r>
              <a:rPr lang="en-IN" sz="1850" dirty="0"/>
              <a:t>profession" :</a:t>
            </a:r>
          </a:p>
          <a:p>
            <a:pPr marL="0" indent="0" algn="just">
              <a:buNone/>
            </a:pPr>
            <a:r>
              <a:rPr lang="en-US" sz="1850" b="1" dirty="0"/>
              <a:t>Provided </a:t>
            </a:r>
            <a:r>
              <a:rPr lang="en-US" sz="1850" dirty="0"/>
              <a:t>that this sub-section shall have effect as if for the words </a:t>
            </a:r>
            <a:r>
              <a:rPr lang="en-US" sz="1850" b="1" dirty="0"/>
              <a:t>"eight per cent"</a:t>
            </a:r>
            <a:r>
              <a:rPr lang="en-US" sz="1850" dirty="0"/>
              <a:t>, </a:t>
            </a:r>
            <a:r>
              <a:rPr lang="en-US" sz="1850" b="1" dirty="0"/>
              <a:t>the words "six per cent“ had been substituted</a:t>
            </a:r>
            <a:r>
              <a:rPr lang="en-US" sz="1850" dirty="0"/>
              <a:t>, in respect of the </a:t>
            </a:r>
            <a:r>
              <a:rPr lang="en-US" sz="1850" b="1" dirty="0"/>
              <a:t>amount of total turnover or gross receipts</a:t>
            </a:r>
            <a:r>
              <a:rPr lang="en-US" sz="1850" dirty="0"/>
              <a:t> which is </a:t>
            </a:r>
            <a:r>
              <a:rPr lang="en-US" sz="1850" b="1" u="sng" dirty="0"/>
              <a:t>received by an account payee </a:t>
            </a:r>
            <a:r>
              <a:rPr lang="en-US" sz="1850" b="1" u="sng" dirty="0" err="1"/>
              <a:t>cheque</a:t>
            </a:r>
            <a:r>
              <a:rPr lang="en-US" sz="1850" b="1" u="sng" dirty="0"/>
              <a:t> or an account payee bank draft or use of electronic clearing system through a bank account </a:t>
            </a:r>
            <a:r>
              <a:rPr lang="en-US" sz="1850" b="1" i="1" u="sng" dirty="0"/>
              <a:t>[or through such other electronic mode as may be prescribed]</a:t>
            </a:r>
            <a:r>
              <a:rPr lang="en-US" sz="1850" dirty="0"/>
              <a:t> during the previous year or before the due date specified in sub-section (1) of section 139 in respect of that previous year.</a:t>
            </a:r>
          </a:p>
          <a:p>
            <a:pPr marL="361950" indent="-361950" algn="just">
              <a:buNone/>
            </a:pPr>
            <a:r>
              <a:rPr lang="en-US" sz="1850" dirty="0"/>
              <a:t>(2) </a:t>
            </a:r>
            <a:r>
              <a:rPr lang="en-US" sz="1850" b="1" dirty="0"/>
              <a:t>Any deduction allowable under the provisions of sections 30 to 38</a:t>
            </a:r>
            <a:r>
              <a:rPr lang="en-US" sz="1850" dirty="0"/>
              <a:t> shall, for the purposes of sub-section (1), be </a:t>
            </a:r>
            <a:r>
              <a:rPr lang="en-US" sz="1850" b="1" dirty="0"/>
              <a:t>deemed to have been already given full effect</a:t>
            </a:r>
            <a:r>
              <a:rPr lang="en-US" sz="1850" dirty="0"/>
              <a:t> to and </a:t>
            </a:r>
            <a:r>
              <a:rPr lang="en-US" sz="1850" b="1" dirty="0"/>
              <a:t>no further deduction</a:t>
            </a:r>
            <a:r>
              <a:rPr lang="en-US" sz="1850" dirty="0"/>
              <a:t> under those sections </a:t>
            </a:r>
            <a:r>
              <a:rPr lang="en-US" sz="1850" b="1" dirty="0"/>
              <a:t>shall </a:t>
            </a:r>
            <a:r>
              <a:rPr lang="en-IN" sz="1850" b="1" dirty="0"/>
              <a:t>be allowed</a:t>
            </a:r>
            <a:r>
              <a:rPr lang="en-IN" sz="1850" dirty="0"/>
              <a:t>.</a:t>
            </a:r>
          </a:p>
          <a:p>
            <a:pPr marL="361950" indent="-361950" algn="just">
              <a:buNone/>
            </a:pPr>
            <a:r>
              <a:rPr lang="en-US" sz="1850" dirty="0"/>
              <a:t>(3) The </a:t>
            </a:r>
            <a:r>
              <a:rPr lang="en-US" sz="1850" b="1" dirty="0"/>
              <a:t>written down value of any asset</a:t>
            </a:r>
            <a:r>
              <a:rPr lang="en-US" sz="1850" dirty="0"/>
              <a:t> of an eligible business shall be </a:t>
            </a:r>
            <a:r>
              <a:rPr lang="en-US" sz="1850" b="1" dirty="0"/>
              <a:t>deemed to have been calculated as if</a:t>
            </a:r>
            <a:r>
              <a:rPr lang="en-US" sz="1850" dirty="0"/>
              <a:t> the eligible assessee had claimed and </a:t>
            </a:r>
            <a:r>
              <a:rPr lang="en-US" sz="1850" b="1" dirty="0"/>
              <a:t>had been actually allowed</a:t>
            </a:r>
            <a:r>
              <a:rPr lang="en-US" sz="1850" dirty="0"/>
              <a:t> the deduction in respect of the depreciation for each of the relevant assessment years.</a:t>
            </a: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US" sz="3200" b="1" dirty="0">
                <a:solidFill>
                  <a:schemeClr val="bg1"/>
                </a:solidFill>
                <a:latin typeface="+mj-lt"/>
              </a:rPr>
              <a:t>Special provision for computing profits and gains of business on presumptive basis. – Section 44AD</a:t>
            </a:r>
            <a:endParaRPr lang="en-US" sz="3400" b="1"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73</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1511317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00109"/>
            <a:ext cx="9144000" cy="5572163"/>
          </a:xfrm>
          <a:ln w="38100">
            <a:solidFill>
              <a:schemeClr val="accent1"/>
            </a:solidFill>
          </a:ln>
        </p:spPr>
        <p:txBody>
          <a:bodyPr rtlCol="0">
            <a:noAutofit/>
          </a:bodyPr>
          <a:lstStyle/>
          <a:p>
            <a:pPr marL="361950" indent="-361950" algn="just">
              <a:buNone/>
            </a:pPr>
            <a:r>
              <a:rPr lang="en-US" sz="1970" dirty="0"/>
              <a:t>(4) Where an </a:t>
            </a:r>
            <a:r>
              <a:rPr lang="en-US" sz="1970" b="1" dirty="0"/>
              <a:t>eligible assessee declares profit</a:t>
            </a:r>
            <a:r>
              <a:rPr lang="en-US" sz="1970" dirty="0"/>
              <a:t> for any previous year </a:t>
            </a:r>
            <a:r>
              <a:rPr lang="en-US" sz="1970" b="1" dirty="0"/>
              <a:t>in accordance with the provisions of this section</a:t>
            </a:r>
            <a:r>
              <a:rPr lang="en-US" sz="1970" dirty="0"/>
              <a:t> and he </a:t>
            </a:r>
            <a:r>
              <a:rPr lang="en-US" sz="1970" b="1" dirty="0"/>
              <a:t>declares profit for any of the five assessment years</a:t>
            </a:r>
            <a:r>
              <a:rPr lang="en-US" sz="1970" dirty="0"/>
              <a:t> relevant to the previous year </a:t>
            </a:r>
            <a:r>
              <a:rPr lang="en-US" sz="1970" b="1" dirty="0"/>
              <a:t>succeeding such previous year</a:t>
            </a:r>
            <a:r>
              <a:rPr lang="en-US" sz="1970" dirty="0"/>
              <a:t> </a:t>
            </a:r>
            <a:r>
              <a:rPr lang="en-US" sz="1970" b="1" u="sng" dirty="0"/>
              <a:t>not in accordance with the provisions of sub-section (1)</a:t>
            </a:r>
            <a:r>
              <a:rPr lang="en-US" sz="1970" dirty="0"/>
              <a:t>, he </a:t>
            </a:r>
            <a:r>
              <a:rPr lang="en-US" sz="1970" b="1" dirty="0"/>
              <a:t>shall not be eligible to claim the benefit of the provisions of this section for five assessment years subsequent to the assessment year</a:t>
            </a:r>
            <a:r>
              <a:rPr lang="en-US" sz="1970" dirty="0"/>
              <a:t> relevant to the previous year </a:t>
            </a:r>
            <a:r>
              <a:rPr lang="en-US" sz="1970" b="1" dirty="0"/>
              <a:t>in which the profit has not been declared in accordance with the provisions of </a:t>
            </a:r>
            <a:r>
              <a:rPr lang="en-IN" sz="1970" b="1" dirty="0"/>
              <a:t>sub-section (1)</a:t>
            </a:r>
            <a:r>
              <a:rPr lang="en-IN" sz="1970" dirty="0"/>
              <a:t>.</a:t>
            </a:r>
          </a:p>
          <a:p>
            <a:pPr marL="361950" indent="-361950" algn="just">
              <a:buNone/>
            </a:pPr>
            <a:r>
              <a:rPr lang="en-US" sz="1970" dirty="0"/>
              <a:t>(5) Notwithstanding anything contained in the foregoing provisions of this section, </a:t>
            </a:r>
            <a:r>
              <a:rPr lang="en-US" sz="1970" b="1" dirty="0"/>
              <a:t>an eligible assessee to whom the provisions of sub-section (4) are applicable</a:t>
            </a:r>
            <a:r>
              <a:rPr lang="en-US" sz="1970" dirty="0"/>
              <a:t> and </a:t>
            </a:r>
            <a:r>
              <a:rPr lang="en-US" sz="1970" b="1" dirty="0"/>
              <a:t>whose total income exceeds the maximum amount which is not chargeable to income-tax</a:t>
            </a:r>
            <a:r>
              <a:rPr lang="en-US" sz="1970" dirty="0"/>
              <a:t>, shall be </a:t>
            </a:r>
            <a:r>
              <a:rPr lang="en-US" sz="1970" b="1" dirty="0"/>
              <a:t>required to keep and maintain such books of account</a:t>
            </a:r>
            <a:r>
              <a:rPr lang="en-US" sz="1970" dirty="0"/>
              <a:t> and other documents as required </a:t>
            </a:r>
            <a:r>
              <a:rPr lang="en-US" sz="1970" b="1" dirty="0"/>
              <a:t>under sub-section (2) of section 44AA</a:t>
            </a:r>
            <a:r>
              <a:rPr lang="en-US" sz="1970" dirty="0"/>
              <a:t> and </a:t>
            </a:r>
            <a:r>
              <a:rPr lang="en-US" sz="1970" b="1" dirty="0"/>
              <a:t>get them audited</a:t>
            </a:r>
            <a:r>
              <a:rPr lang="en-US" sz="1970" dirty="0"/>
              <a:t> and furnish a report of such audit as required </a:t>
            </a:r>
            <a:r>
              <a:rPr lang="en-US" sz="1970" b="1" dirty="0"/>
              <a:t>under section 44AB</a:t>
            </a:r>
            <a:r>
              <a:rPr lang="en-US" sz="1970" dirty="0"/>
              <a:t>.</a:t>
            </a:r>
          </a:p>
          <a:p>
            <a:pPr marL="361950" indent="-361950" algn="just">
              <a:spcBef>
                <a:spcPts val="0"/>
              </a:spcBef>
              <a:buNone/>
            </a:pPr>
            <a:r>
              <a:rPr lang="en-US" sz="1970" dirty="0"/>
              <a:t>(6) The provisions of this section, notwithstanding anything contained in the foregoing provisions, shall not </a:t>
            </a:r>
            <a:r>
              <a:rPr lang="en-IN" sz="1970" dirty="0"/>
              <a:t>apply to—</a:t>
            </a:r>
          </a:p>
          <a:p>
            <a:pPr marL="447675" indent="0" algn="just">
              <a:spcBef>
                <a:spcPts val="0"/>
              </a:spcBef>
              <a:buNone/>
            </a:pPr>
            <a:r>
              <a:rPr lang="en-US" sz="1970" dirty="0"/>
              <a:t>(</a:t>
            </a:r>
            <a:r>
              <a:rPr lang="en-US" sz="1970" i="1" dirty="0"/>
              <a:t>i</a:t>
            </a:r>
            <a:r>
              <a:rPr lang="en-US" sz="1970" dirty="0"/>
              <a:t>) a person carrying on </a:t>
            </a:r>
            <a:r>
              <a:rPr lang="en-US" sz="1970" u="sng" dirty="0"/>
              <a:t>profession as referred to in sub-section (1) of section 44AA</a:t>
            </a:r>
            <a:r>
              <a:rPr lang="en-US" sz="1970" dirty="0"/>
              <a:t>;</a:t>
            </a:r>
          </a:p>
          <a:p>
            <a:pPr marL="447675" indent="0" algn="just">
              <a:spcBef>
                <a:spcPts val="0"/>
              </a:spcBef>
              <a:buNone/>
            </a:pPr>
            <a:r>
              <a:rPr lang="en-US" sz="1970" dirty="0"/>
              <a:t>(</a:t>
            </a:r>
            <a:r>
              <a:rPr lang="en-US" sz="1970" i="1" dirty="0"/>
              <a:t>ii</a:t>
            </a:r>
            <a:r>
              <a:rPr lang="en-US" sz="1970" dirty="0"/>
              <a:t>) a person earning </a:t>
            </a:r>
            <a:r>
              <a:rPr lang="en-US" sz="1970" u="sng" dirty="0"/>
              <a:t>income in the nature of commission or brokerage</a:t>
            </a:r>
            <a:r>
              <a:rPr lang="en-US" sz="1970" dirty="0"/>
              <a:t>; or</a:t>
            </a:r>
          </a:p>
          <a:p>
            <a:pPr marL="447675" indent="0" algn="just">
              <a:spcBef>
                <a:spcPts val="0"/>
              </a:spcBef>
              <a:buNone/>
            </a:pPr>
            <a:r>
              <a:rPr lang="en-US" sz="1970" dirty="0"/>
              <a:t>(</a:t>
            </a:r>
            <a:r>
              <a:rPr lang="en-US" sz="1970" i="1" dirty="0"/>
              <a:t>iii</a:t>
            </a:r>
            <a:r>
              <a:rPr lang="en-US" sz="1970" dirty="0"/>
              <a:t>) a person carrying on </a:t>
            </a:r>
            <a:r>
              <a:rPr lang="en-US" sz="1970" u="sng" dirty="0"/>
              <a:t>any agency business</a:t>
            </a:r>
            <a:r>
              <a:rPr lang="en-US" sz="1970" dirty="0"/>
              <a:t>.</a:t>
            </a:r>
          </a:p>
        </p:txBody>
      </p:sp>
      <p:sp>
        <p:nvSpPr>
          <p:cNvPr id="6" name="Title 1"/>
          <p:cNvSpPr txBox="1">
            <a:spLocks/>
          </p:cNvSpPr>
          <p:nvPr/>
        </p:nvSpPr>
        <p:spPr>
          <a:xfrm>
            <a:off x="0" y="-27384"/>
            <a:ext cx="9144000" cy="990600"/>
          </a:xfrm>
          <a:prstGeom prst="rect">
            <a:avLst/>
          </a:prstGeom>
          <a:solidFill>
            <a:schemeClr val="tx2">
              <a:lumMod val="40000"/>
              <a:lumOff val="60000"/>
            </a:schemeClr>
          </a:solidFill>
        </p:spPr>
        <p:txBody>
          <a:bodyPr vert="horz" anchor="ctr">
            <a:noAutofit/>
          </a:bodyPr>
          <a:lstStyle/>
          <a:p>
            <a:r>
              <a:rPr lang="en-US" sz="3200" b="1" dirty="0">
                <a:solidFill>
                  <a:schemeClr val="bg1"/>
                </a:solidFill>
                <a:latin typeface="+mj-lt"/>
              </a:rPr>
              <a:t>Special provision for computing profits and gains of business on presumptive basis. – Section 44AD</a:t>
            </a:r>
            <a:endParaRPr lang="en-US" sz="3400" b="1"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74</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3910289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quarter" idx="4294967295"/>
          </p:nvPr>
        </p:nvSpPr>
        <p:spPr>
          <a:xfrm>
            <a:off x="0" y="1071547"/>
            <a:ext cx="9144000" cy="5286411"/>
          </a:xfrm>
          <a:ln w="38100">
            <a:solidFill>
              <a:schemeClr val="accent1"/>
            </a:solidFill>
          </a:ln>
        </p:spPr>
        <p:txBody>
          <a:bodyPr rtlCol="0">
            <a:noAutofit/>
          </a:bodyPr>
          <a:lstStyle/>
          <a:p>
            <a:pPr marL="0" indent="0" algn="just">
              <a:buNone/>
            </a:pPr>
            <a:r>
              <a:rPr lang="en-US" sz="2000" i="1" dirty="0"/>
              <a:t>Explanation.</a:t>
            </a:r>
            <a:r>
              <a:rPr lang="en-US" sz="2000" dirty="0"/>
              <a:t>—For the purposes of this section,—</a:t>
            </a:r>
          </a:p>
          <a:p>
            <a:pPr marL="180975" indent="0" algn="just">
              <a:buNone/>
            </a:pPr>
            <a:r>
              <a:rPr lang="en-IN" sz="2000" dirty="0"/>
              <a:t>(</a:t>
            </a:r>
            <a:r>
              <a:rPr lang="en-IN" sz="2000" i="1" dirty="0"/>
              <a:t>a</a:t>
            </a:r>
            <a:r>
              <a:rPr lang="en-IN" sz="2000" dirty="0"/>
              <a:t>) "eligible assessee" means,—</a:t>
            </a:r>
          </a:p>
          <a:p>
            <a:pPr marL="542925" indent="0" algn="just">
              <a:buNone/>
            </a:pPr>
            <a:r>
              <a:rPr lang="en-US" sz="2000" dirty="0"/>
              <a:t>(</a:t>
            </a:r>
            <a:r>
              <a:rPr lang="en-US" sz="2000" i="1" dirty="0"/>
              <a:t>i</a:t>
            </a:r>
            <a:r>
              <a:rPr lang="en-US" sz="2000" dirty="0"/>
              <a:t>) an individual, Hindu undivided family or a partnership firm, who is a resident, but not a limited liability partnership firm as defined under clause (</a:t>
            </a:r>
            <a:r>
              <a:rPr lang="en-US" sz="2000" i="1" dirty="0"/>
              <a:t>n</a:t>
            </a:r>
            <a:r>
              <a:rPr lang="en-US" sz="2000" dirty="0"/>
              <a:t>) of sub-section (1) of section 2 of the Limited Liability Partnership Act, 2008 (6 of 2009); and</a:t>
            </a:r>
          </a:p>
          <a:p>
            <a:pPr marL="542925" indent="0" algn="just">
              <a:buNone/>
            </a:pPr>
            <a:r>
              <a:rPr lang="en-US" sz="2000" dirty="0"/>
              <a:t>(</a:t>
            </a:r>
            <a:r>
              <a:rPr lang="en-US" sz="2000" i="1" dirty="0"/>
              <a:t>ii</a:t>
            </a:r>
            <a:r>
              <a:rPr lang="en-US" sz="2000" dirty="0"/>
              <a:t>) who has not claimed deduction under any of the sections 10A, 10AA, 10B, 10BA or deduction under any provisions of Chapter VIA under the heading </a:t>
            </a:r>
            <a:r>
              <a:rPr lang="en-US" sz="2000" i="1" dirty="0"/>
              <a:t>"C. - Deductions in respect of certain in-comes</a:t>
            </a:r>
            <a:r>
              <a:rPr lang="en-US" sz="2000" dirty="0"/>
              <a:t>" in the relevant assessment year;</a:t>
            </a:r>
          </a:p>
          <a:p>
            <a:pPr marL="180975" indent="0" algn="just">
              <a:buNone/>
            </a:pPr>
            <a:endParaRPr lang="en-IN" sz="2000" dirty="0"/>
          </a:p>
          <a:p>
            <a:pPr marL="180975" indent="0" algn="just">
              <a:buNone/>
            </a:pPr>
            <a:r>
              <a:rPr lang="en-IN" sz="2000" dirty="0"/>
              <a:t>(</a:t>
            </a:r>
            <a:r>
              <a:rPr lang="en-IN" sz="2000" i="1" dirty="0"/>
              <a:t>b</a:t>
            </a:r>
            <a:r>
              <a:rPr lang="en-IN" sz="2000" dirty="0"/>
              <a:t>) "eligible business" means,—</a:t>
            </a:r>
          </a:p>
          <a:p>
            <a:pPr marL="542925" indent="0" algn="just">
              <a:buNone/>
            </a:pPr>
            <a:r>
              <a:rPr lang="en-US" sz="2000" dirty="0"/>
              <a:t>(</a:t>
            </a:r>
            <a:r>
              <a:rPr lang="en-US" sz="2000" i="1" dirty="0"/>
              <a:t>i</a:t>
            </a:r>
            <a:r>
              <a:rPr lang="en-US" sz="2000" dirty="0"/>
              <a:t>) any business except the business of plying, hiring or leasing goods carriages referred to in </a:t>
            </a:r>
            <a:r>
              <a:rPr lang="en-IN" sz="2000" dirty="0"/>
              <a:t>section 44AE; and</a:t>
            </a:r>
          </a:p>
          <a:p>
            <a:pPr marL="542925" indent="0" algn="just">
              <a:buNone/>
            </a:pPr>
            <a:r>
              <a:rPr lang="en-US" sz="2000" dirty="0"/>
              <a:t>(</a:t>
            </a:r>
            <a:r>
              <a:rPr lang="en-US" sz="2000" i="1" dirty="0"/>
              <a:t>ii</a:t>
            </a:r>
            <a:r>
              <a:rPr lang="en-US" sz="2000" dirty="0"/>
              <a:t>) whose </a:t>
            </a:r>
            <a:r>
              <a:rPr lang="en-US" sz="2000" b="1" dirty="0"/>
              <a:t>total turnover or gross receipts</a:t>
            </a:r>
            <a:r>
              <a:rPr lang="en-US" sz="2000" dirty="0"/>
              <a:t> in the previous year does not exceed an amount of </a:t>
            </a:r>
            <a:r>
              <a:rPr lang="en-US" sz="2000" b="1" dirty="0"/>
              <a:t>two </a:t>
            </a:r>
            <a:r>
              <a:rPr lang="en-IN" sz="2000" b="1" dirty="0" err="1"/>
              <a:t>crore</a:t>
            </a:r>
            <a:r>
              <a:rPr lang="en-IN" sz="2000" b="1" dirty="0"/>
              <a:t> rupees</a:t>
            </a:r>
            <a:r>
              <a:rPr lang="en-IN" sz="2000" dirty="0"/>
              <a:t>.</a:t>
            </a:r>
          </a:p>
        </p:txBody>
      </p:sp>
      <p:sp>
        <p:nvSpPr>
          <p:cNvPr id="6" name="Title 1"/>
          <p:cNvSpPr txBox="1">
            <a:spLocks/>
          </p:cNvSpPr>
          <p:nvPr/>
        </p:nvSpPr>
        <p:spPr>
          <a:xfrm>
            <a:off x="0" y="-27384"/>
            <a:ext cx="9144000" cy="990600"/>
          </a:xfrm>
          <a:prstGeom prst="rect">
            <a:avLst/>
          </a:prstGeom>
          <a:solidFill>
            <a:schemeClr val="tx2">
              <a:lumMod val="40000"/>
              <a:lumOff val="60000"/>
            </a:schemeClr>
          </a:solidFill>
        </p:spPr>
        <p:txBody>
          <a:bodyPr vert="horz" anchor="ctr">
            <a:noAutofit/>
          </a:bodyPr>
          <a:lstStyle/>
          <a:p>
            <a:r>
              <a:rPr lang="en-US" sz="3200" b="1" dirty="0">
                <a:solidFill>
                  <a:schemeClr val="bg1"/>
                </a:solidFill>
                <a:latin typeface="+mj-lt"/>
              </a:rPr>
              <a:t>Special provision for computing profits and gains of business on presumptive basis. – Section 44AD</a:t>
            </a:r>
            <a:endParaRPr lang="en-US" sz="3400" b="1" dirty="0">
              <a:solidFill>
                <a:schemeClr val="bg1"/>
              </a:solidFill>
              <a:latin typeface="+mj-lt"/>
            </a:endParaRP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620488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714375"/>
          </a:xfrm>
          <a:solidFill>
            <a:schemeClr val="tx2">
              <a:lumMod val="40000"/>
              <a:lumOff val="60000"/>
            </a:schemeClr>
          </a:solidFill>
        </p:spPr>
        <p:txBody>
          <a:bodyPr>
            <a:noAutofit/>
          </a:bodyPr>
          <a:lstStyle/>
          <a:p>
            <a:pPr algn="just"/>
            <a:r>
              <a:rPr lang="en-US" sz="2500" b="1" dirty="0">
                <a:solidFill>
                  <a:schemeClr val="bg1"/>
                </a:solidFill>
              </a:rPr>
              <a:t>Comparison between Provision Section 44AD before and after the Amendments made by the Finance Act, 2016, </a:t>
            </a:r>
            <a:r>
              <a:rPr lang="en-US" sz="2500" b="1" dirty="0" err="1">
                <a:solidFill>
                  <a:schemeClr val="bg1"/>
                </a:solidFill>
              </a:rPr>
              <a:t>w.e.f</a:t>
            </a:r>
            <a:r>
              <a:rPr lang="en-US" sz="2500" b="1" dirty="0">
                <a:solidFill>
                  <a:schemeClr val="bg1"/>
                </a:solidFill>
              </a:rPr>
              <a:t>. 1</a:t>
            </a:r>
            <a:r>
              <a:rPr lang="en-US" sz="2500" b="1" baseline="30000" dirty="0">
                <a:solidFill>
                  <a:schemeClr val="bg1"/>
                </a:solidFill>
              </a:rPr>
              <a:t>st</a:t>
            </a:r>
            <a:r>
              <a:rPr lang="en-US" sz="2500" b="1" dirty="0">
                <a:solidFill>
                  <a:schemeClr val="bg1"/>
                </a:solidFill>
              </a:rPr>
              <a:t> April, 2017 </a:t>
            </a:r>
          </a:p>
        </p:txBody>
      </p:sp>
      <p:graphicFrame>
        <p:nvGraphicFramePr>
          <p:cNvPr id="7" name="Table 6"/>
          <p:cNvGraphicFramePr>
            <a:graphicFrameLocks noGrp="1"/>
          </p:cNvGraphicFramePr>
          <p:nvPr/>
        </p:nvGraphicFramePr>
        <p:xfrm>
          <a:off x="0" y="857232"/>
          <a:ext cx="9143999" cy="6096000"/>
        </p:xfrm>
        <a:graphic>
          <a:graphicData uri="http://schemas.openxmlformats.org/drawingml/2006/table">
            <a:tbl>
              <a:tblPr firstRow="1" bandRow="1">
                <a:tableStyleId>{5C22544A-7EE6-4342-B048-85BDC9FD1C3A}</a:tableStyleId>
              </a:tblPr>
              <a:tblGrid>
                <a:gridCol w="1142976">
                  <a:extLst>
                    <a:ext uri="{9D8B030D-6E8A-4147-A177-3AD203B41FA5}">
                      <a16:colId xmlns="" xmlns:a16="http://schemas.microsoft.com/office/drawing/2014/main" val="20000"/>
                    </a:ext>
                  </a:extLst>
                </a:gridCol>
                <a:gridCol w="3286148">
                  <a:extLst>
                    <a:ext uri="{9D8B030D-6E8A-4147-A177-3AD203B41FA5}">
                      <a16:colId xmlns="" xmlns:a16="http://schemas.microsoft.com/office/drawing/2014/main" val="20001"/>
                    </a:ext>
                  </a:extLst>
                </a:gridCol>
                <a:gridCol w="3429024">
                  <a:extLst>
                    <a:ext uri="{9D8B030D-6E8A-4147-A177-3AD203B41FA5}">
                      <a16:colId xmlns="" xmlns:a16="http://schemas.microsoft.com/office/drawing/2014/main" val="20002"/>
                    </a:ext>
                  </a:extLst>
                </a:gridCol>
                <a:gridCol w="1285851">
                  <a:extLst>
                    <a:ext uri="{9D8B030D-6E8A-4147-A177-3AD203B41FA5}">
                      <a16:colId xmlns="" xmlns:a16="http://schemas.microsoft.com/office/drawing/2014/main" val="20003"/>
                    </a:ext>
                  </a:extLst>
                </a:gridCol>
              </a:tblGrid>
              <a:tr h="531802">
                <a:tc>
                  <a:txBody>
                    <a:bodyPr/>
                    <a:lstStyle/>
                    <a:p>
                      <a:pPr algn="ctr"/>
                      <a:r>
                        <a:rPr lang="en-IN" sz="2400" dirty="0"/>
                        <a:t>Section</a:t>
                      </a:r>
                    </a:p>
                  </a:txBody>
                  <a:tcPr/>
                </a:tc>
                <a:tc>
                  <a:txBody>
                    <a:bodyPr/>
                    <a:lstStyle/>
                    <a:p>
                      <a:pPr algn="ctr"/>
                      <a:r>
                        <a:rPr lang="en-IN" sz="2400" dirty="0"/>
                        <a:t>Provision of Section 44AD before</a:t>
                      </a:r>
                      <a:r>
                        <a:rPr lang="en-IN" sz="2400" baseline="0" dirty="0"/>
                        <a:t> 1.04.2017</a:t>
                      </a:r>
                      <a:endParaRPr lang="en-IN"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400" dirty="0"/>
                        <a:t>Provision of Section 44AD after</a:t>
                      </a:r>
                      <a:r>
                        <a:rPr lang="en-IN" sz="2400" baseline="0" dirty="0"/>
                        <a:t> 1.04.2017</a:t>
                      </a:r>
                      <a:endParaRPr lang="en-IN"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400" dirty="0"/>
                        <a:t>Remarks</a:t>
                      </a:r>
                    </a:p>
                  </a:txBody>
                  <a:tcPr/>
                </a:tc>
                <a:extLst>
                  <a:ext uri="{0D108BD9-81ED-4DB2-BD59-A6C34878D82A}">
                    <a16:rowId xmlns="" xmlns:a16="http://schemas.microsoft.com/office/drawing/2014/main" val="10000"/>
                  </a:ext>
                </a:extLst>
              </a:tr>
              <a:tr h="780143">
                <a:tc>
                  <a:txBody>
                    <a:bodyPr/>
                    <a:lstStyle/>
                    <a:p>
                      <a:r>
                        <a:rPr lang="en-IN" sz="2000" dirty="0"/>
                        <a:t>44AD(1) – Charging Section</a:t>
                      </a:r>
                    </a:p>
                  </a:txBody>
                  <a:tcPr/>
                </a:tc>
                <a:tc>
                  <a:txBody>
                    <a:bodyPr/>
                    <a:lstStyle/>
                    <a:p>
                      <a:pPr algn="just"/>
                      <a:r>
                        <a:rPr lang="en-IN" sz="2000" dirty="0"/>
                        <a:t>Notwithstanding anything contrary contained in section 28 to 43C, in the case</a:t>
                      </a:r>
                      <a:r>
                        <a:rPr lang="en-IN" sz="2000" baseline="0" dirty="0"/>
                        <a:t> of an eligible assessee in an eligible  business  a sum equal to 8% of the total turnover/gross receipts of the assessee in the PY on account of such business or, as the case may be, a sum higher than the aforesaid sum claimed to have been earned by the eligible assessee, shall be deemed to be the profits and gains of such business chargeable to tax under the head "PGBP”.</a:t>
                      </a:r>
                      <a:endParaRPr lang="en-IN" sz="20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2000" dirty="0"/>
                        <a:t>Notwithstanding anything contrary contained in section 28 to 43C, in the case</a:t>
                      </a:r>
                      <a:r>
                        <a:rPr lang="en-IN" sz="2000" baseline="0" dirty="0"/>
                        <a:t> of an eligible assessee in an eligible  business  a sum equal to 8% of the total turnover/gross receipts of the assessee in the PY on account of such business or, as the case may be, a sum higher than the aforesaid sum claimed to have been earned by the eligible assessee, shall be deemed to be the profits and gains of such business chargeable to tax under the head "PGBP”.</a:t>
                      </a:r>
                      <a:endParaRPr lang="en-IN" sz="20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2000" dirty="0"/>
                        <a:t>Same,</a:t>
                      </a:r>
                      <a:r>
                        <a:rPr lang="en-IN" sz="2000" baseline="0" dirty="0"/>
                        <a:t> No changes</a:t>
                      </a:r>
                      <a:endParaRPr lang="en-IN" sz="2000" dirty="0"/>
                    </a:p>
                  </a:txBody>
                  <a:tcPr/>
                </a:tc>
                <a:extLst>
                  <a:ext uri="{0D108BD9-81ED-4DB2-BD59-A6C34878D82A}">
                    <a16:rowId xmlns="" xmlns:a16="http://schemas.microsoft.com/office/drawing/2014/main" val="10001"/>
                  </a:ext>
                </a:extLst>
              </a:tr>
            </a:tbl>
          </a:graphicData>
        </a:graphic>
      </p:graphicFrame>
      <p:sp>
        <p:nvSpPr>
          <p:cNvPr id="4" name="Slide Number Placeholder 3"/>
          <p:cNvSpPr txBox="1">
            <a:spLocks/>
          </p:cNvSpPr>
          <p:nvPr/>
        </p:nvSpPr>
        <p:spPr>
          <a:xfrm>
            <a:off x="8610632" y="6619900"/>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76</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0" y="71414"/>
          <a:ext cx="9143999" cy="6575806"/>
        </p:xfrm>
        <a:graphic>
          <a:graphicData uri="http://schemas.openxmlformats.org/drawingml/2006/table">
            <a:tbl>
              <a:tblPr firstRow="1" bandRow="1">
                <a:tableStyleId>{5C22544A-7EE6-4342-B048-85BDC9FD1C3A}</a:tableStyleId>
              </a:tblPr>
              <a:tblGrid>
                <a:gridCol w="1142976">
                  <a:extLst>
                    <a:ext uri="{9D8B030D-6E8A-4147-A177-3AD203B41FA5}">
                      <a16:colId xmlns="" xmlns:a16="http://schemas.microsoft.com/office/drawing/2014/main" val="20000"/>
                    </a:ext>
                  </a:extLst>
                </a:gridCol>
                <a:gridCol w="3286148">
                  <a:extLst>
                    <a:ext uri="{9D8B030D-6E8A-4147-A177-3AD203B41FA5}">
                      <a16:colId xmlns="" xmlns:a16="http://schemas.microsoft.com/office/drawing/2014/main" val="20001"/>
                    </a:ext>
                  </a:extLst>
                </a:gridCol>
                <a:gridCol w="3429024">
                  <a:extLst>
                    <a:ext uri="{9D8B030D-6E8A-4147-A177-3AD203B41FA5}">
                      <a16:colId xmlns="" xmlns:a16="http://schemas.microsoft.com/office/drawing/2014/main" val="20002"/>
                    </a:ext>
                  </a:extLst>
                </a:gridCol>
                <a:gridCol w="1285851">
                  <a:extLst>
                    <a:ext uri="{9D8B030D-6E8A-4147-A177-3AD203B41FA5}">
                      <a16:colId xmlns="" xmlns:a16="http://schemas.microsoft.com/office/drawing/2014/main" val="20003"/>
                    </a:ext>
                  </a:extLst>
                </a:gridCol>
              </a:tblGrid>
              <a:tr h="531802">
                <a:tc>
                  <a:txBody>
                    <a:bodyPr/>
                    <a:lstStyle/>
                    <a:p>
                      <a:pPr algn="ctr"/>
                      <a:r>
                        <a:rPr lang="en-IN" sz="2200" dirty="0"/>
                        <a:t>Section</a:t>
                      </a:r>
                    </a:p>
                  </a:txBody>
                  <a:tcPr/>
                </a:tc>
                <a:tc>
                  <a:txBody>
                    <a:bodyPr/>
                    <a:lstStyle/>
                    <a:p>
                      <a:pPr algn="ctr"/>
                      <a:r>
                        <a:rPr lang="en-IN" sz="2200" dirty="0"/>
                        <a:t>Provision of Section 44AD before</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Provision of Section 44AD after</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Remarks</a:t>
                      </a:r>
                    </a:p>
                  </a:txBody>
                  <a:tcPr/>
                </a:tc>
                <a:extLst>
                  <a:ext uri="{0D108BD9-81ED-4DB2-BD59-A6C34878D82A}">
                    <a16:rowId xmlns="" xmlns:a16="http://schemas.microsoft.com/office/drawing/2014/main" val="10000"/>
                  </a:ext>
                </a:extLst>
              </a:tr>
              <a:tr h="780143">
                <a:tc>
                  <a:txBody>
                    <a:bodyPr/>
                    <a:lstStyle/>
                    <a:p>
                      <a:r>
                        <a:rPr lang="en-IN" sz="1700" dirty="0"/>
                        <a:t>Proviso</a:t>
                      </a:r>
                      <a:r>
                        <a:rPr lang="en-IN" sz="1700" baseline="0" dirty="0"/>
                        <a:t> to Sub Section (1)</a:t>
                      </a:r>
                      <a:endParaRPr lang="en-IN" sz="1700" dirty="0"/>
                    </a:p>
                  </a:txBody>
                  <a:tcPr/>
                </a:tc>
                <a:tc>
                  <a:txBody>
                    <a:bodyPr/>
                    <a:lstStyle/>
                    <a:p>
                      <a:pPr algn="just"/>
                      <a:r>
                        <a:rPr lang="en-IN" sz="1700" b="0" dirty="0">
                          <a:solidFill>
                            <a:schemeClr val="tx1"/>
                          </a:solidFill>
                        </a:rPr>
                        <a:t>NA</a:t>
                      </a:r>
                    </a:p>
                  </a:txBody>
                  <a:tcPr/>
                </a:tc>
                <a:tc>
                  <a:txBody>
                    <a:bodyPr/>
                    <a:lstStyle/>
                    <a:p>
                      <a:pPr marL="0" marR="0" indent="0" algn="just" defTabSz="914400" rtl="0" eaLnBrk="1" fontAlgn="auto" latinLnBrk="0" hangingPunct="1">
                        <a:lnSpc>
                          <a:spcPct val="80000"/>
                        </a:lnSpc>
                        <a:spcBef>
                          <a:spcPts val="0"/>
                        </a:spcBef>
                        <a:spcAft>
                          <a:spcPts val="0"/>
                        </a:spcAft>
                        <a:buClrTx/>
                        <a:buSzTx/>
                        <a:buFontTx/>
                        <a:buNone/>
                        <a:tabLst/>
                        <a:defRPr/>
                      </a:pPr>
                      <a:r>
                        <a:rPr lang="en-IN" sz="1700" b="0" dirty="0">
                          <a:solidFill>
                            <a:srgbClr val="00B050"/>
                          </a:solidFill>
                        </a:rPr>
                        <a:t>Provided that this sub-section shall have effect as if for the words "eight per cent", the words "six per cent" had been substituted, in respect of the amount of total turnover or gross receipts which is received by an account payee cheque or an account payee bank draft or use of electronic clearing system through a bank account during the previous year or before the due date specified in sub-section (1) of section 139 in respect of that previous year. </a:t>
                      </a: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t>Proviso</a:t>
                      </a:r>
                      <a:r>
                        <a:rPr lang="en-IN" sz="1700" baseline="0" dirty="0"/>
                        <a:t> to sub section (1) was newly inserted by Finance Act  2017 </a:t>
                      </a:r>
                      <a:r>
                        <a:rPr lang="en-IN" sz="1700" baseline="0" dirty="0" err="1"/>
                        <a:t>w.e.f</a:t>
                      </a:r>
                      <a:r>
                        <a:rPr lang="en-IN" sz="1700" baseline="0" dirty="0"/>
                        <a:t>. 01.04.2017 </a:t>
                      </a:r>
                      <a:endParaRPr lang="en-IN" sz="1700" dirty="0"/>
                    </a:p>
                  </a:txBody>
                  <a:tcPr/>
                </a:tc>
                <a:extLst>
                  <a:ext uri="{0D108BD9-81ED-4DB2-BD59-A6C34878D82A}">
                    <a16:rowId xmlns="" xmlns:a16="http://schemas.microsoft.com/office/drawing/2014/main" val="10001"/>
                  </a:ext>
                </a:extLst>
              </a:tr>
              <a:tr h="780143">
                <a:tc>
                  <a:txBody>
                    <a:bodyPr/>
                    <a:lstStyle/>
                    <a:p>
                      <a:r>
                        <a:rPr lang="en-IN" sz="1700" dirty="0"/>
                        <a:t>44AD(2) – No deduction Allowed</a:t>
                      </a:r>
                    </a:p>
                  </a:txBody>
                  <a:tcPr/>
                </a:tc>
                <a:tc>
                  <a:txBody>
                    <a:bodyPr/>
                    <a:lstStyle/>
                    <a:p>
                      <a:pPr algn="just">
                        <a:lnSpc>
                          <a:spcPct val="80000"/>
                        </a:lnSpc>
                      </a:pPr>
                      <a:r>
                        <a:rPr lang="en-IN" sz="1700" dirty="0"/>
                        <a:t>Any deduction allowable under the provisions of sections 30 to 38 shall, for the purposes of sub-section (1), be deemed to have been already given full effect to and no further deduction under those sections shall be allowed.</a:t>
                      </a:r>
                    </a:p>
                    <a:p>
                      <a:pPr algn="just">
                        <a:lnSpc>
                          <a:spcPct val="80000"/>
                        </a:lnSpc>
                      </a:pPr>
                      <a:endParaRPr lang="en-IN" sz="200" dirty="0"/>
                    </a:p>
                    <a:p>
                      <a:pPr algn="just">
                        <a:lnSpc>
                          <a:spcPct val="80000"/>
                        </a:lnSpc>
                      </a:pPr>
                      <a:r>
                        <a:rPr lang="en-IN" sz="1700" b="1" u="sng" dirty="0">
                          <a:solidFill>
                            <a:srgbClr val="FF0000"/>
                          </a:solidFill>
                        </a:rPr>
                        <a:t>Provided</a:t>
                      </a:r>
                      <a:r>
                        <a:rPr lang="en-IN" sz="1700" dirty="0">
                          <a:solidFill>
                            <a:srgbClr val="FF0000"/>
                          </a:solidFill>
                        </a:rPr>
                        <a:t> that where the eligible assessee is a firm, the salary and interest paid to its partners shall be deducted from the income computed under sub-section (1) subject to the conditions and limits specified in clause (b) of section 40</a:t>
                      </a: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t>Any deduction allowable under the provisions of sections 30 to 38 shall, for the purposes of sub-section (1), be deemed to have been already given full effect to and no further deduction under those sections shall be allowed.</a:t>
                      </a: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t>Proviso</a:t>
                      </a:r>
                      <a:r>
                        <a:rPr lang="en-IN" sz="1700" baseline="0" dirty="0"/>
                        <a:t> to  sub – section 2 was  omitted by Finance Act 2016 </a:t>
                      </a:r>
                      <a:r>
                        <a:rPr lang="en-IN" sz="1700" baseline="0" dirty="0" err="1"/>
                        <a:t>w.e.f</a:t>
                      </a:r>
                      <a:r>
                        <a:rPr lang="en-IN" sz="1700" baseline="0" dirty="0"/>
                        <a:t>. 01.04.2017.</a:t>
                      </a:r>
                      <a:endParaRPr lang="en-IN" sz="1700" dirty="0"/>
                    </a:p>
                  </a:txBody>
                  <a:tcPr/>
                </a:tc>
                <a:extLst>
                  <a:ext uri="{0D108BD9-81ED-4DB2-BD59-A6C34878D82A}">
                    <a16:rowId xmlns="" xmlns:a16="http://schemas.microsoft.com/office/drawing/2014/main" val="10002"/>
                  </a:ext>
                </a:extLst>
              </a:tr>
            </a:tbl>
          </a:graphicData>
        </a:graphic>
      </p:graphicFrame>
      <p:sp>
        <p:nvSpPr>
          <p:cNvPr id="3"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77</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0" y="71414"/>
          <a:ext cx="9143999" cy="6682232"/>
        </p:xfrm>
        <a:graphic>
          <a:graphicData uri="http://schemas.openxmlformats.org/drawingml/2006/table">
            <a:tbl>
              <a:tblPr firstRow="1" bandRow="1">
                <a:tableStyleId>{5C22544A-7EE6-4342-B048-85BDC9FD1C3A}</a:tableStyleId>
              </a:tblPr>
              <a:tblGrid>
                <a:gridCol w="1142976">
                  <a:extLst>
                    <a:ext uri="{9D8B030D-6E8A-4147-A177-3AD203B41FA5}">
                      <a16:colId xmlns="" xmlns:a16="http://schemas.microsoft.com/office/drawing/2014/main" val="20000"/>
                    </a:ext>
                  </a:extLst>
                </a:gridCol>
                <a:gridCol w="3286148">
                  <a:extLst>
                    <a:ext uri="{9D8B030D-6E8A-4147-A177-3AD203B41FA5}">
                      <a16:colId xmlns="" xmlns:a16="http://schemas.microsoft.com/office/drawing/2014/main" val="20001"/>
                    </a:ext>
                  </a:extLst>
                </a:gridCol>
                <a:gridCol w="3429024">
                  <a:extLst>
                    <a:ext uri="{9D8B030D-6E8A-4147-A177-3AD203B41FA5}">
                      <a16:colId xmlns="" xmlns:a16="http://schemas.microsoft.com/office/drawing/2014/main" val="20002"/>
                    </a:ext>
                  </a:extLst>
                </a:gridCol>
                <a:gridCol w="1285851">
                  <a:extLst>
                    <a:ext uri="{9D8B030D-6E8A-4147-A177-3AD203B41FA5}">
                      <a16:colId xmlns="" xmlns:a16="http://schemas.microsoft.com/office/drawing/2014/main" val="20003"/>
                    </a:ext>
                  </a:extLst>
                </a:gridCol>
              </a:tblGrid>
              <a:tr h="531802">
                <a:tc>
                  <a:txBody>
                    <a:bodyPr/>
                    <a:lstStyle/>
                    <a:p>
                      <a:pPr algn="ctr"/>
                      <a:r>
                        <a:rPr lang="en-IN" sz="2200" dirty="0"/>
                        <a:t>Section</a:t>
                      </a:r>
                    </a:p>
                  </a:txBody>
                  <a:tcPr/>
                </a:tc>
                <a:tc>
                  <a:txBody>
                    <a:bodyPr/>
                    <a:lstStyle/>
                    <a:p>
                      <a:pPr algn="ctr"/>
                      <a:r>
                        <a:rPr lang="en-IN" sz="2200" dirty="0"/>
                        <a:t>Provision of Section 44AD before</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Provision of Section 44AD after</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Remarks</a:t>
                      </a:r>
                    </a:p>
                  </a:txBody>
                  <a:tcPr/>
                </a:tc>
                <a:extLst>
                  <a:ext uri="{0D108BD9-81ED-4DB2-BD59-A6C34878D82A}">
                    <a16:rowId xmlns="" xmlns:a16="http://schemas.microsoft.com/office/drawing/2014/main" val="10000"/>
                  </a:ext>
                </a:extLst>
              </a:tr>
              <a:tr h="780143">
                <a:tc>
                  <a:txBody>
                    <a:bodyPr/>
                    <a:lstStyle/>
                    <a:p>
                      <a:r>
                        <a:rPr lang="en-IN" sz="1700" dirty="0"/>
                        <a:t>44AD(3) – WDV of</a:t>
                      </a:r>
                      <a:r>
                        <a:rPr lang="en-IN" sz="1700" baseline="0" dirty="0"/>
                        <a:t> Asset</a:t>
                      </a:r>
                      <a:endParaRPr lang="en-IN" sz="1700" dirty="0"/>
                    </a:p>
                  </a:txBody>
                  <a:tcPr/>
                </a:tc>
                <a:tc>
                  <a:txBody>
                    <a:bodyPr/>
                    <a:lstStyle/>
                    <a:p>
                      <a:pPr algn="just"/>
                      <a:r>
                        <a:rPr kumimoji="0" lang="en-IN" sz="1700" b="0" i="0" kern="1200" dirty="0">
                          <a:solidFill>
                            <a:schemeClr val="dk1"/>
                          </a:solidFill>
                          <a:latin typeface="+mn-lt"/>
                          <a:ea typeface="+mn-ea"/>
                          <a:cs typeface="+mn-cs"/>
                        </a:rPr>
                        <a:t>The WDV of any asset of an eligible business shall be deemed to have been calculated as if the eligible assessee had claimed and had been actually allowed the deduction in respect of the depreciation for each of the relevant AY.</a:t>
                      </a:r>
                      <a:endParaRPr lang="en-IN" sz="17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IN" sz="1700" b="0" i="0" kern="1200" dirty="0">
                          <a:solidFill>
                            <a:schemeClr val="dk1"/>
                          </a:solidFill>
                          <a:latin typeface="+mn-lt"/>
                          <a:ea typeface="+mn-ea"/>
                          <a:cs typeface="+mn-cs"/>
                        </a:rPr>
                        <a:t>The WDV of any asset of an eligible business shall be deemed to have been calculated as if the eligible assessee had claimed and had been actually allowed the deduction in respect of the depreciation for each of the relevant AY.</a:t>
                      </a:r>
                      <a:endParaRPr lang="en-IN" sz="1700" dirty="0"/>
                    </a:p>
                    <a:p>
                      <a:endParaRPr lang="en-IN" sz="1700" dirty="0"/>
                    </a:p>
                  </a:txBody>
                  <a:tcPr/>
                </a:tc>
                <a:tc>
                  <a:txBody>
                    <a:bodyPr/>
                    <a:lstStyle/>
                    <a:p>
                      <a:r>
                        <a:rPr lang="en-IN" sz="1700" dirty="0"/>
                        <a:t>Same</a:t>
                      </a:r>
                    </a:p>
                  </a:txBody>
                  <a:tcPr/>
                </a:tc>
                <a:extLst>
                  <a:ext uri="{0D108BD9-81ED-4DB2-BD59-A6C34878D82A}">
                    <a16:rowId xmlns="" xmlns:a16="http://schemas.microsoft.com/office/drawing/2014/main" val="10001"/>
                  </a:ext>
                </a:extLst>
              </a:tr>
              <a:tr h="780143">
                <a:tc>
                  <a:txBody>
                    <a:bodyPr/>
                    <a:lstStyle/>
                    <a:p>
                      <a:r>
                        <a:rPr lang="en-IN" sz="1700" dirty="0"/>
                        <a:t>44AD(4)</a:t>
                      </a:r>
                    </a:p>
                  </a:txBody>
                  <a:tcPr/>
                </a:tc>
                <a:tc>
                  <a:txBody>
                    <a:bodyPr/>
                    <a:lstStyle/>
                    <a:p>
                      <a:pPr algn="just"/>
                      <a:r>
                        <a:rPr lang="en-IN" sz="1700" dirty="0">
                          <a:solidFill>
                            <a:srgbClr val="FF0000"/>
                          </a:solidFill>
                        </a:rPr>
                        <a:t>The provisions of Chapter XVII-C shall not apply to an eligible assessee in so far as they relate to the eligible business.</a:t>
                      </a:r>
                    </a:p>
                  </a:txBody>
                  <a:tcPr/>
                </a:tc>
                <a:tc>
                  <a:txBody>
                    <a:bodyPr/>
                    <a:lstStyle/>
                    <a:p>
                      <a:pPr algn="just">
                        <a:lnSpc>
                          <a:spcPct val="90000"/>
                        </a:lnSpc>
                      </a:pPr>
                      <a:r>
                        <a:rPr lang="en-IN" sz="1670" dirty="0">
                          <a:solidFill>
                            <a:srgbClr val="00B050"/>
                          </a:solidFill>
                        </a:rPr>
                        <a:t>Where an eligible assessee declares profit for any previous year in accordance with the provisions of this section and he declares profit for any of the five assessment years relevant to the previous year succeeding such previous year not in accordance with the provisions of sub-section (1), he shall not be eligible to claim the benefit of the provisions of this section for five assessment years subsequent to the assessment year relevant to the previous year in which the profit has not been declared in accordance with the provisions of sub-section (1).</a:t>
                      </a:r>
                    </a:p>
                  </a:txBody>
                  <a:tcPr/>
                </a:tc>
                <a:tc>
                  <a:txBody>
                    <a:bodyPr/>
                    <a:lstStyle/>
                    <a:p>
                      <a:r>
                        <a:rPr lang="en-IN" sz="1700" dirty="0"/>
                        <a:t>Sub</a:t>
                      </a:r>
                      <a:r>
                        <a:rPr lang="en-IN" sz="1700" baseline="0" dirty="0"/>
                        <a:t> Section 4 was replaced by Finance Act, 2016, </a:t>
                      </a:r>
                      <a:r>
                        <a:rPr lang="en-IN" sz="1700" baseline="0" dirty="0" err="1"/>
                        <a:t>w.e.f</a:t>
                      </a:r>
                      <a:r>
                        <a:rPr lang="en-IN" sz="1700" baseline="0" dirty="0"/>
                        <a:t>. 01.04.2017</a:t>
                      </a:r>
                      <a:endParaRPr lang="en-IN" sz="1700" dirty="0"/>
                    </a:p>
                  </a:txBody>
                  <a:tcPr/>
                </a:tc>
                <a:extLst>
                  <a:ext uri="{0D108BD9-81ED-4DB2-BD59-A6C34878D82A}">
                    <a16:rowId xmlns="" xmlns:a16="http://schemas.microsoft.com/office/drawing/2014/main" val="10002"/>
                  </a:ext>
                </a:extLst>
              </a:tr>
            </a:tbl>
          </a:graphicData>
        </a:graphic>
      </p:graphicFrame>
      <p:sp>
        <p:nvSpPr>
          <p:cNvPr id="3"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78</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0" y="-24"/>
          <a:ext cx="9143999" cy="6841364"/>
        </p:xfrm>
        <a:graphic>
          <a:graphicData uri="http://schemas.openxmlformats.org/drawingml/2006/table">
            <a:tbl>
              <a:tblPr firstRow="1" bandRow="1">
                <a:tableStyleId>{5C22544A-7EE6-4342-B048-85BDC9FD1C3A}</a:tableStyleId>
              </a:tblPr>
              <a:tblGrid>
                <a:gridCol w="1142976">
                  <a:extLst>
                    <a:ext uri="{9D8B030D-6E8A-4147-A177-3AD203B41FA5}">
                      <a16:colId xmlns="" xmlns:a16="http://schemas.microsoft.com/office/drawing/2014/main" val="20000"/>
                    </a:ext>
                  </a:extLst>
                </a:gridCol>
                <a:gridCol w="3286148">
                  <a:extLst>
                    <a:ext uri="{9D8B030D-6E8A-4147-A177-3AD203B41FA5}">
                      <a16:colId xmlns="" xmlns:a16="http://schemas.microsoft.com/office/drawing/2014/main" val="20001"/>
                    </a:ext>
                  </a:extLst>
                </a:gridCol>
                <a:gridCol w="3429024">
                  <a:extLst>
                    <a:ext uri="{9D8B030D-6E8A-4147-A177-3AD203B41FA5}">
                      <a16:colId xmlns="" xmlns:a16="http://schemas.microsoft.com/office/drawing/2014/main" val="20002"/>
                    </a:ext>
                  </a:extLst>
                </a:gridCol>
                <a:gridCol w="1285851">
                  <a:extLst>
                    <a:ext uri="{9D8B030D-6E8A-4147-A177-3AD203B41FA5}">
                      <a16:colId xmlns="" xmlns:a16="http://schemas.microsoft.com/office/drawing/2014/main" val="20003"/>
                    </a:ext>
                  </a:extLst>
                </a:gridCol>
              </a:tblGrid>
              <a:tr h="531802">
                <a:tc>
                  <a:txBody>
                    <a:bodyPr/>
                    <a:lstStyle/>
                    <a:p>
                      <a:pPr algn="ctr">
                        <a:lnSpc>
                          <a:spcPct val="90000"/>
                        </a:lnSpc>
                      </a:pPr>
                      <a:r>
                        <a:rPr lang="en-IN" sz="2200" dirty="0"/>
                        <a:t>Section</a:t>
                      </a:r>
                    </a:p>
                  </a:txBody>
                  <a:tcPr/>
                </a:tc>
                <a:tc>
                  <a:txBody>
                    <a:bodyPr/>
                    <a:lstStyle/>
                    <a:p>
                      <a:pPr algn="ctr">
                        <a:lnSpc>
                          <a:spcPct val="90000"/>
                        </a:lnSpc>
                      </a:pPr>
                      <a:r>
                        <a:rPr lang="en-IN" sz="2200" dirty="0"/>
                        <a:t>Provision of Section 44AD before</a:t>
                      </a:r>
                      <a:r>
                        <a:rPr lang="en-IN" sz="2200" baseline="0" dirty="0"/>
                        <a:t> 1.04.2017</a:t>
                      </a:r>
                      <a:endParaRPr lang="en-IN" sz="2200" dirty="0"/>
                    </a:p>
                  </a:txBody>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IN" sz="2200" dirty="0"/>
                        <a:t>Provision of Section 44AD after</a:t>
                      </a:r>
                      <a:r>
                        <a:rPr lang="en-IN" sz="2200" baseline="0" dirty="0"/>
                        <a:t> 1.04.2017</a:t>
                      </a:r>
                      <a:endParaRPr lang="en-IN" sz="2200" dirty="0"/>
                    </a:p>
                  </a:txBody>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IN" sz="2200" dirty="0"/>
                        <a:t>Remarks</a:t>
                      </a:r>
                    </a:p>
                  </a:txBody>
                  <a:tcPr/>
                </a:tc>
                <a:extLst>
                  <a:ext uri="{0D108BD9-81ED-4DB2-BD59-A6C34878D82A}">
                    <a16:rowId xmlns="" xmlns:a16="http://schemas.microsoft.com/office/drawing/2014/main" val="10000"/>
                  </a:ext>
                </a:extLst>
              </a:tr>
              <a:tr h="780143">
                <a:tc>
                  <a:txBody>
                    <a:bodyPr/>
                    <a:lstStyle/>
                    <a:p>
                      <a:r>
                        <a:rPr lang="en-IN" sz="1700" dirty="0"/>
                        <a:t>44AD(5)</a:t>
                      </a:r>
                      <a:r>
                        <a:rPr lang="en-IN" sz="1700" baseline="0" dirty="0"/>
                        <a:t> – Requirement of Audit</a:t>
                      </a:r>
                      <a:endParaRPr lang="en-IN" sz="1700" dirty="0"/>
                    </a:p>
                  </a:txBody>
                  <a:tcPr/>
                </a:tc>
                <a:tc>
                  <a:txBody>
                    <a:bodyPr/>
                    <a:lstStyle/>
                    <a:p>
                      <a:pPr algn="just">
                        <a:lnSpc>
                          <a:spcPct val="85000"/>
                        </a:lnSpc>
                      </a:pPr>
                      <a:r>
                        <a:rPr kumimoji="0" lang="en-IN" sz="1700" b="0" i="0" kern="1200" dirty="0">
                          <a:solidFill>
                            <a:srgbClr val="FF0000"/>
                          </a:solidFill>
                          <a:latin typeface="+mn-lt"/>
                          <a:ea typeface="+mn-ea"/>
                          <a:cs typeface="+mn-cs"/>
                        </a:rPr>
                        <a:t>Notwithstanding anything contained in the foregoing provisions of this section, an eligible assessee who claims that his profits and gains from the eligible business are lower than the profits and gains specified in sub-section (1) and whose total income exceeds the maximum amount which is not chargeable to income-tax, shall be required to keep and maintain such books of account and other documents as required under sub-section (2) of </a:t>
                      </a:r>
                      <a:r>
                        <a:rPr kumimoji="0" lang="en-IN" sz="1700" b="0" i="0" u="none" strike="noStrike" kern="1200" dirty="0">
                          <a:solidFill>
                            <a:srgbClr val="FF0000"/>
                          </a:solidFill>
                          <a:latin typeface="+mn-lt"/>
                          <a:ea typeface="+mn-ea"/>
                          <a:cs typeface="+mn-cs"/>
                        </a:rPr>
                        <a:t>section 44AA</a:t>
                      </a:r>
                      <a:r>
                        <a:rPr kumimoji="0" lang="en-IN" sz="1700" b="0" i="0" kern="1200" dirty="0">
                          <a:solidFill>
                            <a:srgbClr val="FF0000"/>
                          </a:solidFill>
                          <a:latin typeface="+mn-lt"/>
                          <a:ea typeface="+mn-ea"/>
                          <a:cs typeface="+mn-cs"/>
                        </a:rPr>
                        <a:t> and get them audited and furnish a report of such audit as required under </a:t>
                      </a:r>
                      <a:r>
                        <a:rPr kumimoji="0" lang="en-IN" sz="1700" b="0" i="0" u="none" strike="noStrike" kern="1200" dirty="0">
                          <a:solidFill>
                            <a:srgbClr val="FF0000"/>
                          </a:solidFill>
                          <a:latin typeface="+mn-lt"/>
                          <a:ea typeface="+mn-ea"/>
                          <a:cs typeface="+mn-cs"/>
                        </a:rPr>
                        <a:t>section 44AB</a:t>
                      </a:r>
                      <a:r>
                        <a:rPr kumimoji="0" lang="en-IN" sz="1700" b="0" i="0" kern="1200" dirty="0">
                          <a:solidFill>
                            <a:srgbClr val="FF0000"/>
                          </a:solidFill>
                          <a:latin typeface="+mn-lt"/>
                          <a:ea typeface="+mn-ea"/>
                          <a:cs typeface="+mn-cs"/>
                        </a:rPr>
                        <a:t>.</a:t>
                      </a:r>
                      <a:endParaRPr lang="en-IN" sz="1700" dirty="0">
                        <a:solidFill>
                          <a:srgbClr val="FF0000"/>
                        </a:solidFill>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solidFill>
                            <a:srgbClr val="00B050"/>
                          </a:solidFill>
                        </a:rPr>
                        <a:t>Notwithstanding anything contained in the foregoing provisions of this section, an eligible assessee to whom the provisions of sub-section (4) are applicable and whose total income exceeds the maximum amount which is not chargeable to income-tax, shall be required to keep and maintain such books of account and other documents as required under sub-section (2) of section 44AA and get them audited and furnish a report of such audit as required under section 44AB.</a:t>
                      </a: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t>Sub</a:t>
                      </a:r>
                      <a:r>
                        <a:rPr lang="en-IN" sz="1700" baseline="0" dirty="0"/>
                        <a:t> Section 5 was replaced by Finance Act, 2016, </a:t>
                      </a:r>
                      <a:r>
                        <a:rPr lang="en-IN" sz="1700" baseline="0" dirty="0" err="1"/>
                        <a:t>w.e.f</a:t>
                      </a:r>
                      <a:r>
                        <a:rPr lang="en-IN" sz="1700" baseline="0" dirty="0"/>
                        <a:t>. 01.04.2017</a:t>
                      </a:r>
                      <a:endParaRPr lang="en-IN" sz="1700" dirty="0"/>
                    </a:p>
                    <a:p>
                      <a:pPr marL="0" marR="0" indent="0" algn="just" defTabSz="914400" rtl="0" eaLnBrk="1" fontAlgn="auto" latinLnBrk="0" hangingPunct="1">
                        <a:lnSpc>
                          <a:spcPct val="100000"/>
                        </a:lnSpc>
                        <a:spcBef>
                          <a:spcPts val="0"/>
                        </a:spcBef>
                        <a:spcAft>
                          <a:spcPts val="0"/>
                        </a:spcAft>
                        <a:buClrTx/>
                        <a:buSzTx/>
                        <a:buFontTx/>
                        <a:buNone/>
                        <a:tabLst/>
                        <a:defRPr/>
                      </a:pPr>
                      <a:endParaRPr lang="en-IN" sz="1700" dirty="0"/>
                    </a:p>
                  </a:txBody>
                  <a:tcPr/>
                </a:tc>
                <a:extLst>
                  <a:ext uri="{0D108BD9-81ED-4DB2-BD59-A6C34878D82A}">
                    <a16:rowId xmlns="" xmlns:a16="http://schemas.microsoft.com/office/drawing/2014/main" val="10001"/>
                  </a:ext>
                </a:extLst>
              </a:tr>
              <a:tr h="780143">
                <a:tc>
                  <a:txBody>
                    <a:bodyPr/>
                    <a:lstStyle/>
                    <a:p>
                      <a:r>
                        <a:rPr lang="en-IN" sz="1700" dirty="0"/>
                        <a:t>44AD(6) – Applicability</a:t>
                      </a:r>
                    </a:p>
                  </a:txBody>
                  <a:tcPr/>
                </a:tc>
                <a:tc>
                  <a:txBody>
                    <a:bodyPr/>
                    <a:lstStyle/>
                    <a:p>
                      <a:pPr algn="just">
                        <a:lnSpc>
                          <a:spcPct val="80000"/>
                        </a:lnSpc>
                      </a:pPr>
                      <a:r>
                        <a:rPr lang="en-IN" sz="1650" dirty="0"/>
                        <a:t>The provisions of this section, notwithstanding anything contained in the foregoing provisions, shall not apply to—</a:t>
                      </a:r>
                    </a:p>
                    <a:p>
                      <a:pPr algn="just">
                        <a:lnSpc>
                          <a:spcPct val="80000"/>
                        </a:lnSpc>
                      </a:pPr>
                      <a:r>
                        <a:rPr lang="en-IN" sz="1650" dirty="0"/>
                        <a:t>(</a:t>
                      </a:r>
                      <a:r>
                        <a:rPr lang="en-IN" sz="1650" dirty="0" err="1"/>
                        <a:t>i</a:t>
                      </a:r>
                      <a:r>
                        <a:rPr lang="en-IN" sz="1650" dirty="0"/>
                        <a:t>) a person carrying on profession as referred to in section 44AA(1);</a:t>
                      </a:r>
                    </a:p>
                    <a:p>
                      <a:pPr algn="just">
                        <a:lnSpc>
                          <a:spcPct val="80000"/>
                        </a:lnSpc>
                      </a:pPr>
                      <a:r>
                        <a:rPr lang="en-IN" sz="1650" dirty="0"/>
                        <a:t>(ii) a person earning income in the nature of commission or brokerage; or</a:t>
                      </a:r>
                    </a:p>
                    <a:p>
                      <a:pPr algn="just">
                        <a:lnSpc>
                          <a:spcPct val="80000"/>
                        </a:lnSpc>
                      </a:pPr>
                      <a:r>
                        <a:rPr lang="en-IN" sz="1650" dirty="0"/>
                        <a:t>(iii) a person carrying on any agency business.</a:t>
                      </a:r>
                    </a:p>
                  </a:txBody>
                  <a:tcPr/>
                </a:tc>
                <a:tc>
                  <a:txBody>
                    <a:bodyPr/>
                    <a:lstStyle/>
                    <a:p>
                      <a:pPr algn="just">
                        <a:lnSpc>
                          <a:spcPct val="80000"/>
                        </a:lnSpc>
                      </a:pPr>
                      <a:r>
                        <a:rPr lang="en-IN" sz="1650" dirty="0"/>
                        <a:t>The provisions of this section, notwithstanding anything contained in the foregoing provisions, shall not apply to—</a:t>
                      </a:r>
                    </a:p>
                    <a:p>
                      <a:pPr algn="just">
                        <a:lnSpc>
                          <a:spcPct val="80000"/>
                        </a:lnSpc>
                      </a:pPr>
                      <a:r>
                        <a:rPr lang="en-IN" sz="1650" dirty="0"/>
                        <a:t>(</a:t>
                      </a:r>
                      <a:r>
                        <a:rPr lang="en-IN" sz="1650" dirty="0" err="1"/>
                        <a:t>i</a:t>
                      </a:r>
                      <a:r>
                        <a:rPr lang="en-IN" sz="1650" dirty="0"/>
                        <a:t>) a person carrying on profession as referred to in section 44AA(1);</a:t>
                      </a:r>
                    </a:p>
                    <a:p>
                      <a:pPr algn="just">
                        <a:lnSpc>
                          <a:spcPct val="80000"/>
                        </a:lnSpc>
                      </a:pPr>
                      <a:r>
                        <a:rPr lang="en-IN" sz="1650" dirty="0"/>
                        <a:t>(ii) a person earning income in the nature of commission or brokerage; or</a:t>
                      </a:r>
                    </a:p>
                    <a:p>
                      <a:pPr algn="just">
                        <a:lnSpc>
                          <a:spcPct val="80000"/>
                        </a:lnSpc>
                      </a:pPr>
                      <a:r>
                        <a:rPr lang="en-IN" sz="1650" dirty="0"/>
                        <a:t>(iii) a person carrying on any agency business.</a:t>
                      </a:r>
                    </a:p>
                  </a:txBody>
                  <a:tcPr/>
                </a:tc>
                <a:tc>
                  <a:txBody>
                    <a:bodyPr/>
                    <a:lstStyle/>
                    <a:p>
                      <a:r>
                        <a:rPr lang="en-IN" sz="1700" dirty="0"/>
                        <a:t>Same</a:t>
                      </a:r>
                    </a:p>
                  </a:txBody>
                  <a:tcPr/>
                </a:tc>
                <a:extLst>
                  <a:ext uri="{0D108BD9-81ED-4DB2-BD59-A6C34878D82A}">
                    <a16:rowId xmlns="" xmlns:a16="http://schemas.microsoft.com/office/drawing/2014/main" val="10002"/>
                  </a:ext>
                </a:extLst>
              </a:tr>
            </a:tbl>
          </a:graphicData>
        </a:graphic>
      </p:graphicFrame>
      <p:sp>
        <p:nvSpPr>
          <p:cNvPr id="3" name="Slide Number Placeholder 3"/>
          <p:cNvSpPr txBox="1">
            <a:spLocks/>
          </p:cNvSpPr>
          <p:nvPr/>
        </p:nvSpPr>
        <p:spPr>
          <a:xfrm>
            <a:off x="8682070"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79</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Form </a:t>
            </a:r>
            <a:r>
              <a:rPr lang="en-US" dirty="0">
                <a:latin typeface="Georgia" pitchFamily="18" charset="0"/>
              </a:rPr>
              <a:t>3</a:t>
            </a:r>
            <a:r>
              <a:rPr lang="en-US" dirty="0"/>
              <a:t>CA</a:t>
            </a:r>
          </a:p>
        </p:txBody>
      </p:sp>
      <p:sp>
        <p:nvSpPr>
          <p:cNvPr id="8" name="Text Placeholder 6"/>
          <p:cNvSpPr txBox="1">
            <a:spLocks/>
          </p:cNvSpPr>
          <p:nvPr/>
        </p:nvSpPr>
        <p:spPr>
          <a:xfrm>
            <a:off x="1447800" y="2819400"/>
            <a:ext cx="7391400" cy="3581400"/>
          </a:xfrm>
          <a:prstGeom prst="rect">
            <a:avLst/>
          </a:prstGeom>
        </p:spPr>
        <p:txBody>
          <a:bodyPr vert="horz" anchor="t">
            <a:normAutofit fontScale="92500" lnSpcReduction="10000"/>
          </a:bodyPr>
          <a:lstStyle/>
          <a:p>
            <a:pPr marR="0" lvl="0" algn="just" defTabSz="914400" rtl="0" eaLnBrk="1" fontAlgn="auto" latinLnBrk="0" hangingPunct="1">
              <a:lnSpc>
                <a:spcPct val="150000"/>
              </a:lnSpc>
              <a:spcBef>
                <a:spcPts val="0"/>
              </a:spcBef>
              <a:spcAft>
                <a:spcPts val="0"/>
              </a:spcAft>
              <a:buClr>
                <a:schemeClr val="accent2"/>
              </a:buClr>
              <a:buSzPct val="100000"/>
              <a:defRPr/>
            </a:pPr>
            <a:r>
              <a:rPr kumimoji="0" lang="en-US" sz="2400" b="1" i="0" u="none" strike="noStrike" kern="1200" cap="none" spc="0" normalizeH="0" baseline="0" noProof="0" dirty="0">
                <a:ln>
                  <a:noFill/>
                </a:ln>
                <a:solidFill>
                  <a:schemeClr val="tx1"/>
                </a:solidFill>
                <a:effectLst/>
                <a:uLnTx/>
                <a:uFillTx/>
                <a:latin typeface="+mn-lt"/>
                <a:ea typeface="+mn-ea"/>
                <a:cs typeface="+mn-cs"/>
              </a:rPr>
              <a:t>Audit Report under section 44AB of the Income Tax Act, 1961 in a case where the accounts of the business or profession of a person</a:t>
            </a:r>
            <a:r>
              <a:rPr kumimoji="0" lang="en-US" sz="2400" b="1" i="0" u="none" strike="noStrike" kern="1200" cap="none" spc="0" normalizeH="0" noProof="0" dirty="0">
                <a:ln>
                  <a:noFill/>
                </a:ln>
                <a:solidFill>
                  <a:schemeClr val="tx1"/>
                </a:solidFill>
                <a:effectLst/>
                <a:uLnTx/>
                <a:uFillTx/>
                <a:latin typeface="+mn-lt"/>
                <a:ea typeface="+mn-ea"/>
                <a:cs typeface="+mn-cs"/>
              </a:rPr>
              <a:t> have been audited under any other law.</a:t>
            </a:r>
          </a:p>
          <a:p>
            <a:pPr marR="0" lvl="0" algn="just" defTabSz="914400" rtl="0" eaLnBrk="1" fontAlgn="auto" latinLnBrk="0" hangingPunct="1">
              <a:lnSpc>
                <a:spcPct val="150000"/>
              </a:lnSpc>
              <a:spcBef>
                <a:spcPts val="0"/>
              </a:spcBef>
              <a:spcAft>
                <a:spcPts val="0"/>
              </a:spcAft>
              <a:buClr>
                <a:schemeClr val="accent2"/>
              </a:buClr>
              <a:buSzPct val="100000"/>
              <a:defRPr/>
            </a:pPr>
            <a:endParaRPr kumimoji="0" lang="en-US" sz="2400" i="0" u="none" strike="noStrike" kern="1200" cap="none" spc="0" normalizeH="0" baseline="0" noProof="0" dirty="0">
              <a:ln>
                <a:noFill/>
              </a:ln>
              <a:solidFill>
                <a:schemeClr val="tx1"/>
              </a:solidFill>
              <a:effectLst/>
              <a:uLnTx/>
              <a:uFillTx/>
              <a:latin typeface="+mn-lt"/>
              <a:ea typeface="+mn-ea"/>
              <a:cs typeface="+mn-cs"/>
            </a:endParaRPr>
          </a:p>
          <a:p>
            <a:pPr marR="0" lvl="0" algn="just" defTabSz="914400" rtl="0" eaLnBrk="1" fontAlgn="auto" latinLnBrk="0" hangingPunct="1">
              <a:lnSpc>
                <a:spcPct val="150000"/>
              </a:lnSpc>
              <a:spcBef>
                <a:spcPts val="0"/>
              </a:spcBef>
              <a:spcAft>
                <a:spcPts val="0"/>
              </a:spcAft>
              <a:buClr>
                <a:schemeClr val="accent2"/>
              </a:buClr>
              <a:buSzPct val="100000"/>
              <a:defRPr/>
            </a:pPr>
            <a:r>
              <a:rPr kumimoji="0" lang="en-US" sz="2400" i="0" u="none" strike="noStrike" kern="1200" cap="none" spc="0" normalizeH="0" baseline="0" noProof="0" dirty="0">
                <a:ln>
                  <a:noFill/>
                </a:ln>
                <a:solidFill>
                  <a:schemeClr val="tx1"/>
                </a:solidFill>
                <a:effectLst/>
                <a:uLnTx/>
                <a:uFillTx/>
                <a:latin typeface="+mn-lt"/>
                <a:ea typeface="+mn-ea"/>
                <a:cs typeface="+mn-cs"/>
              </a:rPr>
              <a:t>{As amended by </a:t>
            </a:r>
            <a:r>
              <a:rPr kumimoji="0" lang="en-US" sz="2400" b="0" u="none" strike="noStrike" kern="1200" cap="none" spc="0" normalizeH="0" baseline="0" noProof="0" dirty="0">
                <a:ln>
                  <a:noFill/>
                </a:ln>
                <a:solidFill>
                  <a:schemeClr val="tx1"/>
                </a:solidFill>
                <a:effectLst/>
                <a:uLnTx/>
                <a:uFillTx/>
                <a:latin typeface="+mn-lt"/>
                <a:ea typeface="+mn-ea"/>
                <a:cs typeface="+mn-cs"/>
              </a:rPr>
              <a:t>Notification No. 33/2014, F.No.133/1/2014-TPL dated 25th July, 2014</a:t>
            </a:r>
            <a:r>
              <a:rPr kumimoji="0" lang="en-US" sz="2400" b="0" u="none" strike="noStrike" kern="1200" cap="none" spc="0" normalizeH="0" noProof="0" dirty="0">
                <a:ln>
                  <a:noFill/>
                </a:ln>
                <a:solidFill>
                  <a:schemeClr val="tx1"/>
                </a:solidFill>
                <a:effectLst/>
                <a:uLnTx/>
                <a:uFillTx/>
                <a:latin typeface="+mn-lt"/>
                <a:ea typeface="+mn-ea"/>
                <a:cs typeface="+mn-cs"/>
              </a:rPr>
              <a:t> </a:t>
            </a:r>
            <a:r>
              <a:rPr kumimoji="0" lang="en-US" sz="2400" b="1" i="1" u="none" strike="noStrike" kern="1200" cap="none" spc="0" normalizeH="0" baseline="0" noProof="0" dirty="0">
                <a:ln>
                  <a:noFill/>
                </a:ln>
                <a:solidFill>
                  <a:schemeClr val="accent2"/>
                </a:solidFill>
                <a:effectLst/>
                <a:uLnTx/>
                <a:uFillTx/>
                <a:latin typeface="+mn-lt"/>
                <a:ea typeface="+mn-ea"/>
                <a:cs typeface="Times New Roman" pitchFamily="18" charset="0"/>
              </a:rPr>
              <a:t>[Inserted by </a:t>
            </a:r>
            <a:r>
              <a:rPr kumimoji="0" lang="en-US" sz="2400" b="1" i="1" u="none" strike="noStrike" kern="1200" cap="none" spc="0" normalizeH="0" baseline="0" noProof="0" dirty="0">
                <a:ln>
                  <a:noFill/>
                </a:ln>
                <a:solidFill>
                  <a:schemeClr val="accent2"/>
                </a:solidFill>
                <a:effectLst/>
                <a:uLnTx/>
                <a:uFillTx/>
                <a:latin typeface="+mn-lt"/>
                <a:ea typeface="+mn-ea"/>
              </a:rPr>
              <a:t>Income-tax </a:t>
            </a:r>
            <a:r>
              <a:rPr kumimoji="0" lang="en-US" sz="2400" b="1" i="1" u="none" strike="noStrike" kern="1200" cap="none" spc="0" normalizeH="0" baseline="0" noProof="0" dirty="0">
                <a:ln>
                  <a:noFill/>
                </a:ln>
                <a:solidFill>
                  <a:schemeClr val="accent2"/>
                </a:solidFill>
                <a:effectLst/>
                <a:uLnTx/>
                <a:uFillTx/>
                <a:latin typeface="+mn-lt"/>
                <a:ea typeface="+mn-ea"/>
                <a:cs typeface="+mn-cs"/>
              </a:rPr>
              <a:t>(7</a:t>
            </a:r>
            <a:r>
              <a:rPr kumimoji="0" lang="en-US" sz="2400" b="1" i="1" u="none" strike="noStrike" kern="1200" cap="none" spc="0" normalizeH="0" baseline="30000" noProof="0" dirty="0">
                <a:ln>
                  <a:noFill/>
                </a:ln>
                <a:solidFill>
                  <a:schemeClr val="accent2"/>
                </a:solidFill>
                <a:effectLst/>
                <a:uLnTx/>
                <a:uFillTx/>
                <a:latin typeface="+mn-lt"/>
                <a:ea typeface="+mn-ea"/>
                <a:cs typeface="+mn-cs"/>
              </a:rPr>
              <a:t>th</a:t>
            </a:r>
            <a:r>
              <a:rPr kumimoji="0" lang="en-US" sz="2400" b="1" i="1" u="none" strike="noStrike" kern="1200" cap="none" spc="0" normalizeH="0" baseline="0" noProof="0" dirty="0">
                <a:ln>
                  <a:noFill/>
                </a:ln>
                <a:solidFill>
                  <a:schemeClr val="accent2"/>
                </a:solidFill>
                <a:effectLst/>
                <a:uLnTx/>
                <a:uFillTx/>
                <a:latin typeface="+mn-lt"/>
                <a:ea typeface="+mn-ea"/>
                <a:cs typeface="+mn-cs"/>
              </a:rPr>
              <a:t> Amendment) Rules, 2014]</a:t>
            </a:r>
            <a:r>
              <a:rPr kumimoji="0" lang="en-US" sz="2400" b="0" i="0" u="none" strike="noStrike" kern="1200" cap="none" spc="0" normalizeH="0" baseline="0" noProof="0" dirty="0">
                <a:ln>
                  <a:noFill/>
                </a:ln>
                <a:solidFill>
                  <a:schemeClr val="tx2"/>
                </a:solidFill>
                <a:effectLst/>
                <a:uLnTx/>
                <a:uFillTx/>
                <a:latin typeface="+mn-lt"/>
                <a:ea typeface="+mn-ea"/>
                <a:cs typeface="+mn-cs"/>
              </a:rPr>
              <a:t> </a:t>
            </a:r>
            <a:r>
              <a:rPr kumimoji="0" lang="en-US" sz="2400" b="0" i="0" u="none" strike="noStrike" kern="1200" cap="none" spc="0" normalizeH="0" baseline="0" noProof="0" dirty="0">
                <a:ln>
                  <a:noFill/>
                </a:ln>
                <a:effectLst/>
                <a:uLnTx/>
                <a:uFillTx/>
                <a:latin typeface="+mn-lt"/>
                <a:ea typeface="+mn-ea"/>
                <a:cs typeface="+mn-cs"/>
              </a:rPr>
              <a:t>}</a:t>
            </a:r>
            <a:endParaRPr kumimoji="0" lang="en-US" sz="2400" b="1" i="0" u="none" strike="noStrike" kern="1200" cap="none" spc="0" normalizeH="0" baseline="0" noProof="0" dirty="0">
              <a:ln>
                <a:noFill/>
              </a:ln>
              <a:effectLst/>
              <a:uLnTx/>
              <a:uFillTx/>
              <a:latin typeface="+mn-lt"/>
              <a:ea typeface="+mn-ea"/>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0" y="71414"/>
          <a:ext cx="9143999" cy="6915912"/>
        </p:xfrm>
        <a:graphic>
          <a:graphicData uri="http://schemas.openxmlformats.org/drawingml/2006/table">
            <a:tbl>
              <a:tblPr firstRow="1" bandRow="1">
                <a:tableStyleId>{5C22544A-7EE6-4342-B048-85BDC9FD1C3A}</a:tableStyleId>
              </a:tblPr>
              <a:tblGrid>
                <a:gridCol w="1142976">
                  <a:extLst>
                    <a:ext uri="{9D8B030D-6E8A-4147-A177-3AD203B41FA5}">
                      <a16:colId xmlns="" xmlns:a16="http://schemas.microsoft.com/office/drawing/2014/main" val="20000"/>
                    </a:ext>
                  </a:extLst>
                </a:gridCol>
                <a:gridCol w="3286148">
                  <a:extLst>
                    <a:ext uri="{9D8B030D-6E8A-4147-A177-3AD203B41FA5}">
                      <a16:colId xmlns="" xmlns:a16="http://schemas.microsoft.com/office/drawing/2014/main" val="20001"/>
                    </a:ext>
                  </a:extLst>
                </a:gridCol>
                <a:gridCol w="3429024">
                  <a:extLst>
                    <a:ext uri="{9D8B030D-6E8A-4147-A177-3AD203B41FA5}">
                      <a16:colId xmlns="" xmlns:a16="http://schemas.microsoft.com/office/drawing/2014/main" val="20002"/>
                    </a:ext>
                  </a:extLst>
                </a:gridCol>
                <a:gridCol w="1285851">
                  <a:extLst>
                    <a:ext uri="{9D8B030D-6E8A-4147-A177-3AD203B41FA5}">
                      <a16:colId xmlns="" xmlns:a16="http://schemas.microsoft.com/office/drawing/2014/main" val="20003"/>
                    </a:ext>
                  </a:extLst>
                </a:gridCol>
              </a:tblGrid>
              <a:tr h="531802">
                <a:tc>
                  <a:txBody>
                    <a:bodyPr/>
                    <a:lstStyle/>
                    <a:p>
                      <a:pPr algn="ctr"/>
                      <a:r>
                        <a:rPr lang="en-IN" sz="2200" dirty="0"/>
                        <a:t>Section</a:t>
                      </a:r>
                    </a:p>
                  </a:txBody>
                  <a:tcPr/>
                </a:tc>
                <a:tc>
                  <a:txBody>
                    <a:bodyPr/>
                    <a:lstStyle/>
                    <a:p>
                      <a:pPr algn="ctr"/>
                      <a:r>
                        <a:rPr lang="en-IN" sz="2200" dirty="0"/>
                        <a:t>Provision of Section 44AD before</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Provision of Section 44AD after</a:t>
                      </a:r>
                      <a:r>
                        <a:rPr lang="en-IN" sz="2200" baseline="0" dirty="0"/>
                        <a:t> 1.04.2017</a:t>
                      </a:r>
                      <a:endParaRPr lang="en-IN"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dirty="0"/>
                        <a:t>Remarks</a:t>
                      </a:r>
                    </a:p>
                  </a:txBody>
                  <a:tcPr/>
                </a:tc>
                <a:extLst>
                  <a:ext uri="{0D108BD9-81ED-4DB2-BD59-A6C34878D82A}">
                    <a16:rowId xmlns="" xmlns:a16="http://schemas.microsoft.com/office/drawing/2014/main" val="10000"/>
                  </a:ext>
                </a:extLst>
              </a:tr>
              <a:tr h="780143">
                <a:tc>
                  <a:txBody>
                    <a:bodyPr/>
                    <a:lstStyle/>
                    <a:p>
                      <a:pPr>
                        <a:lnSpc>
                          <a:spcPct val="100000"/>
                        </a:lnSpc>
                      </a:pPr>
                      <a:r>
                        <a:rPr lang="en-IN" sz="1700" dirty="0"/>
                        <a:t>Explanation to Sub-Section</a:t>
                      </a:r>
                      <a:r>
                        <a:rPr lang="en-IN" sz="1700" baseline="0" dirty="0"/>
                        <a:t> 44AD(6)</a:t>
                      </a:r>
                      <a:endParaRPr lang="en-IN" sz="1700" dirty="0"/>
                    </a:p>
                  </a:txBody>
                  <a:tcPr/>
                </a:tc>
                <a:tc>
                  <a:txBody>
                    <a:bodyPr/>
                    <a:lstStyle/>
                    <a:p>
                      <a:pPr algn="just">
                        <a:lnSpc>
                          <a:spcPct val="90000"/>
                        </a:lnSpc>
                      </a:pPr>
                      <a:r>
                        <a:rPr lang="en-IN" sz="1700" dirty="0">
                          <a:solidFill>
                            <a:schemeClr val="tx1"/>
                          </a:solidFill>
                        </a:rPr>
                        <a:t>Explanation.—For the purposes of this section,—</a:t>
                      </a:r>
                    </a:p>
                    <a:p>
                      <a:pPr algn="just">
                        <a:lnSpc>
                          <a:spcPct val="90000"/>
                        </a:lnSpc>
                      </a:pPr>
                      <a:r>
                        <a:rPr lang="en-IN" sz="1700" dirty="0">
                          <a:solidFill>
                            <a:schemeClr val="tx1"/>
                          </a:solidFill>
                        </a:rPr>
                        <a:t>(a)  "eligible assessee" means,—</a:t>
                      </a:r>
                    </a:p>
                    <a:p>
                      <a:pPr algn="just">
                        <a:lnSpc>
                          <a:spcPct val="90000"/>
                        </a:lnSpc>
                      </a:pPr>
                      <a:r>
                        <a:rPr lang="en-IN" sz="1700" dirty="0">
                          <a:solidFill>
                            <a:schemeClr val="tx1"/>
                          </a:solidFill>
                        </a:rPr>
                        <a:t>(</a:t>
                      </a:r>
                      <a:r>
                        <a:rPr lang="en-IN" sz="1700" dirty="0" err="1">
                          <a:solidFill>
                            <a:schemeClr val="tx1"/>
                          </a:solidFill>
                        </a:rPr>
                        <a:t>i</a:t>
                      </a:r>
                      <a:r>
                        <a:rPr lang="en-IN" sz="1700" dirty="0">
                          <a:solidFill>
                            <a:schemeClr val="tx1"/>
                          </a:solidFill>
                        </a:rPr>
                        <a:t>)  an individual, HUF or a partnership firm, who is a resident, but not a limited liability partnership firm as defined u/s 2(1)(n) of the Limited Liability Partnership Act, 2008; and</a:t>
                      </a:r>
                    </a:p>
                    <a:p>
                      <a:pPr algn="just">
                        <a:lnSpc>
                          <a:spcPct val="90000"/>
                        </a:lnSpc>
                      </a:pPr>
                      <a:r>
                        <a:rPr lang="en-IN" sz="1700" dirty="0">
                          <a:solidFill>
                            <a:schemeClr val="tx1"/>
                          </a:solidFill>
                        </a:rPr>
                        <a:t>(ii) who has not claimed deduction under any of the sections 10A, 10AA, 10B, 10BA or deduction under any provisions of Chapter VIA under the heading "C. - Deductions in respect of certain incomes" in the relevant assessment year;</a:t>
                      </a:r>
                    </a:p>
                    <a:p>
                      <a:pPr algn="just">
                        <a:lnSpc>
                          <a:spcPct val="90000"/>
                        </a:lnSpc>
                      </a:pPr>
                      <a:r>
                        <a:rPr lang="en-IN" sz="1700" dirty="0">
                          <a:solidFill>
                            <a:schemeClr val="tx1"/>
                          </a:solidFill>
                        </a:rPr>
                        <a:t>(b)  "eligible business" means,—</a:t>
                      </a:r>
                    </a:p>
                    <a:p>
                      <a:pPr algn="just">
                        <a:lnSpc>
                          <a:spcPct val="90000"/>
                        </a:lnSpc>
                      </a:pPr>
                      <a:r>
                        <a:rPr lang="en-IN" sz="1700" dirty="0">
                          <a:solidFill>
                            <a:schemeClr val="tx1"/>
                          </a:solidFill>
                        </a:rPr>
                        <a:t>(</a:t>
                      </a:r>
                      <a:r>
                        <a:rPr lang="en-IN" sz="1700" dirty="0" err="1">
                          <a:solidFill>
                            <a:schemeClr val="tx1"/>
                          </a:solidFill>
                        </a:rPr>
                        <a:t>i</a:t>
                      </a:r>
                      <a:r>
                        <a:rPr lang="en-IN" sz="1700" dirty="0">
                          <a:solidFill>
                            <a:schemeClr val="tx1"/>
                          </a:solidFill>
                        </a:rPr>
                        <a:t>)  any business except the business of plying, hiring or leasing goods carriages referred to in section 44AE; and</a:t>
                      </a:r>
                    </a:p>
                    <a:p>
                      <a:pPr algn="just">
                        <a:lnSpc>
                          <a:spcPct val="90000"/>
                        </a:lnSpc>
                      </a:pPr>
                      <a:r>
                        <a:rPr lang="en-IN" sz="1700" dirty="0">
                          <a:solidFill>
                            <a:schemeClr val="tx1"/>
                          </a:solidFill>
                        </a:rPr>
                        <a:t>(ii)  whose total turnover or gross receipts in the previous year does not exceed an amount of one </a:t>
                      </a:r>
                      <a:r>
                        <a:rPr lang="en-IN" sz="1700" dirty="0" err="1">
                          <a:solidFill>
                            <a:schemeClr val="tx1"/>
                          </a:solidFill>
                        </a:rPr>
                        <a:t>crore</a:t>
                      </a:r>
                      <a:r>
                        <a:rPr lang="en-IN" sz="1700" dirty="0">
                          <a:solidFill>
                            <a:schemeClr val="tx1"/>
                          </a:solidFill>
                        </a:rPr>
                        <a:t> rupee</a:t>
                      </a:r>
                    </a:p>
                  </a:txBody>
                  <a:tcPr/>
                </a:tc>
                <a:tc>
                  <a:txBody>
                    <a:bodyPr/>
                    <a:lstStyle/>
                    <a:p>
                      <a:pPr algn="just">
                        <a:lnSpc>
                          <a:spcPct val="90000"/>
                        </a:lnSpc>
                      </a:pPr>
                      <a:r>
                        <a:rPr lang="en-IN" sz="1700" dirty="0">
                          <a:solidFill>
                            <a:schemeClr val="tx1"/>
                          </a:solidFill>
                        </a:rPr>
                        <a:t>Explanation.—For the purposes of this section,—</a:t>
                      </a:r>
                    </a:p>
                    <a:p>
                      <a:pPr algn="just">
                        <a:lnSpc>
                          <a:spcPct val="90000"/>
                        </a:lnSpc>
                      </a:pPr>
                      <a:r>
                        <a:rPr lang="en-IN" sz="1700" dirty="0">
                          <a:solidFill>
                            <a:schemeClr val="tx1"/>
                          </a:solidFill>
                        </a:rPr>
                        <a:t>(a)  "eligible assessee" means,—</a:t>
                      </a:r>
                    </a:p>
                    <a:p>
                      <a:pPr algn="just">
                        <a:lnSpc>
                          <a:spcPct val="90000"/>
                        </a:lnSpc>
                      </a:pPr>
                      <a:r>
                        <a:rPr lang="en-IN" sz="1700" dirty="0">
                          <a:solidFill>
                            <a:schemeClr val="tx1"/>
                          </a:solidFill>
                        </a:rPr>
                        <a:t>(</a:t>
                      </a:r>
                      <a:r>
                        <a:rPr lang="en-IN" sz="1700" dirty="0" err="1">
                          <a:solidFill>
                            <a:schemeClr val="tx1"/>
                          </a:solidFill>
                        </a:rPr>
                        <a:t>i</a:t>
                      </a:r>
                      <a:r>
                        <a:rPr lang="en-IN" sz="1700" dirty="0">
                          <a:solidFill>
                            <a:schemeClr val="tx1"/>
                          </a:solidFill>
                        </a:rPr>
                        <a:t>)  an individual, HUF or a partnership firm, who is a resident, but not a limited liability partnership firm as defined u/s 2(1)(n) of the Limited Liability Partnership Act, 2008; and</a:t>
                      </a:r>
                    </a:p>
                    <a:p>
                      <a:pPr algn="just">
                        <a:lnSpc>
                          <a:spcPct val="90000"/>
                        </a:lnSpc>
                      </a:pPr>
                      <a:r>
                        <a:rPr lang="en-IN" sz="1700" dirty="0">
                          <a:solidFill>
                            <a:schemeClr val="tx1"/>
                          </a:solidFill>
                        </a:rPr>
                        <a:t>(ii) who has not claimed deduction under any of the sections 10A, 10AA, 10B, 10BA or deduction under any provisions of Chapter VIA under the heading "C. - Deductions in respect of certain incomes" in the relevant assessment year;</a:t>
                      </a:r>
                    </a:p>
                    <a:p>
                      <a:pPr algn="just">
                        <a:lnSpc>
                          <a:spcPct val="90000"/>
                        </a:lnSpc>
                      </a:pPr>
                      <a:r>
                        <a:rPr lang="en-IN" sz="1700" dirty="0">
                          <a:solidFill>
                            <a:schemeClr val="tx1"/>
                          </a:solidFill>
                        </a:rPr>
                        <a:t>(b)  "eligible business" means,—</a:t>
                      </a:r>
                    </a:p>
                    <a:p>
                      <a:pPr algn="just">
                        <a:lnSpc>
                          <a:spcPct val="90000"/>
                        </a:lnSpc>
                      </a:pPr>
                      <a:r>
                        <a:rPr lang="en-IN" sz="1700" dirty="0">
                          <a:solidFill>
                            <a:schemeClr val="tx1"/>
                          </a:solidFill>
                        </a:rPr>
                        <a:t>(</a:t>
                      </a:r>
                      <a:r>
                        <a:rPr lang="en-IN" sz="1700" dirty="0" err="1">
                          <a:solidFill>
                            <a:schemeClr val="tx1"/>
                          </a:solidFill>
                        </a:rPr>
                        <a:t>i</a:t>
                      </a:r>
                      <a:r>
                        <a:rPr lang="en-IN" sz="1700" dirty="0">
                          <a:solidFill>
                            <a:schemeClr val="tx1"/>
                          </a:solidFill>
                        </a:rPr>
                        <a:t>)  any business except the business of plying, hiring or leasing goods carriages referred to in section 44AE; and</a:t>
                      </a:r>
                    </a:p>
                    <a:p>
                      <a:pPr algn="just">
                        <a:lnSpc>
                          <a:spcPct val="90000"/>
                        </a:lnSpc>
                      </a:pPr>
                      <a:r>
                        <a:rPr lang="en-IN" sz="1700" dirty="0">
                          <a:solidFill>
                            <a:schemeClr val="tx1"/>
                          </a:solidFill>
                        </a:rPr>
                        <a:t>(ii)  whose total turnover or gross receipts in the previous year does not exceed an amount of </a:t>
                      </a:r>
                      <a:r>
                        <a:rPr lang="en-IN" sz="1700" b="1" u="sng" dirty="0">
                          <a:solidFill>
                            <a:schemeClr val="tx1"/>
                          </a:solidFill>
                        </a:rPr>
                        <a:t>two </a:t>
                      </a:r>
                      <a:r>
                        <a:rPr lang="en-IN" sz="1700" b="1" u="sng" dirty="0" err="1">
                          <a:solidFill>
                            <a:schemeClr val="tx1"/>
                          </a:solidFill>
                        </a:rPr>
                        <a:t>crore</a:t>
                      </a:r>
                      <a:r>
                        <a:rPr lang="en-IN" sz="1700" b="1" u="sng" dirty="0">
                          <a:solidFill>
                            <a:schemeClr val="tx1"/>
                          </a:solidFill>
                        </a:rPr>
                        <a:t> rupee</a:t>
                      </a:r>
                      <a:endParaRPr lang="en-IN" sz="1700" b="1" u="sng" dirty="0">
                        <a:solidFill>
                          <a:srgbClr val="00B050"/>
                        </a:solidFill>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IN" sz="1700" dirty="0"/>
                        <a:t>Turnover for</a:t>
                      </a:r>
                      <a:r>
                        <a:rPr lang="en-IN" sz="1700" baseline="0" dirty="0"/>
                        <a:t> eligible business is changed from 1 CR to 2 CR  by Finance Act, 2016 </a:t>
                      </a:r>
                      <a:r>
                        <a:rPr lang="en-IN" sz="1700" baseline="0" dirty="0" err="1"/>
                        <a:t>w.e.f</a:t>
                      </a:r>
                      <a:r>
                        <a:rPr lang="en-IN" sz="1700" baseline="0" dirty="0"/>
                        <a:t>. 01.04.2017.</a:t>
                      </a:r>
                      <a:endParaRPr lang="en-IN" sz="1700" dirty="0"/>
                    </a:p>
                  </a:txBody>
                  <a:tcPr/>
                </a:tc>
                <a:extLst>
                  <a:ext uri="{0D108BD9-81ED-4DB2-BD59-A6C34878D82A}">
                    <a16:rowId xmlns="" xmlns:a16="http://schemas.microsoft.com/office/drawing/2014/main" val="10001"/>
                  </a:ext>
                </a:extLst>
              </a:tr>
            </a:tbl>
          </a:graphicData>
        </a:graphic>
      </p:graphicFrame>
      <p:sp>
        <p:nvSpPr>
          <p:cNvPr id="3" name="Slide Number Placeholder 3"/>
          <p:cNvSpPr txBox="1">
            <a:spLocks/>
          </p:cNvSpPr>
          <p:nvPr/>
        </p:nvSpPr>
        <p:spPr>
          <a:xfrm>
            <a:off x="8610632" y="6691338"/>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80</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a:t>
            </a:r>
          </a:p>
        </p:txBody>
      </p:sp>
      <p:sp>
        <p:nvSpPr>
          <p:cNvPr id="4" name="Content Placeholder 3"/>
          <p:cNvSpPr>
            <a:spLocks noGrp="1"/>
          </p:cNvSpPr>
          <p:nvPr>
            <p:ph sz="quarter" idx="4294967295"/>
          </p:nvPr>
        </p:nvSpPr>
        <p:spPr>
          <a:xfrm>
            <a:off x="0" y="928670"/>
            <a:ext cx="8937625" cy="5108575"/>
          </a:xfrm>
        </p:spPr>
        <p:txBody>
          <a:bodyPr>
            <a:normAutofit/>
          </a:bodyPr>
          <a:lstStyle/>
          <a:p>
            <a:pPr algn="just">
              <a:spcBef>
                <a:spcPts val="1800"/>
              </a:spcBef>
              <a:buSzPct val="90000"/>
              <a:buFont typeface="Wingdings" panose="05000000000000000000" pitchFamily="2" charset="2"/>
              <a:buChar char="Ø"/>
            </a:pPr>
            <a:r>
              <a:rPr lang="en-US" sz="2400" dirty="0"/>
              <a:t>Under the scheme of presumptive taxation, profit earned by an eligible person engaged in eligible business having </a:t>
            </a:r>
            <a:r>
              <a:rPr lang="en-US" sz="2400" b="1" u="sng" dirty="0">
                <a:solidFill>
                  <a:schemeClr val="accent2"/>
                </a:solidFill>
              </a:rPr>
              <a:t>total turnover or gross receipts lower than or equal to </a:t>
            </a:r>
            <a:r>
              <a:rPr lang="en-US" sz="2400" b="1" u="sng" dirty="0" err="1">
                <a:solidFill>
                  <a:schemeClr val="accent2"/>
                </a:solidFill>
              </a:rPr>
              <a:t>Rs</a:t>
            </a:r>
            <a:r>
              <a:rPr lang="en-US" sz="2400" b="1" u="sng" dirty="0">
                <a:solidFill>
                  <a:schemeClr val="accent2"/>
                </a:solidFill>
              </a:rPr>
              <a:t>. 2 </a:t>
            </a:r>
            <a:r>
              <a:rPr lang="en-US" sz="2400" b="1" u="sng" dirty="0" err="1">
                <a:solidFill>
                  <a:schemeClr val="accent2"/>
                </a:solidFill>
              </a:rPr>
              <a:t>Crore</a:t>
            </a:r>
            <a:r>
              <a:rPr lang="en-US" sz="2400" dirty="0"/>
              <a:t>, shall be deemed to be </a:t>
            </a:r>
            <a:r>
              <a:rPr lang="en-US" sz="2400" b="1" u="sng" dirty="0">
                <a:solidFill>
                  <a:schemeClr val="accent2"/>
                </a:solidFill>
              </a:rPr>
              <a:t>8 percent of the total turnover or gross receipts or any sum higher than 8 percent claimed to have been earned during the year.</a:t>
            </a:r>
          </a:p>
          <a:p>
            <a:pPr algn="just">
              <a:spcBef>
                <a:spcPts val="1800"/>
              </a:spcBef>
              <a:buSzPct val="90000"/>
              <a:buFont typeface="Wingdings" panose="05000000000000000000" pitchFamily="2" charset="2"/>
              <a:buChar char="Ø"/>
            </a:pPr>
            <a:r>
              <a:rPr lang="en-US" sz="2400" b="1" u="sng" dirty="0">
                <a:solidFill>
                  <a:schemeClr val="tx2"/>
                </a:solidFill>
              </a:rPr>
              <a:t>Proviso to Sub-section (1)</a:t>
            </a:r>
            <a:r>
              <a:rPr lang="en-US" sz="2400" b="1" dirty="0">
                <a:solidFill>
                  <a:schemeClr val="tx2"/>
                </a:solidFill>
              </a:rPr>
              <a:t> - </a:t>
            </a:r>
            <a:r>
              <a:rPr lang="en-US" sz="2400" dirty="0"/>
              <a:t>Profit shall be deemed at </a:t>
            </a:r>
            <a:r>
              <a:rPr lang="en-US" sz="2400" b="1" u="sng" dirty="0">
                <a:solidFill>
                  <a:schemeClr val="accent2"/>
                </a:solidFill>
              </a:rPr>
              <a:t>6 percent</a:t>
            </a:r>
            <a:r>
              <a:rPr lang="en-US" sz="2400" b="1" dirty="0">
                <a:solidFill>
                  <a:schemeClr val="accent2"/>
                </a:solidFill>
              </a:rPr>
              <a:t> </a:t>
            </a:r>
            <a:r>
              <a:rPr lang="en-US" sz="2400" dirty="0"/>
              <a:t>instead of 8 per cent where the amount of total turnover or gross receipts is received by an </a:t>
            </a:r>
            <a:r>
              <a:rPr lang="en-US" sz="2400" b="1" u="sng" dirty="0">
                <a:solidFill>
                  <a:schemeClr val="accent2"/>
                </a:solidFill>
              </a:rPr>
              <a:t>account payee </a:t>
            </a:r>
            <a:r>
              <a:rPr lang="en-US" sz="2400" b="1" u="sng" dirty="0" err="1">
                <a:solidFill>
                  <a:schemeClr val="accent2"/>
                </a:solidFill>
              </a:rPr>
              <a:t>cheque</a:t>
            </a:r>
            <a:r>
              <a:rPr lang="en-US" sz="2400" b="1" u="sng" dirty="0">
                <a:solidFill>
                  <a:schemeClr val="accent2"/>
                </a:solidFill>
              </a:rPr>
              <a:t> or an account payee bank draft or use of electronic clearing system through a bank account</a:t>
            </a:r>
            <a:r>
              <a:rPr lang="en-US" sz="2400" dirty="0">
                <a:solidFill>
                  <a:schemeClr val="accent2"/>
                </a:solidFill>
              </a:rPr>
              <a:t> </a:t>
            </a:r>
            <a:r>
              <a:rPr lang="en-US" sz="2400" dirty="0"/>
              <a:t>during the previous year or before the due date specified in sub-section (1) of section 139 in respect of that previous year. </a:t>
            </a:r>
            <a:r>
              <a:rPr lang="en-US" sz="2400" b="1" dirty="0">
                <a:solidFill>
                  <a:schemeClr val="tx2"/>
                </a:solidFill>
              </a:rPr>
              <a:t>[Amended by Finance Act, 2017 </a:t>
            </a:r>
            <a:r>
              <a:rPr lang="en-US" sz="2400" b="1" dirty="0" err="1">
                <a:solidFill>
                  <a:schemeClr val="tx2"/>
                </a:solidFill>
              </a:rPr>
              <a:t>w.e.f</a:t>
            </a:r>
            <a:r>
              <a:rPr lang="en-US" sz="2400" b="1" dirty="0">
                <a:solidFill>
                  <a:schemeClr val="tx2"/>
                </a:solidFill>
              </a:rPr>
              <a:t> AY 2017-18]</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81</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69496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a:t>
            </a:r>
          </a:p>
        </p:txBody>
      </p:sp>
      <p:sp>
        <p:nvSpPr>
          <p:cNvPr id="4" name="Content Placeholder 3"/>
          <p:cNvSpPr>
            <a:spLocks noGrp="1"/>
          </p:cNvSpPr>
          <p:nvPr>
            <p:ph sz="quarter" idx="4294967295"/>
          </p:nvPr>
        </p:nvSpPr>
        <p:spPr>
          <a:xfrm>
            <a:off x="0" y="928670"/>
            <a:ext cx="9144000" cy="5156200"/>
          </a:xfrm>
        </p:spPr>
        <p:txBody>
          <a:bodyPr>
            <a:normAutofit fontScale="92500"/>
          </a:bodyPr>
          <a:lstStyle/>
          <a:p>
            <a:pPr algn="just">
              <a:spcBef>
                <a:spcPts val="1800"/>
              </a:spcBef>
              <a:buSzPct val="90000"/>
              <a:buFont typeface="Wingdings" panose="05000000000000000000" pitchFamily="2" charset="2"/>
              <a:buChar char="Ø"/>
            </a:pPr>
            <a:r>
              <a:rPr lang="en-US" sz="2300" b="1" u="sng" dirty="0">
                <a:solidFill>
                  <a:schemeClr val="tx2"/>
                </a:solidFill>
              </a:rPr>
              <a:t>Eligible Assessee</a:t>
            </a:r>
            <a:r>
              <a:rPr lang="en-US" sz="2300" dirty="0"/>
              <a:t> includes Resident Individual, Resident HUF and Resident Partnership Firm excluding LLPs who have not claimed deductions u/s 10A, 10AA, 10B, 10BA or deduction under any provisions of Chapter VIA under the heading </a:t>
            </a:r>
            <a:r>
              <a:rPr lang="en-US" sz="2300" i="1" dirty="0"/>
              <a:t>"C. - Deductions in respect of certain in-comes"</a:t>
            </a:r>
            <a:r>
              <a:rPr lang="en-US" sz="2300" dirty="0"/>
              <a:t> in the relevant assessment year</a:t>
            </a:r>
          </a:p>
          <a:p>
            <a:pPr algn="just">
              <a:spcBef>
                <a:spcPts val="1800"/>
              </a:spcBef>
              <a:buSzPct val="90000"/>
              <a:buFont typeface="Wingdings" panose="05000000000000000000" pitchFamily="2" charset="2"/>
              <a:buChar char="Ø"/>
            </a:pPr>
            <a:r>
              <a:rPr lang="en-US" sz="2300" b="1" u="sng" dirty="0">
                <a:solidFill>
                  <a:schemeClr val="tx2"/>
                </a:solidFill>
              </a:rPr>
              <a:t>Eligible Business</a:t>
            </a:r>
            <a:r>
              <a:rPr lang="en-US" sz="2300" b="1" dirty="0">
                <a:solidFill>
                  <a:schemeClr val="tx2"/>
                </a:solidFill>
              </a:rPr>
              <a:t> </a:t>
            </a:r>
            <a:r>
              <a:rPr lang="en-US" sz="2300" dirty="0"/>
              <a:t>include every business with turnover or gross receipts during the year not exceeding </a:t>
            </a:r>
            <a:r>
              <a:rPr lang="en-US" sz="2300" dirty="0" err="1"/>
              <a:t>Rs</a:t>
            </a:r>
            <a:r>
              <a:rPr lang="en-US" sz="2300" dirty="0"/>
              <a:t>. 2 </a:t>
            </a:r>
            <a:r>
              <a:rPr lang="en-US" sz="2300" dirty="0" err="1"/>
              <a:t>Crore</a:t>
            </a:r>
            <a:r>
              <a:rPr lang="en-US" sz="2300" dirty="0"/>
              <a:t> and is not engaged in the business of </a:t>
            </a:r>
            <a:r>
              <a:rPr lang="en-US" sz="2400" dirty="0"/>
              <a:t>plying, hiring or leasing goods carriages</a:t>
            </a:r>
            <a:r>
              <a:rPr lang="en-US" sz="2300" dirty="0"/>
              <a:t> as referred to u/s 44AE of the act. </a:t>
            </a:r>
          </a:p>
          <a:p>
            <a:pPr algn="just">
              <a:spcBef>
                <a:spcPts val="1800"/>
              </a:spcBef>
              <a:buSzPct val="90000"/>
              <a:buFont typeface="Wingdings" panose="05000000000000000000" pitchFamily="2" charset="2"/>
              <a:buChar char="Ø"/>
            </a:pPr>
            <a:r>
              <a:rPr lang="en-US" sz="2300" dirty="0"/>
              <a:t>Also, vide sub – section (6), following business activities have been kept out of the scope of provisions of section 44AD:</a:t>
            </a:r>
          </a:p>
          <a:p>
            <a:pPr marL="715963" indent="-268288" algn="just">
              <a:spcBef>
                <a:spcPts val="600"/>
              </a:spcBef>
              <a:buSzPct val="100000"/>
              <a:buFont typeface="+mj-lt"/>
              <a:buAutoNum type="romanLcPeriod"/>
            </a:pPr>
            <a:r>
              <a:rPr lang="en-US" sz="2300" dirty="0"/>
              <a:t>A person carrying on profession as referred to in Sec. 44AA(1);</a:t>
            </a:r>
          </a:p>
          <a:p>
            <a:pPr marL="715963" indent="-268288" algn="just">
              <a:spcBef>
                <a:spcPts val="600"/>
              </a:spcBef>
              <a:buSzPct val="100000"/>
              <a:buFont typeface="+mj-lt"/>
              <a:buAutoNum type="romanLcPeriod"/>
            </a:pPr>
            <a:r>
              <a:rPr lang="en-US" sz="2300" dirty="0"/>
              <a:t>A person earning income in the nature of commission or brokerage; or</a:t>
            </a:r>
          </a:p>
          <a:p>
            <a:pPr marL="715963" indent="-268288" algn="just">
              <a:spcBef>
                <a:spcPts val="600"/>
              </a:spcBef>
              <a:buSzPct val="100000"/>
              <a:buFont typeface="+mj-lt"/>
              <a:buAutoNum type="romanLcPeriod"/>
            </a:pPr>
            <a:r>
              <a:rPr lang="en-US" sz="2300" dirty="0"/>
              <a:t>A person carrying on any agency business.</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82</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692111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a:t>
            </a:r>
          </a:p>
        </p:txBody>
      </p:sp>
      <p:sp>
        <p:nvSpPr>
          <p:cNvPr id="4" name="Content Placeholder 3"/>
          <p:cNvSpPr>
            <a:spLocks noGrp="1"/>
          </p:cNvSpPr>
          <p:nvPr>
            <p:ph sz="quarter" idx="4294967295"/>
          </p:nvPr>
        </p:nvSpPr>
        <p:spPr>
          <a:xfrm>
            <a:off x="0" y="928670"/>
            <a:ext cx="9144000" cy="5357850"/>
          </a:xfrm>
        </p:spPr>
        <p:txBody>
          <a:bodyPr>
            <a:noAutofit/>
          </a:bodyPr>
          <a:lstStyle/>
          <a:p>
            <a:pPr algn="just">
              <a:spcBef>
                <a:spcPts val="1800"/>
              </a:spcBef>
              <a:buSzPct val="90000"/>
              <a:buFont typeface="Wingdings" panose="05000000000000000000" pitchFamily="2" charset="2"/>
              <a:buChar char="Ø"/>
            </a:pPr>
            <a:r>
              <a:rPr lang="en-US" sz="2100" dirty="0"/>
              <a:t>For the purpose of computation of deemed profit of 6 percent or 8 percent as the case may be, under sub-section (1), deduction in respect of expenses allowable u/s 30 to 38 of the income tax act shall be deemed to have been allowed already. </a:t>
            </a:r>
          </a:p>
          <a:p>
            <a:pPr algn="just">
              <a:spcBef>
                <a:spcPts val="1800"/>
              </a:spcBef>
              <a:buSzPct val="90000"/>
              <a:buFont typeface="Wingdings" panose="05000000000000000000" pitchFamily="2" charset="2"/>
              <a:buChar char="Ø"/>
            </a:pPr>
            <a:r>
              <a:rPr lang="en-US" sz="2100" dirty="0"/>
              <a:t>Also, the written down value of fixed assets shall be deemed to have been calculates as if the depreciation allowable u/s 32 of the act under normal provisions have been allowed. </a:t>
            </a:r>
          </a:p>
          <a:p>
            <a:pPr algn="just">
              <a:spcBef>
                <a:spcPts val="1800"/>
              </a:spcBef>
              <a:buSzPct val="90000"/>
              <a:buFont typeface="Wingdings" panose="05000000000000000000" pitchFamily="2" charset="2"/>
              <a:buChar char="Ø"/>
            </a:pPr>
            <a:r>
              <a:rPr lang="en-US" sz="2100" dirty="0"/>
              <a:t>It may be noted that as the provision of section 44AD starts with non-obstante clause i.e. </a:t>
            </a:r>
            <a:r>
              <a:rPr lang="en-US" sz="2100" i="1" dirty="0"/>
              <a:t>“Notwithstanding anything to the contrary contained in sections 28 to 43C”, </a:t>
            </a:r>
            <a:r>
              <a:rPr lang="en-US" sz="2100" dirty="0"/>
              <a:t>section 28 to 43C of Income Tax Act, 1961 is not applicable on eligible assessee carrying on eligible business. </a:t>
            </a:r>
            <a:r>
              <a:rPr lang="en-US" sz="2100" dirty="0">
                <a:solidFill>
                  <a:schemeClr val="accent2"/>
                </a:solidFill>
              </a:rPr>
              <a:t>Hence, no disallowance / no deemed income u/s 40(a), 40A, 40A(3), 40A(3A), 41 can be made. It has been specifically provided that if the taxable income is to be calculated at eight percent of turnover or gross receipts, then in that case provisions of section 28 to 43C are not to be taken into consideration for the purpose of computing taxable income.</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83</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5673782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a:t>
            </a:r>
          </a:p>
        </p:txBody>
      </p:sp>
      <p:sp>
        <p:nvSpPr>
          <p:cNvPr id="6" name="Content Placeholder 3"/>
          <p:cNvSpPr txBox="1">
            <a:spLocks/>
          </p:cNvSpPr>
          <p:nvPr/>
        </p:nvSpPr>
        <p:spPr>
          <a:xfrm>
            <a:off x="0" y="1201758"/>
            <a:ext cx="9144000" cy="3084498"/>
          </a:xfrm>
          <a:prstGeom prst="rect">
            <a:avLst/>
          </a:prstGeom>
        </p:spPr>
        <p:txBody>
          <a:bodyPr vert="horz">
            <a:noAutofit/>
          </a:bodyPr>
          <a:lstStyle/>
          <a:p>
            <a:pPr marL="320040" marR="0" lvl="0" indent="-320040" algn="just" defTabSz="914400" rtl="0" eaLnBrk="1" fontAlgn="auto" latinLnBrk="0" hangingPunct="1">
              <a:lnSpc>
                <a:spcPct val="100000"/>
              </a:lnSpc>
              <a:spcBef>
                <a:spcPts val="1800"/>
              </a:spcBef>
              <a:spcAft>
                <a:spcPts val="0"/>
              </a:spcAft>
              <a:buClr>
                <a:schemeClr val="accent2"/>
              </a:buClr>
              <a:buSzPct val="90000"/>
              <a:tabLst/>
              <a:defRPr/>
            </a:pPr>
            <a:r>
              <a:rPr lang="en-US" sz="3200" b="1" u="sng" dirty="0"/>
              <a:t>Issue in relation to Section 43CA</a:t>
            </a:r>
            <a:endParaRPr kumimoji="0" lang="en-US" sz="2000" b="1" i="0" u="sng" strike="noStrike" kern="1200" cap="none" spc="0" normalizeH="0" baseline="0" noProof="0" dirty="0">
              <a:ln>
                <a:noFill/>
              </a:ln>
              <a:solidFill>
                <a:schemeClr val="tx1"/>
              </a:solidFill>
              <a:effectLst/>
              <a:uLnTx/>
              <a:uFillTx/>
              <a:latin typeface="+mn-lt"/>
              <a:ea typeface="+mn-ea"/>
              <a:cs typeface="+mn-cs"/>
            </a:endParaRPr>
          </a:p>
          <a:p>
            <a:pPr marL="320040" marR="0" lvl="0" indent="-320040" algn="just" defTabSz="914400" rtl="0" eaLnBrk="1" fontAlgn="auto" latinLnBrk="0" hangingPunct="1">
              <a:lnSpc>
                <a:spcPct val="100000"/>
              </a:lnSpc>
              <a:spcBef>
                <a:spcPts val="1800"/>
              </a:spcBef>
              <a:spcAft>
                <a:spcPts val="0"/>
              </a:spcAft>
              <a:buClr>
                <a:schemeClr val="accent2"/>
              </a:buClr>
              <a:buSzPct val="90000"/>
              <a:buFont typeface="Wingdings" panose="05000000000000000000" pitchFamily="2" charset="2"/>
              <a:buChar char="Ø"/>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It may be noted that as the provision of section 44AD starts with non-obstante clause i.e. </a:t>
            </a:r>
            <a:r>
              <a:rPr kumimoji="0" lang="en-US" sz="2000" b="0" i="1" u="none" strike="noStrike" kern="1200" cap="none" spc="0" normalizeH="0" baseline="0" noProof="0" dirty="0">
                <a:ln>
                  <a:noFill/>
                </a:ln>
                <a:solidFill>
                  <a:schemeClr val="tx1"/>
                </a:solidFill>
                <a:effectLst/>
                <a:uLnTx/>
                <a:uFillTx/>
                <a:latin typeface="+mn-lt"/>
                <a:ea typeface="+mn-ea"/>
                <a:cs typeface="+mn-cs"/>
              </a:rPr>
              <a:t>“Notwithstanding anything to the contrary contained in sections 28 to 43C”, </a:t>
            </a:r>
            <a:r>
              <a:rPr kumimoji="0" lang="en-US" sz="2000" b="0" i="0" u="none" strike="noStrike" kern="1200" cap="none" spc="0" normalizeH="0" baseline="0" noProof="0" dirty="0">
                <a:ln>
                  <a:noFill/>
                </a:ln>
                <a:solidFill>
                  <a:schemeClr val="tx1"/>
                </a:solidFill>
                <a:effectLst/>
                <a:uLnTx/>
                <a:uFillTx/>
                <a:latin typeface="+mn-lt"/>
                <a:ea typeface="+mn-ea"/>
                <a:cs typeface="+mn-cs"/>
              </a:rPr>
              <a:t>section 28 to 43C of Income Tax Act, 1961 is not applicable on eligible assessee carrying on eligible business but provisions of section 43CA will be applicable. </a:t>
            </a:r>
            <a:r>
              <a:rPr kumimoji="0" lang="en-US" sz="2000" b="0" i="0" u="none" strike="noStrike" kern="1200" cap="none" spc="0" normalizeH="0" baseline="0" noProof="0" dirty="0">
                <a:ln>
                  <a:noFill/>
                </a:ln>
                <a:solidFill>
                  <a:schemeClr val="accent2"/>
                </a:solidFill>
                <a:effectLst/>
                <a:uLnTx/>
                <a:uFillTx/>
                <a:latin typeface="+mn-lt"/>
                <a:ea typeface="+mn-ea"/>
                <a:cs typeface="+mn-cs"/>
              </a:rPr>
              <a:t>Hence, while computing turnover for person engaged in business of trading of land and building, deemed</a:t>
            </a:r>
            <a:r>
              <a:rPr kumimoji="0" lang="en-US" sz="2000" b="0" i="0" u="none" strike="noStrike" kern="1200" cap="none" spc="0" normalizeH="0" noProof="0" dirty="0">
                <a:ln>
                  <a:noFill/>
                </a:ln>
                <a:solidFill>
                  <a:schemeClr val="accent2"/>
                </a:solidFill>
                <a:effectLst/>
                <a:uLnTx/>
                <a:uFillTx/>
                <a:latin typeface="+mn-lt"/>
                <a:ea typeface="+mn-ea"/>
                <a:cs typeface="+mn-cs"/>
              </a:rPr>
              <a:t> sale consideration as per section 43CA shall be considered </a:t>
            </a:r>
            <a:r>
              <a:rPr lang="en-US" sz="2000" dirty="0">
                <a:solidFill>
                  <a:schemeClr val="accent2"/>
                </a:solidFill>
              </a:rPr>
              <a:t>in place of actual sale consideration.</a:t>
            </a:r>
            <a:r>
              <a:rPr kumimoji="0" lang="en-US" sz="2000" b="0" i="0" u="none" strike="noStrike" kern="1200" cap="none" spc="0" normalizeH="0" baseline="0" noProof="0" dirty="0">
                <a:ln>
                  <a:noFill/>
                </a:ln>
                <a:solidFill>
                  <a:schemeClr val="accent2"/>
                </a:solidFill>
                <a:effectLst/>
                <a:uLnTx/>
                <a:uFillTx/>
                <a:latin typeface="+mn-lt"/>
                <a:ea typeface="+mn-ea"/>
                <a:cs typeface="+mn-cs"/>
              </a:rPr>
              <a:t> </a:t>
            </a:r>
          </a:p>
        </p:txBody>
      </p:sp>
      <p:sp>
        <p:nvSpPr>
          <p:cNvPr id="9"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84</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3791860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294967295"/>
          </p:nvPr>
        </p:nvSpPr>
        <p:spPr>
          <a:xfrm>
            <a:off x="0" y="928670"/>
            <a:ext cx="9144000" cy="4857784"/>
          </a:xfrm>
          <a:solidFill>
            <a:schemeClr val="tx2">
              <a:lumMod val="20000"/>
              <a:lumOff val="80000"/>
            </a:schemeClr>
          </a:solidFill>
          <a:ln w="38100">
            <a:solidFill>
              <a:schemeClr val="accent1"/>
            </a:solidFill>
          </a:ln>
        </p:spPr>
        <p:txBody>
          <a:bodyPr>
            <a:noAutofit/>
          </a:bodyPr>
          <a:lstStyle/>
          <a:p>
            <a:pPr algn="just">
              <a:lnSpc>
                <a:spcPct val="120000"/>
              </a:lnSpc>
              <a:spcBef>
                <a:spcPts val="1200"/>
              </a:spcBef>
              <a:buNone/>
            </a:pPr>
            <a:r>
              <a:rPr lang="fi-FI" sz="3200" b="1" dirty="0">
                <a:solidFill>
                  <a:srgbClr val="C00000"/>
                </a:solidFill>
              </a:rPr>
              <a:t>Issues</a:t>
            </a:r>
            <a:endParaRPr lang="fi-FI" sz="1800" b="1" dirty="0">
              <a:solidFill>
                <a:srgbClr val="C00000"/>
              </a:solidFill>
            </a:endParaRPr>
          </a:p>
          <a:p>
            <a:pPr algn="just">
              <a:lnSpc>
                <a:spcPct val="120000"/>
              </a:lnSpc>
              <a:spcBef>
                <a:spcPts val="1200"/>
              </a:spcBef>
            </a:pPr>
            <a:r>
              <a:rPr lang="fi-FI" sz="1800" b="1" dirty="0">
                <a:solidFill>
                  <a:srgbClr val="C00000"/>
                </a:solidFill>
              </a:rPr>
              <a:t>G. Raja Gopala Rao v. DCIT </a:t>
            </a:r>
            <a:r>
              <a:rPr lang="en-US" sz="1800" b="1" dirty="0">
                <a:solidFill>
                  <a:srgbClr val="C00000"/>
                </a:solidFill>
              </a:rPr>
              <a:t>[2017] 78 taxmann.com 61 (Visakhapatnam - Trib.)</a:t>
            </a:r>
          </a:p>
          <a:p>
            <a:pPr marL="319088" indent="-52388" algn="just">
              <a:lnSpc>
                <a:spcPct val="120000"/>
              </a:lnSpc>
              <a:buNone/>
            </a:pPr>
            <a:r>
              <a:rPr lang="en-US" sz="1800" dirty="0"/>
              <a:t> Since AO had adopted reasonable rate of 8% on gross contract receipts for specified business referred to in provisions of Section 44AD, further deductions towards depreciation could not be allowed as it would result into determination of total income below income returned by assessee</a:t>
            </a:r>
            <a:r>
              <a:rPr lang="en-US" sz="1800" dirty="0">
                <a:solidFill>
                  <a:srgbClr val="C00000"/>
                </a:solidFill>
              </a:rPr>
              <a:t>.</a:t>
            </a:r>
            <a:endParaRPr lang="en-IN" sz="1800" dirty="0"/>
          </a:p>
          <a:p>
            <a:pPr marL="0" indent="0">
              <a:buNone/>
            </a:pPr>
            <a:endParaRPr lang="en-US" sz="1900" i="1" dirty="0"/>
          </a:p>
          <a:p>
            <a:endParaRPr lang="en-US" sz="1900" dirty="0"/>
          </a:p>
        </p:txBody>
      </p:sp>
      <p:sp>
        <p:nvSpPr>
          <p:cNvPr id="7"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a:t>
            </a:r>
          </a:p>
        </p:txBody>
      </p:sp>
      <p:sp>
        <p:nvSpPr>
          <p:cNvPr id="9"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85</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3791860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 …..</a:t>
            </a:r>
          </a:p>
        </p:txBody>
      </p:sp>
      <p:sp>
        <p:nvSpPr>
          <p:cNvPr id="4" name="Content Placeholder 3"/>
          <p:cNvSpPr>
            <a:spLocks noGrp="1"/>
          </p:cNvSpPr>
          <p:nvPr>
            <p:ph sz="quarter" idx="4294967295"/>
          </p:nvPr>
        </p:nvSpPr>
        <p:spPr>
          <a:xfrm>
            <a:off x="-32" y="1000108"/>
            <a:ext cx="9144032" cy="5157788"/>
          </a:xfrm>
        </p:spPr>
        <p:txBody>
          <a:bodyPr>
            <a:normAutofit fontScale="92500" lnSpcReduction="20000"/>
          </a:bodyPr>
          <a:lstStyle/>
          <a:p>
            <a:pPr algn="just">
              <a:buSzPct val="90000"/>
              <a:buFont typeface="Wingdings" panose="05000000000000000000" pitchFamily="2" charset="2"/>
              <a:buChar char="Ø"/>
            </a:pPr>
            <a:r>
              <a:rPr lang="en-US" sz="2400" dirty="0"/>
              <a:t>As per Clause (e) to section 44AB, eligible assessee carrying on the business are required to get the accounts audited u/s 44AB if the provisions of section 44AD(4) are applicable and his income exceeds the maximum amount which is not chargeable to income-tax in any previous year.</a:t>
            </a:r>
          </a:p>
          <a:p>
            <a:pPr algn="just">
              <a:buSzPct val="90000"/>
              <a:buFont typeface="Wingdings" panose="05000000000000000000" pitchFamily="2" charset="2"/>
              <a:buChar char="Ø"/>
            </a:pPr>
            <a:r>
              <a:rPr lang="en-US" sz="2400" b="1" u="sng" dirty="0"/>
              <a:t>Section 44AD(4)</a:t>
            </a:r>
            <a:r>
              <a:rPr lang="en-US" sz="2400" b="1" dirty="0"/>
              <a:t> – </a:t>
            </a:r>
            <a:r>
              <a:rPr lang="en-US" sz="2400" dirty="0"/>
              <a:t>Where an assessee declares profit on presumptive basis u/s 44AD for any previous year but does not declare profit on presumptive basis for subsequent 5 assessment years, the assessee shall not be eligible u/s 44AD for next 5 assessment years subsequent to the year in which the profit was not declared u/s 44AD.</a:t>
            </a:r>
          </a:p>
          <a:p>
            <a:pPr algn="just">
              <a:buSzPct val="90000"/>
              <a:buFont typeface="Wingdings" panose="05000000000000000000" pitchFamily="2" charset="2"/>
              <a:buChar char="Ø"/>
            </a:pPr>
            <a:r>
              <a:rPr lang="en-US" sz="2400" dirty="0"/>
              <a:t>If a person opts for presumptive taxation scheme then he is also required to follow the same scheme for next 5 assessment years. If he fails to do so, then presumptive taxation scheme will not be available for him for next 5 assessment years calculating from the assessment year in which presumptive taxation scheme is not availed. </a:t>
            </a:r>
            <a:r>
              <a:rPr lang="en-US" sz="2400" dirty="0">
                <a:solidFill>
                  <a:schemeClr val="accent2"/>
                </a:solidFill>
              </a:rPr>
              <a:t>For those 5 assessment years, he shall be required to maintain books of account and also liable for tax audit as per section 44AB provided his total income exceeds basic slab exemption.</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86</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5830464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 …..</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9144000" cy="5256212"/>
          </a:xfrm>
        </p:spPr>
        <p:txBody>
          <a:bodyPr>
            <a:noAutofit/>
          </a:bodyPr>
          <a:lstStyle/>
          <a:p>
            <a:pPr algn="just">
              <a:spcBef>
                <a:spcPts val="600"/>
              </a:spcBef>
              <a:buSzPct val="90000"/>
              <a:buFont typeface="Wingdings" panose="05000000000000000000" pitchFamily="2" charset="2"/>
              <a:buChar char="Ø"/>
            </a:pPr>
            <a:r>
              <a:rPr lang="en-US" sz="2200" dirty="0"/>
              <a:t>If an eligible person opts for presumptive taxation scheme u/s 44AD(1), he shall not be required to get his accounts audited if the total turnover or gross receipts of the relevant previous year does not exceed two </a:t>
            </a:r>
            <a:r>
              <a:rPr lang="en-US" sz="2200" dirty="0" err="1"/>
              <a:t>crore</a:t>
            </a:r>
            <a:r>
              <a:rPr lang="en-US" sz="2200" dirty="0"/>
              <a:t> rupees. The higher threshold for non-audit of accounts has been given only to assessee opting for presumptive taxation scheme under section 44AD. </a:t>
            </a:r>
            <a:r>
              <a:rPr lang="en-US" sz="2200" b="1" dirty="0">
                <a:solidFill>
                  <a:schemeClr val="accent2"/>
                </a:solidFill>
              </a:rPr>
              <a:t>[Press Release dated 20-06-2016]</a:t>
            </a:r>
          </a:p>
          <a:p>
            <a:pPr algn="just">
              <a:spcBef>
                <a:spcPts val="600"/>
              </a:spcBef>
              <a:buSzPct val="90000"/>
              <a:buNone/>
            </a:pPr>
            <a:endParaRPr lang="en-US" sz="1000" b="1" dirty="0">
              <a:solidFill>
                <a:schemeClr val="accent2"/>
              </a:solidFill>
            </a:endParaRPr>
          </a:p>
          <a:p>
            <a:pPr algn="just">
              <a:spcBef>
                <a:spcPts val="600"/>
              </a:spcBef>
              <a:buSzPct val="90000"/>
              <a:buFont typeface="Wingdings" panose="05000000000000000000" pitchFamily="2" charset="2"/>
              <a:buChar char="Ø"/>
            </a:pPr>
            <a:r>
              <a:rPr lang="en-US" sz="2200" dirty="0"/>
              <a:t>It is noteworthy that an assessee except resident individual/HUF/ Partnership Firm eligible u/s 44AD, such as company or a LLP </a:t>
            </a:r>
            <a:r>
              <a:rPr lang="en-US" sz="2200" b="1" dirty="0"/>
              <a:t>shall not be required to get its accounts audited u/s 44AB of the act</a:t>
            </a:r>
            <a:r>
              <a:rPr lang="en-US" sz="2200" dirty="0"/>
              <a:t>, even if there:</a:t>
            </a:r>
          </a:p>
          <a:p>
            <a:pPr lvl="1" algn="just">
              <a:spcBef>
                <a:spcPts val="600"/>
              </a:spcBef>
              <a:buClr>
                <a:schemeClr val="accent2"/>
              </a:buClr>
              <a:buSzPct val="90000"/>
              <a:buFont typeface="Wingdings" panose="05000000000000000000" pitchFamily="2" charset="2"/>
              <a:buChar char="Ø"/>
            </a:pPr>
            <a:r>
              <a:rPr lang="en-US" sz="2200" dirty="0"/>
              <a:t>gross receipts during the year does not exceed </a:t>
            </a:r>
            <a:r>
              <a:rPr lang="en-US" sz="2200" dirty="0" err="1"/>
              <a:t>Rs</a:t>
            </a:r>
            <a:r>
              <a:rPr lang="en-US" sz="2200" dirty="0"/>
              <a:t>. 1 </a:t>
            </a:r>
            <a:r>
              <a:rPr lang="en-US" sz="2200" dirty="0" err="1"/>
              <a:t>Crore</a:t>
            </a:r>
            <a:r>
              <a:rPr lang="en-US" sz="2200" dirty="0"/>
              <a:t>,</a:t>
            </a:r>
          </a:p>
          <a:p>
            <a:pPr lvl="1" algn="just">
              <a:spcBef>
                <a:spcPts val="600"/>
              </a:spcBef>
              <a:buClr>
                <a:schemeClr val="accent2"/>
              </a:buClr>
              <a:buSzPct val="90000"/>
              <a:buFont typeface="Wingdings" panose="05000000000000000000" pitchFamily="2" charset="2"/>
              <a:buChar char="Ø"/>
            </a:pPr>
            <a:r>
              <a:rPr lang="en-US" sz="2200" dirty="0"/>
              <a:t>they report profit lower than the presumptive rate of 6 percent or 8 percent as the case may be, and </a:t>
            </a:r>
          </a:p>
          <a:p>
            <a:pPr lvl="1" algn="just">
              <a:spcBef>
                <a:spcPts val="600"/>
              </a:spcBef>
              <a:buClr>
                <a:schemeClr val="accent2"/>
              </a:buClr>
              <a:buSzPct val="90000"/>
              <a:buFont typeface="Wingdings" panose="05000000000000000000" pitchFamily="2" charset="2"/>
              <a:buChar char="Ø"/>
            </a:pPr>
            <a:r>
              <a:rPr lang="en-US" sz="2200" dirty="0"/>
              <a:t>their taxable turnover exceeds maximum amount of taxable income not chargeable to tax.</a:t>
            </a:r>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87</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8118086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6988"/>
            <a:ext cx="9144000" cy="990601"/>
          </a:xfrm>
          <a:solidFill>
            <a:schemeClr val="tx2">
              <a:lumMod val="40000"/>
              <a:lumOff val="60000"/>
            </a:schemeClr>
          </a:solidFill>
        </p:spPr>
        <p:txBody>
          <a:bodyPr>
            <a:noAutofit/>
          </a:bodyPr>
          <a:lstStyle/>
          <a:p>
            <a:r>
              <a:rPr lang="en-US" sz="3600" b="1" dirty="0">
                <a:solidFill>
                  <a:schemeClr val="bg1"/>
                </a:solidFill>
              </a:rPr>
              <a:t>Analysis of Section 44AD …..</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32" y="887432"/>
            <a:ext cx="9144032" cy="3113072"/>
          </a:xfrm>
        </p:spPr>
        <p:txBody>
          <a:bodyPr>
            <a:noAutofit/>
          </a:bodyPr>
          <a:lstStyle/>
          <a:p>
            <a:pPr algn="just">
              <a:spcBef>
                <a:spcPts val="600"/>
              </a:spcBef>
              <a:buSzPct val="90000"/>
              <a:buFont typeface="Wingdings" panose="05000000000000000000" pitchFamily="2" charset="2"/>
              <a:buChar char="Ø"/>
            </a:pPr>
            <a:r>
              <a:rPr lang="en-US" sz="2400" dirty="0"/>
              <a:t>As per the provisions of sub section 6 of section 44AD, if an assessee has earned any income from specified activities such as commission, then provisions of section 44AD shall have no bearing on such assessee.</a:t>
            </a:r>
          </a:p>
          <a:p>
            <a:pPr algn="just">
              <a:spcBef>
                <a:spcPts val="600"/>
              </a:spcBef>
              <a:buSzPct val="90000"/>
              <a:buFont typeface="Wingdings" panose="05000000000000000000" pitchFamily="2" charset="2"/>
              <a:buChar char="Ø"/>
            </a:pPr>
            <a:r>
              <a:rPr lang="en-US" sz="2400" b="1" dirty="0"/>
              <a:t>It can be implied that where an assessee have turnover less that threshold specified u/s 44AB(1) and have earned any income as commission or brokerage, then he can file income with lower profits without getting its books of account audited.</a:t>
            </a:r>
          </a:p>
          <a:p>
            <a:pPr algn="just">
              <a:spcBef>
                <a:spcPts val="600"/>
              </a:spcBef>
              <a:buSzPct val="90000"/>
              <a:buFont typeface="Wingdings" panose="05000000000000000000" pitchFamily="2" charset="2"/>
              <a:buChar char="Ø"/>
            </a:pPr>
            <a:endParaRPr lang="en-US" sz="2400" b="1" dirty="0"/>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88</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81180860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C9EF3F00-AA96-49D4-B506-6A6FE600EE13}"/>
              </a:ext>
            </a:extLst>
          </p:cNvPr>
          <p:cNvSpPr>
            <a:spLocks noGrp="1"/>
          </p:cNvSpPr>
          <p:nvPr>
            <p:ph type="sldNum" sz="quarter" idx="12"/>
          </p:nvPr>
        </p:nvSpPr>
        <p:spPr/>
        <p:txBody>
          <a:bodyPr>
            <a:normAutofit/>
          </a:bodyPr>
          <a:lstStyle/>
          <a:p>
            <a:fld id="{B6F15528-21DE-4FAA-801E-634DDDAF4B2B}" type="slidenum">
              <a:rPr lang="en-US" smtClean="0"/>
              <a:pPr/>
              <a:t>89</a:t>
            </a:fld>
            <a:endParaRPr lang="en-US"/>
          </a:p>
        </p:txBody>
      </p:sp>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4"/>
            <a:ext cx="9144000" cy="990600"/>
          </a:xfrm>
          <a:solidFill>
            <a:schemeClr val="tx2">
              <a:lumMod val="40000"/>
              <a:lumOff val="60000"/>
            </a:schemeClr>
          </a:solidFill>
        </p:spPr>
        <p:txBody>
          <a:bodyPr>
            <a:noAutofit/>
          </a:bodyPr>
          <a:lstStyle/>
          <a:p>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8928100" cy="2232025"/>
          </a:xfrm>
        </p:spPr>
        <p:txBody>
          <a:bodyPr>
            <a:noAutofit/>
          </a:bodyPr>
          <a:lstStyle/>
          <a:p>
            <a:pPr marL="0" indent="0" algn="just">
              <a:spcBef>
                <a:spcPts val="600"/>
              </a:spcBef>
              <a:buSzPct val="90000"/>
              <a:buNone/>
            </a:pPr>
            <a:r>
              <a:rPr lang="en-US" sz="1900" b="1" u="sng" dirty="0"/>
              <a:t>Illustration 1:</a:t>
            </a:r>
          </a:p>
          <a:p>
            <a:pPr marL="0" indent="0" algn="just">
              <a:spcBef>
                <a:spcPts val="600"/>
              </a:spcBef>
              <a:buSzPct val="90000"/>
              <a:buNone/>
            </a:pPr>
            <a:r>
              <a:rPr lang="en-US" sz="1900" dirty="0"/>
              <a:t>Mr. A commenced its business during FY 2019-20. He was engaged in a business of trading of goods. He reported total turnover of the business during the year as </a:t>
            </a:r>
            <a:r>
              <a:rPr lang="en-US" sz="1900" dirty="0" err="1"/>
              <a:t>Rs</a:t>
            </a:r>
            <a:r>
              <a:rPr lang="en-US" sz="1900" dirty="0"/>
              <a:t>. 75 Lakh </a:t>
            </a:r>
            <a:r>
              <a:rPr lang="en-US" sz="1900" i="1" dirty="0"/>
              <a:t>(complete sale were made in cash)</a:t>
            </a:r>
            <a:r>
              <a:rPr lang="en-US" sz="1900" dirty="0"/>
              <a:t>. Mr. A computed profit from the aforesaid business to be </a:t>
            </a:r>
            <a:r>
              <a:rPr lang="en-US" sz="1900" dirty="0" err="1"/>
              <a:t>Rs</a:t>
            </a:r>
            <a:r>
              <a:rPr lang="en-US" sz="1900" dirty="0"/>
              <a:t>. 2.20 Lakh which was his sole income during the year. Whether Mr. A is required to maintain books of accounts in accordance with provisions of section 44AA and whether he has to get his accounts audited u/s 44AB?</a:t>
            </a:r>
          </a:p>
        </p:txBody>
      </p:sp>
      <p:sp>
        <p:nvSpPr>
          <p:cNvPr id="6" name="TextBox 5"/>
          <p:cNvSpPr txBox="1"/>
          <p:nvPr/>
        </p:nvSpPr>
        <p:spPr>
          <a:xfrm>
            <a:off x="71406" y="3214686"/>
            <a:ext cx="8928992" cy="2739211"/>
          </a:xfrm>
          <a:prstGeom prst="rect">
            <a:avLst/>
          </a:prstGeom>
          <a:solidFill>
            <a:schemeClr val="accent1">
              <a:lumMod val="40000"/>
              <a:lumOff val="60000"/>
            </a:schemeClr>
          </a:solidFill>
        </p:spPr>
        <p:txBody>
          <a:bodyPr wrap="square" rtlCol="0">
            <a:spAutoFit/>
          </a:bodyPr>
          <a:lstStyle/>
          <a:p>
            <a:pPr algn="just">
              <a:spcBef>
                <a:spcPts val="600"/>
              </a:spcBef>
              <a:buSzPct val="90000"/>
            </a:pPr>
            <a:r>
              <a:rPr lang="en-US" b="1" dirty="0"/>
              <a:t>Solution:</a:t>
            </a:r>
          </a:p>
          <a:p>
            <a:pPr algn="just">
              <a:spcBef>
                <a:spcPts val="600"/>
              </a:spcBef>
              <a:buSzPct val="90000"/>
            </a:pPr>
            <a:r>
              <a:rPr lang="en-US" dirty="0"/>
              <a:t>Firstly, </a:t>
            </a:r>
            <a:r>
              <a:rPr lang="en-US" b="1" dirty="0"/>
              <a:t>Mr. A is not required to get its accounts audited u/s 44AB of the act</a:t>
            </a:r>
            <a:r>
              <a:rPr lang="en-US" dirty="0"/>
              <a:t> as total income of assessee for the FY 2019-20 is less than maximum amount not chargeable to tax even if the he had claimed profit from business less than deemed income u/s 44AD i.e. actual income of </a:t>
            </a:r>
            <a:r>
              <a:rPr lang="en-US" dirty="0" err="1"/>
              <a:t>Rs</a:t>
            </a:r>
            <a:r>
              <a:rPr lang="en-US" dirty="0"/>
              <a:t>. 2.20 Lakh is less than deemed income of </a:t>
            </a:r>
            <a:r>
              <a:rPr lang="en-US" dirty="0" err="1"/>
              <a:t>Rs</a:t>
            </a:r>
            <a:r>
              <a:rPr lang="en-US" dirty="0"/>
              <a:t>. 6 Lakh (8% of 75 Lakh). </a:t>
            </a:r>
            <a:r>
              <a:rPr lang="en-US" b="1" i="1" dirty="0"/>
              <a:t>[Section 44AD(5)]</a:t>
            </a:r>
          </a:p>
          <a:p>
            <a:pPr algn="just">
              <a:spcBef>
                <a:spcPts val="600"/>
              </a:spcBef>
              <a:buSzPct val="90000"/>
            </a:pPr>
            <a:r>
              <a:rPr lang="en-US" dirty="0"/>
              <a:t>However, </a:t>
            </a:r>
            <a:r>
              <a:rPr lang="en-US" b="1" dirty="0"/>
              <a:t>Mr. A is required to maintain such books of account</a:t>
            </a:r>
            <a:r>
              <a:rPr lang="en-US" dirty="0"/>
              <a:t> and other documents as may enable the Assessing Officer to compute his total income in accordance with the provisions of this Act, as his total turnover is more than limit of </a:t>
            </a:r>
            <a:r>
              <a:rPr lang="en-US" dirty="0" err="1"/>
              <a:t>Rs</a:t>
            </a:r>
            <a:r>
              <a:rPr lang="en-US" dirty="0"/>
              <a:t>. 25 Lakh prescribed under second proviso to section 44AA(2).</a:t>
            </a:r>
          </a:p>
        </p:txBody>
      </p:sp>
      <p:sp>
        <p:nvSpPr>
          <p:cNvPr id="7"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89</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669792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153400" cy="990600"/>
          </a:xfrm>
        </p:spPr>
        <p:txBody>
          <a:bodyPr/>
          <a:lstStyle/>
          <a:p>
            <a:r>
              <a:rPr lang="en-US" dirty="0"/>
              <a:t>Form 3CA…..</a:t>
            </a:r>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9</a:t>
            </a:fld>
            <a:endParaRPr lang="en-US"/>
          </a:p>
        </p:txBody>
      </p:sp>
      <p:sp>
        <p:nvSpPr>
          <p:cNvPr id="6" name="Content Placeholder 5"/>
          <p:cNvSpPr>
            <a:spLocks noGrp="1"/>
          </p:cNvSpPr>
          <p:nvPr>
            <p:ph sz="quarter" idx="1"/>
          </p:nvPr>
        </p:nvSpPr>
        <p:spPr>
          <a:xfrm>
            <a:off x="152400" y="1752600"/>
            <a:ext cx="8839200" cy="4800600"/>
          </a:xfrm>
          <a:solidFill>
            <a:schemeClr val="bg1">
              <a:lumMod val="85000"/>
            </a:schemeClr>
          </a:solidFill>
          <a:ln>
            <a:solidFill>
              <a:schemeClr val="tx2"/>
            </a:solidFill>
          </a:ln>
        </p:spPr>
        <p:txBody>
          <a:bodyPr anchor="ctr">
            <a:noAutofit/>
          </a:bodyPr>
          <a:lstStyle/>
          <a:p>
            <a:pPr marL="358775" indent="-358775" algn="just">
              <a:lnSpc>
                <a:spcPct val="120000"/>
              </a:lnSpc>
              <a:spcBef>
                <a:spcPts val="300"/>
              </a:spcBef>
              <a:buClrTx/>
              <a:buSzPct val="100000"/>
              <a:buFont typeface="+mj-lt"/>
              <a:buAutoNum type="arabicPeriod"/>
            </a:pPr>
            <a:r>
              <a:rPr lang="en-US" sz="2100" b="1" dirty="0"/>
              <a:t>I/we </a:t>
            </a:r>
            <a:r>
              <a:rPr lang="en-US" sz="2100" dirty="0"/>
              <a:t>report that the statutory audit of</a:t>
            </a:r>
            <a:r>
              <a:rPr lang="en-US" sz="2100" b="1" dirty="0"/>
              <a:t> ___(Name &amp; address of the assessee with PAN)___ </a:t>
            </a:r>
            <a:r>
              <a:rPr lang="en-US" sz="2100" dirty="0"/>
              <a:t>was conducted by </a:t>
            </a:r>
            <a:r>
              <a:rPr lang="en-US" sz="2100" b="1" dirty="0"/>
              <a:t>me/us/</a:t>
            </a:r>
            <a:r>
              <a:rPr lang="en-US" sz="600" b="1" dirty="0"/>
              <a:t> </a:t>
            </a:r>
            <a:r>
              <a:rPr lang="en-US" sz="2100" b="1" dirty="0"/>
              <a:t>M/s. ……………………..………. </a:t>
            </a:r>
            <a:r>
              <a:rPr lang="en-US" sz="2100" dirty="0"/>
              <a:t>in pursuance of the provisions of the </a:t>
            </a:r>
            <a:r>
              <a:rPr lang="en-US" sz="2100" b="1" dirty="0"/>
              <a:t>……………………………. Act, </a:t>
            </a:r>
            <a:r>
              <a:rPr lang="en-US" sz="2100" dirty="0"/>
              <a:t>and</a:t>
            </a:r>
            <a:r>
              <a:rPr lang="en-US" sz="2100" b="1" dirty="0"/>
              <a:t> I/we </a:t>
            </a:r>
            <a:r>
              <a:rPr lang="en-US" sz="2100" dirty="0"/>
              <a:t>annex hereto a copy of </a:t>
            </a:r>
            <a:r>
              <a:rPr lang="en-US" sz="2100" b="1" dirty="0"/>
              <a:t>my/our/their </a:t>
            </a:r>
            <a:r>
              <a:rPr lang="en-US" sz="2100" dirty="0"/>
              <a:t>audit report dated …………………. along with a copy of each of :-</a:t>
            </a:r>
          </a:p>
          <a:p>
            <a:pPr algn="just">
              <a:lnSpc>
                <a:spcPct val="120000"/>
              </a:lnSpc>
              <a:spcBef>
                <a:spcPts val="300"/>
              </a:spcBef>
              <a:buNone/>
            </a:pPr>
            <a:endParaRPr lang="en-US" sz="1200" b="1" dirty="0"/>
          </a:p>
          <a:p>
            <a:pPr marL="804863" indent="-423863" algn="just">
              <a:lnSpc>
                <a:spcPct val="120000"/>
              </a:lnSpc>
              <a:spcBef>
                <a:spcPts val="300"/>
              </a:spcBef>
              <a:buClrTx/>
              <a:buSzPct val="100000"/>
              <a:buAutoNum type="alphaLcParenBoth"/>
            </a:pPr>
            <a:r>
              <a:rPr lang="en-US" sz="2100" dirty="0"/>
              <a:t>the audited </a:t>
            </a:r>
            <a:r>
              <a:rPr lang="en-US" sz="2100" b="1" dirty="0"/>
              <a:t>profit &amp; loss account/ income &amp; expenditure account </a:t>
            </a:r>
            <a:r>
              <a:rPr lang="en-US" sz="2100" dirty="0"/>
              <a:t>for the</a:t>
            </a:r>
            <a:r>
              <a:rPr lang="en-US" sz="2100" b="1" dirty="0"/>
              <a:t> </a:t>
            </a:r>
            <a:r>
              <a:rPr lang="en-US" sz="2100" dirty="0"/>
              <a:t>period beginning from …………………… to ending on ……………………</a:t>
            </a:r>
          </a:p>
          <a:p>
            <a:pPr marL="804863" indent="-423863" algn="just">
              <a:lnSpc>
                <a:spcPct val="120000"/>
              </a:lnSpc>
              <a:spcBef>
                <a:spcPts val="300"/>
              </a:spcBef>
              <a:buClrTx/>
              <a:buSzPct val="100000"/>
              <a:buAutoNum type="alphaLcParenBoth"/>
            </a:pPr>
            <a:r>
              <a:rPr lang="en-US" sz="2100" dirty="0"/>
              <a:t>the audited balance sheet as at, …………………; </a:t>
            </a:r>
          </a:p>
          <a:p>
            <a:pPr marL="804863" indent="-423863" algn="just">
              <a:lnSpc>
                <a:spcPct val="120000"/>
              </a:lnSpc>
              <a:spcBef>
                <a:spcPts val="300"/>
              </a:spcBef>
              <a:buClrTx/>
              <a:buSzPct val="100000"/>
              <a:buAutoNum type="alphaLcParenBoth"/>
            </a:pPr>
            <a:r>
              <a:rPr lang="en-US" sz="2100" dirty="0"/>
              <a:t>documents declared by the said Act to be part of, or annexed to, the </a:t>
            </a:r>
            <a:r>
              <a:rPr lang="en-US" sz="2100" b="1" dirty="0"/>
              <a:t>profit &amp; loss account/ income &amp; expenditure account </a:t>
            </a:r>
            <a:r>
              <a:rPr lang="en-US" sz="2100" dirty="0"/>
              <a:t>and balance sheet.</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C9EF3F00-AA96-49D4-B506-6A6FE600EE13}"/>
              </a:ext>
            </a:extLst>
          </p:cNvPr>
          <p:cNvSpPr>
            <a:spLocks noGrp="1"/>
          </p:cNvSpPr>
          <p:nvPr>
            <p:ph type="sldNum" sz="quarter" idx="12"/>
          </p:nvPr>
        </p:nvSpPr>
        <p:spPr/>
        <p:txBody>
          <a:bodyPr>
            <a:normAutofit/>
          </a:bodyPr>
          <a:lstStyle/>
          <a:p>
            <a:fld id="{B6F15528-21DE-4FAA-801E-634DDDAF4B2B}" type="slidenum">
              <a:rPr lang="en-US" smtClean="0"/>
              <a:pPr/>
              <a:t>90</a:t>
            </a:fld>
            <a:endParaRPr lang="en-US"/>
          </a:p>
        </p:txBody>
      </p:sp>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4"/>
            <a:ext cx="9144000" cy="990600"/>
          </a:xfrm>
          <a:solidFill>
            <a:schemeClr val="tx2">
              <a:lumMod val="40000"/>
              <a:lumOff val="60000"/>
            </a:schemeClr>
          </a:solidFill>
        </p:spPr>
        <p:txBody>
          <a:bodyPr>
            <a:noAutofit/>
          </a:bodyPr>
          <a:lstStyle/>
          <a:p>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9144000" cy="2089150"/>
          </a:xfrm>
        </p:spPr>
        <p:txBody>
          <a:bodyPr>
            <a:noAutofit/>
          </a:bodyPr>
          <a:lstStyle/>
          <a:p>
            <a:pPr marL="0" indent="0" algn="just">
              <a:spcBef>
                <a:spcPts val="0"/>
              </a:spcBef>
              <a:buSzPct val="90000"/>
              <a:buNone/>
            </a:pPr>
            <a:r>
              <a:rPr lang="en-US" sz="1900" b="1" u="sng" dirty="0"/>
              <a:t>Illustration 2:</a:t>
            </a:r>
          </a:p>
          <a:p>
            <a:pPr marL="0" indent="0" algn="just">
              <a:spcBef>
                <a:spcPts val="0"/>
              </a:spcBef>
              <a:buSzPct val="90000"/>
              <a:buNone/>
            </a:pPr>
            <a:r>
              <a:rPr lang="en-US" sz="1900" dirty="0"/>
              <a:t>Mr. A commenced its business during FY 2019-20. He was engaged in a business of trading of goods. He reported total turnover of the business during the year as </a:t>
            </a:r>
            <a:r>
              <a:rPr lang="en-US" sz="1900" dirty="0" err="1"/>
              <a:t>Rs</a:t>
            </a:r>
            <a:r>
              <a:rPr lang="en-US" sz="1900" dirty="0"/>
              <a:t>. 75 Lakh </a:t>
            </a:r>
            <a:r>
              <a:rPr lang="en-US" sz="1900" i="1" dirty="0"/>
              <a:t>(complete sale were made in cash)</a:t>
            </a:r>
            <a:r>
              <a:rPr lang="en-US" sz="1900" dirty="0"/>
              <a:t>. Mr. A computed profit from the aforesaid business to be </a:t>
            </a:r>
            <a:r>
              <a:rPr lang="en-US" sz="1900" dirty="0" err="1"/>
              <a:t>Rs</a:t>
            </a:r>
            <a:r>
              <a:rPr lang="en-US" sz="1900" dirty="0"/>
              <a:t>. 2.80 Lakh which was his sole income during the year. Whether Mr. A is required to maintain books of accounts in accordance with provisions of section 44AA and whether he has to get his accounts audited u/s 44AB?</a:t>
            </a:r>
          </a:p>
        </p:txBody>
      </p:sp>
      <p:sp>
        <p:nvSpPr>
          <p:cNvPr id="6" name="TextBox 5"/>
          <p:cNvSpPr txBox="1"/>
          <p:nvPr/>
        </p:nvSpPr>
        <p:spPr>
          <a:xfrm>
            <a:off x="35496" y="3071810"/>
            <a:ext cx="9108504" cy="2585323"/>
          </a:xfrm>
          <a:prstGeom prst="rect">
            <a:avLst/>
          </a:prstGeom>
          <a:solidFill>
            <a:schemeClr val="accent1">
              <a:lumMod val="40000"/>
              <a:lumOff val="60000"/>
            </a:schemeClr>
          </a:solidFill>
        </p:spPr>
        <p:txBody>
          <a:bodyPr wrap="square" rtlCol="0">
            <a:spAutoFit/>
          </a:bodyPr>
          <a:lstStyle/>
          <a:p>
            <a:pPr algn="just">
              <a:buSzPct val="90000"/>
            </a:pPr>
            <a:r>
              <a:rPr lang="en-US" b="1" dirty="0"/>
              <a:t>Solution:</a:t>
            </a:r>
          </a:p>
          <a:p>
            <a:pPr algn="just">
              <a:buSzPct val="90000"/>
            </a:pPr>
            <a:r>
              <a:rPr lang="en-US" dirty="0"/>
              <a:t>Firstly, </a:t>
            </a:r>
            <a:r>
              <a:rPr lang="en-US" b="1" dirty="0"/>
              <a:t>Mr. A is not required to get its accounts audited u/s 44AB of the act</a:t>
            </a:r>
            <a:r>
              <a:rPr lang="en-US" dirty="0"/>
              <a:t> as the assessee had claimed profit from business less than deemed income u/s 44AD i.e. actual income of </a:t>
            </a:r>
            <a:r>
              <a:rPr lang="en-US" dirty="0" err="1"/>
              <a:t>Rs</a:t>
            </a:r>
            <a:r>
              <a:rPr lang="en-US" dirty="0"/>
              <a:t>. 2.80 Lakh is less than deemed income of </a:t>
            </a:r>
            <a:r>
              <a:rPr lang="en-US" dirty="0" err="1"/>
              <a:t>Rs</a:t>
            </a:r>
            <a:r>
              <a:rPr lang="en-US" dirty="0"/>
              <a:t>. 6 Lakh (8% of 75 Lakh). However the provision of section 44AD(4) shall not be applicable as it is his first year of operation. </a:t>
            </a:r>
            <a:r>
              <a:rPr lang="en-US" b="1" i="1" dirty="0"/>
              <a:t>[Section 44AD(4)]</a:t>
            </a:r>
          </a:p>
          <a:p>
            <a:pPr algn="just">
              <a:buSzPct val="90000"/>
            </a:pPr>
            <a:r>
              <a:rPr lang="en-US" dirty="0"/>
              <a:t>Also, </a:t>
            </a:r>
            <a:r>
              <a:rPr lang="en-US" b="1" dirty="0"/>
              <a:t>Mr. A is required to maintain such books of account</a:t>
            </a:r>
            <a:r>
              <a:rPr lang="en-US" dirty="0"/>
              <a:t> and other documents as may enable the Assessing Officer to compute his total income in accordance with the provisions of this Act, as his total turnover is more than limit of </a:t>
            </a:r>
            <a:r>
              <a:rPr lang="en-US" dirty="0" err="1"/>
              <a:t>Rs</a:t>
            </a:r>
            <a:r>
              <a:rPr lang="en-US" dirty="0"/>
              <a:t>. 25 Lakh prescribed under second proviso to section 44AA(2).</a:t>
            </a:r>
          </a:p>
        </p:txBody>
      </p:sp>
      <p:sp>
        <p:nvSpPr>
          <p:cNvPr id="5" name="TextBox 4"/>
          <p:cNvSpPr txBox="1"/>
          <p:nvPr/>
        </p:nvSpPr>
        <p:spPr>
          <a:xfrm>
            <a:off x="35528" y="5643578"/>
            <a:ext cx="9108504" cy="830997"/>
          </a:xfrm>
          <a:prstGeom prst="rect">
            <a:avLst/>
          </a:prstGeom>
          <a:solidFill>
            <a:schemeClr val="accent2"/>
          </a:solidFill>
        </p:spPr>
        <p:txBody>
          <a:bodyPr wrap="square" rtlCol="0">
            <a:spAutoFit/>
          </a:bodyPr>
          <a:lstStyle/>
          <a:p>
            <a:pPr algn="just"/>
            <a:r>
              <a:rPr lang="en-IN" sz="1600" b="1" u="sng" dirty="0">
                <a:solidFill>
                  <a:schemeClr val="bg1"/>
                </a:solidFill>
              </a:rPr>
              <a:t>Editor’s Note:</a:t>
            </a:r>
            <a:r>
              <a:rPr lang="en-IN" sz="1600" b="1" dirty="0">
                <a:solidFill>
                  <a:schemeClr val="bg1"/>
                </a:solidFill>
              </a:rPr>
              <a:t> </a:t>
            </a:r>
            <a:r>
              <a:rPr lang="en-IN" sz="1600" dirty="0">
                <a:solidFill>
                  <a:schemeClr val="bg1"/>
                </a:solidFill>
              </a:rPr>
              <a:t>In case the assessee is other the Individual/ HUF/ Firm, no audit is required u/s 44AB as they are not covered u/s 44AD(4)  for the reason that they are not eligible assessee within the explanation to Section 44AD(6).</a:t>
            </a: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90</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3204515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4"/>
            <a:ext cx="9144000" cy="990600"/>
          </a:xfrm>
          <a:solidFill>
            <a:schemeClr val="tx2">
              <a:lumMod val="40000"/>
              <a:lumOff val="60000"/>
            </a:schemeClr>
          </a:solidFill>
        </p:spPr>
        <p:txBody>
          <a:bodyPr>
            <a:noAutofit/>
          </a:bodyPr>
          <a:lstStyle/>
          <a:p>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9144000" cy="2089150"/>
          </a:xfrm>
        </p:spPr>
        <p:txBody>
          <a:bodyPr>
            <a:noAutofit/>
          </a:bodyPr>
          <a:lstStyle/>
          <a:p>
            <a:pPr marL="0" indent="0" algn="just">
              <a:spcBef>
                <a:spcPts val="0"/>
              </a:spcBef>
              <a:buSzPct val="90000"/>
              <a:buNone/>
            </a:pPr>
            <a:r>
              <a:rPr lang="en-US" sz="2000" b="1" u="sng" dirty="0"/>
              <a:t>Illustration 3:</a:t>
            </a:r>
          </a:p>
          <a:p>
            <a:pPr marL="0" indent="0" algn="just">
              <a:spcBef>
                <a:spcPts val="0"/>
              </a:spcBef>
              <a:buSzPct val="90000"/>
              <a:buNone/>
            </a:pPr>
            <a:r>
              <a:rPr lang="en-US" sz="2000" dirty="0"/>
              <a:t>Mr. A commenced its business during FY 2019-20. He was engaged in a business of trading of goods. He reported total turnover of the business during the year as </a:t>
            </a:r>
            <a:r>
              <a:rPr lang="en-US" sz="2000" dirty="0" err="1"/>
              <a:t>Rs</a:t>
            </a:r>
            <a:r>
              <a:rPr lang="en-US" sz="2000" dirty="0"/>
              <a:t>. 75 Lakh </a:t>
            </a:r>
            <a:r>
              <a:rPr lang="en-US" sz="2000" i="1" dirty="0"/>
              <a:t>(complete sale were made in cash)</a:t>
            </a:r>
            <a:r>
              <a:rPr lang="en-US" sz="2000" dirty="0"/>
              <a:t>. Mr. A computed loss from the aforesaid business to be Rs. 3.80 Lakh which was his sole income during the year. Whether Mr. A is required to maintain books of accounts in accordance with provisions of section 44AA and whether he has to get his accounts audited u/s 44AB?</a:t>
            </a:r>
          </a:p>
        </p:txBody>
      </p:sp>
      <p:sp>
        <p:nvSpPr>
          <p:cNvPr id="6" name="TextBox 5"/>
          <p:cNvSpPr txBox="1"/>
          <p:nvPr/>
        </p:nvSpPr>
        <p:spPr>
          <a:xfrm>
            <a:off x="-32" y="3259297"/>
            <a:ext cx="9108504" cy="3170099"/>
          </a:xfrm>
          <a:prstGeom prst="rect">
            <a:avLst/>
          </a:prstGeom>
          <a:solidFill>
            <a:schemeClr val="accent1">
              <a:lumMod val="40000"/>
              <a:lumOff val="60000"/>
            </a:schemeClr>
          </a:solidFill>
        </p:spPr>
        <p:txBody>
          <a:bodyPr wrap="square" rtlCol="0">
            <a:spAutoFit/>
          </a:bodyPr>
          <a:lstStyle/>
          <a:p>
            <a:pPr algn="just">
              <a:buSzPct val="90000"/>
            </a:pPr>
            <a:r>
              <a:rPr lang="en-US" sz="2000" b="1" dirty="0"/>
              <a:t>Solution:</a:t>
            </a:r>
          </a:p>
          <a:p>
            <a:pPr algn="just">
              <a:buSzPct val="90000"/>
            </a:pPr>
            <a:r>
              <a:rPr lang="en-US" sz="2000" dirty="0"/>
              <a:t>Firstly, </a:t>
            </a:r>
            <a:r>
              <a:rPr lang="en-US" sz="2000" b="1" dirty="0"/>
              <a:t>Mr. A is not required to get its accounts audited u/s 44AB of the act</a:t>
            </a:r>
            <a:r>
              <a:rPr lang="en-US" sz="2000" dirty="0"/>
              <a:t> as the assessee had claimed profit from business less than deemed income u/s 44AD i.e. actual income of Rs. 3.80 Lakh is less than deemed income of Rs. 6 Lakh (8% of 75 Lakh). However the provision of section 44AD(4) shall not be applicable as it is his first year of operation. </a:t>
            </a:r>
            <a:r>
              <a:rPr lang="en-US" sz="2000" b="1" i="1" dirty="0"/>
              <a:t>[Section 44AD(4)]</a:t>
            </a:r>
          </a:p>
          <a:p>
            <a:pPr algn="just">
              <a:buSzPct val="90000"/>
            </a:pPr>
            <a:r>
              <a:rPr lang="en-US" sz="2000" dirty="0"/>
              <a:t>Also, </a:t>
            </a:r>
            <a:r>
              <a:rPr lang="en-US" sz="2000" b="1" dirty="0"/>
              <a:t>Mr. A is required to maintain such books of account</a:t>
            </a:r>
            <a:r>
              <a:rPr lang="en-US" sz="2000" dirty="0"/>
              <a:t> and other documents as may enable the Assessing Officer to compute his total income in accordance with the provisions of this Act, as his total turnover is more than limit of </a:t>
            </a:r>
            <a:r>
              <a:rPr lang="en-US" sz="2000" dirty="0" err="1"/>
              <a:t>Rs</a:t>
            </a:r>
            <a:r>
              <a:rPr lang="en-US" sz="2000" dirty="0"/>
              <a:t>. 25 Lakh prescribed under second proviso to section 44AA(2).</a:t>
            </a: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91</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3204515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C9EF3F00-AA96-49D4-B506-6A6FE600EE13}"/>
              </a:ext>
            </a:extLst>
          </p:cNvPr>
          <p:cNvSpPr>
            <a:spLocks noGrp="1"/>
          </p:cNvSpPr>
          <p:nvPr>
            <p:ph type="sldNum" sz="quarter" idx="12"/>
          </p:nvPr>
        </p:nvSpPr>
        <p:spPr/>
        <p:txBody>
          <a:bodyPr>
            <a:normAutofit/>
          </a:bodyPr>
          <a:lstStyle/>
          <a:p>
            <a:fld id="{B6F15528-21DE-4FAA-801E-634DDDAF4B2B}" type="slidenum">
              <a:rPr lang="en-US" smtClean="0"/>
              <a:pPr/>
              <a:t>92</a:t>
            </a:fld>
            <a:endParaRPr lang="en-US"/>
          </a:p>
        </p:txBody>
      </p:sp>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4"/>
            <a:ext cx="9144000" cy="990600"/>
          </a:xfrm>
          <a:solidFill>
            <a:schemeClr val="tx2">
              <a:lumMod val="40000"/>
              <a:lumOff val="60000"/>
            </a:schemeClr>
          </a:solidFill>
        </p:spPr>
        <p:txBody>
          <a:bodyPr>
            <a:noAutofit/>
          </a:bodyPr>
          <a:lstStyle/>
          <a:p>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8928100" cy="2232025"/>
          </a:xfrm>
        </p:spPr>
        <p:txBody>
          <a:bodyPr>
            <a:noAutofit/>
          </a:bodyPr>
          <a:lstStyle/>
          <a:p>
            <a:pPr marL="0" indent="0" algn="just">
              <a:spcBef>
                <a:spcPts val="600"/>
              </a:spcBef>
              <a:buSzPct val="90000"/>
              <a:buNone/>
            </a:pPr>
            <a:r>
              <a:rPr lang="en-US" sz="2000" b="1" u="sng" dirty="0"/>
              <a:t>Illustration 4:</a:t>
            </a:r>
          </a:p>
          <a:p>
            <a:pPr marL="0" indent="0" algn="just">
              <a:spcBef>
                <a:spcPts val="600"/>
              </a:spcBef>
              <a:buSzPct val="90000"/>
              <a:buNone/>
            </a:pPr>
            <a:r>
              <a:rPr lang="en-US" sz="2000" dirty="0"/>
              <a:t>Mr. A is engaged in a business of trading of goods. During FY 2019-20, he reported Total turnover of the business as </a:t>
            </a:r>
            <a:r>
              <a:rPr lang="en-US" sz="2000" dirty="0" err="1"/>
              <a:t>Rs</a:t>
            </a:r>
            <a:r>
              <a:rPr lang="en-US" sz="2000" dirty="0"/>
              <a:t>. 1.25 </a:t>
            </a:r>
            <a:r>
              <a:rPr lang="en-US" sz="2000" dirty="0" err="1"/>
              <a:t>Crore</a:t>
            </a:r>
            <a:r>
              <a:rPr lang="en-US" sz="2000" dirty="0"/>
              <a:t> </a:t>
            </a:r>
            <a:r>
              <a:rPr lang="en-US" sz="2000" i="1" dirty="0"/>
              <a:t>(complete sale were made in cash)</a:t>
            </a:r>
            <a:r>
              <a:rPr lang="en-US" sz="2000" dirty="0"/>
              <a:t>. Mr. A computed profit from the aforesaid business to be </a:t>
            </a:r>
            <a:r>
              <a:rPr lang="en-US" sz="2000" dirty="0" err="1"/>
              <a:t>Rs</a:t>
            </a:r>
            <a:r>
              <a:rPr lang="en-US" sz="2000" dirty="0"/>
              <a:t>. 4.80 Lakh which was his sole income during the year. During FY 2017-18 and FY 2018-19, he opted for presumptive taxation scheme u/s 44AD. Whether Mr. A is required to get his accounts audited u/s 44AB?</a:t>
            </a:r>
          </a:p>
        </p:txBody>
      </p:sp>
      <p:sp>
        <p:nvSpPr>
          <p:cNvPr id="6" name="TextBox 5"/>
          <p:cNvSpPr txBox="1"/>
          <p:nvPr/>
        </p:nvSpPr>
        <p:spPr>
          <a:xfrm>
            <a:off x="71406" y="3286124"/>
            <a:ext cx="9072594" cy="3323987"/>
          </a:xfrm>
          <a:prstGeom prst="rect">
            <a:avLst/>
          </a:prstGeom>
          <a:solidFill>
            <a:schemeClr val="accent1">
              <a:lumMod val="40000"/>
              <a:lumOff val="60000"/>
            </a:schemeClr>
          </a:solidFill>
        </p:spPr>
        <p:txBody>
          <a:bodyPr wrap="square" rtlCol="0">
            <a:spAutoFit/>
          </a:bodyPr>
          <a:lstStyle/>
          <a:p>
            <a:pPr algn="just">
              <a:spcBef>
                <a:spcPts val="600"/>
              </a:spcBef>
              <a:buSzPct val="90000"/>
            </a:pPr>
            <a:r>
              <a:rPr lang="en-US" sz="2000" b="1" dirty="0"/>
              <a:t>Solution:</a:t>
            </a:r>
          </a:p>
          <a:p>
            <a:pPr algn="just">
              <a:spcBef>
                <a:spcPts val="600"/>
              </a:spcBef>
              <a:buSzPct val="90000"/>
            </a:pPr>
            <a:r>
              <a:rPr lang="en-US" sz="2000" b="1" dirty="0"/>
              <a:t>Mr. A is required to get its accounts audited u/s 44AB of the act</a:t>
            </a:r>
            <a:r>
              <a:rPr lang="en-US" sz="2000" dirty="0"/>
              <a:t> as the assessee had claimed profit from business less than deemed income u/s 44AD i.e. actual income of </a:t>
            </a:r>
            <a:r>
              <a:rPr lang="en-US" sz="2000" dirty="0" err="1"/>
              <a:t>Rs</a:t>
            </a:r>
            <a:r>
              <a:rPr lang="en-US" sz="2000" dirty="0"/>
              <a:t>. 4.80 Lakh is less than deemed income of </a:t>
            </a:r>
            <a:r>
              <a:rPr lang="en-US" sz="2000" dirty="0" err="1"/>
              <a:t>Rs</a:t>
            </a:r>
            <a:r>
              <a:rPr lang="en-US" sz="2000" dirty="0"/>
              <a:t>. 10 Lakh (8% of 1.25 </a:t>
            </a:r>
            <a:r>
              <a:rPr lang="en-US" sz="2000" dirty="0" err="1"/>
              <a:t>Crore</a:t>
            </a:r>
            <a:r>
              <a:rPr lang="en-US" sz="2000" dirty="0"/>
              <a:t>). Whereas, total income of assessee for the FY 2019-20 exceeds the maximum amount not chargeable to tax. </a:t>
            </a:r>
            <a:r>
              <a:rPr lang="en-US" sz="2000" b="1" i="1" dirty="0"/>
              <a:t>[Section 44AD(5)]</a:t>
            </a:r>
          </a:p>
          <a:p>
            <a:pPr algn="just">
              <a:spcBef>
                <a:spcPts val="600"/>
              </a:spcBef>
              <a:buSzPct val="90000"/>
            </a:pPr>
            <a:r>
              <a:rPr lang="en-US" sz="2000" dirty="0"/>
              <a:t>Also, </a:t>
            </a:r>
            <a:r>
              <a:rPr lang="en-US" sz="2000" b="1" dirty="0"/>
              <a:t>Mr. A shall not be allowed to avail the benefit of presumptive taxation for next 5 assessment years as well i.e. AY 2021-22 to AY 2025-26</a:t>
            </a:r>
            <a:r>
              <a:rPr lang="en-US" sz="2000" dirty="0"/>
              <a:t> as he was eligible for opting for presumptive taxation u/s 44AD for AY 2020-21 but had not opted for the same. </a:t>
            </a:r>
            <a:r>
              <a:rPr lang="en-US" sz="2000" b="1" i="1" dirty="0"/>
              <a:t>[Section 44AD(4) </a:t>
            </a:r>
            <a:r>
              <a:rPr lang="en-US" sz="2000" b="1" i="1" dirty="0" err="1"/>
              <a:t>r.w.s</a:t>
            </a:r>
            <a:r>
              <a:rPr lang="en-US" sz="2000" b="1" i="1" dirty="0"/>
              <a:t>. 44AB(e)]</a:t>
            </a: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92</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97108123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24"/>
            <a:ext cx="9144000" cy="990600"/>
          </a:xfrm>
          <a:solidFill>
            <a:schemeClr val="tx2">
              <a:lumMod val="40000"/>
              <a:lumOff val="60000"/>
            </a:schemeClr>
          </a:solidFill>
        </p:spPr>
        <p:txBody>
          <a:bodyPr>
            <a:noAutofit/>
          </a:bodyPr>
          <a:lstStyle/>
          <a:p>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000108"/>
            <a:ext cx="9144000" cy="2016125"/>
          </a:xfrm>
        </p:spPr>
        <p:txBody>
          <a:bodyPr>
            <a:noAutofit/>
          </a:bodyPr>
          <a:lstStyle/>
          <a:p>
            <a:pPr marL="0" indent="0" algn="just">
              <a:spcBef>
                <a:spcPts val="0"/>
              </a:spcBef>
              <a:buSzPct val="90000"/>
              <a:buNone/>
            </a:pPr>
            <a:r>
              <a:rPr lang="en-US" sz="1900" b="1" u="sng" dirty="0"/>
              <a:t>Illustration 5:</a:t>
            </a:r>
          </a:p>
          <a:p>
            <a:pPr marL="0" indent="0" algn="just">
              <a:spcBef>
                <a:spcPts val="0"/>
              </a:spcBef>
              <a:buSzPct val="90000"/>
              <a:buNone/>
            </a:pPr>
            <a:r>
              <a:rPr lang="en-US" sz="1800" dirty="0"/>
              <a:t>Mr. A is engaged in a business of trading of goods. During FY 2019-20, he reported Total turnover of the business as </a:t>
            </a:r>
            <a:r>
              <a:rPr lang="en-US" sz="1800" dirty="0" err="1"/>
              <a:t>Rs</a:t>
            </a:r>
            <a:r>
              <a:rPr lang="en-US" sz="1800" dirty="0"/>
              <a:t>. 1.25 </a:t>
            </a:r>
            <a:r>
              <a:rPr lang="en-US" sz="1800" dirty="0" err="1"/>
              <a:t>Crore</a:t>
            </a:r>
            <a:r>
              <a:rPr lang="en-US" sz="1800" dirty="0"/>
              <a:t> </a:t>
            </a:r>
            <a:r>
              <a:rPr lang="en-US" sz="1800" i="1" dirty="0"/>
              <a:t>(complete sales were made in cash)</a:t>
            </a:r>
            <a:r>
              <a:rPr lang="en-US" sz="1800" dirty="0"/>
              <a:t>. Mr. A computed profit from the aforesaid business to be </a:t>
            </a:r>
            <a:r>
              <a:rPr lang="en-US" sz="1800" dirty="0" err="1"/>
              <a:t>Rs</a:t>
            </a:r>
            <a:r>
              <a:rPr lang="en-US" sz="1800" dirty="0"/>
              <a:t>. 2.20 Lakh which was his sole income during the year. During FY 2017-18 and FY 2018-19, he opted for presumptive taxation scheme u/s 44AD. Whether Mr. A is required to get his accounts audited u/s 44AB for FY 2019-20?</a:t>
            </a:r>
          </a:p>
        </p:txBody>
      </p:sp>
      <p:sp>
        <p:nvSpPr>
          <p:cNvPr id="6" name="TextBox 5"/>
          <p:cNvSpPr txBox="1"/>
          <p:nvPr/>
        </p:nvSpPr>
        <p:spPr>
          <a:xfrm>
            <a:off x="0" y="2786058"/>
            <a:ext cx="9144000" cy="3693319"/>
          </a:xfrm>
          <a:prstGeom prst="rect">
            <a:avLst/>
          </a:prstGeom>
          <a:solidFill>
            <a:schemeClr val="accent1">
              <a:lumMod val="40000"/>
              <a:lumOff val="60000"/>
            </a:schemeClr>
          </a:solidFill>
        </p:spPr>
        <p:txBody>
          <a:bodyPr wrap="square" rtlCol="0">
            <a:spAutoFit/>
          </a:bodyPr>
          <a:lstStyle/>
          <a:p>
            <a:pPr algn="just">
              <a:buSzPct val="90000"/>
            </a:pPr>
            <a:r>
              <a:rPr lang="en-US" b="1" dirty="0"/>
              <a:t>Solution:</a:t>
            </a:r>
          </a:p>
          <a:p>
            <a:pPr algn="just">
              <a:buSzPct val="90000"/>
            </a:pPr>
            <a:r>
              <a:rPr lang="en-US" b="1" dirty="0"/>
              <a:t>Mr. A is not required to get its accounts audited u/s 44AB of the act</a:t>
            </a:r>
            <a:r>
              <a:rPr lang="en-US" dirty="0"/>
              <a:t> as total income of assessee for the FY 2019-20 is less than maximum amount not chargeable to tax even if the he had claimed profit from business less than deemed income u/s 44AD i.e. actual income of </a:t>
            </a:r>
            <a:r>
              <a:rPr lang="en-US" dirty="0" err="1"/>
              <a:t>Rs</a:t>
            </a:r>
            <a:r>
              <a:rPr lang="en-US" dirty="0"/>
              <a:t>. 2.20 Lakh is less than deemed income of </a:t>
            </a:r>
            <a:r>
              <a:rPr lang="en-US" dirty="0" err="1"/>
              <a:t>Rs</a:t>
            </a:r>
            <a:r>
              <a:rPr lang="en-US" dirty="0"/>
              <a:t>. 10 Lakh (8% of 1.25 </a:t>
            </a:r>
            <a:r>
              <a:rPr lang="en-US" dirty="0" err="1"/>
              <a:t>Crore</a:t>
            </a:r>
            <a:r>
              <a:rPr lang="en-US" dirty="0"/>
              <a:t>). </a:t>
            </a:r>
            <a:r>
              <a:rPr lang="en-US" b="1" i="1" dirty="0"/>
              <a:t>[Section 44AD(5)]</a:t>
            </a:r>
          </a:p>
          <a:p>
            <a:pPr algn="just">
              <a:buSzPct val="90000"/>
            </a:pPr>
            <a:r>
              <a:rPr lang="en-US" dirty="0"/>
              <a:t>However, </a:t>
            </a:r>
            <a:r>
              <a:rPr lang="en-US" b="1" dirty="0"/>
              <a:t>Mr. A shall not be allowed to avail the benefit of presumptive taxation for next 5 assessment years as well i.e. AY 2021-22 to AY 2025-26</a:t>
            </a:r>
            <a:r>
              <a:rPr lang="en-US" dirty="0"/>
              <a:t> as he was eligible for opting for presumptive taxation u/s 44AD for AY 2020-21 but had not opted for the same. </a:t>
            </a:r>
            <a:r>
              <a:rPr lang="en-US" b="1" i="1" dirty="0"/>
              <a:t>[Section 44AD(4) </a:t>
            </a:r>
            <a:r>
              <a:rPr lang="en-US" b="1" i="1" dirty="0" err="1"/>
              <a:t>r.w.s</a:t>
            </a:r>
            <a:r>
              <a:rPr lang="en-US" b="1" i="1" dirty="0"/>
              <a:t>. 44AB(e)]</a:t>
            </a:r>
          </a:p>
          <a:p>
            <a:pPr algn="just">
              <a:buSzPct val="90000"/>
            </a:pPr>
            <a:r>
              <a:rPr lang="en-US" b="1" i="1" u="sng" dirty="0"/>
              <a:t>This implies that if in AY 2021-22 to AY 2025-26, his total income exceeds maximum amount not chargeable to tax, he shall be mandatorily required to get his accounts audited u/s 44AB irrespective of the fact that his profit from such business exceeds deemed profit stipulated u/s 44AD(1).</a:t>
            </a: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93</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1439677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C9EF3F00-AA96-49D4-B506-6A6FE600EE13}"/>
              </a:ext>
            </a:extLst>
          </p:cNvPr>
          <p:cNvSpPr>
            <a:spLocks noGrp="1"/>
          </p:cNvSpPr>
          <p:nvPr>
            <p:ph type="sldNum" sz="quarter" idx="12"/>
          </p:nvPr>
        </p:nvSpPr>
        <p:spPr/>
        <p:txBody>
          <a:bodyPr>
            <a:normAutofit/>
          </a:bodyPr>
          <a:lstStyle/>
          <a:p>
            <a:fld id="{B6F15528-21DE-4FAA-801E-634DDDAF4B2B}" type="slidenum">
              <a:rPr lang="en-US" smtClean="0"/>
              <a:pPr/>
              <a:t>94</a:t>
            </a:fld>
            <a:endParaRPr lang="en-US"/>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484313"/>
            <a:ext cx="9144000" cy="1800225"/>
          </a:xfrm>
        </p:spPr>
        <p:txBody>
          <a:bodyPr>
            <a:noAutofit/>
          </a:bodyPr>
          <a:lstStyle/>
          <a:p>
            <a:pPr marL="0" indent="0" algn="just">
              <a:spcBef>
                <a:spcPts val="0"/>
              </a:spcBef>
              <a:buSzPct val="90000"/>
              <a:buNone/>
            </a:pPr>
            <a:r>
              <a:rPr lang="en-US" sz="1900" b="1" u="sng" dirty="0"/>
              <a:t>Illustration 6:</a:t>
            </a:r>
          </a:p>
          <a:p>
            <a:pPr marL="0" indent="0" algn="just">
              <a:spcBef>
                <a:spcPts val="0"/>
              </a:spcBef>
              <a:buSzPct val="90000"/>
              <a:buNone/>
            </a:pPr>
            <a:r>
              <a:rPr lang="en-US" sz="1800" dirty="0"/>
              <a:t>Mr. A is engaged in a business of trading of goods. During FY 2019-20, he reported Total turnover of the business as </a:t>
            </a:r>
            <a:r>
              <a:rPr lang="en-US" sz="1800" dirty="0" err="1"/>
              <a:t>Rs</a:t>
            </a:r>
            <a:r>
              <a:rPr lang="en-US" sz="1800" dirty="0"/>
              <a:t>. 2.25 </a:t>
            </a:r>
            <a:r>
              <a:rPr lang="en-US" sz="1800" dirty="0" err="1"/>
              <a:t>Crore</a:t>
            </a:r>
            <a:r>
              <a:rPr lang="en-US" sz="1800" dirty="0"/>
              <a:t> </a:t>
            </a:r>
            <a:r>
              <a:rPr lang="en-US" sz="1800" i="1" dirty="0"/>
              <a:t>(complete sales and payments were made in electronic mode)</a:t>
            </a:r>
            <a:r>
              <a:rPr lang="en-US" sz="1800" dirty="0"/>
              <a:t>. Mr. A computed profit from the aforesaid business to be </a:t>
            </a:r>
            <a:r>
              <a:rPr lang="en-US" sz="1800" dirty="0" err="1"/>
              <a:t>Rs</a:t>
            </a:r>
            <a:r>
              <a:rPr lang="en-US" sz="1800" dirty="0"/>
              <a:t>. 6.80 Lakh which was his sole income during the year. During FY 2017-18 and FY 2018-19, he opted for presumptive taxation scheme u/s 44AD. Whether Mr. A is required to get his accounts audited u/s 44AB for FY 2019-20?</a:t>
            </a:r>
          </a:p>
        </p:txBody>
      </p:sp>
      <p:sp>
        <p:nvSpPr>
          <p:cNvPr id="6" name="TextBox 5"/>
          <p:cNvSpPr txBox="1"/>
          <p:nvPr/>
        </p:nvSpPr>
        <p:spPr>
          <a:xfrm>
            <a:off x="0" y="3645024"/>
            <a:ext cx="9144000" cy="2585323"/>
          </a:xfrm>
          <a:prstGeom prst="rect">
            <a:avLst/>
          </a:prstGeom>
          <a:solidFill>
            <a:schemeClr val="accent1">
              <a:lumMod val="40000"/>
              <a:lumOff val="60000"/>
            </a:schemeClr>
          </a:solidFill>
        </p:spPr>
        <p:txBody>
          <a:bodyPr wrap="square" rtlCol="0">
            <a:spAutoFit/>
          </a:bodyPr>
          <a:lstStyle/>
          <a:p>
            <a:pPr algn="just">
              <a:buSzPct val="90000"/>
            </a:pPr>
            <a:r>
              <a:rPr lang="en-US" b="1" dirty="0"/>
              <a:t>Solution:</a:t>
            </a:r>
          </a:p>
          <a:p>
            <a:pPr algn="just">
              <a:buSzPct val="90000"/>
            </a:pPr>
            <a:r>
              <a:rPr lang="en-US" b="1" dirty="0"/>
              <a:t>Mr. A is not required to get its accounts audited u/s 44AB of the act</a:t>
            </a:r>
            <a:r>
              <a:rPr lang="en-US" dirty="0"/>
              <a:t> as </a:t>
            </a:r>
            <a:r>
              <a:rPr lang="en-US" dirty="0" err="1"/>
              <a:t>assessee’s</a:t>
            </a:r>
            <a:r>
              <a:rPr lang="en-US" dirty="0"/>
              <a:t> reported total turnover is within limit of </a:t>
            </a:r>
            <a:r>
              <a:rPr lang="en-US" dirty="0" err="1"/>
              <a:t>Rs</a:t>
            </a:r>
            <a:r>
              <a:rPr lang="en-US" dirty="0"/>
              <a:t>. 5 </a:t>
            </a:r>
            <a:r>
              <a:rPr lang="en-US" dirty="0" err="1"/>
              <a:t>Crore</a:t>
            </a:r>
            <a:r>
              <a:rPr lang="en-US" dirty="0"/>
              <a:t> as prescribed u/s 44AB(a) of the act whereas his business is not an eligible assessee u/s 44AD of the act being total turnover is more than </a:t>
            </a:r>
            <a:r>
              <a:rPr lang="en-US" dirty="0" err="1"/>
              <a:t>Rs</a:t>
            </a:r>
            <a:r>
              <a:rPr lang="en-US" dirty="0"/>
              <a:t>. 2 </a:t>
            </a:r>
            <a:r>
              <a:rPr lang="en-US" dirty="0" err="1"/>
              <a:t>Crore</a:t>
            </a:r>
            <a:r>
              <a:rPr lang="en-US" dirty="0"/>
              <a:t>. </a:t>
            </a:r>
            <a:r>
              <a:rPr lang="en-US" b="1" i="1" dirty="0"/>
              <a:t>[Section 44AB(a) </a:t>
            </a:r>
            <a:r>
              <a:rPr lang="en-US" b="1" i="1" dirty="0" err="1"/>
              <a:t>r.w.s</a:t>
            </a:r>
            <a:r>
              <a:rPr lang="en-US" b="1" i="1" dirty="0"/>
              <a:t>. 44AD(1)]</a:t>
            </a:r>
          </a:p>
          <a:p>
            <a:pPr algn="just">
              <a:buSzPct val="90000"/>
            </a:pPr>
            <a:endParaRPr lang="en-US" b="1" i="1" dirty="0"/>
          </a:p>
          <a:p>
            <a:pPr algn="just">
              <a:buSzPct val="90000"/>
            </a:pPr>
            <a:r>
              <a:rPr lang="en-US" b="1" i="1" u="sng" dirty="0"/>
              <a:t>It is pertinent to note that being Mr. A was not eligible to claim presumptive taxation for the year, he will not be covered by the provisions of section 44AD(4) and option to opt for presumptive taxation u/s 44AD(1) will be available in subsequent assessment years.</a:t>
            </a:r>
          </a:p>
        </p:txBody>
      </p:sp>
      <p:sp>
        <p:nvSpPr>
          <p:cNvPr id="8" name="Title 1">
            <a:extLst>
              <a:ext uri="{FF2B5EF4-FFF2-40B4-BE49-F238E27FC236}">
                <a16:creationId xmlns="" xmlns:a16="http://schemas.microsoft.com/office/drawing/2014/main" id="{8EA692C6-9FF3-48E4-BBC2-3AA1BE636A0F}"/>
              </a:ext>
            </a:extLst>
          </p:cNvPr>
          <p:cNvSpPr txBox="1">
            <a:spLocks/>
          </p:cNvSpPr>
          <p:nvPr/>
        </p:nvSpPr>
        <p:spPr>
          <a:xfrm>
            <a:off x="0" y="-24"/>
            <a:ext cx="9144000" cy="990600"/>
          </a:xfrm>
          <a:prstGeom prst="rect">
            <a:avLst/>
          </a:prstGeom>
          <a:solidFill>
            <a:schemeClr val="tx2">
              <a:lumMod val="40000"/>
              <a:lumOff val="60000"/>
            </a:schemeClr>
          </a:solidFill>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mj-lt"/>
                <a:ea typeface="+mj-ea"/>
                <a:cs typeface="+mj-cs"/>
              </a:rPr>
              <a:t>Issues related to compulsory audit u/s 44AB </a:t>
            </a:r>
            <a:r>
              <a:rPr kumimoji="0" lang="en-US" sz="3200" b="0" i="0" u="none" strike="noStrike" kern="1200" cap="none" spc="0" normalizeH="0" baseline="0" noProof="0" dirty="0" err="1">
                <a:ln>
                  <a:noFill/>
                </a:ln>
                <a:solidFill>
                  <a:schemeClr val="bg1"/>
                </a:solidFill>
                <a:effectLst/>
                <a:uLnTx/>
                <a:uFillTx/>
                <a:latin typeface="+mj-lt"/>
                <a:ea typeface="+mj-ea"/>
                <a:cs typeface="+mj-cs"/>
              </a:rPr>
              <a:t>vis</a:t>
            </a:r>
            <a:r>
              <a:rPr kumimoji="0" lang="en-US" sz="3200" b="0" i="0" u="none" strike="noStrike" kern="1200" cap="none" spc="0" normalizeH="0" baseline="0" noProof="0" dirty="0">
                <a:ln>
                  <a:noFill/>
                </a:ln>
                <a:solidFill>
                  <a:schemeClr val="bg1"/>
                </a:solidFill>
                <a:effectLst/>
                <a:uLnTx/>
                <a:uFillTx/>
                <a:latin typeface="+mj-lt"/>
                <a:ea typeface="+mj-ea"/>
                <a:cs typeface="+mj-cs"/>
              </a:rPr>
              <a:t>-a-</a:t>
            </a:r>
            <a:r>
              <a:rPr kumimoji="0" lang="en-US" sz="3200" b="0" i="0" u="none" strike="noStrike" kern="1200" cap="none" spc="0" normalizeH="0" baseline="0" noProof="0" dirty="0" err="1">
                <a:ln>
                  <a:noFill/>
                </a:ln>
                <a:solidFill>
                  <a:schemeClr val="bg1"/>
                </a:solidFill>
                <a:effectLst/>
                <a:uLnTx/>
                <a:uFillTx/>
                <a:latin typeface="+mj-lt"/>
                <a:ea typeface="+mj-ea"/>
                <a:cs typeface="+mj-cs"/>
              </a:rPr>
              <a:t>vis</a:t>
            </a:r>
            <a:r>
              <a:rPr kumimoji="0" lang="en-US" sz="3200" b="0" i="0" u="none" strike="noStrike" kern="1200" cap="none" spc="0" normalizeH="0" baseline="0" noProof="0" dirty="0">
                <a:ln>
                  <a:noFill/>
                </a:ln>
                <a:solidFill>
                  <a:schemeClr val="bg1"/>
                </a:solidFill>
                <a:effectLst/>
                <a:uLnTx/>
                <a:uFillTx/>
                <a:latin typeface="+mj-lt"/>
                <a:ea typeface="+mj-ea"/>
                <a:cs typeface="+mj-cs"/>
              </a:rPr>
              <a:t> 44AD</a:t>
            </a:r>
          </a:p>
        </p:txBody>
      </p:sp>
    </p:spTree>
    <p:extLst>
      <p:ext uri="{BB962C8B-B14F-4D97-AF65-F5344CB8AC3E}">
        <p14:creationId xmlns:p14="http://schemas.microsoft.com/office/powerpoint/2010/main" val="11947032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A692C6-9FF3-48E4-BBC2-3AA1BE636A0F}"/>
              </a:ext>
            </a:extLst>
          </p:cNvPr>
          <p:cNvSpPr>
            <a:spLocks noGrp="1"/>
          </p:cNvSpPr>
          <p:nvPr>
            <p:ph type="title" idx="4294967295"/>
          </p:nvPr>
        </p:nvSpPr>
        <p:spPr>
          <a:xfrm>
            <a:off x="0" y="0"/>
            <a:ext cx="9144000" cy="1052513"/>
          </a:xfrm>
          <a:solidFill>
            <a:schemeClr val="tx2">
              <a:lumMod val="40000"/>
              <a:lumOff val="60000"/>
            </a:schemeClr>
          </a:solidFill>
        </p:spPr>
        <p:txBody>
          <a:bodyPr>
            <a:noAutofit/>
          </a:bodyPr>
          <a:lstStyle/>
          <a:p>
            <a:pPr lvl="0">
              <a:defRPr/>
            </a:pPr>
            <a:r>
              <a:rPr lang="en-US" sz="3200" dirty="0">
                <a:solidFill>
                  <a:schemeClr val="bg1"/>
                </a:solidFill>
              </a:rPr>
              <a:t>Issues related to compulsory audit u/s 44AB </a:t>
            </a:r>
            <a:r>
              <a:rPr lang="en-US" sz="3200" dirty="0" err="1">
                <a:solidFill>
                  <a:schemeClr val="bg1"/>
                </a:solidFill>
              </a:rPr>
              <a:t>vis</a:t>
            </a:r>
            <a:r>
              <a:rPr lang="en-US" sz="3200" dirty="0">
                <a:solidFill>
                  <a:schemeClr val="bg1"/>
                </a:solidFill>
              </a:rPr>
              <a:t>-a-</a:t>
            </a:r>
            <a:r>
              <a:rPr lang="en-US" sz="3200" dirty="0" err="1">
                <a:solidFill>
                  <a:schemeClr val="bg1"/>
                </a:solidFill>
              </a:rPr>
              <a:t>vis</a:t>
            </a:r>
            <a:r>
              <a:rPr lang="en-US" sz="3200" dirty="0">
                <a:solidFill>
                  <a:schemeClr val="bg1"/>
                </a:solidFill>
              </a:rPr>
              <a:t> 44AD</a:t>
            </a:r>
          </a:p>
        </p:txBody>
      </p:sp>
      <p:sp>
        <p:nvSpPr>
          <p:cNvPr id="4" name="Content Placeholder 3">
            <a:extLst>
              <a:ext uri="{FF2B5EF4-FFF2-40B4-BE49-F238E27FC236}">
                <a16:creationId xmlns="" xmlns:a16="http://schemas.microsoft.com/office/drawing/2014/main" id="{DB94745E-840C-4D19-A5FB-B8C37624F179}"/>
              </a:ext>
            </a:extLst>
          </p:cNvPr>
          <p:cNvSpPr>
            <a:spLocks noGrp="1"/>
          </p:cNvSpPr>
          <p:nvPr>
            <p:ph sz="quarter" idx="4294967295"/>
          </p:nvPr>
        </p:nvSpPr>
        <p:spPr>
          <a:xfrm>
            <a:off x="0" y="1142984"/>
            <a:ext cx="9144000" cy="1800225"/>
          </a:xfrm>
        </p:spPr>
        <p:txBody>
          <a:bodyPr>
            <a:noAutofit/>
          </a:bodyPr>
          <a:lstStyle/>
          <a:p>
            <a:pPr marL="0" indent="0" algn="just">
              <a:spcBef>
                <a:spcPts val="0"/>
              </a:spcBef>
              <a:buSzPct val="90000"/>
              <a:buNone/>
            </a:pPr>
            <a:r>
              <a:rPr lang="en-US" sz="1900" b="1" u="sng" dirty="0"/>
              <a:t>Illustration 7:</a:t>
            </a:r>
          </a:p>
          <a:p>
            <a:pPr marL="0" indent="0" algn="just">
              <a:spcBef>
                <a:spcPts val="0"/>
              </a:spcBef>
              <a:buSzPct val="90000"/>
              <a:buNone/>
            </a:pPr>
            <a:r>
              <a:rPr lang="en-US" sz="1800" dirty="0"/>
              <a:t>Mr. A is engaged in a business of trading of goods. During FY 2019-20, he reported Total turnover of the business as </a:t>
            </a:r>
            <a:r>
              <a:rPr lang="en-US" sz="1800" dirty="0" err="1"/>
              <a:t>Rs</a:t>
            </a:r>
            <a:r>
              <a:rPr lang="en-US" sz="1800" dirty="0"/>
              <a:t>. 2.25 </a:t>
            </a:r>
            <a:r>
              <a:rPr lang="en-US" sz="1800" dirty="0" err="1"/>
              <a:t>Crore</a:t>
            </a:r>
            <a:r>
              <a:rPr lang="en-US" sz="1800" dirty="0"/>
              <a:t> </a:t>
            </a:r>
            <a:r>
              <a:rPr lang="en-US" sz="1800" i="1" dirty="0"/>
              <a:t>(50% of total sales were made in cash)</a:t>
            </a:r>
            <a:r>
              <a:rPr lang="en-US" sz="1800" dirty="0"/>
              <a:t>. Mr. A computed profit from the aforesaid business to be </a:t>
            </a:r>
            <a:r>
              <a:rPr lang="en-US" sz="1800" dirty="0" err="1"/>
              <a:t>Rs</a:t>
            </a:r>
            <a:r>
              <a:rPr lang="en-US" sz="1800" dirty="0"/>
              <a:t>. 6.80 Lakh which was his sole income during the year. During FY 2017-18 and FY 2018-19, he opted for presumptive taxation scheme u/s 44AD. Whether Mr. A is required to get his accounts audited u/s 44AB for FY 2019-20?</a:t>
            </a:r>
          </a:p>
        </p:txBody>
      </p:sp>
      <p:sp>
        <p:nvSpPr>
          <p:cNvPr id="6" name="TextBox 5"/>
          <p:cNvSpPr txBox="1"/>
          <p:nvPr/>
        </p:nvSpPr>
        <p:spPr>
          <a:xfrm>
            <a:off x="0" y="3071810"/>
            <a:ext cx="9144000" cy="2862322"/>
          </a:xfrm>
          <a:prstGeom prst="rect">
            <a:avLst/>
          </a:prstGeom>
          <a:solidFill>
            <a:schemeClr val="accent1">
              <a:lumMod val="40000"/>
              <a:lumOff val="60000"/>
            </a:schemeClr>
          </a:solidFill>
        </p:spPr>
        <p:txBody>
          <a:bodyPr wrap="square" rtlCol="0">
            <a:spAutoFit/>
          </a:bodyPr>
          <a:lstStyle/>
          <a:p>
            <a:pPr algn="just">
              <a:buSzPct val="90000"/>
            </a:pPr>
            <a:r>
              <a:rPr lang="en-US" b="1" dirty="0"/>
              <a:t>Solution:</a:t>
            </a:r>
          </a:p>
          <a:p>
            <a:pPr algn="just">
              <a:buSzPct val="90000"/>
            </a:pPr>
            <a:r>
              <a:rPr lang="en-US" b="1" dirty="0"/>
              <a:t>Mr. A is required to get its accounts audited u/s 44AB(a) of the act</a:t>
            </a:r>
            <a:r>
              <a:rPr lang="en-US" dirty="0"/>
              <a:t> as </a:t>
            </a:r>
            <a:r>
              <a:rPr lang="en-US" dirty="0" err="1"/>
              <a:t>assessee’s</a:t>
            </a:r>
            <a:r>
              <a:rPr lang="en-US" dirty="0"/>
              <a:t> reported total turnover exceeds the limit of </a:t>
            </a:r>
            <a:r>
              <a:rPr lang="en-US" dirty="0" err="1"/>
              <a:t>Rs</a:t>
            </a:r>
            <a:r>
              <a:rPr lang="en-US" dirty="0"/>
              <a:t>. 1 </a:t>
            </a:r>
            <a:r>
              <a:rPr lang="en-US" dirty="0" err="1"/>
              <a:t>Crore</a:t>
            </a:r>
            <a:r>
              <a:rPr lang="en-US" dirty="0"/>
              <a:t> as prescribed u/s 44AB(a) of the act as he doesn’t satisfy the condition of 95% of total receipts and expenses to be incurred in electronic mode. Whereas his business is not an eligible assessee u/s 44AD of the act being total turnover is more than </a:t>
            </a:r>
            <a:r>
              <a:rPr lang="en-US" dirty="0" err="1"/>
              <a:t>Rs</a:t>
            </a:r>
            <a:r>
              <a:rPr lang="en-US" dirty="0"/>
              <a:t>. 2 </a:t>
            </a:r>
            <a:r>
              <a:rPr lang="en-US" dirty="0" err="1"/>
              <a:t>Crore</a:t>
            </a:r>
            <a:r>
              <a:rPr lang="en-US" dirty="0"/>
              <a:t>. </a:t>
            </a:r>
            <a:r>
              <a:rPr lang="en-US" b="1" i="1" dirty="0"/>
              <a:t>[Section 44AB(a) </a:t>
            </a:r>
            <a:r>
              <a:rPr lang="en-US" b="1" i="1" dirty="0" err="1"/>
              <a:t>r.w.s</a:t>
            </a:r>
            <a:r>
              <a:rPr lang="en-US" b="1" i="1" dirty="0"/>
              <a:t>. 44AD(1)]</a:t>
            </a:r>
          </a:p>
          <a:p>
            <a:pPr algn="just">
              <a:buSzPct val="90000"/>
            </a:pPr>
            <a:endParaRPr lang="en-US" b="1" i="1" dirty="0"/>
          </a:p>
          <a:p>
            <a:pPr algn="just">
              <a:buSzPct val="90000"/>
            </a:pPr>
            <a:r>
              <a:rPr lang="en-US" b="1" i="1" u="sng" dirty="0"/>
              <a:t>It is pertinent to note that being Mr. A was not eligible to claim presumptive taxation for the year, he will not be covered by the provisions of section 44AD(4) and option to opt for presumptive taxation u/s 44AD(1) will be available in subsequent assessment years.</a:t>
            </a:r>
          </a:p>
        </p:txBody>
      </p:sp>
      <p:sp>
        <p:nvSpPr>
          <p:cNvPr id="8"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27361456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pPr>
              <a:defRPr/>
            </a:pPr>
            <a:fld id="{2D6F48FC-46F5-4378-AD34-1167146A4879}" type="slidenum">
              <a:rPr lang="en-US"/>
              <a:pPr>
                <a:defRPr/>
              </a:pPr>
              <a:t>96</a:t>
            </a:fld>
            <a:endParaRPr lang="en-US"/>
          </a:p>
        </p:txBody>
      </p:sp>
      <p:sp>
        <p:nvSpPr>
          <p:cNvPr id="19459" name="Content Placeholder 2"/>
          <p:cNvSpPr>
            <a:spLocks noGrp="1"/>
          </p:cNvSpPr>
          <p:nvPr>
            <p:ph sz="quarter" idx="4294967295"/>
          </p:nvPr>
        </p:nvSpPr>
        <p:spPr>
          <a:xfrm>
            <a:off x="0" y="1071546"/>
            <a:ext cx="9180513" cy="5373687"/>
          </a:xfrm>
          <a:ln w="38100">
            <a:solidFill>
              <a:schemeClr val="accent1"/>
            </a:solidFill>
          </a:ln>
        </p:spPr>
        <p:txBody>
          <a:bodyPr rtlCol="0">
            <a:noAutofit/>
          </a:bodyPr>
          <a:lstStyle/>
          <a:p>
            <a:pPr marL="0" indent="0" algn="just">
              <a:buNone/>
            </a:pPr>
            <a:r>
              <a:rPr lang="en-US" sz="1750" dirty="0"/>
              <a:t>(1) Notwithstanding anything contained in sections 28 to 43C, </a:t>
            </a:r>
            <a:r>
              <a:rPr lang="en-US" sz="1750" b="1" dirty="0"/>
              <a:t>in the case of an assessee, being a resident in India</a:t>
            </a:r>
            <a:r>
              <a:rPr lang="en-US" sz="1750" dirty="0"/>
              <a:t>, who is </a:t>
            </a:r>
            <a:r>
              <a:rPr lang="en-US" sz="1750" b="1" dirty="0"/>
              <a:t>engaged in a profession</a:t>
            </a:r>
            <a:r>
              <a:rPr lang="en-US" sz="1750" dirty="0"/>
              <a:t> referred to in sub-section (1) of section 44AA and whose </a:t>
            </a:r>
            <a:r>
              <a:rPr lang="en-US" sz="1750" b="1" u="sng" dirty="0"/>
              <a:t>total gross receipts do not exceed fifty lakh rupees in a previous year</a:t>
            </a:r>
            <a:r>
              <a:rPr lang="en-US" sz="1750" dirty="0"/>
              <a:t>, a </a:t>
            </a:r>
            <a:r>
              <a:rPr lang="en-US" sz="1750" b="1" u="sng" dirty="0"/>
              <a:t>sum equal to fifty per cent of the total gross receipts</a:t>
            </a:r>
            <a:r>
              <a:rPr lang="en-US" sz="1750" dirty="0"/>
              <a:t> of the assessee in the previous year on account of such profession </a:t>
            </a:r>
            <a:r>
              <a:rPr lang="en-US" sz="1750" b="1" u="sng" dirty="0"/>
              <a:t>or</a:t>
            </a:r>
            <a:r>
              <a:rPr lang="en-US" sz="1750" dirty="0"/>
              <a:t>, as the case may be, </a:t>
            </a:r>
            <a:r>
              <a:rPr lang="en-US" sz="1750" b="1" u="sng" dirty="0"/>
              <a:t>a sum higher than the aforesaid sum claimed to have been earned by the assessee</a:t>
            </a:r>
            <a:r>
              <a:rPr lang="en-US" sz="1750" dirty="0"/>
              <a:t>, shall be </a:t>
            </a:r>
            <a:r>
              <a:rPr lang="en-US" sz="1750" b="1" u="sng" dirty="0"/>
              <a:t>deemed to be the profits and gains of such profession</a:t>
            </a:r>
            <a:r>
              <a:rPr lang="en-US" sz="1750" dirty="0"/>
              <a:t> chargeable to tax under the head "Profits and gains of business or </a:t>
            </a:r>
            <a:r>
              <a:rPr lang="en-IN" sz="1750" dirty="0"/>
              <a:t>profession".</a:t>
            </a:r>
          </a:p>
          <a:p>
            <a:pPr marL="0" indent="0" algn="just">
              <a:buNone/>
            </a:pPr>
            <a:r>
              <a:rPr lang="en-US" sz="1750" dirty="0"/>
              <a:t>(2) </a:t>
            </a:r>
            <a:r>
              <a:rPr lang="en-US" sz="1750" b="1" dirty="0"/>
              <a:t>Any deduction allowable</a:t>
            </a:r>
            <a:r>
              <a:rPr lang="en-US" sz="1750" dirty="0"/>
              <a:t> </a:t>
            </a:r>
            <a:r>
              <a:rPr lang="en-US" sz="1750" b="1" dirty="0"/>
              <a:t>under</a:t>
            </a:r>
            <a:r>
              <a:rPr lang="en-US" sz="1750" dirty="0"/>
              <a:t> the provisions of </a:t>
            </a:r>
            <a:r>
              <a:rPr lang="en-US" sz="1750" b="1" dirty="0"/>
              <a:t>sections 30 to 38</a:t>
            </a:r>
            <a:r>
              <a:rPr lang="en-US" sz="1750" dirty="0"/>
              <a:t> shall, for the purposes of sub-section (1), be </a:t>
            </a:r>
            <a:r>
              <a:rPr lang="en-US" sz="1750" b="1" dirty="0"/>
              <a:t>deemed to have been already given full effect to</a:t>
            </a:r>
            <a:r>
              <a:rPr lang="en-US" sz="1750" dirty="0"/>
              <a:t> and </a:t>
            </a:r>
            <a:r>
              <a:rPr lang="en-US" sz="1750" b="1" dirty="0"/>
              <a:t>no further deduction</a:t>
            </a:r>
            <a:r>
              <a:rPr lang="en-US" sz="1750" dirty="0"/>
              <a:t> under those sections </a:t>
            </a:r>
            <a:r>
              <a:rPr lang="en-US" sz="1750" b="1" dirty="0"/>
              <a:t>shall </a:t>
            </a:r>
            <a:r>
              <a:rPr lang="en-IN" sz="1750" b="1" dirty="0"/>
              <a:t>be allowed</a:t>
            </a:r>
            <a:r>
              <a:rPr lang="en-IN" sz="1750" dirty="0"/>
              <a:t>.</a:t>
            </a:r>
          </a:p>
          <a:p>
            <a:pPr marL="0" indent="0" algn="just">
              <a:buNone/>
            </a:pPr>
            <a:r>
              <a:rPr lang="en-US" sz="1750" dirty="0"/>
              <a:t>(3) The </a:t>
            </a:r>
            <a:r>
              <a:rPr lang="en-US" sz="1750" b="1" dirty="0"/>
              <a:t>written down value of any asset</a:t>
            </a:r>
            <a:r>
              <a:rPr lang="en-US" sz="1750" dirty="0"/>
              <a:t> used for the purposes of profession shall </a:t>
            </a:r>
            <a:r>
              <a:rPr lang="en-US" sz="1750" b="1" dirty="0"/>
              <a:t>be deemed to have been calculated</a:t>
            </a:r>
            <a:r>
              <a:rPr lang="en-US" sz="1750" dirty="0"/>
              <a:t> as if the assessee had claimed and </a:t>
            </a:r>
            <a:r>
              <a:rPr lang="en-US" sz="1750" b="1" dirty="0"/>
              <a:t>had been actually allowed</a:t>
            </a:r>
            <a:r>
              <a:rPr lang="en-US" sz="1750" dirty="0"/>
              <a:t> the deduction in respect of the </a:t>
            </a:r>
            <a:r>
              <a:rPr lang="en-US" sz="1750" b="1" dirty="0"/>
              <a:t>depreciation</a:t>
            </a:r>
            <a:r>
              <a:rPr lang="en-US" sz="1750" dirty="0"/>
              <a:t> for each of the relevant assessment years.</a:t>
            </a:r>
          </a:p>
          <a:p>
            <a:pPr marL="0" indent="0" algn="just">
              <a:buNone/>
            </a:pPr>
            <a:r>
              <a:rPr lang="en-US" sz="1750" dirty="0"/>
              <a:t>(4) Notwithstanding anything contained in the foregoing provisions of this section, </a:t>
            </a:r>
            <a:r>
              <a:rPr lang="en-US" sz="1750" b="1" u="sng" dirty="0"/>
              <a:t>an assessee who claims that his profits and gains from the profession are lower than the profits and gains specified in sub-section (1)</a:t>
            </a:r>
            <a:r>
              <a:rPr lang="en-US" sz="1750" dirty="0"/>
              <a:t> </a:t>
            </a:r>
            <a:r>
              <a:rPr lang="en-US" sz="1750" b="1" dirty="0"/>
              <a:t>and</a:t>
            </a:r>
            <a:r>
              <a:rPr lang="en-US" sz="1750" dirty="0"/>
              <a:t> </a:t>
            </a:r>
            <a:r>
              <a:rPr lang="en-US" sz="1750" b="1" u="sng" dirty="0"/>
              <a:t>whose total income exceeds the maximum amount which is not chargeable to income-tax</a:t>
            </a:r>
            <a:r>
              <a:rPr lang="en-US" sz="1750" dirty="0"/>
              <a:t>, shall be required to keep and maintain such books of account and other documents as required under sub-section (1) of section 44AA and get them audited and furnish a report of such audit as required under section 44AB.</a:t>
            </a:r>
          </a:p>
        </p:txBody>
      </p:sp>
      <p:sp>
        <p:nvSpPr>
          <p:cNvPr id="6" name="Title 1"/>
          <p:cNvSpPr txBox="1">
            <a:spLocks/>
          </p:cNvSpPr>
          <p:nvPr/>
        </p:nvSpPr>
        <p:spPr>
          <a:xfrm>
            <a:off x="0" y="-9872"/>
            <a:ext cx="9144000" cy="990600"/>
          </a:xfrm>
          <a:prstGeom prst="rect">
            <a:avLst/>
          </a:prstGeom>
          <a:solidFill>
            <a:schemeClr val="tx2">
              <a:lumMod val="40000"/>
              <a:lumOff val="60000"/>
            </a:schemeClr>
          </a:solidFill>
        </p:spPr>
        <p:txBody>
          <a:bodyPr vert="horz" anchor="ctr">
            <a:noAutofit/>
          </a:bodyPr>
          <a:lstStyle/>
          <a:p>
            <a:r>
              <a:rPr lang="en-US" sz="3200" b="1" dirty="0">
                <a:solidFill>
                  <a:schemeClr val="bg1"/>
                </a:solidFill>
                <a:latin typeface="+mj-lt"/>
              </a:rPr>
              <a:t>Special provision for computing profits and gains of profession on presumptive basis – Section 44ADA</a:t>
            </a:r>
            <a:endParaRPr lang="en-US" sz="3400" b="1" dirty="0">
              <a:solidFill>
                <a:schemeClr val="bg1"/>
              </a:solidFill>
              <a:latin typeface="+mj-lt"/>
            </a:endParaRPr>
          </a:p>
        </p:txBody>
      </p:sp>
      <p:sp>
        <p:nvSpPr>
          <p:cNvPr id="5"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96</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581406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928670"/>
          </a:xfrm>
          <a:solidFill>
            <a:schemeClr val="tx2">
              <a:lumMod val="40000"/>
              <a:lumOff val="60000"/>
            </a:schemeClr>
          </a:solidFill>
        </p:spPr>
        <p:txBody>
          <a:bodyPr>
            <a:noAutofit/>
          </a:bodyPr>
          <a:lstStyle/>
          <a:p>
            <a:r>
              <a:rPr lang="en-US" sz="3600" dirty="0"/>
              <a:t>Analysis of Section 44ADA</a:t>
            </a:r>
            <a:endParaRPr lang="en-US" sz="2800" b="1" dirty="0"/>
          </a:p>
        </p:txBody>
      </p:sp>
      <p:sp>
        <p:nvSpPr>
          <p:cNvPr id="4" name="Content Placeholder 3"/>
          <p:cNvSpPr>
            <a:spLocks noGrp="1"/>
          </p:cNvSpPr>
          <p:nvPr>
            <p:ph sz="quarter" idx="4294967295"/>
          </p:nvPr>
        </p:nvSpPr>
        <p:spPr>
          <a:xfrm>
            <a:off x="0" y="928670"/>
            <a:ext cx="8991600" cy="3962400"/>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US" sz="2100" dirty="0"/>
              <a:t>The threshold limit in case of profession increased from Rs.25 lakh to Rs.50 lakh from AY 2017-18 </a:t>
            </a:r>
            <a:r>
              <a:rPr lang="en-US" sz="2100"/>
              <a:t>onwards.</a:t>
            </a:r>
            <a:endParaRPr lang="en-US" sz="2100" dirty="0"/>
          </a:p>
          <a:p>
            <a:pPr marL="349250" lvl="1" indent="-349250" algn="just">
              <a:spcBef>
                <a:spcPts val="600"/>
              </a:spcBef>
              <a:buClr>
                <a:schemeClr val="accent2"/>
              </a:buClr>
              <a:buSzPct val="90000"/>
              <a:buFont typeface="Wingdings" panose="05000000000000000000" pitchFamily="2" charset="2"/>
              <a:buChar char="Ø"/>
            </a:pPr>
            <a:r>
              <a:rPr lang="en-US" sz="2100" dirty="0"/>
              <a:t>The assessee carrying of profession referred to in </a:t>
            </a:r>
            <a:r>
              <a:rPr lang="en-US" sz="2100" b="1" dirty="0">
                <a:solidFill>
                  <a:schemeClr val="accent2"/>
                </a:solidFill>
              </a:rPr>
              <a:t>sub-section (1) of section 44AA</a:t>
            </a:r>
            <a:r>
              <a:rPr lang="en-US" sz="2100" dirty="0"/>
              <a:t> and having gross receipts of less than </a:t>
            </a:r>
            <a:r>
              <a:rPr lang="en-US" sz="2100" b="1" dirty="0" err="1"/>
              <a:t>Rs</a:t>
            </a:r>
            <a:r>
              <a:rPr lang="en-US" sz="2100" b="1" dirty="0"/>
              <a:t>. 50 lakh </a:t>
            </a:r>
            <a:r>
              <a:rPr lang="en-US" sz="2100" dirty="0"/>
              <a:t>in a previous year is required to get its books of account audited u/s 44AB if – </a:t>
            </a:r>
          </a:p>
          <a:p>
            <a:pPr marL="625475" lvl="1" indent="-288925" algn="just">
              <a:spcBef>
                <a:spcPts val="600"/>
              </a:spcBef>
              <a:buFont typeface="Wingdings" pitchFamily="2" charset="2"/>
              <a:buChar char="Ø"/>
            </a:pPr>
            <a:r>
              <a:rPr lang="en-US" sz="2100" dirty="0"/>
              <a:t>the profits and gains from such profession are deemed to be the profits and gains of such person u/s 44ADA (i.e. 50% of the total gross receipts),</a:t>
            </a:r>
          </a:p>
          <a:p>
            <a:pPr marL="625475" lvl="1" indent="-288925" algn="just">
              <a:spcBef>
                <a:spcPts val="600"/>
              </a:spcBef>
              <a:buFont typeface="Wingdings" pitchFamily="2" charset="2"/>
              <a:buChar char="Ø"/>
            </a:pPr>
            <a:r>
              <a:rPr lang="en-US" sz="2100" dirty="0"/>
              <a:t>Such person has claimed such income to be lower than the profits and gains so deemed to be the profits and gains of his profession and </a:t>
            </a:r>
          </a:p>
          <a:p>
            <a:pPr marL="625475" lvl="1" indent="-288925" algn="just">
              <a:spcBef>
                <a:spcPts val="600"/>
              </a:spcBef>
              <a:buFont typeface="Wingdings" pitchFamily="2" charset="2"/>
              <a:buChar char="Ø"/>
            </a:pPr>
            <a:r>
              <a:rPr lang="en-US" sz="2100" dirty="0"/>
              <a:t>his income exceeds the maximum amount which is not chargeable to income-tax in any previous year.</a:t>
            </a:r>
          </a:p>
        </p:txBody>
      </p:sp>
      <p:sp>
        <p:nvSpPr>
          <p:cNvPr id="5" name="Rectangle 4">
            <a:extLst>
              <a:ext uri="{FF2B5EF4-FFF2-40B4-BE49-F238E27FC236}">
                <a16:creationId xmlns="" xmlns:a16="http://schemas.microsoft.com/office/drawing/2014/main" id="{BB5135B9-8F4F-4377-AA22-E552DFDE5E5A}"/>
              </a:ext>
            </a:extLst>
          </p:cNvPr>
          <p:cNvSpPr/>
          <p:nvPr/>
        </p:nvSpPr>
        <p:spPr>
          <a:xfrm>
            <a:off x="-32" y="4857760"/>
            <a:ext cx="9144032" cy="1200329"/>
          </a:xfrm>
          <a:prstGeom prst="rect">
            <a:avLst/>
          </a:prstGeom>
          <a:ln w="38100">
            <a:solidFill>
              <a:schemeClr val="accent2"/>
            </a:solidFill>
          </a:ln>
        </p:spPr>
        <p:txBody>
          <a:bodyPr wrap="square">
            <a:spAutoFit/>
          </a:bodyPr>
          <a:lstStyle/>
          <a:p>
            <a:pPr algn="just">
              <a:spcBef>
                <a:spcPts val="0"/>
              </a:spcBef>
              <a:buNone/>
              <a:defRPr/>
            </a:pPr>
            <a:r>
              <a:rPr lang="en-US" b="1" dirty="0">
                <a:solidFill>
                  <a:schemeClr val="tx2"/>
                </a:solidFill>
              </a:rPr>
              <a:t>Section 44AA(1) </a:t>
            </a:r>
            <a:r>
              <a:rPr lang="en-US" dirty="0">
                <a:solidFill>
                  <a:schemeClr val="tx2"/>
                </a:solidFill>
              </a:rPr>
              <a:t>– Every person carrying on legal, medical, engineering or architectural profession or the profession of accountancy or technical consultancy or interior decoration or any other profession as notified. [Authorized representative, film artist, Company Secretary, Profession of information technology.]</a:t>
            </a:r>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schemeClr val="bg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en-US" sz="1400" b="1"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9950044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4300" y="404070"/>
            <a:ext cx="8991600" cy="868152"/>
          </a:xfrm>
        </p:spPr>
        <p:txBody>
          <a:bodyPr>
            <a:normAutofit fontScale="90000"/>
          </a:bodyPr>
          <a:lstStyle/>
          <a:p>
            <a:r>
              <a:rPr lang="en-US" sz="5300" dirty="0"/>
              <a:t>Clause no. 8(a)</a:t>
            </a:r>
            <a:br>
              <a:rPr lang="en-US" sz="5300" dirty="0"/>
            </a:br>
            <a:r>
              <a:rPr lang="en-US" sz="2800" dirty="0">
                <a:solidFill>
                  <a:srgbClr val="C00000"/>
                </a:solidFill>
              </a:rPr>
              <a:t>{Inserted in Form-3cd updated on 22.10.2020,Subs. vide Rules,2021} </a:t>
            </a:r>
            <a:r>
              <a:rPr lang="en-US" dirty="0">
                <a:solidFill>
                  <a:srgbClr val="C00000"/>
                </a:solidFill>
              </a:rPr>
              <a:t>	</a:t>
            </a:r>
            <a:r>
              <a:rPr lang="en-US" sz="3600" i="1" dirty="0">
                <a:solidFill>
                  <a:srgbClr val="C00000"/>
                </a:solidFill>
              </a:rPr>
              <a:t> 		 </a:t>
            </a:r>
            <a:r>
              <a:rPr lang="en-US" sz="3600" dirty="0">
                <a:solidFill>
                  <a:srgbClr val="C00000"/>
                </a:solidFill>
              </a:rPr>
              <a:t>	</a:t>
            </a:r>
            <a:endParaRPr lang="en-US" sz="3600" i="1" dirty="0">
              <a:solidFill>
                <a:srgbClr val="C00000"/>
              </a:solidFill>
            </a:endParaRPr>
          </a:p>
        </p:txBody>
      </p:sp>
      <p:sp>
        <p:nvSpPr>
          <p:cNvPr id="8" name="Content Placeholder 7"/>
          <p:cNvSpPr>
            <a:spLocks noGrp="1"/>
          </p:cNvSpPr>
          <p:nvPr>
            <p:ph sz="quarter" idx="1"/>
          </p:nvPr>
        </p:nvSpPr>
        <p:spPr>
          <a:xfrm>
            <a:off x="114300" y="1596022"/>
            <a:ext cx="8877300" cy="846219"/>
          </a:xfrm>
          <a:ln w="38100"/>
        </p:spPr>
        <p:style>
          <a:lnRef idx="2">
            <a:schemeClr val="accent1"/>
          </a:lnRef>
          <a:fillRef idx="1">
            <a:schemeClr val="lt1"/>
          </a:fillRef>
          <a:effectRef idx="0">
            <a:schemeClr val="accent1"/>
          </a:effectRef>
          <a:fontRef idx="minor">
            <a:schemeClr val="dk1"/>
          </a:fontRef>
        </p:style>
        <p:txBody>
          <a:bodyPr>
            <a:noAutofit/>
          </a:bodyPr>
          <a:lstStyle/>
          <a:p>
            <a:pPr marL="173038" indent="0" algn="just">
              <a:buNone/>
            </a:pPr>
            <a:r>
              <a:rPr lang="en-US" sz="1900" dirty="0">
                <a:ea typeface="Times New Roman"/>
                <a:cs typeface="Times New Roman"/>
              </a:rPr>
              <a:t>Indicate the </a:t>
            </a:r>
            <a:r>
              <a:rPr lang="en-US" sz="1900" b="1" u="sng" dirty="0">
                <a:ea typeface="Times New Roman"/>
                <a:cs typeface="Times New Roman"/>
              </a:rPr>
              <a:t>option for taxation under Section 115BA/ 115BAA/ 115BAB/ </a:t>
            </a:r>
            <a:r>
              <a:rPr lang="en-US" sz="1900" b="1" i="1" u="sng" dirty="0">
                <a:solidFill>
                  <a:srgbClr val="FF0000"/>
                </a:solidFill>
                <a:ea typeface="Times New Roman"/>
                <a:cs typeface="Times New Roman"/>
              </a:rPr>
              <a:t>115BAC/ 115BAD</a:t>
            </a:r>
            <a:r>
              <a:rPr lang="en-US" sz="1900" b="1" u="sng" dirty="0">
                <a:ea typeface="Times New Roman"/>
                <a:cs typeface="Times New Roman"/>
              </a:rPr>
              <a:t>, which are applicable for Companies and Individual and HUF.  </a:t>
            </a:r>
            <a:r>
              <a:rPr lang="en-US" sz="1900" b="1" dirty="0">
                <a:ea typeface="Times New Roman"/>
                <a:cs typeface="Times New Roman"/>
              </a:rPr>
              <a:t> </a:t>
            </a:r>
            <a:endParaRPr lang="en-US" sz="1900" dirty="0">
              <a:ea typeface="Calibri"/>
              <a:cs typeface="Times New Roman"/>
            </a:endParaRPr>
          </a:p>
        </p:txBody>
      </p:sp>
      <p:sp>
        <p:nvSpPr>
          <p:cNvPr id="9" name="TextBox 8"/>
          <p:cNvSpPr txBox="1"/>
          <p:nvPr/>
        </p:nvSpPr>
        <p:spPr>
          <a:xfrm>
            <a:off x="152400" y="2521565"/>
            <a:ext cx="8839200" cy="1554272"/>
          </a:xfrm>
          <a:prstGeom prst="rect">
            <a:avLst/>
          </a:prstGeom>
          <a:noFill/>
          <a:ln w="38100">
            <a:solidFill>
              <a:schemeClr val="accent1"/>
            </a:solidFill>
          </a:ln>
        </p:spPr>
        <p:txBody>
          <a:bodyPr wrap="square" rtlCol="0">
            <a:spAutoFit/>
          </a:bodyPr>
          <a:lstStyle/>
          <a:p>
            <a:pPr marL="441325" indent="-441325" algn="just"/>
            <a:r>
              <a:rPr lang="en-US" sz="1900" b="1" dirty="0"/>
              <a:t>Brief: </a:t>
            </a:r>
            <a:r>
              <a:rPr lang="en-US" sz="1900" dirty="0"/>
              <a:t>Whether the company has opted for taxation under section115BA/115BAA/115BAB?</a:t>
            </a:r>
          </a:p>
          <a:p>
            <a:pPr marL="441325" indent="-441325" algn="just">
              <a:buFont typeface="Wingdings" panose="05000000000000000000" pitchFamily="2" charset="2"/>
              <a:buChar char="Ø"/>
            </a:pPr>
            <a:r>
              <a:rPr lang="en-US" sz="1900" dirty="0"/>
              <a:t>If NO, then it disables the section showing in the drop-down menu.</a:t>
            </a:r>
          </a:p>
          <a:p>
            <a:pPr marL="441325" indent="-441325" algn="just">
              <a:buFont typeface="Wingdings" panose="05000000000000000000" pitchFamily="2" charset="2"/>
              <a:buChar char="Ø"/>
            </a:pPr>
            <a:r>
              <a:rPr lang="en-US" sz="1900" dirty="0"/>
              <a:t>If YES, it will show the section under which the assessee company going to opt for tax purposes. The screenshot is given below:</a:t>
            </a:r>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98</a:t>
            </a:fld>
            <a:endParaRPr lang="en-US"/>
          </a:p>
        </p:txBody>
      </p:sp>
      <p:pic>
        <p:nvPicPr>
          <p:cNvPr id="3" name="Picture 2">
            <a:extLst>
              <a:ext uri="{FF2B5EF4-FFF2-40B4-BE49-F238E27FC236}">
                <a16:creationId xmlns="" xmlns:a16="http://schemas.microsoft.com/office/drawing/2014/main" id="{3F816FCE-00D0-4D27-9D8D-4782C415D1F2}"/>
              </a:ext>
            </a:extLst>
          </p:cNvPr>
          <p:cNvPicPr>
            <a:picLocks noChangeAspect="1"/>
          </p:cNvPicPr>
          <p:nvPr/>
        </p:nvPicPr>
        <p:blipFill>
          <a:blip r:embed="rId2" cstate="print"/>
          <a:stretch>
            <a:fillRect/>
          </a:stretch>
        </p:blipFill>
        <p:spPr>
          <a:xfrm>
            <a:off x="8452" y="4155161"/>
            <a:ext cx="9144000" cy="2730493"/>
          </a:xfrm>
          <a:prstGeom prst="rect">
            <a:avLst/>
          </a:prstGeom>
        </p:spPr>
      </p:pic>
    </p:spTree>
    <p:extLst>
      <p:ext uri="{BB962C8B-B14F-4D97-AF65-F5344CB8AC3E}">
        <p14:creationId xmlns:p14="http://schemas.microsoft.com/office/powerpoint/2010/main" val="2380573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928670"/>
          </a:xfrm>
          <a:solidFill>
            <a:schemeClr val="tx2">
              <a:lumMod val="40000"/>
              <a:lumOff val="60000"/>
            </a:schemeClr>
          </a:solidFill>
        </p:spPr>
        <p:txBody>
          <a:bodyPr>
            <a:noAutofit/>
          </a:bodyPr>
          <a:lstStyle/>
          <a:p>
            <a:r>
              <a:rPr lang="en-US" sz="3600" dirty="0"/>
              <a:t>Analysis of Section 115BA</a:t>
            </a:r>
            <a:endParaRPr lang="en-US" sz="2800" b="1" dirty="0"/>
          </a:p>
        </p:txBody>
      </p:sp>
      <p:sp>
        <p:nvSpPr>
          <p:cNvPr id="4" name="Content Placeholder 3"/>
          <p:cNvSpPr>
            <a:spLocks noGrp="1"/>
          </p:cNvSpPr>
          <p:nvPr>
            <p:ph sz="quarter" idx="4294967295"/>
          </p:nvPr>
        </p:nvSpPr>
        <p:spPr>
          <a:xfrm>
            <a:off x="0" y="928670"/>
            <a:ext cx="9144000" cy="3962400"/>
          </a:xfrm>
        </p:spPr>
        <p:txBody>
          <a:bodyPr>
            <a:normAutofit/>
          </a:bodyPr>
          <a:lstStyle/>
          <a:p>
            <a:pPr marL="349250" lvl="1" indent="-349250" algn="just">
              <a:spcBef>
                <a:spcPts val="600"/>
              </a:spcBef>
              <a:buClr>
                <a:schemeClr val="accent2"/>
              </a:buClr>
              <a:buSzPct val="90000"/>
              <a:buFont typeface="Wingdings" panose="05000000000000000000" pitchFamily="2" charset="2"/>
              <a:buChar char="Ø"/>
            </a:pPr>
            <a:r>
              <a:rPr lang="en-GB" sz="2100" dirty="0"/>
              <a:t>This Section was inserted vide Finance Act, 2016 w.e.f. 01/04/2017, and was specifically applicable to the manufacturing domestic companies w.e.f. 01/04/2020.</a:t>
            </a:r>
          </a:p>
          <a:p>
            <a:pPr marL="349250" lvl="1" indent="-349250" algn="just">
              <a:spcBef>
                <a:spcPts val="600"/>
              </a:spcBef>
              <a:buClr>
                <a:schemeClr val="accent2"/>
              </a:buClr>
              <a:buSzPct val="90000"/>
              <a:buFont typeface="Wingdings" panose="05000000000000000000" pitchFamily="2" charset="2"/>
              <a:buChar char="Ø"/>
            </a:pPr>
            <a:r>
              <a:rPr lang="en-GB" sz="2100" dirty="0"/>
              <a:t>The said section provided for the Special Tax Rate i.e. 25% for the certain domestic manufacturing company subject to the provisions of Chapter XII, excluding Sec 115BAA and 115BAB of the act.</a:t>
            </a:r>
          </a:p>
          <a:p>
            <a:pPr marL="349250" lvl="1" indent="-349250" algn="just">
              <a:spcBef>
                <a:spcPts val="600"/>
              </a:spcBef>
              <a:buClr>
                <a:schemeClr val="accent2"/>
              </a:buClr>
              <a:buSzPct val="90000"/>
              <a:buFont typeface="Wingdings" panose="05000000000000000000" pitchFamily="2" charset="2"/>
              <a:buChar char="Ø"/>
            </a:pPr>
            <a:r>
              <a:rPr lang="en-GB" sz="2100" dirty="0"/>
              <a:t>However, a proviso was inserted vide Taxation Laws (Amendment), Act, 2019 </a:t>
            </a:r>
            <a:r>
              <a:rPr lang="en-GB" sz="2100" dirty="0" err="1"/>
              <a:t>w.e.f</a:t>
            </a:r>
            <a:r>
              <a:rPr lang="en-GB" sz="2100" dirty="0"/>
              <a:t> 01/04/2020, whereby it was laid that if a person exercises the option provided in Section 115BAA of the act, then the option under this section may be withdrawn.</a:t>
            </a:r>
          </a:p>
          <a:p>
            <a:pPr marL="349250" lvl="1" indent="-349250" algn="just">
              <a:spcBef>
                <a:spcPts val="600"/>
              </a:spcBef>
              <a:buClr>
                <a:schemeClr val="accent2"/>
              </a:buClr>
              <a:buSzPct val="90000"/>
              <a:buFont typeface="Wingdings" panose="05000000000000000000" pitchFamily="2" charset="2"/>
              <a:buChar char="Ø"/>
            </a:pPr>
            <a:endParaRPr lang="en-US" sz="2100" dirty="0"/>
          </a:p>
        </p:txBody>
      </p:sp>
      <p:sp>
        <p:nvSpPr>
          <p:cNvPr id="6" name="Slide Number Placeholder 3"/>
          <p:cNvSpPr txBox="1">
            <a:spLocks/>
          </p:cNvSpPr>
          <p:nvPr/>
        </p:nvSpPr>
        <p:spPr>
          <a:xfrm>
            <a:off x="8610632" y="6548462"/>
            <a:ext cx="533400" cy="309562"/>
          </a:xfrm>
          <a:prstGeom prst="rect">
            <a:avLst/>
          </a:prstGeom>
          <a:solidFill>
            <a:schemeClr val="tx2">
              <a:lumMod val="40000"/>
              <a:lumOff val="60000"/>
            </a:schemeClr>
          </a:solidFill>
        </p:spPr>
        <p:txBody>
          <a:bodyPr vert="horz"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D6F48FC-46F5-4378-AD34-1167146A4879}" type="slidenum">
              <a:rPr kumimoji="0" lang="en-US" sz="1400" b="1" i="0" u="none" strike="noStrike" kern="1200" cap="none" spc="0" normalizeH="0" baseline="0" noProof="0" smtClean="0">
                <a:ln>
                  <a:noFill/>
                </a:ln>
                <a:solidFill>
                  <a:prstClr val="white"/>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8951792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High Tower Text"/>
        <a:ea typeface=""/>
        <a:cs typeface=""/>
      </a:majorFont>
      <a:minorFont>
        <a:latin typeface="Calibri"/>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22261</TotalTime>
  <Words>54068</Words>
  <Application>Microsoft Office PowerPoint</Application>
  <PresentationFormat>On-screen Show (4:3)</PresentationFormat>
  <Paragraphs>4645</Paragraphs>
  <Slides>435</Slides>
  <Notes>90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435</vt:i4>
      </vt:variant>
    </vt:vector>
  </HeadingPairs>
  <TitlesOfParts>
    <vt:vector size="449" baseType="lpstr">
      <vt:lpstr>Aharoni</vt:lpstr>
      <vt:lpstr>Arial</vt:lpstr>
      <vt:lpstr>Baskerville Old Face</vt:lpstr>
      <vt:lpstr>Calibri</vt:lpstr>
      <vt:lpstr>Courier New</vt:lpstr>
      <vt:lpstr>Georgia</vt:lpstr>
      <vt:lpstr>High Tower Text</vt:lpstr>
      <vt:lpstr>Palatino Linotype</vt:lpstr>
      <vt:lpstr>Perpetua</vt:lpstr>
      <vt:lpstr>Perpetua (Body)</vt:lpstr>
      <vt:lpstr>Times New Roman</vt:lpstr>
      <vt:lpstr>Wingdings</vt:lpstr>
      <vt:lpstr>Wingdings 2</vt:lpstr>
      <vt:lpstr>Median</vt:lpstr>
      <vt:lpstr>PowerPoint Presentation</vt:lpstr>
      <vt:lpstr>PowerPoint Presentation</vt:lpstr>
      <vt:lpstr>Tax Audit Report- Modifications history</vt:lpstr>
      <vt:lpstr>Tax Audit Report- Modifications history</vt:lpstr>
      <vt:lpstr>Tax Audit Report- Modifications made as per Income Tax (8th Amendment) Rules, 2021</vt:lpstr>
      <vt:lpstr>Tax Audit Report</vt:lpstr>
      <vt:lpstr>Form No. 3CA/3CB- Rule 6G</vt:lpstr>
      <vt:lpstr>Form 3CA</vt:lpstr>
      <vt:lpstr>Form 3CA…..</vt:lpstr>
      <vt:lpstr>Form 3CA…..</vt:lpstr>
      <vt:lpstr>PowerPoint Presentation</vt:lpstr>
      <vt:lpstr>Form 3CB</vt:lpstr>
      <vt:lpstr>Form 3CB…..</vt:lpstr>
      <vt:lpstr>Form 3CB…..</vt:lpstr>
      <vt:lpstr>Form 3CB…..</vt:lpstr>
      <vt:lpstr>Form 3CB…..</vt:lpstr>
      <vt:lpstr>UDIN to be mentioned on E-filing Portal</vt:lpstr>
      <vt:lpstr>UDIN to be mentioned on E-filing Portal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 to Section 44AB given for the signing of the Forms</vt:lpstr>
      <vt:lpstr>PowerPoint Presentation</vt:lpstr>
      <vt:lpstr>PowerPoint Presentation</vt:lpstr>
      <vt:lpstr>Observation….</vt:lpstr>
      <vt:lpstr>Form No. 3CD- Rule 6G(2)</vt:lpstr>
      <vt:lpstr>Key Highlights…..</vt:lpstr>
      <vt:lpstr>General principles to be kept in mind while preparing the statement of particulars for Form 3CD:</vt:lpstr>
      <vt:lpstr>Important points to be considered by the  tax auditor  while furnishing the particulars in Form No.3CD….</vt:lpstr>
      <vt:lpstr>List of Clauses…….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Clause no. 1,2,3   </vt:lpstr>
      <vt:lpstr>Clauses 1,2,3 as shown in utility</vt:lpstr>
      <vt:lpstr>PowerPoint Presentation</vt:lpstr>
      <vt:lpstr>  Clause no. 4                </vt:lpstr>
      <vt:lpstr>Issues / points to be considered -Clause no. 4             </vt:lpstr>
      <vt:lpstr>Clause no. 5    </vt:lpstr>
      <vt:lpstr>Clause no. 6 &amp; 7      </vt:lpstr>
      <vt:lpstr>Clause no. 8      </vt:lpstr>
      <vt:lpstr> Clause no. 8        </vt:lpstr>
      <vt:lpstr>PowerPoint Presentation</vt:lpstr>
      <vt:lpstr>PowerPoint Presentation</vt:lpstr>
      <vt:lpstr>PowerPoint Presentation</vt:lpstr>
      <vt:lpstr>Who has to get accounts audited on compulsory basis ……….</vt:lpstr>
      <vt:lpstr>Who has to get accounts audited on compulsory basis ……….</vt:lpstr>
      <vt:lpstr>Who has to get accounts audited on compulsory basis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Analysis of Section 44AB</vt:lpstr>
      <vt:lpstr>Analysis of Section 44AB</vt:lpstr>
      <vt:lpstr>PowerPoint Presentation</vt:lpstr>
      <vt:lpstr>Issues/Case laws….</vt:lpstr>
      <vt:lpstr>Issues/Case laws….</vt:lpstr>
      <vt:lpstr>PowerPoint Presentation</vt:lpstr>
      <vt:lpstr>PowerPoint Presentation</vt:lpstr>
      <vt:lpstr>PowerPoint Presentation</vt:lpstr>
      <vt:lpstr>Comparison between Provision Section 44AD before and after the Amendments made by the Finance Act, 2016, w.e.f. 1st April, 2017 </vt:lpstr>
      <vt:lpstr>PowerPoint Presentation</vt:lpstr>
      <vt:lpstr>PowerPoint Presentation</vt:lpstr>
      <vt:lpstr>PowerPoint Presentation</vt:lpstr>
      <vt:lpstr>PowerPoint Presentation</vt:lpstr>
      <vt:lpstr>Analysis of Section 44AD….</vt:lpstr>
      <vt:lpstr>Analysis of Section 44AD….</vt:lpstr>
      <vt:lpstr>Analysis of Section 44AD….</vt:lpstr>
      <vt:lpstr>Analysis of Section 44AD….</vt:lpstr>
      <vt:lpstr>Analysis of Section 44AD….</vt:lpstr>
      <vt:lpstr>Analysis of Section 44AD …..</vt:lpstr>
      <vt:lpstr>Analysis of Section 44AD …..</vt:lpstr>
      <vt:lpstr>Analysis of Section 44AD …..</vt:lpstr>
      <vt:lpstr>Issues related to compulsory audit u/s 44AB vis-a-vis 44AD</vt:lpstr>
      <vt:lpstr>Issues related to compulsory audit u/s 44AB vis-a-vis 44AD</vt:lpstr>
      <vt:lpstr>Issues related to compulsory audit u/s 44AB vis-a-vis 44AD</vt:lpstr>
      <vt:lpstr>Issues related to compulsory audit u/s 44AB vis-a-vis 44AD</vt:lpstr>
      <vt:lpstr>Issues related to compulsory audit u/s 44AB vis-a-vis 44AD</vt:lpstr>
      <vt:lpstr>PowerPoint Presentation</vt:lpstr>
      <vt:lpstr>Issues related to compulsory audit u/s 44AB vis-a-vis 44AD</vt:lpstr>
      <vt:lpstr>PowerPoint Presentation</vt:lpstr>
      <vt:lpstr>Analysis of Section 44ADA</vt:lpstr>
      <vt:lpstr>Clause no. 8(a) {Inserted in Form-3cd updated on 22.10.2020,Subs. vide Rules,2021}       </vt:lpstr>
      <vt:lpstr>Analysis of Section 115BA</vt:lpstr>
      <vt:lpstr>Analysis of Section 115BAA</vt:lpstr>
      <vt:lpstr>Analysis of Section 115BAB</vt:lpstr>
      <vt:lpstr>Analysis of Section 115BAB</vt:lpstr>
      <vt:lpstr>Analysis of Section 115BAC</vt:lpstr>
      <vt:lpstr>Analysis of Section 115BAC</vt:lpstr>
      <vt:lpstr>Analysis of Section 115BAC</vt:lpstr>
      <vt:lpstr>Analysis of Section 115BAD</vt:lpstr>
      <vt:lpstr>PowerPoint Presentation</vt:lpstr>
      <vt:lpstr>Analysis of Section 115BAD</vt:lpstr>
      <vt:lpstr>Clause no. 9     </vt:lpstr>
      <vt:lpstr>Clause no. 9…..           </vt:lpstr>
      <vt:lpstr>Issues on Clause no. 9              </vt:lpstr>
      <vt:lpstr>Clause no. 10    </vt:lpstr>
      <vt:lpstr>Issues on Clause no. 10    </vt:lpstr>
      <vt:lpstr>Clause no. 11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Prescribed Books Under Rule 6F</vt:lpstr>
      <vt:lpstr>PowerPoint Presentation</vt:lpstr>
      <vt:lpstr> Issues/Case laws….</vt:lpstr>
      <vt:lpstr>Clause no. 12     </vt:lpstr>
      <vt:lpstr>List of Sections……….</vt:lpstr>
      <vt:lpstr>List of Sections……….</vt:lpstr>
      <vt:lpstr> Issues on Clause no. 12             </vt:lpstr>
      <vt:lpstr>Clause no. 13   </vt:lpstr>
      <vt:lpstr>Amendment in Clause no. 13    </vt:lpstr>
      <vt:lpstr>Amendment in Clause no. 13    </vt:lpstr>
      <vt:lpstr>Amendment in Clause no. 13   </vt:lpstr>
      <vt:lpstr>Issues on Clause no. 13</vt:lpstr>
      <vt:lpstr> Issues on Clause no. 13              </vt:lpstr>
      <vt:lpstr> Issues on Clause no. 13              </vt:lpstr>
      <vt:lpstr> Issues on Clause no. 13              </vt:lpstr>
      <vt:lpstr>Issues on Clause no. 13         </vt:lpstr>
      <vt:lpstr> Section 145A – Method of accounting in certain cases substituted by FA, 2018 w.r.e.f. 01/04/2017            </vt:lpstr>
      <vt:lpstr>PowerPoint Presentation</vt:lpstr>
      <vt:lpstr>PowerPoint Presentation</vt:lpstr>
      <vt:lpstr>PowerPoint Presentation</vt:lpstr>
      <vt:lpstr>PowerPoint Presentation</vt:lpstr>
      <vt:lpstr>PowerPoint Presentation</vt:lpstr>
      <vt:lpstr>PowerPoint Presentation</vt:lpstr>
      <vt:lpstr> Section 145B – Taxability of certain income  Newly Inserted by FA, 2018 w.r.e.f. 01/04/2017            </vt:lpstr>
      <vt:lpstr>Clause no. 14    </vt:lpstr>
      <vt:lpstr> Issues on Clause no. 14           </vt:lpstr>
      <vt:lpstr>Clause no. 15</vt:lpstr>
      <vt:lpstr>Issues on Clause no. 15  </vt:lpstr>
      <vt:lpstr>Issues on Clause no. 15                 </vt:lpstr>
      <vt:lpstr>Issues on Clause no. 15                 </vt:lpstr>
      <vt:lpstr>Clause no. 16    </vt:lpstr>
      <vt:lpstr>Issues on Clause no. 16   </vt:lpstr>
      <vt:lpstr>Clause no. 17   </vt:lpstr>
      <vt:lpstr> Clause no. 17          </vt:lpstr>
      <vt:lpstr> Issues on Clause no. 17     </vt:lpstr>
      <vt:lpstr> Issues on Clause no. 17         </vt:lpstr>
      <vt:lpstr>PowerPoint Presentation</vt:lpstr>
      <vt:lpstr> Issues on Clause no. 17         </vt:lpstr>
      <vt:lpstr>Clause no. 18   </vt:lpstr>
      <vt:lpstr> Clause no. 18         </vt:lpstr>
      <vt:lpstr>Clause no. 18      Format in E-utility… </vt:lpstr>
      <vt:lpstr>Amendment in rates of Depreciation</vt:lpstr>
      <vt:lpstr>Section 115BA</vt:lpstr>
      <vt:lpstr>Issues on Clause no. 18….       </vt:lpstr>
      <vt:lpstr>Section 43A vis-à-vis AS-11 (Revised)</vt:lpstr>
      <vt:lpstr>Section 43A vis-à-vis AS-11</vt:lpstr>
      <vt:lpstr>Issues on Clause no. 18           </vt:lpstr>
      <vt:lpstr>Clause no. 19         </vt:lpstr>
      <vt:lpstr>PowerPoint Presentation</vt:lpstr>
      <vt:lpstr>PowerPoint Presentation</vt:lpstr>
      <vt:lpstr>List of Sections…..</vt:lpstr>
      <vt:lpstr>List of Sections…..</vt:lpstr>
      <vt:lpstr>PowerPoint Presentation</vt:lpstr>
      <vt:lpstr>PowerPoint Presentation</vt:lpstr>
      <vt:lpstr>PowerPoint Presentation</vt:lpstr>
      <vt:lpstr>Section 32AD- Inserted by Finance Act, 2015 [w.e.f. 01-04-2016]</vt:lpstr>
      <vt:lpstr>Section 35AD – Amendments by Finance Act, 2014 [w.e.f. 01-04-2015]</vt:lpstr>
      <vt:lpstr>Issues on Clause no. 19      </vt:lpstr>
      <vt:lpstr>Issues on Clause no. 19      </vt:lpstr>
      <vt:lpstr>Clause no. 20   </vt:lpstr>
      <vt:lpstr>Clause no. 20   </vt:lpstr>
      <vt:lpstr> Issues on Clause no. 20             </vt:lpstr>
      <vt:lpstr> Issues on Clause no. 20              </vt:lpstr>
      <vt:lpstr>Clause no. 21         </vt:lpstr>
      <vt:lpstr>Clause no. 21…..       </vt:lpstr>
      <vt:lpstr>Issues on Clause no. 21        </vt:lpstr>
      <vt:lpstr>Issues on Clause no. 21       </vt:lpstr>
      <vt:lpstr>Issues on Clause no. 21        </vt:lpstr>
      <vt:lpstr>Issues on Clause no. 21</vt:lpstr>
      <vt:lpstr>Issues on Clause no. 21       </vt:lpstr>
      <vt:lpstr>Issues on Clause no. 21      </vt:lpstr>
      <vt:lpstr>Clause no. 21…..    </vt:lpstr>
      <vt:lpstr> Clause no. 21……                    </vt:lpstr>
      <vt:lpstr>PowerPoint Presentation</vt:lpstr>
      <vt:lpstr>Section 40(a)(i)…..</vt:lpstr>
      <vt:lpstr>Section 40(a)(i)…..</vt:lpstr>
      <vt:lpstr>Clause no. 21……                     </vt:lpstr>
      <vt:lpstr>PowerPoint Presentation</vt:lpstr>
      <vt:lpstr>Section 40(a)(ia)…..</vt:lpstr>
      <vt:lpstr>Issue on Clause no. 21       </vt:lpstr>
      <vt:lpstr>Clause no. 21……                   </vt:lpstr>
      <vt:lpstr>Section 40(a)(ib)…..</vt:lpstr>
      <vt:lpstr>PowerPoint Presentation</vt:lpstr>
      <vt:lpstr>Clause no. 21……                  </vt:lpstr>
      <vt:lpstr> Clause no. 21……                             </vt:lpstr>
      <vt:lpstr>Clause no. 21…..</vt:lpstr>
      <vt:lpstr>Clause no. 21……</vt:lpstr>
      <vt:lpstr>Clause no. 21……</vt:lpstr>
      <vt:lpstr>Format in e-utility</vt:lpstr>
      <vt:lpstr>Issues on Clause no. 21              </vt:lpstr>
      <vt:lpstr>Clause no. 21……             </vt:lpstr>
      <vt:lpstr> Clause no. 21……           </vt:lpstr>
      <vt:lpstr>Clause no. 21……       </vt:lpstr>
      <vt:lpstr>Section 40A….</vt:lpstr>
      <vt:lpstr>Rule 6DD…..</vt:lpstr>
      <vt:lpstr>Rule 6DD…..</vt:lpstr>
      <vt:lpstr>Rule 6ABBA…..</vt:lpstr>
      <vt:lpstr>Issues on Clause no. 21     </vt:lpstr>
      <vt:lpstr>PowerPoint Presentation</vt:lpstr>
      <vt:lpstr>PowerPoint Presentation</vt:lpstr>
      <vt:lpstr>PowerPoint Presentation</vt:lpstr>
      <vt:lpstr>PowerPoint Presentation</vt:lpstr>
      <vt:lpstr>PowerPoint Presentation</vt:lpstr>
      <vt:lpstr>PowerPoint Presentation</vt:lpstr>
      <vt:lpstr>Issues on Clause no. 21     </vt:lpstr>
      <vt:lpstr>PowerPoint Presentation</vt:lpstr>
      <vt:lpstr>Issues on Clause no. 21     </vt:lpstr>
      <vt:lpstr>Clause no. 22     </vt:lpstr>
      <vt:lpstr>PowerPoint Presentation</vt:lpstr>
      <vt:lpstr>Provisions of MSME Act………..</vt:lpstr>
      <vt:lpstr>Issues on Clause no. 22       </vt:lpstr>
      <vt:lpstr>Issues on Clause no. 22     </vt:lpstr>
      <vt:lpstr>Clause no. 23       </vt:lpstr>
      <vt:lpstr>Issues on Clause no. 23   </vt:lpstr>
      <vt:lpstr> Issues on Clause no. 23             </vt:lpstr>
      <vt:lpstr> Issues on Clause no. 23              </vt:lpstr>
      <vt:lpstr>Case Laws on Clause no. 23        </vt:lpstr>
      <vt:lpstr>Clause no. 24  </vt:lpstr>
      <vt:lpstr> Clause no. 24               </vt:lpstr>
      <vt:lpstr>Clause no. 25   </vt:lpstr>
      <vt:lpstr>PowerPoint Presentation</vt:lpstr>
      <vt:lpstr>Clause no. 26     </vt:lpstr>
      <vt:lpstr>Clause no. 26      </vt:lpstr>
      <vt:lpstr> Issues on Clause no.  26         </vt:lpstr>
      <vt:lpstr> Issues on Clause no.  26            </vt:lpstr>
      <vt:lpstr>Issues on Clause no.  26     </vt:lpstr>
      <vt:lpstr>Issues on Clause no.  26       </vt:lpstr>
      <vt:lpstr>Issues on Clause no.  26       </vt:lpstr>
      <vt:lpstr>Clause no. 27                    </vt:lpstr>
      <vt:lpstr>PowerPoint Presentation</vt:lpstr>
      <vt:lpstr> Clause no. 27      </vt:lpstr>
      <vt:lpstr> Issues on Clause no. 27           </vt:lpstr>
      <vt:lpstr>Clause no. 28     </vt:lpstr>
      <vt:lpstr>Clause no. 29    </vt:lpstr>
      <vt:lpstr> Issues on Clause no. 29        </vt:lpstr>
      <vt:lpstr>PowerPoint Presentation</vt:lpstr>
      <vt:lpstr>PowerPoint Presentation</vt:lpstr>
      <vt:lpstr> Issues on Clause no. 29      </vt:lpstr>
      <vt:lpstr>PowerPoint Presentation</vt:lpstr>
      <vt:lpstr>Section 56(2)(ix)….</vt:lpstr>
      <vt:lpstr>PowerPoint Presentation</vt:lpstr>
      <vt:lpstr>PowerPoint Presentation</vt:lpstr>
      <vt:lpstr>PowerPoint Presentation</vt:lpstr>
      <vt:lpstr>PowerPoint Presentation</vt:lpstr>
      <vt:lpstr>PowerPoint Presentation</vt:lpstr>
      <vt:lpstr>PowerPoint Presentation</vt:lpstr>
      <vt:lpstr>Clause no. 30   </vt:lpstr>
      <vt:lpstr>PowerPoint Presentation</vt:lpstr>
      <vt:lpstr>Section 92CE: Secondary adjustment in certain cases (Inserted by the Finance Act 2018, w.e.f. 01.04.2018)</vt:lpstr>
      <vt:lpstr>Section 92CE: Secondary adjustment in certain cases (Inserted by the Finance Act 2018, w.e.f. 01.04.2018)</vt:lpstr>
      <vt:lpstr>Section 92CE: Secondary adjustment in certain cases (Inserted by the Finance Act 2018, w.e.f. 01.04.2018)</vt:lpstr>
      <vt:lpstr>Clause 30A     Format in e-utility….</vt:lpstr>
      <vt:lpstr>PowerPoint Presentation</vt:lpstr>
      <vt:lpstr>PowerPoint Presentation</vt:lpstr>
      <vt:lpstr>Section 94B: Limitation on interest deduction in certain cases (Inserted by the Finance Act 2017, w.e.f. 01.04.2018)</vt:lpstr>
      <vt:lpstr>Clause 30B     Format in e-utility….</vt:lpstr>
      <vt:lpstr>PowerPoint Presentation</vt:lpstr>
      <vt:lpstr>Applicability of Clause 30C and 44 of Tax Audit Report:</vt:lpstr>
      <vt:lpstr>Key features of the GAAR provisions </vt:lpstr>
      <vt:lpstr>Arrangement to be treated as IAA</vt:lpstr>
      <vt:lpstr>Section 97: arrangement deemed to lack commercial substance</vt:lpstr>
      <vt:lpstr>Rule 10UB</vt:lpstr>
      <vt:lpstr>PowerPoint Presentation</vt:lpstr>
      <vt:lpstr>Under Rule 10U, the GAAR provisions are not applicable in the following cases:</vt:lpstr>
      <vt:lpstr>PowerPoint Presentation</vt:lpstr>
      <vt:lpstr>Clause no.31 (a) (As amended by Income –tax (18th Amendment) Rules, 2017 w.e.f 19-07-2017)  </vt:lpstr>
      <vt:lpstr>Format in e-utility of Clause no. 31 (a)</vt:lpstr>
      <vt:lpstr>Format in e-utility of Clause no. 31 (a)</vt:lpstr>
      <vt:lpstr>Clause no.31 (b) (As amended by Income –tax (18th Amendment) Rules, 2017 w.e.f 19-07-2017)  </vt:lpstr>
      <vt:lpstr>Format in e-utility of Clause no. 31(b)</vt:lpstr>
      <vt:lpstr>Format in e-utility of Clause no. 31 (b)</vt:lpstr>
      <vt:lpstr>PowerPoint Presentation</vt:lpstr>
      <vt:lpstr>Format in e-utility of Clause no. 31(ba)</vt:lpstr>
      <vt:lpstr>PowerPoint Presentation</vt:lpstr>
      <vt:lpstr>Format in e-utility of Clause no. 31(bb)</vt:lpstr>
      <vt:lpstr>PowerPoint Presentation</vt:lpstr>
      <vt:lpstr>Format in e-utility of Clause no. 31(bc)</vt:lpstr>
      <vt:lpstr>PowerPoint Presentation</vt:lpstr>
      <vt:lpstr>Format in e-utility of Clause no. 31(bd)</vt:lpstr>
      <vt:lpstr>Section 269ST: Mode of undertaking transactions (Inserted by the Finance Act, 2017 w.e.f. 01.04.2017)</vt:lpstr>
      <vt:lpstr>Circulars &amp; Notification by CBDT in respect of Section 269ST</vt:lpstr>
      <vt:lpstr>Circulars &amp; Notification by CBDT in respect of Section 269ST</vt:lpstr>
      <vt:lpstr>271DA: Penalty for failure to comply with provisions of section 269ST (Inserted by the Finance Act, 2017 w.e.f. 01.04.2017)</vt:lpstr>
      <vt:lpstr>Clause no.31 (c) (As amended by Income –tax (18th Amendment) Rules, 2018 w.e.f 20-08-2018)  </vt:lpstr>
      <vt:lpstr>Format in e-utility of Clause no. 31(c)</vt:lpstr>
      <vt:lpstr>Format in e-utility of Clause no. 31 (c)</vt:lpstr>
      <vt:lpstr>Clause no.31 (d) (As amended by Income –tax (18th Amendment) Rules, 2018 w.e.f 20-08-2018)  </vt:lpstr>
      <vt:lpstr>Clause no.31 (e) (As amended by Income –tax (18th Amendment) Rules, 2018 w.e.f 20-08-2018)  </vt:lpstr>
      <vt:lpstr>Format in e-utility of Clause no. 31 (d) &amp; (e)</vt:lpstr>
      <vt:lpstr>Brief discussion of clause 31 (d) &amp; (e)….</vt:lpstr>
      <vt:lpstr>Issues on Clause no. 31</vt:lpstr>
      <vt:lpstr> Issues on  Clause no. 31        </vt:lpstr>
      <vt:lpstr>Clause no. 32(a)   </vt:lpstr>
      <vt:lpstr>Clause no. 32(b)   </vt:lpstr>
      <vt:lpstr>Issues on Clause no. 32(b)</vt:lpstr>
      <vt:lpstr>Issues on Clause no. 32(b)</vt:lpstr>
      <vt:lpstr>Clause no. 32(c), (d),(e)  </vt:lpstr>
      <vt:lpstr>PowerPoint Presentation</vt:lpstr>
      <vt:lpstr>PowerPoint Presentation</vt:lpstr>
      <vt:lpstr>PowerPoint Presentation</vt:lpstr>
      <vt:lpstr>Section 73- Losses in speculation business……</vt:lpstr>
      <vt:lpstr>Section 73A- Carry forward and set off of losses by specified business.…</vt:lpstr>
      <vt:lpstr>Explanation to Section 73…….</vt:lpstr>
      <vt:lpstr>Issues/Case laws….</vt:lpstr>
      <vt:lpstr>PowerPoint Presentation</vt:lpstr>
      <vt:lpstr> Clause no. 33           </vt:lpstr>
      <vt:lpstr>Issues on Clause no. 33        </vt:lpstr>
      <vt:lpstr>Clause no. 34(a)   </vt:lpstr>
      <vt:lpstr>Issues on Clause no. 34 (a)       </vt:lpstr>
      <vt:lpstr> Issues on Clause no. 34(a)……               </vt:lpstr>
      <vt:lpstr>Issues on Clause no. 34(a)……                 </vt:lpstr>
      <vt:lpstr>Issues on Clause no. 34(a)……                 </vt:lpstr>
      <vt:lpstr>Clause no.34 (b) (As amended by Income –tax (18th Amendment) Rules, 2018 w.e.f 20-08-2018)  </vt:lpstr>
      <vt:lpstr>Clause no. 34(b)        Format in e-utility…..         </vt:lpstr>
      <vt:lpstr>Issues on Clause no. 34(b)    </vt:lpstr>
      <vt:lpstr>Clause no. 34(c)          </vt:lpstr>
      <vt:lpstr>Issues/Case laws….</vt:lpstr>
      <vt:lpstr> </vt:lpstr>
      <vt:lpstr>Clause no. 35            </vt:lpstr>
      <vt:lpstr> </vt:lpstr>
      <vt:lpstr>PowerPoint Presentation</vt:lpstr>
      <vt:lpstr>PowerPoint Presentation</vt:lpstr>
      <vt:lpstr> Clause no. 36            </vt:lpstr>
      <vt:lpstr>PowerPoint Presentation</vt:lpstr>
      <vt:lpstr>Clause no. 37    </vt:lpstr>
      <vt:lpstr> Issues on Clause no. 37             </vt:lpstr>
      <vt:lpstr>Clause no. 38    </vt:lpstr>
      <vt:lpstr>Issues on Clause no. 38    </vt:lpstr>
      <vt:lpstr>Clause no. 39  </vt:lpstr>
      <vt:lpstr>Section 72A of Finance Act, 1994</vt:lpstr>
      <vt:lpstr>Issue on Section 72A of Finance Act, 1994….</vt:lpstr>
      <vt:lpstr>Clauses 37,38,39 as shown in utility</vt:lpstr>
      <vt:lpstr>Clause 40……                              </vt:lpstr>
      <vt:lpstr>Clause no. 40……                                      </vt:lpstr>
      <vt:lpstr>PowerPoint Presentation</vt:lpstr>
      <vt:lpstr>PowerPoint Presentation</vt:lpstr>
      <vt:lpstr>Clause no. 41     </vt:lpstr>
      <vt:lpstr>Clause no. 41            </vt:lpstr>
      <vt:lpstr>Issues / points to be considered on Clause no. 41   </vt:lpstr>
      <vt:lpstr>Issues on Clause no. 41       </vt:lpstr>
      <vt:lpstr>PowerPoint Presentation</vt:lpstr>
      <vt:lpstr>PowerPoint Presentation</vt:lpstr>
      <vt:lpstr>PowerPoint Presentation</vt:lpstr>
      <vt:lpstr>PowerPoint Presentation</vt:lpstr>
      <vt:lpstr>For what and by whom Form 61A is filed?  [Rule - 114 E ]</vt:lpstr>
      <vt:lpstr>PowerPoint Presentation</vt:lpstr>
      <vt:lpstr>PowerPoint Presentation</vt:lpstr>
      <vt:lpstr>PowerPoint Presentation</vt:lpstr>
      <vt:lpstr>PowerPoint Presentation</vt:lpstr>
      <vt:lpstr>Reportable Account [Rule – 114F(6)]</vt:lpstr>
      <vt:lpstr>Reporting Financial Institution (i.e. RFI) [Rule – 114F(7)]</vt:lpstr>
      <vt:lpstr>Reportable person [Rule – 114F(8)]</vt:lpstr>
      <vt:lpstr>U.S. Person [Rule – 114F(10)]</vt:lpstr>
      <vt:lpstr>Information to be maintained and reported  [Rule – 114G]</vt:lpstr>
      <vt:lpstr>Information to be maintained and reported  [Rule – 114G]</vt:lpstr>
      <vt:lpstr>Information to be maintained and reported  [Rule – 114G]</vt:lpstr>
      <vt:lpstr>Clause no. 42          </vt:lpstr>
      <vt:lpstr>PowerPoint Presentation</vt:lpstr>
      <vt:lpstr>Clause no. 43          </vt:lpstr>
      <vt:lpstr>PowerPoint Presentation</vt:lpstr>
      <vt:lpstr>PowerPoint Presentation</vt:lpstr>
      <vt:lpstr>PowerPoint Presentation</vt:lpstr>
      <vt:lpstr>PowerPoint Presentation</vt:lpstr>
      <vt:lpstr>PowerPoint Presentation</vt:lpstr>
      <vt:lpstr>PowerPoint Presentation</vt:lpstr>
      <vt:lpstr>Applicability of Clause 30C and 44 of Tax Audit Report:</vt:lpstr>
      <vt:lpstr>Break-up of total expenditure of entities registered or not registered under the GST as: </vt:lpstr>
      <vt:lpstr>Total amount of Expenditure incurred during the year (Column 2)</vt:lpstr>
      <vt:lpstr>Whether expenditure of capital nature is to be reported?</vt:lpstr>
      <vt:lpstr>Expenditure relating to goods or service exempt from GST (Column 3)</vt:lpstr>
      <vt:lpstr>PowerPoint Presentation</vt:lpstr>
      <vt:lpstr>Expenditure relating to entities falling under composition scheme (Column 4)</vt:lpstr>
      <vt:lpstr>PowerPoint Presentation</vt:lpstr>
      <vt:lpstr>Expenditure relating to other registered entities (Column 5)</vt:lpstr>
      <vt:lpstr>Total payment to registered entities (Column 6)</vt:lpstr>
      <vt:lpstr>Expenditure relating to entities not registered under GST (Column 7)</vt:lpstr>
      <vt:lpstr>Test check to be done by tax auditor</vt:lpstr>
      <vt:lpstr>Disclosure to be made by the tax auditor</vt:lpstr>
      <vt:lpstr>Difficulties in reporting Clause 44</vt:lpstr>
      <vt:lpstr>Notes to Form No. 3CD</vt:lpstr>
      <vt:lpstr>Procedure for e-filing</vt:lpstr>
      <vt:lpstr>Notification No. 34 /2013  dt. 01/05/2013</vt:lpstr>
      <vt:lpstr>PowerPoint Presentation</vt:lpstr>
      <vt:lpstr>Overview of Provisions of Sec. 44AB</vt:lpstr>
      <vt:lpstr>PowerPoint Presentation</vt:lpstr>
      <vt:lpstr>Compulsory Audit of Accounts……</vt:lpstr>
      <vt:lpstr>Tax  Auditor……...</vt:lpstr>
      <vt:lpstr>Liability of Tax Audit…… </vt:lpstr>
      <vt:lpstr>Applicability of Sec. 44AB- Where  income is exempt u/s 10</vt:lpstr>
      <vt:lpstr>Applicability of Sec 44AB to Agriculturist….</vt:lpstr>
      <vt:lpstr>Applicability of sec 44AB to Political Parties….</vt:lpstr>
      <vt:lpstr>Issues  - Applicability of Section 44AB…. </vt:lpstr>
      <vt:lpstr>Gross Receipts….. </vt:lpstr>
      <vt:lpstr>Gross Receipts….. </vt:lpstr>
      <vt:lpstr>Gross Receipts….. </vt:lpstr>
      <vt:lpstr>Issue…</vt:lpstr>
      <vt:lpstr>MISCELLANEOUS </vt:lpstr>
      <vt:lpstr>Signing of form</vt:lpstr>
      <vt:lpstr>Penalty for failure to get accounts Audited- Sec. 271B</vt:lpstr>
      <vt:lpstr>Reasonable Causes</vt:lpstr>
      <vt:lpstr>Penalty for failure to get accounts Audited- Sec. 271B…….</vt:lpstr>
      <vt:lpstr>Penalty for failure to get accounts Audited- Sec. 271B…….</vt:lpstr>
      <vt:lpstr>Penalty u/s 277A - Falsification of books of account or documents etc.</vt:lpstr>
      <vt:lpstr>Relevant Instructions</vt:lpstr>
      <vt:lpstr>Issue: delay in filing return</vt:lpstr>
      <vt:lpstr>Issue: delay in filing return</vt:lpstr>
      <vt:lpstr>PowerPoint Presentation</vt:lpstr>
      <vt:lpstr>Issue: Failure to get accounts audited</vt:lpstr>
      <vt:lpstr>Issue: Books cannot be rejected after tax audit u/s 44AB</vt:lpstr>
      <vt:lpstr>Issue: Audit under other law</vt:lpstr>
      <vt:lpstr>Issue: Unsigned report</vt:lpstr>
      <vt:lpstr>Issue: submission of report without financial statements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Davender Bhardwaj</dc:creator>
  <cp:lastModifiedBy>hp</cp:lastModifiedBy>
  <cp:revision>3853</cp:revision>
  <cp:lastPrinted>2019-06-11T13:39:46Z</cp:lastPrinted>
  <dcterms:created xsi:type="dcterms:W3CDTF">2006-08-16T00:00:00Z</dcterms:created>
  <dcterms:modified xsi:type="dcterms:W3CDTF">2022-08-19T09:07:34Z</dcterms:modified>
</cp:coreProperties>
</file>