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9" r:id="rId2"/>
    <p:sldMasterId id="2147483731" r:id="rId3"/>
    <p:sldMasterId id="2147483743" r:id="rId4"/>
  </p:sldMasterIdLst>
  <p:sldIdLst>
    <p:sldId id="256" r:id="rId5"/>
    <p:sldId id="257" r:id="rId6"/>
    <p:sldId id="259" r:id="rId7"/>
    <p:sldId id="260" r:id="rId8"/>
    <p:sldId id="261" r:id="rId9"/>
    <p:sldId id="262" r:id="rId10"/>
    <p:sldId id="263" r:id="rId11"/>
    <p:sldId id="264" r:id="rId12"/>
    <p:sldId id="266" r:id="rId13"/>
    <p:sldId id="265" r:id="rId14"/>
    <p:sldId id="283" r:id="rId15"/>
    <p:sldId id="284" r:id="rId16"/>
    <p:sldId id="285" r:id="rId17"/>
    <p:sldId id="271" r:id="rId18"/>
    <p:sldId id="273" r:id="rId19"/>
    <p:sldId id="274" r:id="rId20"/>
    <p:sldId id="286" r:id="rId21"/>
    <p:sldId id="287" r:id="rId22"/>
    <p:sldId id="288" r:id="rId23"/>
    <p:sldId id="277" r:id="rId24"/>
    <p:sldId id="281" r:id="rId25"/>
    <p:sldId id="282" r:id="rId26"/>
    <p:sldId id="272" r:id="rId27"/>
    <p:sldId id="27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4241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36C0EB86-8971-4007-869D-1683A13519CD}" type="datetimeFigureOut">
              <a:rPr lang="en-IN" smtClean="0"/>
              <a:t>19-Aug-2022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7003838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745275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3935839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80057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933503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454550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867987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8378154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2067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401564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6460580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74380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7614317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C0EB86-8971-4007-869D-1683A13519CD}" type="datetimeFigureOut">
              <a:rPr lang="en-IN" smtClean="0"/>
              <a:t>19-Aug-2022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412325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6C0EB86-8971-4007-869D-1683A13519CD}" type="datetimeFigureOut">
              <a:rPr lang="en-IN" smtClean="0"/>
              <a:t>19-Aug-2022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1087450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6C0EB86-8971-4007-869D-1683A13519CD}" type="datetimeFigureOut">
              <a:rPr lang="en-IN" smtClean="0"/>
              <a:t>19-Aug-2022</a:t>
            </a:fld>
            <a:endParaRPr lang="en-IN"/>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IN"/>
          </a:p>
        </p:txBody>
      </p:sp>
      <p:sp>
        <p:nvSpPr>
          <p:cNvPr id="9" name="Slide Number Placeholder 8"/>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462608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IN"/>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590577E3-31E6-4C78-ABB3-018C03D1F094}" type="slidenum">
              <a:rPr lang="en-IN" smtClean="0"/>
              <a:t>‹#›</a:t>
            </a:fld>
            <a:endParaRPr lang="en-IN"/>
          </a:p>
        </p:txBody>
      </p:sp>
    </p:spTree>
    <p:extLst>
      <p:ext uri="{BB962C8B-B14F-4D97-AF65-F5344CB8AC3E}">
        <p14:creationId xmlns:p14="http://schemas.microsoft.com/office/powerpoint/2010/main" val="34568913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8654162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2463345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7423877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525815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7713399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7447817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5654768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8998278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36C0EB86-8971-4007-869D-1683A13519CD}" type="datetimeFigureOut">
              <a:rPr lang="en-IN" smtClean="0"/>
              <a:t>19-Aug-2022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7336190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36C0EB86-8971-4007-869D-1683A13519CD}" type="datetimeFigureOut">
              <a:rPr lang="en-IN" smtClean="0"/>
              <a:t>19-Aug-2022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1936985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C0EB86-8971-4007-869D-1683A13519CD}" type="datetimeFigureOut">
              <a:rPr lang="en-IN" smtClean="0"/>
              <a:t>19-Aug-2022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383912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9967082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5645732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92509651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055835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2027725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a:xfrm>
            <a:off x="2692397" y="5037663"/>
            <a:ext cx="5214635" cy="279400"/>
          </a:xfrm>
        </p:spPr>
        <p:txBody>
          <a:bodyPr/>
          <a:lstStyle/>
          <a:p>
            <a:endParaRPr lang="en-IN"/>
          </a:p>
        </p:txBody>
      </p:sp>
      <p:sp>
        <p:nvSpPr>
          <p:cNvPr id="6" name="Slide Number Placeholder 5"/>
          <p:cNvSpPr>
            <a:spLocks noGrp="1"/>
          </p:cNvSpPr>
          <p:nvPr>
            <p:ph type="sldNum" sz="quarter" idx="12"/>
          </p:nvPr>
        </p:nvSpPr>
        <p:spPr>
          <a:xfrm>
            <a:off x="8956900" y="5037663"/>
            <a:ext cx="551167" cy="279400"/>
          </a:xfrm>
        </p:spPr>
        <p:txBody>
          <a:bodyPr/>
          <a:lstStyle/>
          <a:p>
            <a:fld id="{590577E3-31E6-4C78-ABB3-018C03D1F094}" type="slidenum">
              <a:rPr lang="en-IN" smtClean="0"/>
              <a:t>‹#›</a:t>
            </a:fld>
            <a:endParaRPr lang="en-IN"/>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398402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9353180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8619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5877345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C0EB86-8971-4007-869D-1683A13519CD}" type="datetimeFigureOut">
              <a:rPr lang="en-IN" smtClean="0"/>
              <a:t>19-Aug-2022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90577E3-31E6-4C78-ABB3-018C03D1F094}" type="slidenum">
              <a:rPr lang="en-IN" smtClean="0"/>
              <a:t>‹#›</a:t>
            </a:fld>
            <a:endParaRPr lang="en-IN"/>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379796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6C0EB86-8971-4007-869D-1683A13519CD}" type="datetimeFigureOut">
              <a:rPr lang="en-IN" smtClean="0"/>
              <a:t>19-Aug-2022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90577E3-31E6-4C78-ABB3-018C03D1F094}" type="slidenum">
              <a:rPr lang="en-IN" smtClean="0"/>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17494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C0EB86-8971-4007-869D-1683A13519CD}" type="datetimeFigureOut">
              <a:rPr lang="en-IN" smtClean="0"/>
              <a:t>19-Aug-2022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0606258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981345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1666067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474517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6C0EB86-8971-4007-869D-1683A13519CD}" type="datetimeFigureOut">
              <a:rPr lang="en-IN" smtClean="0"/>
              <a:t>19-Aug-2022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6755642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35167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0877293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1197294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78913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2956726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08036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6C0EB86-8971-4007-869D-1683A13519CD}" type="datetimeFigureOut">
              <a:rPr lang="en-IN" smtClean="0"/>
              <a:t>19-Aug-2022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90577E3-31E6-4C78-ABB3-018C03D1F094}" type="slidenum">
              <a:rPr lang="en-IN" smtClean="0"/>
              <a:t>‹#›</a:t>
            </a:fld>
            <a:endParaRPr lang="en-IN"/>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9003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6C0EB86-8971-4007-869D-1683A13519CD}" type="datetimeFigureOut">
              <a:rPr lang="en-IN" smtClean="0"/>
              <a:t>19-Aug-2022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566083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C0EB86-8971-4007-869D-1683A13519CD}" type="datetimeFigureOut">
              <a:rPr lang="en-IN" smtClean="0"/>
              <a:t>19-Aug-2022</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2806274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15156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C0EB86-8971-4007-869D-1683A13519CD}" type="datetimeFigureOut">
              <a:rPr lang="en-IN" smtClean="0"/>
              <a:t>19-Aug-2022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90577E3-31E6-4C78-ABB3-018C03D1F094}" type="slidenum">
              <a:rPr lang="en-IN" smtClean="0"/>
              <a:t>‹#›</a:t>
            </a:fld>
            <a:endParaRPr lang="en-IN"/>
          </a:p>
        </p:txBody>
      </p:sp>
    </p:spTree>
    <p:extLst>
      <p:ext uri="{BB962C8B-B14F-4D97-AF65-F5344CB8AC3E}">
        <p14:creationId xmlns:p14="http://schemas.microsoft.com/office/powerpoint/2010/main" val="3911150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theme" Target="../theme/theme4.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image" Target="../media/image5.png"/><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10" Type="http://schemas.openxmlformats.org/officeDocument/2006/relationships/slideLayout" Target="../slideLayouts/slideLayout49.xml"/><Relationship Id="rId19" Type="http://schemas.openxmlformats.org/officeDocument/2006/relationships/image" Target="../media/image4.png"/><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36C0EB86-8971-4007-869D-1683A13519CD}" type="datetimeFigureOut">
              <a:rPr lang="en-IN" smtClean="0"/>
              <a:t>19-Aug-2022</a:t>
            </a:fld>
            <a:endParaRPr lang="en-IN"/>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IN"/>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590577E3-31E6-4C78-ABB3-018C03D1F094}" type="slidenum">
              <a:rPr lang="en-IN" smtClean="0"/>
              <a:t>‹#›</a:t>
            </a:fld>
            <a:endParaRPr lang="en-IN"/>
          </a:p>
        </p:txBody>
      </p:sp>
    </p:spTree>
    <p:extLst>
      <p:ext uri="{BB962C8B-B14F-4D97-AF65-F5344CB8AC3E}">
        <p14:creationId xmlns:p14="http://schemas.microsoft.com/office/powerpoint/2010/main" val="3844172182"/>
      </p:ext>
    </p:extLst>
  </p:cSld>
  <p:clrMap bg1="dk1" tx1="lt1" bg2="dk2" tx2="lt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6C0EB86-8971-4007-869D-1683A13519CD}" type="datetimeFigureOut">
              <a:rPr lang="en-IN" smtClean="0"/>
              <a:t>19-Aug-2022</a:t>
            </a:fld>
            <a:endParaRPr lang="en-IN"/>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IN"/>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590577E3-31E6-4C78-ABB3-018C03D1F094}" type="slidenum">
              <a:rPr lang="en-IN" smtClean="0"/>
              <a:t>‹#›</a:t>
            </a:fld>
            <a:endParaRPr lang="en-IN"/>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1533837"/>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C0EB86-8971-4007-869D-1683A13519CD}" type="datetimeFigureOut">
              <a:rPr lang="en-IN" smtClean="0"/>
              <a:t>19-Aug-2022</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0577E3-31E6-4C78-ABB3-018C03D1F094}" type="slidenum">
              <a:rPr lang="en-IN" smtClean="0"/>
              <a:t>‹#›</a:t>
            </a:fld>
            <a:endParaRPr lang="en-IN"/>
          </a:p>
        </p:txBody>
      </p:sp>
    </p:spTree>
    <p:extLst>
      <p:ext uri="{BB962C8B-B14F-4D97-AF65-F5344CB8AC3E}">
        <p14:creationId xmlns:p14="http://schemas.microsoft.com/office/powerpoint/2010/main" val="890075077"/>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6C0EB86-8971-4007-869D-1683A13519CD}" type="datetimeFigureOut">
              <a:rPr lang="en-IN" smtClean="0"/>
              <a:t>19-Aug-2022</a:t>
            </a:fld>
            <a:endParaRPr lang="en-IN"/>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IN"/>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90577E3-31E6-4C78-ABB3-018C03D1F094}" type="slidenum">
              <a:rPr lang="en-IN" smtClean="0"/>
              <a:t>‹#›</a:t>
            </a:fld>
            <a:endParaRPr lang="en-IN"/>
          </a:p>
        </p:txBody>
      </p:sp>
    </p:spTree>
    <p:extLst>
      <p:ext uri="{BB962C8B-B14F-4D97-AF65-F5344CB8AC3E}">
        <p14:creationId xmlns:p14="http://schemas.microsoft.com/office/powerpoint/2010/main" val="54572646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hemeOverride" Target="../theme/themeOverr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2925" y="228599"/>
            <a:ext cx="11029950" cy="3014663"/>
          </a:xfrm>
        </p:spPr>
        <p:txBody>
          <a:bodyPr>
            <a:noAutofit/>
          </a:bodyPr>
          <a:lstStyle/>
          <a:p>
            <a:pPr algn="ctr"/>
            <a:r>
              <a:rPr lang="en-US" sz="4800" b="1" dirty="0" smtClean="0">
                <a:solidFill>
                  <a:schemeClr val="bg1"/>
                </a:solidFill>
                <a:latin typeface="Palatino Linotype" panose="02040502050505030304" pitchFamily="18" charset="0"/>
              </a:rPr>
              <a:t>Detailed Analysis on </a:t>
            </a:r>
            <a:br>
              <a:rPr lang="en-US" sz="4800" b="1" dirty="0" smtClean="0">
                <a:solidFill>
                  <a:schemeClr val="bg1"/>
                </a:solidFill>
                <a:latin typeface="Palatino Linotype" panose="02040502050505030304" pitchFamily="18" charset="0"/>
              </a:rPr>
            </a:br>
            <a:r>
              <a:rPr lang="en-US" sz="4800" b="1" dirty="0" smtClean="0">
                <a:solidFill>
                  <a:schemeClr val="bg1"/>
                </a:solidFill>
                <a:latin typeface="Palatino Linotype" panose="02040502050505030304" pitchFamily="18" charset="0"/>
              </a:rPr>
              <a:t>Clause 30C and 44 of Form 3CD</a:t>
            </a:r>
            <a:endParaRPr lang="en-IN" sz="4800" b="1" dirty="0">
              <a:solidFill>
                <a:schemeClr val="bg1"/>
              </a:solidFill>
              <a:latin typeface="Palatino Linotype" panose="02040502050505030304" pitchFamily="18" charset="0"/>
            </a:endParaRPr>
          </a:p>
        </p:txBody>
      </p:sp>
      <p:sp>
        <p:nvSpPr>
          <p:cNvPr id="3" name="Subtitle 2"/>
          <p:cNvSpPr>
            <a:spLocks noGrp="1"/>
          </p:cNvSpPr>
          <p:nvPr>
            <p:ph type="subTitle" idx="1"/>
          </p:nvPr>
        </p:nvSpPr>
        <p:spPr>
          <a:xfrm>
            <a:off x="3014663" y="4900614"/>
            <a:ext cx="8958262" cy="1771650"/>
          </a:xfrm>
        </p:spPr>
        <p:txBody>
          <a:bodyPr>
            <a:normAutofit/>
          </a:bodyPr>
          <a:lstStyle/>
          <a:p>
            <a:pPr algn="r"/>
            <a:r>
              <a:rPr lang="en-US" sz="3200" b="1" dirty="0">
                <a:solidFill>
                  <a:schemeClr val="bg1"/>
                </a:solidFill>
                <a:latin typeface="Palatino Linotype" panose="02040502050505030304" pitchFamily="18" charset="0"/>
              </a:rPr>
              <a:t>Presented by:- CA Sanjay Kumar Agarwal</a:t>
            </a:r>
          </a:p>
          <a:p>
            <a:pPr algn="r"/>
            <a:r>
              <a:rPr lang="en-US" sz="3200" b="1" dirty="0">
                <a:solidFill>
                  <a:schemeClr val="bg1"/>
                </a:solidFill>
                <a:latin typeface="Palatino Linotype" panose="02040502050505030304" pitchFamily="18" charset="0"/>
              </a:rPr>
              <a:t>E-mail id: agarwal.s.ca@gmail.com</a:t>
            </a:r>
          </a:p>
          <a:p>
            <a:endParaRPr lang="en-IN" dirty="0">
              <a:solidFill>
                <a:schemeClr val="bg1"/>
              </a:solidFill>
            </a:endParaRPr>
          </a:p>
        </p:txBody>
      </p:sp>
    </p:spTree>
    <p:extLst>
      <p:ext uri="{BB962C8B-B14F-4D97-AF65-F5344CB8AC3E}">
        <p14:creationId xmlns:p14="http://schemas.microsoft.com/office/powerpoint/2010/main" val="2377161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endParaRPr lang="en-US" sz="2200" dirty="0" smtClean="0">
              <a:solidFill>
                <a:schemeClr val="tx1"/>
              </a:solidFill>
              <a:latin typeface="Palatino Linotype" panose="02040502050505030304" pitchFamily="18" charset="0"/>
            </a:endParaRPr>
          </a:p>
          <a:p>
            <a:pPr algn="just"/>
            <a:r>
              <a:rPr lang="en-US" sz="2200" dirty="0" smtClean="0">
                <a:solidFill>
                  <a:schemeClr val="tx1"/>
                </a:solidFill>
                <a:latin typeface="Palatino Linotype" panose="02040502050505030304" pitchFamily="18" charset="0"/>
              </a:rPr>
              <a:t>There </a:t>
            </a:r>
            <a:r>
              <a:rPr lang="en-US" sz="2200" dirty="0">
                <a:solidFill>
                  <a:schemeClr val="tx1"/>
                </a:solidFill>
                <a:latin typeface="Palatino Linotype" panose="02040502050505030304" pitchFamily="18" charset="0"/>
              </a:rPr>
              <a:t>is a substantial element of subjectivity while concluding whether an arrangement is an IAA. At the outset, an arrangement to be an IAA has to be one where the main purpose is to obtain tax benefit. The tax benefit has to exceed </a:t>
            </a:r>
            <a:r>
              <a:rPr lang="en-US" sz="2200" dirty="0" err="1">
                <a:solidFill>
                  <a:schemeClr val="tx1"/>
                </a:solidFill>
                <a:latin typeface="Palatino Linotype" panose="02040502050505030304" pitchFamily="18" charset="0"/>
              </a:rPr>
              <a:t>Rs</a:t>
            </a:r>
            <a:r>
              <a:rPr lang="en-US" sz="2200" dirty="0">
                <a:solidFill>
                  <a:schemeClr val="tx1"/>
                </a:solidFill>
                <a:latin typeface="Palatino Linotype" panose="02040502050505030304" pitchFamily="18" charset="0"/>
              </a:rPr>
              <a:t> 3 crore in aggregate for all parties for the year. What is the main purpose itself is an opinion and is subjective. Similarly, all the elements or conditions specified in section 96(1), satisfaction of which at least one is required to be fulfilled to make an arrangement an IAA, along with meeting the precondition of </a:t>
            </a:r>
            <a:r>
              <a:rPr lang="en-US" sz="2200" dirty="0" err="1">
                <a:solidFill>
                  <a:schemeClr val="tx1"/>
                </a:solidFill>
                <a:latin typeface="Palatino Linotype" panose="02040502050505030304" pitchFamily="18" charset="0"/>
              </a:rPr>
              <a:t>Rs</a:t>
            </a:r>
            <a:r>
              <a:rPr lang="en-US" sz="2200" dirty="0">
                <a:solidFill>
                  <a:schemeClr val="tx1"/>
                </a:solidFill>
                <a:latin typeface="Palatino Linotype" panose="02040502050505030304" pitchFamily="18" charset="0"/>
              </a:rPr>
              <a:t> 3 crore tax benefit requirement, have subjectivity involved.</a:t>
            </a:r>
            <a:endParaRPr lang="en-IN" sz="2200"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31656564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7224" y="1785938"/>
            <a:ext cx="10787063" cy="4229100"/>
          </a:xfrm>
        </p:spPr>
        <p:txBody>
          <a:bodyPr/>
          <a:lstStyle/>
          <a:p>
            <a:r>
              <a:rPr lang="en-US" dirty="0">
                <a:solidFill>
                  <a:schemeClr val="tx1"/>
                </a:solidFill>
                <a:latin typeface="Palatino Linotype" panose="02040502050505030304" pitchFamily="18" charset="0"/>
              </a:rPr>
              <a:t>Break-up of total expenditure of entities registered or not registered under the GST as: </a:t>
            </a:r>
          </a:p>
          <a:p>
            <a:endParaRPr lang="en-IN" dirty="0"/>
          </a:p>
        </p:txBody>
      </p:sp>
      <p:sp>
        <p:nvSpPr>
          <p:cNvPr id="4" name="Title 1"/>
          <p:cNvSpPr txBox="1">
            <a:spLocks/>
          </p:cNvSpPr>
          <p:nvPr/>
        </p:nvSpPr>
        <p:spPr>
          <a:xfrm>
            <a:off x="1097280" y="315179"/>
            <a:ext cx="10058400" cy="1142146"/>
          </a:xfrm>
          <a:prstGeom prst="rect">
            <a:avLst/>
          </a:prstGeom>
          <a:solidFill>
            <a:schemeClr val="bg2">
              <a:lumMod val="75000"/>
            </a:schemeClr>
          </a:solidFill>
        </p:spPr>
        <p:txBody>
          <a:bodyPr vert="horz" lIns="91440" tIns="45720" rIns="91440" bIns="45720" rtlCol="0" anchor="ctr">
            <a:normAutofit/>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4600" u="sng" dirty="0" smtClean="0">
                <a:solidFill>
                  <a:schemeClr val="tx1"/>
                </a:solidFill>
                <a:latin typeface="Palatino Linotype" panose="02040502050505030304" pitchFamily="18" charset="0"/>
              </a:rPr>
              <a:t>Clause 44 of Tax Audit Report</a:t>
            </a:r>
            <a:endParaRPr lang="en-IN" sz="4600" u="sng" dirty="0">
              <a:solidFill>
                <a:schemeClr val="tx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080062590"/>
              </p:ext>
            </p:extLst>
          </p:nvPr>
        </p:nvGraphicFramePr>
        <p:xfrm>
          <a:off x="1011553" y="2263458"/>
          <a:ext cx="10144128" cy="4008755"/>
        </p:xfrm>
        <a:graphic>
          <a:graphicData uri="http://schemas.openxmlformats.org/drawingml/2006/table">
            <a:tbl>
              <a:tblPr firstRow="1" bandRow="1">
                <a:tableStyleId>{93296810-A885-4BE3-A3E7-6D5BEEA58F35}</a:tableStyleId>
              </a:tblPr>
              <a:tblGrid>
                <a:gridCol w="688660"/>
                <a:gridCol w="1840230"/>
                <a:gridCol w="1271588"/>
                <a:gridCol w="1571625"/>
                <a:gridCol w="1257300"/>
                <a:gridCol w="1414463"/>
                <a:gridCol w="2100262"/>
              </a:tblGrid>
              <a:tr h="1151997">
                <a:tc>
                  <a:txBody>
                    <a:bodyPr/>
                    <a:lstStyle/>
                    <a:p>
                      <a:pPr algn="just"/>
                      <a:r>
                        <a:rPr lang="en-US" dirty="0" smtClean="0">
                          <a:solidFill>
                            <a:schemeClr val="tx1"/>
                          </a:solidFill>
                        </a:rPr>
                        <a:t>S. No.</a:t>
                      </a:r>
                      <a:endParaRPr lang="en-IN" dirty="0">
                        <a:solidFill>
                          <a:schemeClr val="tx1"/>
                        </a:solidFill>
                      </a:endParaRPr>
                    </a:p>
                  </a:txBody>
                  <a:tcPr/>
                </a:tc>
                <a:tc>
                  <a:txBody>
                    <a:bodyPr/>
                    <a:lstStyle/>
                    <a:p>
                      <a:pPr algn="just"/>
                      <a:r>
                        <a:rPr lang="en-US" sz="1800" dirty="0" smtClean="0">
                          <a:solidFill>
                            <a:schemeClr val="tx1"/>
                          </a:solidFill>
                          <a:latin typeface="Palatino Linotype" panose="02040502050505030304" pitchFamily="18" charset="0"/>
                        </a:rPr>
                        <a:t>Total amount of Expenditure incurred during the year</a:t>
                      </a:r>
                      <a:endParaRPr lang="en-IN" dirty="0">
                        <a:solidFill>
                          <a:schemeClr val="tx1"/>
                        </a:solidFill>
                      </a:endParaRPr>
                    </a:p>
                  </a:txBody>
                  <a:tcPr/>
                </a:tc>
                <a:tc gridSpan="4">
                  <a:txBody>
                    <a:bodyPr/>
                    <a:lstStyle/>
                    <a:p>
                      <a:pPr algn="just"/>
                      <a:r>
                        <a:rPr lang="en-US" sz="1800" b="1" kern="1200" dirty="0" smtClean="0">
                          <a:solidFill>
                            <a:schemeClr val="tx1"/>
                          </a:solidFill>
                          <a:latin typeface="Palatino Linotype" panose="02040502050505030304" pitchFamily="18" charset="0"/>
                          <a:ea typeface="+mn-ea"/>
                          <a:cs typeface="+mn-cs"/>
                        </a:rPr>
                        <a:t>Expenditure in respect of entities registered under GST</a:t>
                      </a:r>
                      <a:endParaRPr lang="en-IN" sz="1800" b="1" kern="1200" dirty="0">
                        <a:solidFill>
                          <a:schemeClr val="tx1"/>
                        </a:solidFill>
                        <a:latin typeface="Palatino Linotype" panose="02040502050505030304" pitchFamily="18" charset="0"/>
                        <a:ea typeface="+mn-ea"/>
                        <a:cs typeface="+mn-cs"/>
                      </a:endParaRPr>
                    </a:p>
                  </a:txBody>
                  <a:tcPr/>
                </a:tc>
                <a:tc hMerge="1">
                  <a:txBody>
                    <a:bodyPr/>
                    <a:lstStyle/>
                    <a:p>
                      <a:endParaRPr lang="en-IN" dirty="0"/>
                    </a:p>
                  </a:txBody>
                  <a:tcPr/>
                </a:tc>
                <a:tc hMerge="1">
                  <a:txBody>
                    <a:bodyPr/>
                    <a:lstStyle/>
                    <a:p>
                      <a:endParaRPr lang="en-IN" dirty="0"/>
                    </a:p>
                  </a:txBody>
                  <a:tcPr/>
                </a:tc>
                <a:tc hMerge="1">
                  <a:txBody>
                    <a:bodyPr/>
                    <a:lstStyle/>
                    <a:p>
                      <a:endParaRPr lang="en-IN" dirty="0"/>
                    </a:p>
                  </a:txBody>
                  <a:tcPr/>
                </a:tc>
                <a:tc>
                  <a:txBody>
                    <a:bodyPr/>
                    <a:lstStyle/>
                    <a:p>
                      <a:pPr algn="just"/>
                      <a:r>
                        <a:rPr lang="en-US" sz="1800" dirty="0" smtClean="0">
                          <a:solidFill>
                            <a:schemeClr val="tx1"/>
                          </a:solidFill>
                          <a:latin typeface="Palatino Linotype" panose="02040502050505030304" pitchFamily="18" charset="0"/>
                        </a:rPr>
                        <a:t>Expenditure relating to entities not registered under GST</a:t>
                      </a:r>
                      <a:endParaRPr lang="en-IN" dirty="0">
                        <a:solidFill>
                          <a:schemeClr val="tx1"/>
                        </a:solidFill>
                      </a:endParaRPr>
                    </a:p>
                  </a:txBody>
                  <a:tcPr/>
                </a:tc>
              </a:tr>
              <a:tr h="647594">
                <a:tc>
                  <a:txBody>
                    <a:bodyPr/>
                    <a:lstStyle/>
                    <a:p>
                      <a:pPr marL="0" algn="l" defTabSz="914400" rtl="0" eaLnBrk="1" latinLnBrk="0" hangingPunct="1"/>
                      <a:endParaRPr lang="en-IN" sz="1800" b="1" kern="1200" dirty="0">
                        <a:solidFill>
                          <a:schemeClr val="tx1"/>
                        </a:solidFill>
                        <a:latin typeface="+mn-lt"/>
                        <a:ea typeface="+mn-ea"/>
                        <a:cs typeface="+mn-cs"/>
                      </a:endParaRPr>
                    </a:p>
                  </a:txBody>
                  <a:tcPr/>
                </a:tc>
                <a:tc>
                  <a:txBody>
                    <a:bodyPr/>
                    <a:lstStyle/>
                    <a:p>
                      <a:pPr marL="0" algn="l" defTabSz="914400" rtl="0" eaLnBrk="1" latinLnBrk="0" hangingPunct="1"/>
                      <a:endParaRPr lang="en-IN" sz="1800" b="1" kern="1200" dirty="0">
                        <a:solidFill>
                          <a:schemeClr val="tx1"/>
                        </a:solidFill>
                        <a:latin typeface="+mn-lt"/>
                        <a:ea typeface="+mn-ea"/>
                        <a:cs typeface="+mn-cs"/>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Palatino Linotype" panose="02040502050505030304" pitchFamily="18" charset="0"/>
                        </a:rPr>
                        <a:t>Relating to goods or services exempt from GST</a:t>
                      </a:r>
                    </a:p>
                  </a:txBody>
                  <a:tcPr/>
                </a:tc>
                <a:tc>
                  <a:txBody>
                    <a:bodyPr/>
                    <a:lstStyle/>
                    <a:p>
                      <a:pPr algn="just"/>
                      <a:r>
                        <a:rPr lang="en-US" sz="1800" dirty="0" smtClean="0">
                          <a:solidFill>
                            <a:schemeClr val="tx1"/>
                          </a:solidFill>
                          <a:latin typeface="Palatino Linotype" panose="02040502050505030304" pitchFamily="18" charset="0"/>
                        </a:rPr>
                        <a:t>Relating to entities falling under composition scheme</a:t>
                      </a:r>
                      <a:endParaRPr lang="en-IN" dirty="0">
                        <a:solidFill>
                          <a:schemeClr val="tx1"/>
                        </a:solidFill>
                      </a:endParaRPr>
                    </a:p>
                  </a:txBody>
                  <a:tcPr/>
                </a:tc>
                <a:tc>
                  <a:txBody>
                    <a:bodyPr/>
                    <a:lstStyle/>
                    <a:p>
                      <a:pPr algn="just"/>
                      <a:r>
                        <a:rPr lang="en-US" sz="1800" dirty="0" smtClean="0">
                          <a:solidFill>
                            <a:schemeClr val="tx1"/>
                          </a:solidFill>
                          <a:latin typeface="Palatino Linotype" panose="02040502050505030304" pitchFamily="18" charset="0"/>
                        </a:rPr>
                        <a:t>Relating to other registered entities</a:t>
                      </a:r>
                      <a:endParaRPr lang="en-IN" dirty="0">
                        <a:solidFill>
                          <a:schemeClr val="tx1"/>
                        </a:solidFill>
                      </a:endParaRPr>
                    </a:p>
                  </a:txBody>
                  <a:tcPr/>
                </a:tc>
                <a:tc>
                  <a:txBody>
                    <a:bodyPr/>
                    <a:lstStyle/>
                    <a:p>
                      <a:pPr algn="just"/>
                      <a:r>
                        <a:rPr lang="en-US" sz="1800" dirty="0" smtClean="0">
                          <a:solidFill>
                            <a:schemeClr val="tx1"/>
                          </a:solidFill>
                          <a:latin typeface="Palatino Linotype" panose="02040502050505030304" pitchFamily="18" charset="0"/>
                        </a:rPr>
                        <a:t>Total payment to registered entities</a:t>
                      </a:r>
                      <a:endParaRPr lang="en-IN" dirty="0">
                        <a:solidFill>
                          <a:schemeClr val="tx1"/>
                        </a:solidFill>
                      </a:endParaRPr>
                    </a:p>
                  </a:txBody>
                  <a:tcPr/>
                </a:tc>
                <a:tc>
                  <a:txBody>
                    <a:bodyPr/>
                    <a:lstStyle/>
                    <a:p>
                      <a:pPr marL="0" algn="l" defTabSz="914400" rtl="0" eaLnBrk="1" latinLnBrk="0" hangingPunct="1"/>
                      <a:endParaRPr lang="en-IN" sz="1800" b="1" kern="1200" dirty="0">
                        <a:solidFill>
                          <a:schemeClr val="tx1"/>
                        </a:solidFill>
                        <a:latin typeface="+mn-lt"/>
                        <a:ea typeface="+mn-ea"/>
                        <a:cs typeface="+mn-cs"/>
                      </a:endParaRPr>
                    </a:p>
                  </a:txBody>
                  <a:tcPr/>
                </a:tc>
              </a:tr>
              <a:tr h="442595">
                <a:tc>
                  <a:txBody>
                    <a:bodyPr/>
                    <a:lstStyle/>
                    <a:p>
                      <a:pPr algn="ctr"/>
                      <a:r>
                        <a:rPr lang="en-US" b="1" u="none" dirty="0" smtClean="0">
                          <a:solidFill>
                            <a:schemeClr val="tx1"/>
                          </a:solidFill>
                        </a:rPr>
                        <a:t>(1)</a:t>
                      </a:r>
                      <a:endParaRPr lang="en-IN" b="1" u="none" dirty="0">
                        <a:solidFill>
                          <a:schemeClr val="tx1"/>
                        </a:solidFill>
                      </a:endParaRPr>
                    </a:p>
                  </a:txBody>
                  <a:tcPr/>
                </a:tc>
                <a:tc>
                  <a:txBody>
                    <a:bodyPr/>
                    <a:lstStyle/>
                    <a:p>
                      <a:pPr algn="ctr"/>
                      <a:r>
                        <a:rPr lang="en-US" b="1" u="none" dirty="0" smtClean="0">
                          <a:solidFill>
                            <a:schemeClr val="tx1"/>
                          </a:solidFill>
                        </a:rPr>
                        <a:t>(2)</a:t>
                      </a:r>
                      <a:endParaRPr lang="en-IN" b="1" u="none" dirty="0">
                        <a:solidFill>
                          <a:schemeClr val="tx1"/>
                        </a:solidFill>
                      </a:endParaRPr>
                    </a:p>
                  </a:txBody>
                  <a:tcPr/>
                </a:tc>
                <a:tc>
                  <a:txBody>
                    <a:bodyPr/>
                    <a:lstStyle/>
                    <a:p>
                      <a:pPr algn="ctr"/>
                      <a:r>
                        <a:rPr lang="en-US" b="1" u="none" dirty="0" smtClean="0">
                          <a:solidFill>
                            <a:schemeClr val="tx1"/>
                          </a:solidFill>
                        </a:rPr>
                        <a:t>(3)</a:t>
                      </a:r>
                      <a:endParaRPr lang="en-IN" b="1" u="none" dirty="0">
                        <a:solidFill>
                          <a:schemeClr val="tx1"/>
                        </a:solidFill>
                      </a:endParaRPr>
                    </a:p>
                  </a:txBody>
                  <a:tcPr/>
                </a:tc>
                <a:tc>
                  <a:txBody>
                    <a:bodyPr/>
                    <a:lstStyle/>
                    <a:p>
                      <a:pPr algn="ctr"/>
                      <a:r>
                        <a:rPr lang="en-US" b="1" u="none" dirty="0" smtClean="0">
                          <a:solidFill>
                            <a:schemeClr val="tx1"/>
                          </a:solidFill>
                        </a:rPr>
                        <a:t>(4)</a:t>
                      </a:r>
                      <a:endParaRPr lang="en-IN" b="1" u="none" dirty="0">
                        <a:solidFill>
                          <a:schemeClr val="tx1"/>
                        </a:solidFill>
                      </a:endParaRPr>
                    </a:p>
                  </a:txBody>
                  <a:tcPr/>
                </a:tc>
                <a:tc>
                  <a:txBody>
                    <a:bodyPr/>
                    <a:lstStyle/>
                    <a:p>
                      <a:pPr algn="ctr"/>
                      <a:r>
                        <a:rPr lang="en-US" b="1" u="none" dirty="0" smtClean="0">
                          <a:solidFill>
                            <a:schemeClr val="tx1"/>
                          </a:solidFill>
                        </a:rPr>
                        <a:t>(5)</a:t>
                      </a:r>
                      <a:endParaRPr lang="en-IN" b="1" u="none" dirty="0">
                        <a:solidFill>
                          <a:schemeClr val="tx1"/>
                        </a:solidFill>
                      </a:endParaRPr>
                    </a:p>
                  </a:txBody>
                  <a:tcPr/>
                </a:tc>
                <a:tc>
                  <a:txBody>
                    <a:bodyPr/>
                    <a:lstStyle/>
                    <a:p>
                      <a:pPr algn="ctr"/>
                      <a:r>
                        <a:rPr lang="en-US" b="1" u="none" dirty="0" smtClean="0">
                          <a:solidFill>
                            <a:schemeClr val="tx1"/>
                          </a:solidFill>
                        </a:rPr>
                        <a:t>(6)</a:t>
                      </a:r>
                      <a:endParaRPr lang="en-IN" b="1" u="none" dirty="0">
                        <a:solidFill>
                          <a:schemeClr val="tx1"/>
                        </a:solidFill>
                      </a:endParaRPr>
                    </a:p>
                  </a:txBody>
                  <a:tcPr/>
                </a:tc>
                <a:tc>
                  <a:txBody>
                    <a:bodyPr/>
                    <a:lstStyle/>
                    <a:p>
                      <a:pPr algn="ctr"/>
                      <a:r>
                        <a:rPr lang="en-US" b="1" u="none" dirty="0" smtClean="0">
                          <a:solidFill>
                            <a:schemeClr val="tx1"/>
                          </a:solidFill>
                        </a:rPr>
                        <a:t>(7)</a:t>
                      </a:r>
                      <a:endParaRPr lang="en-IN" b="1" u="none" dirty="0">
                        <a:solidFill>
                          <a:schemeClr val="tx1"/>
                        </a:solidFill>
                      </a:endParaRPr>
                    </a:p>
                  </a:txBody>
                  <a:tcPr/>
                </a:tc>
              </a:tr>
              <a:tr h="500063">
                <a:tc>
                  <a:txBody>
                    <a:bodyPr/>
                    <a:lstStyle/>
                    <a:p>
                      <a:endParaRPr lang="en-IN">
                        <a:solidFill>
                          <a:schemeClr val="tx1"/>
                        </a:solidFill>
                      </a:endParaRPr>
                    </a:p>
                  </a:txBody>
                  <a:tcPr/>
                </a:tc>
                <a:tc>
                  <a:txBody>
                    <a:bodyPr/>
                    <a:lstStyle/>
                    <a:p>
                      <a:endParaRPr lang="en-IN" sz="1800" kern="1200" dirty="0">
                        <a:solidFill>
                          <a:schemeClr val="tx1"/>
                        </a:solidFill>
                        <a:latin typeface="+mn-lt"/>
                        <a:ea typeface="+mn-ea"/>
                        <a:cs typeface="+mn-cs"/>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dirty="0">
                        <a:solidFill>
                          <a:schemeClr val="tx1"/>
                        </a:solidFill>
                      </a:endParaRPr>
                    </a:p>
                  </a:txBody>
                  <a:tcPr/>
                </a:tc>
              </a:tr>
              <a:tr h="414337">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a:solidFill>
                          <a:schemeClr val="tx1"/>
                        </a:solidFill>
                      </a:endParaRPr>
                    </a:p>
                  </a:txBody>
                  <a:tcPr/>
                </a:tc>
                <a:tc>
                  <a:txBody>
                    <a:bodyPr/>
                    <a:lstStyle/>
                    <a:p>
                      <a:endParaRPr lang="en-IN" dirty="0">
                        <a:solidFill>
                          <a:schemeClr val="tx1"/>
                        </a:solidFill>
                      </a:endParaRPr>
                    </a:p>
                  </a:txBody>
                  <a:tcPr/>
                </a:tc>
              </a:tr>
            </a:tbl>
          </a:graphicData>
        </a:graphic>
      </p:graphicFrame>
    </p:spTree>
    <p:extLst>
      <p:ext uri="{BB962C8B-B14F-4D97-AF65-F5344CB8AC3E}">
        <p14:creationId xmlns:p14="http://schemas.microsoft.com/office/powerpoint/2010/main" val="42074094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3013" y="400050"/>
            <a:ext cx="9786938" cy="1214438"/>
          </a:xfrm>
          <a:solidFill>
            <a:schemeClr val="bg2">
              <a:lumMod val="75000"/>
            </a:schemeClr>
          </a:solidFill>
        </p:spPr>
        <p:txBody>
          <a:bodyPr vert="horz" lIns="91440" tIns="45720" rIns="91440" bIns="45720" rtlCol="0" anchor="ctr">
            <a:normAutofit/>
          </a:bodyPr>
          <a:lstStyle/>
          <a:p>
            <a:pPr algn="ctr"/>
            <a:r>
              <a:rPr lang="en-US" sz="3200" dirty="0">
                <a:solidFill>
                  <a:schemeClr val="tx1"/>
                </a:solidFill>
                <a:latin typeface="Palatino Linotype" panose="02040502050505030304" pitchFamily="18" charset="0"/>
              </a:rPr>
              <a:t>Total amount of Expenditure incurred during the </a:t>
            </a:r>
            <a:r>
              <a:rPr lang="en-US" sz="3200" dirty="0" smtClean="0">
                <a:solidFill>
                  <a:schemeClr val="tx1"/>
                </a:solidFill>
                <a:latin typeface="Palatino Linotype" panose="02040502050505030304" pitchFamily="18" charset="0"/>
              </a:rPr>
              <a:t>year (Column 2)</a:t>
            </a:r>
            <a:endParaRPr lang="en-IN" sz="3200"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1097280" y="1985962"/>
            <a:ext cx="10058400" cy="3897419"/>
          </a:xfrm>
        </p:spPr>
        <p:txBody>
          <a:bodyPr>
            <a:normAutofit/>
          </a:bodyPr>
          <a:lstStyle/>
          <a:p>
            <a:pPr marL="628650" lvl="1" indent="-357188" algn="just">
              <a:buFont typeface="Wingdings" panose="05000000000000000000" pitchFamily="2" charset="2"/>
              <a:buChar char="q"/>
            </a:pPr>
            <a:r>
              <a:rPr lang="en-US" sz="2200" dirty="0" smtClean="0">
                <a:solidFill>
                  <a:schemeClr val="tx1"/>
                </a:solidFill>
                <a:latin typeface="Palatino Linotype" panose="02040502050505030304" pitchFamily="18" charset="0"/>
              </a:rPr>
              <a:t>As </a:t>
            </a:r>
            <a:r>
              <a:rPr lang="en-US" sz="2200" dirty="0">
                <a:solidFill>
                  <a:schemeClr val="tx1"/>
                </a:solidFill>
                <a:latin typeface="Palatino Linotype" panose="02040502050505030304" pitchFamily="18" charset="0"/>
              </a:rPr>
              <a:t>the heading of the table </a:t>
            </a:r>
            <a:r>
              <a:rPr lang="en-US" sz="2200" dirty="0" smtClean="0">
                <a:solidFill>
                  <a:schemeClr val="tx1"/>
                </a:solidFill>
                <a:latin typeface="Palatino Linotype" panose="02040502050505030304" pitchFamily="18" charset="0"/>
              </a:rPr>
              <a:t>starts </a:t>
            </a:r>
            <a:r>
              <a:rPr lang="en-US" sz="2200" dirty="0">
                <a:solidFill>
                  <a:schemeClr val="tx1"/>
                </a:solidFill>
                <a:latin typeface="Palatino Linotype" panose="02040502050505030304" pitchFamily="18" charset="0"/>
              </a:rPr>
              <a:t>with the words “Breakup of total expenditure” and hence the total expenditure including purchases as per the </a:t>
            </a:r>
            <a:r>
              <a:rPr lang="en-US" sz="2200" dirty="0" smtClean="0">
                <a:solidFill>
                  <a:schemeClr val="tx1"/>
                </a:solidFill>
                <a:latin typeface="Palatino Linotype" panose="02040502050505030304" pitchFamily="18" charset="0"/>
              </a:rPr>
              <a:t>specified format </a:t>
            </a:r>
            <a:r>
              <a:rPr lang="en-US" sz="2200" dirty="0">
                <a:solidFill>
                  <a:schemeClr val="tx1"/>
                </a:solidFill>
                <a:latin typeface="Palatino Linotype" panose="02040502050505030304" pitchFamily="18" charset="0"/>
              </a:rPr>
              <a:t>may be given.</a:t>
            </a:r>
          </a:p>
          <a:p>
            <a:pPr marL="628650" lvl="1" indent="-357188" algn="just">
              <a:buFont typeface="Wingdings" panose="05000000000000000000" pitchFamily="2" charset="2"/>
              <a:buChar char="q"/>
            </a:pPr>
            <a:endParaRPr lang="en-US" sz="2200" dirty="0" smtClean="0">
              <a:solidFill>
                <a:schemeClr val="tx1"/>
              </a:solidFill>
              <a:latin typeface="Palatino Linotype" panose="02040502050505030304" pitchFamily="18" charset="0"/>
            </a:endParaRPr>
          </a:p>
          <a:p>
            <a:pPr marL="628650" lvl="1" indent="-357188" algn="just">
              <a:buFont typeface="Wingdings" panose="05000000000000000000" pitchFamily="2" charset="2"/>
              <a:buChar char="q"/>
            </a:pPr>
            <a:r>
              <a:rPr lang="en-US" sz="2200" dirty="0" smtClean="0">
                <a:solidFill>
                  <a:schemeClr val="tx1"/>
                </a:solidFill>
                <a:latin typeface="Palatino Linotype" panose="02040502050505030304" pitchFamily="18" charset="0"/>
              </a:rPr>
              <a:t>Here</a:t>
            </a:r>
            <a:r>
              <a:rPr lang="en-US" sz="2200" dirty="0">
                <a:solidFill>
                  <a:schemeClr val="tx1"/>
                </a:solidFill>
                <a:latin typeface="Palatino Linotype" panose="02040502050505030304" pitchFamily="18" charset="0"/>
              </a:rPr>
              <a:t>, the total amount of expenditure incurred </a:t>
            </a:r>
            <a:r>
              <a:rPr lang="en-US" sz="2200" dirty="0" smtClean="0">
                <a:solidFill>
                  <a:schemeClr val="tx1"/>
                </a:solidFill>
                <a:latin typeface="Palatino Linotype" panose="02040502050505030304" pitchFamily="18" charset="0"/>
              </a:rPr>
              <a:t>by the entity during </a:t>
            </a:r>
            <a:r>
              <a:rPr lang="en-US" sz="2200" dirty="0">
                <a:solidFill>
                  <a:schemeClr val="tx1"/>
                </a:solidFill>
                <a:latin typeface="Palatino Linotype" panose="02040502050505030304" pitchFamily="18" charset="0"/>
              </a:rPr>
              <a:t>the year will include </a:t>
            </a:r>
            <a:r>
              <a:rPr lang="en-US" sz="2200" dirty="0" smtClean="0">
                <a:solidFill>
                  <a:schemeClr val="tx1"/>
                </a:solidFill>
                <a:latin typeface="Palatino Linotype" panose="02040502050505030304" pitchFamily="18" charset="0"/>
              </a:rPr>
              <a:t>both:</a:t>
            </a:r>
          </a:p>
          <a:p>
            <a:pPr marL="1264158" lvl="4" indent="-514350" algn="just">
              <a:buClr>
                <a:schemeClr val="tx1"/>
              </a:buClr>
              <a:buFont typeface="+mj-lt"/>
              <a:buAutoNum type="romanLcPeriod"/>
            </a:pPr>
            <a:r>
              <a:rPr lang="en-US" sz="2200" dirty="0" smtClean="0">
                <a:solidFill>
                  <a:schemeClr val="tx1"/>
                </a:solidFill>
                <a:latin typeface="Palatino Linotype" panose="02040502050505030304" pitchFamily="18" charset="0"/>
              </a:rPr>
              <a:t>Revenue expenditure and</a:t>
            </a:r>
            <a:endParaRPr lang="en-US" sz="2200" dirty="0">
              <a:solidFill>
                <a:schemeClr val="tx1"/>
              </a:solidFill>
              <a:latin typeface="Palatino Linotype" panose="02040502050505030304" pitchFamily="18" charset="0"/>
            </a:endParaRPr>
          </a:p>
          <a:p>
            <a:pPr marL="1264158" lvl="4" indent="-514350" algn="just">
              <a:buClr>
                <a:schemeClr val="tx1"/>
              </a:buClr>
              <a:buFont typeface="+mj-lt"/>
              <a:buAutoNum type="romanLcPeriod"/>
            </a:pPr>
            <a:r>
              <a:rPr lang="en-US" sz="2200" dirty="0">
                <a:solidFill>
                  <a:schemeClr val="tx1"/>
                </a:solidFill>
                <a:latin typeface="Palatino Linotype" panose="02040502050505030304" pitchFamily="18" charset="0"/>
              </a:rPr>
              <a:t>Capital </a:t>
            </a:r>
            <a:r>
              <a:rPr lang="en-US" sz="2200" dirty="0" smtClean="0">
                <a:solidFill>
                  <a:schemeClr val="tx1"/>
                </a:solidFill>
                <a:latin typeface="Palatino Linotype" panose="02040502050505030304" pitchFamily="18" charset="0"/>
              </a:rPr>
              <a:t>expenditure</a:t>
            </a:r>
          </a:p>
          <a:p>
            <a:pPr marL="1264158" lvl="4" indent="-514350">
              <a:buClr>
                <a:schemeClr val="tx1"/>
              </a:buClr>
              <a:buFont typeface="+mj-lt"/>
              <a:buAutoNum type="romanLcPeriod"/>
            </a:pPr>
            <a:endParaRPr lang="en-US" sz="2200" dirty="0">
              <a:solidFill>
                <a:schemeClr val="tx1"/>
              </a:solidFill>
              <a:latin typeface="Palatino Linotype" panose="02040502050505030304" pitchFamily="18" charset="0"/>
            </a:endParaRPr>
          </a:p>
          <a:p>
            <a:pPr lvl="2">
              <a:buFont typeface="Wingdings" panose="05000000000000000000" pitchFamily="2" charset="2"/>
              <a:buChar char="q"/>
            </a:pPr>
            <a:endParaRPr lang="en-US" sz="2200"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16988532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7" y="465138"/>
            <a:ext cx="10906126" cy="820737"/>
          </a:xfrm>
          <a:solidFill>
            <a:schemeClr val="bg2">
              <a:lumMod val="75000"/>
            </a:schemeClr>
          </a:solidFill>
        </p:spPr>
        <p:txBody>
          <a:bodyPr vert="horz" lIns="91440" tIns="45720" rIns="91440" bIns="45720" rtlCol="0" anchor="ctr">
            <a:normAutofit fontScale="90000"/>
          </a:bodyPr>
          <a:lstStyle/>
          <a:p>
            <a:pPr algn="ctr"/>
            <a:r>
              <a:rPr lang="en-US" sz="3800" dirty="0">
                <a:solidFill>
                  <a:schemeClr val="tx1"/>
                </a:solidFill>
                <a:latin typeface="Palatino Linotype" panose="02040502050505030304" pitchFamily="18" charset="0"/>
                <a:ea typeface="+mj-ea"/>
                <a:cs typeface="+mj-cs"/>
              </a:rPr>
              <a:t>Whether expenditure of capital nature is to be reported?</a:t>
            </a:r>
            <a:endParaRPr lang="en-IN" sz="3800" dirty="0">
              <a:solidFill>
                <a:schemeClr val="tx1"/>
              </a:solidFill>
              <a:latin typeface="Palatino Linotype" panose="02040502050505030304" pitchFamily="18" charset="0"/>
              <a:ea typeface="+mj-ea"/>
              <a:cs typeface="+mj-cs"/>
            </a:endParaRPr>
          </a:p>
        </p:txBody>
      </p:sp>
      <p:sp>
        <p:nvSpPr>
          <p:cNvPr id="3" name="Content Placeholder 2"/>
          <p:cNvSpPr>
            <a:spLocks noGrp="1"/>
          </p:cNvSpPr>
          <p:nvPr>
            <p:ph idx="1"/>
          </p:nvPr>
        </p:nvSpPr>
        <p:spPr>
          <a:xfrm>
            <a:off x="957263" y="1671638"/>
            <a:ext cx="10401300" cy="4900611"/>
          </a:xfrm>
        </p:spPr>
        <p:txBody>
          <a:bodyPr>
            <a:normAutofit/>
          </a:bodyPr>
          <a:lstStyle/>
          <a:p>
            <a:pPr algn="just"/>
            <a:endParaRPr lang="en-US" sz="2200" dirty="0" smtClean="0">
              <a:solidFill>
                <a:schemeClr val="tx1"/>
              </a:solidFill>
              <a:latin typeface="Palatino Linotype" panose="02040502050505030304" pitchFamily="18" charset="0"/>
            </a:endParaRPr>
          </a:p>
          <a:p>
            <a:pPr algn="just"/>
            <a:r>
              <a:rPr lang="en-US" sz="2200" dirty="0" smtClean="0">
                <a:solidFill>
                  <a:schemeClr val="tx1"/>
                </a:solidFill>
                <a:latin typeface="Palatino Linotype" panose="02040502050505030304" pitchFamily="18" charset="0"/>
              </a:rPr>
              <a:t>In </a:t>
            </a:r>
            <a:r>
              <a:rPr lang="en-US" sz="2200" dirty="0">
                <a:solidFill>
                  <a:schemeClr val="tx1"/>
                </a:solidFill>
                <a:latin typeface="Palatino Linotype" panose="02040502050505030304" pitchFamily="18" charset="0"/>
              </a:rPr>
              <a:t>the table under clause 44, the language used is </a:t>
            </a:r>
            <a:r>
              <a:rPr lang="en-US" sz="2200" i="1" dirty="0">
                <a:solidFill>
                  <a:schemeClr val="tx1"/>
                </a:solidFill>
                <a:latin typeface="Palatino Linotype" panose="02040502050505030304" pitchFamily="18" charset="0"/>
              </a:rPr>
              <a:t>“</a:t>
            </a:r>
            <a:r>
              <a:rPr lang="en-US" sz="2200" b="1" i="1" dirty="0">
                <a:solidFill>
                  <a:schemeClr val="tx1"/>
                </a:solidFill>
                <a:latin typeface="Palatino Linotype" panose="02040502050505030304" pitchFamily="18" charset="0"/>
              </a:rPr>
              <a:t>expenditure</a:t>
            </a:r>
            <a:r>
              <a:rPr lang="en-US" sz="2200" i="1" dirty="0">
                <a:solidFill>
                  <a:schemeClr val="tx1"/>
                </a:solidFill>
                <a:latin typeface="Palatino Linotype" panose="02040502050505030304" pitchFamily="18" charset="0"/>
              </a:rPr>
              <a:t> in respect of</a:t>
            </a:r>
            <a:r>
              <a:rPr lang="en-US" sz="2200" dirty="0">
                <a:solidFill>
                  <a:schemeClr val="tx1"/>
                </a:solidFill>
                <a:latin typeface="Palatino Linotype" panose="02040502050505030304" pitchFamily="18" charset="0"/>
              </a:rPr>
              <a:t>”.  Since, the word used is ‘expenditure’, it is advised that the capital expenditure may also be reported separately </a:t>
            </a:r>
            <a:r>
              <a:rPr lang="en-US" sz="2200" dirty="0" smtClean="0">
                <a:solidFill>
                  <a:schemeClr val="tx1"/>
                </a:solidFill>
                <a:latin typeface="Palatino Linotype" panose="02040502050505030304" pitchFamily="18" charset="0"/>
              </a:rPr>
              <a:t>in </a:t>
            </a:r>
            <a:r>
              <a:rPr lang="en-US" sz="2200" dirty="0">
                <a:solidFill>
                  <a:schemeClr val="tx1"/>
                </a:solidFill>
                <a:latin typeface="Palatino Linotype" panose="02040502050505030304" pitchFamily="18" charset="0"/>
              </a:rPr>
              <a:t>the format prescribed</a:t>
            </a:r>
            <a:r>
              <a:rPr lang="en-US" sz="2200" dirty="0" smtClean="0">
                <a:solidFill>
                  <a:schemeClr val="tx1"/>
                </a:solidFill>
                <a:latin typeface="Palatino Linotype" panose="02040502050505030304" pitchFamily="18" charset="0"/>
              </a:rPr>
              <a:t>.</a:t>
            </a:r>
          </a:p>
          <a:p>
            <a:pPr algn="just"/>
            <a:endParaRPr lang="en-US" dirty="0">
              <a:solidFill>
                <a:schemeClr val="tx1"/>
              </a:solidFill>
              <a:latin typeface="Palatino Linotype" panose="02040502050505030304" pitchFamily="18" charset="0"/>
            </a:endParaRPr>
          </a:p>
          <a:p>
            <a:pPr algn="just"/>
            <a:r>
              <a:rPr lang="en-US" sz="2200" dirty="0">
                <a:solidFill>
                  <a:schemeClr val="tx1"/>
                </a:solidFill>
                <a:latin typeface="Palatino Linotype" panose="02040502050505030304" pitchFamily="18" charset="0"/>
              </a:rPr>
              <a:t>This report may be prepared for an entity as a whole or for a branch thereof, as may be required and accordingly the information in these clauses may have to be filled up consolidating the expenditure incurred under various GST registrations.</a:t>
            </a:r>
            <a:endParaRPr lang="en-IN" sz="2200"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1628618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57213" y="1085849"/>
            <a:ext cx="11387135" cy="547211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dirty="0" smtClean="0">
                <a:latin typeface="Palatino Linotype" panose="02040502050505030304" pitchFamily="18" charset="0"/>
              </a:rPr>
              <a:t>Here</a:t>
            </a:r>
            <a:r>
              <a:rPr lang="en-US" sz="2200" dirty="0">
                <a:latin typeface="Palatino Linotype" panose="02040502050505030304" pitchFamily="18" charset="0"/>
              </a:rPr>
              <a:t>, the value of all inward supply of goods or services which are exempt from GST is to be given</a:t>
            </a:r>
            <a:r>
              <a:rPr lang="en-US" sz="2200" dirty="0" smtClean="0">
                <a:latin typeface="Palatino Linotype" panose="02040502050505030304" pitchFamily="18" charset="0"/>
              </a:rPr>
              <a:t>.</a:t>
            </a:r>
          </a:p>
          <a:p>
            <a:pPr marL="0" indent="0">
              <a:buNone/>
            </a:pPr>
            <a:endParaRPr lang="en-IN" sz="100" dirty="0">
              <a:latin typeface="Palatino Linotype" panose="02040502050505030304" pitchFamily="18" charset="0"/>
            </a:endParaRPr>
          </a:p>
          <a:p>
            <a:r>
              <a:rPr lang="en-US" sz="2200" dirty="0">
                <a:latin typeface="Palatino Linotype" panose="02040502050505030304" pitchFamily="18" charset="0"/>
              </a:rPr>
              <a:t>Section 2(47) of the Central Goods and Service Tax Act, 2017 defines exempt supply as follows:</a:t>
            </a:r>
            <a:endParaRPr lang="en-IN" sz="2200" dirty="0">
              <a:latin typeface="Palatino Linotype" panose="02040502050505030304" pitchFamily="18" charset="0"/>
            </a:endParaRPr>
          </a:p>
          <a:p>
            <a:pPr marL="542925" indent="0">
              <a:buNone/>
            </a:pPr>
            <a:r>
              <a:rPr lang="en-US" sz="2200" i="1" dirty="0" smtClean="0">
                <a:latin typeface="Palatino Linotype" panose="02040502050505030304" pitchFamily="18" charset="0"/>
              </a:rPr>
              <a:t>“</a:t>
            </a:r>
            <a:r>
              <a:rPr lang="en-US" sz="2200" i="1" dirty="0">
                <a:latin typeface="Palatino Linotype" panose="02040502050505030304" pitchFamily="18" charset="0"/>
              </a:rPr>
              <a:t>exempt supply means supply of any goods or services or both which attracts nil rate of tax or which may be wholly exempt from tax under the Integrated Goods and Services Tax Act, and includes non-taxable supply</a:t>
            </a:r>
            <a:r>
              <a:rPr lang="en-US" sz="2200" i="1" dirty="0" smtClean="0">
                <a:latin typeface="Palatino Linotype" panose="02040502050505030304" pitchFamily="18" charset="0"/>
              </a:rPr>
              <a:t>;”</a:t>
            </a:r>
          </a:p>
          <a:p>
            <a:pPr marL="542925" indent="0">
              <a:buNone/>
            </a:pPr>
            <a:endParaRPr lang="en-IN" sz="100" dirty="0">
              <a:latin typeface="Palatino Linotype" panose="02040502050505030304" pitchFamily="18" charset="0"/>
            </a:endParaRPr>
          </a:p>
          <a:p>
            <a:r>
              <a:rPr lang="en-US" sz="2200" dirty="0">
                <a:latin typeface="Palatino Linotype" panose="02040502050505030304" pitchFamily="18" charset="0"/>
              </a:rPr>
              <a:t>Further, the definition of exempt supply also includes non-taxable supply. The term </a:t>
            </a:r>
            <a:r>
              <a:rPr lang="en-US" sz="2200" i="1" dirty="0">
                <a:latin typeface="Palatino Linotype" panose="02040502050505030304" pitchFamily="18" charset="0"/>
              </a:rPr>
              <a:t>“non-taxable supply”</a:t>
            </a:r>
            <a:r>
              <a:rPr lang="en-US" sz="2200" dirty="0">
                <a:latin typeface="Palatino Linotype" panose="02040502050505030304" pitchFamily="18" charset="0"/>
              </a:rPr>
              <a:t> has been defined in section 2(78) of the CGST Act, 2017 as follows:</a:t>
            </a:r>
            <a:endParaRPr lang="en-IN" sz="2200" dirty="0">
              <a:latin typeface="Palatino Linotype" panose="02040502050505030304" pitchFamily="18" charset="0"/>
            </a:endParaRPr>
          </a:p>
          <a:p>
            <a:pPr marL="542925" indent="0">
              <a:buNone/>
            </a:pPr>
            <a:r>
              <a:rPr lang="en-US" sz="2200" i="1" dirty="0">
                <a:latin typeface="Palatino Linotype" panose="02040502050505030304" pitchFamily="18" charset="0"/>
              </a:rPr>
              <a:t>“non-taxable supply" means a supply of goods or services or both which is not </a:t>
            </a:r>
            <a:r>
              <a:rPr lang="en-US" sz="2200" i="1" dirty="0" err="1">
                <a:latin typeface="Palatino Linotype" panose="02040502050505030304" pitchFamily="18" charset="0"/>
              </a:rPr>
              <a:t>leviable</a:t>
            </a:r>
            <a:r>
              <a:rPr lang="en-US" sz="2200" i="1" dirty="0">
                <a:latin typeface="Palatino Linotype" panose="02040502050505030304" pitchFamily="18" charset="0"/>
              </a:rPr>
              <a:t> to tax under this Act or under the Integrated Goods and Services Tax Act</a:t>
            </a:r>
            <a:r>
              <a:rPr lang="en-US" sz="2200" i="1" dirty="0" smtClean="0">
                <a:latin typeface="Palatino Linotype" panose="02040502050505030304" pitchFamily="18" charset="0"/>
              </a:rPr>
              <a:t>”</a:t>
            </a:r>
          </a:p>
          <a:p>
            <a:pPr marL="542925" indent="0">
              <a:buNone/>
            </a:pPr>
            <a:endParaRPr lang="en-IN" sz="200" dirty="0">
              <a:latin typeface="Palatino Linotype" panose="02040502050505030304" pitchFamily="18" charset="0"/>
            </a:endParaRPr>
          </a:p>
          <a:p>
            <a:r>
              <a:rPr lang="en-US" sz="2200" dirty="0">
                <a:latin typeface="Palatino Linotype" panose="02040502050505030304" pitchFamily="18" charset="0"/>
              </a:rPr>
              <a:t>As per the above definition </a:t>
            </a:r>
            <a:r>
              <a:rPr lang="en-US" sz="2200" i="1" dirty="0">
                <a:latin typeface="Palatino Linotype" panose="02040502050505030304" pitchFamily="18" charset="0"/>
              </a:rPr>
              <a:t>“non-taxable supply”</a:t>
            </a:r>
            <a:r>
              <a:rPr lang="en-US" sz="2200" dirty="0">
                <a:latin typeface="Palatino Linotype" panose="02040502050505030304" pitchFamily="18" charset="0"/>
              </a:rPr>
              <a:t> includes supply of goods or services which are not </a:t>
            </a:r>
            <a:r>
              <a:rPr lang="en-US" sz="2200" dirty="0" err="1">
                <a:latin typeface="Palatino Linotype" panose="02040502050505030304" pitchFamily="18" charset="0"/>
              </a:rPr>
              <a:t>leviable</a:t>
            </a:r>
            <a:r>
              <a:rPr lang="en-US" sz="2200" dirty="0">
                <a:latin typeface="Palatino Linotype" panose="02040502050505030304" pitchFamily="18" charset="0"/>
              </a:rPr>
              <a:t> to tax under the CGST Act, 2017 or under the IGST Act, 2017.</a:t>
            </a:r>
            <a:endParaRPr lang="en-IN" sz="2200" dirty="0">
              <a:latin typeface="Palatino Linotype" panose="02040502050505030304" pitchFamily="18" charset="0"/>
            </a:endParaRPr>
          </a:p>
          <a:p>
            <a:pPr marL="0" indent="0">
              <a:buNone/>
            </a:pPr>
            <a:endParaRPr lang="en-US" sz="2400" dirty="0" smtClean="0">
              <a:latin typeface="Palatino Linotype" panose="02040502050505030304" pitchFamily="18" charset="0"/>
            </a:endParaRPr>
          </a:p>
        </p:txBody>
      </p:sp>
      <p:sp>
        <p:nvSpPr>
          <p:cNvPr id="3" name="Title 1"/>
          <p:cNvSpPr txBox="1">
            <a:spLocks/>
          </p:cNvSpPr>
          <p:nvPr/>
        </p:nvSpPr>
        <p:spPr>
          <a:xfrm>
            <a:off x="557213" y="107950"/>
            <a:ext cx="11387135" cy="820737"/>
          </a:xfrm>
          <a:prstGeom prst="rect">
            <a:avLst/>
          </a:prstGeom>
          <a:solidFill>
            <a:schemeClr val="bg2">
              <a:lumMod val="75000"/>
            </a:schemeClr>
          </a:solidFill>
        </p:spPr>
        <p:txBody>
          <a:bodyPr vert="horz" lIns="91440" tIns="45720" rIns="91440" bIns="45720" rtlCol="0" anchor="ctr">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800" b="1" dirty="0">
                <a:solidFill>
                  <a:schemeClr val="tx1"/>
                </a:solidFill>
                <a:latin typeface="Palatino Linotype" panose="02040502050505030304" pitchFamily="18" charset="0"/>
              </a:rPr>
              <a:t>Expenditure relating to goods or service exempt from GST (Column 3</a:t>
            </a:r>
            <a:r>
              <a:rPr lang="en-US" sz="2800" b="1" dirty="0" smtClean="0">
                <a:solidFill>
                  <a:schemeClr val="tx1"/>
                </a:solidFill>
                <a:latin typeface="Palatino Linotype" panose="02040502050505030304" pitchFamily="18" charset="0"/>
              </a:rPr>
              <a:t>)</a:t>
            </a:r>
            <a:endParaRPr lang="en-US" sz="2800" b="1"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42788958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52413" y="182562"/>
            <a:ext cx="11477626" cy="650398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sz="2200" dirty="0" smtClean="0">
              <a:latin typeface="Palatino Linotype" panose="02040502050505030304" pitchFamily="18" charset="0"/>
            </a:endParaRPr>
          </a:p>
          <a:p>
            <a:pPr algn="just"/>
            <a:r>
              <a:rPr lang="en-US" sz="2200" dirty="0" smtClean="0">
                <a:latin typeface="Palatino Linotype" panose="02040502050505030304" pitchFamily="18" charset="0"/>
              </a:rPr>
              <a:t>As </a:t>
            </a:r>
            <a:r>
              <a:rPr lang="en-US" sz="2200" dirty="0">
                <a:latin typeface="Palatino Linotype" panose="02040502050505030304" pitchFamily="18" charset="0"/>
              </a:rPr>
              <a:t>per section 9(1) of the CGST Act, 2017 / 5(1) of the IGST Act, 2017, supply of alcoholic liquor for human consumption is not </a:t>
            </a:r>
            <a:r>
              <a:rPr lang="en-US" sz="2200" dirty="0" err="1">
                <a:latin typeface="Palatino Linotype" panose="02040502050505030304" pitchFamily="18" charset="0"/>
              </a:rPr>
              <a:t>leviable</a:t>
            </a:r>
            <a:r>
              <a:rPr lang="en-US" sz="2200" dirty="0">
                <a:latin typeface="Palatino Linotype" panose="02040502050505030304" pitchFamily="18" charset="0"/>
              </a:rPr>
              <a:t> to tax. Hence, it is an exempt supply and the value of inward supply in respect of the same, if any, shall  be included in the value of  exempt supply </a:t>
            </a:r>
            <a:r>
              <a:rPr lang="en-US" sz="2200" dirty="0" smtClean="0">
                <a:latin typeface="Palatino Linotype" panose="02040502050505030304" pitchFamily="18" charset="0"/>
              </a:rPr>
              <a:t>.</a:t>
            </a:r>
          </a:p>
          <a:p>
            <a:pPr marL="0" indent="0" algn="just">
              <a:buNone/>
            </a:pPr>
            <a:endParaRPr lang="en-IN" sz="2200" dirty="0">
              <a:latin typeface="Palatino Linotype" panose="02040502050505030304" pitchFamily="18" charset="0"/>
            </a:endParaRPr>
          </a:p>
          <a:p>
            <a:pPr algn="just"/>
            <a:r>
              <a:rPr lang="en-US" sz="2200" dirty="0">
                <a:latin typeface="Palatino Linotype" panose="02040502050505030304" pitchFamily="18" charset="0"/>
              </a:rPr>
              <a:t>Further, as per section 9(2) of the CGST Act, 2017 / 5(2) of the IGST Act, 2017, tax on supply of petroleum crude, high speed diesel oil, motor spirit, natural gas and aviation turbine fuel shall be levied with effect from such date as may be notified.  Presently, these goods are not </a:t>
            </a:r>
            <a:r>
              <a:rPr lang="en-US" sz="2200" dirty="0" err="1">
                <a:latin typeface="Palatino Linotype" panose="02040502050505030304" pitchFamily="18" charset="0"/>
              </a:rPr>
              <a:t>leviable</a:t>
            </a:r>
            <a:r>
              <a:rPr lang="en-US" sz="2200" dirty="0">
                <a:latin typeface="Palatino Linotype" panose="02040502050505030304" pitchFamily="18" charset="0"/>
              </a:rPr>
              <a:t> to tax under GST law.  Hence, the value of inward supply in respect of these goods, if any, shall be included in the value of exempt supply. </a:t>
            </a:r>
            <a:endParaRPr lang="en-US" sz="2200" dirty="0" smtClean="0">
              <a:latin typeface="Palatino Linotype" panose="02040502050505030304" pitchFamily="18" charset="0"/>
            </a:endParaRPr>
          </a:p>
          <a:p>
            <a:pPr marL="0" indent="0" algn="just">
              <a:buNone/>
            </a:pPr>
            <a:endParaRPr lang="en-IN" sz="2200" dirty="0">
              <a:latin typeface="Palatino Linotype" panose="02040502050505030304" pitchFamily="18" charset="0"/>
            </a:endParaRPr>
          </a:p>
          <a:p>
            <a:pPr algn="just"/>
            <a:r>
              <a:rPr lang="en-US" sz="2200" dirty="0">
                <a:latin typeface="Palatino Linotype" panose="02040502050505030304" pitchFamily="18" charset="0"/>
              </a:rPr>
              <a:t>Further, the transactions referred to in Schedule III to the CGST Act, 2017 are neither treated as supply of goods nor supply of services.  Hence, the value of supplies specified in Schedule III (e.g. salary to employees, sale of land etc.), if any, need not be included in the value of exempt supply.  However, these may be reported in column 7.</a:t>
            </a:r>
            <a:endParaRPr lang="en-US" sz="2200" b="1" dirty="0" smtClean="0">
              <a:latin typeface="Palatino Linotype" panose="02040502050505030304" pitchFamily="18" charset="0"/>
            </a:endParaRPr>
          </a:p>
        </p:txBody>
      </p:sp>
    </p:spTree>
    <p:extLst>
      <p:ext uri="{BB962C8B-B14F-4D97-AF65-F5344CB8AC3E}">
        <p14:creationId xmlns:p14="http://schemas.microsoft.com/office/powerpoint/2010/main" val="3250817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Content Placeholder 2"/>
          <p:cNvSpPr txBox="1">
            <a:spLocks/>
          </p:cNvSpPr>
          <p:nvPr/>
        </p:nvSpPr>
        <p:spPr>
          <a:xfrm>
            <a:off x="642938" y="1657351"/>
            <a:ext cx="11015662" cy="4186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sz="2200" dirty="0" smtClean="0">
              <a:latin typeface="Palatino Linotype" panose="02040502050505030304" pitchFamily="18" charset="0"/>
            </a:endParaRPr>
          </a:p>
          <a:p>
            <a:pPr algn="just"/>
            <a:r>
              <a:rPr lang="en-US" sz="2200" dirty="0" smtClean="0">
                <a:latin typeface="Palatino Linotype" panose="02040502050505030304" pitchFamily="18" charset="0"/>
              </a:rPr>
              <a:t>Levy </a:t>
            </a:r>
            <a:r>
              <a:rPr lang="en-US" sz="2200" dirty="0">
                <a:latin typeface="Palatino Linotype" panose="02040502050505030304" pitchFamily="18" charset="0"/>
              </a:rPr>
              <a:t>of tax under composition scheme is governed by section 10 of the CGST Act, 2017. While reporting the expenditure under this head, the following should be considered: </a:t>
            </a:r>
            <a:endParaRPr lang="en-IN" sz="2200" dirty="0">
              <a:latin typeface="Palatino Linotype" panose="02040502050505030304" pitchFamily="18" charset="0"/>
            </a:endParaRPr>
          </a:p>
          <a:p>
            <a:pPr marL="800100" lvl="1" indent="-342900" algn="just">
              <a:buFont typeface="+mj-lt"/>
              <a:buAutoNum type="alphaLcParenR"/>
            </a:pPr>
            <a:r>
              <a:rPr lang="en-US" sz="2200" dirty="0">
                <a:latin typeface="Palatino Linotype" panose="02040502050505030304" pitchFamily="18" charset="0"/>
              </a:rPr>
              <a:t>A composition dealer cannot charge GST in the invoices.</a:t>
            </a:r>
            <a:endParaRPr lang="en-IN" sz="2200" dirty="0">
              <a:latin typeface="Palatino Linotype" panose="02040502050505030304" pitchFamily="18" charset="0"/>
            </a:endParaRPr>
          </a:p>
          <a:p>
            <a:pPr marL="800100" lvl="1" indent="-342900" algn="just">
              <a:buFont typeface="+mj-lt"/>
              <a:buAutoNum type="alphaLcParenR"/>
            </a:pPr>
            <a:r>
              <a:rPr lang="en-US" sz="2200" dirty="0">
                <a:latin typeface="Palatino Linotype" panose="02040502050505030304" pitchFamily="18" charset="0"/>
              </a:rPr>
              <a:t>A composition dealer cannot make inter-State supply. </a:t>
            </a:r>
            <a:endParaRPr lang="en-IN" sz="2200" dirty="0">
              <a:latin typeface="Palatino Linotype" panose="02040502050505030304" pitchFamily="18" charset="0"/>
            </a:endParaRPr>
          </a:p>
          <a:p>
            <a:pPr marL="800100" lvl="1" indent="-342900" algn="just">
              <a:buFont typeface="+mj-lt"/>
              <a:buAutoNum type="alphaLcParenR"/>
            </a:pPr>
            <a:r>
              <a:rPr lang="en-US" sz="2200" dirty="0">
                <a:latin typeface="Palatino Linotype" panose="02040502050505030304" pitchFamily="18" charset="0"/>
              </a:rPr>
              <a:t>A composition dealer can issue only bill of supply and not a tax invoice.</a:t>
            </a:r>
            <a:endParaRPr lang="en-IN" sz="2200" dirty="0">
              <a:latin typeface="Palatino Linotype" panose="02040502050505030304" pitchFamily="18" charset="0"/>
            </a:endParaRPr>
          </a:p>
          <a:p>
            <a:pPr marL="800100" lvl="1" indent="-342900" algn="just">
              <a:buFont typeface="+mj-lt"/>
              <a:buAutoNum type="alphaLcParenR"/>
            </a:pPr>
            <a:r>
              <a:rPr lang="en-US" sz="2200" dirty="0">
                <a:latin typeface="Palatino Linotype" panose="02040502050505030304" pitchFamily="18" charset="0"/>
              </a:rPr>
              <a:t>The composition dealer should have mentioned the following words at the top of the bill of supply issued by them:</a:t>
            </a:r>
            <a:endParaRPr lang="en-IN" sz="2200" dirty="0">
              <a:latin typeface="Palatino Linotype" panose="02040502050505030304" pitchFamily="18" charset="0"/>
            </a:endParaRPr>
          </a:p>
          <a:p>
            <a:pPr marL="0" indent="0" algn="just">
              <a:buNone/>
            </a:pPr>
            <a:r>
              <a:rPr lang="en-US" sz="2200" i="1" dirty="0" smtClean="0">
                <a:latin typeface="Palatino Linotype" panose="02040502050505030304" pitchFamily="18" charset="0"/>
              </a:rPr>
              <a:t>	“</a:t>
            </a:r>
            <a:r>
              <a:rPr lang="en-US" sz="2200" i="1" dirty="0">
                <a:latin typeface="Palatino Linotype" panose="02040502050505030304" pitchFamily="18" charset="0"/>
              </a:rPr>
              <a:t>Composition taxable person, not eligible to collect tax on supplies” </a:t>
            </a:r>
            <a:endParaRPr lang="en-IN" sz="2200" dirty="0">
              <a:latin typeface="Palatino Linotype" panose="02040502050505030304" pitchFamily="18" charset="0"/>
            </a:endParaRPr>
          </a:p>
          <a:p>
            <a:pPr marL="0" indent="0" algn="just">
              <a:buNone/>
            </a:pPr>
            <a:endParaRPr lang="en-IN" sz="1000" dirty="0" smtClean="0">
              <a:latin typeface="Palatino Linotype" panose="02040502050505030304" pitchFamily="18" charset="0"/>
            </a:endParaRPr>
          </a:p>
        </p:txBody>
      </p:sp>
      <p:sp>
        <p:nvSpPr>
          <p:cNvPr id="3" name="Title 1"/>
          <p:cNvSpPr txBox="1">
            <a:spLocks/>
          </p:cNvSpPr>
          <p:nvPr/>
        </p:nvSpPr>
        <p:spPr>
          <a:xfrm>
            <a:off x="642938" y="293688"/>
            <a:ext cx="11015662" cy="1049338"/>
          </a:xfrm>
          <a:prstGeom prst="rect">
            <a:avLst/>
          </a:prstGeom>
          <a:solidFill>
            <a:schemeClr val="bg2">
              <a:lumMod val="75000"/>
            </a:schemeClr>
          </a:solidFill>
        </p:spPr>
        <p:txBody>
          <a:bodyPr vert="horz" lIns="91440" tIns="45720" rIns="91440" bIns="45720" rtlCol="0" anchor="ctr">
            <a:noAutofit/>
          </a:bodyPr>
          <a:lstStyle>
            <a:defPPr>
              <a:defRPr lang="en-US"/>
            </a:defPPr>
            <a:lvl1pPr algn="ctr">
              <a:lnSpc>
                <a:spcPct val="85000"/>
              </a:lnSpc>
              <a:spcBef>
                <a:spcPct val="0"/>
              </a:spcBef>
              <a:buNone/>
              <a:defRPr sz="2800" b="1" spc="-50" baseline="0">
                <a:latin typeface="Palatino Linotype" panose="02040502050505030304" pitchFamily="18" charset="0"/>
                <a:ea typeface="+mj-ea"/>
                <a:cs typeface="+mj-cs"/>
              </a:defRPr>
            </a:lvl1pPr>
          </a:lstStyle>
          <a:p>
            <a:r>
              <a:rPr lang="en-US" dirty="0"/>
              <a:t>Expenditure relating to entities falling under composition scheme (Column 4)</a:t>
            </a:r>
          </a:p>
        </p:txBody>
      </p:sp>
    </p:spTree>
    <p:extLst>
      <p:ext uri="{BB962C8B-B14F-4D97-AF65-F5344CB8AC3E}">
        <p14:creationId xmlns:p14="http://schemas.microsoft.com/office/powerpoint/2010/main" val="21591519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900113" y="668335"/>
            <a:ext cx="10472738" cy="44894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n-IN" sz="1000" dirty="0" smtClean="0">
              <a:latin typeface="Palatino Linotype" panose="02040502050505030304" pitchFamily="18" charset="0"/>
            </a:endParaRPr>
          </a:p>
          <a:p>
            <a:pPr algn="just"/>
            <a:r>
              <a:rPr lang="en-US" sz="2200" dirty="0" smtClean="0">
                <a:latin typeface="Palatino Linotype" panose="02040502050505030304" pitchFamily="18" charset="0"/>
              </a:rPr>
              <a:t>Further</a:t>
            </a:r>
            <a:r>
              <a:rPr lang="en-US" sz="2200" dirty="0">
                <a:latin typeface="Palatino Linotype" panose="02040502050505030304" pitchFamily="18" charset="0"/>
              </a:rPr>
              <a:t>, in case of ineligible input tax credits which are blocked under section 17(5) of the CGST Act, 2017 or in case of purchases from persons registered under composition levy, it is a normal practice of the small and medium taxpayers not to mention the GSTIN of the said suppliers in their accounting software. </a:t>
            </a:r>
            <a:endParaRPr lang="en-US" sz="2200" dirty="0" smtClean="0">
              <a:latin typeface="Palatino Linotype" panose="02040502050505030304" pitchFamily="18" charset="0"/>
            </a:endParaRPr>
          </a:p>
          <a:p>
            <a:pPr marL="0" indent="0" algn="just">
              <a:buNone/>
            </a:pPr>
            <a:r>
              <a:rPr lang="en-US" sz="2200" dirty="0" smtClean="0">
                <a:latin typeface="Palatino Linotype" panose="02040502050505030304" pitchFamily="18" charset="0"/>
              </a:rPr>
              <a:t> </a:t>
            </a:r>
          </a:p>
          <a:p>
            <a:pPr algn="just"/>
            <a:r>
              <a:rPr lang="en-US" sz="2200" dirty="0" smtClean="0">
                <a:latin typeface="Palatino Linotype" panose="02040502050505030304" pitchFamily="18" charset="0"/>
              </a:rPr>
              <a:t>Hence</a:t>
            </a:r>
            <a:r>
              <a:rPr lang="en-US" sz="2200" dirty="0">
                <a:latin typeface="Palatino Linotype" panose="02040502050505030304" pitchFamily="18" charset="0"/>
              </a:rPr>
              <a:t>, while reporting such expenditures it is quite possible that the same may be reported in the category of </a:t>
            </a:r>
            <a:r>
              <a:rPr lang="en-US" sz="2200" i="1" dirty="0">
                <a:latin typeface="Palatino Linotype" panose="02040502050505030304" pitchFamily="18" charset="0"/>
              </a:rPr>
              <a:t>“Expenditures relating to entities not registered under GST</a:t>
            </a:r>
            <a:r>
              <a:rPr lang="en-US" sz="2200" i="1" dirty="0" smtClean="0">
                <a:latin typeface="Palatino Linotype" panose="02040502050505030304" pitchFamily="18" charset="0"/>
              </a:rPr>
              <a:t>”</a:t>
            </a:r>
            <a:r>
              <a:rPr lang="en-US" sz="2200" dirty="0" smtClean="0">
                <a:latin typeface="Palatino Linotype" panose="02040502050505030304" pitchFamily="18" charset="0"/>
              </a:rPr>
              <a:t>. Further</a:t>
            </a:r>
            <a:r>
              <a:rPr lang="en-US" sz="2200" dirty="0">
                <a:latin typeface="Palatino Linotype" panose="02040502050505030304" pitchFamily="18" charset="0"/>
              </a:rPr>
              <a:t>, the auditor should advise the client to incorporate the GSTIN of these suppliers in their data base so that correct report can be generated.</a:t>
            </a:r>
            <a:endParaRPr lang="en-US" sz="2200" b="1" dirty="0" smtClean="0">
              <a:latin typeface="Palatino Linotype" panose="02040502050505030304" pitchFamily="18" charset="0"/>
            </a:endParaRPr>
          </a:p>
          <a:p>
            <a:pPr marL="0" indent="0">
              <a:buNone/>
            </a:pPr>
            <a:endParaRPr lang="en-US" sz="2400" dirty="0" smtClean="0">
              <a:latin typeface="Palatino Linotype" panose="02040502050505030304" pitchFamily="18" charset="0"/>
            </a:endParaRPr>
          </a:p>
        </p:txBody>
      </p:sp>
    </p:spTree>
    <p:extLst>
      <p:ext uri="{BB962C8B-B14F-4D97-AF65-F5344CB8AC3E}">
        <p14:creationId xmlns:p14="http://schemas.microsoft.com/office/powerpoint/2010/main" val="17763047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42938" y="1657351"/>
            <a:ext cx="11015662" cy="4186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sz="2200" dirty="0" smtClean="0">
              <a:latin typeface="Palatino Linotype" panose="02040502050505030304" pitchFamily="18" charset="0"/>
            </a:endParaRPr>
          </a:p>
          <a:p>
            <a:pPr marL="0" indent="0" algn="just">
              <a:buNone/>
            </a:pPr>
            <a:endParaRPr lang="en-IN" sz="1000" dirty="0" smtClean="0">
              <a:latin typeface="Palatino Linotype" panose="02040502050505030304" pitchFamily="18" charset="0"/>
            </a:endParaRPr>
          </a:p>
        </p:txBody>
      </p:sp>
      <p:sp>
        <p:nvSpPr>
          <p:cNvPr id="3" name="Title 1"/>
          <p:cNvSpPr txBox="1">
            <a:spLocks/>
          </p:cNvSpPr>
          <p:nvPr/>
        </p:nvSpPr>
        <p:spPr>
          <a:xfrm>
            <a:off x="1042988" y="411511"/>
            <a:ext cx="10458450" cy="777875"/>
          </a:xfrm>
          <a:prstGeom prst="rect">
            <a:avLst/>
          </a:prstGeom>
          <a:solidFill>
            <a:schemeClr val="bg2">
              <a:lumMod val="75000"/>
            </a:schemeClr>
          </a:solidFill>
        </p:spPr>
        <p:txBody>
          <a:bodyPr vert="horz" lIns="91440" tIns="45720" rIns="91440" bIns="45720" rtlCol="0" anchor="ctr">
            <a:noAutofit/>
          </a:bodyPr>
          <a:lstStyle>
            <a:defPPr>
              <a:defRPr lang="en-US"/>
            </a:defPPr>
            <a:lvl1pPr algn="ctr">
              <a:lnSpc>
                <a:spcPct val="85000"/>
              </a:lnSpc>
              <a:spcBef>
                <a:spcPct val="0"/>
              </a:spcBef>
              <a:buNone/>
              <a:defRPr sz="2800" b="1" spc="-50" baseline="0">
                <a:latin typeface="Palatino Linotype" panose="02040502050505030304" pitchFamily="18" charset="0"/>
                <a:ea typeface="+mj-ea"/>
                <a:cs typeface="+mj-cs"/>
              </a:defRPr>
            </a:lvl1pPr>
          </a:lstStyle>
          <a:p>
            <a:r>
              <a:rPr lang="en-US" dirty="0" smtClean="0"/>
              <a:t>Expenditure </a:t>
            </a:r>
            <a:r>
              <a:rPr lang="en-US" dirty="0"/>
              <a:t>relating to other registered entities (Column 5)</a:t>
            </a:r>
            <a:endParaRPr lang="en-IN" dirty="0"/>
          </a:p>
        </p:txBody>
      </p:sp>
      <p:sp>
        <p:nvSpPr>
          <p:cNvPr id="2" name="Rectangle 1"/>
          <p:cNvSpPr/>
          <p:nvPr/>
        </p:nvSpPr>
        <p:spPr>
          <a:xfrm>
            <a:off x="800100" y="1499296"/>
            <a:ext cx="10487025" cy="3816429"/>
          </a:xfrm>
          <a:prstGeom prst="rect">
            <a:avLst/>
          </a:prstGeom>
        </p:spPr>
        <p:txBody>
          <a:bodyPr wrap="square">
            <a:spAutoFit/>
          </a:bodyPr>
          <a:lstStyle/>
          <a:p>
            <a:pPr marL="342900" indent="-342900" algn="just">
              <a:buFont typeface="Arial" panose="020B0604020202020204" pitchFamily="34" charset="0"/>
              <a:buChar char="•"/>
            </a:pPr>
            <a:endParaRPr lang="en-US" sz="2200" dirty="0" smtClean="0">
              <a:latin typeface="Palatino Linotype" panose="02040502050505030304" pitchFamily="18" charset="0"/>
            </a:endParaRPr>
          </a:p>
          <a:p>
            <a:pPr marL="342900" indent="-342900" algn="just">
              <a:buFont typeface="Arial" panose="020B0604020202020204" pitchFamily="34" charset="0"/>
              <a:buChar char="•"/>
            </a:pPr>
            <a:r>
              <a:rPr lang="en-US" sz="2200" dirty="0" smtClean="0">
                <a:latin typeface="Palatino Linotype" panose="02040502050505030304" pitchFamily="18" charset="0"/>
              </a:rPr>
              <a:t>Value </a:t>
            </a:r>
            <a:r>
              <a:rPr lang="en-US" sz="2200" dirty="0">
                <a:latin typeface="Palatino Linotype" panose="02040502050505030304" pitchFamily="18" charset="0"/>
              </a:rPr>
              <a:t>of all inward supplies from registered dealers, other than supplies from composition dealers and exempt supply from registered dealers, are to be mentioned </a:t>
            </a:r>
            <a:r>
              <a:rPr lang="en-US" sz="2200" dirty="0" smtClean="0">
                <a:latin typeface="Palatino Linotype" panose="02040502050505030304" pitchFamily="18" charset="0"/>
              </a:rPr>
              <a:t>here</a:t>
            </a:r>
          </a:p>
          <a:p>
            <a:pPr algn="just"/>
            <a:endParaRPr lang="en-IN" sz="2200" dirty="0">
              <a:latin typeface="Palatino Linotype" panose="02040502050505030304" pitchFamily="18" charset="0"/>
            </a:endParaRPr>
          </a:p>
          <a:p>
            <a:pPr marL="342900" indent="-342900" algn="just">
              <a:buFont typeface="Arial" panose="020B0604020202020204" pitchFamily="34" charset="0"/>
              <a:buChar char="•"/>
            </a:pPr>
            <a:r>
              <a:rPr lang="en-US" sz="2200" dirty="0">
                <a:latin typeface="Palatino Linotype" panose="02040502050505030304" pitchFamily="18" charset="0"/>
              </a:rPr>
              <a:t>There is a possibility that </a:t>
            </a:r>
            <a:r>
              <a:rPr lang="en-US" sz="2200" dirty="0" err="1">
                <a:latin typeface="Palatino Linotype" panose="02040502050505030304" pitchFamily="18" charset="0"/>
              </a:rPr>
              <a:t>assessee</a:t>
            </a:r>
            <a:r>
              <a:rPr lang="en-US" sz="2200" dirty="0">
                <a:latin typeface="Palatino Linotype" panose="02040502050505030304" pitchFamily="18" charset="0"/>
              </a:rPr>
              <a:t> may procure both exempt and taxable supplies from one registered person.  Every inwards supply from a registered person should be </a:t>
            </a:r>
            <a:r>
              <a:rPr lang="en-US" sz="2200" dirty="0" err="1">
                <a:latin typeface="Palatino Linotype" panose="02040502050505030304" pitchFamily="18" charset="0"/>
              </a:rPr>
              <a:t>analysed</a:t>
            </a:r>
            <a:r>
              <a:rPr lang="en-US" sz="2200" dirty="0">
                <a:latin typeface="Palatino Linotype" panose="02040502050505030304" pitchFamily="18" charset="0"/>
              </a:rPr>
              <a:t> and if it is an exempt supply, the same should be reported under column (3). Only value of taxable inwards supply should be reported under column (5</a:t>
            </a:r>
            <a:r>
              <a:rPr lang="en-US" sz="2200" dirty="0" smtClean="0">
                <a:latin typeface="Palatino Linotype" panose="02040502050505030304" pitchFamily="18" charset="0"/>
              </a:rPr>
              <a:t>).</a:t>
            </a:r>
          </a:p>
          <a:p>
            <a:pPr algn="just"/>
            <a:endParaRPr lang="en-US" sz="2200" dirty="0">
              <a:latin typeface="Palatino Linotype" panose="02040502050505030304" pitchFamily="18" charset="0"/>
            </a:endParaRPr>
          </a:p>
        </p:txBody>
      </p:sp>
    </p:spTree>
    <p:extLst>
      <p:ext uri="{BB962C8B-B14F-4D97-AF65-F5344CB8AC3E}">
        <p14:creationId xmlns:p14="http://schemas.microsoft.com/office/powerpoint/2010/main" val="2069767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42938" y="1657351"/>
            <a:ext cx="11015662" cy="4186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US" sz="2200" dirty="0" smtClean="0">
              <a:latin typeface="Palatino Linotype" panose="02040502050505030304" pitchFamily="18" charset="0"/>
            </a:endParaRPr>
          </a:p>
          <a:p>
            <a:pPr marL="0" indent="0" algn="just">
              <a:buNone/>
            </a:pPr>
            <a:endParaRPr lang="en-IN" sz="1000" dirty="0" smtClean="0">
              <a:latin typeface="Palatino Linotype" panose="02040502050505030304" pitchFamily="18" charset="0"/>
            </a:endParaRPr>
          </a:p>
        </p:txBody>
      </p:sp>
      <p:sp>
        <p:nvSpPr>
          <p:cNvPr id="3" name="Title 1"/>
          <p:cNvSpPr txBox="1">
            <a:spLocks/>
          </p:cNvSpPr>
          <p:nvPr/>
        </p:nvSpPr>
        <p:spPr>
          <a:xfrm>
            <a:off x="1243011" y="639219"/>
            <a:ext cx="9858375" cy="860077"/>
          </a:xfrm>
          <a:prstGeom prst="rect">
            <a:avLst/>
          </a:prstGeom>
          <a:solidFill>
            <a:schemeClr val="bg2">
              <a:lumMod val="75000"/>
            </a:schemeClr>
          </a:solidFill>
        </p:spPr>
        <p:txBody>
          <a:bodyPr vert="horz" lIns="91440" tIns="45720" rIns="91440" bIns="45720" rtlCol="0" anchor="ctr">
            <a:noAutofit/>
          </a:bodyPr>
          <a:lstStyle>
            <a:defPPr>
              <a:defRPr lang="en-US"/>
            </a:defPPr>
            <a:lvl1pPr algn="ctr">
              <a:lnSpc>
                <a:spcPct val="85000"/>
              </a:lnSpc>
              <a:spcBef>
                <a:spcPct val="0"/>
              </a:spcBef>
              <a:buNone/>
              <a:defRPr sz="2800" b="1" spc="-50" baseline="0">
                <a:latin typeface="Palatino Linotype" panose="02040502050505030304" pitchFamily="18" charset="0"/>
                <a:ea typeface="+mj-ea"/>
                <a:cs typeface="+mj-cs"/>
              </a:defRPr>
            </a:lvl1pPr>
          </a:lstStyle>
          <a:p>
            <a:r>
              <a:rPr lang="en-US" dirty="0"/>
              <a:t>Total payment to registered entities (Column 6)</a:t>
            </a:r>
          </a:p>
        </p:txBody>
      </p:sp>
      <p:sp>
        <p:nvSpPr>
          <p:cNvPr id="2" name="Rectangle 1"/>
          <p:cNvSpPr/>
          <p:nvPr/>
        </p:nvSpPr>
        <p:spPr>
          <a:xfrm>
            <a:off x="800100" y="1499296"/>
            <a:ext cx="10487025" cy="769441"/>
          </a:xfrm>
          <a:prstGeom prst="rect">
            <a:avLst/>
          </a:prstGeom>
        </p:spPr>
        <p:txBody>
          <a:bodyPr wrap="square">
            <a:spAutoFit/>
          </a:bodyPr>
          <a:lstStyle/>
          <a:p>
            <a:pPr marL="342900" indent="-342900" algn="just">
              <a:buFont typeface="Arial" panose="020B0604020202020204" pitchFamily="34" charset="0"/>
              <a:buChar char="•"/>
            </a:pPr>
            <a:endParaRPr lang="en-US" sz="2200" dirty="0" smtClean="0">
              <a:latin typeface="Palatino Linotype" panose="02040502050505030304" pitchFamily="18" charset="0"/>
            </a:endParaRPr>
          </a:p>
          <a:p>
            <a:pPr algn="just"/>
            <a:endParaRPr lang="en-US" sz="2200" dirty="0">
              <a:latin typeface="Palatino Linotype" panose="02040502050505030304" pitchFamily="18" charset="0"/>
            </a:endParaRPr>
          </a:p>
        </p:txBody>
      </p:sp>
      <p:sp>
        <p:nvSpPr>
          <p:cNvPr id="5" name="Rectangle 4"/>
          <p:cNvSpPr/>
          <p:nvPr/>
        </p:nvSpPr>
        <p:spPr>
          <a:xfrm>
            <a:off x="1243011" y="1828799"/>
            <a:ext cx="9858375" cy="2800767"/>
          </a:xfrm>
          <a:prstGeom prst="rect">
            <a:avLst/>
          </a:prstGeom>
        </p:spPr>
        <p:txBody>
          <a:bodyPr wrap="square">
            <a:spAutoFit/>
          </a:bodyPr>
          <a:lstStyle/>
          <a:p>
            <a:pPr algn="just"/>
            <a:endParaRPr lang="en-US" sz="2200" dirty="0" smtClean="0">
              <a:latin typeface="Palatino Linotype" panose="02040502050505030304" pitchFamily="18" charset="0"/>
            </a:endParaRPr>
          </a:p>
          <a:p>
            <a:pPr algn="just"/>
            <a:r>
              <a:rPr lang="en-US" sz="2200" dirty="0" smtClean="0">
                <a:latin typeface="Palatino Linotype" panose="02040502050505030304" pitchFamily="18" charset="0"/>
              </a:rPr>
              <a:t>The </a:t>
            </a:r>
            <a:r>
              <a:rPr lang="en-US" sz="2200" dirty="0">
                <a:latin typeface="Palatino Linotype" panose="02040502050505030304" pitchFamily="18" charset="0"/>
              </a:rPr>
              <a:t>language used here is total payment to registered entities. </a:t>
            </a:r>
            <a:r>
              <a:rPr lang="en-US" sz="2200" dirty="0" smtClean="0">
                <a:latin typeface="Palatino Linotype" panose="02040502050505030304" pitchFamily="18" charset="0"/>
              </a:rPr>
              <a:t>A </a:t>
            </a:r>
            <a:r>
              <a:rPr lang="en-US" sz="2200" dirty="0">
                <a:latin typeface="Palatino Linotype" panose="02040502050505030304" pitchFamily="18" charset="0"/>
              </a:rPr>
              <a:t>question may arise whether the total payment to the registered entities is to be reported or the total expenditure as booked in the books of account is to be reported here.  A harmonized interpretation shall be that in column (6), the total of column (3) (4) and (5) is to be reported and hence, the value of expenditure booked as per books of account shall be reported</a:t>
            </a:r>
            <a:r>
              <a:rPr lang="en-US" sz="2200" dirty="0" smtClean="0">
                <a:latin typeface="Palatino Linotype" panose="02040502050505030304" pitchFamily="18" charset="0"/>
              </a:rPr>
              <a:t>.</a:t>
            </a:r>
          </a:p>
          <a:p>
            <a:pPr algn="just"/>
            <a:endParaRPr lang="en-IN" sz="2200" dirty="0">
              <a:latin typeface="Palatino Linotype" panose="02040502050505030304" pitchFamily="18" charset="0"/>
            </a:endParaRPr>
          </a:p>
        </p:txBody>
      </p:sp>
    </p:spTree>
    <p:extLst>
      <p:ext uri="{BB962C8B-B14F-4D97-AF65-F5344CB8AC3E}">
        <p14:creationId xmlns:p14="http://schemas.microsoft.com/office/powerpoint/2010/main" val="26356310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500916"/>
            <a:ext cx="10058400" cy="813535"/>
          </a:xfrm>
          <a:solidFill>
            <a:schemeClr val="bg2">
              <a:lumMod val="90000"/>
            </a:schemeClr>
          </a:solidFill>
        </p:spPr>
        <p:txBody>
          <a:bodyPr/>
          <a:lstStyle/>
          <a:p>
            <a:pPr algn="ctr"/>
            <a:r>
              <a:rPr lang="en-US" dirty="0" smtClean="0">
                <a:solidFill>
                  <a:schemeClr val="tx1"/>
                </a:solidFill>
                <a:latin typeface="Palatino Linotype" panose="02040502050505030304" pitchFamily="18" charset="0"/>
              </a:rPr>
              <a:t>Introduction</a:t>
            </a:r>
            <a:endParaRPr lang="en-IN"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397191" y="1860020"/>
            <a:ext cx="11361421" cy="4269317"/>
          </a:xfrm>
        </p:spPr>
        <p:txBody>
          <a:bodyPr/>
          <a:lstStyle/>
          <a:p>
            <a:pPr algn="just"/>
            <a:r>
              <a:rPr lang="en-US" sz="2100" dirty="0">
                <a:solidFill>
                  <a:schemeClr val="tx1"/>
                </a:solidFill>
                <a:latin typeface="Palatino Linotype" panose="02040502050505030304" pitchFamily="18" charset="0"/>
              </a:rPr>
              <a:t>Section 44AB of the Income-tax Act, 1961 </a:t>
            </a:r>
            <a:r>
              <a:rPr lang="en-US" sz="2100" dirty="0" smtClean="0">
                <a:solidFill>
                  <a:schemeClr val="tx1"/>
                </a:solidFill>
                <a:latin typeface="Palatino Linotype" panose="02040502050505030304" pitchFamily="18" charset="0"/>
              </a:rPr>
              <a:t>read </a:t>
            </a:r>
            <a:r>
              <a:rPr lang="en-US" sz="2100" dirty="0">
                <a:solidFill>
                  <a:schemeClr val="tx1"/>
                </a:solidFill>
                <a:latin typeface="Palatino Linotype" panose="02040502050505030304" pitchFamily="18" charset="0"/>
              </a:rPr>
              <a:t>with rule 6G of the Income-tax Rules, 1962 </a:t>
            </a:r>
            <a:r>
              <a:rPr lang="en-US" sz="2100" dirty="0" smtClean="0">
                <a:solidFill>
                  <a:schemeClr val="tx1"/>
                </a:solidFill>
                <a:latin typeface="Palatino Linotype" panose="02040502050505030304" pitchFamily="18" charset="0"/>
              </a:rPr>
              <a:t>requires </a:t>
            </a:r>
            <a:r>
              <a:rPr lang="en-US" sz="2100" dirty="0">
                <a:solidFill>
                  <a:schemeClr val="tx1"/>
                </a:solidFill>
                <a:latin typeface="Palatino Linotype" panose="02040502050505030304" pitchFamily="18" charset="0"/>
              </a:rPr>
              <a:t>specified persons to furnish the Tax Audit Report along with the prescribed </a:t>
            </a:r>
            <a:r>
              <a:rPr lang="en-US" sz="2100" dirty="0" smtClean="0">
                <a:solidFill>
                  <a:schemeClr val="tx1"/>
                </a:solidFill>
                <a:latin typeface="Palatino Linotype" panose="02040502050505030304" pitchFamily="18" charset="0"/>
              </a:rPr>
              <a:t>particulars in </a:t>
            </a:r>
            <a:r>
              <a:rPr lang="en-US" sz="2100" dirty="0">
                <a:solidFill>
                  <a:schemeClr val="tx1"/>
                </a:solidFill>
                <a:latin typeface="Palatino Linotype" panose="02040502050505030304" pitchFamily="18" charset="0"/>
              </a:rPr>
              <a:t>Form No. 3CD</a:t>
            </a:r>
            <a:r>
              <a:rPr lang="en-US" sz="2100" dirty="0" smtClean="0">
                <a:solidFill>
                  <a:schemeClr val="tx1"/>
                </a:solidFill>
                <a:latin typeface="Palatino Linotype" panose="02040502050505030304" pitchFamily="18" charset="0"/>
              </a:rPr>
              <a:t>.</a:t>
            </a:r>
          </a:p>
          <a:p>
            <a:pPr algn="just"/>
            <a:r>
              <a:rPr lang="en-US" dirty="0" smtClean="0">
                <a:solidFill>
                  <a:schemeClr val="tx1"/>
                </a:solidFill>
                <a:latin typeface="Palatino Linotype" panose="02040502050505030304" pitchFamily="18" charset="0"/>
              </a:rPr>
              <a:t/>
            </a:r>
            <a:br>
              <a:rPr lang="en-US" dirty="0" smtClean="0">
                <a:solidFill>
                  <a:schemeClr val="tx1"/>
                </a:solidFill>
                <a:latin typeface="Palatino Linotype" panose="02040502050505030304" pitchFamily="18" charset="0"/>
              </a:rPr>
            </a:br>
            <a:r>
              <a:rPr lang="en-US" dirty="0" smtClean="0">
                <a:solidFill>
                  <a:schemeClr val="tx1"/>
                </a:solidFill>
                <a:latin typeface="Palatino Linotype" panose="02040502050505030304" pitchFamily="18" charset="0"/>
              </a:rPr>
              <a:t>Applicability of Clause 30C and 44 of Tax Audit Report:</a:t>
            </a:r>
          </a:p>
          <a:p>
            <a:pPr algn="just"/>
            <a:endParaRPr lang="en-US" dirty="0">
              <a:solidFill>
                <a:schemeClr val="tx1"/>
              </a:solidFill>
              <a:latin typeface="Palatino Linotype" panose="02040502050505030304" pitchFamily="18" charset="0"/>
            </a:endParaRPr>
          </a:p>
          <a:p>
            <a:pPr algn="just"/>
            <a:endParaRPr lang="en-US" dirty="0" smtClean="0">
              <a:solidFill>
                <a:schemeClr val="tx1"/>
              </a:solidFill>
              <a:latin typeface="Palatino Linotype" panose="0204050205050503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59639423"/>
              </p:ext>
            </p:extLst>
          </p:nvPr>
        </p:nvGraphicFramePr>
        <p:xfrm>
          <a:off x="397191" y="3534301"/>
          <a:ext cx="9504047" cy="2437872"/>
        </p:xfrm>
        <a:graphic>
          <a:graphicData uri="http://schemas.openxmlformats.org/drawingml/2006/table">
            <a:tbl>
              <a:tblPr firstRow="1" bandRow="1">
                <a:tableStyleId>{2D5ABB26-0587-4C30-8999-92F81FD0307C}</a:tableStyleId>
              </a:tblPr>
              <a:tblGrid>
                <a:gridCol w="2688909"/>
                <a:gridCol w="3843338"/>
                <a:gridCol w="2971800"/>
              </a:tblGrid>
              <a:tr h="406312">
                <a:tc>
                  <a:txBody>
                    <a:bodyPr/>
                    <a:lstStyle/>
                    <a:p>
                      <a:r>
                        <a:rPr lang="en-US" b="1" dirty="0" smtClean="0"/>
                        <a:t>Date of notification</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smtClean="0"/>
                        <a:t>Notification/ Circular Number</a:t>
                      </a:r>
                      <a:endParaRPr lang="en-IN" b="1"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b="1" dirty="0" smtClean="0"/>
                        <a:t>Date of applicability</a:t>
                      </a:r>
                      <a:endParaRPr lang="en-IN" b="1"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3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effectLst/>
                          <a:latin typeface="+mn-lt"/>
                          <a:ea typeface="+mn-ea"/>
                          <a:cs typeface="+mn-cs"/>
                        </a:rPr>
                        <a:t>20</a:t>
                      </a:r>
                      <a:r>
                        <a:rPr lang="en-US" sz="1800" b="0" i="0" kern="1200" baseline="30000" dirty="0" smtClean="0">
                          <a:solidFill>
                            <a:schemeClr val="tx1"/>
                          </a:solidFill>
                          <a:effectLst/>
                          <a:latin typeface="+mn-lt"/>
                          <a:ea typeface="+mn-ea"/>
                          <a:cs typeface="+mn-cs"/>
                        </a:rPr>
                        <a:t>th</a:t>
                      </a:r>
                      <a:r>
                        <a:rPr lang="en-US" sz="1800" b="0" i="0" kern="1200" baseline="0" dirty="0" smtClean="0">
                          <a:solidFill>
                            <a:schemeClr val="tx1"/>
                          </a:solidFill>
                          <a:effectLst/>
                          <a:latin typeface="+mn-lt"/>
                          <a:ea typeface="+mn-ea"/>
                          <a:cs typeface="+mn-cs"/>
                        </a:rPr>
                        <a:t> </a:t>
                      </a:r>
                      <a:r>
                        <a:rPr lang="en-US" sz="1800" b="0" i="0" kern="1200" dirty="0" smtClean="0">
                          <a:solidFill>
                            <a:schemeClr val="tx1"/>
                          </a:solidFill>
                          <a:effectLst/>
                          <a:latin typeface="+mn-lt"/>
                          <a:ea typeface="+mn-ea"/>
                          <a:cs typeface="+mn-cs"/>
                        </a:rPr>
                        <a:t>July, 2018</a:t>
                      </a:r>
                      <a:endParaRPr lang="en-IN" dirty="0" smtClean="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effectLst/>
                          <a:latin typeface="+mn-lt"/>
                          <a:ea typeface="+mn-ea"/>
                          <a:cs typeface="+mn-cs"/>
                        </a:rPr>
                        <a:t>Notification no.</a:t>
                      </a:r>
                      <a:r>
                        <a:rPr lang="en-US" sz="1800" b="0" i="0" kern="1200" baseline="0" dirty="0" smtClean="0">
                          <a:solidFill>
                            <a:schemeClr val="tx1"/>
                          </a:solidFill>
                          <a:effectLst/>
                          <a:latin typeface="+mn-lt"/>
                          <a:ea typeface="+mn-ea"/>
                          <a:cs typeface="+mn-cs"/>
                        </a:rPr>
                        <a:t> </a:t>
                      </a:r>
                      <a:r>
                        <a:rPr lang="en-US" sz="1800" b="0" i="0" kern="1200" dirty="0" smtClean="0">
                          <a:solidFill>
                            <a:schemeClr val="tx1"/>
                          </a:solidFill>
                          <a:effectLst/>
                          <a:latin typeface="+mn-lt"/>
                          <a:ea typeface="+mn-ea"/>
                          <a:cs typeface="+mn-cs"/>
                        </a:rPr>
                        <a:t>33/2018</a:t>
                      </a:r>
                      <a:endParaRPr lang="en-IN"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20</a:t>
                      </a:r>
                      <a:r>
                        <a:rPr lang="en-US" baseline="30000" dirty="0" smtClean="0"/>
                        <a:t>th</a:t>
                      </a:r>
                      <a:r>
                        <a:rPr lang="en-US" dirty="0" smtClean="0"/>
                        <a:t> August,2018</a:t>
                      </a:r>
                      <a:endParaRPr lang="en-IN"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312">
                <a:tc>
                  <a:txBody>
                    <a:bodyPr/>
                    <a:lstStyle/>
                    <a:p>
                      <a:r>
                        <a:rPr lang="en-US" dirty="0" smtClean="0"/>
                        <a:t>17</a:t>
                      </a:r>
                      <a:r>
                        <a:rPr lang="en-US" baseline="30000" dirty="0" smtClean="0"/>
                        <a:t>th</a:t>
                      </a:r>
                      <a:r>
                        <a:rPr lang="en-US" dirty="0" smtClean="0"/>
                        <a:t> August, 2018</a:t>
                      </a:r>
                      <a:endParaRPr lang="en-IN"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0" i="0" kern="1200" dirty="0" smtClean="0">
                          <a:solidFill>
                            <a:schemeClr val="tx1"/>
                          </a:solidFill>
                          <a:effectLst/>
                          <a:latin typeface="+mn-lt"/>
                          <a:ea typeface="+mn-ea"/>
                          <a:cs typeface="+mn-cs"/>
                        </a:rPr>
                        <a:t>Circular no. 6/2018</a:t>
                      </a:r>
                      <a:endParaRPr lang="en-IN"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31</a:t>
                      </a:r>
                      <a:r>
                        <a:rPr lang="en-US" baseline="30000" dirty="0" smtClean="0"/>
                        <a:t>st</a:t>
                      </a:r>
                      <a:r>
                        <a:rPr lang="en-US" dirty="0" smtClean="0"/>
                        <a:t> March, 2019</a:t>
                      </a:r>
                      <a:endParaRPr lang="en-IN" dirty="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312">
                <a:tc>
                  <a:txBody>
                    <a:bodyPr/>
                    <a:lstStyle/>
                    <a:p>
                      <a:r>
                        <a:rPr lang="en-US" dirty="0" smtClean="0"/>
                        <a:t>14</a:t>
                      </a:r>
                      <a:r>
                        <a:rPr lang="en-US" baseline="30000" dirty="0" smtClean="0"/>
                        <a:t>th</a:t>
                      </a:r>
                      <a:r>
                        <a:rPr lang="en-US" dirty="0" smtClean="0"/>
                        <a:t> May, 2019</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0" i="0" kern="1200" dirty="0" smtClean="0">
                          <a:solidFill>
                            <a:schemeClr val="tx1"/>
                          </a:solidFill>
                          <a:effectLst/>
                          <a:latin typeface="+mn-lt"/>
                          <a:ea typeface="+mn-ea"/>
                          <a:cs typeface="+mn-cs"/>
                        </a:rPr>
                        <a:t>Circular no. </a:t>
                      </a:r>
                      <a:r>
                        <a:rPr lang="en-US" dirty="0" smtClean="0"/>
                        <a:t>9/2019</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31</a:t>
                      </a:r>
                      <a:r>
                        <a:rPr lang="en-US" baseline="30000" dirty="0" smtClean="0"/>
                        <a:t>st</a:t>
                      </a:r>
                      <a:r>
                        <a:rPr lang="en-US" dirty="0" smtClean="0"/>
                        <a:t> March, 2020</a:t>
                      </a:r>
                      <a:endParaRPr lang="en-IN" dirty="0" smtClean="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312">
                <a:tc>
                  <a:txBody>
                    <a:bodyPr/>
                    <a:lstStyle/>
                    <a:p>
                      <a:r>
                        <a:rPr lang="en-US" dirty="0" smtClean="0"/>
                        <a:t>24</a:t>
                      </a:r>
                      <a:r>
                        <a:rPr lang="en-US" baseline="30000" dirty="0" smtClean="0"/>
                        <a:t>th</a:t>
                      </a:r>
                      <a:r>
                        <a:rPr lang="en-US" dirty="0" smtClean="0"/>
                        <a:t> April, 2020</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effectLst/>
                          <a:latin typeface="+mn-lt"/>
                          <a:ea typeface="+mn-ea"/>
                          <a:cs typeface="+mn-cs"/>
                        </a:rPr>
                        <a:t>Circular no. 10</a:t>
                      </a:r>
                      <a:r>
                        <a:rPr lang="en-US" dirty="0" smtClean="0"/>
                        <a:t>/2020</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31</a:t>
                      </a:r>
                      <a:r>
                        <a:rPr lang="en-US" baseline="30000" dirty="0" smtClean="0"/>
                        <a:t>st</a:t>
                      </a:r>
                      <a:r>
                        <a:rPr lang="en-US" dirty="0" smtClean="0"/>
                        <a:t> March, 2021</a:t>
                      </a:r>
                      <a:endParaRPr lang="en-IN" dirty="0" smtClean="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312">
                <a:tc>
                  <a:txBody>
                    <a:bodyPr/>
                    <a:lstStyle/>
                    <a:p>
                      <a:r>
                        <a:rPr lang="en-US" dirty="0" smtClean="0"/>
                        <a:t>25</a:t>
                      </a:r>
                      <a:r>
                        <a:rPr lang="en-US" baseline="30000" dirty="0" smtClean="0"/>
                        <a:t>th</a:t>
                      </a:r>
                      <a:r>
                        <a:rPr lang="en-US" dirty="0" smtClean="0"/>
                        <a:t> March, 2021</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kern="1200" dirty="0" smtClean="0">
                          <a:solidFill>
                            <a:schemeClr val="tx1"/>
                          </a:solidFill>
                          <a:effectLst/>
                          <a:latin typeface="+mn-lt"/>
                          <a:ea typeface="+mn-ea"/>
                          <a:cs typeface="+mn-cs"/>
                        </a:rPr>
                        <a:t>Circular no. 5</a:t>
                      </a:r>
                      <a:r>
                        <a:rPr lang="en-US" dirty="0" smtClean="0"/>
                        <a:t>/2021</a:t>
                      </a:r>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31</a:t>
                      </a:r>
                      <a:r>
                        <a:rPr lang="en-US" b="1" baseline="30000" dirty="0" smtClean="0"/>
                        <a:t>st</a:t>
                      </a:r>
                      <a:r>
                        <a:rPr lang="en-US" b="1" dirty="0" smtClean="0"/>
                        <a:t> March, 2022</a:t>
                      </a:r>
                      <a:endParaRPr lang="en-IN" b="1" dirty="0" smtClean="0"/>
                    </a:p>
                  </a:txBody>
                  <a:tcPr marL="87464" marR="8746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204390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23887" y="450850"/>
            <a:ext cx="10906126" cy="792163"/>
          </a:xfrm>
          <a:solidFill>
            <a:schemeClr val="bg2">
              <a:lumMod val="75000"/>
            </a:schemeClr>
          </a:solidFill>
        </p:spPr>
        <p:txBody>
          <a:bodyPr vert="horz" lIns="91440" tIns="45720" rIns="91440" bIns="45720" rtlCol="0" anchor="ctr">
            <a:noAutofit/>
          </a:bodyPr>
          <a:lstStyle/>
          <a:p>
            <a:pPr algn="ctr"/>
            <a:r>
              <a:rPr lang="en-US" sz="2700" b="1" dirty="0">
                <a:solidFill>
                  <a:schemeClr val="tx1"/>
                </a:solidFill>
                <a:latin typeface="Palatino Linotype" panose="02040502050505030304" pitchFamily="18" charset="0"/>
                <a:ea typeface="+mj-ea"/>
                <a:cs typeface="+mj-cs"/>
              </a:rPr>
              <a:t>Expenditure relating to entities not registered under GST (Column 7)</a:t>
            </a:r>
            <a:endParaRPr lang="en-IN" sz="2700" b="1" dirty="0">
              <a:solidFill>
                <a:schemeClr val="tx1"/>
              </a:solidFill>
              <a:latin typeface="Palatino Linotype" panose="02040502050505030304" pitchFamily="18" charset="0"/>
              <a:ea typeface="+mj-ea"/>
              <a:cs typeface="+mj-cs"/>
            </a:endParaRPr>
          </a:p>
        </p:txBody>
      </p:sp>
      <p:sp>
        <p:nvSpPr>
          <p:cNvPr id="3" name="Content Placeholder 2"/>
          <p:cNvSpPr>
            <a:spLocks noGrp="1"/>
          </p:cNvSpPr>
          <p:nvPr>
            <p:ph idx="1"/>
          </p:nvPr>
        </p:nvSpPr>
        <p:spPr>
          <a:xfrm>
            <a:off x="623887" y="1871663"/>
            <a:ext cx="10906126" cy="4071937"/>
          </a:xfrm>
        </p:spPr>
        <p:txBody>
          <a:bodyPr>
            <a:normAutofit/>
          </a:bodyPr>
          <a:lstStyle/>
          <a:p>
            <a:endParaRPr lang="en-US" sz="2200" dirty="0" smtClean="0">
              <a:latin typeface="Palatino Linotype" panose="02040502050505030304" pitchFamily="18" charset="0"/>
            </a:endParaRPr>
          </a:p>
          <a:p>
            <a:pPr algn="just"/>
            <a:r>
              <a:rPr lang="en-US" sz="2200" dirty="0" smtClean="0">
                <a:solidFill>
                  <a:schemeClr val="tx1"/>
                </a:solidFill>
                <a:latin typeface="Palatino Linotype" panose="02040502050505030304" pitchFamily="18" charset="0"/>
              </a:rPr>
              <a:t>The </a:t>
            </a:r>
            <a:r>
              <a:rPr lang="en-US" sz="2200" dirty="0">
                <a:solidFill>
                  <a:schemeClr val="tx1"/>
                </a:solidFill>
                <a:latin typeface="Palatino Linotype" panose="02040502050505030304" pitchFamily="18" charset="0"/>
              </a:rPr>
              <a:t>value of inward supply of goods and/or services received from unregistered persons should be reported </a:t>
            </a:r>
            <a:r>
              <a:rPr lang="en-US" sz="2200" dirty="0" smtClean="0">
                <a:solidFill>
                  <a:schemeClr val="tx1"/>
                </a:solidFill>
                <a:latin typeface="Palatino Linotype" panose="02040502050505030304" pitchFamily="18" charset="0"/>
              </a:rPr>
              <a:t>here.</a:t>
            </a:r>
          </a:p>
          <a:p>
            <a:pPr algn="just"/>
            <a:endParaRPr lang="en-US" sz="1000" dirty="0">
              <a:solidFill>
                <a:schemeClr val="tx1"/>
              </a:solidFill>
              <a:latin typeface="Palatino Linotype" panose="02040502050505030304" pitchFamily="18" charset="0"/>
            </a:endParaRPr>
          </a:p>
          <a:p>
            <a:pPr algn="just"/>
            <a:r>
              <a:rPr lang="en-US" sz="2200" dirty="0" smtClean="0">
                <a:solidFill>
                  <a:schemeClr val="tx1"/>
                </a:solidFill>
                <a:latin typeface="Palatino Linotype" panose="02040502050505030304" pitchFamily="18" charset="0"/>
              </a:rPr>
              <a:t>Also, Import of goods or services which are </a:t>
            </a:r>
            <a:r>
              <a:rPr lang="en-US" sz="2200" dirty="0" err="1" smtClean="0">
                <a:solidFill>
                  <a:schemeClr val="tx1"/>
                </a:solidFill>
                <a:latin typeface="Palatino Linotype" panose="02040502050505030304" pitchFamily="18" charset="0"/>
              </a:rPr>
              <a:t>leviable</a:t>
            </a:r>
            <a:r>
              <a:rPr lang="en-US" sz="2200" dirty="0" smtClean="0">
                <a:solidFill>
                  <a:schemeClr val="tx1"/>
                </a:solidFill>
                <a:latin typeface="Palatino Linotype" panose="02040502050505030304" pitchFamily="18" charset="0"/>
              </a:rPr>
              <a:t> to GST are to be included here.</a:t>
            </a:r>
          </a:p>
          <a:p>
            <a:pPr algn="just"/>
            <a:endParaRPr lang="en-US" sz="1000" dirty="0">
              <a:solidFill>
                <a:schemeClr val="tx1"/>
              </a:solidFill>
              <a:latin typeface="Palatino Linotype" panose="02040502050505030304" pitchFamily="18" charset="0"/>
            </a:endParaRPr>
          </a:p>
          <a:p>
            <a:pPr algn="just"/>
            <a:r>
              <a:rPr lang="en-US" sz="2400" dirty="0">
                <a:solidFill>
                  <a:schemeClr val="tx1"/>
                </a:solidFill>
              </a:rPr>
              <a:t>It should be ensured that the total of columns </a:t>
            </a:r>
            <a:r>
              <a:rPr lang="en-US" sz="2400" dirty="0" smtClean="0">
                <a:solidFill>
                  <a:schemeClr val="tx1"/>
                </a:solidFill>
              </a:rPr>
              <a:t>6 (Registered) </a:t>
            </a:r>
            <a:r>
              <a:rPr lang="en-US" sz="2400" dirty="0">
                <a:solidFill>
                  <a:schemeClr val="tx1"/>
                </a:solidFill>
              </a:rPr>
              <a:t>and </a:t>
            </a:r>
            <a:r>
              <a:rPr lang="en-US" sz="2400" dirty="0" smtClean="0">
                <a:solidFill>
                  <a:schemeClr val="tx1"/>
                </a:solidFill>
              </a:rPr>
              <a:t>7 (Unregistered), </a:t>
            </a:r>
            <a:r>
              <a:rPr lang="en-US" sz="2400" dirty="0">
                <a:solidFill>
                  <a:schemeClr val="tx1"/>
                </a:solidFill>
              </a:rPr>
              <a:t>tallies with the amount mentioned in column (2</a:t>
            </a:r>
            <a:r>
              <a:rPr lang="en-US" sz="2400" dirty="0" smtClean="0">
                <a:solidFill>
                  <a:schemeClr val="tx1"/>
                </a:solidFill>
              </a:rPr>
              <a:t>) (Total Expenditure). </a:t>
            </a:r>
            <a:endParaRPr lang="en-IN" sz="2200"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25008431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7" y="250825"/>
            <a:ext cx="10906126" cy="820737"/>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b="1" u="sng" dirty="0" smtClean="0">
                <a:latin typeface="Palatino Linotype" panose="02040502050505030304" pitchFamily="18" charset="0"/>
              </a:rPr>
              <a:t>Test check to be done by tax auditor</a:t>
            </a:r>
            <a:endParaRPr lang="en-IN" sz="3200" u="sng" dirty="0">
              <a:latin typeface="Palatino Linotype" panose="02040502050505030304" pitchFamily="18" charset="0"/>
            </a:endParaRPr>
          </a:p>
        </p:txBody>
      </p:sp>
      <p:sp>
        <p:nvSpPr>
          <p:cNvPr id="3" name="Content Placeholder 2"/>
          <p:cNvSpPr>
            <a:spLocks noGrp="1"/>
          </p:cNvSpPr>
          <p:nvPr>
            <p:ph idx="1"/>
          </p:nvPr>
        </p:nvSpPr>
        <p:spPr>
          <a:xfrm>
            <a:off x="623887" y="1511301"/>
            <a:ext cx="10906126" cy="4903788"/>
          </a:xfrm>
        </p:spPr>
        <p:txBody>
          <a:bodyPr>
            <a:normAutofit/>
          </a:bodyPr>
          <a:lstStyle/>
          <a:p>
            <a:pPr algn="just"/>
            <a:r>
              <a:rPr lang="en-US" sz="2400" dirty="0" smtClean="0"/>
              <a:t>In </a:t>
            </a:r>
            <a:r>
              <a:rPr lang="en-US" sz="2400" dirty="0"/>
              <a:t>order to verify the details filled in, the tax auditor needs to obtain from the </a:t>
            </a:r>
            <a:r>
              <a:rPr lang="en-US" sz="2400" dirty="0" err="1"/>
              <a:t>assessee</a:t>
            </a:r>
            <a:r>
              <a:rPr lang="en-US" sz="2400" dirty="0"/>
              <a:t> the required details in the below tabular format (an illustrative format which may be modified by the Tax auditor according to the facts and circumstances).  The Tax auditor should verify the details keyed in with the underlying document on a test check basis and retain the same as part of his working papers</a:t>
            </a:r>
            <a:r>
              <a:rPr lang="en-US" sz="2400" dirty="0" smtClean="0"/>
              <a:t>.</a:t>
            </a:r>
          </a:p>
          <a:p>
            <a:pPr algn="just"/>
            <a:endParaRPr lang="en-US" sz="2400" dirty="0">
              <a:latin typeface="Palatino Linotype" panose="02040502050505030304" pitchFamily="18" charset="0"/>
            </a:endParaRPr>
          </a:p>
          <a:p>
            <a:pPr algn="just"/>
            <a:endParaRPr lang="en-IN" sz="2200" dirty="0">
              <a:latin typeface="Palatino Linotype" panose="02040502050505030304"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66401039"/>
              </p:ext>
            </p:extLst>
          </p:nvPr>
        </p:nvGraphicFramePr>
        <p:xfrm>
          <a:off x="917577" y="3465724"/>
          <a:ext cx="10498138" cy="2463589"/>
        </p:xfrm>
        <a:graphic>
          <a:graphicData uri="http://schemas.openxmlformats.org/drawingml/2006/table">
            <a:tbl>
              <a:tblPr firstRow="1" bandRow="1">
                <a:tableStyleId>{F5AB1C69-6EDB-4FF4-983F-18BD219EF322}</a:tableStyleId>
              </a:tblPr>
              <a:tblGrid>
                <a:gridCol w="1368423"/>
                <a:gridCol w="1256113"/>
                <a:gridCol w="1312267"/>
                <a:gridCol w="1312267"/>
                <a:gridCol w="1312267"/>
                <a:gridCol w="1312267"/>
                <a:gridCol w="1312267"/>
                <a:gridCol w="1312267"/>
              </a:tblGrid>
              <a:tr h="1949239">
                <a:tc>
                  <a:txBody>
                    <a:bodyPr/>
                    <a:lstStyle/>
                    <a:p>
                      <a:pPr algn="ctr"/>
                      <a:r>
                        <a:rPr lang="en-US" dirty="0" smtClean="0">
                          <a:solidFill>
                            <a:schemeClr val="tx1"/>
                          </a:solidFill>
                          <a:latin typeface="Palatino Linotype" panose="02040502050505030304" pitchFamily="18" charset="0"/>
                        </a:rPr>
                        <a:t>Expenditure head</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Name of the entity</a:t>
                      </a:r>
                      <a:r>
                        <a:rPr lang="en-US" baseline="0" dirty="0" smtClean="0">
                          <a:solidFill>
                            <a:schemeClr val="tx1"/>
                          </a:solidFill>
                          <a:latin typeface="Palatino Linotype" panose="02040502050505030304" pitchFamily="18" charset="0"/>
                        </a:rPr>
                        <a:t> to whom payment is made</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GSTIN of the entity</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Value debited to expenditure account</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Value for which</a:t>
                      </a:r>
                      <a:r>
                        <a:rPr lang="en-US" baseline="0" dirty="0" smtClean="0">
                          <a:solidFill>
                            <a:schemeClr val="tx1"/>
                          </a:solidFill>
                          <a:latin typeface="Palatino Linotype" panose="02040502050505030304" pitchFamily="18" charset="0"/>
                        </a:rPr>
                        <a:t> input tax credit is taken</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Total amount paid</a:t>
                      </a:r>
                      <a:r>
                        <a:rPr lang="en-US" baseline="0" dirty="0" smtClean="0">
                          <a:solidFill>
                            <a:schemeClr val="tx1"/>
                          </a:solidFill>
                          <a:latin typeface="Palatino Linotype" panose="02040502050505030304" pitchFamily="18" charset="0"/>
                        </a:rPr>
                        <a:t> to the vendor</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Reason for NIL GST</a:t>
                      </a:r>
                      <a:endParaRPr lang="en-IN" dirty="0">
                        <a:solidFill>
                          <a:schemeClr val="tx1"/>
                        </a:solidFill>
                        <a:latin typeface="Palatino Linotype" panose="02040502050505030304" pitchFamily="18" charset="0"/>
                      </a:endParaRPr>
                    </a:p>
                  </a:txBody>
                  <a:tcPr/>
                </a:tc>
                <a:tc>
                  <a:txBody>
                    <a:bodyPr/>
                    <a:lstStyle/>
                    <a:p>
                      <a:pPr algn="ctr"/>
                      <a:r>
                        <a:rPr lang="en-US" dirty="0" smtClean="0">
                          <a:solidFill>
                            <a:schemeClr val="tx1"/>
                          </a:solidFill>
                          <a:latin typeface="Palatino Linotype" panose="02040502050505030304" pitchFamily="18" charset="0"/>
                        </a:rPr>
                        <a:t>General</a:t>
                      </a:r>
                      <a:r>
                        <a:rPr lang="en-US" baseline="0" dirty="0" smtClean="0">
                          <a:solidFill>
                            <a:schemeClr val="tx1"/>
                          </a:solidFill>
                          <a:latin typeface="Palatino Linotype" panose="02040502050505030304" pitchFamily="18" charset="0"/>
                        </a:rPr>
                        <a:t> Remarks, if any</a:t>
                      </a:r>
                      <a:endParaRPr lang="en-IN" dirty="0">
                        <a:solidFill>
                          <a:schemeClr val="tx1"/>
                        </a:solidFill>
                        <a:latin typeface="Palatino Linotype" panose="02040502050505030304" pitchFamily="18" charset="0"/>
                      </a:endParaRPr>
                    </a:p>
                  </a:txBody>
                  <a:tcPr/>
                </a:tc>
              </a:tr>
              <a:tr h="514350">
                <a:tc>
                  <a:txBody>
                    <a:bodyPr/>
                    <a:lstStyle/>
                    <a:p>
                      <a:pPr algn="ctr"/>
                      <a:endParaRPr lang="en-IN">
                        <a:solidFill>
                          <a:schemeClr val="tx1"/>
                        </a:solidFill>
                        <a:latin typeface="Palatino Linotype" panose="02040502050505030304" pitchFamily="18" charset="0"/>
                      </a:endParaRPr>
                    </a:p>
                  </a:txBody>
                  <a:tcPr/>
                </a:tc>
                <a:tc>
                  <a:txBody>
                    <a:bodyPr/>
                    <a:lstStyle/>
                    <a:p>
                      <a:pPr algn="ctr"/>
                      <a:endParaRPr lang="en-IN">
                        <a:solidFill>
                          <a:schemeClr val="tx1"/>
                        </a:solidFill>
                        <a:latin typeface="Palatino Linotype" panose="02040502050505030304" pitchFamily="18" charset="0"/>
                      </a:endParaRPr>
                    </a:p>
                  </a:txBody>
                  <a:tcPr/>
                </a:tc>
                <a:tc>
                  <a:txBody>
                    <a:bodyPr/>
                    <a:lstStyle/>
                    <a:p>
                      <a:pPr algn="ctr"/>
                      <a:endParaRPr lang="en-IN" dirty="0">
                        <a:solidFill>
                          <a:schemeClr val="tx1"/>
                        </a:solidFill>
                        <a:latin typeface="Palatino Linotype" panose="02040502050505030304" pitchFamily="18" charset="0"/>
                      </a:endParaRPr>
                    </a:p>
                  </a:txBody>
                  <a:tcPr/>
                </a:tc>
                <a:tc>
                  <a:txBody>
                    <a:bodyPr/>
                    <a:lstStyle/>
                    <a:p>
                      <a:pPr algn="ctr"/>
                      <a:endParaRPr lang="en-IN">
                        <a:solidFill>
                          <a:schemeClr val="tx1"/>
                        </a:solidFill>
                        <a:latin typeface="Palatino Linotype" panose="02040502050505030304" pitchFamily="18" charset="0"/>
                      </a:endParaRPr>
                    </a:p>
                  </a:txBody>
                  <a:tcPr/>
                </a:tc>
                <a:tc>
                  <a:txBody>
                    <a:bodyPr/>
                    <a:lstStyle/>
                    <a:p>
                      <a:pPr algn="ctr"/>
                      <a:endParaRPr lang="en-IN">
                        <a:solidFill>
                          <a:schemeClr val="tx1"/>
                        </a:solidFill>
                        <a:latin typeface="Palatino Linotype" panose="02040502050505030304" pitchFamily="18" charset="0"/>
                      </a:endParaRPr>
                    </a:p>
                  </a:txBody>
                  <a:tcPr/>
                </a:tc>
                <a:tc>
                  <a:txBody>
                    <a:bodyPr/>
                    <a:lstStyle/>
                    <a:p>
                      <a:pPr algn="ctr"/>
                      <a:endParaRPr lang="en-IN">
                        <a:solidFill>
                          <a:schemeClr val="tx1"/>
                        </a:solidFill>
                        <a:latin typeface="Palatino Linotype" panose="02040502050505030304" pitchFamily="18" charset="0"/>
                      </a:endParaRPr>
                    </a:p>
                  </a:txBody>
                  <a:tcPr/>
                </a:tc>
                <a:tc>
                  <a:txBody>
                    <a:bodyPr/>
                    <a:lstStyle/>
                    <a:p>
                      <a:pPr algn="ctr"/>
                      <a:endParaRPr lang="en-IN">
                        <a:solidFill>
                          <a:schemeClr val="tx1"/>
                        </a:solidFill>
                        <a:latin typeface="Palatino Linotype" panose="02040502050505030304" pitchFamily="18" charset="0"/>
                      </a:endParaRPr>
                    </a:p>
                  </a:txBody>
                  <a:tcPr/>
                </a:tc>
                <a:tc>
                  <a:txBody>
                    <a:bodyPr/>
                    <a:lstStyle/>
                    <a:p>
                      <a:pPr algn="ctr"/>
                      <a:endParaRPr lang="en-IN" dirty="0">
                        <a:solidFill>
                          <a:schemeClr val="tx1"/>
                        </a:solidFill>
                        <a:latin typeface="Palatino Linotype" panose="02040502050505030304" pitchFamily="18" charset="0"/>
                      </a:endParaRPr>
                    </a:p>
                  </a:txBody>
                  <a:tcPr/>
                </a:tc>
              </a:tr>
            </a:tbl>
          </a:graphicData>
        </a:graphic>
      </p:graphicFrame>
    </p:spTree>
    <p:extLst>
      <p:ext uri="{BB962C8B-B14F-4D97-AF65-F5344CB8AC3E}">
        <p14:creationId xmlns:p14="http://schemas.microsoft.com/office/powerpoint/2010/main" val="15704192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7" y="250825"/>
            <a:ext cx="10906126" cy="820737"/>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200" b="1" u="sng" dirty="0" smtClean="0">
                <a:latin typeface="Palatino Linotype" panose="02040502050505030304" pitchFamily="18" charset="0"/>
              </a:rPr>
              <a:t>Disclosure to be made by the tax auditor</a:t>
            </a:r>
            <a:endParaRPr lang="en-IN" sz="3200" u="sng" dirty="0">
              <a:latin typeface="Palatino Linotype" panose="02040502050505030304" pitchFamily="18" charset="0"/>
            </a:endParaRPr>
          </a:p>
        </p:txBody>
      </p:sp>
      <p:sp>
        <p:nvSpPr>
          <p:cNvPr id="3" name="Content Placeholder 2"/>
          <p:cNvSpPr>
            <a:spLocks noGrp="1"/>
          </p:cNvSpPr>
          <p:nvPr>
            <p:ph idx="1"/>
          </p:nvPr>
        </p:nvSpPr>
        <p:spPr>
          <a:xfrm>
            <a:off x="623887" y="1525586"/>
            <a:ext cx="10906126" cy="4946651"/>
          </a:xfrm>
        </p:spPr>
        <p:txBody>
          <a:bodyPr>
            <a:normAutofit/>
          </a:bodyPr>
          <a:lstStyle/>
          <a:p>
            <a:pPr algn="just"/>
            <a:r>
              <a:rPr lang="en-US" sz="2200" dirty="0" smtClean="0">
                <a:latin typeface="Palatino Linotype" panose="02040502050505030304" pitchFamily="18" charset="0"/>
              </a:rPr>
              <a:t>If </a:t>
            </a:r>
            <a:r>
              <a:rPr lang="en-US" sz="2200" dirty="0">
                <a:latin typeface="Palatino Linotype" panose="02040502050505030304" pitchFamily="18" charset="0"/>
              </a:rPr>
              <a:t>the </a:t>
            </a:r>
            <a:r>
              <a:rPr lang="en-US" sz="2200" dirty="0" err="1">
                <a:latin typeface="Palatino Linotype" panose="02040502050505030304" pitchFamily="18" charset="0"/>
              </a:rPr>
              <a:t>assessee</a:t>
            </a:r>
            <a:r>
              <a:rPr lang="en-US" sz="2200" dirty="0">
                <a:latin typeface="Palatino Linotype" panose="02040502050505030304" pitchFamily="18" charset="0"/>
              </a:rPr>
              <a:t> is not in a position to give the details as required in clause 44, an appropriate disclosure/disclaimer may be made by the auditor in Form </a:t>
            </a:r>
            <a:r>
              <a:rPr lang="en-US" sz="2200" dirty="0" smtClean="0">
                <a:latin typeface="Palatino Linotype" panose="02040502050505030304" pitchFamily="18" charset="0"/>
              </a:rPr>
              <a:t>3CA/3CB for which the </a:t>
            </a:r>
            <a:r>
              <a:rPr lang="en-US" sz="2200" dirty="0">
                <a:latin typeface="Palatino Linotype" panose="02040502050505030304" pitchFamily="18" charset="0"/>
              </a:rPr>
              <a:t>Tax auditor may refer the publications of the GST &amp; Indirect Taxes Committee issued from time to time</a:t>
            </a:r>
            <a:r>
              <a:rPr lang="en-US" sz="2200" dirty="0" smtClean="0">
                <a:latin typeface="Palatino Linotype" panose="02040502050505030304" pitchFamily="18" charset="0"/>
              </a:rPr>
              <a:t>.</a:t>
            </a:r>
          </a:p>
          <a:p>
            <a:pPr algn="just"/>
            <a:endParaRPr lang="en-US" sz="2200" dirty="0">
              <a:latin typeface="Palatino Linotype" panose="02040502050505030304" pitchFamily="18" charset="0"/>
            </a:endParaRPr>
          </a:p>
          <a:p>
            <a:pPr algn="just"/>
            <a:r>
              <a:rPr lang="en-US" sz="2200" dirty="0" smtClean="0">
                <a:latin typeface="Palatino Linotype" panose="02040502050505030304" pitchFamily="18" charset="0"/>
              </a:rPr>
              <a:t>Also, an </a:t>
            </a:r>
            <a:r>
              <a:rPr lang="en-US" sz="2200" dirty="0">
                <a:latin typeface="Palatino Linotype" panose="02040502050505030304" pitchFamily="18" charset="0"/>
              </a:rPr>
              <a:t>appropriate disclosure should be made by the Tax auditor in Form 3CA/3CB, as the case may be, for the view taken by the </a:t>
            </a:r>
            <a:r>
              <a:rPr lang="en-US" sz="2200" dirty="0" err="1">
                <a:latin typeface="Palatino Linotype" panose="02040502050505030304" pitchFamily="18" charset="0"/>
              </a:rPr>
              <a:t>assessee</a:t>
            </a:r>
            <a:r>
              <a:rPr lang="en-US" sz="2200" dirty="0">
                <a:latin typeface="Palatino Linotype" panose="02040502050505030304" pitchFamily="18" charset="0"/>
              </a:rPr>
              <a:t> in relation to the meaning of “Total expenditure” and the method of filling up the appropriate columns.</a:t>
            </a:r>
            <a:endParaRPr lang="en-IN" sz="2200" dirty="0">
              <a:latin typeface="Palatino Linotype" panose="02040502050505030304" pitchFamily="18" charset="0"/>
            </a:endParaRPr>
          </a:p>
        </p:txBody>
      </p:sp>
    </p:spTree>
    <p:extLst>
      <p:ext uri="{BB962C8B-B14F-4D97-AF65-F5344CB8AC3E}">
        <p14:creationId xmlns:p14="http://schemas.microsoft.com/office/powerpoint/2010/main" val="2685116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35" y="42863"/>
            <a:ext cx="10720388" cy="892175"/>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US" sz="3600" b="1" u="sng" dirty="0">
                <a:latin typeface="Palatino Linotype" panose="02040502050505030304" pitchFamily="18" charset="0"/>
              </a:rPr>
              <a:t>Difficulties in reporting Clause 44</a:t>
            </a:r>
            <a:endParaRPr lang="en-IN" sz="3600" b="1" u="sng" dirty="0">
              <a:latin typeface="Palatino Linotype" panose="02040502050505030304" pitchFamily="18" charset="0"/>
            </a:endParaRPr>
          </a:p>
        </p:txBody>
      </p:sp>
      <p:sp>
        <p:nvSpPr>
          <p:cNvPr id="3" name="Content Placeholder 2"/>
          <p:cNvSpPr>
            <a:spLocks noGrp="1"/>
          </p:cNvSpPr>
          <p:nvPr>
            <p:ph idx="1"/>
          </p:nvPr>
        </p:nvSpPr>
        <p:spPr>
          <a:xfrm>
            <a:off x="252411" y="1100137"/>
            <a:ext cx="11577637" cy="5557838"/>
          </a:xfrm>
        </p:spPr>
        <p:txBody>
          <a:bodyPr>
            <a:normAutofit fontScale="92500" lnSpcReduction="10000"/>
          </a:bodyPr>
          <a:lstStyle/>
          <a:p>
            <a:pPr algn="just"/>
            <a:r>
              <a:rPr lang="en-US" sz="2400" dirty="0">
                <a:latin typeface="Palatino Linotype" panose="02040502050505030304" pitchFamily="18" charset="0"/>
              </a:rPr>
              <a:t>Many </a:t>
            </a:r>
            <a:r>
              <a:rPr lang="en-US" sz="2400" dirty="0" err="1" smtClean="0">
                <a:latin typeface="Palatino Linotype" panose="02040502050505030304" pitchFamily="18" charset="0"/>
              </a:rPr>
              <a:t>Assessee</a:t>
            </a:r>
            <a:r>
              <a:rPr lang="en-US" sz="2400" dirty="0" smtClean="0">
                <a:latin typeface="Palatino Linotype" panose="02040502050505030304" pitchFamily="18" charset="0"/>
              </a:rPr>
              <a:t> </a:t>
            </a:r>
            <a:r>
              <a:rPr lang="en-US" sz="2400" dirty="0">
                <a:latin typeface="Palatino Linotype" panose="02040502050505030304" pitchFamily="18" charset="0"/>
              </a:rPr>
              <a:t>do not maintain bifurcation of purchases from registered and unregistered persons.</a:t>
            </a:r>
            <a:r>
              <a:rPr lang="en-US" dirty="0">
                <a:latin typeface="Palatino Linotype" panose="02040502050505030304" pitchFamily="18" charset="0"/>
              </a:rPr>
              <a:t> </a:t>
            </a:r>
            <a:endParaRPr lang="en-US" dirty="0" smtClean="0">
              <a:latin typeface="Palatino Linotype" panose="02040502050505030304" pitchFamily="18" charset="0"/>
            </a:endParaRPr>
          </a:p>
          <a:p>
            <a:pPr algn="just"/>
            <a:endParaRPr lang="en-IN" sz="1400" dirty="0">
              <a:latin typeface="Palatino Linotype" panose="02040502050505030304" pitchFamily="18" charset="0"/>
            </a:endParaRPr>
          </a:p>
          <a:p>
            <a:pPr algn="just"/>
            <a:r>
              <a:rPr lang="en-US" sz="2400" dirty="0">
                <a:latin typeface="Palatino Linotype" panose="02040502050505030304" pitchFamily="18" charset="0"/>
              </a:rPr>
              <a:t>We verify that purchases on which ITC is claimed are from registered persons. But if ITC is not claimed on purchases (like building construction </a:t>
            </a:r>
            <a:r>
              <a:rPr lang="en-US" sz="2400" dirty="0" err="1">
                <a:latin typeface="Palatino Linotype" panose="02040502050505030304" pitchFamily="18" charset="0"/>
              </a:rPr>
              <a:t>etc</a:t>
            </a:r>
            <a:r>
              <a:rPr lang="en-US" sz="2400" dirty="0">
                <a:latin typeface="Palatino Linotype" panose="02040502050505030304" pitchFamily="18" charset="0"/>
              </a:rPr>
              <a:t>), then </a:t>
            </a:r>
            <a:r>
              <a:rPr lang="en-US" sz="2400" dirty="0" err="1">
                <a:latin typeface="Palatino Linotype" panose="02040502050505030304" pitchFamily="18" charset="0"/>
              </a:rPr>
              <a:t>assessee</a:t>
            </a:r>
            <a:r>
              <a:rPr lang="en-US" sz="2400" dirty="0">
                <a:latin typeface="Palatino Linotype" panose="02040502050505030304" pitchFamily="18" charset="0"/>
              </a:rPr>
              <a:t> does not maintain whether it is from registered or unregistered</a:t>
            </a:r>
            <a:r>
              <a:rPr lang="en-US" dirty="0" smtClean="0">
                <a:latin typeface="Palatino Linotype" panose="02040502050505030304" pitchFamily="18" charset="0"/>
              </a:rPr>
              <a:t>.</a:t>
            </a:r>
          </a:p>
          <a:p>
            <a:pPr marL="0" indent="0" algn="just">
              <a:buNone/>
            </a:pPr>
            <a:endParaRPr lang="en-IN" sz="1400" dirty="0">
              <a:latin typeface="Palatino Linotype" panose="02040502050505030304" pitchFamily="18" charset="0"/>
            </a:endParaRPr>
          </a:p>
          <a:p>
            <a:pPr algn="just"/>
            <a:r>
              <a:rPr lang="en-US" sz="2400" dirty="0">
                <a:latin typeface="Palatino Linotype" panose="02040502050505030304" pitchFamily="18" charset="0"/>
              </a:rPr>
              <a:t>Among the purchases from registered persons, very difficult to bifurcate purchases from composition and regular registered persons</a:t>
            </a:r>
            <a:r>
              <a:rPr lang="en-US" dirty="0" smtClean="0">
                <a:latin typeface="Palatino Linotype" panose="02040502050505030304" pitchFamily="18" charset="0"/>
              </a:rPr>
              <a:t>.</a:t>
            </a:r>
          </a:p>
          <a:p>
            <a:pPr marL="0" indent="0" algn="just">
              <a:buNone/>
            </a:pPr>
            <a:endParaRPr lang="en-IN" sz="1400" dirty="0">
              <a:latin typeface="Palatino Linotype" panose="02040502050505030304" pitchFamily="18" charset="0"/>
            </a:endParaRPr>
          </a:p>
          <a:p>
            <a:pPr algn="just"/>
            <a:r>
              <a:rPr lang="en-US" sz="2400" dirty="0">
                <a:latin typeface="Palatino Linotype" panose="02040502050505030304" pitchFamily="18" charset="0"/>
              </a:rPr>
              <a:t>In case of purchases on which RCM is applicable, how to report? – If reported as unregistered purchases, their system may capture excessive purchases from unregistered persons, thereby selecting cases for scrutiny</a:t>
            </a:r>
            <a:r>
              <a:rPr lang="en-US" dirty="0" smtClean="0">
                <a:latin typeface="Palatino Linotype" panose="02040502050505030304" pitchFamily="18" charset="0"/>
              </a:rPr>
              <a:t>.</a:t>
            </a:r>
          </a:p>
          <a:p>
            <a:pPr marL="0" indent="0" algn="just">
              <a:buNone/>
            </a:pPr>
            <a:endParaRPr lang="en-IN" sz="1300" dirty="0">
              <a:latin typeface="Palatino Linotype" panose="02040502050505030304" pitchFamily="18" charset="0"/>
            </a:endParaRPr>
          </a:p>
          <a:p>
            <a:pPr algn="just"/>
            <a:r>
              <a:rPr lang="en-US" sz="2400" dirty="0">
                <a:latin typeface="Palatino Linotype" panose="02040502050505030304" pitchFamily="18" charset="0"/>
              </a:rPr>
              <a:t>If bifurcation as expected in Clause 44 is to be given, then lot of training to be given to accountants and even after doing so, the authenticity of data in case of big assesses would be always be difficult.</a:t>
            </a:r>
            <a:endParaRPr lang="en-IN" sz="2400" dirty="0">
              <a:latin typeface="Palatino Linotype" panose="02040502050505030304" pitchFamily="18" charset="0"/>
            </a:endParaRPr>
          </a:p>
          <a:p>
            <a:endParaRPr lang="en-IN" dirty="0"/>
          </a:p>
        </p:txBody>
      </p:sp>
    </p:spTree>
    <p:extLst>
      <p:ext uri="{BB962C8B-B14F-4D97-AF65-F5344CB8AC3E}">
        <p14:creationId xmlns:p14="http://schemas.microsoft.com/office/powerpoint/2010/main" val="28067221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1049" y="439737"/>
            <a:ext cx="10620375" cy="5246687"/>
          </a:xfrm>
        </p:spPr>
        <p:txBody>
          <a:bodyPr>
            <a:normAutofit/>
          </a:bodyPr>
          <a:lstStyle/>
          <a:p>
            <a:pPr marL="0" indent="0" algn="ctr">
              <a:buNone/>
            </a:pPr>
            <a:endParaRPr lang="en-US" dirty="0" smtClean="0"/>
          </a:p>
          <a:p>
            <a:pPr marL="0" indent="0" algn="ctr">
              <a:buNone/>
            </a:pPr>
            <a:r>
              <a:rPr lang="en-US" sz="9600" dirty="0" smtClean="0"/>
              <a:t>THANK YOU..!!</a:t>
            </a:r>
          </a:p>
          <a:p>
            <a:pPr marL="0" indent="0" algn="ctr">
              <a:buNone/>
            </a:pPr>
            <a:endParaRPr lang="en-US" sz="4800" dirty="0" smtClean="0"/>
          </a:p>
          <a:p>
            <a:pPr marL="0" indent="0" algn="ctr">
              <a:buNone/>
            </a:pPr>
            <a:endParaRPr lang="en-US" dirty="0"/>
          </a:p>
          <a:p>
            <a:pPr algn="r"/>
            <a:r>
              <a:rPr lang="en-US" sz="3200" dirty="0" smtClean="0">
                <a:solidFill>
                  <a:schemeClr val="tx1"/>
                </a:solidFill>
                <a:latin typeface="Palatino Linotype" panose="02040502050505030304" pitchFamily="18" charset="0"/>
              </a:rPr>
              <a:t>Presented </a:t>
            </a:r>
            <a:r>
              <a:rPr lang="en-US" sz="3200" dirty="0">
                <a:solidFill>
                  <a:schemeClr val="tx1"/>
                </a:solidFill>
                <a:latin typeface="Palatino Linotype" panose="02040502050505030304" pitchFamily="18" charset="0"/>
              </a:rPr>
              <a:t>by:- CA Sanjay Kumar Agarwal</a:t>
            </a:r>
          </a:p>
          <a:p>
            <a:pPr algn="r"/>
            <a:r>
              <a:rPr lang="en-US" sz="3200" dirty="0">
                <a:solidFill>
                  <a:schemeClr val="tx1"/>
                </a:solidFill>
                <a:latin typeface="Palatino Linotype" panose="02040502050505030304" pitchFamily="18" charset="0"/>
              </a:rPr>
              <a:t>E-mail id: agarwal.s.ca@gmail.com</a:t>
            </a:r>
          </a:p>
          <a:p>
            <a:pPr marL="0" indent="0">
              <a:buNone/>
            </a:pPr>
            <a:endParaRPr lang="en-US" dirty="0" smtClean="0"/>
          </a:p>
          <a:p>
            <a:pPr marL="0" indent="0">
              <a:buNone/>
            </a:pPr>
            <a:endParaRPr lang="en-IN" dirty="0"/>
          </a:p>
        </p:txBody>
      </p:sp>
    </p:spTree>
    <p:extLst>
      <p:ext uri="{BB962C8B-B14F-4D97-AF65-F5344CB8AC3E}">
        <p14:creationId xmlns:p14="http://schemas.microsoft.com/office/powerpoint/2010/main" val="4122988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156435"/>
          </a:xfrm>
          <a:solidFill>
            <a:schemeClr val="bg2">
              <a:lumMod val="75000"/>
            </a:schemeClr>
          </a:solidFill>
        </p:spPr>
        <p:txBody>
          <a:bodyPr anchor="ctr">
            <a:normAutofit/>
          </a:bodyPr>
          <a:lstStyle/>
          <a:p>
            <a:pPr algn="ctr"/>
            <a:r>
              <a:rPr lang="en-US" sz="4400" u="sng" dirty="0" smtClean="0">
                <a:solidFill>
                  <a:schemeClr val="tx1"/>
                </a:solidFill>
                <a:latin typeface="Palatino Linotype" panose="02040502050505030304" pitchFamily="18" charset="0"/>
              </a:rPr>
              <a:t>Clause 30C of Tax Audit Report</a:t>
            </a:r>
            <a:endParaRPr lang="en-IN" sz="4400" u="sng" dirty="0">
              <a:solidFill>
                <a:schemeClr val="tx1"/>
              </a:solidFill>
              <a:latin typeface="Palatino Linotype" panose="02040502050505030304" pitchFamily="18" charset="0"/>
            </a:endParaRPr>
          </a:p>
        </p:txBody>
      </p:sp>
      <p:sp>
        <p:nvSpPr>
          <p:cNvPr id="3" name="Content Placeholder 2"/>
          <p:cNvSpPr>
            <a:spLocks noGrp="1"/>
          </p:cNvSpPr>
          <p:nvPr>
            <p:ph idx="1"/>
          </p:nvPr>
        </p:nvSpPr>
        <p:spPr/>
        <p:txBody>
          <a:bodyPr/>
          <a:lstStyle/>
          <a:p>
            <a:pPr marL="514350" indent="-514350">
              <a:buFont typeface="+mj-lt"/>
              <a:buAutoNum type="alphaLcParenR"/>
            </a:pPr>
            <a:endParaRPr lang="en-US" sz="2000" dirty="0" smtClean="0">
              <a:latin typeface="Palatino Linotype" panose="02040502050505030304" pitchFamily="18" charset="0"/>
            </a:endParaRPr>
          </a:p>
          <a:p>
            <a:pPr marL="514350" indent="-514350">
              <a:buFont typeface="+mj-lt"/>
              <a:buAutoNum type="alphaLcParenR"/>
            </a:pPr>
            <a:r>
              <a:rPr lang="en-US" sz="2000" dirty="0" smtClean="0">
                <a:latin typeface="Palatino Linotype" panose="02040502050505030304" pitchFamily="18" charset="0"/>
              </a:rPr>
              <a:t>Whether </a:t>
            </a:r>
            <a:r>
              <a:rPr lang="en-US" sz="2000" dirty="0">
                <a:latin typeface="Palatino Linotype" panose="02040502050505030304" pitchFamily="18" charset="0"/>
              </a:rPr>
              <a:t>the </a:t>
            </a:r>
            <a:r>
              <a:rPr lang="en-US" sz="2000" dirty="0" err="1">
                <a:latin typeface="Palatino Linotype" panose="02040502050505030304" pitchFamily="18" charset="0"/>
              </a:rPr>
              <a:t>assessee</a:t>
            </a:r>
            <a:r>
              <a:rPr lang="en-US" sz="2000" dirty="0">
                <a:latin typeface="Palatino Linotype" panose="02040502050505030304" pitchFamily="18" charset="0"/>
              </a:rPr>
              <a:t> has entered into an impermissible avoidance arrangement, as referred to in section 96, during the previous year? (Yes/No</a:t>
            </a:r>
            <a:r>
              <a:rPr lang="en-US" sz="2000" dirty="0" smtClean="0">
                <a:latin typeface="Palatino Linotype" panose="02040502050505030304" pitchFamily="18" charset="0"/>
              </a:rPr>
              <a:t>)</a:t>
            </a:r>
          </a:p>
          <a:p>
            <a:pPr marL="514350" indent="-514350">
              <a:buFont typeface="+mj-lt"/>
              <a:buAutoNum type="alphaLcParenR"/>
            </a:pPr>
            <a:endParaRPr lang="en-IN" sz="2000" dirty="0">
              <a:latin typeface="Palatino Linotype" panose="02040502050505030304" pitchFamily="18" charset="0"/>
            </a:endParaRPr>
          </a:p>
          <a:p>
            <a:pPr marL="514350" indent="-514350">
              <a:buFont typeface="+mj-lt"/>
              <a:buAutoNum type="alphaLcParenR"/>
            </a:pPr>
            <a:r>
              <a:rPr lang="en-US" sz="2000" dirty="0" smtClean="0">
                <a:latin typeface="Palatino Linotype" panose="02040502050505030304" pitchFamily="18" charset="0"/>
              </a:rPr>
              <a:t>If </a:t>
            </a:r>
            <a:r>
              <a:rPr lang="en-US" sz="2000" dirty="0">
                <a:latin typeface="Palatino Linotype" panose="02040502050505030304" pitchFamily="18" charset="0"/>
              </a:rPr>
              <a:t>yes, please specify:-</a:t>
            </a:r>
            <a:endParaRPr lang="en-IN" sz="2000" dirty="0">
              <a:latin typeface="Palatino Linotype" panose="02040502050505030304" pitchFamily="18" charset="0"/>
            </a:endParaRPr>
          </a:p>
          <a:p>
            <a:pPr marL="971550" lvl="1" indent="-514350">
              <a:buFont typeface="+mj-lt"/>
              <a:buAutoNum type="romanLcPeriod"/>
            </a:pPr>
            <a:r>
              <a:rPr lang="en-US" sz="2000" dirty="0" smtClean="0">
                <a:latin typeface="Palatino Linotype" panose="02040502050505030304" pitchFamily="18" charset="0"/>
              </a:rPr>
              <a:t>Nature </a:t>
            </a:r>
            <a:r>
              <a:rPr lang="en-US" sz="2000" dirty="0">
                <a:latin typeface="Palatino Linotype" panose="02040502050505030304" pitchFamily="18" charset="0"/>
              </a:rPr>
              <a:t>of the impermissible avoidance arrangement:</a:t>
            </a:r>
            <a:endParaRPr lang="en-IN" sz="2000" dirty="0">
              <a:latin typeface="Palatino Linotype" panose="02040502050505030304" pitchFamily="18" charset="0"/>
            </a:endParaRPr>
          </a:p>
          <a:p>
            <a:pPr marL="971550" lvl="1" indent="-514350">
              <a:buFont typeface="+mj-lt"/>
              <a:buAutoNum type="romanLcPeriod"/>
            </a:pPr>
            <a:r>
              <a:rPr lang="en-US" sz="2000" dirty="0" smtClean="0">
                <a:latin typeface="Palatino Linotype" panose="02040502050505030304" pitchFamily="18" charset="0"/>
              </a:rPr>
              <a:t>Amount </a:t>
            </a:r>
            <a:r>
              <a:rPr lang="en-US" sz="2000" dirty="0">
                <a:latin typeface="Palatino Linotype" panose="02040502050505030304" pitchFamily="18" charset="0"/>
              </a:rPr>
              <a:t>(in </a:t>
            </a:r>
            <a:r>
              <a:rPr lang="en-US" sz="2000" dirty="0" err="1">
                <a:latin typeface="Palatino Linotype" panose="02040502050505030304" pitchFamily="18" charset="0"/>
              </a:rPr>
              <a:t>Rs</a:t>
            </a:r>
            <a:r>
              <a:rPr lang="en-US" sz="2000" dirty="0">
                <a:latin typeface="Palatino Linotype" panose="02040502050505030304" pitchFamily="18" charset="0"/>
              </a:rPr>
              <a:t>.) of tax benefit in the previous year arising, in aggregate, to all the parties to the arrangement</a:t>
            </a:r>
            <a:endParaRPr lang="en-IN" sz="2000" dirty="0">
              <a:latin typeface="Palatino Linotype" panose="02040502050505030304" pitchFamily="18" charset="0"/>
            </a:endParaRPr>
          </a:p>
          <a:p>
            <a:endParaRPr lang="en-IN" dirty="0"/>
          </a:p>
        </p:txBody>
      </p:sp>
    </p:spTree>
    <p:extLst>
      <p:ext uri="{BB962C8B-B14F-4D97-AF65-F5344CB8AC3E}">
        <p14:creationId xmlns:p14="http://schemas.microsoft.com/office/powerpoint/2010/main" val="1635362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414337"/>
            <a:ext cx="10058400" cy="742951"/>
          </a:xfrm>
          <a:solidFill>
            <a:schemeClr val="bg2">
              <a:lumMod val="75000"/>
            </a:schemeClr>
          </a:solidFill>
        </p:spPr>
        <p:txBody>
          <a:bodyPr>
            <a:normAutofit/>
          </a:bodyPr>
          <a:lstStyle/>
          <a:p>
            <a:pPr algn="ctr"/>
            <a:r>
              <a:rPr lang="en-US" sz="4400" dirty="0" smtClean="0">
                <a:solidFill>
                  <a:schemeClr val="tx1"/>
                </a:solidFill>
                <a:latin typeface="Palatino Linotype" panose="02040502050505030304" pitchFamily="18" charset="0"/>
              </a:rPr>
              <a:t>Key </a:t>
            </a:r>
            <a:r>
              <a:rPr lang="en-US" sz="4400" dirty="0">
                <a:solidFill>
                  <a:schemeClr val="tx1"/>
                </a:solidFill>
                <a:latin typeface="Palatino Linotype" panose="02040502050505030304" pitchFamily="18" charset="0"/>
              </a:rPr>
              <a:t>features of the GAAR provisions </a:t>
            </a:r>
            <a:endParaRPr lang="en-IN" sz="4400"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368618" y="1800225"/>
            <a:ext cx="11515724" cy="4529138"/>
          </a:xfrm>
        </p:spPr>
        <p:txBody>
          <a:bodyPr>
            <a:noAutofit/>
          </a:bodyPr>
          <a:lstStyle/>
          <a:p>
            <a:pPr marL="357188" indent="-357188" algn="just">
              <a:buFont typeface="Wingdings" panose="05000000000000000000" pitchFamily="2" charset="2"/>
              <a:buChar char="§"/>
            </a:pPr>
            <a:r>
              <a:rPr lang="en-US" sz="2200" dirty="0">
                <a:solidFill>
                  <a:schemeClr val="tx1"/>
                </a:solidFill>
                <a:latin typeface="Palatino Linotype" panose="02040502050505030304" pitchFamily="18" charset="0"/>
              </a:rPr>
              <a:t>The provisions of General </a:t>
            </a:r>
            <a:r>
              <a:rPr lang="en-US" sz="2200" dirty="0" smtClean="0">
                <a:solidFill>
                  <a:schemeClr val="tx1"/>
                </a:solidFill>
                <a:latin typeface="Palatino Linotype" panose="02040502050505030304" pitchFamily="18" charset="0"/>
              </a:rPr>
              <a:t>Anti-Avoidance </a:t>
            </a:r>
            <a:r>
              <a:rPr lang="en-US" sz="2200" dirty="0">
                <a:solidFill>
                  <a:schemeClr val="tx1"/>
                </a:solidFill>
                <a:latin typeface="Palatino Linotype" panose="02040502050505030304" pitchFamily="18" charset="0"/>
              </a:rPr>
              <a:t>Rule (GAAR) are contained in Chapter X-A comprising of section 95 to section 102 and the procedural provisions relating to mechanism for invocation of GAAR and passing of the assessment order in consequence thereof are contained in section 144BA. Rules 10U to 10UF have been prescribed by the Central Government in respect of GAAR.</a:t>
            </a:r>
            <a:endParaRPr lang="en-IN" sz="2200" dirty="0">
              <a:solidFill>
                <a:schemeClr val="tx1"/>
              </a:solidFill>
              <a:latin typeface="Palatino Linotype" panose="02040502050505030304" pitchFamily="18" charset="0"/>
            </a:endParaRPr>
          </a:p>
          <a:p>
            <a:pPr marL="357188" indent="-357188" algn="just">
              <a:buFont typeface="Wingdings" panose="05000000000000000000" pitchFamily="2" charset="2"/>
              <a:buChar char="§"/>
            </a:pPr>
            <a:r>
              <a:rPr lang="en-US" sz="2200" dirty="0" smtClean="0">
                <a:solidFill>
                  <a:schemeClr val="tx1"/>
                </a:solidFill>
                <a:latin typeface="Palatino Linotype" panose="02040502050505030304" pitchFamily="18" charset="0"/>
              </a:rPr>
              <a:t>The </a:t>
            </a:r>
            <a:r>
              <a:rPr lang="en-US" sz="2200" dirty="0">
                <a:solidFill>
                  <a:schemeClr val="tx1"/>
                </a:solidFill>
                <a:latin typeface="Palatino Linotype" panose="02040502050505030304" pitchFamily="18" charset="0"/>
              </a:rPr>
              <a:t>objective of GAAR is to target abusive transactions entered into with the main object of avoiding taxes with the use of sophisticated structures and codify the doctrine of “substance over form” where the real intention of the parties and effect of transactions and purpose of an arrangement is taken into account for determining the tax consequences, irrespective of the legal structure that has been superimposed to camouflage the real intent and purpose</a:t>
            </a:r>
            <a:r>
              <a:rPr lang="en-US" sz="2200" dirty="0" smtClean="0">
                <a:solidFill>
                  <a:schemeClr val="tx1"/>
                </a:solidFill>
                <a:latin typeface="Palatino Linotype" panose="02040502050505030304" pitchFamily="18" charset="0"/>
              </a:rPr>
              <a:t>.</a:t>
            </a:r>
            <a:endParaRPr lang="en-IN" sz="2200" dirty="0" smtClean="0">
              <a:solidFill>
                <a:schemeClr val="tx1"/>
              </a:solidFill>
              <a:latin typeface="Palatino Linotype" panose="02040502050505030304" pitchFamily="18" charset="0"/>
            </a:endParaRPr>
          </a:p>
          <a:p>
            <a:pPr marL="357188" indent="-357188" algn="just">
              <a:buFont typeface="Wingdings" panose="05000000000000000000" pitchFamily="2" charset="2"/>
              <a:buChar char="§"/>
            </a:pPr>
            <a:r>
              <a:rPr lang="en-US" sz="2200" dirty="0" smtClean="0">
                <a:solidFill>
                  <a:schemeClr val="tx1"/>
                </a:solidFill>
                <a:latin typeface="Palatino Linotype" panose="02040502050505030304" pitchFamily="18" charset="0"/>
              </a:rPr>
              <a:t>Arrangements entered into prior to 1st April 2017 are excluded from the application of GAAR provisions.</a:t>
            </a:r>
            <a:endParaRPr lang="en-IN" sz="2200" dirty="0" smtClean="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150646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5"/>
            <a:ext cx="10058400" cy="1142146"/>
          </a:xfrm>
          <a:solidFill>
            <a:schemeClr val="bg2">
              <a:lumMod val="75000"/>
            </a:schemeClr>
          </a:solidFill>
        </p:spPr>
        <p:txBody>
          <a:bodyPr anchor="ctr">
            <a:normAutofit/>
          </a:bodyPr>
          <a:lstStyle/>
          <a:p>
            <a:pPr algn="ctr"/>
            <a:r>
              <a:rPr lang="en-US" dirty="0" smtClean="0">
                <a:solidFill>
                  <a:schemeClr val="tx1"/>
                </a:solidFill>
                <a:latin typeface="Palatino Linotype" panose="02040502050505030304" pitchFamily="18" charset="0"/>
              </a:rPr>
              <a:t>Arrangement to be treated as IAA</a:t>
            </a:r>
            <a:endParaRPr lang="en-IN"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311467" y="1823085"/>
            <a:ext cx="11389996" cy="4434840"/>
          </a:xfrm>
        </p:spPr>
        <p:txBody>
          <a:bodyPr>
            <a:normAutofit/>
          </a:bodyPr>
          <a:lstStyle/>
          <a:p>
            <a:pPr marL="357188" indent="-357188" algn="just">
              <a:buFont typeface="Wingdings" panose="05000000000000000000" pitchFamily="2" charset="2"/>
              <a:buChar char="§"/>
            </a:pPr>
            <a:r>
              <a:rPr lang="en-US" sz="2200" dirty="0">
                <a:solidFill>
                  <a:schemeClr val="tx1"/>
                </a:solidFill>
                <a:latin typeface="Palatino Linotype" panose="02040502050505030304" pitchFamily="18" charset="0"/>
              </a:rPr>
              <a:t>An arrangement is to be treated as an IAA, if its main purpose is to obtain tax benefit and it satisfies any one or more of the four tests specified in Section 96.</a:t>
            </a:r>
            <a:endParaRPr lang="en-IN" sz="2200" dirty="0">
              <a:solidFill>
                <a:schemeClr val="tx1"/>
              </a:solidFill>
              <a:latin typeface="Palatino Linotype" panose="02040502050505030304" pitchFamily="18" charset="0"/>
            </a:endParaRPr>
          </a:p>
          <a:p>
            <a:pPr marL="357188" indent="-357188" algn="just">
              <a:buFont typeface="Wingdings" panose="05000000000000000000" pitchFamily="2" charset="2"/>
              <a:buChar char="§"/>
            </a:pPr>
            <a:r>
              <a:rPr lang="en-US" sz="2200" dirty="0" smtClean="0">
                <a:solidFill>
                  <a:schemeClr val="tx1"/>
                </a:solidFill>
                <a:latin typeface="Palatino Linotype" panose="02040502050505030304" pitchFamily="18" charset="0"/>
              </a:rPr>
              <a:t>The </a:t>
            </a:r>
            <a:r>
              <a:rPr lang="en-US" sz="2200" dirty="0">
                <a:solidFill>
                  <a:schemeClr val="tx1"/>
                </a:solidFill>
                <a:latin typeface="Palatino Linotype" panose="02040502050505030304" pitchFamily="18" charset="0"/>
              </a:rPr>
              <a:t>four tests specified in Section 96 are</a:t>
            </a:r>
            <a:r>
              <a:rPr lang="en-US" sz="2200" dirty="0" smtClean="0">
                <a:solidFill>
                  <a:schemeClr val="tx1"/>
                </a:solidFill>
                <a:latin typeface="Palatino Linotype" panose="02040502050505030304" pitchFamily="18" charset="0"/>
              </a:rPr>
              <a:t>:</a:t>
            </a:r>
          </a:p>
          <a:p>
            <a:pPr marL="0" indent="0" algn="just">
              <a:buNone/>
            </a:pPr>
            <a:endParaRPr lang="en-IN" sz="100" dirty="0">
              <a:solidFill>
                <a:schemeClr val="tx1"/>
              </a:solidFill>
              <a:latin typeface="Palatino Linotype" panose="02040502050505030304" pitchFamily="18" charset="0"/>
            </a:endParaRPr>
          </a:p>
          <a:p>
            <a:pPr marL="692658" lvl="1" indent="-400050" algn="just">
              <a:buFont typeface="+mj-lt"/>
              <a:buAutoNum type="romanLcPeriod"/>
            </a:pPr>
            <a:r>
              <a:rPr lang="en-US" sz="2200" dirty="0">
                <a:solidFill>
                  <a:schemeClr val="tx1"/>
                </a:solidFill>
                <a:latin typeface="Palatino Linotype" panose="02040502050505030304" pitchFamily="18" charset="0"/>
              </a:rPr>
              <a:t>Arrangement creates rights/ obligations which are not ordinarily created between persons dealing at arm’s length, </a:t>
            </a:r>
            <a:endParaRPr lang="en-IN" sz="2200" dirty="0">
              <a:solidFill>
                <a:schemeClr val="tx1"/>
              </a:solidFill>
              <a:latin typeface="Palatino Linotype" panose="02040502050505030304" pitchFamily="18" charset="0"/>
            </a:endParaRPr>
          </a:p>
          <a:p>
            <a:pPr marL="692658" lvl="1" indent="-400050" algn="just">
              <a:buFont typeface="+mj-lt"/>
              <a:buAutoNum type="romanLcPeriod"/>
            </a:pPr>
            <a:r>
              <a:rPr lang="en-US" sz="2200" dirty="0">
                <a:solidFill>
                  <a:schemeClr val="tx1"/>
                </a:solidFill>
                <a:latin typeface="Palatino Linotype" panose="02040502050505030304" pitchFamily="18" charset="0"/>
              </a:rPr>
              <a:t>Arrangement results, directly or indirectly, in misuse or abuse of the provisions of the Act,</a:t>
            </a:r>
            <a:endParaRPr lang="en-IN" sz="2200" dirty="0">
              <a:solidFill>
                <a:schemeClr val="tx1"/>
              </a:solidFill>
              <a:latin typeface="Palatino Linotype" panose="02040502050505030304" pitchFamily="18" charset="0"/>
            </a:endParaRPr>
          </a:p>
          <a:p>
            <a:pPr marL="692658" lvl="1" indent="-400050" algn="just">
              <a:buFont typeface="+mj-lt"/>
              <a:buAutoNum type="romanLcPeriod"/>
            </a:pPr>
            <a:r>
              <a:rPr lang="en-US" sz="2200" dirty="0">
                <a:solidFill>
                  <a:schemeClr val="tx1"/>
                </a:solidFill>
                <a:latin typeface="Palatino Linotype" panose="02040502050505030304" pitchFamily="18" charset="0"/>
              </a:rPr>
              <a:t>Arrangement lacks commercial substance or is deemed to lack commercial substance, by virtue of fiction created by section 97, or </a:t>
            </a:r>
            <a:endParaRPr lang="en-IN" sz="2200" dirty="0">
              <a:solidFill>
                <a:schemeClr val="tx1"/>
              </a:solidFill>
              <a:latin typeface="Palatino Linotype" panose="02040502050505030304" pitchFamily="18" charset="0"/>
            </a:endParaRPr>
          </a:p>
          <a:p>
            <a:pPr marL="692658" lvl="1" indent="-400050" algn="just">
              <a:buFont typeface="+mj-lt"/>
              <a:buAutoNum type="romanLcPeriod"/>
            </a:pPr>
            <a:r>
              <a:rPr lang="en-US" sz="2200" dirty="0">
                <a:solidFill>
                  <a:schemeClr val="tx1"/>
                </a:solidFill>
                <a:latin typeface="Palatino Linotype" panose="02040502050505030304" pitchFamily="18" charset="0"/>
              </a:rPr>
              <a:t>Arrangement entered into or is carried out, by means, or in a manner, which are not ordinarily employed for </a:t>
            </a:r>
            <a:r>
              <a:rPr lang="en-US" sz="2200" dirty="0" err="1">
                <a:solidFill>
                  <a:schemeClr val="tx1"/>
                </a:solidFill>
                <a:latin typeface="Palatino Linotype" panose="02040502050505030304" pitchFamily="18" charset="0"/>
              </a:rPr>
              <a:t>bonafide</a:t>
            </a:r>
            <a:r>
              <a:rPr lang="en-US" sz="2200" dirty="0">
                <a:solidFill>
                  <a:schemeClr val="tx1"/>
                </a:solidFill>
                <a:latin typeface="Palatino Linotype" panose="02040502050505030304" pitchFamily="18" charset="0"/>
              </a:rPr>
              <a:t> purposes</a:t>
            </a:r>
            <a:r>
              <a:rPr lang="en-US" sz="2200" dirty="0" smtClean="0">
                <a:solidFill>
                  <a:schemeClr val="tx1"/>
                </a:solidFill>
                <a:latin typeface="Palatino Linotype" panose="02040502050505030304" pitchFamily="18" charset="0"/>
              </a:rPr>
              <a:t>.</a:t>
            </a:r>
            <a:endParaRPr lang="en-IN" sz="2200"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1463827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5750"/>
            <a:ext cx="10515600" cy="1147763"/>
          </a:xfrm>
          <a:solidFill>
            <a:schemeClr val="bg2">
              <a:lumMod val="75000"/>
            </a:schemeClr>
          </a:solidFill>
        </p:spPr>
        <p:txBody>
          <a:bodyPr anchor="ctr">
            <a:normAutofit/>
          </a:bodyPr>
          <a:lstStyle/>
          <a:p>
            <a:pPr algn="ctr"/>
            <a:r>
              <a:rPr lang="en-US" sz="3800" dirty="0" smtClean="0">
                <a:solidFill>
                  <a:schemeClr val="tx1"/>
                </a:solidFill>
                <a:latin typeface="Palatino Linotype" panose="02040502050505030304" pitchFamily="18" charset="0"/>
              </a:rPr>
              <a:t>Section 97: </a:t>
            </a:r>
            <a:r>
              <a:rPr lang="en-US" sz="3800" dirty="0">
                <a:solidFill>
                  <a:schemeClr val="tx1"/>
                </a:solidFill>
                <a:latin typeface="Palatino Linotype" panose="02040502050505030304" pitchFamily="18" charset="0"/>
              </a:rPr>
              <a:t>arrangement </a:t>
            </a:r>
            <a:r>
              <a:rPr lang="en-US" sz="3800" dirty="0" smtClean="0">
                <a:solidFill>
                  <a:schemeClr val="tx1"/>
                </a:solidFill>
                <a:latin typeface="Palatino Linotype" panose="02040502050505030304" pitchFamily="18" charset="0"/>
              </a:rPr>
              <a:t>deemed </a:t>
            </a:r>
            <a:r>
              <a:rPr lang="en-US" sz="3800" dirty="0">
                <a:solidFill>
                  <a:schemeClr val="tx1"/>
                </a:solidFill>
                <a:latin typeface="Palatino Linotype" panose="02040502050505030304" pitchFamily="18" charset="0"/>
              </a:rPr>
              <a:t>to lack commercial substance</a:t>
            </a:r>
            <a:endParaRPr lang="en-IN" sz="3800"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838200" y="1854200"/>
            <a:ext cx="10515600" cy="4403725"/>
          </a:xfrm>
        </p:spPr>
        <p:txBody>
          <a:bodyPr>
            <a:normAutofit/>
          </a:bodyPr>
          <a:lstStyle/>
          <a:p>
            <a:pPr algn="just"/>
            <a:r>
              <a:rPr lang="en-US" sz="2200" dirty="0">
                <a:solidFill>
                  <a:schemeClr val="tx1"/>
                </a:solidFill>
                <a:latin typeface="Palatino Linotype" panose="02040502050505030304" pitchFamily="18" charset="0"/>
              </a:rPr>
              <a:t>If the Assessing Officer, at any stage of the assessment or reassessment proceedings, considers that it is necessary to declare an arrangement as IAA and to determine the consequences of such arrangement, he may make reference to the Principal Commissioner of Income Tax (PCIT) or Commissioner of Income tax (CIT). </a:t>
            </a:r>
            <a:endParaRPr lang="en-US" sz="2200" dirty="0" smtClean="0">
              <a:solidFill>
                <a:schemeClr val="tx1"/>
              </a:solidFill>
              <a:latin typeface="Palatino Linotype" panose="02040502050505030304" pitchFamily="18" charset="0"/>
            </a:endParaRPr>
          </a:p>
          <a:p>
            <a:pPr algn="just"/>
            <a:r>
              <a:rPr lang="en-US" sz="2200" dirty="0" smtClean="0">
                <a:solidFill>
                  <a:schemeClr val="tx1"/>
                </a:solidFill>
                <a:latin typeface="Palatino Linotype" panose="02040502050505030304" pitchFamily="18" charset="0"/>
              </a:rPr>
              <a:t>If </a:t>
            </a:r>
            <a:r>
              <a:rPr lang="en-US" sz="2200" dirty="0">
                <a:solidFill>
                  <a:schemeClr val="tx1"/>
                </a:solidFill>
                <a:latin typeface="Palatino Linotype" panose="02040502050505030304" pitchFamily="18" charset="0"/>
              </a:rPr>
              <a:t>PCIT or CIT, as the case may be, is of the opinion that the provisions of Chapter </a:t>
            </a:r>
            <a:r>
              <a:rPr lang="en-US" sz="2200" dirty="0" smtClean="0">
                <a:solidFill>
                  <a:schemeClr val="tx1"/>
                </a:solidFill>
                <a:latin typeface="Palatino Linotype" panose="02040502050505030304" pitchFamily="18" charset="0"/>
              </a:rPr>
              <a:t>X-A </a:t>
            </a:r>
            <a:r>
              <a:rPr lang="en-US" sz="2200" dirty="0">
                <a:solidFill>
                  <a:schemeClr val="tx1"/>
                </a:solidFill>
                <a:latin typeface="Palatino Linotype" panose="02040502050505030304" pitchFamily="18" charset="0"/>
              </a:rPr>
              <a:t>are required to be invoked, he has to issue a notice to the </a:t>
            </a:r>
            <a:r>
              <a:rPr lang="en-US" sz="2200" dirty="0" err="1">
                <a:solidFill>
                  <a:schemeClr val="tx1"/>
                </a:solidFill>
                <a:latin typeface="Palatino Linotype" panose="02040502050505030304" pitchFamily="18" charset="0"/>
              </a:rPr>
              <a:t>assessee</a:t>
            </a:r>
            <a:r>
              <a:rPr lang="en-US" sz="2200" dirty="0">
                <a:solidFill>
                  <a:schemeClr val="tx1"/>
                </a:solidFill>
                <a:latin typeface="Palatino Linotype" panose="02040502050505030304" pitchFamily="18" charset="0"/>
              </a:rPr>
              <a:t>. If the </a:t>
            </a:r>
            <a:r>
              <a:rPr lang="en-US" sz="2200" dirty="0" err="1">
                <a:solidFill>
                  <a:schemeClr val="tx1"/>
                </a:solidFill>
                <a:latin typeface="Palatino Linotype" panose="02040502050505030304" pitchFamily="18" charset="0"/>
              </a:rPr>
              <a:t>assessee</a:t>
            </a:r>
            <a:r>
              <a:rPr lang="en-US" sz="2200" dirty="0">
                <a:solidFill>
                  <a:schemeClr val="tx1"/>
                </a:solidFill>
                <a:latin typeface="Palatino Linotype" panose="02040502050505030304" pitchFamily="18" charset="0"/>
              </a:rPr>
              <a:t> does not furnish any objection to the notice within the time specified in the notice, the PCIT or the CIT shall issue such directions as he deems fit in respect of declaration of the arrangement to be an IAA. In case the </a:t>
            </a:r>
            <a:r>
              <a:rPr lang="en-US" sz="2200" dirty="0" err="1">
                <a:solidFill>
                  <a:schemeClr val="tx1"/>
                </a:solidFill>
                <a:latin typeface="Palatino Linotype" panose="02040502050505030304" pitchFamily="18" charset="0"/>
              </a:rPr>
              <a:t>assessee</a:t>
            </a:r>
            <a:r>
              <a:rPr lang="en-US" sz="2200" dirty="0">
                <a:solidFill>
                  <a:schemeClr val="tx1"/>
                </a:solidFill>
                <a:latin typeface="Palatino Linotype" panose="02040502050505030304" pitchFamily="18" charset="0"/>
              </a:rPr>
              <a:t> objects to the proposed action, the PCIT or the CIT if after hearing the </a:t>
            </a:r>
            <a:r>
              <a:rPr lang="en-US" sz="2200" dirty="0" err="1">
                <a:solidFill>
                  <a:schemeClr val="tx1"/>
                </a:solidFill>
                <a:latin typeface="Palatino Linotype" panose="02040502050505030304" pitchFamily="18" charset="0"/>
              </a:rPr>
              <a:t>assessee</a:t>
            </a:r>
            <a:r>
              <a:rPr lang="en-US" sz="2200" dirty="0">
                <a:solidFill>
                  <a:schemeClr val="tx1"/>
                </a:solidFill>
                <a:latin typeface="Palatino Linotype" panose="02040502050505030304" pitchFamily="18" charset="0"/>
              </a:rPr>
              <a:t> in the matter is not satisfied with the explanation of the </a:t>
            </a:r>
            <a:r>
              <a:rPr lang="en-US" sz="2200" dirty="0" err="1">
                <a:solidFill>
                  <a:schemeClr val="tx1"/>
                </a:solidFill>
                <a:latin typeface="Palatino Linotype" panose="02040502050505030304" pitchFamily="18" charset="0"/>
              </a:rPr>
              <a:t>assessee</a:t>
            </a:r>
            <a:r>
              <a:rPr lang="en-US" sz="2200" dirty="0">
                <a:solidFill>
                  <a:schemeClr val="tx1"/>
                </a:solidFill>
                <a:latin typeface="Palatino Linotype" panose="02040502050505030304" pitchFamily="18" charset="0"/>
              </a:rPr>
              <a:t>, shall make a reference to the Approving Panel for purpose of declaration of the arrangement as an IAA</a:t>
            </a:r>
            <a:r>
              <a:rPr lang="en-US" sz="2200" dirty="0" smtClean="0">
                <a:solidFill>
                  <a:schemeClr val="tx1"/>
                </a:solidFill>
                <a:latin typeface="Palatino Linotype" panose="02040502050505030304" pitchFamily="18" charset="0"/>
              </a:rPr>
              <a:t>.</a:t>
            </a:r>
          </a:p>
        </p:txBody>
      </p:sp>
    </p:spTree>
    <p:extLst>
      <p:ext uri="{BB962C8B-B14F-4D97-AF65-F5344CB8AC3E}">
        <p14:creationId xmlns:p14="http://schemas.microsoft.com/office/powerpoint/2010/main" val="2845004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0134" y="386615"/>
            <a:ext cx="10058400" cy="1027847"/>
          </a:xfrm>
          <a:solidFill>
            <a:schemeClr val="bg2">
              <a:lumMod val="75000"/>
            </a:schemeClr>
          </a:solidFill>
        </p:spPr>
        <p:txBody>
          <a:bodyPr anchor="ctr"/>
          <a:lstStyle/>
          <a:p>
            <a:pPr algn="ctr"/>
            <a:r>
              <a:rPr lang="en-US" dirty="0">
                <a:solidFill>
                  <a:schemeClr val="tx1"/>
                </a:solidFill>
                <a:latin typeface="Palatino Linotype" panose="02040502050505030304" pitchFamily="18" charset="0"/>
              </a:rPr>
              <a:t>Rule 10UB</a:t>
            </a:r>
            <a:endParaRPr lang="en-IN"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768668" y="1817158"/>
            <a:ext cx="10661332" cy="4397905"/>
          </a:xfrm>
        </p:spPr>
        <p:txBody>
          <a:bodyPr>
            <a:normAutofit lnSpcReduction="10000"/>
          </a:bodyPr>
          <a:lstStyle/>
          <a:p>
            <a:pPr algn="just"/>
            <a:r>
              <a:rPr lang="en-US" dirty="0" smtClean="0">
                <a:solidFill>
                  <a:schemeClr val="tx1"/>
                </a:solidFill>
                <a:latin typeface="Palatino Linotype" panose="02040502050505030304" pitchFamily="18" charset="0"/>
              </a:rPr>
              <a:t>Rule 10UB provides that the Assessing Officer shall, before making a reference to the PCIT or CIT, issue a notice to the </a:t>
            </a:r>
            <a:r>
              <a:rPr lang="en-US" dirty="0" err="1" smtClean="0">
                <a:solidFill>
                  <a:schemeClr val="tx1"/>
                </a:solidFill>
                <a:latin typeface="Palatino Linotype" panose="02040502050505030304" pitchFamily="18" charset="0"/>
              </a:rPr>
              <a:t>assessee</a:t>
            </a:r>
            <a:r>
              <a:rPr lang="en-US" dirty="0" smtClean="0">
                <a:solidFill>
                  <a:schemeClr val="tx1"/>
                </a:solidFill>
                <a:latin typeface="Palatino Linotype" panose="02040502050505030304" pitchFamily="18" charset="0"/>
              </a:rPr>
              <a:t>. This notice shall contain various details including the details of the arrangement to which the provisions of Chapter X-A are proposed to be applied, the tax benefit arising under the arrangement, basis for considering that the main purpose of the arrangement is to obtain tax benefit, basis and reason why the arrangement satisfies the condition provided in clause (a), (b), (c) or (d) of section 196(1). Considering this, the primary onus to establish that an arrangement is an IAA is on the revenue.</a:t>
            </a:r>
          </a:p>
          <a:p>
            <a:pPr algn="just"/>
            <a:r>
              <a:rPr lang="en-US" dirty="0" smtClean="0">
                <a:solidFill>
                  <a:schemeClr val="tx1"/>
                </a:solidFill>
                <a:latin typeface="Palatino Linotype" panose="02040502050505030304" pitchFamily="18" charset="0"/>
              </a:rPr>
              <a:t>The Approving Panel is required to give opportunity to the </a:t>
            </a:r>
            <a:r>
              <a:rPr lang="en-US" dirty="0" err="1" smtClean="0">
                <a:solidFill>
                  <a:schemeClr val="tx1"/>
                </a:solidFill>
                <a:latin typeface="Palatino Linotype" panose="02040502050505030304" pitchFamily="18" charset="0"/>
              </a:rPr>
              <a:t>assessee</a:t>
            </a:r>
            <a:r>
              <a:rPr lang="en-US" dirty="0" smtClean="0">
                <a:solidFill>
                  <a:schemeClr val="tx1"/>
                </a:solidFill>
                <a:latin typeface="Palatino Linotype" panose="02040502050505030304" pitchFamily="18" charset="0"/>
              </a:rPr>
              <a:t> and the Assessing Officer of hearing before issuing directions. Thereafter the Approving Panel shall issue such directions, as it deems fit, in respect of the declaration of the arrangement as an IAA. Directions issued by the Approving Panel are binding on the taxpayer and the tax department, and no appeal under the Act will lie against these directions. </a:t>
            </a:r>
          </a:p>
          <a:p>
            <a:pPr algn="just"/>
            <a:r>
              <a:rPr lang="en-US" dirty="0" smtClean="0">
                <a:solidFill>
                  <a:schemeClr val="tx1"/>
                </a:solidFill>
                <a:latin typeface="Palatino Linotype" panose="02040502050505030304" pitchFamily="18" charset="0"/>
              </a:rPr>
              <a:t>The Assessing Officer, on receipt of the directions of the PCIT or CIT or the Approving Panel, as the case may be, shall proceed to complete the assessment proceedings in accordance with such directions and the provisions of Chapter X-A.</a:t>
            </a:r>
            <a:endParaRPr lang="en-IN" dirty="0" smtClean="0">
              <a:solidFill>
                <a:schemeClr val="tx1"/>
              </a:solidFill>
              <a:latin typeface="Palatino Linotype" panose="02040502050505030304" pitchFamily="18" charset="0"/>
            </a:endParaRPr>
          </a:p>
          <a:p>
            <a:endParaRPr lang="en-IN" dirty="0">
              <a:latin typeface="Palatino Linotype" panose="02040502050505030304" pitchFamily="18" charset="0"/>
            </a:endParaRPr>
          </a:p>
        </p:txBody>
      </p:sp>
    </p:spTree>
    <p:extLst>
      <p:ext uri="{BB962C8B-B14F-4D97-AF65-F5344CB8AC3E}">
        <p14:creationId xmlns:p14="http://schemas.microsoft.com/office/powerpoint/2010/main" val="1568730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6712" y="153988"/>
            <a:ext cx="11463337" cy="6318250"/>
          </a:xfrm>
        </p:spPr>
        <p:txBody>
          <a:bodyPr>
            <a:noAutofit/>
          </a:bodyPr>
          <a:lstStyle/>
          <a:p>
            <a:pPr algn="just"/>
            <a:r>
              <a:rPr lang="en-US" sz="2200" b="1" u="sng" dirty="0">
                <a:solidFill>
                  <a:schemeClr val="tx1"/>
                </a:solidFill>
                <a:latin typeface="Palatino Linotype" panose="02040502050505030304" pitchFamily="18" charset="0"/>
              </a:rPr>
              <a:t>Section 99 </a:t>
            </a:r>
            <a:r>
              <a:rPr lang="en-US" sz="2200" dirty="0">
                <a:solidFill>
                  <a:schemeClr val="tx1"/>
                </a:solidFill>
                <a:latin typeface="Palatino Linotype" panose="02040502050505030304" pitchFamily="18" charset="0"/>
              </a:rPr>
              <a:t>provides that while determining whether there is a tax benefit in the arrangement, parties who are connected persons in relation to each other may be treated as one person, accommodating party in the arrangement may be disregarded, and accommodating party and any other party may be treated as one and the same person or an arrangement may be considered or looked through disregarding any corporate structure</a:t>
            </a:r>
            <a:r>
              <a:rPr lang="en-US" sz="2200" dirty="0" smtClean="0">
                <a:solidFill>
                  <a:schemeClr val="tx1"/>
                </a:solidFill>
                <a:latin typeface="Palatino Linotype" panose="02040502050505030304" pitchFamily="18" charset="0"/>
              </a:rPr>
              <a:t>.</a:t>
            </a:r>
          </a:p>
          <a:p>
            <a:pPr algn="just"/>
            <a:endParaRPr lang="en-US" sz="2200" dirty="0" smtClean="0">
              <a:solidFill>
                <a:schemeClr val="tx1"/>
              </a:solidFill>
              <a:latin typeface="Palatino Linotype" panose="02040502050505030304" pitchFamily="18" charset="0"/>
            </a:endParaRPr>
          </a:p>
          <a:p>
            <a:pPr algn="just"/>
            <a:r>
              <a:rPr lang="en-US" sz="2200" b="1" u="sng" dirty="0">
                <a:solidFill>
                  <a:schemeClr val="tx1"/>
                </a:solidFill>
                <a:latin typeface="Palatino Linotype" panose="02040502050505030304" pitchFamily="18" charset="0"/>
              </a:rPr>
              <a:t>Section 100 </a:t>
            </a:r>
            <a:r>
              <a:rPr lang="en-US" sz="2200" dirty="0">
                <a:solidFill>
                  <a:schemeClr val="tx1"/>
                </a:solidFill>
                <a:latin typeface="Palatino Linotype" panose="02040502050505030304" pitchFamily="18" charset="0"/>
              </a:rPr>
              <a:t>provides that provisions of Chapter X-A shall apply in addition to or in lieu of any other basis for determination of tax liability</a:t>
            </a:r>
            <a:r>
              <a:rPr lang="en-US" sz="2200" dirty="0" smtClean="0">
                <a:solidFill>
                  <a:schemeClr val="tx1"/>
                </a:solidFill>
                <a:latin typeface="Palatino Linotype" panose="02040502050505030304" pitchFamily="18" charset="0"/>
              </a:rPr>
              <a:t>.</a:t>
            </a:r>
          </a:p>
          <a:p>
            <a:pPr algn="just"/>
            <a:endParaRPr lang="en-US" sz="2200" dirty="0" smtClean="0">
              <a:solidFill>
                <a:schemeClr val="tx1"/>
              </a:solidFill>
              <a:latin typeface="Palatino Linotype" panose="02040502050505030304" pitchFamily="18" charset="0"/>
            </a:endParaRPr>
          </a:p>
          <a:p>
            <a:pPr algn="just"/>
            <a:r>
              <a:rPr lang="en-US" sz="2200" b="1" u="sng" dirty="0">
                <a:solidFill>
                  <a:schemeClr val="tx1"/>
                </a:solidFill>
                <a:latin typeface="Palatino Linotype" panose="02040502050505030304" pitchFamily="18" charset="0"/>
              </a:rPr>
              <a:t>Section 102 </a:t>
            </a:r>
            <a:r>
              <a:rPr lang="en-US" sz="2200" dirty="0">
                <a:solidFill>
                  <a:schemeClr val="tx1"/>
                </a:solidFill>
                <a:latin typeface="Palatino Linotype" panose="02040502050505030304" pitchFamily="18" charset="0"/>
              </a:rPr>
              <a:t>defines various terms used in the Chapter. Under this section, ‘arrangement’ means any step in, or a part or whole of, any transaction, operation, scheme, agreement or understanding, whether enforceable or not, and includes the alienation of any property in such transaction, operation, scheme, agreement or understanding. </a:t>
            </a:r>
            <a:endParaRPr lang="en-IN" sz="2200" dirty="0">
              <a:solidFill>
                <a:schemeClr val="tx1"/>
              </a:solidFill>
              <a:latin typeface="Palatino Linotype" panose="02040502050505030304" pitchFamily="18" charset="0"/>
            </a:endParaRPr>
          </a:p>
        </p:txBody>
      </p:sp>
    </p:spTree>
    <p:extLst>
      <p:ext uri="{BB962C8B-B14F-4D97-AF65-F5344CB8AC3E}">
        <p14:creationId xmlns:p14="http://schemas.microsoft.com/office/powerpoint/2010/main" val="3387413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299310"/>
          </a:xfrm>
          <a:solidFill>
            <a:schemeClr val="bg2">
              <a:lumMod val="75000"/>
            </a:schemeClr>
          </a:solidFill>
        </p:spPr>
        <p:txBody>
          <a:bodyPr anchor="ctr">
            <a:normAutofit/>
          </a:bodyPr>
          <a:lstStyle/>
          <a:p>
            <a:r>
              <a:rPr lang="en-US" sz="3600" dirty="0">
                <a:solidFill>
                  <a:schemeClr val="tx1"/>
                </a:solidFill>
                <a:latin typeface="Palatino Linotype" panose="02040502050505030304" pitchFamily="18" charset="0"/>
              </a:rPr>
              <a:t>Under Rule 10U, the GAAR provisions are not applicable in the following cases</a:t>
            </a:r>
            <a:r>
              <a:rPr lang="en-US" sz="3600" dirty="0" smtClean="0">
                <a:solidFill>
                  <a:schemeClr val="tx1"/>
                </a:solidFill>
                <a:latin typeface="Palatino Linotype" panose="02040502050505030304" pitchFamily="18" charset="0"/>
              </a:rPr>
              <a:t>:</a:t>
            </a:r>
            <a:endParaRPr lang="en-IN" sz="3600" dirty="0">
              <a:solidFill>
                <a:schemeClr val="tx1"/>
              </a:solidFill>
              <a:latin typeface="Palatino Linotype" panose="02040502050505030304" pitchFamily="18" charset="0"/>
            </a:endParaRPr>
          </a:p>
        </p:txBody>
      </p:sp>
      <p:sp>
        <p:nvSpPr>
          <p:cNvPr id="3" name="Content Placeholder 2"/>
          <p:cNvSpPr>
            <a:spLocks noGrp="1"/>
          </p:cNvSpPr>
          <p:nvPr>
            <p:ph idx="1"/>
          </p:nvPr>
        </p:nvSpPr>
        <p:spPr>
          <a:xfrm>
            <a:off x="257175" y="1814513"/>
            <a:ext cx="11687175" cy="4386262"/>
          </a:xfrm>
        </p:spPr>
        <p:txBody>
          <a:bodyPr>
            <a:normAutofit fontScale="92500" lnSpcReduction="10000"/>
          </a:bodyPr>
          <a:lstStyle/>
          <a:p>
            <a:pPr marL="514350" indent="-514350" algn="just">
              <a:buFont typeface="+mj-lt"/>
              <a:buAutoNum type="romanLcPeriod"/>
            </a:pPr>
            <a:r>
              <a:rPr lang="en-US" sz="2300" dirty="0" smtClean="0">
                <a:solidFill>
                  <a:schemeClr val="tx1"/>
                </a:solidFill>
                <a:latin typeface="Palatino Linotype" panose="02040502050505030304" pitchFamily="18" charset="0"/>
              </a:rPr>
              <a:t>an </a:t>
            </a:r>
            <a:r>
              <a:rPr lang="en-US" sz="2300" dirty="0">
                <a:solidFill>
                  <a:schemeClr val="tx1"/>
                </a:solidFill>
                <a:latin typeface="Palatino Linotype" panose="02040502050505030304" pitchFamily="18" charset="0"/>
              </a:rPr>
              <a:t>arrangement where the </a:t>
            </a:r>
            <a:r>
              <a:rPr lang="en-US" sz="2300" b="1" dirty="0">
                <a:solidFill>
                  <a:schemeClr val="tx1"/>
                </a:solidFill>
                <a:latin typeface="Palatino Linotype" panose="02040502050505030304" pitchFamily="18" charset="0"/>
              </a:rPr>
              <a:t>tax benefit </a:t>
            </a:r>
            <a:r>
              <a:rPr lang="en-US" sz="2300" dirty="0">
                <a:solidFill>
                  <a:schemeClr val="tx1"/>
                </a:solidFill>
                <a:latin typeface="Palatino Linotype" panose="02040502050505030304" pitchFamily="18" charset="0"/>
              </a:rPr>
              <a:t>in the relevant assessment year does </a:t>
            </a:r>
            <a:r>
              <a:rPr lang="en-US" sz="2300" b="1" dirty="0">
                <a:solidFill>
                  <a:schemeClr val="tx1"/>
                </a:solidFill>
                <a:latin typeface="Palatino Linotype" panose="02040502050505030304" pitchFamily="18" charset="0"/>
              </a:rPr>
              <a:t>not exceed three crore rupees</a:t>
            </a:r>
            <a:r>
              <a:rPr lang="en-US" sz="2300" dirty="0">
                <a:solidFill>
                  <a:schemeClr val="tx1"/>
                </a:solidFill>
                <a:latin typeface="Palatino Linotype" panose="02040502050505030304" pitchFamily="18" charset="0"/>
              </a:rPr>
              <a:t> in aggregate to all the parties to the arrangement in the relevant assessment year. (In computing such tax benefit, interest and penalty are not to be considered);</a:t>
            </a:r>
            <a:endParaRPr lang="en-IN" sz="2300" dirty="0">
              <a:solidFill>
                <a:schemeClr val="tx1"/>
              </a:solidFill>
              <a:latin typeface="Palatino Linotype" panose="02040502050505030304" pitchFamily="18" charset="0"/>
            </a:endParaRPr>
          </a:p>
          <a:p>
            <a:pPr marL="514350" indent="-514350" algn="just">
              <a:buFont typeface="+mj-lt"/>
              <a:buAutoNum type="romanLcPeriod"/>
            </a:pPr>
            <a:r>
              <a:rPr lang="en-US" sz="2300" dirty="0" smtClean="0">
                <a:solidFill>
                  <a:schemeClr val="tx1"/>
                </a:solidFill>
                <a:latin typeface="Palatino Linotype" panose="02040502050505030304" pitchFamily="18" charset="0"/>
              </a:rPr>
              <a:t>in </a:t>
            </a:r>
            <a:r>
              <a:rPr lang="en-US" sz="2300" dirty="0">
                <a:solidFill>
                  <a:schemeClr val="tx1"/>
                </a:solidFill>
                <a:latin typeface="Palatino Linotype" panose="02040502050505030304" pitchFamily="18" charset="0"/>
              </a:rPr>
              <a:t>case of a foreign institutional investor (FII) who has not availed of any tax treaty benefits and has invested in securities (listed/ unlisted) with the prior permission of the competent authority in accordance with the Securities and Exchange Board of India (Foreign Institutional Investor) Regulations, 1995 and such other regulations as may be applicable; and </a:t>
            </a:r>
            <a:endParaRPr lang="en-IN" sz="2300" dirty="0">
              <a:solidFill>
                <a:schemeClr val="tx1"/>
              </a:solidFill>
              <a:latin typeface="Palatino Linotype" panose="02040502050505030304" pitchFamily="18" charset="0"/>
            </a:endParaRPr>
          </a:p>
          <a:p>
            <a:pPr marL="514350" indent="-514350" algn="just">
              <a:buFont typeface="+mj-lt"/>
              <a:buAutoNum type="romanLcPeriod"/>
            </a:pPr>
            <a:r>
              <a:rPr lang="en-US" sz="2300" dirty="0" smtClean="0">
                <a:solidFill>
                  <a:schemeClr val="tx1"/>
                </a:solidFill>
                <a:latin typeface="Palatino Linotype" panose="02040502050505030304" pitchFamily="18" charset="0"/>
              </a:rPr>
              <a:t>person </a:t>
            </a:r>
            <a:r>
              <a:rPr lang="en-US" sz="2300" dirty="0">
                <a:solidFill>
                  <a:schemeClr val="tx1"/>
                </a:solidFill>
                <a:latin typeface="Palatino Linotype" panose="02040502050505030304" pitchFamily="18" charset="0"/>
              </a:rPr>
              <a:t>being a Non-resident, in relation to investment made by him by way of offshore derivative instruments or otherwise in FIIs,</a:t>
            </a:r>
            <a:endParaRPr lang="en-IN" sz="2300" dirty="0">
              <a:solidFill>
                <a:schemeClr val="tx1"/>
              </a:solidFill>
              <a:latin typeface="Palatino Linotype" panose="02040502050505030304" pitchFamily="18" charset="0"/>
            </a:endParaRPr>
          </a:p>
          <a:p>
            <a:pPr marL="514350" indent="-514350" algn="just">
              <a:buFont typeface="+mj-lt"/>
              <a:buAutoNum type="romanLcPeriod"/>
            </a:pPr>
            <a:r>
              <a:rPr lang="en-US" sz="2300" dirty="0" smtClean="0">
                <a:solidFill>
                  <a:schemeClr val="tx1"/>
                </a:solidFill>
                <a:latin typeface="Palatino Linotype" panose="02040502050505030304" pitchFamily="18" charset="0"/>
              </a:rPr>
              <a:t>income </a:t>
            </a:r>
            <a:r>
              <a:rPr lang="en-US" sz="2300" dirty="0">
                <a:solidFill>
                  <a:schemeClr val="tx1"/>
                </a:solidFill>
                <a:latin typeface="Palatino Linotype" panose="02040502050505030304" pitchFamily="18" charset="0"/>
              </a:rPr>
              <a:t>accruing or arising to any person from transfer of investments made prior to 1st April 2017. Rule 10U(2) provides that the GAAR provisions shall apply in respect of tax benefit obtained from the arrangement after 1st April 2017, irrespective of when the arrangement was entered into.</a:t>
            </a:r>
            <a:endParaRPr lang="en-IN" sz="2300" dirty="0">
              <a:solidFill>
                <a:schemeClr val="tx1"/>
              </a:solidFill>
              <a:latin typeface="Palatino Linotype" panose="02040502050505030304" pitchFamily="18" charset="0"/>
            </a:endParaRPr>
          </a:p>
          <a:p>
            <a:endParaRPr lang="en-IN" dirty="0"/>
          </a:p>
        </p:txBody>
      </p:sp>
    </p:spTree>
    <p:extLst>
      <p:ext uri="{BB962C8B-B14F-4D97-AF65-F5344CB8AC3E}">
        <p14:creationId xmlns:p14="http://schemas.microsoft.com/office/powerpoint/2010/main" val="4195683402"/>
      </p:ext>
    </p:extLst>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Override1.xml><?xml version="1.0" encoding="utf-8"?>
<a:themeOverride xmlns:a="http://schemas.openxmlformats.org/drawingml/2006/main">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themeOverride>
</file>

<file path=ppt/theme/themeOverride2.xml><?xml version="1.0" encoding="utf-8"?>
<a:themeOverride xmlns:a="http://schemas.openxmlformats.org/drawingml/2006/main">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
  <TotalTime>562</TotalTime>
  <Words>2868</Words>
  <Application>Microsoft Office PowerPoint</Application>
  <PresentationFormat>Widescreen</PresentationFormat>
  <Paragraphs>163</Paragraphs>
  <Slides>24</Slides>
  <Notes>0</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24</vt:i4>
      </vt:variant>
    </vt:vector>
  </HeadingPairs>
  <TitlesOfParts>
    <vt:vector size="36" baseType="lpstr">
      <vt:lpstr>Arial</vt:lpstr>
      <vt:lpstr>Calibri</vt:lpstr>
      <vt:lpstr>Calibri Light</vt:lpstr>
      <vt:lpstr>Century Gothic</vt:lpstr>
      <vt:lpstr>Garamond</vt:lpstr>
      <vt:lpstr>Palatino Linotype</vt:lpstr>
      <vt:lpstr>Wingdings</vt:lpstr>
      <vt:lpstr>Wingdings 3</vt:lpstr>
      <vt:lpstr>Slice</vt:lpstr>
      <vt:lpstr>Retrospect</vt:lpstr>
      <vt:lpstr>Office Theme</vt:lpstr>
      <vt:lpstr>Organic</vt:lpstr>
      <vt:lpstr>Detailed Analysis on  Clause 30C and 44 of Form 3CD</vt:lpstr>
      <vt:lpstr>Introduction</vt:lpstr>
      <vt:lpstr>Clause 30C of Tax Audit Report</vt:lpstr>
      <vt:lpstr>Key features of the GAAR provisions </vt:lpstr>
      <vt:lpstr>Arrangement to be treated as IAA</vt:lpstr>
      <vt:lpstr>Section 97: arrangement deemed to lack commercial substance</vt:lpstr>
      <vt:lpstr>Rule 10UB</vt:lpstr>
      <vt:lpstr>PowerPoint Presentation</vt:lpstr>
      <vt:lpstr>Under Rule 10U, the GAAR provisions are not applicable in the following cases:</vt:lpstr>
      <vt:lpstr>PowerPoint Presentation</vt:lpstr>
      <vt:lpstr>PowerPoint Presentation</vt:lpstr>
      <vt:lpstr>Total amount of Expenditure incurred during the year (Column 2)</vt:lpstr>
      <vt:lpstr>Whether expenditure of capital nature is to be reported?</vt:lpstr>
      <vt:lpstr>PowerPoint Presentation</vt:lpstr>
      <vt:lpstr>PowerPoint Presentation</vt:lpstr>
      <vt:lpstr>PowerPoint Presentation</vt:lpstr>
      <vt:lpstr>PowerPoint Presentation</vt:lpstr>
      <vt:lpstr>PowerPoint Presentation</vt:lpstr>
      <vt:lpstr>PowerPoint Presentation</vt:lpstr>
      <vt:lpstr>Expenditure relating to entities not registered under GST (Column 7)</vt:lpstr>
      <vt:lpstr>Test check to be done by tax auditor</vt:lpstr>
      <vt:lpstr>Disclosure to be made by the tax auditor</vt:lpstr>
      <vt:lpstr>Difficulties in reporting Clause 44</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Detailed Analysis on  Clause 30C and 44 of Form 3CD</dc:title>
  <dc:creator>hp</dc:creator>
  <cp:lastModifiedBy>hp</cp:lastModifiedBy>
  <cp:revision>64</cp:revision>
  <dcterms:created xsi:type="dcterms:W3CDTF">2022-07-22T11:18:03Z</dcterms:created>
  <dcterms:modified xsi:type="dcterms:W3CDTF">2022-08-19T05:52:17Z</dcterms:modified>
</cp:coreProperties>
</file>