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0"/>
  </p:notesMasterIdLst>
  <p:handoutMasterIdLst>
    <p:handoutMasterId r:id="rId31"/>
  </p:handoutMasterIdLst>
  <p:sldIdLst>
    <p:sldId id="673" r:id="rId2"/>
    <p:sldId id="674" r:id="rId3"/>
    <p:sldId id="804" r:id="rId4"/>
    <p:sldId id="1135" r:id="rId5"/>
    <p:sldId id="1147" r:id="rId6"/>
    <p:sldId id="1148" r:id="rId7"/>
    <p:sldId id="1144" r:id="rId8"/>
    <p:sldId id="1152" r:id="rId9"/>
    <p:sldId id="1165" r:id="rId10"/>
    <p:sldId id="691" r:id="rId11"/>
    <p:sldId id="805" r:id="rId12"/>
    <p:sldId id="677" r:id="rId13"/>
    <p:sldId id="689" r:id="rId14"/>
    <p:sldId id="1885" r:id="rId15"/>
    <p:sldId id="1886" r:id="rId16"/>
    <p:sldId id="1887" r:id="rId17"/>
    <p:sldId id="1889" r:id="rId18"/>
    <p:sldId id="1888" r:id="rId19"/>
    <p:sldId id="822" r:id="rId20"/>
    <p:sldId id="987" r:id="rId21"/>
    <p:sldId id="735" r:id="rId22"/>
    <p:sldId id="409" r:id="rId23"/>
    <p:sldId id="410" r:id="rId24"/>
    <p:sldId id="737" r:id="rId25"/>
    <p:sldId id="738" r:id="rId26"/>
    <p:sldId id="935" r:id="rId27"/>
    <p:sldId id="934" r:id="rId28"/>
    <p:sldId id="930"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rish Garg" initials="Amrish"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5A"/>
    <a:srgbClr val="000000"/>
    <a:srgbClr val="EDF8F9"/>
    <a:srgbClr val="DF4C18"/>
    <a:srgbClr val="3BB3C2"/>
    <a:srgbClr val="898989"/>
    <a:srgbClr val="E8F6F8"/>
    <a:srgbClr val="0067AC"/>
    <a:srgbClr val="84C225"/>
    <a:srgbClr val="CFEDF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83" autoAdjust="0"/>
    <p:restoredTop sz="94856" autoAdjust="0"/>
  </p:normalViewPr>
  <p:slideViewPr>
    <p:cSldViewPr snapToGrid="0" snapToObjects="1">
      <p:cViewPr varScale="1">
        <p:scale>
          <a:sx n="108" d="100"/>
          <a:sy n="108" d="100"/>
        </p:scale>
        <p:origin x="1800"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61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FF8FEE-436A-4D2E-AA87-396B25F4E305}" type="doc">
      <dgm:prSet loTypeId="urn:microsoft.com/office/officeart/2005/8/layout/hierarchy1" loCatId="hierarchy" qsTypeId="urn:microsoft.com/office/officeart/2005/8/quickstyle/simple2" qsCatId="simple" csTypeId="urn:microsoft.com/office/officeart/2005/8/colors/accent5_2" csCatId="accent5" phldr="1"/>
      <dgm:spPr/>
      <dgm:t>
        <a:bodyPr/>
        <a:lstStyle/>
        <a:p>
          <a:endParaRPr lang="en-US"/>
        </a:p>
      </dgm:t>
    </dgm:pt>
    <dgm:pt modelId="{713CC028-FB19-4A91-85C6-CE298FC1EDD9}">
      <dgm:prSet phldrT="[Text]" custT="1"/>
      <dgm:spPr/>
      <dgm:t>
        <a:bodyPr/>
        <a:lstStyle/>
        <a:p>
          <a:r>
            <a:rPr lang="en-US" sz="1800" b="1" dirty="0">
              <a:latin typeface="Arial" pitchFamily="34" charset="0"/>
              <a:cs typeface="Arial" pitchFamily="34" charset="0"/>
            </a:rPr>
            <a:t>Companies (Registered Valuers and Valuation) Rules, 2017</a:t>
          </a:r>
        </a:p>
      </dgm:t>
    </dgm:pt>
    <dgm:pt modelId="{A3760677-1B7B-496D-92CB-C5F13FA10D91}" type="parTrans" cxnId="{35A3256C-8B7F-4A87-99D7-923F55DD544B}">
      <dgm:prSet/>
      <dgm:spPr/>
      <dgm:t>
        <a:bodyPr/>
        <a:lstStyle/>
        <a:p>
          <a:endParaRPr lang="en-US" sz="1800">
            <a:latin typeface="Arial" panose="020B0604020202020204" pitchFamily="34" charset="0"/>
            <a:cs typeface="Arial" panose="020B0604020202020204" pitchFamily="34" charset="0"/>
          </a:endParaRPr>
        </a:p>
      </dgm:t>
    </dgm:pt>
    <dgm:pt modelId="{6AE96C82-3A56-44A6-B077-E2F4E570A923}" type="sibTrans" cxnId="{35A3256C-8B7F-4A87-99D7-923F55DD544B}">
      <dgm:prSet/>
      <dgm:spPr/>
      <dgm:t>
        <a:bodyPr/>
        <a:lstStyle/>
        <a:p>
          <a:endParaRPr lang="en-US" sz="1800">
            <a:latin typeface="Arial" panose="020B0604020202020204" pitchFamily="34" charset="0"/>
            <a:cs typeface="Arial" panose="020B0604020202020204" pitchFamily="34" charset="0"/>
          </a:endParaRPr>
        </a:p>
      </dgm:t>
    </dgm:pt>
    <dgm:pt modelId="{B735E581-1B69-44DD-AF0A-B6F0961CB5E7}">
      <dgm:prSet phldrT="[Text]" custT="1"/>
      <dgm:spPr/>
      <dgm:t>
        <a:bodyPr tIns="182880" bIns="182880"/>
        <a:lstStyle/>
        <a:p>
          <a:r>
            <a:rPr lang="en-US" sz="1800" b="1" dirty="0">
              <a:latin typeface="Arial" pitchFamily="34" charset="0"/>
              <a:cs typeface="Arial" pitchFamily="34" charset="0"/>
            </a:rPr>
            <a:t>Registered Valuers Organization  (RVO)</a:t>
          </a:r>
        </a:p>
      </dgm:t>
    </dgm:pt>
    <dgm:pt modelId="{CAB3F395-64C3-47FC-A1FD-C41111DA2D57}" type="parTrans" cxnId="{C811148A-7F21-4B68-A0DC-1649C598BAE6}">
      <dgm:prSet/>
      <dgm:spPr/>
      <dgm:t>
        <a:bodyPr/>
        <a:lstStyle/>
        <a:p>
          <a:endParaRPr lang="en-US" sz="1800">
            <a:latin typeface="Arial" panose="020B0604020202020204" pitchFamily="34" charset="0"/>
            <a:cs typeface="Arial" panose="020B0604020202020204" pitchFamily="34" charset="0"/>
          </a:endParaRPr>
        </a:p>
      </dgm:t>
    </dgm:pt>
    <dgm:pt modelId="{D00EB4DD-D624-4139-BBE9-D37E72703F32}" type="sibTrans" cxnId="{C811148A-7F21-4B68-A0DC-1649C598BAE6}">
      <dgm:prSet/>
      <dgm:spPr/>
      <dgm:t>
        <a:bodyPr/>
        <a:lstStyle/>
        <a:p>
          <a:endParaRPr lang="en-US" sz="1800">
            <a:latin typeface="Arial" panose="020B0604020202020204" pitchFamily="34" charset="0"/>
            <a:cs typeface="Arial" panose="020B0604020202020204" pitchFamily="34" charset="0"/>
          </a:endParaRPr>
        </a:p>
      </dgm:t>
    </dgm:pt>
    <dgm:pt modelId="{BB3B49DA-52AA-4A57-B489-DBC259470B92}">
      <dgm:prSet phldrT="[Text]" custT="1"/>
      <dgm:spPr/>
      <dgm:t>
        <a:bodyPr/>
        <a:lstStyle/>
        <a:p>
          <a:r>
            <a:rPr lang="en-US" sz="1800" b="1" dirty="0">
              <a:latin typeface="Arial" pitchFamily="34" charset="0"/>
              <a:cs typeface="Arial" pitchFamily="34" charset="0"/>
            </a:rPr>
            <a:t>Registered Valuers (RVs)</a:t>
          </a:r>
        </a:p>
      </dgm:t>
    </dgm:pt>
    <dgm:pt modelId="{2B2EF48F-6481-42C2-9811-AAC1B115A749}" type="parTrans" cxnId="{12CC8D84-A565-4263-B0D3-E6AA4BF88B46}">
      <dgm:prSet/>
      <dgm:spPr/>
      <dgm:t>
        <a:bodyPr/>
        <a:lstStyle/>
        <a:p>
          <a:endParaRPr lang="en-US" sz="1800">
            <a:latin typeface="Arial" panose="020B0604020202020204" pitchFamily="34" charset="0"/>
            <a:cs typeface="Arial" panose="020B0604020202020204" pitchFamily="34" charset="0"/>
          </a:endParaRPr>
        </a:p>
      </dgm:t>
    </dgm:pt>
    <dgm:pt modelId="{8F6A4BCA-D902-4680-BEA8-416ED19BF816}" type="sibTrans" cxnId="{12CC8D84-A565-4263-B0D3-E6AA4BF88B46}">
      <dgm:prSet/>
      <dgm:spPr/>
      <dgm:t>
        <a:bodyPr/>
        <a:lstStyle/>
        <a:p>
          <a:endParaRPr lang="en-US" sz="1800">
            <a:latin typeface="Arial" panose="020B0604020202020204" pitchFamily="34" charset="0"/>
            <a:cs typeface="Arial" panose="020B0604020202020204" pitchFamily="34" charset="0"/>
          </a:endParaRPr>
        </a:p>
      </dgm:t>
    </dgm:pt>
    <dgm:pt modelId="{6062D5DA-05F8-4808-B776-B413C344515A}">
      <dgm:prSet phldrT="[Text]" custT="1"/>
      <dgm:spPr/>
      <dgm:t>
        <a:bodyPr/>
        <a:lstStyle/>
        <a:p>
          <a:r>
            <a:rPr lang="en-US" sz="1800" b="1" dirty="0">
              <a:latin typeface="Arial" pitchFamily="34" charset="0"/>
              <a:cs typeface="Arial" pitchFamily="34" charset="0"/>
            </a:rPr>
            <a:t>Adjudicating Authority</a:t>
          </a:r>
        </a:p>
      </dgm:t>
    </dgm:pt>
    <dgm:pt modelId="{0F750FC4-2AD6-4F2D-83EB-FB858240A791}" type="parTrans" cxnId="{15A2A8A2-DC5C-4BA9-9A66-F04FABD45EA5}">
      <dgm:prSet/>
      <dgm:spPr/>
      <dgm:t>
        <a:bodyPr/>
        <a:lstStyle/>
        <a:p>
          <a:endParaRPr lang="en-US" sz="1800">
            <a:latin typeface="Arial" panose="020B0604020202020204" pitchFamily="34" charset="0"/>
            <a:cs typeface="Arial" panose="020B0604020202020204" pitchFamily="34" charset="0"/>
          </a:endParaRPr>
        </a:p>
      </dgm:t>
    </dgm:pt>
    <dgm:pt modelId="{C9C3AC6A-81D9-41D5-8C36-F70BA3F504E8}" type="sibTrans" cxnId="{15A2A8A2-DC5C-4BA9-9A66-F04FABD45EA5}">
      <dgm:prSet/>
      <dgm:spPr/>
      <dgm:t>
        <a:bodyPr/>
        <a:lstStyle/>
        <a:p>
          <a:endParaRPr lang="en-US" sz="1800">
            <a:latin typeface="Arial" panose="020B0604020202020204" pitchFamily="34" charset="0"/>
            <a:cs typeface="Arial" panose="020B0604020202020204" pitchFamily="34" charset="0"/>
          </a:endParaRPr>
        </a:p>
      </dgm:t>
    </dgm:pt>
    <dgm:pt modelId="{7BD03A08-7043-4634-B784-C9A81DDEC4E7}">
      <dgm:prSet phldrT="[Text]" custT="1"/>
      <dgm:spPr/>
      <dgm:t>
        <a:bodyPr/>
        <a:lstStyle/>
        <a:p>
          <a:r>
            <a:rPr lang="en-US" sz="1800" b="1" dirty="0">
              <a:latin typeface="Arial" pitchFamily="34" charset="0"/>
              <a:cs typeface="Arial" pitchFamily="34" charset="0"/>
            </a:rPr>
            <a:t>Insolvency and Bankruptcy Board of India (IBBI)</a:t>
          </a:r>
        </a:p>
      </dgm:t>
    </dgm:pt>
    <dgm:pt modelId="{A6D560AB-A347-46C3-B6EC-08F43A869148}" type="sibTrans" cxnId="{5C335EFE-0617-4F0D-8345-CB999FCC5930}">
      <dgm:prSet/>
      <dgm:spPr/>
      <dgm:t>
        <a:bodyPr/>
        <a:lstStyle/>
        <a:p>
          <a:endParaRPr lang="en-US" sz="1800">
            <a:latin typeface="Arial" panose="020B0604020202020204" pitchFamily="34" charset="0"/>
            <a:cs typeface="Arial" panose="020B0604020202020204" pitchFamily="34" charset="0"/>
          </a:endParaRPr>
        </a:p>
      </dgm:t>
    </dgm:pt>
    <dgm:pt modelId="{6A3ACDE5-5995-47CE-8492-F7BA2CBEAAF1}" type="parTrans" cxnId="{5C335EFE-0617-4F0D-8345-CB999FCC5930}">
      <dgm:prSet/>
      <dgm:spPr/>
      <dgm:t>
        <a:bodyPr/>
        <a:lstStyle/>
        <a:p>
          <a:endParaRPr lang="en-US" sz="1800">
            <a:latin typeface="Arial" panose="020B0604020202020204" pitchFamily="34" charset="0"/>
            <a:cs typeface="Arial" panose="020B0604020202020204" pitchFamily="34" charset="0"/>
          </a:endParaRPr>
        </a:p>
      </dgm:t>
    </dgm:pt>
    <dgm:pt modelId="{C9C2E463-38DC-4192-A791-F2A17ECF22A0}" type="pres">
      <dgm:prSet presAssocID="{B9FF8FEE-436A-4D2E-AA87-396B25F4E305}" presName="hierChild1" presStyleCnt="0">
        <dgm:presLayoutVars>
          <dgm:chPref val="1"/>
          <dgm:dir/>
          <dgm:animOne val="branch"/>
          <dgm:animLvl val="lvl"/>
          <dgm:resizeHandles/>
        </dgm:presLayoutVars>
      </dgm:prSet>
      <dgm:spPr/>
    </dgm:pt>
    <dgm:pt modelId="{86B3C32B-CA39-48F7-80CD-F64B176C055E}" type="pres">
      <dgm:prSet presAssocID="{713CC028-FB19-4A91-85C6-CE298FC1EDD9}" presName="hierRoot1" presStyleCnt="0"/>
      <dgm:spPr/>
    </dgm:pt>
    <dgm:pt modelId="{9E4B4BB2-3B63-4FD0-857A-43A26F1CE365}" type="pres">
      <dgm:prSet presAssocID="{713CC028-FB19-4A91-85C6-CE298FC1EDD9}" presName="composite" presStyleCnt="0"/>
      <dgm:spPr/>
    </dgm:pt>
    <dgm:pt modelId="{58A37837-152C-49FC-B987-3A0D6BDDAB88}" type="pres">
      <dgm:prSet presAssocID="{713CC028-FB19-4A91-85C6-CE298FC1EDD9}" presName="background" presStyleLbl="node0" presStyleIdx="0" presStyleCnt="1"/>
      <dgm:spPr/>
    </dgm:pt>
    <dgm:pt modelId="{DBF3C4AD-C83D-4247-97B8-ED82940097C3}" type="pres">
      <dgm:prSet presAssocID="{713CC028-FB19-4A91-85C6-CE298FC1EDD9}" presName="text" presStyleLbl="fgAcc0" presStyleIdx="0" presStyleCnt="1" custScaleX="213836" custScaleY="100927">
        <dgm:presLayoutVars>
          <dgm:chPref val="3"/>
        </dgm:presLayoutVars>
      </dgm:prSet>
      <dgm:spPr/>
    </dgm:pt>
    <dgm:pt modelId="{C81310CD-C5DF-4AC6-A6F6-027FB11A168C}" type="pres">
      <dgm:prSet presAssocID="{713CC028-FB19-4A91-85C6-CE298FC1EDD9}" presName="hierChild2" presStyleCnt="0"/>
      <dgm:spPr/>
    </dgm:pt>
    <dgm:pt modelId="{382CE6CC-B523-41F8-AA9E-169542610F1B}" type="pres">
      <dgm:prSet presAssocID="{6A3ACDE5-5995-47CE-8492-F7BA2CBEAAF1}" presName="Name10" presStyleLbl="parChTrans1D2" presStyleIdx="0" presStyleCnt="2"/>
      <dgm:spPr/>
    </dgm:pt>
    <dgm:pt modelId="{90315C48-9E3C-4F54-B9E0-D7F058FA93D0}" type="pres">
      <dgm:prSet presAssocID="{7BD03A08-7043-4634-B784-C9A81DDEC4E7}" presName="hierRoot2" presStyleCnt="0"/>
      <dgm:spPr/>
    </dgm:pt>
    <dgm:pt modelId="{B5966E8A-9606-4EE5-BD58-FCEAE920B8F4}" type="pres">
      <dgm:prSet presAssocID="{7BD03A08-7043-4634-B784-C9A81DDEC4E7}" presName="composite2" presStyleCnt="0"/>
      <dgm:spPr/>
    </dgm:pt>
    <dgm:pt modelId="{281EA57F-ECE7-4640-936E-35D854E98CEF}" type="pres">
      <dgm:prSet presAssocID="{7BD03A08-7043-4634-B784-C9A81DDEC4E7}" presName="background2" presStyleLbl="node2" presStyleIdx="0" presStyleCnt="2"/>
      <dgm:spPr/>
    </dgm:pt>
    <dgm:pt modelId="{21034F69-83CF-47C8-B3DD-D9DA3BD72019}" type="pres">
      <dgm:prSet presAssocID="{7BD03A08-7043-4634-B784-C9A81DDEC4E7}" presName="text2" presStyleLbl="fgAcc2" presStyleIdx="0" presStyleCnt="2" custScaleX="200530">
        <dgm:presLayoutVars>
          <dgm:chPref val="3"/>
        </dgm:presLayoutVars>
      </dgm:prSet>
      <dgm:spPr/>
    </dgm:pt>
    <dgm:pt modelId="{A70F4AA6-3C38-4868-A7E4-8554F3954E4C}" type="pres">
      <dgm:prSet presAssocID="{7BD03A08-7043-4634-B784-C9A81DDEC4E7}" presName="hierChild3" presStyleCnt="0"/>
      <dgm:spPr/>
    </dgm:pt>
    <dgm:pt modelId="{F2BB280B-1536-49E2-A09A-F165F1B952A7}" type="pres">
      <dgm:prSet presAssocID="{CAB3F395-64C3-47FC-A1FD-C41111DA2D57}" presName="Name17" presStyleLbl="parChTrans1D3" presStyleIdx="0" presStyleCnt="2"/>
      <dgm:spPr/>
    </dgm:pt>
    <dgm:pt modelId="{2EF070AF-BB90-4FC1-9AEE-58E32209238A}" type="pres">
      <dgm:prSet presAssocID="{B735E581-1B69-44DD-AF0A-B6F0961CB5E7}" presName="hierRoot3" presStyleCnt="0"/>
      <dgm:spPr/>
    </dgm:pt>
    <dgm:pt modelId="{6238C411-AD8A-46E5-A522-4E22D914BB0C}" type="pres">
      <dgm:prSet presAssocID="{B735E581-1B69-44DD-AF0A-B6F0961CB5E7}" presName="composite3" presStyleCnt="0"/>
      <dgm:spPr/>
    </dgm:pt>
    <dgm:pt modelId="{6C09EB7D-10C7-4AB7-AF01-AEF643ED7AB5}" type="pres">
      <dgm:prSet presAssocID="{B735E581-1B69-44DD-AF0A-B6F0961CB5E7}" presName="background3" presStyleLbl="node3" presStyleIdx="0" presStyleCnt="2"/>
      <dgm:spPr/>
    </dgm:pt>
    <dgm:pt modelId="{9556217A-83C6-40DD-937E-67A79AA277D0}" type="pres">
      <dgm:prSet presAssocID="{B735E581-1B69-44DD-AF0A-B6F0961CB5E7}" presName="text3" presStyleLbl="fgAcc3" presStyleIdx="0" presStyleCnt="2" custScaleX="120831">
        <dgm:presLayoutVars>
          <dgm:chPref val="3"/>
        </dgm:presLayoutVars>
      </dgm:prSet>
      <dgm:spPr/>
    </dgm:pt>
    <dgm:pt modelId="{F28BABF4-BB67-434B-AE00-2912A4FEDC30}" type="pres">
      <dgm:prSet presAssocID="{B735E581-1B69-44DD-AF0A-B6F0961CB5E7}" presName="hierChild4" presStyleCnt="0"/>
      <dgm:spPr/>
    </dgm:pt>
    <dgm:pt modelId="{D4818C3D-BB06-4F02-BDAA-F770FD9E61E8}" type="pres">
      <dgm:prSet presAssocID="{2B2EF48F-6481-42C2-9811-AAC1B115A749}" presName="Name17" presStyleLbl="parChTrans1D3" presStyleIdx="1" presStyleCnt="2"/>
      <dgm:spPr/>
    </dgm:pt>
    <dgm:pt modelId="{0B57A7DC-A301-499A-9BC7-C70CB29C2D74}" type="pres">
      <dgm:prSet presAssocID="{BB3B49DA-52AA-4A57-B489-DBC259470B92}" presName="hierRoot3" presStyleCnt="0"/>
      <dgm:spPr/>
    </dgm:pt>
    <dgm:pt modelId="{15317204-740E-42C0-81A5-73987CE1ADBA}" type="pres">
      <dgm:prSet presAssocID="{BB3B49DA-52AA-4A57-B489-DBC259470B92}" presName="composite3" presStyleCnt="0"/>
      <dgm:spPr/>
    </dgm:pt>
    <dgm:pt modelId="{B7E4A08D-4BA2-4FF5-82AB-4BF0CA102C74}" type="pres">
      <dgm:prSet presAssocID="{BB3B49DA-52AA-4A57-B489-DBC259470B92}" presName="background3" presStyleLbl="node3" presStyleIdx="1" presStyleCnt="2"/>
      <dgm:spPr/>
    </dgm:pt>
    <dgm:pt modelId="{86168B95-62FF-4E57-8B8F-0739C1EE8D0A}" type="pres">
      <dgm:prSet presAssocID="{BB3B49DA-52AA-4A57-B489-DBC259470B92}" presName="text3" presStyleLbl="fgAcc3" presStyleIdx="1" presStyleCnt="2">
        <dgm:presLayoutVars>
          <dgm:chPref val="3"/>
        </dgm:presLayoutVars>
      </dgm:prSet>
      <dgm:spPr/>
    </dgm:pt>
    <dgm:pt modelId="{0EA2B561-49BA-4639-85D6-F31D72450397}" type="pres">
      <dgm:prSet presAssocID="{BB3B49DA-52AA-4A57-B489-DBC259470B92}" presName="hierChild4" presStyleCnt="0"/>
      <dgm:spPr/>
    </dgm:pt>
    <dgm:pt modelId="{0E9B385A-F48A-4D14-A24C-9B9FD7D6F458}" type="pres">
      <dgm:prSet presAssocID="{0F750FC4-2AD6-4F2D-83EB-FB858240A791}" presName="Name10" presStyleLbl="parChTrans1D2" presStyleIdx="1" presStyleCnt="2"/>
      <dgm:spPr/>
    </dgm:pt>
    <dgm:pt modelId="{C936F774-8CF9-48B5-ACF1-D5AEACCF0B43}" type="pres">
      <dgm:prSet presAssocID="{6062D5DA-05F8-4808-B776-B413C344515A}" presName="hierRoot2" presStyleCnt="0"/>
      <dgm:spPr/>
    </dgm:pt>
    <dgm:pt modelId="{BE5D81E1-85B8-4D19-872B-ABAC5DD68AC7}" type="pres">
      <dgm:prSet presAssocID="{6062D5DA-05F8-4808-B776-B413C344515A}" presName="composite2" presStyleCnt="0"/>
      <dgm:spPr/>
    </dgm:pt>
    <dgm:pt modelId="{F0BEC17A-7466-462D-9107-84DB9DA35628}" type="pres">
      <dgm:prSet presAssocID="{6062D5DA-05F8-4808-B776-B413C344515A}" presName="background2" presStyleLbl="node2" presStyleIdx="1" presStyleCnt="2"/>
      <dgm:spPr/>
    </dgm:pt>
    <dgm:pt modelId="{7D889E18-FE6C-472B-A642-5A566B5179C5}" type="pres">
      <dgm:prSet presAssocID="{6062D5DA-05F8-4808-B776-B413C344515A}" presName="text2" presStyleLbl="fgAcc2" presStyleIdx="1" presStyleCnt="2" custScaleX="184615">
        <dgm:presLayoutVars>
          <dgm:chPref val="3"/>
        </dgm:presLayoutVars>
      </dgm:prSet>
      <dgm:spPr/>
    </dgm:pt>
    <dgm:pt modelId="{19CCF351-F931-40C0-8847-698D74AF8919}" type="pres">
      <dgm:prSet presAssocID="{6062D5DA-05F8-4808-B776-B413C344515A}" presName="hierChild3" presStyleCnt="0"/>
      <dgm:spPr/>
    </dgm:pt>
  </dgm:ptLst>
  <dgm:cxnLst>
    <dgm:cxn modelId="{306AA804-49E0-3040-8567-895115E46F52}" type="presOf" srcId="{B9FF8FEE-436A-4D2E-AA87-396B25F4E305}" destId="{C9C2E463-38DC-4192-A791-F2A17ECF22A0}" srcOrd="0" destOrd="0" presId="urn:microsoft.com/office/officeart/2005/8/layout/hierarchy1"/>
    <dgm:cxn modelId="{92CB2421-3402-FC4F-B8D1-6ACBAAB670DD}" type="presOf" srcId="{6062D5DA-05F8-4808-B776-B413C344515A}" destId="{7D889E18-FE6C-472B-A642-5A566B5179C5}" srcOrd="0" destOrd="0" presId="urn:microsoft.com/office/officeart/2005/8/layout/hierarchy1"/>
    <dgm:cxn modelId="{6C3B8C5F-05E4-5841-B300-FF2EA122071B}" type="presOf" srcId="{B735E581-1B69-44DD-AF0A-B6F0961CB5E7}" destId="{9556217A-83C6-40DD-937E-67A79AA277D0}" srcOrd="0" destOrd="0" presId="urn:microsoft.com/office/officeart/2005/8/layout/hierarchy1"/>
    <dgm:cxn modelId="{DA39C264-B913-3B45-ABFF-A27614DDC5C1}" type="presOf" srcId="{0F750FC4-2AD6-4F2D-83EB-FB858240A791}" destId="{0E9B385A-F48A-4D14-A24C-9B9FD7D6F458}" srcOrd="0" destOrd="0" presId="urn:microsoft.com/office/officeart/2005/8/layout/hierarchy1"/>
    <dgm:cxn modelId="{13FD3666-DE78-1A4C-AE3A-DBB46184A7C7}" type="presOf" srcId="{CAB3F395-64C3-47FC-A1FD-C41111DA2D57}" destId="{F2BB280B-1536-49E2-A09A-F165F1B952A7}" srcOrd="0" destOrd="0" presId="urn:microsoft.com/office/officeart/2005/8/layout/hierarchy1"/>
    <dgm:cxn modelId="{35A3256C-8B7F-4A87-99D7-923F55DD544B}" srcId="{B9FF8FEE-436A-4D2E-AA87-396B25F4E305}" destId="{713CC028-FB19-4A91-85C6-CE298FC1EDD9}" srcOrd="0" destOrd="0" parTransId="{A3760677-1B7B-496D-92CB-C5F13FA10D91}" sibTransId="{6AE96C82-3A56-44A6-B077-E2F4E570A923}"/>
    <dgm:cxn modelId="{12CC8D84-A565-4263-B0D3-E6AA4BF88B46}" srcId="{7BD03A08-7043-4634-B784-C9A81DDEC4E7}" destId="{BB3B49DA-52AA-4A57-B489-DBC259470B92}" srcOrd="1" destOrd="0" parTransId="{2B2EF48F-6481-42C2-9811-AAC1B115A749}" sibTransId="{8F6A4BCA-D902-4680-BEA8-416ED19BF816}"/>
    <dgm:cxn modelId="{EA78F289-F56C-304C-827D-BAE3D6E48043}" type="presOf" srcId="{BB3B49DA-52AA-4A57-B489-DBC259470B92}" destId="{86168B95-62FF-4E57-8B8F-0739C1EE8D0A}" srcOrd="0" destOrd="0" presId="urn:microsoft.com/office/officeart/2005/8/layout/hierarchy1"/>
    <dgm:cxn modelId="{C811148A-7F21-4B68-A0DC-1649C598BAE6}" srcId="{7BD03A08-7043-4634-B784-C9A81DDEC4E7}" destId="{B735E581-1B69-44DD-AF0A-B6F0961CB5E7}" srcOrd="0" destOrd="0" parTransId="{CAB3F395-64C3-47FC-A1FD-C41111DA2D57}" sibTransId="{D00EB4DD-D624-4139-BBE9-D37E72703F32}"/>
    <dgm:cxn modelId="{15A2A8A2-DC5C-4BA9-9A66-F04FABD45EA5}" srcId="{713CC028-FB19-4A91-85C6-CE298FC1EDD9}" destId="{6062D5DA-05F8-4808-B776-B413C344515A}" srcOrd="1" destOrd="0" parTransId="{0F750FC4-2AD6-4F2D-83EB-FB858240A791}" sibTransId="{C9C3AC6A-81D9-41D5-8C36-F70BA3F504E8}"/>
    <dgm:cxn modelId="{D4EBC1AD-C4A6-224E-8CEC-28526DD90EFE}" type="presOf" srcId="{6A3ACDE5-5995-47CE-8492-F7BA2CBEAAF1}" destId="{382CE6CC-B523-41F8-AA9E-169542610F1B}" srcOrd="0" destOrd="0" presId="urn:microsoft.com/office/officeart/2005/8/layout/hierarchy1"/>
    <dgm:cxn modelId="{4CE461C7-CDA7-5642-8F78-FD3CFC824E20}" type="presOf" srcId="{2B2EF48F-6481-42C2-9811-AAC1B115A749}" destId="{D4818C3D-BB06-4F02-BDAA-F770FD9E61E8}" srcOrd="0" destOrd="0" presId="urn:microsoft.com/office/officeart/2005/8/layout/hierarchy1"/>
    <dgm:cxn modelId="{29EF67CE-3736-D14D-97CE-2933CAB6949F}" type="presOf" srcId="{713CC028-FB19-4A91-85C6-CE298FC1EDD9}" destId="{DBF3C4AD-C83D-4247-97B8-ED82940097C3}" srcOrd="0" destOrd="0" presId="urn:microsoft.com/office/officeart/2005/8/layout/hierarchy1"/>
    <dgm:cxn modelId="{F010C0E7-B350-C549-84EB-CABB25E79C77}" type="presOf" srcId="{7BD03A08-7043-4634-B784-C9A81DDEC4E7}" destId="{21034F69-83CF-47C8-B3DD-D9DA3BD72019}" srcOrd="0" destOrd="0" presId="urn:microsoft.com/office/officeart/2005/8/layout/hierarchy1"/>
    <dgm:cxn modelId="{5C335EFE-0617-4F0D-8345-CB999FCC5930}" srcId="{713CC028-FB19-4A91-85C6-CE298FC1EDD9}" destId="{7BD03A08-7043-4634-B784-C9A81DDEC4E7}" srcOrd="0" destOrd="0" parTransId="{6A3ACDE5-5995-47CE-8492-F7BA2CBEAAF1}" sibTransId="{A6D560AB-A347-46C3-B6EC-08F43A869148}"/>
    <dgm:cxn modelId="{E21AAF11-D52D-B84C-8F63-CA29A0C0CDD1}" type="presParOf" srcId="{C9C2E463-38DC-4192-A791-F2A17ECF22A0}" destId="{86B3C32B-CA39-48F7-80CD-F64B176C055E}" srcOrd="0" destOrd="0" presId="urn:microsoft.com/office/officeart/2005/8/layout/hierarchy1"/>
    <dgm:cxn modelId="{19FB6FD5-4778-6E45-9CF4-B62A81E10254}" type="presParOf" srcId="{86B3C32B-CA39-48F7-80CD-F64B176C055E}" destId="{9E4B4BB2-3B63-4FD0-857A-43A26F1CE365}" srcOrd="0" destOrd="0" presId="urn:microsoft.com/office/officeart/2005/8/layout/hierarchy1"/>
    <dgm:cxn modelId="{E1CE76F3-287F-FD4D-845D-383DABC35FBB}" type="presParOf" srcId="{9E4B4BB2-3B63-4FD0-857A-43A26F1CE365}" destId="{58A37837-152C-49FC-B987-3A0D6BDDAB88}" srcOrd="0" destOrd="0" presId="urn:microsoft.com/office/officeart/2005/8/layout/hierarchy1"/>
    <dgm:cxn modelId="{B89B732F-A41B-004D-B464-422527E462C8}" type="presParOf" srcId="{9E4B4BB2-3B63-4FD0-857A-43A26F1CE365}" destId="{DBF3C4AD-C83D-4247-97B8-ED82940097C3}" srcOrd="1" destOrd="0" presId="urn:microsoft.com/office/officeart/2005/8/layout/hierarchy1"/>
    <dgm:cxn modelId="{FD673634-B2FE-6B4F-AC62-9B6346BB3BC8}" type="presParOf" srcId="{86B3C32B-CA39-48F7-80CD-F64B176C055E}" destId="{C81310CD-C5DF-4AC6-A6F6-027FB11A168C}" srcOrd="1" destOrd="0" presId="urn:microsoft.com/office/officeart/2005/8/layout/hierarchy1"/>
    <dgm:cxn modelId="{738BBE7E-5789-C14C-AE4C-F4870F68BE91}" type="presParOf" srcId="{C81310CD-C5DF-4AC6-A6F6-027FB11A168C}" destId="{382CE6CC-B523-41F8-AA9E-169542610F1B}" srcOrd="0" destOrd="0" presId="urn:microsoft.com/office/officeart/2005/8/layout/hierarchy1"/>
    <dgm:cxn modelId="{4EFC9997-352F-C44F-886C-8C1130EF8B05}" type="presParOf" srcId="{C81310CD-C5DF-4AC6-A6F6-027FB11A168C}" destId="{90315C48-9E3C-4F54-B9E0-D7F058FA93D0}" srcOrd="1" destOrd="0" presId="urn:microsoft.com/office/officeart/2005/8/layout/hierarchy1"/>
    <dgm:cxn modelId="{967400CA-91FB-904E-8449-0C4AF8060B0E}" type="presParOf" srcId="{90315C48-9E3C-4F54-B9E0-D7F058FA93D0}" destId="{B5966E8A-9606-4EE5-BD58-FCEAE920B8F4}" srcOrd="0" destOrd="0" presId="urn:microsoft.com/office/officeart/2005/8/layout/hierarchy1"/>
    <dgm:cxn modelId="{A3A7961C-4242-B445-B2F0-84648FC4D934}" type="presParOf" srcId="{B5966E8A-9606-4EE5-BD58-FCEAE920B8F4}" destId="{281EA57F-ECE7-4640-936E-35D854E98CEF}" srcOrd="0" destOrd="0" presId="urn:microsoft.com/office/officeart/2005/8/layout/hierarchy1"/>
    <dgm:cxn modelId="{DFBFE129-0DCE-1B49-A734-AF1A7271E365}" type="presParOf" srcId="{B5966E8A-9606-4EE5-BD58-FCEAE920B8F4}" destId="{21034F69-83CF-47C8-B3DD-D9DA3BD72019}" srcOrd="1" destOrd="0" presId="urn:microsoft.com/office/officeart/2005/8/layout/hierarchy1"/>
    <dgm:cxn modelId="{1E1C6B74-BD9D-3F40-BA85-16E50F5EFD88}" type="presParOf" srcId="{90315C48-9E3C-4F54-B9E0-D7F058FA93D0}" destId="{A70F4AA6-3C38-4868-A7E4-8554F3954E4C}" srcOrd="1" destOrd="0" presId="urn:microsoft.com/office/officeart/2005/8/layout/hierarchy1"/>
    <dgm:cxn modelId="{01F9B2A1-8055-2A4F-B776-9A447046A914}" type="presParOf" srcId="{A70F4AA6-3C38-4868-A7E4-8554F3954E4C}" destId="{F2BB280B-1536-49E2-A09A-F165F1B952A7}" srcOrd="0" destOrd="0" presId="urn:microsoft.com/office/officeart/2005/8/layout/hierarchy1"/>
    <dgm:cxn modelId="{C8661051-483E-8C48-98FF-0CDDE34DE18B}" type="presParOf" srcId="{A70F4AA6-3C38-4868-A7E4-8554F3954E4C}" destId="{2EF070AF-BB90-4FC1-9AEE-58E32209238A}" srcOrd="1" destOrd="0" presId="urn:microsoft.com/office/officeart/2005/8/layout/hierarchy1"/>
    <dgm:cxn modelId="{16F072D5-F1EE-C848-8A5D-EA2BC18616FF}" type="presParOf" srcId="{2EF070AF-BB90-4FC1-9AEE-58E32209238A}" destId="{6238C411-AD8A-46E5-A522-4E22D914BB0C}" srcOrd="0" destOrd="0" presId="urn:microsoft.com/office/officeart/2005/8/layout/hierarchy1"/>
    <dgm:cxn modelId="{C7FE349C-F05B-494A-A294-07FCCD196C78}" type="presParOf" srcId="{6238C411-AD8A-46E5-A522-4E22D914BB0C}" destId="{6C09EB7D-10C7-4AB7-AF01-AEF643ED7AB5}" srcOrd="0" destOrd="0" presId="urn:microsoft.com/office/officeart/2005/8/layout/hierarchy1"/>
    <dgm:cxn modelId="{7F7404E4-D830-AF48-B95E-A6FB5F242008}" type="presParOf" srcId="{6238C411-AD8A-46E5-A522-4E22D914BB0C}" destId="{9556217A-83C6-40DD-937E-67A79AA277D0}" srcOrd="1" destOrd="0" presId="urn:microsoft.com/office/officeart/2005/8/layout/hierarchy1"/>
    <dgm:cxn modelId="{68338851-A4F2-C54E-8A2E-5A0FDB03CF83}" type="presParOf" srcId="{2EF070AF-BB90-4FC1-9AEE-58E32209238A}" destId="{F28BABF4-BB67-434B-AE00-2912A4FEDC30}" srcOrd="1" destOrd="0" presId="urn:microsoft.com/office/officeart/2005/8/layout/hierarchy1"/>
    <dgm:cxn modelId="{FFAAFA43-8412-3B43-894C-76A7906B1E0A}" type="presParOf" srcId="{A70F4AA6-3C38-4868-A7E4-8554F3954E4C}" destId="{D4818C3D-BB06-4F02-BDAA-F770FD9E61E8}" srcOrd="2" destOrd="0" presId="urn:microsoft.com/office/officeart/2005/8/layout/hierarchy1"/>
    <dgm:cxn modelId="{5851C73B-BC86-8145-82D2-838105312FCA}" type="presParOf" srcId="{A70F4AA6-3C38-4868-A7E4-8554F3954E4C}" destId="{0B57A7DC-A301-499A-9BC7-C70CB29C2D74}" srcOrd="3" destOrd="0" presId="urn:microsoft.com/office/officeart/2005/8/layout/hierarchy1"/>
    <dgm:cxn modelId="{A677A456-3253-9C4E-BFBB-67C72E465C7C}" type="presParOf" srcId="{0B57A7DC-A301-499A-9BC7-C70CB29C2D74}" destId="{15317204-740E-42C0-81A5-73987CE1ADBA}" srcOrd="0" destOrd="0" presId="urn:microsoft.com/office/officeart/2005/8/layout/hierarchy1"/>
    <dgm:cxn modelId="{B7EA58E7-CFC2-DC4F-859B-3BCF3B835814}" type="presParOf" srcId="{15317204-740E-42C0-81A5-73987CE1ADBA}" destId="{B7E4A08D-4BA2-4FF5-82AB-4BF0CA102C74}" srcOrd="0" destOrd="0" presId="urn:microsoft.com/office/officeart/2005/8/layout/hierarchy1"/>
    <dgm:cxn modelId="{F616C7CE-BE0D-954D-AFE3-A1614F3F08BE}" type="presParOf" srcId="{15317204-740E-42C0-81A5-73987CE1ADBA}" destId="{86168B95-62FF-4E57-8B8F-0739C1EE8D0A}" srcOrd="1" destOrd="0" presId="urn:microsoft.com/office/officeart/2005/8/layout/hierarchy1"/>
    <dgm:cxn modelId="{FB75F69F-4CA6-8046-9318-DB2E1AEFFD09}" type="presParOf" srcId="{0B57A7DC-A301-499A-9BC7-C70CB29C2D74}" destId="{0EA2B561-49BA-4639-85D6-F31D72450397}" srcOrd="1" destOrd="0" presId="urn:microsoft.com/office/officeart/2005/8/layout/hierarchy1"/>
    <dgm:cxn modelId="{C2EC6FAC-AE52-DA46-BC2A-566E42E76C16}" type="presParOf" srcId="{C81310CD-C5DF-4AC6-A6F6-027FB11A168C}" destId="{0E9B385A-F48A-4D14-A24C-9B9FD7D6F458}" srcOrd="2" destOrd="0" presId="urn:microsoft.com/office/officeart/2005/8/layout/hierarchy1"/>
    <dgm:cxn modelId="{A84CA9D9-7509-F942-84B0-AA1826763AC0}" type="presParOf" srcId="{C81310CD-C5DF-4AC6-A6F6-027FB11A168C}" destId="{C936F774-8CF9-48B5-ACF1-D5AEACCF0B43}" srcOrd="3" destOrd="0" presId="urn:microsoft.com/office/officeart/2005/8/layout/hierarchy1"/>
    <dgm:cxn modelId="{781829E8-2FA5-9F47-81BA-C97D81FE8962}" type="presParOf" srcId="{C936F774-8CF9-48B5-ACF1-D5AEACCF0B43}" destId="{BE5D81E1-85B8-4D19-872B-ABAC5DD68AC7}" srcOrd="0" destOrd="0" presId="urn:microsoft.com/office/officeart/2005/8/layout/hierarchy1"/>
    <dgm:cxn modelId="{2A8CF361-B94D-D24F-8BCE-350822A9CDEE}" type="presParOf" srcId="{BE5D81E1-85B8-4D19-872B-ABAC5DD68AC7}" destId="{F0BEC17A-7466-462D-9107-84DB9DA35628}" srcOrd="0" destOrd="0" presId="urn:microsoft.com/office/officeart/2005/8/layout/hierarchy1"/>
    <dgm:cxn modelId="{B3D887FA-D036-0844-9927-5A6BE14EB7BB}" type="presParOf" srcId="{BE5D81E1-85B8-4D19-872B-ABAC5DD68AC7}" destId="{7D889E18-FE6C-472B-A642-5A566B5179C5}" srcOrd="1" destOrd="0" presId="urn:microsoft.com/office/officeart/2005/8/layout/hierarchy1"/>
    <dgm:cxn modelId="{1FDBEDDB-4D0C-094C-B4AB-FFA6BB02877B}" type="presParOf" srcId="{C936F774-8CF9-48B5-ACF1-D5AEACCF0B43}" destId="{19CCF351-F931-40C0-8847-698D74AF891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F1E5F17-F768-41F1-B3BE-34B88350AC05}" type="doc">
      <dgm:prSet loTypeId="urn:microsoft.com/office/officeart/2005/8/layout/hierarchy1" loCatId="hierarchy" qsTypeId="urn:microsoft.com/office/officeart/2005/8/quickstyle/simple2" qsCatId="simple" csTypeId="urn:microsoft.com/office/officeart/2005/8/colors/accent5_2" csCatId="accent5" phldr="1"/>
      <dgm:spPr/>
      <dgm:t>
        <a:bodyPr/>
        <a:lstStyle/>
        <a:p>
          <a:endParaRPr lang="en-US"/>
        </a:p>
      </dgm:t>
    </dgm:pt>
    <dgm:pt modelId="{50075518-5ADA-444D-9085-61BCB3EC9364}">
      <dgm:prSet phldrT="[Text]" custT="1"/>
      <dgm:spPr/>
      <dgm:t>
        <a:bodyPr/>
        <a:lstStyle/>
        <a:p>
          <a:pPr algn="ctr"/>
          <a:r>
            <a:rPr lang="en-US" sz="1100" b="1" dirty="0">
              <a:latin typeface="Arial" panose="020B0604020202020204" pitchFamily="34" charset="0"/>
              <a:cs typeface="Arial" panose="020B0604020202020204" pitchFamily="34" charset="0"/>
            </a:rPr>
            <a:t>Elements of Ecosystem</a:t>
          </a:r>
        </a:p>
      </dgm:t>
    </dgm:pt>
    <dgm:pt modelId="{31E7D89E-8ECE-4A7A-9606-72501882EF34}" type="parTrans" cxnId="{0FCD96CC-153B-4998-BED7-291B8A26AF6E}">
      <dgm:prSet/>
      <dgm:spPr/>
      <dgm:t>
        <a:bodyPr/>
        <a:lstStyle/>
        <a:p>
          <a:pPr algn="ctr"/>
          <a:endParaRPr lang="en-US" sz="1100" b="1">
            <a:latin typeface="Arial" panose="020B0604020202020204" pitchFamily="34" charset="0"/>
            <a:cs typeface="Arial" panose="020B0604020202020204" pitchFamily="34" charset="0"/>
          </a:endParaRPr>
        </a:p>
      </dgm:t>
    </dgm:pt>
    <dgm:pt modelId="{67F0FEEF-CBF8-4D12-85CD-CA303C7E987D}" type="sibTrans" cxnId="{0FCD96CC-153B-4998-BED7-291B8A26AF6E}">
      <dgm:prSet/>
      <dgm:spPr/>
      <dgm:t>
        <a:bodyPr/>
        <a:lstStyle/>
        <a:p>
          <a:pPr algn="ctr"/>
          <a:endParaRPr lang="en-US" sz="1100" b="1">
            <a:latin typeface="Arial" panose="020B0604020202020204" pitchFamily="34" charset="0"/>
            <a:cs typeface="Arial" panose="020B0604020202020204" pitchFamily="34" charset="0"/>
          </a:endParaRPr>
        </a:p>
      </dgm:t>
    </dgm:pt>
    <dgm:pt modelId="{E6969690-B929-47E0-A9A4-015551CFAFF5}">
      <dgm:prSet phldrT="[Text]" custT="1"/>
      <dgm:spPr/>
      <dgm:t>
        <a:bodyPr/>
        <a:lstStyle/>
        <a:p>
          <a:pPr algn="ctr"/>
          <a:r>
            <a:rPr lang="en-US" sz="1100" b="1" dirty="0">
              <a:latin typeface="Arial" panose="020B0604020202020204" pitchFamily="34" charset="0"/>
              <a:cs typeface="Arial" panose="020B0604020202020204" pitchFamily="34" charset="0"/>
            </a:rPr>
            <a:t>National Institute of Valuers (NIV)</a:t>
          </a:r>
        </a:p>
      </dgm:t>
    </dgm:pt>
    <dgm:pt modelId="{EF27034A-30DB-43CC-8A13-0D93A138DBC5}" type="parTrans" cxnId="{C027C016-3689-427B-8507-1AC0DAD0183E}">
      <dgm:prSet/>
      <dgm:spPr/>
      <dgm:t>
        <a:bodyPr/>
        <a:lstStyle/>
        <a:p>
          <a:pPr algn="ctr"/>
          <a:endParaRPr lang="en-US" sz="1100" b="1">
            <a:latin typeface="Arial" panose="020B0604020202020204" pitchFamily="34" charset="0"/>
            <a:cs typeface="Arial" panose="020B0604020202020204" pitchFamily="34" charset="0"/>
          </a:endParaRPr>
        </a:p>
      </dgm:t>
    </dgm:pt>
    <dgm:pt modelId="{4D3C1902-9B2D-4CA1-B378-4EBC814CD21B}" type="sibTrans" cxnId="{C027C016-3689-427B-8507-1AC0DAD0183E}">
      <dgm:prSet/>
      <dgm:spPr/>
      <dgm:t>
        <a:bodyPr/>
        <a:lstStyle/>
        <a:p>
          <a:pPr algn="ctr"/>
          <a:endParaRPr lang="en-US" sz="1100" b="1">
            <a:latin typeface="Arial" panose="020B0604020202020204" pitchFamily="34" charset="0"/>
            <a:cs typeface="Arial" panose="020B0604020202020204" pitchFamily="34" charset="0"/>
          </a:endParaRPr>
        </a:p>
      </dgm:t>
    </dgm:pt>
    <dgm:pt modelId="{DA4F68AF-99AE-433B-AE40-F3718CC45E20}">
      <dgm:prSet phldrT="[Text]" custT="1"/>
      <dgm:spPr/>
      <dgm:t>
        <a:bodyPr/>
        <a:lstStyle/>
        <a:p>
          <a:pPr algn="ctr"/>
          <a:r>
            <a:rPr lang="en-US" sz="1100" b="1" dirty="0">
              <a:latin typeface="Arial" panose="020B0604020202020204" pitchFamily="34" charset="0"/>
              <a:cs typeface="Arial" panose="020B0604020202020204" pitchFamily="34" charset="0"/>
            </a:rPr>
            <a:t>Development and Regulation of Valuation Profession</a:t>
          </a:r>
        </a:p>
      </dgm:t>
    </dgm:pt>
    <dgm:pt modelId="{52BBAFBB-E4F9-4C71-BD28-B396BC44B631}" type="parTrans" cxnId="{A30713CE-4DCE-474D-B8A0-20B499185180}">
      <dgm:prSet/>
      <dgm:spPr/>
      <dgm:t>
        <a:bodyPr/>
        <a:lstStyle/>
        <a:p>
          <a:pPr algn="ctr"/>
          <a:endParaRPr lang="en-US" sz="1100" b="1">
            <a:latin typeface="Arial" panose="020B0604020202020204" pitchFamily="34" charset="0"/>
            <a:cs typeface="Arial" panose="020B0604020202020204" pitchFamily="34" charset="0"/>
          </a:endParaRPr>
        </a:p>
      </dgm:t>
    </dgm:pt>
    <dgm:pt modelId="{EAD5BD25-E807-49E5-B11F-B14202CE614E}" type="sibTrans" cxnId="{A30713CE-4DCE-474D-B8A0-20B499185180}">
      <dgm:prSet/>
      <dgm:spPr/>
      <dgm:t>
        <a:bodyPr/>
        <a:lstStyle/>
        <a:p>
          <a:pPr algn="ctr"/>
          <a:endParaRPr lang="en-US" sz="1100" b="1">
            <a:latin typeface="Arial" panose="020B0604020202020204" pitchFamily="34" charset="0"/>
            <a:cs typeface="Arial" panose="020B0604020202020204" pitchFamily="34" charset="0"/>
          </a:endParaRPr>
        </a:p>
      </dgm:t>
    </dgm:pt>
    <dgm:pt modelId="{4872AD76-D047-4926-8FAE-B6CD2B5C0304}">
      <dgm:prSet phldrT="[Text]" custT="1"/>
      <dgm:spPr/>
      <dgm:t>
        <a:bodyPr/>
        <a:lstStyle/>
        <a:p>
          <a:pPr algn="ctr"/>
          <a:r>
            <a:rPr lang="en-US" sz="1100" b="1" dirty="0">
              <a:latin typeface="Arial" panose="020B0604020202020204" pitchFamily="34" charset="0"/>
              <a:cs typeface="Arial" panose="020B0604020202020204" pitchFamily="34" charset="0"/>
            </a:rPr>
            <a:t>Registration &amp; Regulation of Valuers, Valuer Institutes &amp; VPOs</a:t>
          </a:r>
        </a:p>
      </dgm:t>
    </dgm:pt>
    <dgm:pt modelId="{2F7A1DC5-9A50-4942-B73A-E8E5042A126B}" type="parTrans" cxnId="{CCEED3B5-6BD4-405A-929B-2DE9776353B5}">
      <dgm:prSet/>
      <dgm:spPr/>
      <dgm:t>
        <a:bodyPr/>
        <a:lstStyle/>
        <a:p>
          <a:pPr algn="ctr"/>
          <a:endParaRPr lang="en-US" sz="1100" b="1">
            <a:latin typeface="Arial" panose="020B0604020202020204" pitchFamily="34" charset="0"/>
            <a:cs typeface="Arial" panose="020B0604020202020204" pitchFamily="34" charset="0"/>
          </a:endParaRPr>
        </a:p>
      </dgm:t>
    </dgm:pt>
    <dgm:pt modelId="{EB37326A-E163-4A41-B31C-103D5D3C6BC8}" type="sibTrans" cxnId="{CCEED3B5-6BD4-405A-929B-2DE9776353B5}">
      <dgm:prSet/>
      <dgm:spPr/>
      <dgm:t>
        <a:bodyPr/>
        <a:lstStyle/>
        <a:p>
          <a:pPr algn="ctr"/>
          <a:endParaRPr lang="en-US" sz="1100" b="1">
            <a:latin typeface="Arial" panose="020B0604020202020204" pitchFamily="34" charset="0"/>
            <a:cs typeface="Arial" panose="020B0604020202020204" pitchFamily="34" charset="0"/>
          </a:endParaRPr>
        </a:p>
      </dgm:t>
    </dgm:pt>
    <dgm:pt modelId="{65C34605-52C5-4353-A0E3-51FBD8E7D883}">
      <dgm:prSet phldrT="[Text]" custT="1"/>
      <dgm:spPr/>
      <dgm:t>
        <a:bodyPr/>
        <a:lstStyle/>
        <a:p>
          <a:pPr algn="ctr"/>
          <a:r>
            <a:rPr lang="en-US" sz="1100" b="1" dirty="0">
              <a:latin typeface="Arial" panose="020B0604020202020204" pitchFamily="34" charset="0"/>
              <a:cs typeface="Arial" panose="020B0604020202020204" pitchFamily="34" charset="0"/>
            </a:rPr>
            <a:t>Valuers</a:t>
          </a:r>
        </a:p>
      </dgm:t>
    </dgm:pt>
    <dgm:pt modelId="{BA52E06E-F7C8-40F1-8591-2322499FC903}" type="parTrans" cxnId="{1BFE7F2A-760D-4680-8CA0-E2720A6AED7C}">
      <dgm:prSet/>
      <dgm:spPr/>
      <dgm:t>
        <a:bodyPr/>
        <a:lstStyle/>
        <a:p>
          <a:pPr algn="ctr"/>
          <a:endParaRPr lang="en-US" sz="1100" b="1">
            <a:latin typeface="Arial" panose="020B0604020202020204" pitchFamily="34" charset="0"/>
            <a:cs typeface="Arial" panose="020B0604020202020204" pitchFamily="34" charset="0"/>
          </a:endParaRPr>
        </a:p>
      </dgm:t>
    </dgm:pt>
    <dgm:pt modelId="{F0B0D786-5D9A-4636-ABDF-184E56786205}" type="sibTrans" cxnId="{1BFE7F2A-760D-4680-8CA0-E2720A6AED7C}">
      <dgm:prSet/>
      <dgm:spPr/>
      <dgm:t>
        <a:bodyPr/>
        <a:lstStyle/>
        <a:p>
          <a:pPr algn="ctr"/>
          <a:endParaRPr lang="en-US" sz="1100" b="1">
            <a:latin typeface="Arial" panose="020B0604020202020204" pitchFamily="34" charset="0"/>
            <a:cs typeface="Arial" panose="020B0604020202020204" pitchFamily="34" charset="0"/>
          </a:endParaRPr>
        </a:p>
      </dgm:t>
    </dgm:pt>
    <dgm:pt modelId="{02C6B180-8F53-4D51-B18A-569287F6B389}">
      <dgm:prSet phldrT="[Text]" custT="1"/>
      <dgm:spPr/>
      <dgm:t>
        <a:bodyPr/>
        <a:lstStyle/>
        <a:p>
          <a:pPr algn="ctr"/>
          <a:r>
            <a:rPr lang="en-US" sz="1100" b="1" dirty="0">
              <a:latin typeface="Arial" panose="020B0604020202020204" pitchFamily="34" charset="0"/>
              <a:cs typeface="Arial" panose="020B0604020202020204" pitchFamily="34" charset="0"/>
            </a:rPr>
            <a:t>VPOs</a:t>
          </a:r>
        </a:p>
      </dgm:t>
    </dgm:pt>
    <dgm:pt modelId="{70BFA621-0F67-4D29-94D5-72F66DDBC06D}" type="parTrans" cxnId="{B0316B30-7566-4273-82A3-8E818F44FB1D}">
      <dgm:prSet/>
      <dgm:spPr/>
      <dgm:t>
        <a:bodyPr/>
        <a:lstStyle/>
        <a:p>
          <a:pPr algn="ctr"/>
          <a:endParaRPr lang="en-US" sz="1100" b="1">
            <a:latin typeface="Arial" panose="020B0604020202020204" pitchFamily="34" charset="0"/>
            <a:cs typeface="Arial" panose="020B0604020202020204" pitchFamily="34" charset="0"/>
          </a:endParaRPr>
        </a:p>
      </dgm:t>
    </dgm:pt>
    <dgm:pt modelId="{B281EB01-A1AB-4C54-B43A-FEC78C7EAB23}" type="sibTrans" cxnId="{B0316B30-7566-4273-82A3-8E818F44FB1D}">
      <dgm:prSet/>
      <dgm:spPr/>
      <dgm:t>
        <a:bodyPr/>
        <a:lstStyle/>
        <a:p>
          <a:pPr algn="ctr"/>
          <a:endParaRPr lang="en-US" sz="1100" b="1">
            <a:latin typeface="Arial" panose="020B0604020202020204" pitchFamily="34" charset="0"/>
            <a:cs typeface="Arial" panose="020B0604020202020204" pitchFamily="34" charset="0"/>
          </a:endParaRPr>
        </a:p>
      </dgm:t>
    </dgm:pt>
    <dgm:pt modelId="{705EA15E-E87C-4071-9116-5FFEFFD922B2}">
      <dgm:prSet phldrT="[Text]" custT="1"/>
      <dgm:spPr/>
      <dgm:t>
        <a:bodyPr/>
        <a:lstStyle/>
        <a:p>
          <a:pPr algn="ctr"/>
          <a:r>
            <a:rPr lang="en-US" sz="1100" b="1" dirty="0">
              <a:latin typeface="Arial" panose="020B0604020202020204" pitchFamily="34" charset="0"/>
              <a:cs typeface="Arial" panose="020B0604020202020204" pitchFamily="34" charset="0"/>
            </a:rPr>
            <a:t>Valuer Institutes</a:t>
          </a:r>
        </a:p>
      </dgm:t>
    </dgm:pt>
    <dgm:pt modelId="{CDBAF5AA-185B-4F0C-8E24-0ED5FD989EB2}" type="parTrans" cxnId="{C7CEE78E-7E43-4984-B74D-923AAA678F6A}">
      <dgm:prSet/>
      <dgm:spPr/>
      <dgm:t>
        <a:bodyPr/>
        <a:lstStyle/>
        <a:p>
          <a:pPr algn="ctr"/>
          <a:endParaRPr lang="en-US" sz="1100" b="1">
            <a:latin typeface="Arial" panose="020B0604020202020204" pitchFamily="34" charset="0"/>
            <a:cs typeface="Arial" panose="020B0604020202020204" pitchFamily="34" charset="0"/>
          </a:endParaRPr>
        </a:p>
      </dgm:t>
    </dgm:pt>
    <dgm:pt modelId="{1E191AC8-6CA9-47F5-B3EE-068DC070E445}" type="sibTrans" cxnId="{C7CEE78E-7E43-4984-B74D-923AAA678F6A}">
      <dgm:prSet/>
      <dgm:spPr/>
      <dgm:t>
        <a:bodyPr/>
        <a:lstStyle/>
        <a:p>
          <a:pPr algn="ctr"/>
          <a:endParaRPr lang="en-US" sz="1100" b="1">
            <a:latin typeface="Arial" panose="020B0604020202020204" pitchFamily="34" charset="0"/>
            <a:cs typeface="Arial" panose="020B0604020202020204" pitchFamily="34" charset="0"/>
          </a:endParaRPr>
        </a:p>
      </dgm:t>
    </dgm:pt>
    <dgm:pt modelId="{7EC9674F-D8D6-4DC4-A7A8-BF3403BDCE40}">
      <dgm:prSet phldrT="[Text]" custT="1"/>
      <dgm:spPr/>
      <dgm:t>
        <a:bodyPr/>
        <a:lstStyle/>
        <a:p>
          <a:pPr algn="ctr"/>
          <a:r>
            <a:rPr lang="en-US" sz="1100" b="1" dirty="0">
              <a:latin typeface="Arial" panose="020B0604020202020204" pitchFamily="34" charset="0"/>
              <a:cs typeface="Arial" panose="020B0604020202020204" pitchFamily="34" charset="0"/>
            </a:rPr>
            <a:t>Principal Regulator</a:t>
          </a:r>
        </a:p>
        <a:p>
          <a:pPr algn="ctr"/>
          <a:r>
            <a:rPr lang="en-US" sz="1100" b="1" dirty="0">
              <a:latin typeface="Arial" panose="020B0604020202020204" pitchFamily="34" charset="0"/>
              <a:cs typeface="Arial" panose="020B0604020202020204" pitchFamily="34" charset="0"/>
            </a:rPr>
            <a:t>(First-Tier)</a:t>
          </a:r>
        </a:p>
      </dgm:t>
    </dgm:pt>
    <dgm:pt modelId="{A919F05F-24C2-4CA2-8A45-DFBB86997F05}" type="parTrans" cxnId="{F8D3F189-2B27-4359-8920-D1FD05EDA722}">
      <dgm:prSet/>
      <dgm:spPr/>
      <dgm:t>
        <a:bodyPr/>
        <a:lstStyle/>
        <a:p>
          <a:pPr algn="ctr"/>
          <a:endParaRPr lang="en-US" sz="1100" b="1">
            <a:latin typeface="Arial" panose="020B0604020202020204" pitchFamily="34" charset="0"/>
            <a:cs typeface="Arial" panose="020B0604020202020204" pitchFamily="34" charset="0"/>
          </a:endParaRPr>
        </a:p>
      </dgm:t>
    </dgm:pt>
    <dgm:pt modelId="{55A34608-8D6E-4F7D-8F6C-511D3F16F40C}" type="sibTrans" cxnId="{F8D3F189-2B27-4359-8920-D1FD05EDA722}">
      <dgm:prSet/>
      <dgm:spPr/>
      <dgm:t>
        <a:bodyPr/>
        <a:lstStyle/>
        <a:p>
          <a:pPr algn="ctr"/>
          <a:endParaRPr lang="en-US" sz="1100" b="1">
            <a:latin typeface="Arial" panose="020B0604020202020204" pitchFamily="34" charset="0"/>
            <a:cs typeface="Arial" panose="020B0604020202020204" pitchFamily="34" charset="0"/>
          </a:endParaRPr>
        </a:p>
      </dgm:t>
    </dgm:pt>
    <dgm:pt modelId="{D3FE4540-6AD8-44EB-8C36-AD3E0059FE57}">
      <dgm:prSet phldrT="[Text]" custT="1"/>
      <dgm:spPr/>
      <dgm:t>
        <a:bodyPr/>
        <a:lstStyle/>
        <a:p>
          <a:pPr algn="ctr"/>
          <a:r>
            <a:rPr lang="en-US" sz="1100" b="1" dirty="0">
              <a:latin typeface="Arial" panose="020B0604020202020204" pitchFamily="34" charset="0"/>
              <a:cs typeface="Arial" panose="020B0604020202020204" pitchFamily="34" charset="0"/>
            </a:rPr>
            <a:t>Front-Line Regulators</a:t>
          </a:r>
        </a:p>
        <a:p>
          <a:pPr algn="ctr"/>
          <a:r>
            <a:rPr lang="en-US" sz="1100" b="1" dirty="0">
              <a:latin typeface="Arial" panose="020B0604020202020204" pitchFamily="34" charset="0"/>
              <a:cs typeface="Arial" panose="020B0604020202020204" pitchFamily="34" charset="0"/>
            </a:rPr>
            <a:t>(Second-Tier)</a:t>
          </a:r>
        </a:p>
      </dgm:t>
    </dgm:pt>
    <dgm:pt modelId="{CBC55601-2DD0-4E8F-9295-B09BAF05959B}" type="parTrans" cxnId="{AD3569DA-B4A4-400E-A57C-6E22500D5320}">
      <dgm:prSet/>
      <dgm:spPr/>
      <dgm:t>
        <a:bodyPr/>
        <a:lstStyle/>
        <a:p>
          <a:pPr algn="ctr"/>
          <a:endParaRPr lang="en-US" sz="1100" b="1">
            <a:latin typeface="Arial" panose="020B0604020202020204" pitchFamily="34" charset="0"/>
            <a:cs typeface="Arial" panose="020B0604020202020204" pitchFamily="34" charset="0"/>
          </a:endParaRPr>
        </a:p>
      </dgm:t>
    </dgm:pt>
    <dgm:pt modelId="{63469F01-677E-49BD-8EBB-CF2E8A378CDD}" type="sibTrans" cxnId="{AD3569DA-B4A4-400E-A57C-6E22500D5320}">
      <dgm:prSet/>
      <dgm:spPr/>
      <dgm:t>
        <a:bodyPr/>
        <a:lstStyle/>
        <a:p>
          <a:pPr algn="ctr"/>
          <a:endParaRPr lang="en-US" sz="1100" b="1">
            <a:latin typeface="Arial" panose="020B0604020202020204" pitchFamily="34" charset="0"/>
            <a:cs typeface="Arial" panose="020B0604020202020204" pitchFamily="34" charset="0"/>
          </a:endParaRPr>
        </a:p>
      </dgm:t>
    </dgm:pt>
    <dgm:pt modelId="{5C7B6D15-23D3-4BB0-B4D2-69FA36B4F9CE}" type="pres">
      <dgm:prSet presAssocID="{1F1E5F17-F768-41F1-B3BE-34B88350AC05}" presName="hierChild1" presStyleCnt="0">
        <dgm:presLayoutVars>
          <dgm:chPref val="1"/>
          <dgm:dir/>
          <dgm:animOne val="branch"/>
          <dgm:animLvl val="lvl"/>
          <dgm:resizeHandles/>
        </dgm:presLayoutVars>
      </dgm:prSet>
      <dgm:spPr/>
    </dgm:pt>
    <dgm:pt modelId="{128325BF-24F2-4A11-B7CF-0D08BC19ED33}" type="pres">
      <dgm:prSet presAssocID="{50075518-5ADA-444D-9085-61BCB3EC9364}" presName="hierRoot1" presStyleCnt="0"/>
      <dgm:spPr/>
    </dgm:pt>
    <dgm:pt modelId="{DBD5F545-80B9-4EA5-9AB2-AE0943FA5E26}" type="pres">
      <dgm:prSet presAssocID="{50075518-5ADA-444D-9085-61BCB3EC9364}" presName="composite" presStyleCnt="0"/>
      <dgm:spPr/>
    </dgm:pt>
    <dgm:pt modelId="{4D8249AE-8158-4B87-BF77-968E64F08130}" type="pres">
      <dgm:prSet presAssocID="{50075518-5ADA-444D-9085-61BCB3EC9364}" presName="background" presStyleLbl="node0" presStyleIdx="0" presStyleCnt="1"/>
      <dgm:spPr/>
    </dgm:pt>
    <dgm:pt modelId="{F4BFCDD8-AE6F-4960-89D6-CA29FDAF4A75}" type="pres">
      <dgm:prSet presAssocID="{50075518-5ADA-444D-9085-61BCB3EC9364}" presName="text" presStyleLbl="fgAcc0" presStyleIdx="0" presStyleCnt="1">
        <dgm:presLayoutVars>
          <dgm:chPref val="3"/>
        </dgm:presLayoutVars>
      </dgm:prSet>
      <dgm:spPr/>
    </dgm:pt>
    <dgm:pt modelId="{978EEE4C-B144-46CE-A96D-01C3A42F8B52}" type="pres">
      <dgm:prSet presAssocID="{50075518-5ADA-444D-9085-61BCB3EC9364}" presName="hierChild2" presStyleCnt="0"/>
      <dgm:spPr/>
    </dgm:pt>
    <dgm:pt modelId="{D5D307FE-AAB2-463B-BF71-094BCB73CF90}" type="pres">
      <dgm:prSet presAssocID="{EF27034A-30DB-43CC-8A13-0D93A138DBC5}" presName="Name10" presStyleLbl="parChTrans1D2" presStyleIdx="0" presStyleCnt="4"/>
      <dgm:spPr/>
    </dgm:pt>
    <dgm:pt modelId="{E8A75CB0-9A98-4F86-920D-B081A50BF538}" type="pres">
      <dgm:prSet presAssocID="{E6969690-B929-47E0-A9A4-015551CFAFF5}" presName="hierRoot2" presStyleCnt="0"/>
      <dgm:spPr/>
    </dgm:pt>
    <dgm:pt modelId="{673CC18F-26C9-4BC0-A0A9-B71A89A3C0F3}" type="pres">
      <dgm:prSet presAssocID="{E6969690-B929-47E0-A9A4-015551CFAFF5}" presName="composite2" presStyleCnt="0"/>
      <dgm:spPr/>
    </dgm:pt>
    <dgm:pt modelId="{7DA9F274-2EBF-438E-9077-8D970328C01A}" type="pres">
      <dgm:prSet presAssocID="{E6969690-B929-47E0-A9A4-015551CFAFF5}" presName="background2" presStyleLbl="node2" presStyleIdx="0" presStyleCnt="4"/>
      <dgm:spPr/>
    </dgm:pt>
    <dgm:pt modelId="{57CE1658-2C56-4D60-AE4F-4238AC27EB28}" type="pres">
      <dgm:prSet presAssocID="{E6969690-B929-47E0-A9A4-015551CFAFF5}" presName="text2" presStyleLbl="fgAcc2" presStyleIdx="0" presStyleCnt="4">
        <dgm:presLayoutVars>
          <dgm:chPref val="3"/>
        </dgm:presLayoutVars>
      </dgm:prSet>
      <dgm:spPr/>
    </dgm:pt>
    <dgm:pt modelId="{5B6E75B3-E262-42BD-A62E-E5862CE7DB51}" type="pres">
      <dgm:prSet presAssocID="{E6969690-B929-47E0-A9A4-015551CFAFF5}" presName="hierChild3" presStyleCnt="0"/>
      <dgm:spPr/>
    </dgm:pt>
    <dgm:pt modelId="{D8B0E1A1-3BF3-4B1E-B29D-C5DC253AE15D}" type="pres">
      <dgm:prSet presAssocID="{A919F05F-24C2-4CA2-8A45-DFBB86997F05}" presName="Name17" presStyleLbl="parChTrans1D3" presStyleIdx="0" presStyleCnt="2"/>
      <dgm:spPr/>
    </dgm:pt>
    <dgm:pt modelId="{8B1E9661-AE25-421C-841E-CC574A814739}" type="pres">
      <dgm:prSet presAssocID="{7EC9674F-D8D6-4DC4-A7A8-BF3403BDCE40}" presName="hierRoot3" presStyleCnt="0"/>
      <dgm:spPr/>
    </dgm:pt>
    <dgm:pt modelId="{00B35D39-68E5-448E-BC1A-C0CEF40DCF1C}" type="pres">
      <dgm:prSet presAssocID="{7EC9674F-D8D6-4DC4-A7A8-BF3403BDCE40}" presName="composite3" presStyleCnt="0"/>
      <dgm:spPr/>
    </dgm:pt>
    <dgm:pt modelId="{959060B3-C152-46C1-A706-52BD6189F40D}" type="pres">
      <dgm:prSet presAssocID="{7EC9674F-D8D6-4DC4-A7A8-BF3403BDCE40}" presName="background3" presStyleLbl="node3" presStyleIdx="0" presStyleCnt="2"/>
      <dgm:spPr/>
    </dgm:pt>
    <dgm:pt modelId="{F5FF095A-3989-4CD7-A22C-697A3CE72106}" type="pres">
      <dgm:prSet presAssocID="{7EC9674F-D8D6-4DC4-A7A8-BF3403BDCE40}" presName="text3" presStyleLbl="fgAcc3" presStyleIdx="0" presStyleCnt="2">
        <dgm:presLayoutVars>
          <dgm:chPref val="3"/>
        </dgm:presLayoutVars>
      </dgm:prSet>
      <dgm:spPr/>
    </dgm:pt>
    <dgm:pt modelId="{65FF9AF0-1AFF-4DC2-8A1F-C879AB77FC5B}" type="pres">
      <dgm:prSet presAssocID="{7EC9674F-D8D6-4DC4-A7A8-BF3403BDCE40}" presName="hierChild4" presStyleCnt="0"/>
      <dgm:spPr/>
    </dgm:pt>
    <dgm:pt modelId="{D555626F-DA7C-4095-AFFB-0E87619FC40B}" type="pres">
      <dgm:prSet presAssocID="{52BBAFBB-E4F9-4C71-BD28-B396BC44B631}" presName="Name23" presStyleLbl="parChTrans1D4" presStyleIdx="0" presStyleCnt="2"/>
      <dgm:spPr/>
    </dgm:pt>
    <dgm:pt modelId="{20CBC2E5-72A9-4758-B0DD-F53D7253A534}" type="pres">
      <dgm:prSet presAssocID="{DA4F68AF-99AE-433B-AE40-F3718CC45E20}" presName="hierRoot4" presStyleCnt="0"/>
      <dgm:spPr/>
    </dgm:pt>
    <dgm:pt modelId="{BA48F13A-DE0D-4A6F-910F-F402649742F8}" type="pres">
      <dgm:prSet presAssocID="{DA4F68AF-99AE-433B-AE40-F3718CC45E20}" presName="composite4" presStyleCnt="0"/>
      <dgm:spPr/>
    </dgm:pt>
    <dgm:pt modelId="{000517B0-3666-4817-85B1-EF215A87E7BE}" type="pres">
      <dgm:prSet presAssocID="{DA4F68AF-99AE-433B-AE40-F3718CC45E20}" presName="background4" presStyleLbl="node4" presStyleIdx="0" presStyleCnt="2"/>
      <dgm:spPr/>
    </dgm:pt>
    <dgm:pt modelId="{86F3236D-8E1C-4554-AB53-1E3A3DE63C8C}" type="pres">
      <dgm:prSet presAssocID="{DA4F68AF-99AE-433B-AE40-F3718CC45E20}" presName="text4" presStyleLbl="fgAcc4" presStyleIdx="0" presStyleCnt="2">
        <dgm:presLayoutVars>
          <dgm:chPref val="3"/>
        </dgm:presLayoutVars>
      </dgm:prSet>
      <dgm:spPr/>
    </dgm:pt>
    <dgm:pt modelId="{051E0225-49D1-43EC-9220-1421E515774F}" type="pres">
      <dgm:prSet presAssocID="{DA4F68AF-99AE-433B-AE40-F3718CC45E20}" presName="hierChild5" presStyleCnt="0"/>
      <dgm:spPr/>
    </dgm:pt>
    <dgm:pt modelId="{F65AF184-066A-413D-BFA8-67AA188C6F60}" type="pres">
      <dgm:prSet presAssocID="{2F7A1DC5-9A50-4942-B73A-E8E5042A126B}" presName="Name23" presStyleLbl="parChTrans1D4" presStyleIdx="1" presStyleCnt="2"/>
      <dgm:spPr/>
    </dgm:pt>
    <dgm:pt modelId="{44EEB049-6E05-42D0-A679-F71F9603889C}" type="pres">
      <dgm:prSet presAssocID="{4872AD76-D047-4926-8FAE-B6CD2B5C0304}" presName="hierRoot4" presStyleCnt="0"/>
      <dgm:spPr/>
    </dgm:pt>
    <dgm:pt modelId="{1A976BDA-740E-4919-A0DB-086C35A3307B}" type="pres">
      <dgm:prSet presAssocID="{4872AD76-D047-4926-8FAE-B6CD2B5C0304}" presName="composite4" presStyleCnt="0"/>
      <dgm:spPr/>
    </dgm:pt>
    <dgm:pt modelId="{FE918CB3-845C-4D8D-B908-571738E313A4}" type="pres">
      <dgm:prSet presAssocID="{4872AD76-D047-4926-8FAE-B6CD2B5C0304}" presName="background4" presStyleLbl="node4" presStyleIdx="1" presStyleCnt="2"/>
      <dgm:spPr/>
    </dgm:pt>
    <dgm:pt modelId="{360A327D-A683-4BED-A0F7-581C344FA7A0}" type="pres">
      <dgm:prSet presAssocID="{4872AD76-D047-4926-8FAE-B6CD2B5C0304}" presName="text4" presStyleLbl="fgAcc4" presStyleIdx="1" presStyleCnt="2">
        <dgm:presLayoutVars>
          <dgm:chPref val="3"/>
        </dgm:presLayoutVars>
      </dgm:prSet>
      <dgm:spPr/>
    </dgm:pt>
    <dgm:pt modelId="{821E2AD5-6CB2-4872-B772-0EEC5B3A51CD}" type="pres">
      <dgm:prSet presAssocID="{4872AD76-D047-4926-8FAE-B6CD2B5C0304}" presName="hierChild5" presStyleCnt="0"/>
      <dgm:spPr/>
    </dgm:pt>
    <dgm:pt modelId="{DDC76387-D14A-4F0F-BE48-79640C60577D}" type="pres">
      <dgm:prSet presAssocID="{BA52E06E-F7C8-40F1-8591-2322499FC903}" presName="Name10" presStyleLbl="parChTrans1D2" presStyleIdx="1" presStyleCnt="4"/>
      <dgm:spPr/>
    </dgm:pt>
    <dgm:pt modelId="{5EF7CB2E-EC31-4FB7-864F-54638320E737}" type="pres">
      <dgm:prSet presAssocID="{65C34605-52C5-4353-A0E3-51FBD8E7D883}" presName="hierRoot2" presStyleCnt="0"/>
      <dgm:spPr/>
    </dgm:pt>
    <dgm:pt modelId="{E77FDFF4-864D-4DDC-B54A-7DFF9DF73597}" type="pres">
      <dgm:prSet presAssocID="{65C34605-52C5-4353-A0E3-51FBD8E7D883}" presName="composite2" presStyleCnt="0"/>
      <dgm:spPr/>
    </dgm:pt>
    <dgm:pt modelId="{84851183-EFE5-459E-A423-21CDE1E512EE}" type="pres">
      <dgm:prSet presAssocID="{65C34605-52C5-4353-A0E3-51FBD8E7D883}" presName="background2" presStyleLbl="node2" presStyleIdx="1" presStyleCnt="4"/>
      <dgm:spPr/>
    </dgm:pt>
    <dgm:pt modelId="{C392B3B6-6CC6-4437-92C2-7328A5A0B584}" type="pres">
      <dgm:prSet presAssocID="{65C34605-52C5-4353-A0E3-51FBD8E7D883}" presName="text2" presStyleLbl="fgAcc2" presStyleIdx="1" presStyleCnt="4">
        <dgm:presLayoutVars>
          <dgm:chPref val="3"/>
        </dgm:presLayoutVars>
      </dgm:prSet>
      <dgm:spPr/>
    </dgm:pt>
    <dgm:pt modelId="{8288E171-56BC-4559-9998-637499FE8DC2}" type="pres">
      <dgm:prSet presAssocID="{65C34605-52C5-4353-A0E3-51FBD8E7D883}" presName="hierChild3" presStyleCnt="0"/>
      <dgm:spPr/>
    </dgm:pt>
    <dgm:pt modelId="{55BB3504-4BC7-4F1B-A950-1C96D04A15D2}" type="pres">
      <dgm:prSet presAssocID="{CDBAF5AA-185B-4F0C-8E24-0ED5FD989EB2}" presName="Name10" presStyleLbl="parChTrans1D2" presStyleIdx="2" presStyleCnt="4"/>
      <dgm:spPr/>
    </dgm:pt>
    <dgm:pt modelId="{5ED02D7D-0A8B-43C2-BABF-B65BCFA1EADA}" type="pres">
      <dgm:prSet presAssocID="{705EA15E-E87C-4071-9116-5FFEFFD922B2}" presName="hierRoot2" presStyleCnt="0"/>
      <dgm:spPr/>
    </dgm:pt>
    <dgm:pt modelId="{9A5B0045-6FEC-4AAC-94B9-6B462FC3F4F5}" type="pres">
      <dgm:prSet presAssocID="{705EA15E-E87C-4071-9116-5FFEFFD922B2}" presName="composite2" presStyleCnt="0"/>
      <dgm:spPr/>
    </dgm:pt>
    <dgm:pt modelId="{0ED09DA0-4621-4622-9CB3-F55E72FAF335}" type="pres">
      <dgm:prSet presAssocID="{705EA15E-E87C-4071-9116-5FFEFFD922B2}" presName="background2" presStyleLbl="node2" presStyleIdx="2" presStyleCnt="4"/>
      <dgm:spPr/>
    </dgm:pt>
    <dgm:pt modelId="{E33CBED4-4DE3-4B62-95AC-85FEC31706E0}" type="pres">
      <dgm:prSet presAssocID="{705EA15E-E87C-4071-9116-5FFEFFD922B2}" presName="text2" presStyleLbl="fgAcc2" presStyleIdx="2" presStyleCnt="4">
        <dgm:presLayoutVars>
          <dgm:chPref val="3"/>
        </dgm:presLayoutVars>
      </dgm:prSet>
      <dgm:spPr/>
    </dgm:pt>
    <dgm:pt modelId="{86CC76D2-7831-44EC-92EB-1432CA64E644}" type="pres">
      <dgm:prSet presAssocID="{705EA15E-E87C-4071-9116-5FFEFFD922B2}" presName="hierChild3" presStyleCnt="0"/>
      <dgm:spPr/>
    </dgm:pt>
    <dgm:pt modelId="{AECED209-4748-43D6-B5E8-A75B259FFD08}" type="pres">
      <dgm:prSet presAssocID="{70BFA621-0F67-4D29-94D5-72F66DDBC06D}" presName="Name10" presStyleLbl="parChTrans1D2" presStyleIdx="3" presStyleCnt="4"/>
      <dgm:spPr/>
    </dgm:pt>
    <dgm:pt modelId="{86D88676-3ACB-4524-BA82-C22AFD90A7AD}" type="pres">
      <dgm:prSet presAssocID="{02C6B180-8F53-4D51-B18A-569287F6B389}" presName="hierRoot2" presStyleCnt="0"/>
      <dgm:spPr/>
    </dgm:pt>
    <dgm:pt modelId="{9CBBAC1C-5693-48C2-9A82-BBF7B207071B}" type="pres">
      <dgm:prSet presAssocID="{02C6B180-8F53-4D51-B18A-569287F6B389}" presName="composite2" presStyleCnt="0"/>
      <dgm:spPr/>
    </dgm:pt>
    <dgm:pt modelId="{F5204B69-7AA3-4599-9F66-F2EC3CB66D30}" type="pres">
      <dgm:prSet presAssocID="{02C6B180-8F53-4D51-B18A-569287F6B389}" presName="background2" presStyleLbl="node2" presStyleIdx="3" presStyleCnt="4"/>
      <dgm:spPr/>
    </dgm:pt>
    <dgm:pt modelId="{97DBF714-C31B-473A-ACD3-7BE2B88F5951}" type="pres">
      <dgm:prSet presAssocID="{02C6B180-8F53-4D51-B18A-569287F6B389}" presName="text2" presStyleLbl="fgAcc2" presStyleIdx="3" presStyleCnt="4">
        <dgm:presLayoutVars>
          <dgm:chPref val="3"/>
        </dgm:presLayoutVars>
      </dgm:prSet>
      <dgm:spPr/>
    </dgm:pt>
    <dgm:pt modelId="{2732C6CC-C478-45CB-A3DA-65A74AC85C9F}" type="pres">
      <dgm:prSet presAssocID="{02C6B180-8F53-4D51-B18A-569287F6B389}" presName="hierChild3" presStyleCnt="0"/>
      <dgm:spPr/>
    </dgm:pt>
    <dgm:pt modelId="{BCD861E5-0B87-4F17-B64B-FB8FF686723B}" type="pres">
      <dgm:prSet presAssocID="{CBC55601-2DD0-4E8F-9295-B09BAF05959B}" presName="Name17" presStyleLbl="parChTrans1D3" presStyleIdx="1" presStyleCnt="2"/>
      <dgm:spPr/>
    </dgm:pt>
    <dgm:pt modelId="{6A580667-5505-46E6-8AD4-0F35D86D52F3}" type="pres">
      <dgm:prSet presAssocID="{D3FE4540-6AD8-44EB-8C36-AD3E0059FE57}" presName="hierRoot3" presStyleCnt="0"/>
      <dgm:spPr/>
    </dgm:pt>
    <dgm:pt modelId="{60112B09-829C-4310-A9EF-182046ABF752}" type="pres">
      <dgm:prSet presAssocID="{D3FE4540-6AD8-44EB-8C36-AD3E0059FE57}" presName="composite3" presStyleCnt="0"/>
      <dgm:spPr/>
    </dgm:pt>
    <dgm:pt modelId="{B4879D24-F3F5-4C8A-B701-33C1E9BF03D6}" type="pres">
      <dgm:prSet presAssocID="{D3FE4540-6AD8-44EB-8C36-AD3E0059FE57}" presName="background3" presStyleLbl="node3" presStyleIdx="1" presStyleCnt="2"/>
      <dgm:spPr/>
    </dgm:pt>
    <dgm:pt modelId="{5BC64235-3CED-492F-8573-4844D0B98887}" type="pres">
      <dgm:prSet presAssocID="{D3FE4540-6AD8-44EB-8C36-AD3E0059FE57}" presName="text3" presStyleLbl="fgAcc3" presStyleIdx="1" presStyleCnt="2">
        <dgm:presLayoutVars>
          <dgm:chPref val="3"/>
        </dgm:presLayoutVars>
      </dgm:prSet>
      <dgm:spPr/>
    </dgm:pt>
    <dgm:pt modelId="{E0D723EC-EC61-4DC1-B35A-24C991DF9BE3}" type="pres">
      <dgm:prSet presAssocID="{D3FE4540-6AD8-44EB-8C36-AD3E0059FE57}" presName="hierChild4" presStyleCnt="0"/>
      <dgm:spPr/>
    </dgm:pt>
  </dgm:ptLst>
  <dgm:cxnLst>
    <dgm:cxn modelId="{46046508-76B1-40D0-BA6B-56159D83B06D}" type="presOf" srcId="{CBC55601-2DD0-4E8F-9295-B09BAF05959B}" destId="{BCD861E5-0B87-4F17-B64B-FB8FF686723B}" srcOrd="0" destOrd="0" presId="urn:microsoft.com/office/officeart/2005/8/layout/hierarchy1"/>
    <dgm:cxn modelId="{B4E0410C-057B-4731-940B-64E187EC3329}" type="presOf" srcId="{65C34605-52C5-4353-A0E3-51FBD8E7D883}" destId="{C392B3B6-6CC6-4437-92C2-7328A5A0B584}" srcOrd="0" destOrd="0" presId="urn:microsoft.com/office/officeart/2005/8/layout/hierarchy1"/>
    <dgm:cxn modelId="{C027C016-3689-427B-8507-1AC0DAD0183E}" srcId="{50075518-5ADA-444D-9085-61BCB3EC9364}" destId="{E6969690-B929-47E0-A9A4-015551CFAFF5}" srcOrd="0" destOrd="0" parTransId="{EF27034A-30DB-43CC-8A13-0D93A138DBC5}" sibTransId="{4D3C1902-9B2D-4CA1-B378-4EBC814CD21B}"/>
    <dgm:cxn modelId="{4DF6ED29-9819-45E2-95B2-5838B3C5AC9D}" type="presOf" srcId="{7EC9674F-D8D6-4DC4-A7A8-BF3403BDCE40}" destId="{F5FF095A-3989-4CD7-A22C-697A3CE72106}" srcOrd="0" destOrd="0" presId="urn:microsoft.com/office/officeart/2005/8/layout/hierarchy1"/>
    <dgm:cxn modelId="{1BFE7F2A-760D-4680-8CA0-E2720A6AED7C}" srcId="{50075518-5ADA-444D-9085-61BCB3EC9364}" destId="{65C34605-52C5-4353-A0E3-51FBD8E7D883}" srcOrd="1" destOrd="0" parTransId="{BA52E06E-F7C8-40F1-8591-2322499FC903}" sibTransId="{F0B0D786-5D9A-4636-ABDF-184E56786205}"/>
    <dgm:cxn modelId="{B0316B30-7566-4273-82A3-8E818F44FB1D}" srcId="{50075518-5ADA-444D-9085-61BCB3EC9364}" destId="{02C6B180-8F53-4D51-B18A-569287F6B389}" srcOrd="3" destOrd="0" parTransId="{70BFA621-0F67-4D29-94D5-72F66DDBC06D}" sibTransId="{B281EB01-A1AB-4C54-B43A-FEC78C7EAB23}"/>
    <dgm:cxn modelId="{F33EA731-0650-4749-8351-1273E6093309}" type="presOf" srcId="{1F1E5F17-F768-41F1-B3BE-34B88350AC05}" destId="{5C7B6D15-23D3-4BB0-B4D2-69FA36B4F9CE}" srcOrd="0" destOrd="0" presId="urn:microsoft.com/office/officeart/2005/8/layout/hierarchy1"/>
    <dgm:cxn modelId="{6C67743A-4C6D-4E77-ACCE-FCAB578D8BF0}" type="presOf" srcId="{BA52E06E-F7C8-40F1-8591-2322499FC903}" destId="{DDC76387-D14A-4F0F-BE48-79640C60577D}" srcOrd="0" destOrd="0" presId="urn:microsoft.com/office/officeart/2005/8/layout/hierarchy1"/>
    <dgm:cxn modelId="{DBA29E61-F8BA-4492-B6A2-C5231023836C}" type="presOf" srcId="{2F7A1DC5-9A50-4942-B73A-E8E5042A126B}" destId="{F65AF184-066A-413D-BFA8-67AA188C6F60}" srcOrd="0" destOrd="0" presId="urn:microsoft.com/office/officeart/2005/8/layout/hierarchy1"/>
    <dgm:cxn modelId="{D4CA0983-8ACC-47A0-9FC0-048455D42723}" type="presOf" srcId="{50075518-5ADA-444D-9085-61BCB3EC9364}" destId="{F4BFCDD8-AE6F-4960-89D6-CA29FDAF4A75}" srcOrd="0" destOrd="0" presId="urn:microsoft.com/office/officeart/2005/8/layout/hierarchy1"/>
    <dgm:cxn modelId="{0F05B086-5B3A-45AC-92BF-C0D8FC6F246B}" type="presOf" srcId="{705EA15E-E87C-4071-9116-5FFEFFD922B2}" destId="{E33CBED4-4DE3-4B62-95AC-85FEC31706E0}" srcOrd="0" destOrd="0" presId="urn:microsoft.com/office/officeart/2005/8/layout/hierarchy1"/>
    <dgm:cxn modelId="{834B9587-7ECE-46CB-8F3C-8E1F5B1DDD39}" type="presOf" srcId="{A919F05F-24C2-4CA2-8A45-DFBB86997F05}" destId="{D8B0E1A1-3BF3-4B1E-B29D-C5DC253AE15D}" srcOrd="0" destOrd="0" presId="urn:microsoft.com/office/officeart/2005/8/layout/hierarchy1"/>
    <dgm:cxn modelId="{F8D3F189-2B27-4359-8920-D1FD05EDA722}" srcId="{E6969690-B929-47E0-A9A4-015551CFAFF5}" destId="{7EC9674F-D8D6-4DC4-A7A8-BF3403BDCE40}" srcOrd="0" destOrd="0" parTransId="{A919F05F-24C2-4CA2-8A45-DFBB86997F05}" sibTransId="{55A34608-8D6E-4F7D-8F6C-511D3F16F40C}"/>
    <dgm:cxn modelId="{C7CEE78E-7E43-4984-B74D-923AAA678F6A}" srcId="{50075518-5ADA-444D-9085-61BCB3EC9364}" destId="{705EA15E-E87C-4071-9116-5FFEFFD922B2}" srcOrd="2" destOrd="0" parTransId="{CDBAF5AA-185B-4F0C-8E24-0ED5FD989EB2}" sibTransId="{1E191AC8-6CA9-47F5-B3EE-068DC070E445}"/>
    <dgm:cxn modelId="{82DF7D8F-075D-4FD4-9D9C-61F388AF512F}" type="presOf" srcId="{EF27034A-30DB-43CC-8A13-0D93A138DBC5}" destId="{D5D307FE-AAB2-463B-BF71-094BCB73CF90}" srcOrd="0" destOrd="0" presId="urn:microsoft.com/office/officeart/2005/8/layout/hierarchy1"/>
    <dgm:cxn modelId="{15053A95-A310-4FC4-972D-B642FF09F237}" type="presOf" srcId="{02C6B180-8F53-4D51-B18A-569287F6B389}" destId="{97DBF714-C31B-473A-ACD3-7BE2B88F5951}" srcOrd="0" destOrd="0" presId="urn:microsoft.com/office/officeart/2005/8/layout/hierarchy1"/>
    <dgm:cxn modelId="{C611ABA2-C946-4E16-BF9D-D72ECFD5FC35}" type="presOf" srcId="{70BFA621-0F67-4D29-94D5-72F66DDBC06D}" destId="{AECED209-4748-43D6-B5E8-A75B259FFD08}" srcOrd="0" destOrd="0" presId="urn:microsoft.com/office/officeart/2005/8/layout/hierarchy1"/>
    <dgm:cxn modelId="{FF90BAA9-1E02-4A58-83F7-D953993DB9D9}" type="presOf" srcId="{E6969690-B929-47E0-A9A4-015551CFAFF5}" destId="{57CE1658-2C56-4D60-AE4F-4238AC27EB28}" srcOrd="0" destOrd="0" presId="urn:microsoft.com/office/officeart/2005/8/layout/hierarchy1"/>
    <dgm:cxn modelId="{A46605B4-A8EC-46F6-B3AC-8C2DB61E0D69}" type="presOf" srcId="{CDBAF5AA-185B-4F0C-8E24-0ED5FD989EB2}" destId="{55BB3504-4BC7-4F1B-A950-1C96D04A15D2}" srcOrd="0" destOrd="0" presId="urn:microsoft.com/office/officeart/2005/8/layout/hierarchy1"/>
    <dgm:cxn modelId="{CCEED3B5-6BD4-405A-929B-2DE9776353B5}" srcId="{7EC9674F-D8D6-4DC4-A7A8-BF3403BDCE40}" destId="{4872AD76-D047-4926-8FAE-B6CD2B5C0304}" srcOrd="1" destOrd="0" parTransId="{2F7A1DC5-9A50-4942-B73A-E8E5042A126B}" sibTransId="{EB37326A-E163-4A41-B31C-103D5D3C6BC8}"/>
    <dgm:cxn modelId="{0FCD96CC-153B-4998-BED7-291B8A26AF6E}" srcId="{1F1E5F17-F768-41F1-B3BE-34B88350AC05}" destId="{50075518-5ADA-444D-9085-61BCB3EC9364}" srcOrd="0" destOrd="0" parTransId="{31E7D89E-8ECE-4A7A-9606-72501882EF34}" sibTransId="{67F0FEEF-CBF8-4D12-85CD-CA303C7E987D}"/>
    <dgm:cxn modelId="{A30713CE-4DCE-474D-B8A0-20B499185180}" srcId="{7EC9674F-D8D6-4DC4-A7A8-BF3403BDCE40}" destId="{DA4F68AF-99AE-433B-AE40-F3718CC45E20}" srcOrd="0" destOrd="0" parTransId="{52BBAFBB-E4F9-4C71-BD28-B396BC44B631}" sibTransId="{EAD5BD25-E807-49E5-B11F-B14202CE614E}"/>
    <dgm:cxn modelId="{97813ECE-4CEB-415D-A064-C84E4013C9EF}" type="presOf" srcId="{DA4F68AF-99AE-433B-AE40-F3718CC45E20}" destId="{86F3236D-8E1C-4554-AB53-1E3A3DE63C8C}" srcOrd="0" destOrd="0" presId="urn:microsoft.com/office/officeart/2005/8/layout/hierarchy1"/>
    <dgm:cxn modelId="{AD3569DA-B4A4-400E-A57C-6E22500D5320}" srcId="{02C6B180-8F53-4D51-B18A-569287F6B389}" destId="{D3FE4540-6AD8-44EB-8C36-AD3E0059FE57}" srcOrd="0" destOrd="0" parTransId="{CBC55601-2DD0-4E8F-9295-B09BAF05959B}" sibTransId="{63469F01-677E-49BD-8EBB-CF2E8A378CDD}"/>
    <dgm:cxn modelId="{A1BE23E0-A0F4-4946-AF32-7AB037FCC50C}" type="presOf" srcId="{D3FE4540-6AD8-44EB-8C36-AD3E0059FE57}" destId="{5BC64235-3CED-492F-8573-4844D0B98887}" srcOrd="0" destOrd="0" presId="urn:microsoft.com/office/officeart/2005/8/layout/hierarchy1"/>
    <dgm:cxn modelId="{7FE9D0E5-3465-47A6-A13B-E64EC7ABC281}" type="presOf" srcId="{52BBAFBB-E4F9-4C71-BD28-B396BC44B631}" destId="{D555626F-DA7C-4095-AFFB-0E87619FC40B}" srcOrd="0" destOrd="0" presId="urn:microsoft.com/office/officeart/2005/8/layout/hierarchy1"/>
    <dgm:cxn modelId="{EE7FB9F4-D722-492F-99F1-E2247FB1DB10}" type="presOf" srcId="{4872AD76-D047-4926-8FAE-B6CD2B5C0304}" destId="{360A327D-A683-4BED-A0F7-581C344FA7A0}" srcOrd="0" destOrd="0" presId="urn:microsoft.com/office/officeart/2005/8/layout/hierarchy1"/>
    <dgm:cxn modelId="{FD24D9D7-B1A2-419C-86D3-CDEBC52C1D03}" type="presParOf" srcId="{5C7B6D15-23D3-4BB0-B4D2-69FA36B4F9CE}" destId="{128325BF-24F2-4A11-B7CF-0D08BC19ED33}" srcOrd="0" destOrd="0" presId="urn:microsoft.com/office/officeart/2005/8/layout/hierarchy1"/>
    <dgm:cxn modelId="{EBB41CF3-5CFF-4207-A9EE-9D1D83B9D291}" type="presParOf" srcId="{128325BF-24F2-4A11-B7CF-0D08BC19ED33}" destId="{DBD5F545-80B9-4EA5-9AB2-AE0943FA5E26}" srcOrd="0" destOrd="0" presId="urn:microsoft.com/office/officeart/2005/8/layout/hierarchy1"/>
    <dgm:cxn modelId="{2A6D5F89-5348-42C8-8206-714C425FA131}" type="presParOf" srcId="{DBD5F545-80B9-4EA5-9AB2-AE0943FA5E26}" destId="{4D8249AE-8158-4B87-BF77-968E64F08130}" srcOrd="0" destOrd="0" presId="urn:microsoft.com/office/officeart/2005/8/layout/hierarchy1"/>
    <dgm:cxn modelId="{AD4C08B4-61BE-4E1F-B100-0D04F6FA37F3}" type="presParOf" srcId="{DBD5F545-80B9-4EA5-9AB2-AE0943FA5E26}" destId="{F4BFCDD8-AE6F-4960-89D6-CA29FDAF4A75}" srcOrd="1" destOrd="0" presId="urn:microsoft.com/office/officeart/2005/8/layout/hierarchy1"/>
    <dgm:cxn modelId="{69126AEF-1F03-4A4E-8C90-CBD314016572}" type="presParOf" srcId="{128325BF-24F2-4A11-B7CF-0D08BC19ED33}" destId="{978EEE4C-B144-46CE-A96D-01C3A42F8B52}" srcOrd="1" destOrd="0" presId="urn:microsoft.com/office/officeart/2005/8/layout/hierarchy1"/>
    <dgm:cxn modelId="{B1DB0855-725C-4A8A-9F8D-6C0D8D22A1D2}" type="presParOf" srcId="{978EEE4C-B144-46CE-A96D-01C3A42F8B52}" destId="{D5D307FE-AAB2-463B-BF71-094BCB73CF90}" srcOrd="0" destOrd="0" presId="urn:microsoft.com/office/officeart/2005/8/layout/hierarchy1"/>
    <dgm:cxn modelId="{0F5C660C-B696-4A55-9A5F-6DE84954D152}" type="presParOf" srcId="{978EEE4C-B144-46CE-A96D-01C3A42F8B52}" destId="{E8A75CB0-9A98-4F86-920D-B081A50BF538}" srcOrd="1" destOrd="0" presId="urn:microsoft.com/office/officeart/2005/8/layout/hierarchy1"/>
    <dgm:cxn modelId="{2FBCA881-EE0A-4690-ADAC-595DCCA01EA2}" type="presParOf" srcId="{E8A75CB0-9A98-4F86-920D-B081A50BF538}" destId="{673CC18F-26C9-4BC0-A0A9-B71A89A3C0F3}" srcOrd="0" destOrd="0" presId="urn:microsoft.com/office/officeart/2005/8/layout/hierarchy1"/>
    <dgm:cxn modelId="{2C9001A5-0F78-4FEF-B1A8-2DAC5E35F164}" type="presParOf" srcId="{673CC18F-26C9-4BC0-A0A9-B71A89A3C0F3}" destId="{7DA9F274-2EBF-438E-9077-8D970328C01A}" srcOrd="0" destOrd="0" presId="urn:microsoft.com/office/officeart/2005/8/layout/hierarchy1"/>
    <dgm:cxn modelId="{14C21796-A10F-4843-A534-61651C24D2BE}" type="presParOf" srcId="{673CC18F-26C9-4BC0-A0A9-B71A89A3C0F3}" destId="{57CE1658-2C56-4D60-AE4F-4238AC27EB28}" srcOrd="1" destOrd="0" presId="urn:microsoft.com/office/officeart/2005/8/layout/hierarchy1"/>
    <dgm:cxn modelId="{549A6328-6B42-4C42-BAA3-529C98D2BAFD}" type="presParOf" srcId="{E8A75CB0-9A98-4F86-920D-B081A50BF538}" destId="{5B6E75B3-E262-42BD-A62E-E5862CE7DB51}" srcOrd="1" destOrd="0" presId="urn:microsoft.com/office/officeart/2005/8/layout/hierarchy1"/>
    <dgm:cxn modelId="{5E2DCB24-397D-43F1-8469-D558092A14D3}" type="presParOf" srcId="{5B6E75B3-E262-42BD-A62E-E5862CE7DB51}" destId="{D8B0E1A1-3BF3-4B1E-B29D-C5DC253AE15D}" srcOrd="0" destOrd="0" presId="urn:microsoft.com/office/officeart/2005/8/layout/hierarchy1"/>
    <dgm:cxn modelId="{7302C533-66E8-43DA-8CA8-E733A149A296}" type="presParOf" srcId="{5B6E75B3-E262-42BD-A62E-E5862CE7DB51}" destId="{8B1E9661-AE25-421C-841E-CC574A814739}" srcOrd="1" destOrd="0" presId="urn:microsoft.com/office/officeart/2005/8/layout/hierarchy1"/>
    <dgm:cxn modelId="{033767A2-7C2C-46B0-8D49-FE5890035578}" type="presParOf" srcId="{8B1E9661-AE25-421C-841E-CC574A814739}" destId="{00B35D39-68E5-448E-BC1A-C0CEF40DCF1C}" srcOrd="0" destOrd="0" presId="urn:microsoft.com/office/officeart/2005/8/layout/hierarchy1"/>
    <dgm:cxn modelId="{C09C10CE-D277-4940-B3AC-54B6A3043629}" type="presParOf" srcId="{00B35D39-68E5-448E-BC1A-C0CEF40DCF1C}" destId="{959060B3-C152-46C1-A706-52BD6189F40D}" srcOrd="0" destOrd="0" presId="urn:microsoft.com/office/officeart/2005/8/layout/hierarchy1"/>
    <dgm:cxn modelId="{50013520-AF6C-476C-98BE-C45D523258D1}" type="presParOf" srcId="{00B35D39-68E5-448E-BC1A-C0CEF40DCF1C}" destId="{F5FF095A-3989-4CD7-A22C-697A3CE72106}" srcOrd="1" destOrd="0" presId="urn:microsoft.com/office/officeart/2005/8/layout/hierarchy1"/>
    <dgm:cxn modelId="{DD87FE26-6D8B-4134-B23E-B8859CC65557}" type="presParOf" srcId="{8B1E9661-AE25-421C-841E-CC574A814739}" destId="{65FF9AF0-1AFF-4DC2-8A1F-C879AB77FC5B}" srcOrd="1" destOrd="0" presId="urn:microsoft.com/office/officeart/2005/8/layout/hierarchy1"/>
    <dgm:cxn modelId="{91C9B4F7-BFAF-47B9-9482-0F132257C783}" type="presParOf" srcId="{65FF9AF0-1AFF-4DC2-8A1F-C879AB77FC5B}" destId="{D555626F-DA7C-4095-AFFB-0E87619FC40B}" srcOrd="0" destOrd="0" presId="urn:microsoft.com/office/officeart/2005/8/layout/hierarchy1"/>
    <dgm:cxn modelId="{30EDC464-37D1-48D7-B4F0-FCC4E18A7588}" type="presParOf" srcId="{65FF9AF0-1AFF-4DC2-8A1F-C879AB77FC5B}" destId="{20CBC2E5-72A9-4758-B0DD-F53D7253A534}" srcOrd="1" destOrd="0" presId="urn:microsoft.com/office/officeart/2005/8/layout/hierarchy1"/>
    <dgm:cxn modelId="{76C19589-E3A7-40D3-89D6-000A9577E0EF}" type="presParOf" srcId="{20CBC2E5-72A9-4758-B0DD-F53D7253A534}" destId="{BA48F13A-DE0D-4A6F-910F-F402649742F8}" srcOrd="0" destOrd="0" presId="urn:microsoft.com/office/officeart/2005/8/layout/hierarchy1"/>
    <dgm:cxn modelId="{8570AB8E-80E7-4CA1-808D-D16FAD22FD37}" type="presParOf" srcId="{BA48F13A-DE0D-4A6F-910F-F402649742F8}" destId="{000517B0-3666-4817-85B1-EF215A87E7BE}" srcOrd="0" destOrd="0" presId="urn:microsoft.com/office/officeart/2005/8/layout/hierarchy1"/>
    <dgm:cxn modelId="{FDF22514-0E72-4757-BECD-CC60962437E5}" type="presParOf" srcId="{BA48F13A-DE0D-4A6F-910F-F402649742F8}" destId="{86F3236D-8E1C-4554-AB53-1E3A3DE63C8C}" srcOrd="1" destOrd="0" presId="urn:microsoft.com/office/officeart/2005/8/layout/hierarchy1"/>
    <dgm:cxn modelId="{EAAE5B34-2FC9-4F5E-94D1-968528939711}" type="presParOf" srcId="{20CBC2E5-72A9-4758-B0DD-F53D7253A534}" destId="{051E0225-49D1-43EC-9220-1421E515774F}" srcOrd="1" destOrd="0" presId="urn:microsoft.com/office/officeart/2005/8/layout/hierarchy1"/>
    <dgm:cxn modelId="{B8C49BB5-5239-48F5-A431-A13791F5C144}" type="presParOf" srcId="{65FF9AF0-1AFF-4DC2-8A1F-C879AB77FC5B}" destId="{F65AF184-066A-413D-BFA8-67AA188C6F60}" srcOrd="2" destOrd="0" presId="urn:microsoft.com/office/officeart/2005/8/layout/hierarchy1"/>
    <dgm:cxn modelId="{EF9093EC-9070-4FA8-A07B-C85B9D756576}" type="presParOf" srcId="{65FF9AF0-1AFF-4DC2-8A1F-C879AB77FC5B}" destId="{44EEB049-6E05-42D0-A679-F71F9603889C}" srcOrd="3" destOrd="0" presId="urn:microsoft.com/office/officeart/2005/8/layout/hierarchy1"/>
    <dgm:cxn modelId="{92111133-9058-4F75-87E1-FE8F88B04C8D}" type="presParOf" srcId="{44EEB049-6E05-42D0-A679-F71F9603889C}" destId="{1A976BDA-740E-4919-A0DB-086C35A3307B}" srcOrd="0" destOrd="0" presId="urn:microsoft.com/office/officeart/2005/8/layout/hierarchy1"/>
    <dgm:cxn modelId="{D0126B6F-B941-42F5-A4FE-BD4BE0B42A2E}" type="presParOf" srcId="{1A976BDA-740E-4919-A0DB-086C35A3307B}" destId="{FE918CB3-845C-4D8D-B908-571738E313A4}" srcOrd="0" destOrd="0" presId="urn:microsoft.com/office/officeart/2005/8/layout/hierarchy1"/>
    <dgm:cxn modelId="{1C3FA2FA-0DA1-455D-90CE-576746E9F56C}" type="presParOf" srcId="{1A976BDA-740E-4919-A0DB-086C35A3307B}" destId="{360A327D-A683-4BED-A0F7-581C344FA7A0}" srcOrd="1" destOrd="0" presId="urn:microsoft.com/office/officeart/2005/8/layout/hierarchy1"/>
    <dgm:cxn modelId="{70188546-6869-4A3D-A1E7-CCAF2AB98C09}" type="presParOf" srcId="{44EEB049-6E05-42D0-A679-F71F9603889C}" destId="{821E2AD5-6CB2-4872-B772-0EEC5B3A51CD}" srcOrd="1" destOrd="0" presId="urn:microsoft.com/office/officeart/2005/8/layout/hierarchy1"/>
    <dgm:cxn modelId="{3122083E-1C71-4AD5-91AA-0161E33345B3}" type="presParOf" srcId="{978EEE4C-B144-46CE-A96D-01C3A42F8B52}" destId="{DDC76387-D14A-4F0F-BE48-79640C60577D}" srcOrd="2" destOrd="0" presId="urn:microsoft.com/office/officeart/2005/8/layout/hierarchy1"/>
    <dgm:cxn modelId="{B890DE6D-E3BA-4CA0-BE02-5DD878758620}" type="presParOf" srcId="{978EEE4C-B144-46CE-A96D-01C3A42F8B52}" destId="{5EF7CB2E-EC31-4FB7-864F-54638320E737}" srcOrd="3" destOrd="0" presId="urn:microsoft.com/office/officeart/2005/8/layout/hierarchy1"/>
    <dgm:cxn modelId="{7EE71EA2-CE82-4D55-BA9E-3F6FCED57076}" type="presParOf" srcId="{5EF7CB2E-EC31-4FB7-864F-54638320E737}" destId="{E77FDFF4-864D-4DDC-B54A-7DFF9DF73597}" srcOrd="0" destOrd="0" presId="urn:microsoft.com/office/officeart/2005/8/layout/hierarchy1"/>
    <dgm:cxn modelId="{2973F244-EA3A-4E68-9099-8AEA9310DBEF}" type="presParOf" srcId="{E77FDFF4-864D-4DDC-B54A-7DFF9DF73597}" destId="{84851183-EFE5-459E-A423-21CDE1E512EE}" srcOrd="0" destOrd="0" presId="urn:microsoft.com/office/officeart/2005/8/layout/hierarchy1"/>
    <dgm:cxn modelId="{56BD7A91-A9BC-4068-BA84-9283CA861FE1}" type="presParOf" srcId="{E77FDFF4-864D-4DDC-B54A-7DFF9DF73597}" destId="{C392B3B6-6CC6-4437-92C2-7328A5A0B584}" srcOrd="1" destOrd="0" presId="urn:microsoft.com/office/officeart/2005/8/layout/hierarchy1"/>
    <dgm:cxn modelId="{C71B5C6D-9850-4880-8994-48ED4C60446A}" type="presParOf" srcId="{5EF7CB2E-EC31-4FB7-864F-54638320E737}" destId="{8288E171-56BC-4559-9998-637499FE8DC2}" srcOrd="1" destOrd="0" presId="urn:microsoft.com/office/officeart/2005/8/layout/hierarchy1"/>
    <dgm:cxn modelId="{69B2F808-35A3-4E28-8C70-59CEBC8D6F1C}" type="presParOf" srcId="{978EEE4C-B144-46CE-A96D-01C3A42F8B52}" destId="{55BB3504-4BC7-4F1B-A950-1C96D04A15D2}" srcOrd="4" destOrd="0" presId="urn:microsoft.com/office/officeart/2005/8/layout/hierarchy1"/>
    <dgm:cxn modelId="{A2F8DE4C-4C35-4BDC-844D-097D7774E827}" type="presParOf" srcId="{978EEE4C-B144-46CE-A96D-01C3A42F8B52}" destId="{5ED02D7D-0A8B-43C2-BABF-B65BCFA1EADA}" srcOrd="5" destOrd="0" presId="urn:microsoft.com/office/officeart/2005/8/layout/hierarchy1"/>
    <dgm:cxn modelId="{B75B3D2F-1629-4531-877E-7793E1B47792}" type="presParOf" srcId="{5ED02D7D-0A8B-43C2-BABF-B65BCFA1EADA}" destId="{9A5B0045-6FEC-4AAC-94B9-6B462FC3F4F5}" srcOrd="0" destOrd="0" presId="urn:microsoft.com/office/officeart/2005/8/layout/hierarchy1"/>
    <dgm:cxn modelId="{643ED529-B5A2-4AA0-9103-C0FF4D015331}" type="presParOf" srcId="{9A5B0045-6FEC-4AAC-94B9-6B462FC3F4F5}" destId="{0ED09DA0-4621-4622-9CB3-F55E72FAF335}" srcOrd="0" destOrd="0" presId="urn:microsoft.com/office/officeart/2005/8/layout/hierarchy1"/>
    <dgm:cxn modelId="{FA448A7A-3DE1-4C65-B577-5A4BEABBE130}" type="presParOf" srcId="{9A5B0045-6FEC-4AAC-94B9-6B462FC3F4F5}" destId="{E33CBED4-4DE3-4B62-95AC-85FEC31706E0}" srcOrd="1" destOrd="0" presId="urn:microsoft.com/office/officeart/2005/8/layout/hierarchy1"/>
    <dgm:cxn modelId="{5D417400-06FD-404B-A8CB-2E0A7CC6C6B3}" type="presParOf" srcId="{5ED02D7D-0A8B-43C2-BABF-B65BCFA1EADA}" destId="{86CC76D2-7831-44EC-92EB-1432CA64E644}" srcOrd="1" destOrd="0" presId="urn:microsoft.com/office/officeart/2005/8/layout/hierarchy1"/>
    <dgm:cxn modelId="{E4734B91-EF47-4A2F-9FC6-5E2B9310B00A}" type="presParOf" srcId="{978EEE4C-B144-46CE-A96D-01C3A42F8B52}" destId="{AECED209-4748-43D6-B5E8-A75B259FFD08}" srcOrd="6" destOrd="0" presId="urn:microsoft.com/office/officeart/2005/8/layout/hierarchy1"/>
    <dgm:cxn modelId="{B512B0BF-1F17-4AD8-BD86-7F7748250C8C}" type="presParOf" srcId="{978EEE4C-B144-46CE-A96D-01C3A42F8B52}" destId="{86D88676-3ACB-4524-BA82-C22AFD90A7AD}" srcOrd="7" destOrd="0" presId="urn:microsoft.com/office/officeart/2005/8/layout/hierarchy1"/>
    <dgm:cxn modelId="{F75D27D8-5E23-4FC4-9739-7186D1CF3686}" type="presParOf" srcId="{86D88676-3ACB-4524-BA82-C22AFD90A7AD}" destId="{9CBBAC1C-5693-48C2-9A82-BBF7B207071B}" srcOrd="0" destOrd="0" presId="urn:microsoft.com/office/officeart/2005/8/layout/hierarchy1"/>
    <dgm:cxn modelId="{2C400FC2-6AFB-4518-9D2C-451AAEDD3E22}" type="presParOf" srcId="{9CBBAC1C-5693-48C2-9A82-BBF7B207071B}" destId="{F5204B69-7AA3-4599-9F66-F2EC3CB66D30}" srcOrd="0" destOrd="0" presId="urn:microsoft.com/office/officeart/2005/8/layout/hierarchy1"/>
    <dgm:cxn modelId="{61C66322-BFBD-491E-8240-35551AC2F763}" type="presParOf" srcId="{9CBBAC1C-5693-48C2-9A82-BBF7B207071B}" destId="{97DBF714-C31B-473A-ACD3-7BE2B88F5951}" srcOrd="1" destOrd="0" presId="urn:microsoft.com/office/officeart/2005/8/layout/hierarchy1"/>
    <dgm:cxn modelId="{C8627EFD-FCCC-472D-91F1-97E8F0952B64}" type="presParOf" srcId="{86D88676-3ACB-4524-BA82-C22AFD90A7AD}" destId="{2732C6CC-C478-45CB-A3DA-65A74AC85C9F}" srcOrd="1" destOrd="0" presId="urn:microsoft.com/office/officeart/2005/8/layout/hierarchy1"/>
    <dgm:cxn modelId="{BB749208-2814-4951-8736-10139700535F}" type="presParOf" srcId="{2732C6CC-C478-45CB-A3DA-65A74AC85C9F}" destId="{BCD861E5-0B87-4F17-B64B-FB8FF686723B}" srcOrd="0" destOrd="0" presId="urn:microsoft.com/office/officeart/2005/8/layout/hierarchy1"/>
    <dgm:cxn modelId="{64C898EB-E42C-4F0C-8058-581D53137A60}" type="presParOf" srcId="{2732C6CC-C478-45CB-A3DA-65A74AC85C9F}" destId="{6A580667-5505-46E6-8AD4-0F35D86D52F3}" srcOrd="1" destOrd="0" presId="urn:microsoft.com/office/officeart/2005/8/layout/hierarchy1"/>
    <dgm:cxn modelId="{5202FEF3-901D-4D03-B644-1D3721EF5BDD}" type="presParOf" srcId="{6A580667-5505-46E6-8AD4-0F35D86D52F3}" destId="{60112B09-829C-4310-A9EF-182046ABF752}" srcOrd="0" destOrd="0" presId="urn:microsoft.com/office/officeart/2005/8/layout/hierarchy1"/>
    <dgm:cxn modelId="{C5E7C7AB-45A2-4E3E-B0C3-2F0CDAAFD5EE}" type="presParOf" srcId="{60112B09-829C-4310-A9EF-182046ABF752}" destId="{B4879D24-F3F5-4C8A-B701-33C1E9BF03D6}" srcOrd="0" destOrd="0" presId="urn:microsoft.com/office/officeart/2005/8/layout/hierarchy1"/>
    <dgm:cxn modelId="{8DE3742D-AA74-4130-B4CA-C8BD261E79EA}" type="presParOf" srcId="{60112B09-829C-4310-A9EF-182046ABF752}" destId="{5BC64235-3CED-492F-8573-4844D0B98887}" srcOrd="1" destOrd="0" presId="urn:microsoft.com/office/officeart/2005/8/layout/hierarchy1"/>
    <dgm:cxn modelId="{0245BB78-03EC-44E4-A474-EAA3806BEDD0}" type="presParOf" srcId="{6A580667-5505-46E6-8AD4-0F35D86D52F3}" destId="{E0D723EC-EC61-4DC1-B35A-24C991DF9BE3}"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4E49152-ADBD-475B-8C7E-ADC0C2F91343}" type="doc">
      <dgm:prSet loTypeId="urn:microsoft.com/office/officeart/2005/8/layout/process2" loCatId="process" qsTypeId="urn:microsoft.com/office/officeart/2005/8/quickstyle/simple1" qsCatId="simple" csTypeId="urn:microsoft.com/office/officeart/2005/8/colors/colorful3" csCatId="colorful" phldr="1"/>
      <dgm:spPr>
        <a:scene3d>
          <a:camera prst="orthographicFront">
            <a:rot lat="0" lon="0" rev="0"/>
          </a:camera>
          <a:lightRig rig="balanced" dir="t">
            <a:rot lat="0" lon="0" rev="8700000"/>
          </a:lightRig>
        </a:scene3d>
      </dgm:spPr>
    </dgm:pt>
    <dgm:pt modelId="{00F47BE3-684A-4AA4-B3DC-59ADAA7EEC61}">
      <dgm:prSet phldrT="[Text]"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1800" b="1" dirty="0">
              <a:latin typeface="Arial" panose="020B0604020202020204" pitchFamily="34" charset="0"/>
              <a:cs typeface="Arial" panose="020B0604020202020204" pitchFamily="34" charset="0"/>
            </a:rPr>
            <a:t>NIV conducts entrance test</a:t>
          </a:r>
        </a:p>
      </dgm:t>
    </dgm:pt>
    <dgm:pt modelId="{703F3A81-A413-4E6A-A85D-10A39D1D0015}" type="parTrans" cxnId="{8CD9B6CE-1938-4D78-8EF8-F727393E9020}">
      <dgm:prSet/>
      <dgm:spPr/>
      <dgm:t>
        <a:bodyPr/>
        <a:lstStyle/>
        <a:p>
          <a:endParaRPr lang="en-US" sz="1800" b="1">
            <a:latin typeface="Arial" panose="020B0604020202020204" pitchFamily="34" charset="0"/>
            <a:cs typeface="Arial" panose="020B0604020202020204" pitchFamily="34" charset="0"/>
          </a:endParaRPr>
        </a:p>
      </dgm:t>
    </dgm:pt>
    <dgm:pt modelId="{B9AA9941-EFA8-4AAF-951A-42A769C3441F}" type="sibTrans" cxnId="{8CD9B6CE-1938-4D78-8EF8-F727393E9020}">
      <dgm:prSet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US" sz="1800" b="1">
            <a:latin typeface="Arial" panose="020B0604020202020204" pitchFamily="34" charset="0"/>
            <a:cs typeface="Arial" panose="020B0604020202020204" pitchFamily="34" charset="0"/>
          </a:endParaRPr>
        </a:p>
      </dgm:t>
    </dgm:pt>
    <dgm:pt modelId="{F65F5F9D-B56D-4C81-94D5-453C9A71C018}">
      <dgm:prSet phldrT="[Text]"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1800" b="1" dirty="0">
              <a:latin typeface="Arial" panose="020B0604020202020204" pitchFamily="34" charset="0"/>
              <a:cs typeface="Arial" panose="020B0604020202020204" pitchFamily="34" charset="0"/>
            </a:rPr>
            <a:t>Successful person goes to Valuer Institution</a:t>
          </a:r>
        </a:p>
      </dgm:t>
    </dgm:pt>
    <dgm:pt modelId="{0AD17434-EABA-4FAA-9587-DE4CB098AB71}" type="parTrans" cxnId="{BBFC0FEF-F41E-48C0-9B9D-8172FBF7E6EA}">
      <dgm:prSet/>
      <dgm:spPr/>
      <dgm:t>
        <a:bodyPr/>
        <a:lstStyle/>
        <a:p>
          <a:endParaRPr lang="en-US" sz="1800" b="1">
            <a:latin typeface="Arial" panose="020B0604020202020204" pitchFamily="34" charset="0"/>
            <a:cs typeface="Arial" panose="020B0604020202020204" pitchFamily="34" charset="0"/>
          </a:endParaRPr>
        </a:p>
      </dgm:t>
    </dgm:pt>
    <dgm:pt modelId="{7E755E81-F848-405A-9627-8A019FA7EBD5}" type="sibTrans" cxnId="{BBFC0FEF-F41E-48C0-9B9D-8172FBF7E6EA}">
      <dgm:prSet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US" sz="1800" b="1">
            <a:latin typeface="Arial" panose="020B0604020202020204" pitchFamily="34" charset="0"/>
            <a:cs typeface="Arial" panose="020B0604020202020204" pitchFamily="34" charset="0"/>
          </a:endParaRPr>
        </a:p>
      </dgm:t>
    </dgm:pt>
    <dgm:pt modelId="{1BDA4747-E701-4293-A788-F8AFCE8C155E}">
      <dgm:prSet phldrT="[Text]"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1800" b="1" dirty="0">
              <a:latin typeface="Arial" panose="020B0604020202020204" pitchFamily="34" charset="0"/>
              <a:cs typeface="Arial" panose="020B0604020202020204" pitchFamily="34" charset="0"/>
            </a:rPr>
            <a:t>NIV conducts exit test</a:t>
          </a:r>
        </a:p>
      </dgm:t>
    </dgm:pt>
    <dgm:pt modelId="{42B98276-0E10-450C-9F17-DC4E023E58C4}" type="parTrans" cxnId="{57F21B1D-9473-42A9-8535-CCC69A16460D}">
      <dgm:prSet/>
      <dgm:spPr/>
      <dgm:t>
        <a:bodyPr/>
        <a:lstStyle/>
        <a:p>
          <a:endParaRPr lang="en-US" sz="1800" b="1">
            <a:latin typeface="Arial" panose="020B0604020202020204" pitchFamily="34" charset="0"/>
            <a:cs typeface="Arial" panose="020B0604020202020204" pitchFamily="34" charset="0"/>
          </a:endParaRPr>
        </a:p>
      </dgm:t>
    </dgm:pt>
    <dgm:pt modelId="{F2DF90BC-8A86-4871-A5A0-EB92BBC0A88D}" type="sibTrans" cxnId="{57F21B1D-9473-42A9-8535-CCC69A16460D}">
      <dgm:prSet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US" sz="1800" b="1">
            <a:latin typeface="Arial" panose="020B0604020202020204" pitchFamily="34" charset="0"/>
            <a:cs typeface="Arial" panose="020B0604020202020204" pitchFamily="34" charset="0"/>
          </a:endParaRPr>
        </a:p>
      </dgm:t>
    </dgm:pt>
    <dgm:pt modelId="{1017221F-99A6-42FF-B7A6-4F891444BD5D}">
      <dgm:prSet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1800" b="1" dirty="0">
              <a:latin typeface="Arial" panose="020B0604020202020204" pitchFamily="34" charset="0"/>
              <a:cs typeface="Arial" panose="020B0604020202020204" pitchFamily="34" charset="0"/>
            </a:rPr>
            <a:t>Successful person goes to Valuation Professional Organization</a:t>
          </a:r>
        </a:p>
      </dgm:t>
    </dgm:pt>
    <dgm:pt modelId="{D9585FCD-6F42-4432-9187-D9D190D70231}" type="parTrans" cxnId="{E6C9F703-2490-4480-A88E-B961CE48A9FC}">
      <dgm:prSet/>
      <dgm:spPr/>
      <dgm:t>
        <a:bodyPr/>
        <a:lstStyle/>
        <a:p>
          <a:endParaRPr lang="en-US" sz="1800" b="1">
            <a:latin typeface="Arial" panose="020B0604020202020204" pitchFamily="34" charset="0"/>
            <a:cs typeface="Arial" panose="020B0604020202020204" pitchFamily="34" charset="0"/>
          </a:endParaRPr>
        </a:p>
      </dgm:t>
    </dgm:pt>
    <dgm:pt modelId="{BD93D292-1740-4C5F-83F8-2E27F4E9A8DD}" type="sibTrans" cxnId="{E6C9F703-2490-4480-A88E-B961CE48A9FC}">
      <dgm:prSet/>
      <dgm:spPr/>
      <dgm:t>
        <a:bodyPr/>
        <a:lstStyle/>
        <a:p>
          <a:endParaRPr lang="en-US" sz="1800" b="1">
            <a:latin typeface="Arial" panose="020B0604020202020204" pitchFamily="34" charset="0"/>
            <a:cs typeface="Arial" panose="020B0604020202020204" pitchFamily="34" charset="0"/>
          </a:endParaRPr>
        </a:p>
      </dgm:t>
    </dgm:pt>
    <dgm:pt modelId="{2CAFFB8B-C6F8-4413-B42D-B7DB9242D79B}" type="pres">
      <dgm:prSet presAssocID="{54E49152-ADBD-475B-8C7E-ADC0C2F91343}" presName="linearFlow" presStyleCnt="0">
        <dgm:presLayoutVars>
          <dgm:resizeHandles val="exact"/>
        </dgm:presLayoutVars>
      </dgm:prSet>
      <dgm:spPr/>
    </dgm:pt>
    <dgm:pt modelId="{B23D6884-B4DB-4F3B-A69A-7E5FC0971F6A}" type="pres">
      <dgm:prSet presAssocID="{00F47BE3-684A-4AA4-B3DC-59ADAA7EEC61}" presName="node" presStyleLbl="node1" presStyleIdx="0" presStyleCnt="4">
        <dgm:presLayoutVars>
          <dgm:bulletEnabled val="1"/>
        </dgm:presLayoutVars>
      </dgm:prSet>
      <dgm:spPr/>
    </dgm:pt>
    <dgm:pt modelId="{BE11C4B1-30E5-4C2D-8878-6045A6F07994}" type="pres">
      <dgm:prSet presAssocID="{B9AA9941-EFA8-4AAF-951A-42A769C3441F}" presName="sibTrans" presStyleLbl="sibTrans2D1" presStyleIdx="0" presStyleCnt="3"/>
      <dgm:spPr/>
    </dgm:pt>
    <dgm:pt modelId="{8052A8BB-0575-48C6-BBF9-7E414A74A1CA}" type="pres">
      <dgm:prSet presAssocID="{B9AA9941-EFA8-4AAF-951A-42A769C3441F}" presName="connectorText" presStyleLbl="sibTrans2D1" presStyleIdx="0" presStyleCnt="3"/>
      <dgm:spPr/>
    </dgm:pt>
    <dgm:pt modelId="{3972CED2-91BA-430F-8CEE-4250066E6C07}" type="pres">
      <dgm:prSet presAssocID="{F65F5F9D-B56D-4C81-94D5-453C9A71C018}" presName="node" presStyleLbl="node1" presStyleIdx="1" presStyleCnt="4">
        <dgm:presLayoutVars>
          <dgm:bulletEnabled val="1"/>
        </dgm:presLayoutVars>
      </dgm:prSet>
      <dgm:spPr/>
    </dgm:pt>
    <dgm:pt modelId="{FEB15ABD-5B6A-4729-8DB5-90A464B7E051}" type="pres">
      <dgm:prSet presAssocID="{7E755E81-F848-405A-9627-8A019FA7EBD5}" presName="sibTrans" presStyleLbl="sibTrans2D1" presStyleIdx="1" presStyleCnt="3"/>
      <dgm:spPr/>
    </dgm:pt>
    <dgm:pt modelId="{5BAF6257-D07C-407D-8280-5B80EBA74E42}" type="pres">
      <dgm:prSet presAssocID="{7E755E81-F848-405A-9627-8A019FA7EBD5}" presName="connectorText" presStyleLbl="sibTrans2D1" presStyleIdx="1" presStyleCnt="3"/>
      <dgm:spPr/>
    </dgm:pt>
    <dgm:pt modelId="{391212B7-CEDD-4D83-A0D7-11919C3FBD8E}" type="pres">
      <dgm:prSet presAssocID="{1BDA4747-E701-4293-A788-F8AFCE8C155E}" presName="node" presStyleLbl="node1" presStyleIdx="2" presStyleCnt="4">
        <dgm:presLayoutVars>
          <dgm:bulletEnabled val="1"/>
        </dgm:presLayoutVars>
      </dgm:prSet>
      <dgm:spPr/>
    </dgm:pt>
    <dgm:pt modelId="{A46F2039-D7DB-4DA6-8A3C-BF67B0DD53B4}" type="pres">
      <dgm:prSet presAssocID="{F2DF90BC-8A86-4871-A5A0-EB92BBC0A88D}" presName="sibTrans" presStyleLbl="sibTrans2D1" presStyleIdx="2" presStyleCnt="3"/>
      <dgm:spPr/>
    </dgm:pt>
    <dgm:pt modelId="{6365EA5A-234C-4BBE-AEDC-D302BACE9DF3}" type="pres">
      <dgm:prSet presAssocID="{F2DF90BC-8A86-4871-A5A0-EB92BBC0A88D}" presName="connectorText" presStyleLbl="sibTrans2D1" presStyleIdx="2" presStyleCnt="3"/>
      <dgm:spPr/>
    </dgm:pt>
    <dgm:pt modelId="{D084A98A-F4F7-4ADA-AB95-A2C28954A8BD}" type="pres">
      <dgm:prSet presAssocID="{1017221F-99A6-42FF-B7A6-4F891444BD5D}" presName="node" presStyleLbl="node1" presStyleIdx="3" presStyleCnt="4">
        <dgm:presLayoutVars>
          <dgm:bulletEnabled val="1"/>
        </dgm:presLayoutVars>
      </dgm:prSet>
      <dgm:spPr/>
    </dgm:pt>
  </dgm:ptLst>
  <dgm:cxnLst>
    <dgm:cxn modelId="{E6C9F703-2490-4480-A88E-B961CE48A9FC}" srcId="{54E49152-ADBD-475B-8C7E-ADC0C2F91343}" destId="{1017221F-99A6-42FF-B7A6-4F891444BD5D}" srcOrd="3" destOrd="0" parTransId="{D9585FCD-6F42-4432-9187-D9D190D70231}" sibTransId="{BD93D292-1740-4C5F-83F8-2E27F4E9A8DD}"/>
    <dgm:cxn modelId="{4D2B6F14-59CC-4137-9F2E-2A15AC5BB0DF}" type="presOf" srcId="{1BDA4747-E701-4293-A788-F8AFCE8C155E}" destId="{391212B7-CEDD-4D83-A0D7-11919C3FBD8E}" srcOrd="0" destOrd="0" presId="urn:microsoft.com/office/officeart/2005/8/layout/process2"/>
    <dgm:cxn modelId="{D01F5115-C7EA-4BE9-A53F-39C61A5461A6}" type="presOf" srcId="{7E755E81-F848-405A-9627-8A019FA7EBD5}" destId="{FEB15ABD-5B6A-4729-8DB5-90A464B7E051}" srcOrd="0" destOrd="0" presId="urn:microsoft.com/office/officeart/2005/8/layout/process2"/>
    <dgm:cxn modelId="{57F21B1D-9473-42A9-8535-CCC69A16460D}" srcId="{54E49152-ADBD-475B-8C7E-ADC0C2F91343}" destId="{1BDA4747-E701-4293-A788-F8AFCE8C155E}" srcOrd="2" destOrd="0" parTransId="{42B98276-0E10-450C-9F17-DC4E023E58C4}" sibTransId="{F2DF90BC-8A86-4871-A5A0-EB92BBC0A88D}"/>
    <dgm:cxn modelId="{2CC4F965-6308-4147-8A9B-4FCDB2FEAFB5}" type="presOf" srcId="{1017221F-99A6-42FF-B7A6-4F891444BD5D}" destId="{D084A98A-F4F7-4ADA-AB95-A2C28954A8BD}" srcOrd="0" destOrd="0" presId="urn:microsoft.com/office/officeart/2005/8/layout/process2"/>
    <dgm:cxn modelId="{9AFDDC67-1D3D-4C48-8063-3BC1C9EB1B25}" type="presOf" srcId="{F2DF90BC-8A86-4871-A5A0-EB92BBC0A88D}" destId="{A46F2039-D7DB-4DA6-8A3C-BF67B0DD53B4}" srcOrd="0" destOrd="0" presId="urn:microsoft.com/office/officeart/2005/8/layout/process2"/>
    <dgm:cxn modelId="{536EA670-056C-4A58-AF67-B39FBBA1C2E7}" type="presOf" srcId="{54E49152-ADBD-475B-8C7E-ADC0C2F91343}" destId="{2CAFFB8B-C6F8-4413-B42D-B7DB9242D79B}" srcOrd="0" destOrd="0" presId="urn:microsoft.com/office/officeart/2005/8/layout/process2"/>
    <dgm:cxn modelId="{76418576-52E0-45FB-A1A9-1CF385E3F084}" type="presOf" srcId="{B9AA9941-EFA8-4AAF-951A-42A769C3441F}" destId="{8052A8BB-0575-48C6-BBF9-7E414A74A1CA}" srcOrd="1" destOrd="0" presId="urn:microsoft.com/office/officeart/2005/8/layout/process2"/>
    <dgm:cxn modelId="{03D7FA8B-AD61-461E-97CB-44BC5CA3E6A7}" type="presOf" srcId="{F2DF90BC-8A86-4871-A5A0-EB92BBC0A88D}" destId="{6365EA5A-234C-4BBE-AEDC-D302BACE9DF3}" srcOrd="1" destOrd="0" presId="urn:microsoft.com/office/officeart/2005/8/layout/process2"/>
    <dgm:cxn modelId="{E83736B3-F0CA-4A8F-BFEE-769D15D575C8}" type="presOf" srcId="{F65F5F9D-B56D-4C81-94D5-453C9A71C018}" destId="{3972CED2-91BA-430F-8CEE-4250066E6C07}" srcOrd="0" destOrd="0" presId="urn:microsoft.com/office/officeart/2005/8/layout/process2"/>
    <dgm:cxn modelId="{81B7F5B6-9BAE-46F3-84A3-93AAA8603B4D}" type="presOf" srcId="{B9AA9941-EFA8-4AAF-951A-42A769C3441F}" destId="{BE11C4B1-30E5-4C2D-8878-6045A6F07994}" srcOrd="0" destOrd="0" presId="urn:microsoft.com/office/officeart/2005/8/layout/process2"/>
    <dgm:cxn modelId="{240DF1C3-B418-447F-87C2-416FF2EAC692}" type="presOf" srcId="{7E755E81-F848-405A-9627-8A019FA7EBD5}" destId="{5BAF6257-D07C-407D-8280-5B80EBA74E42}" srcOrd="1" destOrd="0" presId="urn:microsoft.com/office/officeart/2005/8/layout/process2"/>
    <dgm:cxn modelId="{8CD9B6CE-1938-4D78-8EF8-F727393E9020}" srcId="{54E49152-ADBD-475B-8C7E-ADC0C2F91343}" destId="{00F47BE3-684A-4AA4-B3DC-59ADAA7EEC61}" srcOrd="0" destOrd="0" parTransId="{703F3A81-A413-4E6A-A85D-10A39D1D0015}" sibTransId="{B9AA9941-EFA8-4AAF-951A-42A769C3441F}"/>
    <dgm:cxn modelId="{778158D4-71A2-4CE5-8061-E9DACA6C2A18}" type="presOf" srcId="{00F47BE3-684A-4AA4-B3DC-59ADAA7EEC61}" destId="{B23D6884-B4DB-4F3B-A69A-7E5FC0971F6A}" srcOrd="0" destOrd="0" presId="urn:microsoft.com/office/officeart/2005/8/layout/process2"/>
    <dgm:cxn modelId="{BBFC0FEF-F41E-48C0-9B9D-8172FBF7E6EA}" srcId="{54E49152-ADBD-475B-8C7E-ADC0C2F91343}" destId="{F65F5F9D-B56D-4C81-94D5-453C9A71C018}" srcOrd="1" destOrd="0" parTransId="{0AD17434-EABA-4FAA-9587-DE4CB098AB71}" sibTransId="{7E755E81-F848-405A-9627-8A019FA7EBD5}"/>
    <dgm:cxn modelId="{CE86854A-7991-4E11-A398-B4F6AF06C1A9}" type="presParOf" srcId="{2CAFFB8B-C6F8-4413-B42D-B7DB9242D79B}" destId="{B23D6884-B4DB-4F3B-A69A-7E5FC0971F6A}" srcOrd="0" destOrd="0" presId="urn:microsoft.com/office/officeart/2005/8/layout/process2"/>
    <dgm:cxn modelId="{A8FCFA95-6252-4758-B1E1-7F4BBA59C91B}" type="presParOf" srcId="{2CAFFB8B-C6F8-4413-B42D-B7DB9242D79B}" destId="{BE11C4B1-30E5-4C2D-8878-6045A6F07994}" srcOrd="1" destOrd="0" presId="urn:microsoft.com/office/officeart/2005/8/layout/process2"/>
    <dgm:cxn modelId="{12471B4C-F51F-4C13-8161-A6A9F730BC6E}" type="presParOf" srcId="{BE11C4B1-30E5-4C2D-8878-6045A6F07994}" destId="{8052A8BB-0575-48C6-BBF9-7E414A74A1CA}" srcOrd="0" destOrd="0" presId="urn:microsoft.com/office/officeart/2005/8/layout/process2"/>
    <dgm:cxn modelId="{B40059BF-D1BD-45F0-8854-4A358F47C9D6}" type="presParOf" srcId="{2CAFFB8B-C6F8-4413-B42D-B7DB9242D79B}" destId="{3972CED2-91BA-430F-8CEE-4250066E6C07}" srcOrd="2" destOrd="0" presId="urn:microsoft.com/office/officeart/2005/8/layout/process2"/>
    <dgm:cxn modelId="{DBF6FCF0-E65C-4CAB-985C-7AF725BE0C54}" type="presParOf" srcId="{2CAFFB8B-C6F8-4413-B42D-B7DB9242D79B}" destId="{FEB15ABD-5B6A-4729-8DB5-90A464B7E051}" srcOrd="3" destOrd="0" presId="urn:microsoft.com/office/officeart/2005/8/layout/process2"/>
    <dgm:cxn modelId="{34ED5A1B-C23F-4E2C-BE10-55EB66C461CC}" type="presParOf" srcId="{FEB15ABD-5B6A-4729-8DB5-90A464B7E051}" destId="{5BAF6257-D07C-407D-8280-5B80EBA74E42}" srcOrd="0" destOrd="0" presId="urn:microsoft.com/office/officeart/2005/8/layout/process2"/>
    <dgm:cxn modelId="{1387BE79-CCA5-423B-9E85-9DDA4C9F1561}" type="presParOf" srcId="{2CAFFB8B-C6F8-4413-B42D-B7DB9242D79B}" destId="{391212B7-CEDD-4D83-A0D7-11919C3FBD8E}" srcOrd="4" destOrd="0" presId="urn:microsoft.com/office/officeart/2005/8/layout/process2"/>
    <dgm:cxn modelId="{5C2ECE12-0201-48D4-80EB-94C7E780DB62}" type="presParOf" srcId="{2CAFFB8B-C6F8-4413-B42D-B7DB9242D79B}" destId="{A46F2039-D7DB-4DA6-8A3C-BF67B0DD53B4}" srcOrd="5" destOrd="0" presId="urn:microsoft.com/office/officeart/2005/8/layout/process2"/>
    <dgm:cxn modelId="{2391A3BD-DB3D-4C33-B7B4-0B00F4335DDB}" type="presParOf" srcId="{A46F2039-D7DB-4DA6-8A3C-BF67B0DD53B4}" destId="{6365EA5A-234C-4BBE-AEDC-D302BACE9DF3}" srcOrd="0" destOrd="0" presId="urn:microsoft.com/office/officeart/2005/8/layout/process2"/>
    <dgm:cxn modelId="{D265A912-2028-4E0F-940D-72D72D7D0300}" type="presParOf" srcId="{2CAFFB8B-C6F8-4413-B42D-B7DB9242D79B}" destId="{D084A98A-F4F7-4ADA-AB95-A2C28954A8BD}" srcOrd="6"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42687D2-87F0-412D-B93B-D7472AAD82AF}"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US"/>
        </a:p>
      </dgm:t>
    </dgm:pt>
    <dgm:pt modelId="{D01A9B47-6A09-4C46-BFF8-6DA0E6ADB033}">
      <dgm:prSet phldrT="[Text]" custT="1"/>
      <dgm:spPr>
        <a:solidFill>
          <a:schemeClr val="tx2"/>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lIns="182880" rIns="182880"/>
        <a:lstStyle/>
        <a:p>
          <a:pPr algn="ctr"/>
          <a:r>
            <a:rPr lang="en-US" sz="1300" b="1" dirty="0">
              <a:latin typeface="Arial" panose="020B0604020202020204" pitchFamily="34" charset="0"/>
              <a:cs typeface="Arial" panose="020B0604020202020204" pitchFamily="34" charset="0"/>
            </a:rPr>
            <a:t>Conversion Ratio</a:t>
          </a:r>
        </a:p>
        <a:p>
          <a:pPr algn="ctr"/>
          <a:r>
            <a:rPr lang="en-US" sz="1300" b="1" dirty="0">
              <a:latin typeface="Arial" panose="020B0604020202020204" pitchFamily="34" charset="0"/>
              <a:cs typeface="Arial" panose="020B0604020202020204" pitchFamily="34" charset="0"/>
            </a:rPr>
            <a:t>- Fixed to Fixed</a:t>
          </a:r>
          <a:br>
            <a:rPr lang="en-US" sz="1300" b="1" dirty="0">
              <a:latin typeface="Arial" panose="020B0604020202020204" pitchFamily="34" charset="0"/>
              <a:cs typeface="Arial" panose="020B0604020202020204" pitchFamily="34" charset="0"/>
            </a:rPr>
          </a:br>
          <a:r>
            <a:rPr lang="en-US" sz="1300" b="1" dirty="0">
              <a:latin typeface="Arial" panose="020B0604020202020204" pitchFamily="34" charset="0"/>
              <a:cs typeface="Arial" panose="020B0604020202020204" pitchFamily="34" charset="0"/>
            </a:rPr>
            <a:t>- Fixed to Variable</a:t>
          </a:r>
        </a:p>
      </dgm:t>
    </dgm:pt>
    <dgm:pt modelId="{56A93BAE-ACC3-4822-8172-0C7B2DD3C1A6}" type="parTrans" cxnId="{7A40FD33-6BB3-4FB0-9EA2-20F79149182E}">
      <dgm:prSet/>
      <dgm:spPr/>
      <dgm:t>
        <a:bodyPr/>
        <a:lstStyle/>
        <a:p>
          <a:pPr algn="ctr"/>
          <a:endParaRPr lang="en-US" sz="1800" b="1">
            <a:latin typeface="Arial" panose="020B0604020202020204" pitchFamily="34" charset="0"/>
            <a:cs typeface="Arial" panose="020B0604020202020204" pitchFamily="34" charset="0"/>
          </a:endParaRPr>
        </a:p>
      </dgm:t>
    </dgm:pt>
    <dgm:pt modelId="{9E681E22-431F-481F-8888-41A1F492A040}" type="sibTrans" cxnId="{7A40FD33-6BB3-4FB0-9EA2-20F79149182E}">
      <dgm:prSet/>
      <dgm:spPr/>
      <dgm:t>
        <a:bodyPr/>
        <a:lstStyle/>
        <a:p>
          <a:pPr algn="ctr"/>
          <a:endParaRPr lang="en-US" sz="1800" b="1">
            <a:latin typeface="Arial" panose="020B0604020202020204" pitchFamily="34" charset="0"/>
            <a:cs typeface="Arial" panose="020B0604020202020204" pitchFamily="34" charset="0"/>
          </a:endParaRPr>
        </a:p>
      </dgm:t>
    </dgm:pt>
    <dgm:pt modelId="{C8E4FB4F-2E5A-4EE7-8C9F-3B03CA482BF2}">
      <dgm:prSet phldrT="[Text]" custT="1"/>
      <dgm:spPr>
        <a:solidFill>
          <a:schemeClr val="accent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lIns="182880" rIns="182880"/>
        <a:lstStyle/>
        <a:p>
          <a:pPr algn="ctr"/>
          <a:r>
            <a:rPr lang="en-US" sz="1300" b="1" dirty="0">
              <a:latin typeface="Arial" panose="020B0604020202020204" pitchFamily="34" charset="0"/>
              <a:cs typeface="Arial" panose="020B0604020202020204" pitchFamily="34" charset="0"/>
            </a:rPr>
            <a:t>Liquidation Preference</a:t>
          </a:r>
        </a:p>
      </dgm:t>
    </dgm:pt>
    <dgm:pt modelId="{83184F6D-6618-4F84-9B80-A94DBC8793E7}" type="parTrans" cxnId="{8BA54F11-E4C2-4E65-9545-5379E5B0505C}">
      <dgm:prSet/>
      <dgm:spPr/>
      <dgm:t>
        <a:bodyPr/>
        <a:lstStyle/>
        <a:p>
          <a:pPr algn="ctr"/>
          <a:endParaRPr lang="en-US" sz="1800" b="1">
            <a:latin typeface="Arial" panose="020B0604020202020204" pitchFamily="34" charset="0"/>
            <a:cs typeface="Arial" panose="020B0604020202020204" pitchFamily="34" charset="0"/>
          </a:endParaRPr>
        </a:p>
      </dgm:t>
    </dgm:pt>
    <dgm:pt modelId="{153C2771-12A7-4F96-A0EC-4FFFA2996817}" type="sibTrans" cxnId="{8BA54F11-E4C2-4E65-9545-5379E5B0505C}">
      <dgm:prSet/>
      <dgm:spPr/>
      <dgm:t>
        <a:bodyPr/>
        <a:lstStyle/>
        <a:p>
          <a:pPr algn="ctr"/>
          <a:endParaRPr lang="en-US" sz="1800" b="1">
            <a:latin typeface="Arial" panose="020B0604020202020204" pitchFamily="34" charset="0"/>
            <a:cs typeface="Arial" panose="020B0604020202020204" pitchFamily="34" charset="0"/>
          </a:endParaRPr>
        </a:p>
      </dgm:t>
    </dgm:pt>
    <dgm:pt modelId="{F18E516B-A10D-4B64-A926-AB803EAE5BB6}">
      <dgm:prSet phldrT="[Text]" custT="1"/>
      <dgm:spPr>
        <a:solidFill>
          <a:schemeClr val="accent5"/>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lIns="182880" rIns="182880"/>
        <a:lstStyle/>
        <a:p>
          <a:pPr algn="ctr"/>
          <a:endParaRPr lang="en-US" sz="1300" b="1" dirty="0">
            <a:latin typeface="Arial" panose="020B0604020202020204" pitchFamily="34" charset="0"/>
            <a:cs typeface="Arial" panose="020B0604020202020204" pitchFamily="34" charset="0"/>
          </a:endParaRPr>
        </a:p>
        <a:p>
          <a:pPr algn="ctr"/>
          <a:r>
            <a:rPr lang="en-US" sz="1300" b="1" dirty="0">
              <a:latin typeface="Arial" panose="020B0604020202020204" pitchFamily="34" charset="0"/>
              <a:cs typeface="Arial" panose="020B0604020202020204" pitchFamily="34" charset="0"/>
            </a:rPr>
            <a:t>Adjustment for Various Levels of Value</a:t>
          </a:r>
        </a:p>
        <a:p>
          <a:pPr algn="ctr"/>
          <a:r>
            <a:rPr lang="en-US" sz="1300" b="1" dirty="0">
              <a:latin typeface="Arial" panose="020B0604020202020204" pitchFamily="34" charset="0"/>
              <a:cs typeface="Arial" panose="020B0604020202020204" pitchFamily="34" charset="0"/>
            </a:rPr>
            <a:t>- Discount for Lack of Marketability</a:t>
          </a:r>
        </a:p>
        <a:p>
          <a:pPr algn="ctr"/>
          <a:r>
            <a:rPr lang="en-US" sz="1300" b="1" dirty="0">
              <a:latin typeface="Arial" panose="020B0604020202020204" pitchFamily="34" charset="0"/>
              <a:cs typeface="Arial" panose="020B0604020202020204" pitchFamily="34" charset="0"/>
            </a:rPr>
            <a:t>- Discount for Lack of Voting Rights</a:t>
          </a:r>
        </a:p>
        <a:p>
          <a:pPr algn="ctr"/>
          <a:r>
            <a:rPr lang="en-US" sz="1300" b="1" dirty="0">
              <a:latin typeface="Arial" panose="020B0604020202020204" pitchFamily="34" charset="0"/>
              <a:cs typeface="Arial" panose="020B0604020202020204" pitchFamily="34" charset="0"/>
            </a:rPr>
            <a:t>-Discount for Lack of Control</a:t>
          </a:r>
        </a:p>
        <a:p>
          <a:pPr algn="ctr"/>
          <a:endParaRPr lang="en-US" sz="1300" b="1" dirty="0">
            <a:latin typeface="Arial" panose="020B0604020202020204" pitchFamily="34" charset="0"/>
            <a:cs typeface="Arial" panose="020B0604020202020204" pitchFamily="34" charset="0"/>
          </a:endParaRPr>
        </a:p>
      </dgm:t>
    </dgm:pt>
    <dgm:pt modelId="{282D529A-78AE-4305-9B36-B8144A331DA6}" type="parTrans" cxnId="{1539AE82-C112-4313-910A-6E8E0974F583}">
      <dgm:prSet/>
      <dgm:spPr/>
      <dgm:t>
        <a:bodyPr/>
        <a:lstStyle/>
        <a:p>
          <a:pPr algn="ctr"/>
          <a:endParaRPr lang="en-US" sz="1800" b="1">
            <a:latin typeface="Arial" panose="020B0604020202020204" pitchFamily="34" charset="0"/>
            <a:cs typeface="Arial" panose="020B0604020202020204" pitchFamily="34" charset="0"/>
          </a:endParaRPr>
        </a:p>
      </dgm:t>
    </dgm:pt>
    <dgm:pt modelId="{3EEF334F-CFCE-42F3-BBF3-0B255AA850A6}" type="sibTrans" cxnId="{1539AE82-C112-4313-910A-6E8E0974F583}">
      <dgm:prSet/>
      <dgm:spPr/>
      <dgm:t>
        <a:bodyPr/>
        <a:lstStyle/>
        <a:p>
          <a:pPr algn="ctr"/>
          <a:endParaRPr lang="en-US" sz="1800" b="1">
            <a:latin typeface="Arial" panose="020B0604020202020204" pitchFamily="34" charset="0"/>
            <a:cs typeface="Arial" panose="020B0604020202020204" pitchFamily="34" charset="0"/>
          </a:endParaRPr>
        </a:p>
      </dgm:t>
    </dgm:pt>
    <dgm:pt modelId="{532DB889-2EA1-4929-A756-AD60EDF9978F}">
      <dgm:prSet custT="1"/>
      <dgm:spPr>
        <a:solidFill>
          <a:srgbClr val="538B82"/>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lIns="182880" rIns="182880"/>
        <a:lstStyle/>
        <a:p>
          <a:pPr algn="ctr"/>
          <a:r>
            <a:rPr lang="en-US" sz="1300" b="1" dirty="0">
              <a:latin typeface="Arial" panose="020B0604020202020204" pitchFamily="34" charset="0"/>
              <a:cs typeface="Arial" panose="020B0604020202020204" pitchFamily="34" charset="0"/>
            </a:rPr>
            <a:t>Adjustment for Hurdle Rate</a:t>
          </a:r>
        </a:p>
        <a:p>
          <a:pPr algn="ctr"/>
          <a:r>
            <a:rPr lang="en-US" sz="1300" b="1" dirty="0">
              <a:latin typeface="Arial" panose="020B0604020202020204" pitchFamily="34" charset="0"/>
              <a:cs typeface="Arial" panose="020B0604020202020204" pitchFamily="34" charset="0"/>
            </a:rPr>
            <a:t>(IRR based waterfalls)</a:t>
          </a:r>
        </a:p>
      </dgm:t>
    </dgm:pt>
    <dgm:pt modelId="{A6D37F26-8B58-4BE6-BABE-7ACD4EE8204A}" type="parTrans" cxnId="{7D3E94B8-0735-492E-9557-4120FFFCF597}">
      <dgm:prSet/>
      <dgm:spPr/>
      <dgm:t>
        <a:bodyPr/>
        <a:lstStyle/>
        <a:p>
          <a:pPr algn="ctr"/>
          <a:endParaRPr lang="en-US" sz="1800" b="1">
            <a:latin typeface="Arial" panose="020B0604020202020204" pitchFamily="34" charset="0"/>
            <a:cs typeface="Arial" panose="020B0604020202020204" pitchFamily="34" charset="0"/>
          </a:endParaRPr>
        </a:p>
      </dgm:t>
    </dgm:pt>
    <dgm:pt modelId="{F458F5C4-F412-4D34-AC87-DF3E63E6CA84}" type="sibTrans" cxnId="{7D3E94B8-0735-492E-9557-4120FFFCF597}">
      <dgm:prSet/>
      <dgm:spPr/>
      <dgm:t>
        <a:bodyPr/>
        <a:lstStyle/>
        <a:p>
          <a:pPr algn="ctr"/>
          <a:endParaRPr lang="en-US" sz="1800" b="1">
            <a:latin typeface="Arial" panose="020B0604020202020204" pitchFamily="34" charset="0"/>
            <a:cs typeface="Arial" panose="020B0604020202020204" pitchFamily="34" charset="0"/>
          </a:endParaRPr>
        </a:p>
      </dgm:t>
    </dgm:pt>
    <dgm:pt modelId="{B22577BE-B1AD-4975-BA25-B21314015712}">
      <dgm:prSet custT="1"/>
      <dgm:spPr>
        <a:solidFill>
          <a:srgbClr val="2BAEAB"/>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lIns="182880" rIns="182880"/>
        <a:lstStyle/>
        <a:p>
          <a:pPr algn="ctr"/>
          <a:r>
            <a:rPr lang="en-US" sz="1300" b="1" dirty="0">
              <a:latin typeface="Arial" panose="020B0604020202020204" pitchFamily="34" charset="0"/>
              <a:cs typeface="Arial" panose="020B0604020202020204" pitchFamily="34" charset="0"/>
            </a:rPr>
            <a:t>Embedded Derivates in Securities</a:t>
          </a:r>
        </a:p>
        <a:p>
          <a:pPr algn="ctr"/>
          <a:r>
            <a:rPr lang="en-US" sz="1300" b="1" dirty="0">
              <a:latin typeface="Arial" panose="020B0604020202020204" pitchFamily="34" charset="0"/>
              <a:cs typeface="Arial" panose="020B0604020202020204" pitchFamily="34" charset="0"/>
            </a:rPr>
            <a:t>(Debt portion / Equity portion)</a:t>
          </a:r>
        </a:p>
      </dgm:t>
    </dgm:pt>
    <dgm:pt modelId="{65CAFC36-B41D-4951-A6C3-DB9A3CD6C7AE}" type="parTrans" cxnId="{042D6F95-39B8-4392-A062-944793D45BFF}">
      <dgm:prSet/>
      <dgm:spPr/>
      <dgm:t>
        <a:bodyPr/>
        <a:lstStyle/>
        <a:p>
          <a:pPr algn="ctr"/>
          <a:endParaRPr lang="en-US" sz="1800" b="1">
            <a:latin typeface="Arial" panose="020B0604020202020204" pitchFamily="34" charset="0"/>
            <a:cs typeface="Arial" panose="020B0604020202020204" pitchFamily="34" charset="0"/>
          </a:endParaRPr>
        </a:p>
      </dgm:t>
    </dgm:pt>
    <dgm:pt modelId="{0C433E7C-E856-4BDE-863B-1A6B90E36704}" type="sibTrans" cxnId="{042D6F95-39B8-4392-A062-944793D45BFF}">
      <dgm:prSet/>
      <dgm:spPr/>
      <dgm:t>
        <a:bodyPr/>
        <a:lstStyle/>
        <a:p>
          <a:pPr algn="ctr"/>
          <a:endParaRPr lang="en-US" sz="1800" b="1">
            <a:latin typeface="Arial" panose="020B0604020202020204" pitchFamily="34" charset="0"/>
            <a:cs typeface="Arial" panose="020B0604020202020204" pitchFamily="34" charset="0"/>
          </a:endParaRPr>
        </a:p>
      </dgm:t>
    </dgm:pt>
    <dgm:pt modelId="{0131179B-10B0-486A-A3AE-5973E9DFFC97}" type="pres">
      <dgm:prSet presAssocID="{242687D2-87F0-412D-B93B-D7472AAD82AF}" presName="diagram" presStyleCnt="0">
        <dgm:presLayoutVars>
          <dgm:dir/>
          <dgm:resizeHandles val="exact"/>
        </dgm:presLayoutVars>
      </dgm:prSet>
      <dgm:spPr/>
    </dgm:pt>
    <dgm:pt modelId="{97694933-75DD-482D-A54D-E2B3FB82F867}" type="pres">
      <dgm:prSet presAssocID="{D01A9B47-6A09-4C46-BFF8-6DA0E6ADB033}" presName="node" presStyleLbl="node1" presStyleIdx="0" presStyleCnt="5" custScaleX="106943" custScaleY="210113">
        <dgm:presLayoutVars>
          <dgm:bulletEnabled val="1"/>
        </dgm:presLayoutVars>
      </dgm:prSet>
      <dgm:spPr/>
    </dgm:pt>
    <dgm:pt modelId="{639D27DD-6387-4C98-82DE-65782AF2D256}" type="pres">
      <dgm:prSet presAssocID="{9E681E22-431F-481F-8888-41A1F492A040}" presName="sibTrans" presStyleCnt="0"/>
      <dgm:spPr/>
    </dgm:pt>
    <dgm:pt modelId="{9F523FCE-3EC7-4EB5-8989-08035255611B}" type="pres">
      <dgm:prSet presAssocID="{C8E4FB4F-2E5A-4EE7-8C9F-3B03CA482BF2}" presName="node" presStyleLbl="node1" presStyleIdx="1" presStyleCnt="5" custScaleX="106943" custScaleY="210113" custLinFactNeighborX="172" custLinFactNeighborY="-50">
        <dgm:presLayoutVars>
          <dgm:bulletEnabled val="1"/>
        </dgm:presLayoutVars>
      </dgm:prSet>
      <dgm:spPr/>
    </dgm:pt>
    <dgm:pt modelId="{21803958-C928-4992-9C91-52D7AFBC0A80}" type="pres">
      <dgm:prSet presAssocID="{153C2771-12A7-4F96-A0EC-4FFFA2996817}" presName="sibTrans" presStyleCnt="0"/>
      <dgm:spPr/>
    </dgm:pt>
    <dgm:pt modelId="{564A1031-5DA2-41F2-9BC2-6090CB430033}" type="pres">
      <dgm:prSet presAssocID="{F18E516B-A10D-4B64-A926-AB803EAE5BB6}" presName="node" presStyleLbl="node1" presStyleIdx="2" presStyleCnt="5" custScaleX="106943" custScaleY="210113">
        <dgm:presLayoutVars>
          <dgm:bulletEnabled val="1"/>
        </dgm:presLayoutVars>
      </dgm:prSet>
      <dgm:spPr/>
    </dgm:pt>
    <dgm:pt modelId="{3B470792-282D-4C5B-AF58-C86A3D882E66}" type="pres">
      <dgm:prSet presAssocID="{3EEF334F-CFCE-42F3-BBF3-0B255AA850A6}" presName="sibTrans" presStyleCnt="0"/>
      <dgm:spPr/>
    </dgm:pt>
    <dgm:pt modelId="{60638417-6B66-4359-83D5-67BAEC0541A4}" type="pres">
      <dgm:prSet presAssocID="{532DB889-2EA1-4929-A756-AD60EDF9978F}" presName="node" presStyleLbl="node1" presStyleIdx="3" presStyleCnt="5" custScaleX="106943" custScaleY="210113">
        <dgm:presLayoutVars>
          <dgm:bulletEnabled val="1"/>
        </dgm:presLayoutVars>
      </dgm:prSet>
      <dgm:spPr/>
    </dgm:pt>
    <dgm:pt modelId="{A870CAE2-BDC2-4E57-BFDB-C4F7798C86FD}" type="pres">
      <dgm:prSet presAssocID="{F458F5C4-F412-4D34-AC87-DF3E63E6CA84}" presName="sibTrans" presStyleCnt="0"/>
      <dgm:spPr/>
    </dgm:pt>
    <dgm:pt modelId="{A223003E-D597-40F5-B75C-31529C19DDB9}" type="pres">
      <dgm:prSet presAssocID="{B22577BE-B1AD-4975-BA25-B21314015712}" presName="node" presStyleLbl="node1" presStyleIdx="4" presStyleCnt="5" custScaleX="106943" custScaleY="210113" custLinFactNeighborY="-1344">
        <dgm:presLayoutVars>
          <dgm:bulletEnabled val="1"/>
        </dgm:presLayoutVars>
      </dgm:prSet>
      <dgm:spPr/>
    </dgm:pt>
  </dgm:ptLst>
  <dgm:cxnLst>
    <dgm:cxn modelId="{8BA54F11-E4C2-4E65-9545-5379E5B0505C}" srcId="{242687D2-87F0-412D-B93B-D7472AAD82AF}" destId="{C8E4FB4F-2E5A-4EE7-8C9F-3B03CA482BF2}" srcOrd="1" destOrd="0" parTransId="{83184F6D-6618-4F84-9B80-A94DBC8793E7}" sibTransId="{153C2771-12A7-4F96-A0EC-4FFFA2996817}"/>
    <dgm:cxn modelId="{8913A727-0AAA-491E-9417-DACF61A58218}" type="presOf" srcId="{C8E4FB4F-2E5A-4EE7-8C9F-3B03CA482BF2}" destId="{9F523FCE-3EC7-4EB5-8989-08035255611B}" srcOrd="0" destOrd="0" presId="urn:microsoft.com/office/officeart/2005/8/layout/default"/>
    <dgm:cxn modelId="{7A40FD33-6BB3-4FB0-9EA2-20F79149182E}" srcId="{242687D2-87F0-412D-B93B-D7472AAD82AF}" destId="{D01A9B47-6A09-4C46-BFF8-6DA0E6ADB033}" srcOrd="0" destOrd="0" parTransId="{56A93BAE-ACC3-4822-8172-0C7B2DD3C1A6}" sibTransId="{9E681E22-431F-481F-8888-41A1F492A040}"/>
    <dgm:cxn modelId="{4E816A70-9443-4DFD-AABE-EBE9FF0D8639}" type="presOf" srcId="{F18E516B-A10D-4B64-A926-AB803EAE5BB6}" destId="{564A1031-5DA2-41F2-9BC2-6090CB430033}" srcOrd="0" destOrd="0" presId="urn:microsoft.com/office/officeart/2005/8/layout/default"/>
    <dgm:cxn modelId="{502B2073-8916-4EE8-8A4F-C317736D8EEE}" type="presOf" srcId="{242687D2-87F0-412D-B93B-D7472AAD82AF}" destId="{0131179B-10B0-486A-A3AE-5973E9DFFC97}" srcOrd="0" destOrd="0" presId="urn:microsoft.com/office/officeart/2005/8/layout/default"/>
    <dgm:cxn modelId="{08330676-AEDA-4ABD-8808-52708BFB3FEE}" type="presOf" srcId="{D01A9B47-6A09-4C46-BFF8-6DA0E6ADB033}" destId="{97694933-75DD-482D-A54D-E2B3FB82F867}" srcOrd="0" destOrd="0" presId="urn:microsoft.com/office/officeart/2005/8/layout/default"/>
    <dgm:cxn modelId="{6CEDAA7C-F453-4A03-83D9-437CF8CE740E}" type="presOf" srcId="{B22577BE-B1AD-4975-BA25-B21314015712}" destId="{A223003E-D597-40F5-B75C-31529C19DDB9}" srcOrd="0" destOrd="0" presId="urn:microsoft.com/office/officeart/2005/8/layout/default"/>
    <dgm:cxn modelId="{1539AE82-C112-4313-910A-6E8E0974F583}" srcId="{242687D2-87F0-412D-B93B-D7472AAD82AF}" destId="{F18E516B-A10D-4B64-A926-AB803EAE5BB6}" srcOrd="2" destOrd="0" parTransId="{282D529A-78AE-4305-9B36-B8144A331DA6}" sibTransId="{3EEF334F-CFCE-42F3-BBF3-0B255AA850A6}"/>
    <dgm:cxn modelId="{864B8D89-AC66-4955-A219-646DF15001D4}" type="presOf" srcId="{532DB889-2EA1-4929-A756-AD60EDF9978F}" destId="{60638417-6B66-4359-83D5-67BAEC0541A4}" srcOrd="0" destOrd="0" presId="urn:microsoft.com/office/officeart/2005/8/layout/default"/>
    <dgm:cxn modelId="{042D6F95-39B8-4392-A062-944793D45BFF}" srcId="{242687D2-87F0-412D-B93B-D7472AAD82AF}" destId="{B22577BE-B1AD-4975-BA25-B21314015712}" srcOrd="4" destOrd="0" parTransId="{65CAFC36-B41D-4951-A6C3-DB9A3CD6C7AE}" sibTransId="{0C433E7C-E856-4BDE-863B-1A6B90E36704}"/>
    <dgm:cxn modelId="{7D3E94B8-0735-492E-9557-4120FFFCF597}" srcId="{242687D2-87F0-412D-B93B-D7472AAD82AF}" destId="{532DB889-2EA1-4929-A756-AD60EDF9978F}" srcOrd="3" destOrd="0" parTransId="{A6D37F26-8B58-4BE6-BABE-7ACD4EE8204A}" sibTransId="{F458F5C4-F412-4D34-AC87-DF3E63E6CA84}"/>
    <dgm:cxn modelId="{BED835C8-D48A-4755-87B4-C5A518ABED16}" type="presParOf" srcId="{0131179B-10B0-486A-A3AE-5973E9DFFC97}" destId="{97694933-75DD-482D-A54D-E2B3FB82F867}" srcOrd="0" destOrd="0" presId="urn:microsoft.com/office/officeart/2005/8/layout/default"/>
    <dgm:cxn modelId="{8339B882-9A51-43A0-9765-989A7652F23C}" type="presParOf" srcId="{0131179B-10B0-486A-A3AE-5973E9DFFC97}" destId="{639D27DD-6387-4C98-82DE-65782AF2D256}" srcOrd="1" destOrd="0" presId="urn:microsoft.com/office/officeart/2005/8/layout/default"/>
    <dgm:cxn modelId="{77E61A15-615A-425F-B5FD-AB181B864966}" type="presParOf" srcId="{0131179B-10B0-486A-A3AE-5973E9DFFC97}" destId="{9F523FCE-3EC7-4EB5-8989-08035255611B}" srcOrd="2" destOrd="0" presId="urn:microsoft.com/office/officeart/2005/8/layout/default"/>
    <dgm:cxn modelId="{DAFE7E11-EE77-4807-BD80-6D11AE7C50AB}" type="presParOf" srcId="{0131179B-10B0-486A-A3AE-5973E9DFFC97}" destId="{21803958-C928-4992-9C91-52D7AFBC0A80}" srcOrd="3" destOrd="0" presId="urn:microsoft.com/office/officeart/2005/8/layout/default"/>
    <dgm:cxn modelId="{EEFA31AF-2054-4383-8552-412AC05F8A76}" type="presParOf" srcId="{0131179B-10B0-486A-A3AE-5973E9DFFC97}" destId="{564A1031-5DA2-41F2-9BC2-6090CB430033}" srcOrd="4" destOrd="0" presId="urn:microsoft.com/office/officeart/2005/8/layout/default"/>
    <dgm:cxn modelId="{3F5B6B33-18F7-4A94-807A-F67178423DAB}" type="presParOf" srcId="{0131179B-10B0-486A-A3AE-5973E9DFFC97}" destId="{3B470792-282D-4C5B-AF58-C86A3D882E66}" srcOrd="5" destOrd="0" presId="urn:microsoft.com/office/officeart/2005/8/layout/default"/>
    <dgm:cxn modelId="{2AFF39D1-C674-4727-B51B-753DCB7299B1}" type="presParOf" srcId="{0131179B-10B0-486A-A3AE-5973E9DFFC97}" destId="{60638417-6B66-4359-83D5-67BAEC0541A4}" srcOrd="6" destOrd="0" presId="urn:microsoft.com/office/officeart/2005/8/layout/default"/>
    <dgm:cxn modelId="{4BBF4C14-C852-4CB5-AA39-0D87B543265D}" type="presParOf" srcId="{0131179B-10B0-486A-A3AE-5973E9DFFC97}" destId="{A870CAE2-BDC2-4E57-BFDB-C4F7798C86FD}" srcOrd="7" destOrd="0" presId="urn:microsoft.com/office/officeart/2005/8/layout/default"/>
    <dgm:cxn modelId="{0FE01259-A428-4093-9E02-1BB02FEE7954}" type="presParOf" srcId="{0131179B-10B0-486A-A3AE-5973E9DFFC97}" destId="{A223003E-D597-40F5-B75C-31529C19DDB9}"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9B385A-F48A-4D14-A24C-9B9FD7D6F458}">
      <dsp:nvSpPr>
        <dsp:cNvPr id="0" name=""/>
        <dsp:cNvSpPr/>
      </dsp:nvSpPr>
      <dsp:spPr>
        <a:xfrm>
          <a:off x="4328743" y="1099117"/>
          <a:ext cx="1907964" cy="498221"/>
        </a:xfrm>
        <a:custGeom>
          <a:avLst/>
          <a:gdLst/>
          <a:ahLst/>
          <a:cxnLst/>
          <a:rect l="0" t="0" r="0" b="0"/>
          <a:pathLst>
            <a:path>
              <a:moveTo>
                <a:pt x="0" y="0"/>
              </a:moveTo>
              <a:lnTo>
                <a:pt x="0" y="339523"/>
              </a:lnTo>
              <a:lnTo>
                <a:pt x="1907964" y="339523"/>
              </a:lnTo>
              <a:lnTo>
                <a:pt x="1907964" y="498221"/>
              </a:lnTo>
            </a:path>
          </a:pathLst>
        </a:cu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818C3D-BB06-4F02-BDAA-F770FD9E61E8}">
      <dsp:nvSpPr>
        <dsp:cNvPr id="0" name=""/>
        <dsp:cNvSpPr/>
      </dsp:nvSpPr>
      <dsp:spPr>
        <a:xfrm>
          <a:off x="2557097" y="2685145"/>
          <a:ext cx="1225309" cy="498221"/>
        </a:xfrm>
        <a:custGeom>
          <a:avLst/>
          <a:gdLst/>
          <a:ahLst/>
          <a:cxnLst/>
          <a:rect l="0" t="0" r="0" b="0"/>
          <a:pathLst>
            <a:path>
              <a:moveTo>
                <a:pt x="0" y="0"/>
              </a:moveTo>
              <a:lnTo>
                <a:pt x="0" y="339523"/>
              </a:lnTo>
              <a:lnTo>
                <a:pt x="1225309" y="339523"/>
              </a:lnTo>
              <a:lnTo>
                <a:pt x="1225309" y="498221"/>
              </a:lnTo>
            </a:path>
          </a:pathLst>
        </a:custGeom>
        <a:noFill/>
        <a:ln w="25400"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BB280B-1536-49E2-A09A-F165F1B952A7}">
      <dsp:nvSpPr>
        <dsp:cNvPr id="0" name=""/>
        <dsp:cNvSpPr/>
      </dsp:nvSpPr>
      <dsp:spPr>
        <a:xfrm>
          <a:off x="1510213" y="2685145"/>
          <a:ext cx="1046883" cy="498221"/>
        </a:xfrm>
        <a:custGeom>
          <a:avLst/>
          <a:gdLst/>
          <a:ahLst/>
          <a:cxnLst/>
          <a:rect l="0" t="0" r="0" b="0"/>
          <a:pathLst>
            <a:path>
              <a:moveTo>
                <a:pt x="1046883" y="0"/>
              </a:moveTo>
              <a:lnTo>
                <a:pt x="1046883" y="339523"/>
              </a:lnTo>
              <a:lnTo>
                <a:pt x="0" y="339523"/>
              </a:lnTo>
              <a:lnTo>
                <a:pt x="0" y="498221"/>
              </a:lnTo>
            </a:path>
          </a:pathLst>
        </a:custGeom>
        <a:noFill/>
        <a:ln w="25400"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2CE6CC-B523-41F8-AA9E-169542610F1B}">
      <dsp:nvSpPr>
        <dsp:cNvPr id="0" name=""/>
        <dsp:cNvSpPr/>
      </dsp:nvSpPr>
      <dsp:spPr>
        <a:xfrm>
          <a:off x="2557097" y="1099117"/>
          <a:ext cx="1771646" cy="498221"/>
        </a:xfrm>
        <a:custGeom>
          <a:avLst/>
          <a:gdLst/>
          <a:ahLst/>
          <a:cxnLst/>
          <a:rect l="0" t="0" r="0" b="0"/>
          <a:pathLst>
            <a:path>
              <a:moveTo>
                <a:pt x="1771646" y="0"/>
              </a:moveTo>
              <a:lnTo>
                <a:pt x="1771646" y="339523"/>
              </a:lnTo>
              <a:lnTo>
                <a:pt x="0" y="339523"/>
              </a:lnTo>
              <a:lnTo>
                <a:pt x="0" y="498221"/>
              </a:lnTo>
            </a:path>
          </a:pathLst>
        </a:cu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A37837-152C-49FC-B987-3A0D6BDDAB88}">
      <dsp:nvSpPr>
        <dsp:cNvPr id="0" name=""/>
        <dsp:cNvSpPr/>
      </dsp:nvSpPr>
      <dsp:spPr>
        <a:xfrm>
          <a:off x="2497149" y="1225"/>
          <a:ext cx="3663186" cy="1097891"/>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DBF3C4AD-C83D-4247-97B8-ED82940097C3}">
      <dsp:nvSpPr>
        <dsp:cNvPr id="0" name=""/>
        <dsp:cNvSpPr/>
      </dsp:nvSpPr>
      <dsp:spPr>
        <a:xfrm>
          <a:off x="2687492" y="182051"/>
          <a:ext cx="3663186" cy="1097891"/>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itchFamily="34" charset="0"/>
              <a:cs typeface="Arial" pitchFamily="34" charset="0"/>
            </a:rPr>
            <a:t>Companies (Registered Valuers and Valuation) Rules, 2017</a:t>
          </a:r>
        </a:p>
      </dsp:txBody>
      <dsp:txXfrm>
        <a:off x="2719648" y="214207"/>
        <a:ext cx="3598874" cy="1033579"/>
      </dsp:txXfrm>
    </dsp:sp>
    <dsp:sp modelId="{281EA57F-ECE7-4640-936E-35D854E98CEF}">
      <dsp:nvSpPr>
        <dsp:cNvPr id="0" name=""/>
        <dsp:cNvSpPr/>
      </dsp:nvSpPr>
      <dsp:spPr>
        <a:xfrm>
          <a:off x="839475" y="1597338"/>
          <a:ext cx="3435244" cy="1087807"/>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21034F69-83CF-47C8-B3DD-D9DA3BD72019}">
      <dsp:nvSpPr>
        <dsp:cNvPr id="0" name=""/>
        <dsp:cNvSpPr/>
      </dsp:nvSpPr>
      <dsp:spPr>
        <a:xfrm>
          <a:off x="1029817" y="1778164"/>
          <a:ext cx="3435244" cy="1087807"/>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itchFamily="34" charset="0"/>
              <a:cs typeface="Arial" pitchFamily="34" charset="0"/>
            </a:rPr>
            <a:t>Insolvency and Bankruptcy Board of India (IBBI)</a:t>
          </a:r>
        </a:p>
      </dsp:txBody>
      <dsp:txXfrm>
        <a:off x="1061678" y="1810025"/>
        <a:ext cx="3371522" cy="1024085"/>
      </dsp:txXfrm>
    </dsp:sp>
    <dsp:sp modelId="{6C09EB7D-10C7-4AB7-AF01-AEF643ED7AB5}">
      <dsp:nvSpPr>
        <dsp:cNvPr id="0" name=""/>
        <dsp:cNvSpPr/>
      </dsp:nvSpPr>
      <dsp:spPr>
        <a:xfrm>
          <a:off x="475246" y="3183367"/>
          <a:ext cx="2069934" cy="1087807"/>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9556217A-83C6-40DD-937E-67A79AA277D0}">
      <dsp:nvSpPr>
        <dsp:cNvPr id="0" name=""/>
        <dsp:cNvSpPr/>
      </dsp:nvSpPr>
      <dsp:spPr>
        <a:xfrm>
          <a:off x="665588" y="3364192"/>
          <a:ext cx="2069934" cy="1087807"/>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182880" rIns="68580" bIns="18288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itchFamily="34" charset="0"/>
              <a:cs typeface="Arial" pitchFamily="34" charset="0"/>
            </a:rPr>
            <a:t>Registered Valuers Organization  (RVO)</a:t>
          </a:r>
        </a:p>
      </dsp:txBody>
      <dsp:txXfrm>
        <a:off x="697449" y="3396053"/>
        <a:ext cx="2006212" cy="1024085"/>
      </dsp:txXfrm>
    </dsp:sp>
    <dsp:sp modelId="{B7E4A08D-4BA2-4FF5-82AB-4BF0CA102C74}">
      <dsp:nvSpPr>
        <dsp:cNvPr id="0" name=""/>
        <dsp:cNvSpPr/>
      </dsp:nvSpPr>
      <dsp:spPr>
        <a:xfrm>
          <a:off x="2925865" y="3183367"/>
          <a:ext cx="1713082" cy="1087807"/>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86168B95-62FF-4E57-8B8F-0739C1EE8D0A}">
      <dsp:nvSpPr>
        <dsp:cNvPr id="0" name=""/>
        <dsp:cNvSpPr/>
      </dsp:nvSpPr>
      <dsp:spPr>
        <a:xfrm>
          <a:off x="3116208" y="3364192"/>
          <a:ext cx="1713082" cy="1087807"/>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itchFamily="34" charset="0"/>
              <a:cs typeface="Arial" pitchFamily="34" charset="0"/>
            </a:rPr>
            <a:t>Registered Valuers (RVs)</a:t>
          </a:r>
        </a:p>
      </dsp:txBody>
      <dsp:txXfrm>
        <a:off x="3148069" y="3396053"/>
        <a:ext cx="1649360" cy="1024085"/>
      </dsp:txXfrm>
    </dsp:sp>
    <dsp:sp modelId="{F0BEC17A-7466-462D-9107-84DB9DA35628}">
      <dsp:nvSpPr>
        <dsp:cNvPr id="0" name=""/>
        <dsp:cNvSpPr/>
      </dsp:nvSpPr>
      <dsp:spPr>
        <a:xfrm>
          <a:off x="4655404" y="1597338"/>
          <a:ext cx="3162607" cy="1087807"/>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7D889E18-FE6C-472B-A642-5A566B5179C5}">
      <dsp:nvSpPr>
        <dsp:cNvPr id="0" name=""/>
        <dsp:cNvSpPr/>
      </dsp:nvSpPr>
      <dsp:spPr>
        <a:xfrm>
          <a:off x="4845746" y="1778164"/>
          <a:ext cx="3162607" cy="1087807"/>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itchFamily="34" charset="0"/>
              <a:cs typeface="Arial" pitchFamily="34" charset="0"/>
            </a:rPr>
            <a:t>Adjudicating Authority</a:t>
          </a:r>
        </a:p>
      </dsp:txBody>
      <dsp:txXfrm>
        <a:off x="4877607" y="1810025"/>
        <a:ext cx="3098885" cy="10240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D861E5-0B87-4F17-B64B-FB8FF686723B}">
      <dsp:nvSpPr>
        <dsp:cNvPr id="0" name=""/>
        <dsp:cNvSpPr/>
      </dsp:nvSpPr>
      <dsp:spPr>
        <a:xfrm>
          <a:off x="6796884" y="1960089"/>
          <a:ext cx="91440" cy="364845"/>
        </a:xfrm>
        <a:custGeom>
          <a:avLst/>
          <a:gdLst/>
          <a:ahLst/>
          <a:cxnLst/>
          <a:rect l="0" t="0" r="0" b="0"/>
          <a:pathLst>
            <a:path>
              <a:moveTo>
                <a:pt x="45720" y="0"/>
              </a:moveTo>
              <a:lnTo>
                <a:pt x="45720" y="364845"/>
              </a:lnTo>
            </a:path>
          </a:pathLst>
        </a:custGeom>
        <a:noFill/>
        <a:ln w="25400"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CED209-4748-43D6-B5E8-A75B259FFD08}">
      <dsp:nvSpPr>
        <dsp:cNvPr id="0" name=""/>
        <dsp:cNvSpPr/>
      </dsp:nvSpPr>
      <dsp:spPr>
        <a:xfrm>
          <a:off x="4542720" y="798648"/>
          <a:ext cx="2299883" cy="364845"/>
        </a:xfrm>
        <a:custGeom>
          <a:avLst/>
          <a:gdLst/>
          <a:ahLst/>
          <a:cxnLst/>
          <a:rect l="0" t="0" r="0" b="0"/>
          <a:pathLst>
            <a:path>
              <a:moveTo>
                <a:pt x="0" y="0"/>
              </a:moveTo>
              <a:lnTo>
                <a:pt x="0" y="248631"/>
              </a:lnTo>
              <a:lnTo>
                <a:pt x="2299883" y="248631"/>
              </a:lnTo>
              <a:lnTo>
                <a:pt x="2299883" y="364845"/>
              </a:lnTo>
            </a:path>
          </a:pathLst>
        </a:cu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BB3504-4BC7-4F1B-A950-1C96D04A15D2}">
      <dsp:nvSpPr>
        <dsp:cNvPr id="0" name=""/>
        <dsp:cNvSpPr/>
      </dsp:nvSpPr>
      <dsp:spPr>
        <a:xfrm>
          <a:off x="4542720" y="798648"/>
          <a:ext cx="766627" cy="364845"/>
        </a:xfrm>
        <a:custGeom>
          <a:avLst/>
          <a:gdLst/>
          <a:ahLst/>
          <a:cxnLst/>
          <a:rect l="0" t="0" r="0" b="0"/>
          <a:pathLst>
            <a:path>
              <a:moveTo>
                <a:pt x="0" y="0"/>
              </a:moveTo>
              <a:lnTo>
                <a:pt x="0" y="248631"/>
              </a:lnTo>
              <a:lnTo>
                <a:pt x="766627" y="248631"/>
              </a:lnTo>
              <a:lnTo>
                <a:pt x="766627" y="364845"/>
              </a:lnTo>
            </a:path>
          </a:pathLst>
        </a:cu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C76387-D14A-4F0F-BE48-79640C60577D}">
      <dsp:nvSpPr>
        <dsp:cNvPr id="0" name=""/>
        <dsp:cNvSpPr/>
      </dsp:nvSpPr>
      <dsp:spPr>
        <a:xfrm>
          <a:off x="3776093" y="798648"/>
          <a:ext cx="766627" cy="364845"/>
        </a:xfrm>
        <a:custGeom>
          <a:avLst/>
          <a:gdLst/>
          <a:ahLst/>
          <a:cxnLst/>
          <a:rect l="0" t="0" r="0" b="0"/>
          <a:pathLst>
            <a:path>
              <a:moveTo>
                <a:pt x="766627" y="0"/>
              </a:moveTo>
              <a:lnTo>
                <a:pt x="766627" y="248631"/>
              </a:lnTo>
              <a:lnTo>
                <a:pt x="0" y="248631"/>
              </a:lnTo>
              <a:lnTo>
                <a:pt x="0" y="364845"/>
              </a:lnTo>
            </a:path>
          </a:pathLst>
        </a:cu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65AF184-066A-413D-BFA8-67AA188C6F60}">
      <dsp:nvSpPr>
        <dsp:cNvPr id="0" name=""/>
        <dsp:cNvSpPr/>
      </dsp:nvSpPr>
      <dsp:spPr>
        <a:xfrm>
          <a:off x="2242837" y="3121530"/>
          <a:ext cx="766627" cy="364845"/>
        </a:xfrm>
        <a:custGeom>
          <a:avLst/>
          <a:gdLst/>
          <a:ahLst/>
          <a:cxnLst/>
          <a:rect l="0" t="0" r="0" b="0"/>
          <a:pathLst>
            <a:path>
              <a:moveTo>
                <a:pt x="0" y="0"/>
              </a:moveTo>
              <a:lnTo>
                <a:pt x="0" y="248631"/>
              </a:lnTo>
              <a:lnTo>
                <a:pt x="766627" y="248631"/>
              </a:lnTo>
              <a:lnTo>
                <a:pt x="766627" y="364845"/>
              </a:lnTo>
            </a:path>
          </a:pathLst>
        </a:custGeom>
        <a:noFill/>
        <a:ln w="25400"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55626F-DA7C-4095-AFFB-0E87619FC40B}">
      <dsp:nvSpPr>
        <dsp:cNvPr id="0" name=""/>
        <dsp:cNvSpPr/>
      </dsp:nvSpPr>
      <dsp:spPr>
        <a:xfrm>
          <a:off x="1476210" y="3121530"/>
          <a:ext cx="766627" cy="364845"/>
        </a:xfrm>
        <a:custGeom>
          <a:avLst/>
          <a:gdLst/>
          <a:ahLst/>
          <a:cxnLst/>
          <a:rect l="0" t="0" r="0" b="0"/>
          <a:pathLst>
            <a:path>
              <a:moveTo>
                <a:pt x="766627" y="0"/>
              </a:moveTo>
              <a:lnTo>
                <a:pt x="766627" y="248631"/>
              </a:lnTo>
              <a:lnTo>
                <a:pt x="0" y="248631"/>
              </a:lnTo>
              <a:lnTo>
                <a:pt x="0" y="364845"/>
              </a:lnTo>
            </a:path>
          </a:pathLst>
        </a:custGeom>
        <a:noFill/>
        <a:ln w="25400"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B0E1A1-3BF3-4B1E-B29D-C5DC253AE15D}">
      <dsp:nvSpPr>
        <dsp:cNvPr id="0" name=""/>
        <dsp:cNvSpPr/>
      </dsp:nvSpPr>
      <dsp:spPr>
        <a:xfrm>
          <a:off x="2197117" y="1960089"/>
          <a:ext cx="91440" cy="364845"/>
        </a:xfrm>
        <a:custGeom>
          <a:avLst/>
          <a:gdLst/>
          <a:ahLst/>
          <a:cxnLst/>
          <a:rect l="0" t="0" r="0" b="0"/>
          <a:pathLst>
            <a:path>
              <a:moveTo>
                <a:pt x="45720" y="0"/>
              </a:moveTo>
              <a:lnTo>
                <a:pt x="45720" y="364845"/>
              </a:lnTo>
            </a:path>
          </a:pathLst>
        </a:custGeom>
        <a:noFill/>
        <a:ln w="25400"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D307FE-AAB2-463B-BF71-094BCB73CF90}">
      <dsp:nvSpPr>
        <dsp:cNvPr id="0" name=""/>
        <dsp:cNvSpPr/>
      </dsp:nvSpPr>
      <dsp:spPr>
        <a:xfrm>
          <a:off x="2242837" y="798648"/>
          <a:ext cx="2299883" cy="364845"/>
        </a:xfrm>
        <a:custGeom>
          <a:avLst/>
          <a:gdLst/>
          <a:ahLst/>
          <a:cxnLst/>
          <a:rect l="0" t="0" r="0" b="0"/>
          <a:pathLst>
            <a:path>
              <a:moveTo>
                <a:pt x="2299883" y="0"/>
              </a:moveTo>
              <a:lnTo>
                <a:pt x="2299883" y="248631"/>
              </a:lnTo>
              <a:lnTo>
                <a:pt x="0" y="248631"/>
              </a:lnTo>
              <a:lnTo>
                <a:pt x="0" y="364845"/>
              </a:lnTo>
            </a:path>
          </a:pathLst>
        </a:cu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8249AE-8158-4B87-BF77-968E64F08130}">
      <dsp:nvSpPr>
        <dsp:cNvPr id="0" name=""/>
        <dsp:cNvSpPr/>
      </dsp:nvSpPr>
      <dsp:spPr>
        <a:xfrm>
          <a:off x="3915480" y="2052"/>
          <a:ext cx="1254481" cy="796595"/>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F4BFCDD8-AE6F-4960-89D6-CA29FDAF4A75}">
      <dsp:nvSpPr>
        <dsp:cNvPr id="0" name=""/>
        <dsp:cNvSpPr/>
      </dsp:nvSpPr>
      <dsp:spPr>
        <a:xfrm>
          <a:off x="4054866" y="134470"/>
          <a:ext cx="1254481" cy="796595"/>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dirty="0">
              <a:latin typeface="Arial" panose="020B0604020202020204" pitchFamily="34" charset="0"/>
              <a:cs typeface="Arial" panose="020B0604020202020204" pitchFamily="34" charset="0"/>
            </a:rPr>
            <a:t>Elements of Ecosystem</a:t>
          </a:r>
        </a:p>
      </dsp:txBody>
      <dsp:txXfrm>
        <a:off x="4078197" y="157801"/>
        <a:ext cx="1207819" cy="749933"/>
      </dsp:txXfrm>
    </dsp:sp>
    <dsp:sp modelId="{7DA9F274-2EBF-438E-9077-8D970328C01A}">
      <dsp:nvSpPr>
        <dsp:cNvPr id="0" name=""/>
        <dsp:cNvSpPr/>
      </dsp:nvSpPr>
      <dsp:spPr>
        <a:xfrm>
          <a:off x="1615596" y="1163493"/>
          <a:ext cx="1254481" cy="796595"/>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57CE1658-2C56-4D60-AE4F-4238AC27EB28}">
      <dsp:nvSpPr>
        <dsp:cNvPr id="0" name=""/>
        <dsp:cNvSpPr/>
      </dsp:nvSpPr>
      <dsp:spPr>
        <a:xfrm>
          <a:off x="1754983" y="1295911"/>
          <a:ext cx="1254481" cy="796595"/>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dirty="0">
              <a:latin typeface="Arial" panose="020B0604020202020204" pitchFamily="34" charset="0"/>
              <a:cs typeface="Arial" panose="020B0604020202020204" pitchFamily="34" charset="0"/>
            </a:rPr>
            <a:t>National Institute of Valuers (NIV)</a:t>
          </a:r>
        </a:p>
      </dsp:txBody>
      <dsp:txXfrm>
        <a:off x="1778314" y="1319242"/>
        <a:ext cx="1207819" cy="749933"/>
      </dsp:txXfrm>
    </dsp:sp>
    <dsp:sp modelId="{959060B3-C152-46C1-A706-52BD6189F40D}">
      <dsp:nvSpPr>
        <dsp:cNvPr id="0" name=""/>
        <dsp:cNvSpPr/>
      </dsp:nvSpPr>
      <dsp:spPr>
        <a:xfrm>
          <a:off x="1615596" y="2324934"/>
          <a:ext cx="1254481" cy="796595"/>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F5FF095A-3989-4CD7-A22C-697A3CE72106}">
      <dsp:nvSpPr>
        <dsp:cNvPr id="0" name=""/>
        <dsp:cNvSpPr/>
      </dsp:nvSpPr>
      <dsp:spPr>
        <a:xfrm>
          <a:off x="1754983" y="2457352"/>
          <a:ext cx="1254481" cy="796595"/>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dirty="0">
              <a:latin typeface="Arial" panose="020B0604020202020204" pitchFamily="34" charset="0"/>
              <a:cs typeface="Arial" panose="020B0604020202020204" pitchFamily="34" charset="0"/>
            </a:rPr>
            <a:t>Principal Regulator</a:t>
          </a:r>
        </a:p>
        <a:p>
          <a:pPr marL="0" lvl="0" indent="0" algn="ctr" defTabSz="488950">
            <a:lnSpc>
              <a:spcPct val="90000"/>
            </a:lnSpc>
            <a:spcBef>
              <a:spcPct val="0"/>
            </a:spcBef>
            <a:spcAft>
              <a:spcPct val="35000"/>
            </a:spcAft>
            <a:buNone/>
          </a:pPr>
          <a:r>
            <a:rPr lang="en-US" sz="1100" b="1" kern="1200" dirty="0">
              <a:latin typeface="Arial" panose="020B0604020202020204" pitchFamily="34" charset="0"/>
              <a:cs typeface="Arial" panose="020B0604020202020204" pitchFamily="34" charset="0"/>
            </a:rPr>
            <a:t>(First-Tier)</a:t>
          </a:r>
        </a:p>
      </dsp:txBody>
      <dsp:txXfrm>
        <a:off x="1778314" y="2480683"/>
        <a:ext cx="1207819" cy="749933"/>
      </dsp:txXfrm>
    </dsp:sp>
    <dsp:sp modelId="{000517B0-3666-4817-85B1-EF215A87E7BE}">
      <dsp:nvSpPr>
        <dsp:cNvPr id="0" name=""/>
        <dsp:cNvSpPr/>
      </dsp:nvSpPr>
      <dsp:spPr>
        <a:xfrm>
          <a:off x="848969" y="3486375"/>
          <a:ext cx="1254481" cy="796595"/>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86F3236D-8E1C-4554-AB53-1E3A3DE63C8C}">
      <dsp:nvSpPr>
        <dsp:cNvPr id="0" name=""/>
        <dsp:cNvSpPr/>
      </dsp:nvSpPr>
      <dsp:spPr>
        <a:xfrm>
          <a:off x="988356" y="3618793"/>
          <a:ext cx="1254481" cy="796595"/>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dirty="0">
              <a:latin typeface="Arial" panose="020B0604020202020204" pitchFamily="34" charset="0"/>
              <a:cs typeface="Arial" panose="020B0604020202020204" pitchFamily="34" charset="0"/>
            </a:rPr>
            <a:t>Development and Regulation of Valuation Profession</a:t>
          </a:r>
        </a:p>
      </dsp:txBody>
      <dsp:txXfrm>
        <a:off x="1011687" y="3642124"/>
        <a:ext cx="1207819" cy="749933"/>
      </dsp:txXfrm>
    </dsp:sp>
    <dsp:sp modelId="{FE918CB3-845C-4D8D-B908-571738E313A4}">
      <dsp:nvSpPr>
        <dsp:cNvPr id="0" name=""/>
        <dsp:cNvSpPr/>
      </dsp:nvSpPr>
      <dsp:spPr>
        <a:xfrm>
          <a:off x="2382224" y="3486375"/>
          <a:ext cx="1254481" cy="796595"/>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360A327D-A683-4BED-A0F7-581C344FA7A0}">
      <dsp:nvSpPr>
        <dsp:cNvPr id="0" name=""/>
        <dsp:cNvSpPr/>
      </dsp:nvSpPr>
      <dsp:spPr>
        <a:xfrm>
          <a:off x="2521611" y="3618793"/>
          <a:ext cx="1254481" cy="796595"/>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dirty="0">
              <a:latin typeface="Arial" panose="020B0604020202020204" pitchFamily="34" charset="0"/>
              <a:cs typeface="Arial" panose="020B0604020202020204" pitchFamily="34" charset="0"/>
            </a:rPr>
            <a:t>Registration &amp; Regulation of Valuers, Valuer Institutes &amp; VPOs</a:t>
          </a:r>
        </a:p>
      </dsp:txBody>
      <dsp:txXfrm>
        <a:off x="2544942" y="3642124"/>
        <a:ext cx="1207819" cy="749933"/>
      </dsp:txXfrm>
    </dsp:sp>
    <dsp:sp modelId="{84851183-EFE5-459E-A423-21CDE1E512EE}">
      <dsp:nvSpPr>
        <dsp:cNvPr id="0" name=""/>
        <dsp:cNvSpPr/>
      </dsp:nvSpPr>
      <dsp:spPr>
        <a:xfrm>
          <a:off x="3148852" y="1163493"/>
          <a:ext cx="1254481" cy="796595"/>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C392B3B6-6CC6-4437-92C2-7328A5A0B584}">
      <dsp:nvSpPr>
        <dsp:cNvPr id="0" name=""/>
        <dsp:cNvSpPr/>
      </dsp:nvSpPr>
      <dsp:spPr>
        <a:xfrm>
          <a:off x="3288239" y="1295911"/>
          <a:ext cx="1254481" cy="796595"/>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dirty="0">
              <a:latin typeface="Arial" panose="020B0604020202020204" pitchFamily="34" charset="0"/>
              <a:cs typeface="Arial" panose="020B0604020202020204" pitchFamily="34" charset="0"/>
            </a:rPr>
            <a:t>Valuers</a:t>
          </a:r>
        </a:p>
      </dsp:txBody>
      <dsp:txXfrm>
        <a:off x="3311570" y="1319242"/>
        <a:ext cx="1207819" cy="749933"/>
      </dsp:txXfrm>
    </dsp:sp>
    <dsp:sp modelId="{0ED09DA0-4621-4622-9CB3-F55E72FAF335}">
      <dsp:nvSpPr>
        <dsp:cNvPr id="0" name=""/>
        <dsp:cNvSpPr/>
      </dsp:nvSpPr>
      <dsp:spPr>
        <a:xfrm>
          <a:off x="4682107" y="1163493"/>
          <a:ext cx="1254481" cy="796595"/>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E33CBED4-4DE3-4B62-95AC-85FEC31706E0}">
      <dsp:nvSpPr>
        <dsp:cNvPr id="0" name=""/>
        <dsp:cNvSpPr/>
      </dsp:nvSpPr>
      <dsp:spPr>
        <a:xfrm>
          <a:off x="4821494" y="1295911"/>
          <a:ext cx="1254481" cy="796595"/>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dirty="0">
              <a:latin typeface="Arial" panose="020B0604020202020204" pitchFamily="34" charset="0"/>
              <a:cs typeface="Arial" panose="020B0604020202020204" pitchFamily="34" charset="0"/>
            </a:rPr>
            <a:t>Valuer Institutes</a:t>
          </a:r>
        </a:p>
      </dsp:txBody>
      <dsp:txXfrm>
        <a:off x="4844825" y="1319242"/>
        <a:ext cx="1207819" cy="749933"/>
      </dsp:txXfrm>
    </dsp:sp>
    <dsp:sp modelId="{F5204B69-7AA3-4599-9F66-F2EC3CB66D30}">
      <dsp:nvSpPr>
        <dsp:cNvPr id="0" name=""/>
        <dsp:cNvSpPr/>
      </dsp:nvSpPr>
      <dsp:spPr>
        <a:xfrm>
          <a:off x="6215363" y="1163493"/>
          <a:ext cx="1254481" cy="796595"/>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97DBF714-C31B-473A-ACD3-7BE2B88F5951}">
      <dsp:nvSpPr>
        <dsp:cNvPr id="0" name=""/>
        <dsp:cNvSpPr/>
      </dsp:nvSpPr>
      <dsp:spPr>
        <a:xfrm>
          <a:off x="6354750" y="1295911"/>
          <a:ext cx="1254481" cy="796595"/>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dirty="0">
              <a:latin typeface="Arial" panose="020B0604020202020204" pitchFamily="34" charset="0"/>
              <a:cs typeface="Arial" panose="020B0604020202020204" pitchFamily="34" charset="0"/>
            </a:rPr>
            <a:t>VPOs</a:t>
          </a:r>
        </a:p>
      </dsp:txBody>
      <dsp:txXfrm>
        <a:off x="6378081" y="1319242"/>
        <a:ext cx="1207819" cy="749933"/>
      </dsp:txXfrm>
    </dsp:sp>
    <dsp:sp modelId="{B4879D24-F3F5-4C8A-B701-33C1E9BF03D6}">
      <dsp:nvSpPr>
        <dsp:cNvPr id="0" name=""/>
        <dsp:cNvSpPr/>
      </dsp:nvSpPr>
      <dsp:spPr>
        <a:xfrm>
          <a:off x="6215363" y="2324934"/>
          <a:ext cx="1254481" cy="796595"/>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5BC64235-3CED-492F-8573-4844D0B98887}">
      <dsp:nvSpPr>
        <dsp:cNvPr id="0" name=""/>
        <dsp:cNvSpPr/>
      </dsp:nvSpPr>
      <dsp:spPr>
        <a:xfrm>
          <a:off x="6354750" y="2457352"/>
          <a:ext cx="1254481" cy="796595"/>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dirty="0">
              <a:latin typeface="Arial" panose="020B0604020202020204" pitchFamily="34" charset="0"/>
              <a:cs typeface="Arial" panose="020B0604020202020204" pitchFamily="34" charset="0"/>
            </a:rPr>
            <a:t>Front-Line Regulators</a:t>
          </a:r>
        </a:p>
        <a:p>
          <a:pPr marL="0" lvl="0" indent="0" algn="ctr" defTabSz="488950">
            <a:lnSpc>
              <a:spcPct val="90000"/>
            </a:lnSpc>
            <a:spcBef>
              <a:spcPct val="0"/>
            </a:spcBef>
            <a:spcAft>
              <a:spcPct val="35000"/>
            </a:spcAft>
            <a:buNone/>
          </a:pPr>
          <a:r>
            <a:rPr lang="en-US" sz="1100" b="1" kern="1200" dirty="0">
              <a:latin typeface="Arial" panose="020B0604020202020204" pitchFamily="34" charset="0"/>
              <a:cs typeface="Arial" panose="020B0604020202020204" pitchFamily="34" charset="0"/>
            </a:rPr>
            <a:t>(Second-Tier)</a:t>
          </a:r>
        </a:p>
      </dsp:txBody>
      <dsp:txXfrm>
        <a:off x="6378081" y="2480683"/>
        <a:ext cx="1207819" cy="74993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3D6884-B4DB-4F3B-A69A-7E5FC0971F6A}">
      <dsp:nvSpPr>
        <dsp:cNvPr id="0" name=""/>
        <dsp:cNvSpPr/>
      </dsp:nvSpPr>
      <dsp:spPr>
        <a:xfrm>
          <a:off x="2042252" y="4282"/>
          <a:ext cx="3184513" cy="796128"/>
        </a:xfrm>
        <a:prstGeom prst="roundRect">
          <a:avLst>
            <a:gd name="adj" fmla="val 10000"/>
          </a:avLst>
        </a:prstGeom>
        <a:solidFill>
          <a:schemeClr val="accent3">
            <a:hueOff val="0"/>
            <a:satOff val="0"/>
            <a:lumOff val="0"/>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NIV conducts entrance test</a:t>
          </a:r>
        </a:p>
      </dsp:txBody>
      <dsp:txXfrm>
        <a:off x="2065570" y="27600"/>
        <a:ext cx="3137877" cy="749492"/>
      </dsp:txXfrm>
    </dsp:sp>
    <dsp:sp modelId="{BE11C4B1-30E5-4C2D-8878-6045A6F07994}">
      <dsp:nvSpPr>
        <dsp:cNvPr id="0" name=""/>
        <dsp:cNvSpPr/>
      </dsp:nvSpPr>
      <dsp:spPr>
        <a:xfrm rot="5400000">
          <a:off x="3485234" y="820313"/>
          <a:ext cx="298548" cy="358257"/>
        </a:xfrm>
        <a:prstGeom prst="rightArrow">
          <a:avLst>
            <a:gd name="adj1" fmla="val 60000"/>
            <a:gd name="adj2" fmla="val 50000"/>
          </a:avLst>
        </a:prstGeom>
        <a:solidFill>
          <a:schemeClr val="accent3">
            <a:hueOff val="0"/>
            <a:satOff val="0"/>
            <a:lumOff val="0"/>
            <a:alphaOff val="0"/>
          </a:scheme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b="1" kern="1200">
            <a:latin typeface="Arial" panose="020B0604020202020204" pitchFamily="34" charset="0"/>
            <a:cs typeface="Arial" panose="020B0604020202020204" pitchFamily="34" charset="0"/>
          </a:endParaRPr>
        </a:p>
      </dsp:txBody>
      <dsp:txXfrm rot="-5400000">
        <a:off x="3527031" y="850167"/>
        <a:ext cx="214955" cy="208984"/>
      </dsp:txXfrm>
    </dsp:sp>
    <dsp:sp modelId="{3972CED2-91BA-430F-8CEE-4250066E6C07}">
      <dsp:nvSpPr>
        <dsp:cNvPr id="0" name=""/>
        <dsp:cNvSpPr/>
      </dsp:nvSpPr>
      <dsp:spPr>
        <a:xfrm>
          <a:off x="2042252" y="1198474"/>
          <a:ext cx="3184513" cy="796128"/>
        </a:xfrm>
        <a:prstGeom prst="roundRect">
          <a:avLst>
            <a:gd name="adj" fmla="val 10000"/>
          </a:avLst>
        </a:prstGeom>
        <a:solidFill>
          <a:schemeClr val="accent3">
            <a:hueOff val="3750088"/>
            <a:satOff val="-5627"/>
            <a:lumOff val="-915"/>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Successful person goes to Valuer Institution</a:t>
          </a:r>
        </a:p>
      </dsp:txBody>
      <dsp:txXfrm>
        <a:off x="2065570" y="1221792"/>
        <a:ext cx="3137877" cy="749492"/>
      </dsp:txXfrm>
    </dsp:sp>
    <dsp:sp modelId="{FEB15ABD-5B6A-4729-8DB5-90A464B7E051}">
      <dsp:nvSpPr>
        <dsp:cNvPr id="0" name=""/>
        <dsp:cNvSpPr/>
      </dsp:nvSpPr>
      <dsp:spPr>
        <a:xfrm rot="5400000">
          <a:off x="3485234" y="2014506"/>
          <a:ext cx="298548" cy="358257"/>
        </a:xfrm>
        <a:prstGeom prst="rightArrow">
          <a:avLst>
            <a:gd name="adj1" fmla="val 60000"/>
            <a:gd name="adj2" fmla="val 50000"/>
          </a:avLst>
        </a:prstGeom>
        <a:solidFill>
          <a:schemeClr val="accent3">
            <a:hueOff val="5625132"/>
            <a:satOff val="-8440"/>
            <a:lumOff val="-1373"/>
            <a:alphaOff val="0"/>
          </a:scheme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b="1" kern="1200">
            <a:latin typeface="Arial" panose="020B0604020202020204" pitchFamily="34" charset="0"/>
            <a:cs typeface="Arial" panose="020B0604020202020204" pitchFamily="34" charset="0"/>
          </a:endParaRPr>
        </a:p>
      </dsp:txBody>
      <dsp:txXfrm rot="-5400000">
        <a:off x="3527031" y="2044360"/>
        <a:ext cx="214955" cy="208984"/>
      </dsp:txXfrm>
    </dsp:sp>
    <dsp:sp modelId="{391212B7-CEDD-4D83-A0D7-11919C3FBD8E}">
      <dsp:nvSpPr>
        <dsp:cNvPr id="0" name=""/>
        <dsp:cNvSpPr/>
      </dsp:nvSpPr>
      <dsp:spPr>
        <a:xfrm>
          <a:off x="2042252" y="2392667"/>
          <a:ext cx="3184513" cy="796128"/>
        </a:xfrm>
        <a:prstGeom prst="roundRect">
          <a:avLst>
            <a:gd name="adj" fmla="val 10000"/>
          </a:avLst>
        </a:prstGeom>
        <a:solidFill>
          <a:schemeClr val="accent3">
            <a:hueOff val="7500176"/>
            <a:satOff val="-11253"/>
            <a:lumOff val="-1830"/>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NIV conducts exit test</a:t>
          </a:r>
        </a:p>
      </dsp:txBody>
      <dsp:txXfrm>
        <a:off x="2065570" y="2415985"/>
        <a:ext cx="3137877" cy="749492"/>
      </dsp:txXfrm>
    </dsp:sp>
    <dsp:sp modelId="{A46F2039-D7DB-4DA6-8A3C-BF67B0DD53B4}">
      <dsp:nvSpPr>
        <dsp:cNvPr id="0" name=""/>
        <dsp:cNvSpPr/>
      </dsp:nvSpPr>
      <dsp:spPr>
        <a:xfrm rot="5400000">
          <a:off x="3485234" y="3208699"/>
          <a:ext cx="298548" cy="358257"/>
        </a:xfrm>
        <a:prstGeom prst="rightArrow">
          <a:avLst>
            <a:gd name="adj1" fmla="val 60000"/>
            <a:gd name="adj2" fmla="val 50000"/>
          </a:avLst>
        </a:prstGeom>
        <a:solidFill>
          <a:schemeClr val="accent3">
            <a:hueOff val="11250264"/>
            <a:satOff val="-16880"/>
            <a:lumOff val="-2745"/>
            <a:alphaOff val="0"/>
          </a:scheme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b="1" kern="1200">
            <a:latin typeface="Arial" panose="020B0604020202020204" pitchFamily="34" charset="0"/>
            <a:cs typeface="Arial" panose="020B0604020202020204" pitchFamily="34" charset="0"/>
          </a:endParaRPr>
        </a:p>
      </dsp:txBody>
      <dsp:txXfrm rot="-5400000">
        <a:off x="3527031" y="3238553"/>
        <a:ext cx="214955" cy="208984"/>
      </dsp:txXfrm>
    </dsp:sp>
    <dsp:sp modelId="{D084A98A-F4F7-4ADA-AB95-A2C28954A8BD}">
      <dsp:nvSpPr>
        <dsp:cNvPr id="0" name=""/>
        <dsp:cNvSpPr/>
      </dsp:nvSpPr>
      <dsp:spPr>
        <a:xfrm>
          <a:off x="2042252" y="3586860"/>
          <a:ext cx="3184513" cy="796128"/>
        </a:xfrm>
        <a:prstGeom prst="roundRect">
          <a:avLst>
            <a:gd name="adj" fmla="val 10000"/>
          </a:avLst>
        </a:prstGeom>
        <a:solidFill>
          <a:schemeClr val="accent3">
            <a:hueOff val="11250264"/>
            <a:satOff val="-16880"/>
            <a:lumOff val="-2745"/>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Successful person goes to Valuation Professional Organization</a:t>
          </a:r>
        </a:p>
      </dsp:txBody>
      <dsp:txXfrm>
        <a:off x="2065570" y="3610178"/>
        <a:ext cx="3137877" cy="74949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694933-75DD-482D-A54D-E2B3FB82F867}">
      <dsp:nvSpPr>
        <dsp:cNvPr id="0" name=""/>
        <dsp:cNvSpPr/>
      </dsp:nvSpPr>
      <dsp:spPr>
        <a:xfrm>
          <a:off x="706745" y="1301"/>
          <a:ext cx="2097323" cy="2472391"/>
        </a:xfrm>
        <a:prstGeom prst="rect">
          <a:avLst/>
        </a:prstGeom>
        <a:solidFill>
          <a:schemeClr val="tx2"/>
        </a:solidFill>
        <a:ln w="25400"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a:schemeClr val="lt1"/>
        </a:fontRef>
      </dsp:style>
      <dsp:txBody>
        <a:bodyPr spcFirstLastPara="0" vert="horz" wrap="square" lIns="182880" tIns="49530" rIns="182880" bIns="49530" numCol="1" spcCol="1270" anchor="ctr" anchorCtr="0">
          <a:noAutofit/>
        </a:bodyPr>
        <a:lstStyle/>
        <a:p>
          <a:pPr marL="0" lvl="0" indent="0" algn="ctr" defTabSz="577850">
            <a:lnSpc>
              <a:spcPct val="90000"/>
            </a:lnSpc>
            <a:spcBef>
              <a:spcPct val="0"/>
            </a:spcBef>
            <a:spcAft>
              <a:spcPct val="35000"/>
            </a:spcAft>
            <a:buNone/>
          </a:pPr>
          <a:r>
            <a:rPr lang="en-US" sz="1300" b="1" kern="1200" dirty="0">
              <a:latin typeface="Arial" panose="020B0604020202020204" pitchFamily="34" charset="0"/>
              <a:cs typeface="Arial" panose="020B0604020202020204" pitchFamily="34" charset="0"/>
            </a:rPr>
            <a:t>Conversion Ratio</a:t>
          </a:r>
        </a:p>
        <a:p>
          <a:pPr marL="0" lvl="0" indent="0" algn="ctr" defTabSz="577850">
            <a:lnSpc>
              <a:spcPct val="90000"/>
            </a:lnSpc>
            <a:spcBef>
              <a:spcPct val="0"/>
            </a:spcBef>
            <a:spcAft>
              <a:spcPct val="35000"/>
            </a:spcAft>
            <a:buNone/>
          </a:pPr>
          <a:r>
            <a:rPr lang="en-US" sz="1300" b="1" kern="1200" dirty="0">
              <a:latin typeface="Arial" panose="020B0604020202020204" pitchFamily="34" charset="0"/>
              <a:cs typeface="Arial" panose="020B0604020202020204" pitchFamily="34" charset="0"/>
            </a:rPr>
            <a:t>- Fixed to Fixed</a:t>
          </a:r>
          <a:br>
            <a:rPr lang="en-US" sz="1300" b="1" kern="1200" dirty="0">
              <a:latin typeface="Arial" panose="020B0604020202020204" pitchFamily="34" charset="0"/>
              <a:cs typeface="Arial" panose="020B0604020202020204" pitchFamily="34" charset="0"/>
            </a:rPr>
          </a:br>
          <a:r>
            <a:rPr lang="en-US" sz="1300" b="1" kern="1200" dirty="0">
              <a:latin typeface="Arial" panose="020B0604020202020204" pitchFamily="34" charset="0"/>
              <a:cs typeface="Arial" panose="020B0604020202020204" pitchFamily="34" charset="0"/>
            </a:rPr>
            <a:t>- Fixed to Variable</a:t>
          </a:r>
        </a:p>
      </dsp:txBody>
      <dsp:txXfrm>
        <a:off x="706745" y="1301"/>
        <a:ext cx="2097323" cy="2472391"/>
      </dsp:txXfrm>
    </dsp:sp>
    <dsp:sp modelId="{9F523FCE-3EC7-4EB5-8989-08035255611B}">
      <dsp:nvSpPr>
        <dsp:cNvPr id="0" name=""/>
        <dsp:cNvSpPr/>
      </dsp:nvSpPr>
      <dsp:spPr>
        <a:xfrm>
          <a:off x="3003558" y="713"/>
          <a:ext cx="2097323" cy="2472391"/>
        </a:xfrm>
        <a:prstGeom prst="rect">
          <a:avLst/>
        </a:prstGeom>
        <a:solidFill>
          <a:schemeClr val="accent1"/>
        </a:solidFill>
        <a:ln w="25400"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a:schemeClr val="lt1"/>
        </a:fontRef>
      </dsp:style>
      <dsp:txBody>
        <a:bodyPr spcFirstLastPara="0" vert="horz" wrap="square" lIns="182880" tIns="49530" rIns="182880" bIns="49530" numCol="1" spcCol="1270" anchor="ctr" anchorCtr="0">
          <a:noAutofit/>
        </a:bodyPr>
        <a:lstStyle/>
        <a:p>
          <a:pPr marL="0" lvl="0" indent="0" algn="ctr" defTabSz="577850">
            <a:lnSpc>
              <a:spcPct val="90000"/>
            </a:lnSpc>
            <a:spcBef>
              <a:spcPct val="0"/>
            </a:spcBef>
            <a:spcAft>
              <a:spcPct val="35000"/>
            </a:spcAft>
            <a:buNone/>
          </a:pPr>
          <a:r>
            <a:rPr lang="en-US" sz="1300" b="1" kern="1200" dirty="0">
              <a:latin typeface="Arial" panose="020B0604020202020204" pitchFamily="34" charset="0"/>
              <a:cs typeface="Arial" panose="020B0604020202020204" pitchFamily="34" charset="0"/>
            </a:rPr>
            <a:t>Liquidation Preference</a:t>
          </a:r>
        </a:p>
      </dsp:txBody>
      <dsp:txXfrm>
        <a:off x="3003558" y="713"/>
        <a:ext cx="2097323" cy="2472391"/>
      </dsp:txXfrm>
    </dsp:sp>
    <dsp:sp modelId="{564A1031-5DA2-41F2-9BC2-6090CB430033}">
      <dsp:nvSpPr>
        <dsp:cNvPr id="0" name=""/>
        <dsp:cNvSpPr/>
      </dsp:nvSpPr>
      <dsp:spPr>
        <a:xfrm>
          <a:off x="5293624" y="1301"/>
          <a:ext cx="2097323" cy="2472391"/>
        </a:xfrm>
        <a:prstGeom prst="rect">
          <a:avLst/>
        </a:prstGeom>
        <a:solidFill>
          <a:schemeClr val="accent5"/>
        </a:solidFill>
        <a:ln w="25400"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a:schemeClr val="lt1"/>
        </a:fontRef>
      </dsp:style>
      <dsp:txBody>
        <a:bodyPr spcFirstLastPara="0" vert="horz" wrap="square" lIns="182880" tIns="49530" rIns="182880" bIns="49530" numCol="1" spcCol="1270" anchor="ctr" anchorCtr="0">
          <a:noAutofit/>
        </a:bodyPr>
        <a:lstStyle/>
        <a:p>
          <a:pPr marL="0" lvl="0" indent="0" algn="ctr" defTabSz="577850">
            <a:lnSpc>
              <a:spcPct val="90000"/>
            </a:lnSpc>
            <a:spcBef>
              <a:spcPct val="0"/>
            </a:spcBef>
            <a:spcAft>
              <a:spcPct val="35000"/>
            </a:spcAft>
            <a:buNone/>
          </a:pPr>
          <a:endParaRPr lang="en-US" sz="1300" b="1" kern="1200" dirty="0">
            <a:latin typeface="Arial" panose="020B0604020202020204" pitchFamily="34" charset="0"/>
            <a:cs typeface="Arial" panose="020B0604020202020204" pitchFamily="34" charset="0"/>
          </a:endParaRPr>
        </a:p>
        <a:p>
          <a:pPr marL="0" lvl="0" indent="0" algn="ctr" defTabSz="577850">
            <a:lnSpc>
              <a:spcPct val="90000"/>
            </a:lnSpc>
            <a:spcBef>
              <a:spcPct val="0"/>
            </a:spcBef>
            <a:spcAft>
              <a:spcPct val="35000"/>
            </a:spcAft>
            <a:buNone/>
          </a:pPr>
          <a:r>
            <a:rPr lang="en-US" sz="1300" b="1" kern="1200" dirty="0">
              <a:latin typeface="Arial" panose="020B0604020202020204" pitchFamily="34" charset="0"/>
              <a:cs typeface="Arial" panose="020B0604020202020204" pitchFamily="34" charset="0"/>
            </a:rPr>
            <a:t>Adjustment for Various Levels of Value</a:t>
          </a:r>
        </a:p>
        <a:p>
          <a:pPr marL="0" lvl="0" indent="0" algn="ctr" defTabSz="577850">
            <a:lnSpc>
              <a:spcPct val="90000"/>
            </a:lnSpc>
            <a:spcBef>
              <a:spcPct val="0"/>
            </a:spcBef>
            <a:spcAft>
              <a:spcPct val="35000"/>
            </a:spcAft>
            <a:buNone/>
          </a:pPr>
          <a:r>
            <a:rPr lang="en-US" sz="1300" b="1" kern="1200" dirty="0">
              <a:latin typeface="Arial" panose="020B0604020202020204" pitchFamily="34" charset="0"/>
              <a:cs typeface="Arial" panose="020B0604020202020204" pitchFamily="34" charset="0"/>
            </a:rPr>
            <a:t>- Discount for Lack of Marketability</a:t>
          </a:r>
        </a:p>
        <a:p>
          <a:pPr marL="0" lvl="0" indent="0" algn="ctr" defTabSz="577850">
            <a:lnSpc>
              <a:spcPct val="90000"/>
            </a:lnSpc>
            <a:spcBef>
              <a:spcPct val="0"/>
            </a:spcBef>
            <a:spcAft>
              <a:spcPct val="35000"/>
            </a:spcAft>
            <a:buNone/>
          </a:pPr>
          <a:r>
            <a:rPr lang="en-US" sz="1300" b="1" kern="1200" dirty="0">
              <a:latin typeface="Arial" panose="020B0604020202020204" pitchFamily="34" charset="0"/>
              <a:cs typeface="Arial" panose="020B0604020202020204" pitchFamily="34" charset="0"/>
            </a:rPr>
            <a:t>- Discount for Lack of Voting Rights</a:t>
          </a:r>
        </a:p>
        <a:p>
          <a:pPr marL="0" lvl="0" indent="0" algn="ctr" defTabSz="577850">
            <a:lnSpc>
              <a:spcPct val="90000"/>
            </a:lnSpc>
            <a:spcBef>
              <a:spcPct val="0"/>
            </a:spcBef>
            <a:spcAft>
              <a:spcPct val="35000"/>
            </a:spcAft>
            <a:buNone/>
          </a:pPr>
          <a:r>
            <a:rPr lang="en-US" sz="1300" b="1" kern="1200" dirty="0">
              <a:latin typeface="Arial" panose="020B0604020202020204" pitchFamily="34" charset="0"/>
              <a:cs typeface="Arial" panose="020B0604020202020204" pitchFamily="34" charset="0"/>
            </a:rPr>
            <a:t>-Discount for Lack of Control</a:t>
          </a:r>
        </a:p>
        <a:p>
          <a:pPr marL="0" lvl="0" indent="0" algn="ctr" defTabSz="577850">
            <a:lnSpc>
              <a:spcPct val="90000"/>
            </a:lnSpc>
            <a:spcBef>
              <a:spcPct val="0"/>
            </a:spcBef>
            <a:spcAft>
              <a:spcPct val="35000"/>
            </a:spcAft>
            <a:buNone/>
          </a:pPr>
          <a:endParaRPr lang="en-US" sz="1300" b="1" kern="1200" dirty="0">
            <a:latin typeface="Arial" panose="020B0604020202020204" pitchFamily="34" charset="0"/>
            <a:cs typeface="Arial" panose="020B0604020202020204" pitchFamily="34" charset="0"/>
          </a:endParaRPr>
        </a:p>
      </dsp:txBody>
      <dsp:txXfrm>
        <a:off x="5293624" y="1301"/>
        <a:ext cx="2097323" cy="2472391"/>
      </dsp:txXfrm>
    </dsp:sp>
    <dsp:sp modelId="{60638417-6B66-4359-83D5-67BAEC0541A4}">
      <dsp:nvSpPr>
        <dsp:cNvPr id="0" name=""/>
        <dsp:cNvSpPr/>
      </dsp:nvSpPr>
      <dsp:spPr>
        <a:xfrm>
          <a:off x="1853465" y="2669809"/>
          <a:ext cx="2097323" cy="2472391"/>
        </a:xfrm>
        <a:prstGeom prst="rect">
          <a:avLst/>
        </a:prstGeom>
        <a:solidFill>
          <a:srgbClr val="538B82"/>
        </a:solidFill>
        <a:ln w="25400"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a:schemeClr val="lt1"/>
        </a:fontRef>
      </dsp:style>
      <dsp:txBody>
        <a:bodyPr spcFirstLastPara="0" vert="horz" wrap="square" lIns="182880" tIns="49530" rIns="182880" bIns="49530" numCol="1" spcCol="1270" anchor="ctr" anchorCtr="0">
          <a:noAutofit/>
        </a:bodyPr>
        <a:lstStyle/>
        <a:p>
          <a:pPr marL="0" lvl="0" indent="0" algn="ctr" defTabSz="577850">
            <a:lnSpc>
              <a:spcPct val="90000"/>
            </a:lnSpc>
            <a:spcBef>
              <a:spcPct val="0"/>
            </a:spcBef>
            <a:spcAft>
              <a:spcPct val="35000"/>
            </a:spcAft>
            <a:buNone/>
          </a:pPr>
          <a:r>
            <a:rPr lang="en-US" sz="1300" b="1" kern="1200" dirty="0">
              <a:latin typeface="Arial" panose="020B0604020202020204" pitchFamily="34" charset="0"/>
              <a:cs typeface="Arial" panose="020B0604020202020204" pitchFamily="34" charset="0"/>
            </a:rPr>
            <a:t>Adjustment for Hurdle Rate</a:t>
          </a:r>
        </a:p>
        <a:p>
          <a:pPr marL="0" lvl="0" indent="0" algn="ctr" defTabSz="577850">
            <a:lnSpc>
              <a:spcPct val="90000"/>
            </a:lnSpc>
            <a:spcBef>
              <a:spcPct val="0"/>
            </a:spcBef>
            <a:spcAft>
              <a:spcPct val="35000"/>
            </a:spcAft>
            <a:buNone/>
          </a:pPr>
          <a:r>
            <a:rPr lang="en-US" sz="1300" b="1" kern="1200" dirty="0">
              <a:latin typeface="Arial" panose="020B0604020202020204" pitchFamily="34" charset="0"/>
              <a:cs typeface="Arial" panose="020B0604020202020204" pitchFamily="34" charset="0"/>
            </a:rPr>
            <a:t>(IRR based waterfalls)</a:t>
          </a:r>
        </a:p>
      </dsp:txBody>
      <dsp:txXfrm>
        <a:off x="1853465" y="2669809"/>
        <a:ext cx="2097323" cy="2472391"/>
      </dsp:txXfrm>
    </dsp:sp>
    <dsp:sp modelId="{A223003E-D597-40F5-B75C-31529C19DDB9}">
      <dsp:nvSpPr>
        <dsp:cNvPr id="0" name=""/>
        <dsp:cNvSpPr/>
      </dsp:nvSpPr>
      <dsp:spPr>
        <a:xfrm>
          <a:off x="4146904" y="2653994"/>
          <a:ext cx="2097323" cy="2472391"/>
        </a:xfrm>
        <a:prstGeom prst="rect">
          <a:avLst/>
        </a:prstGeom>
        <a:solidFill>
          <a:srgbClr val="2BAEAB"/>
        </a:solidFill>
        <a:ln w="25400"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a:schemeClr val="lt1"/>
        </a:fontRef>
      </dsp:style>
      <dsp:txBody>
        <a:bodyPr spcFirstLastPara="0" vert="horz" wrap="square" lIns="182880" tIns="49530" rIns="182880" bIns="49530" numCol="1" spcCol="1270" anchor="ctr" anchorCtr="0">
          <a:noAutofit/>
        </a:bodyPr>
        <a:lstStyle/>
        <a:p>
          <a:pPr marL="0" lvl="0" indent="0" algn="ctr" defTabSz="577850">
            <a:lnSpc>
              <a:spcPct val="90000"/>
            </a:lnSpc>
            <a:spcBef>
              <a:spcPct val="0"/>
            </a:spcBef>
            <a:spcAft>
              <a:spcPct val="35000"/>
            </a:spcAft>
            <a:buNone/>
          </a:pPr>
          <a:r>
            <a:rPr lang="en-US" sz="1300" b="1" kern="1200" dirty="0">
              <a:latin typeface="Arial" panose="020B0604020202020204" pitchFamily="34" charset="0"/>
              <a:cs typeface="Arial" panose="020B0604020202020204" pitchFamily="34" charset="0"/>
            </a:rPr>
            <a:t>Embedded Derivates in Securities</a:t>
          </a:r>
        </a:p>
        <a:p>
          <a:pPr marL="0" lvl="0" indent="0" algn="ctr" defTabSz="577850">
            <a:lnSpc>
              <a:spcPct val="90000"/>
            </a:lnSpc>
            <a:spcBef>
              <a:spcPct val="0"/>
            </a:spcBef>
            <a:spcAft>
              <a:spcPct val="35000"/>
            </a:spcAft>
            <a:buNone/>
          </a:pPr>
          <a:r>
            <a:rPr lang="en-US" sz="1300" b="1" kern="1200" dirty="0">
              <a:latin typeface="Arial" panose="020B0604020202020204" pitchFamily="34" charset="0"/>
              <a:cs typeface="Arial" panose="020B0604020202020204" pitchFamily="34" charset="0"/>
            </a:rPr>
            <a:t>(Debt portion / Equity portion)</a:t>
          </a:r>
        </a:p>
      </dsp:txBody>
      <dsp:txXfrm>
        <a:off x="4146904" y="2653994"/>
        <a:ext cx="2097323" cy="247239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914EE80-6516-0841-99CD-3190EA654501}" type="datetimeFigureOut">
              <a:rPr lang="en-US" smtClean="0"/>
              <a:t>8/5/22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89D86C-DD42-1842-9767-786F7A315725}" type="slidenum">
              <a:rPr lang="en-US" smtClean="0"/>
              <a:t>‹#›</a:t>
            </a:fld>
            <a:endParaRPr lang="en-US"/>
          </a:p>
        </p:txBody>
      </p:sp>
    </p:spTree>
    <p:extLst>
      <p:ext uri="{BB962C8B-B14F-4D97-AF65-F5344CB8AC3E}">
        <p14:creationId xmlns:p14="http://schemas.microsoft.com/office/powerpoint/2010/main" val="21615954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A1EE59-DA32-4816-B624-D28B28DBA96C}" type="datetimeFigureOut">
              <a:rPr lang="en-US" smtClean="0"/>
              <a:pPr/>
              <a:t>8/5/22</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BF0D17-9D1C-496F-8665-27E38C18120D}" type="slidenum">
              <a:rPr lang="en-IN" smtClean="0"/>
              <a:pPr/>
              <a:t>‹#›</a:t>
            </a:fld>
            <a:endParaRPr lang="en-IN"/>
          </a:p>
        </p:txBody>
      </p:sp>
    </p:spTree>
    <p:extLst>
      <p:ext uri="{BB962C8B-B14F-4D97-AF65-F5344CB8AC3E}">
        <p14:creationId xmlns:p14="http://schemas.microsoft.com/office/powerpoint/2010/main" val="281670491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6B213A4-FB38-634B-902E-0D35D5802502}" type="datetime1">
              <a:rPr lang="en-IN" smtClean="0"/>
              <a:t>05/08/22</a:t>
            </a:fld>
            <a:endParaRPr lang="en-US"/>
          </a:p>
        </p:txBody>
      </p:sp>
      <p:sp>
        <p:nvSpPr>
          <p:cNvPr id="5" name="Footer Placeholder 4"/>
          <p:cNvSpPr>
            <a:spLocks noGrp="1"/>
          </p:cNvSpPr>
          <p:nvPr>
            <p:ph type="ftr" sz="quarter" idx="11"/>
          </p:nvPr>
        </p:nvSpPr>
        <p:spPr/>
        <p:txBody>
          <a:bodyPr/>
          <a:lstStyle/>
          <a:p>
            <a:r>
              <a:rPr lang="en-US"/>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a:p>
        </p:txBody>
      </p:sp>
      <p:pic>
        <p:nvPicPr>
          <p:cNvPr id="9" name="Picture 8">
            <a:extLst>
              <a:ext uri="{FF2B5EF4-FFF2-40B4-BE49-F238E27FC236}">
                <a16:creationId xmlns:a16="http://schemas.microsoft.com/office/drawing/2014/main" id="{05CA97D2-24A1-4B25-B4A1-C963B6261B6D}"/>
              </a:ext>
            </a:extLst>
          </p:cNvPr>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2295940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2B3855F-67B6-0649-B684-78676D08DC38}" type="datetime1">
              <a:rPr lang="en-IN" smtClean="0"/>
              <a:t>05/08/22</a:t>
            </a:fld>
            <a:endParaRPr lang="en-US"/>
          </a:p>
        </p:txBody>
      </p:sp>
      <p:sp>
        <p:nvSpPr>
          <p:cNvPr id="6" name="Footer Placeholder 5"/>
          <p:cNvSpPr>
            <a:spLocks noGrp="1"/>
          </p:cNvSpPr>
          <p:nvPr>
            <p:ph type="ftr" sz="quarter" idx="11"/>
          </p:nvPr>
        </p:nvSpPr>
        <p:spPr/>
        <p:txBody>
          <a:bodyPr/>
          <a:lstStyle/>
          <a:p>
            <a:r>
              <a:rPr lang="en-US"/>
              <a:t>Privileged &amp; Confidential</a:t>
            </a:r>
          </a:p>
        </p:txBody>
      </p:sp>
      <p:sp>
        <p:nvSpPr>
          <p:cNvPr id="7" name="Slide Number Placeholder 6"/>
          <p:cNvSpPr>
            <a:spLocks noGrp="1"/>
          </p:cNvSpPr>
          <p:nvPr>
            <p:ph type="sldNum" sz="quarter" idx="12"/>
          </p:nvPr>
        </p:nvSpPr>
        <p:spPr/>
        <p:txBody>
          <a:bodyPr/>
          <a:lstStyle/>
          <a:p>
            <a:fld id="{BC6C6F90-24A2-5E47-B903-ED66EE245175}" type="slidenum">
              <a:rPr lang="en-US" smtClean="0"/>
              <a:pPr/>
              <a:t>‹#›</a:t>
            </a:fld>
            <a:endParaRPr lang="en-US"/>
          </a:p>
        </p:txBody>
      </p:sp>
    </p:spTree>
    <p:extLst>
      <p:ext uri="{BB962C8B-B14F-4D97-AF65-F5344CB8AC3E}">
        <p14:creationId xmlns:p14="http://schemas.microsoft.com/office/powerpoint/2010/main" val="1959523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1DB021-E41A-2A4D-ADAE-3709A1ABBDEE}" type="datetime1">
              <a:rPr lang="en-IN" smtClean="0"/>
              <a:t>05/08/22</a:t>
            </a:fld>
            <a:endParaRPr lang="en-US"/>
          </a:p>
        </p:txBody>
      </p:sp>
      <p:sp>
        <p:nvSpPr>
          <p:cNvPr id="5" name="Footer Placeholder 4"/>
          <p:cNvSpPr>
            <a:spLocks noGrp="1"/>
          </p:cNvSpPr>
          <p:nvPr>
            <p:ph type="ftr" sz="quarter" idx="11"/>
          </p:nvPr>
        </p:nvSpPr>
        <p:spPr/>
        <p:txBody>
          <a:bodyPr/>
          <a:lstStyle/>
          <a:p>
            <a:r>
              <a:rPr lang="en-US"/>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a:p>
        </p:txBody>
      </p:sp>
    </p:spTree>
    <p:extLst>
      <p:ext uri="{BB962C8B-B14F-4D97-AF65-F5344CB8AC3E}">
        <p14:creationId xmlns:p14="http://schemas.microsoft.com/office/powerpoint/2010/main" val="14783141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F84627-0642-F743-9BA5-D3F31DED923A}" type="datetime1">
              <a:rPr lang="en-IN" smtClean="0"/>
              <a:t>05/08/22</a:t>
            </a:fld>
            <a:endParaRPr lang="en-US"/>
          </a:p>
        </p:txBody>
      </p:sp>
      <p:sp>
        <p:nvSpPr>
          <p:cNvPr id="5" name="Footer Placeholder 4"/>
          <p:cNvSpPr>
            <a:spLocks noGrp="1"/>
          </p:cNvSpPr>
          <p:nvPr>
            <p:ph type="ftr" sz="quarter" idx="11"/>
          </p:nvPr>
        </p:nvSpPr>
        <p:spPr/>
        <p:txBody>
          <a:bodyPr/>
          <a:lstStyle/>
          <a:p>
            <a:r>
              <a:rPr lang="en-US"/>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a:p>
        </p:txBody>
      </p:sp>
    </p:spTree>
    <p:extLst>
      <p:ext uri="{BB962C8B-B14F-4D97-AF65-F5344CB8AC3E}">
        <p14:creationId xmlns:p14="http://schemas.microsoft.com/office/powerpoint/2010/main" val="4018627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C8E2F3E-320C-9C4A-AB02-F4F38360C10D}" type="datetime1">
              <a:rPr lang="en-IN" smtClean="0"/>
              <a:t>05/08/22</a:t>
            </a:fld>
            <a:endParaRPr lang="en-US"/>
          </a:p>
        </p:txBody>
      </p:sp>
      <p:sp>
        <p:nvSpPr>
          <p:cNvPr id="5" name="Footer Placeholder 4"/>
          <p:cNvSpPr>
            <a:spLocks noGrp="1"/>
          </p:cNvSpPr>
          <p:nvPr>
            <p:ph type="ftr" sz="quarter" idx="11"/>
          </p:nvPr>
        </p:nvSpPr>
        <p:spPr/>
        <p:txBody>
          <a:bodyPr/>
          <a:lstStyle/>
          <a:p>
            <a:r>
              <a:rPr lang="en-US"/>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a:p>
        </p:txBody>
      </p:sp>
      <p:pic>
        <p:nvPicPr>
          <p:cNvPr id="8" name="Picture 7" descr="3.jpg">
            <a:extLst>
              <a:ext uri="{FF2B5EF4-FFF2-40B4-BE49-F238E27FC236}">
                <a16:creationId xmlns:a16="http://schemas.microsoft.com/office/drawing/2014/main" id="{6FAD3935-3C4A-B9F2-5FC1-D8F8E674F946}"/>
              </a:ext>
            </a:extLst>
          </p:cNvPr>
          <p:cNvPicPr>
            <a:picLocks/>
          </p:cNvPicPr>
          <p:nvPr userDrawn="1"/>
        </p:nvPicPr>
        <p:blipFill rotWithShape="1">
          <a:blip r:embed="rId2">
            <a:extLst>
              <a:ext uri="{28A0092B-C50C-407E-A947-70E740481C1C}">
                <a14:useLocalDpi xmlns:a14="http://schemas.microsoft.com/office/drawing/2010/main" val="0"/>
              </a:ext>
            </a:extLst>
          </a:blip>
          <a:srcRect t="1266" r="24028"/>
          <a:stretch/>
        </p:blipFill>
        <p:spPr>
          <a:xfrm>
            <a:off x="0" y="12577"/>
            <a:ext cx="9144000" cy="6839998"/>
          </a:xfrm>
          <a:prstGeom prst="rect">
            <a:avLst/>
          </a:prstGeom>
        </p:spPr>
      </p:pic>
    </p:spTree>
    <p:extLst>
      <p:ext uri="{BB962C8B-B14F-4D97-AF65-F5344CB8AC3E}">
        <p14:creationId xmlns:p14="http://schemas.microsoft.com/office/powerpoint/2010/main" val="3832386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EBF31B4-C0A2-DE4B-A91B-70500834F0FA}" type="datetime1">
              <a:rPr lang="en-IN" smtClean="0"/>
              <a:t>05/08/22</a:t>
            </a:fld>
            <a:endParaRPr lang="en-US"/>
          </a:p>
        </p:txBody>
      </p:sp>
      <p:sp>
        <p:nvSpPr>
          <p:cNvPr id="5" name="Footer Placeholder 4"/>
          <p:cNvSpPr>
            <a:spLocks noGrp="1"/>
          </p:cNvSpPr>
          <p:nvPr>
            <p:ph type="ftr" sz="quarter" idx="11"/>
          </p:nvPr>
        </p:nvSpPr>
        <p:spPr/>
        <p:txBody>
          <a:bodyPr/>
          <a:lstStyle/>
          <a:p>
            <a:r>
              <a:rPr lang="en-US"/>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a:p>
        </p:txBody>
      </p:sp>
      <p:pic>
        <p:nvPicPr>
          <p:cNvPr id="8" name="Picture 7" descr="3.jpg">
            <a:extLst>
              <a:ext uri="{FF2B5EF4-FFF2-40B4-BE49-F238E27FC236}">
                <a16:creationId xmlns:a16="http://schemas.microsoft.com/office/drawing/2014/main" id="{44EEBDAF-B9CF-34F6-AA73-0F2E170643B2}"/>
              </a:ext>
            </a:extLst>
          </p:cNvPr>
          <p:cNvPicPr>
            <a:picLocks/>
          </p:cNvPicPr>
          <p:nvPr userDrawn="1"/>
        </p:nvPicPr>
        <p:blipFill rotWithShape="1">
          <a:blip r:embed="rId2">
            <a:extLst>
              <a:ext uri="{28A0092B-C50C-407E-A947-70E740481C1C}">
                <a14:useLocalDpi xmlns:a14="http://schemas.microsoft.com/office/drawing/2010/main" val="0"/>
              </a:ext>
            </a:extLst>
          </a:blip>
          <a:srcRect t="1266" r="24028"/>
          <a:stretch/>
        </p:blipFill>
        <p:spPr>
          <a:xfrm>
            <a:off x="0" y="12577"/>
            <a:ext cx="9144000" cy="6839998"/>
          </a:xfrm>
          <a:prstGeom prst="rect">
            <a:avLst/>
          </a:prstGeom>
        </p:spPr>
      </p:pic>
    </p:spTree>
    <p:extLst>
      <p:ext uri="{BB962C8B-B14F-4D97-AF65-F5344CB8AC3E}">
        <p14:creationId xmlns:p14="http://schemas.microsoft.com/office/powerpoint/2010/main" val="308017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8090716-6082-1245-A693-ECF9CC50D945}" type="datetime1">
              <a:rPr lang="en-IN" smtClean="0"/>
              <a:t>05/08/22</a:t>
            </a:fld>
            <a:endParaRPr lang="en-US"/>
          </a:p>
        </p:txBody>
      </p:sp>
      <p:sp>
        <p:nvSpPr>
          <p:cNvPr id="5" name="Footer Placeholder 4"/>
          <p:cNvSpPr>
            <a:spLocks noGrp="1"/>
          </p:cNvSpPr>
          <p:nvPr>
            <p:ph type="ftr" sz="quarter" idx="11"/>
          </p:nvPr>
        </p:nvSpPr>
        <p:spPr/>
        <p:txBody>
          <a:bodyPr/>
          <a:lstStyle/>
          <a:p>
            <a:r>
              <a:rPr lang="en-US"/>
              <a:t>Privileged &amp; Confidential</a:t>
            </a:r>
          </a:p>
        </p:txBody>
      </p:sp>
      <p:sp>
        <p:nvSpPr>
          <p:cNvPr id="6" name="Slide Number Placeholder 5"/>
          <p:cNvSpPr>
            <a:spLocks noGrp="1"/>
          </p:cNvSpPr>
          <p:nvPr>
            <p:ph type="sldNum" sz="quarter" idx="12"/>
          </p:nvPr>
        </p:nvSpPr>
        <p:spPr/>
        <p:txBody>
          <a:bodyPr/>
          <a:lstStyle/>
          <a:p>
            <a:fld id="{BC6C6F90-24A2-5E47-B903-ED66EE245175}" type="slidenum">
              <a:rPr lang="en-US" smtClean="0"/>
              <a:pPr/>
              <a:t>‹#›</a:t>
            </a:fld>
            <a:endParaRPr lang="en-US"/>
          </a:p>
        </p:txBody>
      </p:sp>
      <p:pic>
        <p:nvPicPr>
          <p:cNvPr id="10" name="Picture 9">
            <a:extLst>
              <a:ext uri="{FF2B5EF4-FFF2-40B4-BE49-F238E27FC236}">
                <a16:creationId xmlns:a16="http://schemas.microsoft.com/office/drawing/2014/main" id="{91A0E67D-BBBE-46A8-B5A8-CEC0B3AD9770}"/>
              </a:ext>
            </a:extLst>
          </p:cNvPr>
          <p:cNvPicPr>
            <a:picLocks noChangeAspect="1"/>
          </p:cNvPicPr>
          <p:nvPr userDrawn="1"/>
        </p:nvPicPr>
        <p:blipFill rotWithShape="1">
          <a:blip r:embed="rId2"/>
          <a:srcRect l="65177" t="50575" b="36074"/>
          <a:stretch/>
        </p:blipFill>
        <p:spPr>
          <a:xfrm>
            <a:off x="219456" y="3660013"/>
            <a:ext cx="3196776" cy="921131"/>
          </a:xfrm>
          <a:prstGeom prst="rect">
            <a:avLst/>
          </a:prstGeom>
        </p:spPr>
      </p:pic>
      <p:pic>
        <p:nvPicPr>
          <p:cNvPr id="11" name="Picture 10" descr="PPT - Last Page Updated.jpg">
            <a:extLst>
              <a:ext uri="{FF2B5EF4-FFF2-40B4-BE49-F238E27FC236}">
                <a16:creationId xmlns:a16="http://schemas.microsoft.com/office/drawing/2014/main" id="{89508D7B-54B9-3F70-7950-648ED307C34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35361"/>
          <a:stretch/>
        </p:blipFill>
        <p:spPr>
          <a:xfrm>
            <a:off x="0" y="0"/>
            <a:ext cx="9180000" cy="6885000"/>
          </a:xfrm>
          <a:prstGeom prst="rect">
            <a:avLst/>
          </a:prstGeom>
        </p:spPr>
      </p:pic>
    </p:spTree>
    <p:extLst>
      <p:ext uri="{BB962C8B-B14F-4D97-AF65-F5344CB8AC3E}">
        <p14:creationId xmlns:p14="http://schemas.microsoft.com/office/powerpoint/2010/main" val="1696847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1441CD2-BF22-F743-9BCA-697B339ED540}" type="datetime1">
              <a:rPr lang="en-IN" smtClean="0"/>
              <a:t>05/08/22</a:t>
            </a:fld>
            <a:endParaRPr lang="en-US"/>
          </a:p>
        </p:txBody>
      </p:sp>
      <p:sp>
        <p:nvSpPr>
          <p:cNvPr id="6" name="Footer Placeholder 5"/>
          <p:cNvSpPr>
            <a:spLocks noGrp="1"/>
          </p:cNvSpPr>
          <p:nvPr>
            <p:ph type="ftr" sz="quarter" idx="11"/>
          </p:nvPr>
        </p:nvSpPr>
        <p:spPr/>
        <p:txBody>
          <a:bodyPr/>
          <a:lstStyle/>
          <a:p>
            <a:r>
              <a:rPr lang="en-US"/>
              <a:t>Privileged &amp; Confidential</a:t>
            </a:r>
          </a:p>
        </p:txBody>
      </p:sp>
      <p:sp>
        <p:nvSpPr>
          <p:cNvPr id="7" name="Slide Number Placeholder 6"/>
          <p:cNvSpPr>
            <a:spLocks noGrp="1"/>
          </p:cNvSpPr>
          <p:nvPr>
            <p:ph type="sldNum" sz="quarter" idx="12"/>
          </p:nvPr>
        </p:nvSpPr>
        <p:spPr/>
        <p:txBody>
          <a:bodyPr/>
          <a:lstStyle/>
          <a:p>
            <a:fld id="{BC6C6F90-24A2-5E47-B903-ED66EE245175}" type="slidenum">
              <a:rPr lang="en-US" smtClean="0"/>
              <a:pPr/>
              <a:t>‹#›</a:t>
            </a:fld>
            <a:endParaRPr lang="en-US"/>
          </a:p>
        </p:txBody>
      </p:sp>
    </p:spTree>
    <p:extLst>
      <p:ext uri="{BB962C8B-B14F-4D97-AF65-F5344CB8AC3E}">
        <p14:creationId xmlns:p14="http://schemas.microsoft.com/office/powerpoint/2010/main" val="1965183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71D70CE-37AF-4C41-B952-490012F3BE66}" type="datetime1">
              <a:rPr lang="en-IN" smtClean="0"/>
              <a:t>05/08/22</a:t>
            </a:fld>
            <a:endParaRPr lang="en-US"/>
          </a:p>
        </p:txBody>
      </p:sp>
      <p:sp>
        <p:nvSpPr>
          <p:cNvPr id="8" name="Footer Placeholder 7"/>
          <p:cNvSpPr>
            <a:spLocks noGrp="1"/>
          </p:cNvSpPr>
          <p:nvPr>
            <p:ph type="ftr" sz="quarter" idx="11"/>
          </p:nvPr>
        </p:nvSpPr>
        <p:spPr/>
        <p:txBody>
          <a:bodyPr/>
          <a:lstStyle/>
          <a:p>
            <a:r>
              <a:rPr lang="en-US"/>
              <a:t>Privileged &amp; Confidential</a:t>
            </a:r>
          </a:p>
        </p:txBody>
      </p:sp>
      <p:sp>
        <p:nvSpPr>
          <p:cNvPr id="9" name="Slide Number Placeholder 8"/>
          <p:cNvSpPr>
            <a:spLocks noGrp="1"/>
          </p:cNvSpPr>
          <p:nvPr>
            <p:ph type="sldNum" sz="quarter" idx="12"/>
          </p:nvPr>
        </p:nvSpPr>
        <p:spPr/>
        <p:txBody>
          <a:bodyPr/>
          <a:lstStyle/>
          <a:p>
            <a:fld id="{BC6C6F90-24A2-5E47-B903-ED66EE245175}" type="slidenum">
              <a:rPr lang="en-US" smtClean="0"/>
              <a:pPr/>
              <a:t>‹#›</a:t>
            </a:fld>
            <a:endParaRPr lang="en-US"/>
          </a:p>
        </p:txBody>
      </p:sp>
    </p:spTree>
    <p:extLst>
      <p:ext uri="{BB962C8B-B14F-4D97-AF65-F5344CB8AC3E}">
        <p14:creationId xmlns:p14="http://schemas.microsoft.com/office/powerpoint/2010/main" val="777647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41E140D-5F36-9F4A-A284-756EEF58B053}" type="datetime1">
              <a:rPr lang="en-IN" smtClean="0"/>
              <a:t>05/08/22</a:t>
            </a:fld>
            <a:endParaRPr lang="en-US"/>
          </a:p>
        </p:txBody>
      </p:sp>
      <p:sp>
        <p:nvSpPr>
          <p:cNvPr id="4" name="Footer Placeholder 3"/>
          <p:cNvSpPr>
            <a:spLocks noGrp="1"/>
          </p:cNvSpPr>
          <p:nvPr>
            <p:ph type="ftr" sz="quarter" idx="11"/>
          </p:nvPr>
        </p:nvSpPr>
        <p:spPr/>
        <p:txBody>
          <a:bodyPr/>
          <a:lstStyle/>
          <a:p>
            <a:r>
              <a:rPr lang="en-US"/>
              <a:t>Privileged &amp; Confidential</a:t>
            </a:r>
          </a:p>
        </p:txBody>
      </p:sp>
      <p:sp>
        <p:nvSpPr>
          <p:cNvPr id="5" name="Slide Number Placeholder 4"/>
          <p:cNvSpPr>
            <a:spLocks noGrp="1"/>
          </p:cNvSpPr>
          <p:nvPr>
            <p:ph type="sldNum" sz="quarter" idx="12"/>
          </p:nvPr>
        </p:nvSpPr>
        <p:spPr/>
        <p:txBody>
          <a:bodyPr/>
          <a:lstStyle/>
          <a:p>
            <a:fld id="{BC6C6F90-24A2-5E47-B903-ED66EE245175}" type="slidenum">
              <a:rPr lang="en-US" smtClean="0"/>
              <a:pPr/>
              <a:t>‹#›</a:t>
            </a:fld>
            <a:endParaRPr lang="en-US"/>
          </a:p>
        </p:txBody>
      </p:sp>
    </p:spTree>
    <p:extLst>
      <p:ext uri="{BB962C8B-B14F-4D97-AF65-F5344CB8AC3E}">
        <p14:creationId xmlns:p14="http://schemas.microsoft.com/office/powerpoint/2010/main" val="1148036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3FAC37-6E75-3345-A9E1-C8226286909B}" type="datetime1">
              <a:rPr lang="en-IN" smtClean="0"/>
              <a:t>05/08/22</a:t>
            </a:fld>
            <a:endParaRPr lang="en-US"/>
          </a:p>
        </p:txBody>
      </p:sp>
      <p:sp>
        <p:nvSpPr>
          <p:cNvPr id="3" name="Footer Placeholder 2"/>
          <p:cNvSpPr>
            <a:spLocks noGrp="1"/>
          </p:cNvSpPr>
          <p:nvPr>
            <p:ph type="ftr" sz="quarter" idx="11"/>
          </p:nvPr>
        </p:nvSpPr>
        <p:spPr/>
        <p:txBody>
          <a:bodyPr/>
          <a:lstStyle/>
          <a:p>
            <a:r>
              <a:rPr lang="en-US"/>
              <a:t>Privileged &amp; Confidential</a:t>
            </a:r>
          </a:p>
        </p:txBody>
      </p:sp>
      <p:sp>
        <p:nvSpPr>
          <p:cNvPr id="4" name="Slide Number Placeholder 3"/>
          <p:cNvSpPr>
            <a:spLocks noGrp="1"/>
          </p:cNvSpPr>
          <p:nvPr>
            <p:ph type="sldNum" sz="quarter" idx="12"/>
          </p:nvPr>
        </p:nvSpPr>
        <p:spPr/>
        <p:txBody>
          <a:bodyPr/>
          <a:lstStyle/>
          <a:p>
            <a:fld id="{BC6C6F90-24A2-5E47-B903-ED66EE245175}" type="slidenum">
              <a:rPr lang="en-US" smtClean="0"/>
              <a:pPr/>
              <a:t>‹#›</a:t>
            </a:fld>
            <a:endParaRPr lang="en-US"/>
          </a:p>
        </p:txBody>
      </p:sp>
    </p:spTree>
    <p:extLst>
      <p:ext uri="{BB962C8B-B14F-4D97-AF65-F5344CB8AC3E}">
        <p14:creationId xmlns:p14="http://schemas.microsoft.com/office/powerpoint/2010/main" val="30901130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A7CD168-52B0-8C4B-AA99-B77AFF1EE28E}" type="datetime1">
              <a:rPr lang="en-IN" smtClean="0"/>
              <a:t>05/08/22</a:t>
            </a:fld>
            <a:endParaRPr lang="en-US"/>
          </a:p>
        </p:txBody>
      </p:sp>
      <p:sp>
        <p:nvSpPr>
          <p:cNvPr id="6" name="Footer Placeholder 5"/>
          <p:cNvSpPr>
            <a:spLocks noGrp="1"/>
          </p:cNvSpPr>
          <p:nvPr>
            <p:ph type="ftr" sz="quarter" idx="11"/>
          </p:nvPr>
        </p:nvSpPr>
        <p:spPr/>
        <p:txBody>
          <a:bodyPr/>
          <a:lstStyle/>
          <a:p>
            <a:r>
              <a:rPr lang="en-US"/>
              <a:t>Privileged &amp; Confidential</a:t>
            </a:r>
          </a:p>
        </p:txBody>
      </p:sp>
      <p:sp>
        <p:nvSpPr>
          <p:cNvPr id="7" name="Slide Number Placeholder 6"/>
          <p:cNvSpPr>
            <a:spLocks noGrp="1"/>
          </p:cNvSpPr>
          <p:nvPr>
            <p:ph type="sldNum" sz="quarter" idx="12"/>
          </p:nvPr>
        </p:nvSpPr>
        <p:spPr/>
        <p:txBody>
          <a:bodyPr/>
          <a:lstStyle/>
          <a:p>
            <a:fld id="{BC6C6F90-24A2-5E47-B903-ED66EE245175}" type="slidenum">
              <a:rPr lang="en-US" smtClean="0"/>
              <a:pPr/>
              <a:t>‹#›</a:t>
            </a:fld>
            <a:endParaRPr lang="en-US"/>
          </a:p>
        </p:txBody>
      </p:sp>
    </p:spTree>
    <p:extLst>
      <p:ext uri="{BB962C8B-B14F-4D97-AF65-F5344CB8AC3E}">
        <p14:creationId xmlns:p14="http://schemas.microsoft.com/office/powerpoint/2010/main" val="237608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B10A9D-9A16-974E-9E11-5ECE4A16AC20}" type="datetime1">
              <a:rPr lang="en-IN" smtClean="0"/>
              <a:t>05/08/22</a:t>
            </a:fld>
            <a:endParaRPr lang="en-US"/>
          </a:p>
        </p:txBody>
      </p:sp>
      <p:sp>
        <p:nvSpPr>
          <p:cNvPr id="5" name="Footer Placeholder 4"/>
          <p:cNvSpPr>
            <a:spLocks noGrp="1"/>
          </p:cNvSpPr>
          <p:nvPr>
            <p:ph type="ftr" sz="quarter" idx="3"/>
          </p:nvPr>
        </p:nvSpPr>
        <p:spPr>
          <a:xfrm>
            <a:off x="3124200" y="6534150"/>
            <a:ext cx="2895600" cy="365125"/>
          </a:xfrm>
          <a:prstGeom prst="rect">
            <a:avLst/>
          </a:prstGeom>
        </p:spPr>
        <p:txBody>
          <a:bodyPr vert="horz" lIns="91440" tIns="45720" rIns="91440" bIns="45720" rtlCol="0" anchor="ctr"/>
          <a:lstStyle>
            <a:lvl1pPr algn="ctr">
              <a:defRPr sz="1200" i="1">
                <a:solidFill>
                  <a:schemeClr val="bg1"/>
                </a:solidFill>
              </a:defRPr>
            </a:lvl1pPr>
          </a:lstStyle>
          <a:p>
            <a:r>
              <a:rPr lang="en-US" dirty="0"/>
              <a:t>Privileged &amp; Confidential</a:t>
            </a:r>
          </a:p>
        </p:txBody>
      </p:sp>
      <p:sp>
        <p:nvSpPr>
          <p:cNvPr id="6" name="Slide Number Placeholder 5"/>
          <p:cNvSpPr>
            <a:spLocks noGrp="1"/>
          </p:cNvSpPr>
          <p:nvPr>
            <p:ph type="sldNum" sz="quarter" idx="4"/>
          </p:nvPr>
        </p:nvSpPr>
        <p:spPr>
          <a:xfrm>
            <a:off x="6946900" y="6534150"/>
            <a:ext cx="2133600" cy="365125"/>
          </a:xfrm>
          <a:prstGeom prst="rect">
            <a:avLst/>
          </a:prstGeom>
        </p:spPr>
        <p:txBody>
          <a:bodyPr vert="horz" lIns="91440" tIns="45720" rIns="91440" bIns="45720" rtlCol="0" anchor="ctr"/>
          <a:lstStyle>
            <a:lvl1pPr algn="r">
              <a:defRPr sz="1200" i="1">
                <a:solidFill>
                  <a:srgbClr val="FFFFFF"/>
                </a:solidFill>
              </a:defRPr>
            </a:lvl1pPr>
          </a:lstStyle>
          <a:p>
            <a:fld id="{BC6C6F90-24A2-5E47-B903-ED66EE245175}" type="slidenum">
              <a:rPr lang="en-US" smtClean="0"/>
              <a:pPr/>
              <a:t>‹#›</a:t>
            </a:fld>
            <a:endParaRPr lang="en-US" dirty="0"/>
          </a:p>
        </p:txBody>
      </p:sp>
    </p:spTree>
    <p:extLst>
      <p:ext uri="{BB962C8B-B14F-4D97-AF65-F5344CB8AC3E}">
        <p14:creationId xmlns:p14="http://schemas.microsoft.com/office/powerpoint/2010/main" val="3880434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image" Target="../media/image24.svg"/><Relationship Id="rId4" Type="http://schemas.openxmlformats.org/officeDocument/2006/relationships/image" Target="../media/image18.png"/><Relationship Id="rId9" Type="http://schemas.openxmlformats.org/officeDocument/2006/relationships/image" Target="../media/image23.png"/></Relationships>
</file>

<file path=ppt/slides/_rels/slide8.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3" Type="http://schemas.openxmlformats.org/officeDocument/2006/relationships/diagramLayout" Target="../diagrams/layout3.xml"/><Relationship Id="rId7" Type="http://schemas.openxmlformats.org/officeDocument/2006/relationships/image" Target="../media/image25.png"/><Relationship Id="rId12" Type="http://schemas.openxmlformats.org/officeDocument/2006/relationships/image" Target="../media/image30.sv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openxmlformats.org/officeDocument/2006/relationships/image" Target="../media/image29.png"/><Relationship Id="rId5" Type="http://schemas.openxmlformats.org/officeDocument/2006/relationships/diagramColors" Target="../diagrams/colors3.xml"/><Relationship Id="rId10" Type="http://schemas.openxmlformats.org/officeDocument/2006/relationships/image" Target="../media/image28.svg"/><Relationship Id="rId4" Type="http://schemas.openxmlformats.org/officeDocument/2006/relationships/diagramQuickStyle" Target="../diagrams/quickStyle3.xml"/><Relationship Id="rId9" Type="http://schemas.openxmlformats.org/officeDocument/2006/relationships/image" Target="../media/image27.png"/><Relationship Id="rId14" Type="http://schemas.openxmlformats.org/officeDocument/2006/relationships/image" Target="../media/image32.sv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E52190D-DB09-40AC-ABC2-CE9B60B60F0E}"/>
              </a:ext>
            </a:extLst>
          </p:cNvPr>
          <p:cNvSpPr>
            <a:spLocks noGrp="1"/>
          </p:cNvSpPr>
          <p:nvPr>
            <p:ph type="ctrTitle"/>
          </p:nvPr>
        </p:nvSpPr>
        <p:spPr>
          <a:xfrm>
            <a:off x="312268" y="3944947"/>
            <a:ext cx="2141376" cy="829790"/>
          </a:xfrm>
        </p:spPr>
        <p:txBody>
          <a:bodyPr>
            <a:normAutofit fontScale="90000"/>
          </a:bodyPr>
          <a:lstStyle/>
          <a:p>
            <a:pPr algn="l"/>
            <a:r>
              <a:rPr lang="en-IN" sz="1800" b="1" dirty="0">
                <a:solidFill>
                  <a:srgbClr val="00335A"/>
                </a:solidFill>
                <a:latin typeface="Arial" panose="020B0604020202020204" pitchFamily="34" charset="0"/>
                <a:cs typeface="Arial" panose="020B0604020202020204" pitchFamily="34" charset="0"/>
              </a:rPr>
              <a:t>CA. </a:t>
            </a:r>
            <a:r>
              <a:rPr lang="en-IN" sz="1800" b="1" dirty="0" err="1">
                <a:solidFill>
                  <a:srgbClr val="00335A"/>
                </a:solidFill>
                <a:latin typeface="Arial" panose="020B0604020202020204" pitchFamily="34" charset="0"/>
                <a:cs typeface="Arial" panose="020B0604020202020204" pitchFamily="34" charset="0"/>
              </a:rPr>
              <a:t>Gandharv</a:t>
            </a:r>
            <a:r>
              <a:rPr lang="en-IN" sz="1800" b="1" dirty="0">
                <a:solidFill>
                  <a:srgbClr val="00335A"/>
                </a:solidFill>
                <a:latin typeface="Arial" panose="020B0604020202020204" pitchFamily="34" charset="0"/>
                <a:cs typeface="Arial" panose="020B0604020202020204" pitchFamily="34" charset="0"/>
              </a:rPr>
              <a:t> Jain</a:t>
            </a:r>
            <a:br>
              <a:rPr lang="en-IN" sz="1800" b="1" dirty="0">
                <a:solidFill>
                  <a:srgbClr val="00335A"/>
                </a:solidFill>
                <a:latin typeface="Arial" panose="020B0604020202020204" pitchFamily="34" charset="0"/>
                <a:cs typeface="Arial" panose="020B0604020202020204" pitchFamily="34" charset="0"/>
              </a:rPr>
            </a:br>
            <a:r>
              <a:rPr lang="en-IN" sz="1800" b="1" dirty="0">
                <a:solidFill>
                  <a:srgbClr val="00335A"/>
                </a:solidFill>
                <a:latin typeface="Arial" panose="020B0604020202020204" pitchFamily="34" charset="0"/>
                <a:cs typeface="Arial" panose="020B0604020202020204" pitchFamily="34" charset="0"/>
              </a:rPr>
              <a:t>August 6, 2022</a:t>
            </a:r>
          </a:p>
        </p:txBody>
      </p:sp>
      <p:sp>
        <p:nvSpPr>
          <p:cNvPr id="8" name="Subtitle 6">
            <a:extLst>
              <a:ext uri="{FF2B5EF4-FFF2-40B4-BE49-F238E27FC236}">
                <a16:creationId xmlns:a16="http://schemas.microsoft.com/office/drawing/2014/main" id="{20B4755C-B588-4EC9-B1F0-2DFCEA23A903}"/>
              </a:ext>
            </a:extLst>
          </p:cNvPr>
          <p:cNvSpPr>
            <a:spLocks noGrp="1"/>
          </p:cNvSpPr>
          <p:nvPr>
            <p:ph type="subTitle" idx="1"/>
          </p:nvPr>
        </p:nvSpPr>
        <p:spPr>
          <a:xfrm>
            <a:off x="209063" y="1252628"/>
            <a:ext cx="8690707" cy="614276"/>
          </a:xfrm>
        </p:spPr>
        <p:txBody>
          <a:bodyPr>
            <a:normAutofit fontScale="77500" lnSpcReduction="20000"/>
          </a:bodyPr>
          <a:lstStyle/>
          <a:p>
            <a:pPr algn="l"/>
            <a:r>
              <a:rPr lang="en-IN" b="1" dirty="0">
                <a:solidFill>
                  <a:schemeClr val="tx1"/>
                </a:solidFill>
                <a:latin typeface="Arial" panose="020B0604020202020204" pitchFamily="34" charset="0"/>
                <a:cs typeface="Arial" panose="020B0604020202020204" pitchFamily="34" charset="0"/>
              </a:rPr>
              <a:t>Opportunities in the field of Valuation for Professionals</a:t>
            </a:r>
          </a:p>
        </p:txBody>
      </p:sp>
    </p:spTree>
    <p:extLst>
      <p:ext uri="{BB962C8B-B14F-4D97-AF65-F5344CB8AC3E}">
        <p14:creationId xmlns:p14="http://schemas.microsoft.com/office/powerpoint/2010/main" val="4061846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 name="Straight Connector 23">
            <a:extLst>
              <a:ext uri="{FF2B5EF4-FFF2-40B4-BE49-F238E27FC236}">
                <a16:creationId xmlns:a16="http://schemas.microsoft.com/office/drawing/2014/main" id="{F831640C-62CB-40FB-A596-9697FAD751EE}"/>
              </a:ext>
            </a:extLst>
          </p:cNvPr>
          <p:cNvCxnSpPr>
            <a:cxnSpLocks/>
          </p:cNvCxnSpPr>
          <p:nvPr/>
        </p:nvCxnSpPr>
        <p:spPr>
          <a:xfrm>
            <a:off x="61026" y="1213174"/>
            <a:ext cx="9022743" cy="0"/>
          </a:xfrm>
          <a:prstGeom prst="line">
            <a:avLst/>
          </a:prstGeom>
          <a:ln w="9525" cap="flat" cmpd="sng" algn="ctr">
            <a:solidFill>
              <a:srgbClr val="84C225"/>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6" name="Straight Connector 25">
            <a:extLst>
              <a:ext uri="{FF2B5EF4-FFF2-40B4-BE49-F238E27FC236}">
                <a16:creationId xmlns:a16="http://schemas.microsoft.com/office/drawing/2014/main" id="{BFE5326D-D940-4DE5-AA9E-9581CB280C33}"/>
              </a:ext>
            </a:extLst>
          </p:cNvPr>
          <p:cNvCxnSpPr>
            <a:cxnSpLocks/>
          </p:cNvCxnSpPr>
          <p:nvPr/>
        </p:nvCxnSpPr>
        <p:spPr>
          <a:xfrm>
            <a:off x="3012921" y="1213174"/>
            <a:ext cx="0" cy="4996821"/>
          </a:xfrm>
          <a:prstGeom prst="line">
            <a:avLst/>
          </a:prstGeom>
          <a:ln>
            <a:solidFill>
              <a:srgbClr val="0067AC"/>
            </a:solidFill>
          </a:ln>
        </p:spPr>
        <p:style>
          <a:lnRef idx="3">
            <a:schemeClr val="accent1"/>
          </a:lnRef>
          <a:fillRef idx="0">
            <a:schemeClr val="accent1"/>
          </a:fillRef>
          <a:effectRef idx="2">
            <a:schemeClr val="accent1"/>
          </a:effectRef>
          <a:fontRef idx="minor">
            <a:schemeClr val="tx1"/>
          </a:fontRef>
        </p:style>
      </p:cxnSp>
      <p:cxnSp>
        <p:nvCxnSpPr>
          <p:cNvPr id="27" name="Straight Connector 26">
            <a:extLst>
              <a:ext uri="{FF2B5EF4-FFF2-40B4-BE49-F238E27FC236}">
                <a16:creationId xmlns:a16="http://schemas.microsoft.com/office/drawing/2014/main" id="{C8DB6590-15C0-430C-B5B7-C0C3D2C5D86B}"/>
              </a:ext>
            </a:extLst>
          </p:cNvPr>
          <p:cNvCxnSpPr>
            <a:cxnSpLocks/>
          </p:cNvCxnSpPr>
          <p:nvPr/>
        </p:nvCxnSpPr>
        <p:spPr>
          <a:xfrm>
            <a:off x="6086744" y="1213174"/>
            <a:ext cx="0" cy="4996821"/>
          </a:xfrm>
          <a:prstGeom prst="line">
            <a:avLst/>
          </a:prstGeom>
          <a:ln>
            <a:solidFill>
              <a:srgbClr val="0067AC"/>
            </a:solidFill>
          </a:ln>
        </p:spPr>
        <p:style>
          <a:lnRef idx="3">
            <a:schemeClr val="accent1"/>
          </a:lnRef>
          <a:fillRef idx="0">
            <a:schemeClr val="accent1"/>
          </a:fillRef>
          <a:effectRef idx="2">
            <a:schemeClr val="accent1"/>
          </a:effectRef>
          <a:fontRef idx="minor">
            <a:schemeClr val="tx1"/>
          </a:fontRef>
        </p:style>
      </p:cxnSp>
      <p:cxnSp>
        <p:nvCxnSpPr>
          <p:cNvPr id="28" name="Straight Connector 27">
            <a:extLst>
              <a:ext uri="{FF2B5EF4-FFF2-40B4-BE49-F238E27FC236}">
                <a16:creationId xmlns:a16="http://schemas.microsoft.com/office/drawing/2014/main" id="{C89558F8-72AD-49CF-9F85-7F3CD4A9D4D1}"/>
              </a:ext>
            </a:extLst>
          </p:cNvPr>
          <p:cNvCxnSpPr/>
          <p:nvPr/>
        </p:nvCxnSpPr>
        <p:spPr>
          <a:xfrm>
            <a:off x="443974" y="5844239"/>
            <a:ext cx="2048234" cy="0"/>
          </a:xfrm>
          <a:prstGeom prst="line">
            <a:avLst/>
          </a:prstGeom>
          <a:ln w="38100">
            <a:solidFill>
              <a:srgbClr val="0067AC"/>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7BE4BB67-73F0-42FC-A3BD-8C60209CED1C}"/>
              </a:ext>
            </a:extLst>
          </p:cNvPr>
          <p:cNvCxnSpPr/>
          <p:nvPr/>
        </p:nvCxnSpPr>
        <p:spPr>
          <a:xfrm>
            <a:off x="6508108" y="5844239"/>
            <a:ext cx="2048234" cy="0"/>
          </a:xfrm>
          <a:prstGeom prst="line">
            <a:avLst/>
          </a:prstGeom>
          <a:ln w="38100">
            <a:solidFill>
              <a:srgbClr val="0067AC"/>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999DCDF-9B61-4EE3-8A50-EAF3C228C7DE}"/>
              </a:ext>
            </a:extLst>
          </p:cNvPr>
          <p:cNvCxnSpPr/>
          <p:nvPr/>
        </p:nvCxnSpPr>
        <p:spPr>
          <a:xfrm>
            <a:off x="3509483" y="5844239"/>
            <a:ext cx="2048234" cy="0"/>
          </a:xfrm>
          <a:prstGeom prst="line">
            <a:avLst/>
          </a:prstGeom>
          <a:ln w="38100">
            <a:solidFill>
              <a:srgbClr val="0067AC"/>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9ECBFF2-4F91-44B8-881D-2E35468DA93C}"/>
              </a:ext>
            </a:extLst>
          </p:cNvPr>
          <p:cNvCxnSpPr/>
          <p:nvPr/>
        </p:nvCxnSpPr>
        <p:spPr>
          <a:xfrm>
            <a:off x="901733" y="5996639"/>
            <a:ext cx="1156175" cy="0"/>
          </a:xfrm>
          <a:prstGeom prst="line">
            <a:avLst/>
          </a:prstGeom>
          <a:ln w="38100">
            <a:solidFill>
              <a:srgbClr val="0067AC"/>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036B0EE-1D81-465F-AF4D-6F59DD3F7989}"/>
              </a:ext>
            </a:extLst>
          </p:cNvPr>
          <p:cNvCxnSpPr/>
          <p:nvPr/>
        </p:nvCxnSpPr>
        <p:spPr>
          <a:xfrm>
            <a:off x="4003185" y="6017881"/>
            <a:ext cx="1156175" cy="0"/>
          </a:xfrm>
          <a:prstGeom prst="line">
            <a:avLst/>
          </a:prstGeom>
          <a:ln w="38100">
            <a:solidFill>
              <a:srgbClr val="0067AC"/>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B44E8782-B63D-4712-B669-FE1DDAC4AFBE}"/>
              </a:ext>
            </a:extLst>
          </p:cNvPr>
          <p:cNvCxnSpPr/>
          <p:nvPr/>
        </p:nvCxnSpPr>
        <p:spPr>
          <a:xfrm>
            <a:off x="6969643" y="6008645"/>
            <a:ext cx="1156175" cy="0"/>
          </a:xfrm>
          <a:prstGeom prst="line">
            <a:avLst/>
          </a:prstGeom>
          <a:ln w="38100">
            <a:solidFill>
              <a:srgbClr val="0067AC"/>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F5EE8E05-340A-4C2B-8292-24120609AA3B}"/>
              </a:ext>
            </a:extLst>
          </p:cNvPr>
          <p:cNvCxnSpPr>
            <a:cxnSpLocks/>
          </p:cNvCxnSpPr>
          <p:nvPr/>
        </p:nvCxnSpPr>
        <p:spPr>
          <a:xfrm>
            <a:off x="57757" y="2276249"/>
            <a:ext cx="9022743" cy="0"/>
          </a:xfrm>
          <a:prstGeom prst="line">
            <a:avLst/>
          </a:prstGeom>
          <a:ln w="9525" cap="flat" cmpd="sng" algn="ctr">
            <a:solidFill>
              <a:srgbClr val="84C225"/>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Rectangle 3">
            <a:extLst>
              <a:ext uri="{FF2B5EF4-FFF2-40B4-BE49-F238E27FC236}">
                <a16:creationId xmlns:a16="http://schemas.microsoft.com/office/drawing/2014/main" id="{54BB636B-E3B0-4CE0-B2A7-62A948B14321}"/>
              </a:ext>
            </a:extLst>
          </p:cNvPr>
          <p:cNvSpPr/>
          <p:nvPr/>
        </p:nvSpPr>
        <p:spPr>
          <a:xfrm>
            <a:off x="627536" y="1550345"/>
            <a:ext cx="1608197" cy="369332"/>
          </a:xfrm>
          <a:prstGeom prst="rect">
            <a:avLst/>
          </a:prstGeom>
        </p:spPr>
        <p:txBody>
          <a:bodyPr wrap="none">
            <a:spAutoFit/>
          </a:bodyPr>
          <a:lstStyle/>
          <a:p>
            <a:pPr algn="ctr">
              <a:spcAft>
                <a:spcPts val="600"/>
              </a:spcAft>
            </a:pPr>
            <a:r>
              <a:rPr lang="en-US" b="1" dirty="0">
                <a:solidFill>
                  <a:schemeClr val="tx1">
                    <a:lumMod val="65000"/>
                    <a:lumOff val="35000"/>
                  </a:schemeClr>
                </a:solidFill>
                <a:latin typeface="Arial" panose="020B0604020202020204" pitchFamily="34" charset="0"/>
                <a:cs typeface="Arial" panose="020B0604020202020204" pitchFamily="34" charset="0"/>
              </a:rPr>
              <a:t>Transactions</a:t>
            </a:r>
            <a:endParaRPr lang="en-US" sz="16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6" name="Rectangle 35">
            <a:extLst>
              <a:ext uri="{FF2B5EF4-FFF2-40B4-BE49-F238E27FC236}">
                <a16:creationId xmlns:a16="http://schemas.microsoft.com/office/drawing/2014/main" id="{0F38C2B1-BA54-4666-8AC2-D9FA3CE553B7}"/>
              </a:ext>
            </a:extLst>
          </p:cNvPr>
          <p:cNvSpPr/>
          <p:nvPr/>
        </p:nvSpPr>
        <p:spPr>
          <a:xfrm>
            <a:off x="3742526" y="1369835"/>
            <a:ext cx="1492716" cy="723275"/>
          </a:xfrm>
          <a:prstGeom prst="rect">
            <a:avLst/>
          </a:prstGeom>
        </p:spPr>
        <p:txBody>
          <a:bodyPr wrap="none">
            <a:spAutoFit/>
          </a:bodyPr>
          <a:lstStyle/>
          <a:p>
            <a:pPr algn="ctr">
              <a:spcAft>
                <a:spcPts val="600"/>
              </a:spcAft>
            </a:pPr>
            <a:r>
              <a:rPr lang="en-US" b="1" dirty="0">
                <a:solidFill>
                  <a:schemeClr val="tx1">
                    <a:lumMod val="65000"/>
                    <a:lumOff val="35000"/>
                  </a:schemeClr>
                </a:solidFill>
                <a:latin typeface="Arial" panose="020B0604020202020204" pitchFamily="34" charset="0"/>
                <a:cs typeface="Arial" panose="020B0604020202020204" pitchFamily="34" charset="0"/>
              </a:rPr>
              <a:t>Regulatory </a:t>
            </a:r>
          </a:p>
          <a:p>
            <a:pPr algn="ctr">
              <a:spcAft>
                <a:spcPts val="600"/>
              </a:spcAft>
            </a:pPr>
            <a:r>
              <a:rPr lang="en-US" b="1" dirty="0">
                <a:solidFill>
                  <a:schemeClr val="tx1">
                    <a:lumMod val="65000"/>
                    <a:lumOff val="35000"/>
                  </a:schemeClr>
                </a:solidFill>
                <a:latin typeface="Arial" panose="020B0604020202020204" pitchFamily="34" charset="0"/>
                <a:cs typeface="Arial" panose="020B0604020202020204" pitchFamily="34" charset="0"/>
              </a:rPr>
              <a:t>Compliance</a:t>
            </a:r>
            <a:endParaRPr lang="en-US" sz="16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7" name="TextBox 36">
            <a:extLst>
              <a:ext uri="{FF2B5EF4-FFF2-40B4-BE49-F238E27FC236}">
                <a16:creationId xmlns:a16="http://schemas.microsoft.com/office/drawing/2014/main" id="{ACD6331A-4A37-4F2B-A8A2-0B94BA7BDDE9}"/>
              </a:ext>
            </a:extLst>
          </p:cNvPr>
          <p:cNvSpPr txBox="1"/>
          <p:nvPr/>
        </p:nvSpPr>
        <p:spPr>
          <a:xfrm>
            <a:off x="225275" y="2379072"/>
            <a:ext cx="2604412" cy="2508379"/>
          </a:xfrm>
          <a:prstGeom prst="rect">
            <a:avLst/>
          </a:prstGeom>
          <a:noFill/>
        </p:spPr>
        <p:txBody>
          <a:bodyPr wrap="square" rtlCol="0">
            <a:spAutoFit/>
          </a:bodyPr>
          <a:lstStyle/>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Mergers &amp; Acquisitions</a:t>
            </a:r>
          </a:p>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Investment</a:t>
            </a:r>
          </a:p>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Fund Raising</a:t>
            </a:r>
          </a:p>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Sale of Business</a:t>
            </a:r>
          </a:p>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Voluntary Assessment</a:t>
            </a:r>
          </a:p>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Dispute Resolution</a:t>
            </a:r>
          </a:p>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Family Settlement</a:t>
            </a:r>
          </a:p>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Joint Venture</a:t>
            </a:r>
          </a:p>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Other Internal Restructuring</a:t>
            </a:r>
          </a:p>
        </p:txBody>
      </p:sp>
      <p:sp>
        <p:nvSpPr>
          <p:cNvPr id="40" name="Rectangle 39">
            <a:extLst>
              <a:ext uri="{FF2B5EF4-FFF2-40B4-BE49-F238E27FC236}">
                <a16:creationId xmlns:a16="http://schemas.microsoft.com/office/drawing/2014/main" id="{AC28574E-945B-456B-A0B1-77C2F6956902}"/>
              </a:ext>
            </a:extLst>
          </p:cNvPr>
          <p:cNvSpPr/>
          <p:nvPr/>
        </p:nvSpPr>
        <p:spPr>
          <a:xfrm>
            <a:off x="6445847" y="1559092"/>
            <a:ext cx="2339103" cy="369332"/>
          </a:xfrm>
          <a:prstGeom prst="rect">
            <a:avLst/>
          </a:prstGeom>
        </p:spPr>
        <p:txBody>
          <a:bodyPr wrap="none">
            <a:spAutoFit/>
          </a:bodyPr>
          <a:lstStyle/>
          <a:p>
            <a:pPr algn="ctr">
              <a:spcAft>
                <a:spcPts val="600"/>
              </a:spcAft>
            </a:pPr>
            <a:r>
              <a:rPr lang="en-US" b="1" dirty="0">
                <a:solidFill>
                  <a:schemeClr val="tx1">
                    <a:lumMod val="65000"/>
                    <a:lumOff val="35000"/>
                  </a:schemeClr>
                </a:solidFill>
                <a:latin typeface="Arial" panose="020B0604020202020204" pitchFamily="34" charset="0"/>
                <a:cs typeface="Arial" panose="020B0604020202020204" pitchFamily="34" charset="0"/>
              </a:rPr>
              <a:t>Financial Reporting</a:t>
            </a:r>
            <a:endParaRPr lang="en-US" sz="16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E5C812D0-7699-8734-5DFA-DE6C722B7670}"/>
              </a:ext>
            </a:extLst>
          </p:cNvPr>
          <p:cNvSpPr txBox="1"/>
          <p:nvPr/>
        </p:nvSpPr>
        <p:spPr>
          <a:xfrm>
            <a:off x="3320356" y="2382656"/>
            <a:ext cx="2604412" cy="2000548"/>
          </a:xfrm>
          <a:prstGeom prst="rect">
            <a:avLst/>
          </a:prstGeom>
          <a:noFill/>
        </p:spPr>
        <p:txBody>
          <a:bodyPr wrap="square" rtlCol="0">
            <a:spAutoFit/>
          </a:bodyPr>
          <a:lstStyle/>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Foreign Exchange Management Act, 1999 </a:t>
            </a:r>
          </a:p>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Income Tax Act, 1961</a:t>
            </a:r>
          </a:p>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The Securities and Exchange Board of India Act, 1992</a:t>
            </a:r>
          </a:p>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Companies Act, 2013</a:t>
            </a:r>
          </a:p>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Insolvency and Bankruptcy Code, 2016</a:t>
            </a:r>
          </a:p>
        </p:txBody>
      </p:sp>
      <p:sp>
        <p:nvSpPr>
          <p:cNvPr id="23" name="TextBox 22">
            <a:extLst>
              <a:ext uri="{FF2B5EF4-FFF2-40B4-BE49-F238E27FC236}">
                <a16:creationId xmlns:a16="http://schemas.microsoft.com/office/drawing/2014/main" id="{F28C16B4-C1F3-1304-9DE5-D1638AEBB4E6}"/>
              </a:ext>
            </a:extLst>
          </p:cNvPr>
          <p:cNvSpPr txBox="1"/>
          <p:nvPr/>
        </p:nvSpPr>
        <p:spPr>
          <a:xfrm>
            <a:off x="6388579" y="2371222"/>
            <a:ext cx="2604412" cy="3308598"/>
          </a:xfrm>
          <a:prstGeom prst="rect">
            <a:avLst/>
          </a:prstGeom>
          <a:noFill/>
        </p:spPr>
        <p:txBody>
          <a:bodyPr wrap="square" rtlCol="0">
            <a:spAutoFit/>
          </a:bodyPr>
          <a:lstStyle/>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Valuation of Investments</a:t>
            </a:r>
          </a:p>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Valuation of Employee Stock Options</a:t>
            </a:r>
          </a:p>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Purchase Price Allocation</a:t>
            </a:r>
          </a:p>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Impairment Testing</a:t>
            </a:r>
          </a:p>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Complex Financial Instruments </a:t>
            </a:r>
          </a:p>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Earnout Assessment</a:t>
            </a:r>
          </a:p>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Corporate Guarantee Evaluation</a:t>
            </a:r>
          </a:p>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Hedge Effectiveness</a:t>
            </a:r>
          </a:p>
          <a:p>
            <a:pPr marL="171450" indent="-171450">
              <a:spcAft>
                <a:spcPts val="600"/>
              </a:spcAft>
              <a:buFont typeface="Arial" panose="020B0604020202020204" pitchFamily="34" charset="0"/>
              <a:buChar char="•"/>
            </a:pPr>
            <a:r>
              <a:rPr lang="en-US" sz="1300" dirty="0">
                <a:solidFill>
                  <a:schemeClr val="tx1">
                    <a:lumMod val="65000"/>
                    <a:lumOff val="35000"/>
                  </a:schemeClr>
                </a:solidFill>
                <a:latin typeface="Arial" panose="020B0604020202020204" pitchFamily="34" charset="0"/>
                <a:ea typeface="Calibri" charset="0"/>
                <a:cs typeface="Arial" panose="020B0604020202020204" pitchFamily="34" charset="0"/>
              </a:rPr>
              <a:t>Contingent Asset/Liability Assessment</a:t>
            </a:r>
          </a:p>
        </p:txBody>
      </p:sp>
      <p:sp>
        <p:nvSpPr>
          <p:cNvPr id="25" name="Title 5">
            <a:extLst>
              <a:ext uri="{FF2B5EF4-FFF2-40B4-BE49-F238E27FC236}">
                <a16:creationId xmlns:a16="http://schemas.microsoft.com/office/drawing/2014/main" id="{1B861C26-51E8-7D04-AE8E-94B79010E854}"/>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200" dirty="0">
                <a:solidFill>
                  <a:srgbClr val="00335A"/>
                </a:solidFill>
                <a:latin typeface="Arial"/>
                <a:cs typeface="Arial"/>
              </a:rPr>
              <a:t>Current Dynamics in Valuation Profession in India</a:t>
            </a:r>
          </a:p>
          <a:p>
            <a:pPr algn="l"/>
            <a:r>
              <a:rPr lang="en-US" sz="2200" b="1" dirty="0">
                <a:solidFill>
                  <a:srgbClr val="00335A"/>
                </a:solidFill>
                <a:latin typeface="Arial"/>
                <a:cs typeface="Arial"/>
              </a:rPr>
              <a:t>Valuation Requirements</a:t>
            </a:r>
            <a:endParaRPr lang="en-IN" sz="2200" b="1" dirty="0">
              <a:solidFill>
                <a:srgbClr val="00335A"/>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33859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a:extLst>
              <a:ext uri="{FF2B5EF4-FFF2-40B4-BE49-F238E27FC236}">
                <a16:creationId xmlns:a16="http://schemas.microsoft.com/office/drawing/2014/main" id="{61B6897E-CD5A-4910-8AF0-6CE0653BFB39}"/>
              </a:ext>
            </a:extLst>
          </p:cNvPr>
          <p:cNvGraphicFramePr>
            <a:graphicFrameLocks noGrp="1"/>
          </p:cNvGraphicFramePr>
          <p:nvPr>
            <p:extLst>
              <p:ext uri="{D42A27DB-BD31-4B8C-83A1-F6EECF244321}">
                <p14:modId xmlns:p14="http://schemas.microsoft.com/office/powerpoint/2010/main" val="1631388994"/>
              </p:ext>
            </p:extLst>
          </p:nvPr>
        </p:nvGraphicFramePr>
        <p:xfrm>
          <a:off x="101354" y="1318845"/>
          <a:ext cx="8961560" cy="5328139"/>
        </p:xfrm>
        <a:graphic>
          <a:graphicData uri="http://schemas.openxmlformats.org/drawingml/2006/table">
            <a:tbl>
              <a:tblPr firstRow="1" bandRow="1">
                <a:tableStyleId>{5C22544A-7EE6-4342-B048-85BDC9FD1C3A}</a:tableStyleId>
              </a:tblPr>
              <a:tblGrid>
                <a:gridCol w="912370">
                  <a:extLst>
                    <a:ext uri="{9D8B030D-6E8A-4147-A177-3AD203B41FA5}">
                      <a16:colId xmlns:a16="http://schemas.microsoft.com/office/drawing/2014/main" val="126324949"/>
                    </a:ext>
                  </a:extLst>
                </a:gridCol>
                <a:gridCol w="1609838">
                  <a:extLst>
                    <a:ext uri="{9D8B030D-6E8A-4147-A177-3AD203B41FA5}">
                      <a16:colId xmlns:a16="http://schemas.microsoft.com/office/drawing/2014/main" val="2700346094"/>
                    </a:ext>
                  </a:extLst>
                </a:gridCol>
                <a:gridCol w="1609838">
                  <a:extLst>
                    <a:ext uri="{9D8B030D-6E8A-4147-A177-3AD203B41FA5}">
                      <a16:colId xmlns:a16="http://schemas.microsoft.com/office/drawing/2014/main" val="2189991929"/>
                    </a:ext>
                  </a:extLst>
                </a:gridCol>
                <a:gridCol w="1609838">
                  <a:extLst>
                    <a:ext uri="{9D8B030D-6E8A-4147-A177-3AD203B41FA5}">
                      <a16:colId xmlns:a16="http://schemas.microsoft.com/office/drawing/2014/main" val="2776643791"/>
                    </a:ext>
                  </a:extLst>
                </a:gridCol>
                <a:gridCol w="1609838">
                  <a:extLst>
                    <a:ext uri="{9D8B030D-6E8A-4147-A177-3AD203B41FA5}">
                      <a16:colId xmlns:a16="http://schemas.microsoft.com/office/drawing/2014/main" val="1618293255"/>
                    </a:ext>
                  </a:extLst>
                </a:gridCol>
                <a:gridCol w="1609838">
                  <a:extLst>
                    <a:ext uri="{9D8B030D-6E8A-4147-A177-3AD203B41FA5}">
                      <a16:colId xmlns:a16="http://schemas.microsoft.com/office/drawing/2014/main" val="1669456547"/>
                    </a:ext>
                  </a:extLst>
                </a:gridCol>
              </a:tblGrid>
              <a:tr h="1140107">
                <a:tc>
                  <a:txBody>
                    <a:bodyPr/>
                    <a:lstStyle/>
                    <a:p>
                      <a:pPr algn="just"/>
                      <a:endParaRPr lang="en-IN" sz="1400" dirty="0">
                        <a:latin typeface="Arial" panose="020B0604020202020204" pitchFamily="34" charset="0"/>
                        <a:cs typeface="Arial" panose="020B0604020202020204" pitchFamily="34" charset="0"/>
                      </a:endParaRPr>
                    </a:p>
                  </a:txBody>
                  <a:tcPr anchor="ctr">
                    <a:noFill/>
                  </a:tcPr>
                </a:tc>
                <a:tc>
                  <a:txBody>
                    <a:bodyPr/>
                    <a:lstStyle/>
                    <a:p>
                      <a:pPr algn="ctr"/>
                      <a:r>
                        <a:rPr lang="en-IN" sz="1400" dirty="0">
                          <a:latin typeface="Arial" panose="020B0604020202020204" pitchFamily="34" charset="0"/>
                          <a:cs typeface="Arial" panose="020B0604020202020204" pitchFamily="34" charset="0"/>
                        </a:rPr>
                        <a:t>Companies Act, 2013</a:t>
                      </a:r>
                    </a:p>
                  </a:txBody>
                  <a:tcPr anchor="ctr">
                    <a:solidFill>
                      <a:srgbClr val="00335A"/>
                    </a:solidFill>
                  </a:tcPr>
                </a:tc>
                <a:tc>
                  <a:txBody>
                    <a:bodyPr/>
                    <a:lstStyle/>
                    <a:p>
                      <a:pPr algn="ctr"/>
                      <a:r>
                        <a:rPr lang="en-IN" sz="1400" dirty="0">
                          <a:latin typeface="Arial" panose="020B0604020202020204" pitchFamily="34" charset="0"/>
                          <a:cs typeface="Arial" panose="020B0604020202020204" pitchFamily="34" charset="0"/>
                        </a:rPr>
                        <a:t>IBC, 2016</a:t>
                      </a:r>
                    </a:p>
                  </a:txBody>
                  <a:tcPr anchor="ctr">
                    <a:solidFill>
                      <a:srgbClr val="00335A"/>
                    </a:solidFill>
                  </a:tcPr>
                </a:tc>
                <a:tc>
                  <a:txBody>
                    <a:bodyPr/>
                    <a:lstStyle/>
                    <a:p>
                      <a:pPr algn="ctr"/>
                      <a:r>
                        <a:rPr lang="en-IN" sz="1400" dirty="0">
                          <a:latin typeface="Arial" panose="020B0604020202020204" pitchFamily="34" charset="0"/>
                          <a:cs typeface="Arial" panose="020B0604020202020204" pitchFamily="34" charset="0"/>
                        </a:rPr>
                        <a:t>Income Tax act, 1961</a:t>
                      </a:r>
                    </a:p>
                  </a:txBody>
                  <a:tcPr anchor="ctr">
                    <a:solidFill>
                      <a:srgbClr val="00335A"/>
                    </a:solidFill>
                  </a:tcPr>
                </a:tc>
                <a:tc>
                  <a:txBody>
                    <a:bodyPr/>
                    <a:lstStyle/>
                    <a:p>
                      <a:pPr algn="ctr"/>
                      <a:r>
                        <a:rPr lang="en-IN" sz="1400" dirty="0">
                          <a:latin typeface="Arial" panose="020B0604020202020204" pitchFamily="34" charset="0"/>
                          <a:cs typeface="Arial" panose="020B0604020202020204" pitchFamily="34" charset="0"/>
                        </a:rPr>
                        <a:t>SEBI Act, 1992</a:t>
                      </a:r>
                    </a:p>
                  </a:txBody>
                  <a:tcPr anchor="ctr">
                    <a:solidFill>
                      <a:srgbClr val="00335A"/>
                    </a:solidFill>
                  </a:tcPr>
                </a:tc>
                <a:tc>
                  <a:txBody>
                    <a:bodyPr/>
                    <a:lstStyle/>
                    <a:p>
                      <a:pPr algn="ctr"/>
                      <a:r>
                        <a:rPr lang="en-IN" sz="1400" dirty="0">
                          <a:latin typeface="Arial" panose="020B0604020202020204" pitchFamily="34" charset="0"/>
                          <a:cs typeface="Arial" panose="020B0604020202020204" pitchFamily="34" charset="0"/>
                        </a:rPr>
                        <a:t>FEMA, 1999</a:t>
                      </a:r>
                    </a:p>
                  </a:txBody>
                  <a:tcPr anchor="ctr">
                    <a:solidFill>
                      <a:srgbClr val="00335A"/>
                    </a:solidFill>
                  </a:tcPr>
                </a:tc>
                <a:extLst>
                  <a:ext uri="{0D108BD9-81ED-4DB2-BD59-A6C34878D82A}">
                    <a16:rowId xmlns:a16="http://schemas.microsoft.com/office/drawing/2014/main" val="4212157373"/>
                  </a:ext>
                </a:extLst>
              </a:tr>
              <a:tr h="1597131">
                <a:tc>
                  <a:txBody>
                    <a:bodyPr/>
                    <a:lstStyle/>
                    <a:p>
                      <a:pPr algn="just"/>
                      <a:r>
                        <a:rPr lang="en-IN" sz="1400" dirty="0">
                          <a:solidFill>
                            <a:schemeClr val="bg1"/>
                          </a:solidFill>
                          <a:latin typeface="Arial" panose="020B0604020202020204" pitchFamily="34" charset="0"/>
                          <a:cs typeface="Arial" panose="020B0604020202020204" pitchFamily="34" charset="0"/>
                        </a:rPr>
                        <a:t>Listed Entities</a:t>
                      </a:r>
                    </a:p>
                  </a:txBody>
                  <a:tcPr anchor="ctr">
                    <a:solidFill>
                      <a:srgbClr val="00335A"/>
                    </a:solidFill>
                  </a:tcPr>
                </a:tc>
                <a:tc>
                  <a:txBody>
                    <a:bodyPr/>
                    <a:lstStyle/>
                    <a:p>
                      <a:pPr algn="ctr"/>
                      <a:r>
                        <a:rPr lang="en-US" sz="1400" dirty="0">
                          <a:latin typeface="Arial" panose="020B0604020202020204" pitchFamily="34" charset="0"/>
                          <a:cs typeface="Arial" panose="020B0604020202020204" pitchFamily="34" charset="0"/>
                        </a:rPr>
                        <a:t>Registered Valuer</a:t>
                      </a:r>
                    </a:p>
                  </a:txBody>
                  <a:tcPr anchor="ctr">
                    <a:solidFill>
                      <a:srgbClr val="E8F6F8"/>
                    </a:solidFill>
                  </a:tcPr>
                </a:tc>
                <a:tc>
                  <a:txBody>
                    <a:bodyPr/>
                    <a:lstStyle/>
                    <a:p>
                      <a:pPr algn="ctr"/>
                      <a:r>
                        <a:rPr lang="en-IN" sz="1400" dirty="0">
                          <a:latin typeface="Arial" panose="020B0604020202020204" pitchFamily="34" charset="0"/>
                          <a:cs typeface="Arial" panose="020B0604020202020204" pitchFamily="34" charset="0"/>
                        </a:rPr>
                        <a:t>Registered Valuer</a:t>
                      </a:r>
                    </a:p>
                  </a:txBody>
                  <a:tcPr anchor="ctr">
                    <a:solidFill>
                      <a:srgbClr val="E8F6F8"/>
                    </a:solidFill>
                  </a:tcPr>
                </a:tc>
                <a:tc>
                  <a:txBody>
                    <a:bodyPr/>
                    <a:lstStyle/>
                    <a:p>
                      <a:pPr algn="ctr"/>
                      <a:r>
                        <a:rPr lang="en-IN" sz="1400" dirty="0">
                          <a:latin typeface="Arial" panose="020B0604020202020204" pitchFamily="34" charset="0"/>
                          <a:cs typeface="Arial" panose="020B0604020202020204" pitchFamily="34" charset="0"/>
                        </a:rPr>
                        <a:t>Transaction Value on Recognized Stock Exchange</a:t>
                      </a:r>
                    </a:p>
                    <a:p>
                      <a:pPr algn="ctr"/>
                      <a:r>
                        <a:rPr lang="en-IN" sz="1400" dirty="0">
                          <a:latin typeface="Arial" panose="020B0604020202020204" pitchFamily="34" charset="0"/>
                          <a:cs typeface="Arial" panose="020B0604020202020204" pitchFamily="34" charset="0"/>
                        </a:rPr>
                        <a:t>-</a:t>
                      </a:r>
                    </a:p>
                    <a:p>
                      <a:pPr algn="ctr"/>
                      <a:r>
                        <a:rPr lang="en-IN" sz="1400" b="1" dirty="0">
                          <a:latin typeface="Arial" panose="020B0604020202020204" pitchFamily="34" charset="0"/>
                          <a:cs typeface="Arial" panose="020B0604020202020204" pitchFamily="34" charset="0"/>
                        </a:rPr>
                        <a:t>No Certification Required</a:t>
                      </a:r>
                    </a:p>
                  </a:txBody>
                  <a:tcPr anchor="ctr">
                    <a:solidFill>
                      <a:srgbClr val="E8F6F8"/>
                    </a:solidFill>
                  </a:tcPr>
                </a:tc>
                <a:tc>
                  <a:txBody>
                    <a:bodyPr/>
                    <a:lstStyle/>
                    <a:p>
                      <a:pPr algn="ctr"/>
                      <a:r>
                        <a:rPr lang="en-IN" sz="1400" dirty="0">
                          <a:latin typeface="Arial" panose="020B0604020202020204" pitchFamily="34" charset="0"/>
                          <a:cs typeface="Arial" panose="020B0604020202020204" pitchFamily="34" charset="0"/>
                        </a:rPr>
                        <a:t>Registered Valuer or </a:t>
                      </a:r>
                    </a:p>
                    <a:p>
                      <a:pPr algn="ctr"/>
                      <a:r>
                        <a:rPr lang="en-IN" sz="1400" dirty="0">
                          <a:latin typeface="Arial" panose="020B0604020202020204" pitchFamily="34" charset="0"/>
                          <a:cs typeface="Arial" panose="020B0604020202020204" pitchFamily="34" charset="0"/>
                        </a:rPr>
                        <a:t>Cat - 1 Merchant Banker</a:t>
                      </a:r>
                    </a:p>
                  </a:txBody>
                  <a:tcPr anchor="ctr">
                    <a:solidFill>
                      <a:srgbClr val="E8F6F8"/>
                    </a:solidFill>
                  </a:tcPr>
                </a:tc>
                <a:tc>
                  <a:txBody>
                    <a:bodyPr/>
                    <a:lstStyle/>
                    <a:p>
                      <a:pPr algn="ctr"/>
                      <a:r>
                        <a:rPr lang="en-IN" sz="1400" dirty="0">
                          <a:latin typeface="Arial" panose="020B0604020202020204" pitchFamily="34" charset="0"/>
                          <a:cs typeface="Arial" panose="020B0604020202020204" pitchFamily="34" charset="0"/>
                        </a:rPr>
                        <a:t>Transaction Price is the Fair Market Value</a:t>
                      </a:r>
                    </a:p>
                    <a:p>
                      <a:pPr algn="ctr"/>
                      <a:r>
                        <a:rPr lang="en-IN" sz="1400" dirty="0">
                          <a:latin typeface="Arial" panose="020B0604020202020204" pitchFamily="34" charset="0"/>
                          <a:cs typeface="Arial" panose="020B0604020202020204" pitchFamily="34" charset="0"/>
                        </a:rPr>
                        <a:t>-</a:t>
                      </a:r>
                    </a:p>
                    <a:p>
                      <a:pPr algn="ctr"/>
                      <a:r>
                        <a:rPr lang="en-IN" sz="1400" b="1" dirty="0">
                          <a:latin typeface="Arial" panose="020B0604020202020204" pitchFamily="34" charset="0"/>
                          <a:cs typeface="Arial" panose="020B0604020202020204" pitchFamily="34" charset="0"/>
                        </a:rPr>
                        <a:t>No Certification Required</a:t>
                      </a:r>
                    </a:p>
                  </a:txBody>
                  <a:tcPr anchor="ctr">
                    <a:solidFill>
                      <a:srgbClr val="E8F6F8"/>
                    </a:solidFill>
                  </a:tcPr>
                </a:tc>
                <a:extLst>
                  <a:ext uri="{0D108BD9-81ED-4DB2-BD59-A6C34878D82A}">
                    <a16:rowId xmlns:a16="http://schemas.microsoft.com/office/drawing/2014/main" val="1712152169"/>
                  </a:ext>
                </a:extLst>
              </a:tr>
              <a:tr h="2590901">
                <a:tc>
                  <a:txBody>
                    <a:bodyPr/>
                    <a:lstStyle/>
                    <a:p>
                      <a:pPr algn="just"/>
                      <a:r>
                        <a:rPr lang="en-IN" sz="1400" dirty="0">
                          <a:solidFill>
                            <a:schemeClr val="bg1"/>
                          </a:solidFill>
                          <a:latin typeface="Arial" panose="020B0604020202020204" pitchFamily="34" charset="0"/>
                          <a:cs typeface="Arial" panose="020B0604020202020204" pitchFamily="34" charset="0"/>
                        </a:rPr>
                        <a:t>Unlisted Entities</a:t>
                      </a:r>
                    </a:p>
                  </a:txBody>
                  <a:tcPr anchor="ctr">
                    <a:solidFill>
                      <a:srgbClr val="00335A"/>
                    </a:solidFill>
                  </a:tcPr>
                </a:tc>
                <a:tc>
                  <a:txBody>
                    <a:bodyPr/>
                    <a:lstStyle/>
                    <a:p>
                      <a:pPr algn="ctr"/>
                      <a:r>
                        <a:rPr lang="en-IN" sz="1400" b="0" dirty="0">
                          <a:latin typeface="Arial" panose="020B0604020202020204" pitchFamily="34" charset="0"/>
                          <a:cs typeface="Arial" panose="020B0604020202020204" pitchFamily="34" charset="0"/>
                        </a:rPr>
                        <a:t>Registered Valuer</a:t>
                      </a:r>
                    </a:p>
                  </a:txBody>
                  <a:tcPr anchor="ctr">
                    <a:solidFill>
                      <a:srgbClr val="E8F6F8"/>
                    </a:solidFill>
                  </a:tcPr>
                </a:tc>
                <a:tc>
                  <a:txBody>
                    <a:bodyPr/>
                    <a:lstStyle/>
                    <a:p>
                      <a:pPr marL="0" indent="0" algn="ctr">
                        <a:buFont typeface="Arial" panose="020B0604020202020204" pitchFamily="34" charset="0"/>
                        <a:buNone/>
                      </a:pPr>
                      <a:r>
                        <a:rPr lang="en-IN" sz="1400" dirty="0">
                          <a:latin typeface="Arial" panose="020B0604020202020204" pitchFamily="34" charset="0"/>
                          <a:cs typeface="Arial" panose="020B0604020202020204" pitchFamily="34" charset="0"/>
                        </a:rPr>
                        <a:t>Registered Valuer</a:t>
                      </a:r>
                    </a:p>
                  </a:txBody>
                  <a:tcPr anchor="ctr">
                    <a:solidFill>
                      <a:srgbClr val="E8F6F8"/>
                    </a:solidFill>
                  </a:tcPr>
                </a:tc>
                <a:tc>
                  <a:txBody>
                    <a:bodyPr/>
                    <a:lstStyle/>
                    <a:p>
                      <a:pPr marL="0" indent="0" algn="ctr">
                        <a:buFont typeface="Arial" panose="020B0604020202020204" pitchFamily="34" charset="0"/>
                        <a:buNone/>
                      </a:pPr>
                      <a:r>
                        <a:rPr lang="en-IN" sz="1400" b="1" dirty="0">
                          <a:latin typeface="Arial" panose="020B0604020202020204" pitchFamily="34" charset="0"/>
                          <a:cs typeface="Arial" panose="020B0604020202020204" pitchFamily="34" charset="0"/>
                        </a:rPr>
                        <a:t>56(2)(</a:t>
                      </a:r>
                      <a:r>
                        <a:rPr lang="en-IN" sz="1400" b="1" dirty="0" err="1">
                          <a:latin typeface="Arial" panose="020B0604020202020204" pitchFamily="34" charset="0"/>
                          <a:cs typeface="Arial" panose="020B0604020202020204" pitchFamily="34" charset="0"/>
                        </a:rPr>
                        <a:t>Viib</a:t>
                      </a:r>
                      <a:r>
                        <a:rPr lang="en-IN" sz="1400" b="1" dirty="0">
                          <a:latin typeface="Arial" panose="020B0604020202020204" pitchFamily="34" charset="0"/>
                          <a:cs typeface="Arial" panose="020B0604020202020204" pitchFamily="34" charset="0"/>
                        </a:rPr>
                        <a:t>)</a:t>
                      </a:r>
                      <a:r>
                        <a:rPr lang="en-IN" sz="1400" dirty="0">
                          <a:latin typeface="Arial" panose="020B0604020202020204" pitchFamily="34" charset="0"/>
                          <a:cs typeface="Arial" panose="020B0604020202020204" pitchFamily="34" charset="0"/>
                        </a:rPr>
                        <a:t> – </a:t>
                      </a:r>
                    </a:p>
                    <a:p>
                      <a:pPr marL="0" indent="0" algn="ctr">
                        <a:buFont typeface="Arial" panose="020B0604020202020204" pitchFamily="34" charset="0"/>
                        <a:buNone/>
                      </a:pPr>
                      <a:endParaRPr lang="en-IN" sz="1400" dirty="0">
                        <a:latin typeface="Arial" panose="020B0604020202020204" pitchFamily="34" charset="0"/>
                        <a:cs typeface="Arial" panose="020B0604020202020204" pitchFamily="34" charset="0"/>
                      </a:endParaRPr>
                    </a:p>
                    <a:p>
                      <a:pPr marL="0" indent="0" algn="ctr">
                        <a:buFont typeface="Arial" panose="020B0604020202020204" pitchFamily="34" charset="0"/>
                        <a:buNone/>
                      </a:pPr>
                      <a:r>
                        <a:rPr lang="en-IN" sz="1400" dirty="0">
                          <a:latin typeface="Arial" panose="020B0604020202020204" pitchFamily="34" charset="0"/>
                          <a:cs typeface="Arial" panose="020B0604020202020204" pitchFamily="34" charset="0"/>
                        </a:rPr>
                        <a:t>Merchant Banker.</a:t>
                      </a:r>
                    </a:p>
                    <a:p>
                      <a:pPr marL="0" indent="0" algn="ctr">
                        <a:buFont typeface="Arial" panose="020B0604020202020204" pitchFamily="34" charset="0"/>
                        <a:buNone/>
                      </a:pPr>
                      <a:endParaRPr lang="en-IN" sz="1400" dirty="0">
                        <a:latin typeface="Arial" panose="020B0604020202020204" pitchFamily="34" charset="0"/>
                        <a:cs typeface="Arial" panose="020B0604020202020204" pitchFamily="34" charset="0"/>
                      </a:endParaRPr>
                    </a:p>
                    <a:p>
                      <a:pPr marL="0" indent="0" algn="ctr">
                        <a:buFont typeface="Arial" panose="020B0604020202020204" pitchFamily="34" charset="0"/>
                        <a:buNone/>
                      </a:pPr>
                      <a:r>
                        <a:rPr lang="en-IN" sz="1400" b="1" dirty="0">
                          <a:latin typeface="Arial" panose="020B0604020202020204" pitchFamily="34" charset="0"/>
                          <a:cs typeface="Arial" panose="020B0604020202020204" pitchFamily="34" charset="0"/>
                        </a:rPr>
                        <a:t>56(2)(x)</a:t>
                      </a:r>
                      <a:r>
                        <a:rPr lang="en-IN" sz="1400" dirty="0">
                          <a:latin typeface="Arial" panose="020B0604020202020204" pitchFamily="34" charset="0"/>
                          <a:cs typeface="Arial" panose="020B0604020202020204" pitchFamily="34" charset="0"/>
                        </a:rPr>
                        <a:t> – </a:t>
                      </a:r>
                    </a:p>
                    <a:p>
                      <a:pPr marL="0" indent="0" algn="ctr">
                        <a:buFont typeface="Arial" panose="020B0604020202020204" pitchFamily="34" charset="0"/>
                        <a:buNone/>
                      </a:pPr>
                      <a:endParaRPr lang="en-IN" sz="1400" dirty="0">
                        <a:latin typeface="Arial" panose="020B0604020202020204" pitchFamily="34" charset="0"/>
                        <a:cs typeface="Arial" panose="020B0604020202020204" pitchFamily="34" charset="0"/>
                      </a:endParaRPr>
                    </a:p>
                    <a:p>
                      <a:pPr marL="0" indent="0" algn="ctr">
                        <a:buFont typeface="Arial" panose="020B0604020202020204" pitchFamily="34" charset="0"/>
                        <a:buNone/>
                      </a:pPr>
                      <a:r>
                        <a:rPr lang="en-IN" sz="1400" dirty="0">
                          <a:latin typeface="Arial" panose="020B0604020202020204" pitchFamily="34" charset="0"/>
                          <a:cs typeface="Arial" panose="020B0604020202020204" pitchFamily="34" charset="0"/>
                        </a:rPr>
                        <a:t>Merchant Banker or </a:t>
                      </a:r>
                    </a:p>
                    <a:p>
                      <a:pPr marL="0" indent="0" algn="ctr">
                        <a:buFont typeface="Arial" panose="020B0604020202020204" pitchFamily="34" charset="0"/>
                        <a:buNone/>
                      </a:pPr>
                      <a:r>
                        <a:rPr lang="en-IN" sz="1400" dirty="0">
                          <a:latin typeface="Arial" panose="020B0604020202020204" pitchFamily="34" charset="0"/>
                          <a:cs typeface="Arial" panose="020B0604020202020204" pitchFamily="34" charset="0"/>
                        </a:rPr>
                        <a:t>Chartered Accountant</a:t>
                      </a:r>
                    </a:p>
                    <a:p>
                      <a:pPr algn="ctr"/>
                      <a:endParaRPr lang="en-IN" sz="1400" dirty="0">
                        <a:latin typeface="Arial" panose="020B0604020202020204" pitchFamily="34" charset="0"/>
                        <a:cs typeface="Arial" panose="020B0604020202020204" pitchFamily="34" charset="0"/>
                      </a:endParaRPr>
                    </a:p>
                  </a:txBody>
                  <a:tcPr anchor="ctr">
                    <a:solidFill>
                      <a:srgbClr val="E8F6F8"/>
                    </a:solidFill>
                  </a:tcPr>
                </a:tc>
                <a:tc>
                  <a:txBody>
                    <a:bodyPr/>
                    <a:lstStyle/>
                    <a:p>
                      <a:pPr algn="ctr"/>
                      <a:r>
                        <a:rPr lang="en-IN" sz="1400" dirty="0">
                          <a:latin typeface="Arial" panose="020B0604020202020204" pitchFamily="34" charset="0"/>
                          <a:cs typeface="Arial" panose="020B0604020202020204" pitchFamily="34" charset="0"/>
                        </a:rPr>
                        <a:t>Registered Valuer or </a:t>
                      </a:r>
                    </a:p>
                    <a:p>
                      <a:pPr algn="ctr"/>
                      <a:r>
                        <a:rPr lang="en-IN" sz="1400" dirty="0">
                          <a:latin typeface="Arial" panose="020B0604020202020204" pitchFamily="34" charset="0"/>
                          <a:cs typeface="Arial" panose="020B0604020202020204" pitchFamily="34" charset="0"/>
                        </a:rPr>
                        <a:t>Cat – 1 Merchant Banker</a:t>
                      </a:r>
                    </a:p>
                  </a:txBody>
                  <a:tcPr anchor="ctr">
                    <a:solidFill>
                      <a:srgbClr val="E8F6F8"/>
                    </a:solidFill>
                  </a:tcPr>
                </a:tc>
                <a:tc>
                  <a:txBody>
                    <a:bodyPr/>
                    <a:lstStyle/>
                    <a:p>
                      <a:pPr algn="ctr"/>
                      <a:r>
                        <a:rPr lang="en-IN" sz="1400" dirty="0">
                          <a:latin typeface="Arial" panose="020B0604020202020204" pitchFamily="34" charset="0"/>
                          <a:cs typeface="Arial" panose="020B0604020202020204" pitchFamily="34" charset="0"/>
                        </a:rPr>
                        <a:t>Chartered Accountant </a:t>
                      </a:r>
                    </a:p>
                    <a:p>
                      <a:pPr algn="ctr"/>
                      <a:r>
                        <a:rPr lang="en-IN" sz="1400" dirty="0">
                          <a:latin typeface="Arial" panose="020B0604020202020204" pitchFamily="34" charset="0"/>
                          <a:cs typeface="Arial" panose="020B0604020202020204" pitchFamily="34" charset="0"/>
                        </a:rPr>
                        <a:t>or </a:t>
                      </a:r>
                    </a:p>
                    <a:p>
                      <a:pPr algn="ctr"/>
                      <a:r>
                        <a:rPr lang="en-IN" sz="1400" dirty="0">
                          <a:latin typeface="Arial" panose="020B0604020202020204" pitchFamily="34" charset="0"/>
                          <a:cs typeface="Arial" panose="020B0604020202020204" pitchFamily="34" charset="0"/>
                        </a:rPr>
                        <a:t>Cost Accountant or </a:t>
                      </a:r>
                    </a:p>
                    <a:p>
                      <a:pPr algn="ctr"/>
                      <a:r>
                        <a:rPr lang="en-IN" sz="1400" dirty="0">
                          <a:latin typeface="Arial" panose="020B0604020202020204" pitchFamily="34" charset="0"/>
                          <a:cs typeface="Arial" panose="020B0604020202020204" pitchFamily="34" charset="0"/>
                        </a:rPr>
                        <a:t>Merchant Banker</a:t>
                      </a:r>
                    </a:p>
                  </a:txBody>
                  <a:tcPr anchor="ctr">
                    <a:solidFill>
                      <a:srgbClr val="E8F6F8"/>
                    </a:solidFill>
                  </a:tcPr>
                </a:tc>
                <a:extLst>
                  <a:ext uri="{0D108BD9-81ED-4DB2-BD59-A6C34878D82A}">
                    <a16:rowId xmlns:a16="http://schemas.microsoft.com/office/drawing/2014/main" val="940023562"/>
                  </a:ext>
                </a:extLst>
              </a:tr>
            </a:tbl>
          </a:graphicData>
        </a:graphic>
      </p:graphicFrame>
      <p:sp>
        <p:nvSpPr>
          <p:cNvPr id="7" name="Title 5">
            <a:extLst>
              <a:ext uri="{FF2B5EF4-FFF2-40B4-BE49-F238E27FC236}">
                <a16:creationId xmlns:a16="http://schemas.microsoft.com/office/drawing/2014/main" id="{FCCEFC86-71DF-EECD-C0EB-A95881D94AE8}"/>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200" dirty="0">
                <a:solidFill>
                  <a:srgbClr val="00335A"/>
                </a:solidFill>
                <a:latin typeface="Arial"/>
                <a:cs typeface="Arial"/>
              </a:rPr>
              <a:t>Current Dynamics in Valuation Profession in India</a:t>
            </a:r>
          </a:p>
          <a:p>
            <a:pPr algn="l"/>
            <a:r>
              <a:rPr lang="en-US" sz="2200" b="1" dirty="0">
                <a:solidFill>
                  <a:srgbClr val="00335A"/>
                </a:solidFill>
                <a:latin typeface="Arial"/>
                <a:cs typeface="Arial"/>
              </a:rPr>
              <a:t>Valuation Professional Requirements</a:t>
            </a:r>
            <a:endParaRPr lang="en-IN" sz="2200" b="1" dirty="0">
              <a:solidFill>
                <a:srgbClr val="00335A"/>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637583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a:extLst>
              <a:ext uri="{FF2B5EF4-FFF2-40B4-BE49-F238E27FC236}">
                <a16:creationId xmlns:a16="http://schemas.microsoft.com/office/drawing/2014/main" id="{61B6897E-CD5A-4910-8AF0-6CE0653BFB39}"/>
              </a:ext>
            </a:extLst>
          </p:cNvPr>
          <p:cNvGraphicFramePr>
            <a:graphicFrameLocks noGrp="1"/>
          </p:cNvGraphicFramePr>
          <p:nvPr/>
        </p:nvGraphicFramePr>
        <p:xfrm>
          <a:off x="230909" y="1193304"/>
          <a:ext cx="8636000" cy="4744730"/>
        </p:xfrm>
        <a:graphic>
          <a:graphicData uri="http://schemas.openxmlformats.org/drawingml/2006/table">
            <a:tbl>
              <a:tblPr firstRow="1" bandRow="1">
                <a:tableStyleId>{5C22544A-7EE6-4342-B048-85BDC9FD1C3A}</a:tableStyleId>
              </a:tblPr>
              <a:tblGrid>
                <a:gridCol w="886691">
                  <a:extLst>
                    <a:ext uri="{9D8B030D-6E8A-4147-A177-3AD203B41FA5}">
                      <a16:colId xmlns:a16="http://schemas.microsoft.com/office/drawing/2014/main" val="126324949"/>
                    </a:ext>
                  </a:extLst>
                </a:gridCol>
                <a:gridCol w="1265382">
                  <a:extLst>
                    <a:ext uri="{9D8B030D-6E8A-4147-A177-3AD203B41FA5}">
                      <a16:colId xmlns:a16="http://schemas.microsoft.com/office/drawing/2014/main" val="2700346094"/>
                    </a:ext>
                  </a:extLst>
                </a:gridCol>
                <a:gridCol w="6483927">
                  <a:extLst>
                    <a:ext uri="{9D8B030D-6E8A-4147-A177-3AD203B41FA5}">
                      <a16:colId xmlns:a16="http://schemas.microsoft.com/office/drawing/2014/main" val="2189991929"/>
                    </a:ext>
                  </a:extLst>
                </a:gridCol>
              </a:tblGrid>
              <a:tr h="392422">
                <a:tc>
                  <a:txBody>
                    <a:bodyPr/>
                    <a:lstStyle/>
                    <a:p>
                      <a:r>
                        <a:rPr lang="en-IN" sz="1600" dirty="0">
                          <a:latin typeface="Arial" panose="020B0604020202020204" pitchFamily="34" charset="0"/>
                          <a:cs typeface="Arial" panose="020B0604020202020204" pitchFamily="34" charset="0"/>
                        </a:rPr>
                        <a:t>S. No.</a:t>
                      </a:r>
                    </a:p>
                  </a:txBody>
                  <a:tcPr anchor="ctr">
                    <a:solidFill>
                      <a:srgbClr val="00335A"/>
                    </a:solidFill>
                  </a:tcPr>
                </a:tc>
                <a:tc>
                  <a:txBody>
                    <a:bodyPr/>
                    <a:lstStyle/>
                    <a:p>
                      <a:r>
                        <a:rPr lang="en-IN" sz="1600" dirty="0">
                          <a:latin typeface="Arial" panose="020B0604020202020204" pitchFamily="34" charset="0"/>
                          <a:cs typeface="Arial" panose="020B0604020202020204" pitchFamily="34" charset="0"/>
                        </a:rPr>
                        <a:t>Section</a:t>
                      </a:r>
                    </a:p>
                  </a:txBody>
                  <a:tcPr anchor="ctr">
                    <a:solidFill>
                      <a:srgbClr val="00335A"/>
                    </a:solidFill>
                  </a:tcPr>
                </a:tc>
                <a:tc>
                  <a:txBody>
                    <a:bodyPr/>
                    <a:lstStyle/>
                    <a:p>
                      <a:r>
                        <a:rPr lang="en-IN" sz="1600" dirty="0">
                          <a:latin typeface="Arial" panose="020B0604020202020204" pitchFamily="34" charset="0"/>
                          <a:cs typeface="Arial" panose="020B0604020202020204" pitchFamily="34" charset="0"/>
                        </a:rPr>
                        <a:t>Synopsis</a:t>
                      </a:r>
                    </a:p>
                  </a:txBody>
                  <a:tcPr anchor="ctr">
                    <a:solidFill>
                      <a:srgbClr val="00335A"/>
                    </a:solidFill>
                  </a:tcPr>
                </a:tc>
                <a:extLst>
                  <a:ext uri="{0D108BD9-81ED-4DB2-BD59-A6C34878D82A}">
                    <a16:rowId xmlns:a16="http://schemas.microsoft.com/office/drawing/2014/main" val="4212157373"/>
                  </a:ext>
                </a:extLst>
              </a:tr>
              <a:tr h="392422">
                <a:tc>
                  <a:txBody>
                    <a:bodyPr/>
                    <a:lstStyle/>
                    <a:p>
                      <a:r>
                        <a:rPr lang="en-IN" sz="1600" dirty="0">
                          <a:latin typeface="Arial" panose="020B0604020202020204" pitchFamily="34" charset="0"/>
                          <a:cs typeface="Arial" panose="020B0604020202020204" pitchFamily="34" charset="0"/>
                        </a:rPr>
                        <a:t>1</a:t>
                      </a:r>
                    </a:p>
                  </a:txBody>
                  <a:tcPr anchor="ctr">
                    <a:solidFill>
                      <a:srgbClr val="E8F6F8"/>
                    </a:solidFill>
                  </a:tcPr>
                </a:tc>
                <a:tc>
                  <a:txBody>
                    <a:bodyPr/>
                    <a:lstStyle/>
                    <a:p>
                      <a:r>
                        <a:rPr lang="en-IN" sz="1600" dirty="0">
                          <a:latin typeface="Arial" panose="020B0604020202020204" pitchFamily="34" charset="0"/>
                          <a:cs typeface="Arial" panose="020B0604020202020204" pitchFamily="34" charset="0"/>
                        </a:rPr>
                        <a:t>39(4)</a:t>
                      </a:r>
                    </a:p>
                  </a:txBody>
                  <a:tcPr anchor="ctr">
                    <a:solidFill>
                      <a:srgbClr val="E8F6F8"/>
                    </a:solidFill>
                  </a:tcPr>
                </a:tc>
                <a:tc>
                  <a:txBody>
                    <a:bodyPr/>
                    <a:lstStyle/>
                    <a:p>
                      <a:pPr algn="just"/>
                      <a:r>
                        <a:rPr lang="en-IN" sz="1600" dirty="0">
                          <a:latin typeface="Arial" panose="020B0604020202020204" pitchFamily="34" charset="0"/>
                          <a:cs typeface="Arial" panose="020B0604020202020204" pitchFamily="34" charset="0"/>
                        </a:rPr>
                        <a:t>Allotment of securities for consideration other than cash</a:t>
                      </a:r>
                    </a:p>
                  </a:txBody>
                  <a:tcPr anchor="ctr">
                    <a:solidFill>
                      <a:srgbClr val="E8F6F8"/>
                    </a:solidFill>
                  </a:tcPr>
                </a:tc>
                <a:extLst>
                  <a:ext uri="{0D108BD9-81ED-4DB2-BD59-A6C34878D82A}">
                    <a16:rowId xmlns:a16="http://schemas.microsoft.com/office/drawing/2014/main" val="1712152169"/>
                  </a:ext>
                </a:extLst>
              </a:tr>
              <a:tr h="392422">
                <a:tc>
                  <a:txBody>
                    <a:bodyPr/>
                    <a:lstStyle/>
                    <a:p>
                      <a:r>
                        <a:rPr lang="en-IN" sz="1600" dirty="0">
                          <a:latin typeface="Arial" panose="020B0604020202020204" pitchFamily="34" charset="0"/>
                          <a:cs typeface="Arial" panose="020B0604020202020204" pitchFamily="34" charset="0"/>
                        </a:rPr>
                        <a:t>2</a:t>
                      </a:r>
                    </a:p>
                  </a:txBody>
                  <a:tcPr anchor="ctr">
                    <a:solidFill>
                      <a:srgbClr val="E8F6F8"/>
                    </a:solidFill>
                  </a:tcPr>
                </a:tc>
                <a:tc>
                  <a:txBody>
                    <a:bodyPr/>
                    <a:lstStyle/>
                    <a:p>
                      <a:r>
                        <a:rPr lang="en-IN" sz="1600" dirty="0">
                          <a:latin typeface="Arial" panose="020B0604020202020204" pitchFamily="34" charset="0"/>
                          <a:cs typeface="Arial" panose="020B0604020202020204" pitchFamily="34" charset="0"/>
                        </a:rPr>
                        <a:t>54(1)</a:t>
                      </a:r>
                    </a:p>
                  </a:txBody>
                  <a:tcPr anchor="ctr">
                    <a:solidFill>
                      <a:srgbClr val="E8F6F8"/>
                    </a:solidFill>
                  </a:tcPr>
                </a:tc>
                <a:tc>
                  <a:txBody>
                    <a:bodyPr/>
                    <a:lstStyle/>
                    <a:p>
                      <a:pPr algn="just"/>
                      <a:r>
                        <a:rPr lang="en-IN" sz="1600" dirty="0">
                          <a:latin typeface="Arial" panose="020B0604020202020204" pitchFamily="34" charset="0"/>
                          <a:cs typeface="Arial" panose="020B0604020202020204" pitchFamily="34" charset="0"/>
                        </a:rPr>
                        <a:t>Issue of Sweat Equity Shares in case of unlisted companies</a:t>
                      </a:r>
                    </a:p>
                  </a:txBody>
                  <a:tcPr anchor="ctr">
                    <a:solidFill>
                      <a:srgbClr val="E8F6F8"/>
                    </a:solidFill>
                  </a:tcPr>
                </a:tc>
                <a:extLst>
                  <a:ext uri="{0D108BD9-81ED-4DB2-BD59-A6C34878D82A}">
                    <a16:rowId xmlns:a16="http://schemas.microsoft.com/office/drawing/2014/main" val="940023562"/>
                  </a:ext>
                </a:extLst>
              </a:tr>
              <a:tr h="677818">
                <a:tc>
                  <a:txBody>
                    <a:bodyPr/>
                    <a:lstStyle/>
                    <a:p>
                      <a:r>
                        <a:rPr lang="en-IN" sz="1600" dirty="0">
                          <a:latin typeface="Arial" panose="020B0604020202020204" pitchFamily="34" charset="0"/>
                          <a:cs typeface="Arial" panose="020B0604020202020204" pitchFamily="34" charset="0"/>
                        </a:rPr>
                        <a:t>3</a:t>
                      </a:r>
                    </a:p>
                  </a:txBody>
                  <a:tcPr anchor="ctr">
                    <a:solidFill>
                      <a:srgbClr val="E8F6F8"/>
                    </a:solidFill>
                  </a:tcPr>
                </a:tc>
                <a:tc>
                  <a:txBody>
                    <a:bodyPr/>
                    <a:lstStyle/>
                    <a:p>
                      <a:r>
                        <a:rPr lang="en-IN" sz="1600" dirty="0">
                          <a:latin typeface="Arial" panose="020B0604020202020204" pitchFamily="34" charset="0"/>
                          <a:cs typeface="Arial" panose="020B0604020202020204" pitchFamily="34" charset="0"/>
                        </a:rPr>
                        <a:t>62(1)(c)</a:t>
                      </a:r>
                    </a:p>
                  </a:txBody>
                  <a:tcPr anchor="ctr">
                    <a:solidFill>
                      <a:srgbClr val="E8F6F8"/>
                    </a:solidFill>
                  </a:tcPr>
                </a:tc>
                <a:tc>
                  <a:txBody>
                    <a:bodyPr/>
                    <a:lstStyle/>
                    <a:p>
                      <a:pPr algn="just"/>
                      <a:r>
                        <a:rPr lang="en-IN" sz="1600" dirty="0">
                          <a:latin typeface="Arial" panose="020B0604020202020204" pitchFamily="34" charset="0"/>
                          <a:cs typeface="Arial" panose="020B0604020202020204" pitchFamily="34" charset="0"/>
                        </a:rPr>
                        <a:t>Issue of shares/ convertible securities on preferential basis by unlisted company for cash or for consideration other than cash</a:t>
                      </a:r>
                    </a:p>
                  </a:txBody>
                  <a:tcPr anchor="ctr">
                    <a:solidFill>
                      <a:srgbClr val="E8F6F8"/>
                    </a:solidFill>
                  </a:tcPr>
                </a:tc>
                <a:extLst>
                  <a:ext uri="{0D108BD9-81ED-4DB2-BD59-A6C34878D82A}">
                    <a16:rowId xmlns:a16="http://schemas.microsoft.com/office/drawing/2014/main" val="262879168"/>
                  </a:ext>
                </a:extLst>
              </a:tr>
              <a:tr h="677818">
                <a:tc>
                  <a:txBody>
                    <a:bodyPr/>
                    <a:lstStyle/>
                    <a:p>
                      <a:r>
                        <a:rPr lang="en-IN" sz="1600" dirty="0">
                          <a:latin typeface="Arial" panose="020B0604020202020204" pitchFamily="34" charset="0"/>
                          <a:cs typeface="Arial" panose="020B0604020202020204" pitchFamily="34" charset="0"/>
                        </a:rPr>
                        <a:t>4</a:t>
                      </a:r>
                    </a:p>
                  </a:txBody>
                  <a:tcPr anchor="ctr">
                    <a:solidFill>
                      <a:srgbClr val="E8F6F8"/>
                    </a:solidFill>
                  </a:tcPr>
                </a:tc>
                <a:tc>
                  <a:txBody>
                    <a:bodyPr/>
                    <a:lstStyle/>
                    <a:p>
                      <a:r>
                        <a:rPr lang="en-IN" sz="1600" dirty="0">
                          <a:latin typeface="Arial" panose="020B0604020202020204" pitchFamily="34" charset="0"/>
                          <a:cs typeface="Arial" panose="020B0604020202020204" pitchFamily="34" charset="0"/>
                        </a:rPr>
                        <a:t>67(3)(b)</a:t>
                      </a:r>
                    </a:p>
                  </a:txBody>
                  <a:tcPr anchor="ctr">
                    <a:solidFill>
                      <a:srgbClr val="E8F6F8"/>
                    </a:solidFill>
                  </a:tcPr>
                </a:tc>
                <a:tc>
                  <a:txBody>
                    <a:bodyPr/>
                    <a:lstStyle/>
                    <a:p>
                      <a:pPr algn="just"/>
                      <a:r>
                        <a:rPr lang="en-IN" sz="1600" dirty="0">
                          <a:latin typeface="Arial" panose="020B0604020202020204" pitchFamily="34" charset="0"/>
                          <a:cs typeface="Arial" panose="020B0604020202020204" pitchFamily="34" charset="0"/>
                        </a:rPr>
                        <a:t>Provision of money by company for purchase of its own shares by employees or by trustees for the benefit of employees</a:t>
                      </a:r>
                    </a:p>
                  </a:txBody>
                  <a:tcPr anchor="ctr">
                    <a:solidFill>
                      <a:srgbClr val="E8F6F8"/>
                    </a:solidFill>
                  </a:tcPr>
                </a:tc>
                <a:extLst>
                  <a:ext uri="{0D108BD9-81ED-4DB2-BD59-A6C34878D82A}">
                    <a16:rowId xmlns:a16="http://schemas.microsoft.com/office/drawing/2014/main" val="1311117191"/>
                  </a:ext>
                </a:extLst>
              </a:tr>
              <a:tr h="1248612">
                <a:tc>
                  <a:txBody>
                    <a:bodyPr/>
                    <a:lstStyle/>
                    <a:p>
                      <a:r>
                        <a:rPr lang="en-IN" sz="1600" dirty="0">
                          <a:latin typeface="Arial" panose="020B0604020202020204" pitchFamily="34" charset="0"/>
                          <a:cs typeface="Arial" panose="020B0604020202020204" pitchFamily="34" charset="0"/>
                        </a:rPr>
                        <a:t>5</a:t>
                      </a:r>
                    </a:p>
                  </a:txBody>
                  <a:tcPr anchor="ctr">
                    <a:solidFill>
                      <a:srgbClr val="E8F6F8"/>
                    </a:solidFill>
                  </a:tcPr>
                </a:tc>
                <a:tc>
                  <a:txBody>
                    <a:bodyPr/>
                    <a:lstStyle/>
                    <a:p>
                      <a:r>
                        <a:rPr lang="en-IN" sz="1600" dirty="0">
                          <a:latin typeface="Arial" panose="020B0604020202020204" pitchFamily="34" charset="0"/>
                          <a:cs typeface="Arial" panose="020B0604020202020204" pitchFamily="34" charset="0"/>
                        </a:rPr>
                        <a:t>191</a:t>
                      </a:r>
                    </a:p>
                  </a:txBody>
                  <a:tcPr anchor="ctr">
                    <a:solidFill>
                      <a:srgbClr val="E8F6F8"/>
                    </a:solidFill>
                  </a:tcPr>
                </a:tc>
                <a:tc>
                  <a:txBody>
                    <a:bodyPr/>
                    <a:lstStyle/>
                    <a:p>
                      <a:pPr algn="just"/>
                      <a:r>
                        <a:rPr lang="en-IN" sz="1600" dirty="0">
                          <a:latin typeface="Arial" panose="020B0604020202020204" pitchFamily="34" charset="0"/>
                          <a:cs typeface="Arial" panose="020B0604020202020204" pitchFamily="34" charset="0"/>
                        </a:rPr>
                        <a:t>Payment (other than in cash) to directors by way of compensation for loss of office or as consideration for retirement from office in connection with transfer of undertaking, property or shares of the company</a:t>
                      </a:r>
                    </a:p>
                  </a:txBody>
                  <a:tcPr anchor="ctr">
                    <a:solidFill>
                      <a:srgbClr val="E8F6F8"/>
                    </a:solidFill>
                  </a:tcPr>
                </a:tc>
                <a:extLst>
                  <a:ext uri="{0D108BD9-81ED-4DB2-BD59-A6C34878D82A}">
                    <a16:rowId xmlns:a16="http://schemas.microsoft.com/office/drawing/2014/main" val="1588598135"/>
                  </a:ext>
                </a:extLst>
              </a:tr>
              <a:tr h="963216">
                <a:tc>
                  <a:txBody>
                    <a:bodyPr/>
                    <a:lstStyle/>
                    <a:p>
                      <a:r>
                        <a:rPr lang="en-IN" sz="1600" dirty="0">
                          <a:latin typeface="Arial" panose="020B0604020202020204" pitchFamily="34" charset="0"/>
                          <a:cs typeface="Arial" panose="020B0604020202020204" pitchFamily="34" charset="0"/>
                        </a:rPr>
                        <a:t>6</a:t>
                      </a:r>
                    </a:p>
                  </a:txBody>
                  <a:tcPr anchor="ctr">
                    <a:solidFill>
                      <a:srgbClr val="E8F6F8"/>
                    </a:solidFill>
                  </a:tcPr>
                </a:tc>
                <a:tc>
                  <a:txBody>
                    <a:bodyPr/>
                    <a:lstStyle/>
                    <a:p>
                      <a:r>
                        <a:rPr lang="en-IN" sz="1600" dirty="0">
                          <a:latin typeface="Arial" panose="020B0604020202020204" pitchFamily="34" charset="0"/>
                          <a:cs typeface="Arial" panose="020B0604020202020204" pitchFamily="34" charset="0"/>
                        </a:rPr>
                        <a:t>192(2)</a:t>
                      </a:r>
                    </a:p>
                  </a:txBody>
                  <a:tcPr anchor="ctr">
                    <a:solidFill>
                      <a:srgbClr val="E8F6F8"/>
                    </a:solidFill>
                  </a:tcPr>
                </a:tc>
                <a:tc>
                  <a:txBody>
                    <a:bodyPr/>
                    <a:lstStyle/>
                    <a:p>
                      <a:pPr algn="just"/>
                      <a:r>
                        <a:rPr lang="en-IN" sz="1600" dirty="0">
                          <a:latin typeface="Arial" panose="020B0604020202020204" pitchFamily="34" charset="0"/>
                          <a:cs typeface="Arial" panose="020B0604020202020204" pitchFamily="34" charset="0"/>
                        </a:rPr>
                        <a:t>Director of a company or its holding, subsidiary or associate company or any person connected with him acquires or wants to acquire asset from the company for consideration other than cash, or vice versa.</a:t>
                      </a:r>
                    </a:p>
                  </a:txBody>
                  <a:tcPr anchor="ctr">
                    <a:solidFill>
                      <a:srgbClr val="E8F6F8"/>
                    </a:solidFill>
                  </a:tcPr>
                </a:tc>
                <a:extLst>
                  <a:ext uri="{0D108BD9-81ED-4DB2-BD59-A6C34878D82A}">
                    <a16:rowId xmlns:a16="http://schemas.microsoft.com/office/drawing/2014/main" val="1539977706"/>
                  </a:ext>
                </a:extLst>
              </a:tr>
            </a:tbl>
          </a:graphicData>
        </a:graphic>
      </p:graphicFrame>
      <p:sp>
        <p:nvSpPr>
          <p:cNvPr id="7" name="Title 5">
            <a:extLst>
              <a:ext uri="{FF2B5EF4-FFF2-40B4-BE49-F238E27FC236}">
                <a16:creationId xmlns:a16="http://schemas.microsoft.com/office/drawing/2014/main" id="{E2339FCE-9DD0-92A2-D12E-294060D470A9}"/>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200" dirty="0">
              <a:solidFill>
                <a:srgbClr val="00335A"/>
              </a:solidFill>
              <a:latin typeface="Arial"/>
              <a:cs typeface="Arial"/>
            </a:endParaRPr>
          </a:p>
          <a:p>
            <a:pPr algn="l"/>
            <a:r>
              <a:rPr lang="en-US" sz="2200" b="1" dirty="0">
                <a:solidFill>
                  <a:srgbClr val="00335A"/>
                </a:solidFill>
                <a:latin typeface="Arial"/>
                <a:cs typeface="Arial"/>
              </a:rPr>
              <a:t>Valuation Requirements Under Companies Act, 2013</a:t>
            </a:r>
            <a:endParaRPr lang="en-IN" sz="2200" b="1" dirty="0">
              <a:solidFill>
                <a:srgbClr val="00335A"/>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560169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a:extLst>
              <a:ext uri="{FF2B5EF4-FFF2-40B4-BE49-F238E27FC236}">
                <a16:creationId xmlns:a16="http://schemas.microsoft.com/office/drawing/2014/main" id="{61B6897E-CD5A-4910-8AF0-6CE0653BFB39}"/>
              </a:ext>
            </a:extLst>
          </p:cNvPr>
          <p:cNvGraphicFramePr>
            <a:graphicFrameLocks noGrp="1"/>
          </p:cNvGraphicFramePr>
          <p:nvPr>
            <p:extLst>
              <p:ext uri="{D42A27DB-BD31-4B8C-83A1-F6EECF244321}">
                <p14:modId xmlns:p14="http://schemas.microsoft.com/office/powerpoint/2010/main" val="4248866661"/>
              </p:ext>
            </p:extLst>
          </p:nvPr>
        </p:nvGraphicFramePr>
        <p:xfrm>
          <a:off x="230909" y="1181538"/>
          <a:ext cx="8636000" cy="4957616"/>
        </p:xfrm>
        <a:graphic>
          <a:graphicData uri="http://schemas.openxmlformats.org/drawingml/2006/table">
            <a:tbl>
              <a:tblPr firstRow="1" bandRow="1">
                <a:tableStyleId>{5C22544A-7EE6-4342-B048-85BDC9FD1C3A}</a:tableStyleId>
              </a:tblPr>
              <a:tblGrid>
                <a:gridCol w="886691">
                  <a:extLst>
                    <a:ext uri="{9D8B030D-6E8A-4147-A177-3AD203B41FA5}">
                      <a16:colId xmlns:a16="http://schemas.microsoft.com/office/drawing/2014/main" val="126324949"/>
                    </a:ext>
                  </a:extLst>
                </a:gridCol>
                <a:gridCol w="1357745">
                  <a:extLst>
                    <a:ext uri="{9D8B030D-6E8A-4147-A177-3AD203B41FA5}">
                      <a16:colId xmlns:a16="http://schemas.microsoft.com/office/drawing/2014/main" val="2700346094"/>
                    </a:ext>
                  </a:extLst>
                </a:gridCol>
                <a:gridCol w="6391564">
                  <a:extLst>
                    <a:ext uri="{9D8B030D-6E8A-4147-A177-3AD203B41FA5}">
                      <a16:colId xmlns:a16="http://schemas.microsoft.com/office/drawing/2014/main" val="2189991929"/>
                    </a:ext>
                  </a:extLst>
                </a:gridCol>
              </a:tblGrid>
              <a:tr h="412240">
                <a:tc>
                  <a:txBody>
                    <a:bodyPr/>
                    <a:lstStyle/>
                    <a:p>
                      <a:r>
                        <a:rPr lang="en-IN" sz="1600" dirty="0">
                          <a:latin typeface="Arial" panose="020B0604020202020204" pitchFamily="34" charset="0"/>
                          <a:cs typeface="Arial" panose="020B0604020202020204" pitchFamily="34" charset="0"/>
                        </a:rPr>
                        <a:t>S. No.</a:t>
                      </a:r>
                    </a:p>
                  </a:txBody>
                  <a:tcPr anchor="ctr">
                    <a:solidFill>
                      <a:srgbClr val="00335A"/>
                    </a:solidFill>
                  </a:tcPr>
                </a:tc>
                <a:tc>
                  <a:txBody>
                    <a:bodyPr/>
                    <a:lstStyle/>
                    <a:p>
                      <a:r>
                        <a:rPr lang="en-IN" sz="1600" dirty="0">
                          <a:latin typeface="Arial" panose="020B0604020202020204" pitchFamily="34" charset="0"/>
                          <a:cs typeface="Arial" panose="020B0604020202020204" pitchFamily="34" charset="0"/>
                        </a:rPr>
                        <a:t>Section</a:t>
                      </a:r>
                    </a:p>
                  </a:txBody>
                  <a:tcPr anchor="ctr">
                    <a:solidFill>
                      <a:srgbClr val="00335A"/>
                    </a:solidFill>
                  </a:tcPr>
                </a:tc>
                <a:tc>
                  <a:txBody>
                    <a:bodyPr/>
                    <a:lstStyle/>
                    <a:p>
                      <a:r>
                        <a:rPr lang="en-IN" sz="1600" dirty="0">
                          <a:latin typeface="Arial" panose="020B0604020202020204" pitchFamily="34" charset="0"/>
                          <a:cs typeface="Arial" panose="020B0604020202020204" pitchFamily="34" charset="0"/>
                        </a:rPr>
                        <a:t>Synopsis</a:t>
                      </a:r>
                    </a:p>
                  </a:txBody>
                  <a:tcPr anchor="ctr">
                    <a:solidFill>
                      <a:srgbClr val="00335A"/>
                    </a:solidFill>
                  </a:tcPr>
                </a:tc>
                <a:extLst>
                  <a:ext uri="{0D108BD9-81ED-4DB2-BD59-A6C34878D82A}">
                    <a16:rowId xmlns:a16="http://schemas.microsoft.com/office/drawing/2014/main" val="4212157373"/>
                  </a:ext>
                </a:extLst>
              </a:tr>
              <a:tr h="412240">
                <a:tc>
                  <a:txBody>
                    <a:bodyPr/>
                    <a:lstStyle/>
                    <a:p>
                      <a:r>
                        <a:rPr lang="en-IN" sz="1600" dirty="0">
                          <a:latin typeface="Arial" panose="020B0604020202020204" pitchFamily="34" charset="0"/>
                          <a:cs typeface="Arial" panose="020B0604020202020204" pitchFamily="34" charset="0"/>
                        </a:rPr>
                        <a:t>7</a:t>
                      </a:r>
                    </a:p>
                  </a:txBody>
                  <a:tcPr anchor="ctr">
                    <a:solidFill>
                      <a:srgbClr val="E8F6F8"/>
                    </a:solidFill>
                  </a:tcPr>
                </a:tc>
                <a:tc>
                  <a:txBody>
                    <a:bodyPr/>
                    <a:lstStyle/>
                    <a:p>
                      <a:r>
                        <a:rPr lang="en-IN" sz="1600" dirty="0">
                          <a:latin typeface="Arial" panose="020B0604020202020204" pitchFamily="34" charset="0"/>
                          <a:cs typeface="Arial" panose="020B0604020202020204" pitchFamily="34" charset="0"/>
                        </a:rPr>
                        <a:t>230(2)(c)(v)</a:t>
                      </a:r>
                    </a:p>
                  </a:txBody>
                  <a:tcPr anchor="ctr">
                    <a:solidFill>
                      <a:srgbClr val="E8F6F8"/>
                    </a:solidFill>
                  </a:tcPr>
                </a:tc>
                <a:tc>
                  <a:txBody>
                    <a:bodyPr/>
                    <a:lstStyle/>
                    <a:p>
                      <a:pPr algn="just"/>
                      <a:r>
                        <a:rPr lang="en-IN" sz="1600" dirty="0">
                          <a:latin typeface="Arial" panose="020B0604020202020204" pitchFamily="34" charset="0"/>
                          <a:cs typeface="Arial" panose="020B0604020202020204" pitchFamily="34" charset="0"/>
                        </a:rPr>
                        <a:t>In case of any scheme of corporate debt structuring</a:t>
                      </a:r>
                    </a:p>
                  </a:txBody>
                  <a:tcPr anchor="ctr">
                    <a:solidFill>
                      <a:srgbClr val="E8F6F8"/>
                    </a:solidFill>
                  </a:tcPr>
                </a:tc>
                <a:extLst>
                  <a:ext uri="{0D108BD9-81ED-4DB2-BD59-A6C34878D82A}">
                    <a16:rowId xmlns:a16="http://schemas.microsoft.com/office/drawing/2014/main" val="1712152169"/>
                  </a:ext>
                </a:extLst>
              </a:tr>
              <a:tr h="712050">
                <a:tc>
                  <a:txBody>
                    <a:bodyPr/>
                    <a:lstStyle/>
                    <a:p>
                      <a:r>
                        <a:rPr lang="en-IN" sz="1600" dirty="0">
                          <a:latin typeface="Arial" panose="020B0604020202020204" pitchFamily="34" charset="0"/>
                          <a:cs typeface="Arial" panose="020B0604020202020204" pitchFamily="34" charset="0"/>
                        </a:rPr>
                        <a:t>8</a:t>
                      </a:r>
                    </a:p>
                  </a:txBody>
                  <a:tcPr anchor="ctr">
                    <a:solidFill>
                      <a:srgbClr val="E8F6F8"/>
                    </a:solidFill>
                  </a:tcPr>
                </a:tc>
                <a:tc>
                  <a:txBody>
                    <a:bodyPr/>
                    <a:lstStyle/>
                    <a:p>
                      <a:r>
                        <a:rPr lang="en-IN" sz="1600" dirty="0">
                          <a:latin typeface="Arial" panose="020B0604020202020204" pitchFamily="34" charset="0"/>
                          <a:cs typeface="Arial" panose="020B0604020202020204" pitchFamily="34" charset="0"/>
                        </a:rPr>
                        <a:t>230(11)</a:t>
                      </a:r>
                    </a:p>
                  </a:txBody>
                  <a:tcPr anchor="ctr">
                    <a:solidFill>
                      <a:srgbClr val="E8F6F8"/>
                    </a:solidFill>
                  </a:tcPr>
                </a:tc>
                <a:tc>
                  <a:txBody>
                    <a:bodyPr/>
                    <a:lstStyle/>
                    <a:p>
                      <a:pPr algn="just"/>
                      <a:r>
                        <a:rPr lang="en-IN" sz="1600" dirty="0">
                          <a:latin typeface="Arial" panose="020B0604020202020204" pitchFamily="34" charset="0"/>
                          <a:cs typeface="Arial" panose="020B0604020202020204" pitchFamily="34" charset="0"/>
                        </a:rPr>
                        <a:t>Offer of takeover of an unlisted company as a result of compromise or arrangement</a:t>
                      </a:r>
                    </a:p>
                  </a:txBody>
                  <a:tcPr anchor="ctr">
                    <a:solidFill>
                      <a:srgbClr val="E8F6F8"/>
                    </a:solidFill>
                  </a:tcPr>
                </a:tc>
                <a:extLst>
                  <a:ext uri="{0D108BD9-81ED-4DB2-BD59-A6C34878D82A}">
                    <a16:rowId xmlns:a16="http://schemas.microsoft.com/office/drawing/2014/main" val="940023562"/>
                  </a:ext>
                </a:extLst>
              </a:tr>
              <a:tr h="712050">
                <a:tc>
                  <a:txBody>
                    <a:bodyPr/>
                    <a:lstStyle/>
                    <a:p>
                      <a:r>
                        <a:rPr lang="en-IN" sz="1600" dirty="0">
                          <a:latin typeface="Arial" panose="020B0604020202020204" pitchFamily="34" charset="0"/>
                          <a:cs typeface="Arial" panose="020B0604020202020204" pitchFamily="34" charset="0"/>
                        </a:rPr>
                        <a:t>9</a:t>
                      </a:r>
                    </a:p>
                  </a:txBody>
                  <a:tcPr anchor="ctr">
                    <a:solidFill>
                      <a:srgbClr val="E8F6F8"/>
                    </a:solidFill>
                  </a:tcPr>
                </a:tc>
                <a:tc>
                  <a:txBody>
                    <a:bodyPr/>
                    <a:lstStyle/>
                    <a:p>
                      <a:r>
                        <a:rPr lang="en-IN" sz="1600" dirty="0">
                          <a:latin typeface="Arial" panose="020B0604020202020204" pitchFamily="34" charset="0"/>
                          <a:cs typeface="Arial" panose="020B0604020202020204" pitchFamily="34" charset="0"/>
                        </a:rPr>
                        <a:t>230(3)</a:t>
                      </a:r>
                    </a:p>
                  </a:txBody>
                  <a:tcPr anchor="ctr">
                    <a:solidFill>
                      <a:srgbClr val="E8F6F8"/>
                    </a:solidFill>
                  </a:tcPr>
                </a:tc>
                <a:tc>
                  <a:txBody>
                    <a:bodyPr/>
                    <a:lstStyle/>
                    <a:p>
                      <a:pPr algn="just"/>
                      <a:r>
                        <a:rPr lang="en-IN" sz="1600" dirty="0">
                          <a:latin typeface="Arial" panose="020B0604020202020204" pitchFamily="34" charset="0"/>
                          <a:cs typeface="Arial" panose="020B0604020202020204" pitchFamily="34" charset="0"/>
                        </a:rPr>
                        <a:t>For valuation including swap ratio under a scheme of compromise or arrangement, copy of valuer to accompanied</a:t>
                      </a:r>
                    </a:p>
                  </a:txBody>
                  <a:tcPr anchor="ctr">
                    <a:solidFill>
                      <a:srgbClr val="E8F6F8"/>
                    </a:solidFill>
                  </a:tcPr>
                </a:tc>
                <a:extLst>
                  <a:ext uri="{0D108BD9-81ED-4DB2-BD59-A6C34878D82A}">
                    <a16:rowId xmlns:a16="http://schemas.microsoft.com/office/drawing/2014/main" val="262879168"/>
                  </a:ext>
                </a:extLst>
              </a:tr>
              <a:tr h="712050">
                <a:tc>
                  <a:txBody>
                    <a:bodyPr/>
                    <a:lstStyle/>
                    <a:p>
                      <a:r>
                        <a:rPr lang="en-IN" sz="1600" dirty="0">
                          <a:latin typeface="Arial" panose="020B0604020202020204" pitchFamily="34" charset="0"/>
                          <a:cs typeface="Arial" panose="020B0604020202020204" pitchFamily="34" charset="0"/>
                        </a:rPr>
                        <a:t>10</a:t>
                      </a:r>
                    </a:p>
                  </a:txBody>
                  <a:tcPr anchor="ctr">
                    <a:solidFill>
                      <a:srgbClr val="E8F6F8"/>
                    </a:solidFill>
                  </a:tcPr>
                </a:tc>
                <a:tc>
                  <a:txBody>
                    <a:bodyPr/>
                    <a:lstStyle/>
                    <a:p>
                      <a:r>
                        <a:rPr lang="en-IN" sz="1600" dirty="0">
                          <a:latin typeface="Arial" panose="020B0604020202020204" pitchFamily="34" charset="0"/>
                          <a:cs typeface="Arial" panose="020B0604020202020204" pitchFamily="34" charset="0"/>
                        </a:rPr>
                        <a:t>232(2)</a:t>
                      </a:r>
                    </a:p>
                  </a:txBody>
                  <a:tcPr anchor="ctr">
                    <a:solidFill>
                      <a:srgbClr val="E8F6F8"/>
                    </a:solidFill>
                  </a:tcPr>
                </a:tc>
                <a:tc>
                  <a:txBody>
                    <a:bodyPr/>
                    <a:lstStyle/>
                    <a:p>
                      <a:pPr algn="just"/>
                      <a:r>
                        <a:rPr lang="en-IN" sz="1600" dirty="0">
                          <a:latin typeface="Arial" panose="020B0604020202020204" pitchFamily="34" charset="0"/>
                          <a:cs typeface="Arial" panose="020B0604020202020204" pitchFamily="34" charset="0"/>
                        </a:rPr>
                        <a:t>In case of any scheme for the reconstruction of the company or companies involving merger/ amalgamation or demerger</a:t>
                      </a:r>
                    </a:p>
                  </a:txBody>
                  <a:tcPr anchor="ctr">
                    <a:solidFill>
                      <a:srgbClr val="E8F6F8"/>
                    </a:solidFill>
                  </a:tcPr>
                </a:tc>
                <a:extLst>
                  <a:ext uri="{0D108BD9-81ED-4DB2-BD59-A6C34878D82A}">
                    <a16:rowId xmlns:a16="http://schemas.microsoft.com/office/drawing/2014/main" val="1311117191"/>
                  </a:ext>
                </a:extLst>
              </a:tr>
              <a:tr h="642468">
                <a:tc>
                  <a:txBody>
                    <a:bodyPr/>
                    <a:lstStyle/>
                    <a:p>
                      <a:r>
                        <a:rPr lang="en-IN" sz="1600" dirty="0">
                          <a:latin typeface="Arial" panose="020B0604020202020204" pitchFamily="34" charset="0"/>
                          <a:cs typeface="Arial" panose="020B0604020202020204" pitchFamily="34" charset="0"/>
                        </a:rPr>
                        <a:t>11</a:t>
                      </a:r>
                    </a:p>
                  </a:txBody>
                  <a:tcPr anchor="ctr">
                    <a:solidFill>
                      <a:srgbClr val="E8F6F8"/>
                    </a:solidFill>
                  </a:tcPr>
                </a:tc>
                <a:tc>
                  <a:txBody>
                    <a:bodyPr/>
                    <a:lstStyle/>
                    <a:p>
                      <a:r>
                        <a:rPr lang="en-IN" sz="1600" dirty="0">
                          <a:latin typeface="Arial" panose="020B0604020202020204" pitchFamily="34" charset="0"/>
                          <a:cs typeface="Arial" panose="020B0604020202020204" pitchFamily="34" charset="0"/>
                        </a:rPr>
                        <a:t>232(3)(h)(B)</a:t>
                      </a:r>
                    </a:p>
                  </a:txBody>
                  <a:tcPr anchor="ctr">
                    <a:solidFill>
                      <a:srgbClr val="E8F6F8"/>
                    </a:solidFill>
                  </a:tcPr>
                </a:tc>
                <a:tc>
                  <a:txBody>
                    <a:bodyPr/>
                    <a:lstStyle/>
                    <a:p>
                      <a:pPr algn="just"/>
                      <a:r>
                        <a:rPr lang="en-IN" sz="1600" dirty="0">
                          <a:latin typeface="Arial" panose="020B0604020202020204" pitchFamily="34" charset="0"/>
                          <a:cs typeface="Arial" panose="020B0604020202020204" pitchFamily="34" charset="0"/>
                        </a:rPr>
                        <a:t>Exit for dissenting shareholders of transferor company</a:t>
                      </a:r>
                    </a:p>
                  </a:txBody>
                  <a:tcPr anchor="ctr">
                    <a:solidFill>
                      <a:srgbClr val="E8F6F8"/>
                    </a:solidFill>
                  </a:tcPr>
                </a:tc>
                <a:extLst>
                  <a:ext uri="{0D108BD9-81ED-4DB2-BD59-A6C34878D82A}">
                    <a16:rowId xmlns:a16="http://schemas.microsoft.com/office/drawing/2014/main" val="1588598135"/>
                  </a:ext>
                </a:extLst>
              </a:tr>
              <a:tr h="642468">
                <a:tc>
                  <a:txBody>
                    <a:bodyPr/>
                    <a:lstStyle/>
                    <a:p>
                      <a:r>
                        <a:rPr lang="en-IN" sz="1600" dirty="0">
                          <a:latin typeface="Arial" panose="020B0604020202020204" pitchFamily="34" charset="0"/>
                          <a:cs typeface="Arial" panose="020B0604020202020204" pitchFamily="34" charset="0"/>
                        </a:rPr>
                        <a:t>12</a:t>
                      </a:r>
                    </a:p>
                  </a:txBody>
                  <a:tcPr anchor="ctr">
                    <a:solidFill>
                      <a:srgbClr val="E8F6F8"/>
                    </a:solidFill>
                  </a:tcPr>
                </a:tc>
                <a:tc>
                  <a:txBody>
                    <a:bodyPr/>
                    <a:lstStyle/>
                    <a:p>
                      <a:r>
                        <a:rPr lang="en-IN" sz="1600" dirty="0">
                          <a:latin typeface="Arial" panose="020B0604020202020204" pitchFamily="34" charset="0"/>
                          <a:cs typeface="Arial" panose="020B0604020202020204" pitchFamily="34" charset="0"/>
                        </a:rPr>
                        <a:t>236(2)</a:t>
                      </a:r>
                    </a:p>
                  </a:txBody>
                  <a:tcPr anchor="ctr">
                    <a:solidFill>
                      <a:srgbClr val="E8F6F8"/>
                    </a:solidFill>
                  </a:tcPr>
                </a:tc>
                <a:tc>
                  <a:txBody>
                    <a:bodyPr/>
                    <a:lstStyle/>
                    <a:p>
                      <a:pPr algn="just"/>
                      <a:r>
                        <a:rPr lang="en-IN" sz="1600" dirty="0">
                          <a:latin typeface="Arial" panose="020B0604020202020204" pitchFamily="34" charset="0"/>
                          <a:cs typeface="Arial" panose="020B0604020202020204" pitchFamily="34" charset="0"/>
                        </a:rPr>
                        <a:t>Purchase of minority shareholding</a:t>
                      </a:r>
                    </a:p>
                  </a:txBody>
                  <a:tcPr anchor="ctr">
                    <a:solidFill>
                      <a:srgbClr val="E8F6F8"/>
                    </a:solidFill>
                  </a:tcPr>
                </a:tc>
                <a:extLst>
                  <a:ext uri="{0D108BD9-81ED-4DB2-BD59-A6C34878D82A}">
                    <a16:rowId xmlns:a16="http://schemas.microsoft.com/office/drawing/2014/main" val="2079319475"/>
                  </a:ext>
                </a:extLst>
              </a:tr>
              <a:tr h="712050">
                <a:tc>
                  <a:txBody>
                    <a:bodyPr/>
                    <a:lstStyle/>
                    <a:p>
                      <a:r>
                        <a:rPr lang="en-IN" sz="1600" dirty="0">
                          <a:latin typeface="Arial" panose="020B0604020202020204" pitchFamily="34" charset="0"/>
                          <a:cs typeface="Arial" panose="020B0604020202020204" pitchFamily="34" charset="0"/>
                        </a:rPr>
                        <a:t>13</a:t>
                      </a:r>
                    </a:p>
                  </a:txBody>
                  <a:tcPr anchor="ctr">
                    <a:solidFill>
                      <a:srgbClr val="E8F6F8"/>
                    </a:solidFill>
                  </a:tcPr>
                </a:tc>
                <a:tc>
                  <a:txBody>
                    <a:bodyPr/>
                    <a:lstStyle/>
                    <a:p>
                      <a:r>
                        <a:rPr lang="en-IN" sz="1600" dirty="0">
                          <a:latin typeface="Arial" panose="020B0604020202020204" pitchFamily="34" charset="0"/>
                          <a:cs typeface="Arial" panose="020B0604020202020204" pitchFamily="34" charset="0"/>
                        </a:rPr>
                        <a:t>281(1)(a)</a:t>
                      </a:r>
                    </a:p>
                  </a:txBody>
                  <a:tcPr anchor="ctr">
                    <a:solidFill>
                      <a:srgbClr val="E8F6F8"/>
                    </a:solidFill>
                  </a:tcPr>
                </a:tc>
                <a:tc>
                  <a:txBody>
                    <a:bodyPr/>
                    <a:lstStyle/>
                    <a:p>
                      <a:pPr algn="just"/>
                      <a:r>
                        <a:rPr lang="en-IN" sz="1600" dirty="0">
                          <a:latin typeface="Arial" panose="020B0604020202020204" pitchFamily="34" charset="0"/>
                          <a:cs typeface="Arial" panose="020B0604020202020204" pitchFamily="34" charset="0"/>
                        </a:rPr>
                        <a:t>Submission of report by Company Liquidator in case of winding up order by NCLT</a:t>
                      </a:r>
                    </a:p>
                  </a:txBody>
                  <a:tcPr anchor="ctr">
                    <a:solidFill>
                      <a:srgbClr val="E8F6F8"/>
                    </a:solidFill>
                  </a:tcPr>
                </a:tc>
                <a:extLst>
                  <a:ext uri="{0D108BD9-81ED-4DB2-BD59-A6C34878D82A}">
                    <a16:rowId xmlns:a16="http://schemas.microsoft.com/office/drawing/2014/main" val="1098274864"/>
                  </a:ext>
                </a:extLst>
              </a:tr>
            </a:tbl>
          </a:graphicData>
        </a:graphic>
      </p:graphicFrame>
      <p:sp>
        <p:nvSpPr>
          <p:cNvPr id="6" name="Title 5">
            <a:extLst>
              <a:ext uri="{FF2B5EF4-FFF2-40B4-BE49-F238E27FC236}">
                <a16:creationId xmlns:a16="http://schemas.microsoft.com/office/drawing/2014/main" id="{22822976-C9E3-CD1C-7551-DA199F782ABD}"/>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200" dirty="0">
              <a:solidFill>
                <a:srgbClr val="00335A"/>
              </a:solidFill>
              <a:latin typeface="Arial"/>
              <a:cs typeface="Arial"/>
            </a:endParaRPr>
          </a:p>
          <a:p>
            <a:pPr algn="l"/>
            <a:r>
              <a:rPr lang="en-US" sz="2200" b="1" dirty="0">
                <a:solidFill>
                  <a:srgbClr val="00335A"/>
                </a:solidFill>
                <a:latin typeface="Arial"/>
                <a:cs typeface="Arial"/>
              </a:rPr>
              <a:t>Valuation Requirements Under Companies Act, 2013</a:t>
            </a:r>
            <a:endParaRPr lang="en-IN" sz="2200" b="1" dirty="0">
              <a:solidFill>
                <a:srgbClr val="00335A"/>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153150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2822976-C9E3-CD1C-7551-DA199F782ABD}"/>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200" dirty="0">
              <a:solidFill>
                <a:srgbClr val="00335A"/>
              </a:solidFill>
              <a:latin typeface="Arial"/>
              <a:cs typeface="Arial"/>
            </a:endParaRPr>
          </a:p>
          <a:p>
            <a:pPr algn="l"/>
            <a:r>
              <a:rPr lang="en-US" sz="2200" b="1" dirty="0">
                <a:solidFill>
                  <a:srgbClr val="00335A"/>
                </a:solidFill>
                <a:latin typeface="Arial"/>
                <a:cs typeface="Arial"/>
              </a:rPr>
              <a:t>Valuation Requirements Under FEMA</a:t>
            </a:r>
            <a:endParaRPr lang="en-IN" sz="2200" b="1" dirty="0">
              <a:solidFill>
                <a:srgbClr val="00335A"/>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D41324F3-B9AF-7BA9-69CF-F9E0EFA91C7D}"/>
              </a:ext>
            </a:extLst>
          </p:cNvPr>
          <p:cNvSpPr/>
          <p:nvPr/>
        </p:nvSpPr>
        <p:spPr>
          <a:xfrm>
            <a:off x="364366" y="1415513"/>
            <a:ext cx="4218922" cy="360000"/>
          </a:xfrm>
          <a:prstGeom prst="rect">
            <a:avLst/>
          </a:prstGeom>
          <a:solidFill>
            <a:srgbClr val="20568C"/>
          </a:solidFill>
          <a:effectLst>
            <a:outerShdw blurRad="50800" dist="38100" dir="10800000" algn="r"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wrap="square" anchor="t">
            <a:noAutofit/>
          </a:bodyPr>
          <a:lstStyle/>
          <a:p>
            <a:r>
              <a:rPr lang="en-US" b="1" dirty="0">
                <a:latin typeface="Arial" panose="020B0604020202020204" pitchFamily="34" charset="0"/>
                <a:cs typeface="Arial" panose="020B0604020202020204" pitchFamily="34" charset="0"/>
              </a:rPr>
              <a:t>Foreign Direct Investment (FDI)</a:t>
            </a:r>
          </a:p>
        </p:txBody>
      </p:sp>
      <p:sp>
        <p:nvSpPr>
          <p:cNvPr id="5" name="Rectangle 4">
            <a:extLst>
              <a:ext uri="{FF2B5EF4-FFF2-40B4-BE49-F238E27FC236}">
                <a16:creationId xmlns:a16="http://schemas.microsoft.com/office/drawing/2014/main" id="{05954D08-7CF3-D641-8F26-F45B71E3F4E8}"/>
              </a:ext>
            </a:extLst>
          </p:cNvPr>
          <p:cNvSpPr/>
          <p:nvPr/>
        </p:nvSpPr>
        <p:spPr>
          <a:xfrm>
            <a:off x="401087" y="4638542"/>
            <a:ext cx="4219023" cy="360000"/>
          </a:xfrm>
          <a:prstGeom prst="rect">
            <a:avLst/>
          </a:prstGeom>
          <a:solidFill>
            <a:srgbClr val="20568C"/>
          </a:solidFill>
          <a:effectLst>
            <a:outerShdw blurRad="50800" dist="38100" dir="10800000" algn="r"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wrap="square" anchor="t">
            <a:noAutofit/>
          </a:bodyPr>
          <a:lstStyle/>
          <a:p>
            <a:r>
              <a:rPr lang="en-US" b="1" dirty="0">
                <a:latin typeface="Arial" panose="020B0604020202020204" pitchFamily="34" charset="0"/>
                <a:cs typeface="Arial" panose="020B0604020202020204" pitchFamily="34" charset="0"/>
              </a:rPr>
              <a:t>Overseas Direct Investment (ODI)</a:t>
            </a:r>
          </a:p>
        </p:txBody>
      </p:sp>
      <p:sp>
        <p:nvSpPr>
          <p:cNvPr id="7" name="Chevron 15">
            <a:extLst>
              <a:ext uri="{FF2B5EF4-FFF2-40B4-BE49-F238E27FC236}">
                <a16:creationId xmlns:a16="http://schemas.microsoft.com/office/drawing/2014/main" id="{EF4E4D5C-C455-5DF0-E911-C6C1FB733671}"/>
              </a:ext>
            </a:extLst>
          </p:cNvPr>
          <p:cNvSpPr/>
          <p:nvPr/>
        </p:nvSpPr>
        <p:spPr>
          <a:xfrm>
            <a:off x="392653" y="1952200"/>
            <a:ext cx="260460" cy="368300"/>
          </a:xfrm>
          <a:prstGeom prst="chevron">
            <a:avLst/>
          </a:prstGeom>
          <a:solidFill>
            <a:srgbClr val="20568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i="1">
              <a:solidFill>
                <a:schemeClr val="tx1"/>
              </a:solidFill>
              <a:latin typeface="Arial" panose="020B0604020202020204" pitchFamily="34" charset="0"/>
              <a:cs typeface="Arial" panose="020B0604020202020204" pitchFamily="34" charset="0"/>
            </a:endParaRPr>
          </a:p>
        </p:txBody>
      </p:sp>
      <p:sp>
        <p:nvSpPr>
          <p:cNvPr id="8" name="Chevron 16">
            <a:extLst>
              <a:ext uri="{FF2B5EF4-FFF2-40B4-BE49-F238E27FC236}">
                <a16:creationId xmlns:a16="http://schemas.microsoft.com/office/drawing/2014/main" id="{57CBA213-BB99-AAEE-000D-192D3964014F}"/>
              </a:ext>
            </a:extLst>
          </p:cNvPr>
          <p:cNvSpPr/>
          <p:nvPr/>
        </p:nvSpPr>
        <p:spPr>
          <a:xfrm>
            <a:off x="392653" y="2743353"/>
            <a:ext cx="260460" cy="368300"/>
          </a:xfrm>
          <a:prstGeom prst="chevron">
            <a:avLst/>
          </a:prstGeom>
          <a:solidFill>
            <a:srgbClr val="20568C"/>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i="1">
              <a:solidFill>
                <a:schemeClr val="tx1"/>
              </a:solidFill>
              <a:latin typeface="Arial" panose="020B0604020202020204" pitchFamily="34" charset="0"/>
              <a:cs typeface="Arial" panose="020B0604020202020204" pitchFamily="34" charset="0"/>
            </a:endParaRPr>
          </a:p>
        </p:txBody>
      </p:sp>
      <p:sp>
        <p:nvSpPr>
          <p:cNvPr id="10" name="Chevron 17">
            <a:extLst>
              <a:ext uri="{FF2B5EF4-FFF2-40B4-BE49-F238E27FC236}">
                <a16:creationId xmlns:a16="http://schemas.microsoft.com/office/drawing/2014/main" id="{61F7582E-A19B-BC50-9C2B-A094E622D95B}"/>
              </a:ext>
            </a:extLst>
          </p:cNvPr>
          <p:cNvSpPr/>
          <p:nvPr/>
        </p:nvSpPr>
        <p:spPr>
          <a:xfrm>
            <a:off x="364366" y="3523095"/>
            <a:ext cx="260460" cy="368300"/>
          </a:xfrm>
          <a:prstGeom prst="chevron">
            <a:avLst/>
          </a:prstGeom>
          <a:solidFill>
            <a:srgbClr val="20568C"/>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i="1">
              <a:solidFill>
                <a:schemeClr val="tx1"/>
              </a:solidFill>
              <a:latin typeface="Arial" panose="020B0604020202020204" pitchFamily="34" charset="0"/>
              <a:cs typeface="Arial" panose="020B0604020202020204" pitchFamily="34" charset="0"/>
            </a:endParaRPr>
          </a:p>
        </p:txBody>
      </p:sp>
      <p:sp>
        <p:nvSpPr>
          <p:cNvPr id="11" name="Chevron 19">
            <a:extLst>
              <a:ext uri="{FF2B5EF4-FFF2-40B4-BE49-F238E27FC236}">
                <a16:creationId xmlns:a16="http://schemas.microsoft.com/office/drawing/2014/main" id="{7F3D72B2-1088-6CDE-4CC0-BC1BE11612DE}"/>
              </a:ext>
            </a:extLst>
          </p:cNvPr>
          <p:cNvSpPr/>
          <p:nvPr/>
        </p:nvSpPr>
        <p:spPr>
          <a:xfrm>
            <a:off x="382407" y="5469573"/>
            <a:ext cx="260460" cy="368300"/>
          </a:xfrm>
          <a:prstGeom prst="chevron">
            <a:avLst/>
          </a:prstGeom>
          <a:solidFill>
            <a:srgbClr val="20568C"/>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2F925BF7-B921-300E-D8AD-C37BB02CAA53}"/>
              </a:ext>
            </a:extLst>
          </p:cNvPr>
          <p:cNvSpPr/>
          <p:nvPr/>
        </p:nvSpPr>
        <p:spPr>
          <a:xfrm>
            <a:off x="988831" y="1868452"/>
            <a:ext cx="7650841" cy="467999"/>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sz="1400" i="1" dirty="0">
              <a:solidFill>
                <a:srgbClr val="000000">
                  <a:hueOff val="0"/>
                  <a:satOff val="0"/>
                  <a:lumOff val="0"/>
                  <a:alphaOff val="0"/>
                </a:srgbClr>
              </a:solidFill>
              <a:latin typeface="Arial" panose="020B0604020202020204" pitchFamily="34" charset="0"/>
              <a:cs typeface="Arial" panose="020B0604020202020204" pitchFamily="34" charset="0"/>
            </a:endParaRPr>
          </a:p>
          <a:p>
            <a:r>
              <a:rPr lang="en-US" sz="1400" i="1" dirty="0">
                <a:solidFill>
                  <a:srgbClr val="000000">
                    <a:hueOff val="0"/>
                    <a:satOff val="0"/>
                    <a:lumOff val="0"/>
                    <a:alphaOff val="0"/>
                  </a:srgbClr>
                </a:solidFill>
                <a:latin typeface="Arial" panose="020B0604020202020204" pitchFamily="34" charset="0"/>
                <a:cs typeface="Arial" panose="020B0604020202020204" pitchFamily="34" charset="0"/>
              </a:rPr>
              <a:t>Issue of shares of a resident to a non-resident	</a:t>
            </a:r>
          </a:p>
          <a:p>
            <a:endParaRPr lang="en-US" sz="1400" i="1" dirty="0">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990C5368-05F7-B94D-16E6-3F8FC347F3C3}"/>
              </a:ext>
            </a:extLst>
          </p:cNvPr>
          <p:cNvSpPr/>
          <p:nvPr/>
        </p:nvSpPr>
        <p:spPr>
          <a:xfrm>
            <a:off x="1006347" y="2679855"/>
            <a:ext cx="7650841" cy="467999"/>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sz="1400" i="1" dirty="0">
              <a:solidFill>
                <a:srgbClr val="000000">
                  <a:hueOff val="0"/>
                  <a:satOff val="0"/>
                  <a:lumOff val="0"/>
                  <a:alphaOff val="0"/>
                </a:srgbClr>
              </a:solidFill>
              <a:latin typeface="Arial" panose="020B0604020202020204" pitchFamily="34" charset="0"/>
              <a:cs typeface="Arial" panose="020B0604020202020204" pitchFamily="34" charset="0"/>
            </a:endParaRPr>
          </a:p>
          <a:p>
            <a:pPr fontAlgn="base">
              <a:spcBef>
                <a:spcPct val="0"/>
              </a:spcBef>
              <a:spcAft>
                <a:spcPct val="0"/>
              </a:spcAft>
            </a:pPr>
            <a:r>
              <a:rPr lang="en-US" sz="1400" i="1" dirty="0">
                <a:solidFill>
                  <a:srgbClr val="000000">
                    <a:hueOff val="0"/>
                    <a:satOff val="0"/>
                    <a:lumOff val="0"/>
                    <a:alphaOff val="0"/>
                  </a:srgbClr>
                </a:solidFill>
                <a:latin typeface="Arial" panose="020B0604020202020204" pitchFamily="34" charset="0"/>
                <a:cs typeface="Arial" panose="020B0604020202020204" pitchFamily="34" charset="0"/>
              </a:rPr>
              <a:t>Transfer of shares of a resident by a non-resident to a resident</a:t>
            </a:r>
          </a:p>
          <a:p>
            <a:endParaRPr lang="en-US" sz="1400" i="1" dirty="0">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0D6542A2-6191-A3E2-7266-445894271FA8}"/>
              </a:ext>
            </a:extLst>
          </p:cNvPr>
          <p:cNvSpPr/>
          <p:nvPr/>
        </p:nvSpPr>
        <p:spPr>
          <a:xfrm>
            <a:off x="1006347" y="3461105"/>
            <a:ext cx="7650841" cy="467999"/>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sz="1400" i="1" dirty="0">
              <a:solidFill>
                <a:srgbClr val="000000">
                  <a:hueOff val="0"/>
                  <a:satOff val="0"/>
                  <a:lumOff val="0"/>
                  <a:alphaOff val="0"/>
                </a:srgbClr>
              </a:solidFill>
              <a:latin typeface="Arial" panose="020B0604020202020204" pitchFamily="34" charset="0"/>
              <a:cs typeface="Arial" panose="020B0604020202020204" pitchFamily="34" charset="0"/>
            </a:endParaRPr>
          </a:p>
          <a:p>
            <a:pPr fontAlgn="base">
              <a:spcBef>
                <a:spcPct val="0"/>
              </a:spcBef>
              <a:spcAft>
                <a:spcPct val="0"/>
              </a:spcAft>
            </a:pPr>
            <a:r>
              <a:rPr lang="en-US" sz="1400" i="1" dirty="0">
                <a:solidFill>
                  <a:srgbClr val="000000">
                    <a:hueOff val="0"/>
                    <a:satOff val="0"/>
                    <a:lumOff val="0"/>
                    <a:alphaOff val="0"/>
                  </a:srgbClr>
                </a:solidFill>
                <a:latin typeface="Arial" panose="020B0604020202020204" pitchFamily="34" charset="0"/>
                <a:cs typeface="Arial" panose="020B0604020202020204" pitchFamily="34" charset="0"/>
              </a:rPr>
              <a:t>Transfer of shares of a resident by a resident to a non-resident</a:t>
            </a:r>
          </a:p>
          <a:p>
            <a:endParaRPr lang="en-US" sz="1400" i="1" dirty="0">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E6AE5F3D-A4A7-8F6C-3D85-E50A297F6537}"/>
              </a:ext>
            </a:extLst>
          </p:cNvPr>
          <p:cNvSpPr/>
          <p:nvPr/>
        </p:nvSpPr>
        <p:spPr>
          <a:xfrm>
            <a:off x="988829" y="5220723"/>
            <a:ext cx="7664374" cy="827386"/>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50000"/>
              </a:lnSpc>
            </a:pPr>
            <a:endParaRPr lang="en-US" sz="1400" i="1" dirty="0">
              <a:solidFill>
                <a:srgbClr val="000000">
                  <a:hueOff val="0"/>
                  <a:satOff val="0"/>
                  <a:lumOff val="0"/>
                  <a:alphaOff val="0"/>
                </a:srgbClr>
              </a:solidFill>
              <a:latin typeface="Arial" panose="020B0604020202020204" pitchFamily="34" charset="0"/>
              <a:cs typeface="Arial" panose="020B0604020202020204" pitchFamily="34" charset="0"/>
            </a:endParaRPr>
          </a:p>
          <a:p>
            <a:pPr algn="just" fontAlgn="base">
              <a:lnSpc>
                <a:spcPct val="150000"/>
              </a:lnSpc>
              <a:spcBef>
                <a:spcPct val="0"/>
              </a:spcBef>
              <a:spcAft>
                <a:spcPct val="0"/>
              </a:spcAft>
            </a:pPr>
            <a:r>
              <a:rPr lang="en-IN" sz="1400" i="1" dirty="0">
                <a:solidFill>
                  <a:srgbClr val="000000">
                    <a:hueOff val="0"/>
                    <a:satOff val="0"/>
                    <a:lumOff val="0"/>
                    <a:alphaOff val="0"/>
                  </a:srgbClr>
                </a:solidFill>
                <a:latin typeface="Arial" panose="020B0604020202020204" pitchFamily="34" charset="0"/>
                <a:cs typeface="Arial" panose="020B0604020202020204" pitchFamily="34" charset="0"/>
              </a:rPr>
              <a:t>Overseas direct investments by indian residents in Joint Venture (JV) or Wholly Owned Subsidiary (WOS) – Includes subscription of fresh shares and purchase of equity stake</a:t>
            </a:r>
          </a:p>
          <a:p>
            <a:pPr algn="just">
              <a:lnSpc>
                <a:spcPct val="150000"/>
              </a:lnSpc>
            </a:pPr>
            <a:endParaRPr lang="en-US" sz="14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817910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2822976-C9E3-CD1C-7551-DA199F782ABD}"/>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200" dirty="0">
              <a:solidFill>
                <a:srgbClr val="00335A"/>
              </a:solidFill>
              <a:latin typeface="Arial"/>
              <a:cs typeface="Arial"/>
            </a:endParaRPr>
          </a:p>
          <a:p>
            <a:pPr algn="l"/>
            <a:r>
              <a:rPr lang="en-US" sz="2200" b="1" dirty="0">
                <a:solidFill>
                  <a:srgbClr val="00335A"/>
                </a:solidFill>
                <a:latin typeface="Arial"/>
                <a:cs typeface="Arial"/>
              </a:rPr>
              <a:t>Valuation Requirements Under Income Tax Act</a:t>
            </a:r>
            <a:endParaRPr lang="en-IN" sz="2200" b="1" dirty="0">
              <a:solidFill>
                <a:srgbClr val="00335A"/>
              </a:solidFill>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5E9214FE-4198-A998-4FE3-4EA978BDA16C}"/>
              </a:ext>
            </a:extLst>
          </p:cNvPr>
          <p:cNvSpPr/>
          <p:nvPr/>
        </p:nvSpPr>
        <p:spPr>
          <a:xfrm>
            <a:off x="326266" y="1363624"/>
            <a:ext cx="8268943" cy="360000"/>
          </a:xfrm>
          <a:prstGeom prst="rect">
            <a:avLst/>
          </a:prstGeom>
          <a:solidFill>
            <a:srgbClr val="20568C"/>
          </a:solidFill>
          <a:effectLst>
            <a:outerShdw blurRad="50800" dist="38100" dir="10800000" algn="r"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wrap="square" anchor="t">
            <a:noAutofit/>
          </a:bodyPr>
          <a:lstStyle/>
          <a:p>
            <a:r>
              <a:rPr lang="en-US" sz="1600" b="1" dirty="0">
                <a:latin typeface="Arial" panose="020B0604020202020204" pitchFamily="34" charset="0"/>
                <a:cs typeface="Arial" panose="020B0604020202020204" pitchFamily="34" charset="0"/>
              </a:rPr>
              <a:t>Issue of shares by unlisted co. to Indian Resident u/s 56(2)(</a:t>
            </a:r>
            <a:r>
              <a:rPr lang="en-US" sz="1600" b="1" dirty="0" err="1">
                <a:latin typeface="Arial" panose="020B0604020202020204" pitchFamily="34" charset="0"/>
                <a:cs typeface="Arial" panose="020B0604020202020204" pitchFamily="34" charset="0"/>
              </a:rPr>
              <a:t>viib</a:t>
            </a:r>
            <a:r>
              <a:rPr lang="en-US" sz="1600" b="1" dirty="0">
                <a:latin typeface="Arial" panose="020B0604020202020204" pitchFamily="34" charset="0"/>
                <a:cs typeface="Arial" panose="020B0604020202020204" pitchFamily="34" charset="0"/>
              </a:rPr>
              <a:t>)</a:t>
            </a:r>
          </a:p>
        </p:txBody>
      </p:sp>
      <p:sp>
        <p:nvSpPr>
          <p:cNvPr id="17" name="Chevron 15">
            <a:extLst>
              <a:ext uri="{FF2B5EF4-FFF2-40B4-BE49-F238E27FC236}">
                <a16:creationId xmlns:a16="http://schemas.microsoft.com/office/drawing/2014/main" id="{92D0FABC-06CA-C070-E657-2F8A615303AE}"/>
              </a:ext>
            </a:extLst>
          </p:cNvPr>
          <p:cNvSpPr/>
          <p:nvPr/>
        </p:nvSpPr>
        <p:spPr>
          <a:xfrm>
            <a:off x="355444" y="1836811"/>
            <a:ext cx="260460" cy="368300"/>
          </a:xfrm>
          <a:prstGeom prst="chevron">
            <a:avLst/>
          </a:prstGeom>
          <a:solidFill>
            <a:srgbClr val="20568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i="1">
              <a:solidFill>
                <a:schemeClr val="tx1"/>
              </a:solidFill>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FFE62686-8766-BE8C-0F41-2B39D40DA2B2}"/>
              </a:ext>
            </a:extLst>
          </p:cNvPr>
          <p:cNvSpPr/>
          <p:nvPr/>
        </p:nvSpPr>
        <p:spPr>
          <a:xfrm>
            <a:off x="765580" y="1791163"/>
            <a:ext cx="8201679" cy="433157"/>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sz="1400" i="1" dirty="0">
              <a:solidFill>
                <a:srgbClr val="000000">
                  <a:hueOff val="0"/>
                  <a:satOff val="0"/>
                  <a:lumOff val="0"/>
                  <a:alphaOff val="0"/>
                </a:srgbClr>
              </a:solidFill>
              <a:latin typeface="Arial" panose="020B0604020202020204" pitchFamily="34" charset="0"/>
              <a:cs typeface="Arial" panose="020B0604020202020204" pitchFamily="34" charset="0"/>
            </a:endParaRPr>
          </a:p>
          <a:p>
            <a:r>
              <a:rPr lang="en-US" sz="1400" i="1" dirty="0">
                <a:solidFill>
                  <a:srgbClr val="000000">
                    <a:hueOff val="0"/>
                    <a:satOff val="0"/>
                    <a:lumOff val="0"/>
                    <a:alphaOff val="0"/>
                  </a:srgbClr>
                </a:solidFill>
                <a:latin typeface="Arial" panose="020B0604020202020204" pitchFamily="34" charset="0"/>
                <a:cs typeface="Arial" panose="020B0604020202020204" pitchFamily="34" charset="0"/>
              </a:rPr>
              <a:t>Taxable in the hands of issuer company, in case shares are issued at a premium more than its fair value </a:t>
            </a:r>
          </a:p>
          <a:p>
            <a:endParaRPr lang="en-US" sz="1400" i="1" dirty="0">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619BC979-88E1-935F-32AD-DEF30BE267EE}"/>
              </a:ext>
            </a:extLst>
          </p:cNvPr>
          <p:cNvSpPr/>
          <p:nvPr/>
        </p:nvSpPr>
        <p:spPr>
          <a:xfrm>
            <a:off x="339561" y="2717641"/>
            <a:ext cx="8243210" cy="360000"/>
          </a:xfrm>
          <a:prstGeom prst="rect">
            <a:avLst/>
          </a:prstGeom>
          <a:solidFill>
            <a:srgbClr val="20568C"/>
          </a:solidFill>
          <a:effectLst>
            <a:outerShdw blurRad="50800" dist="38100" dir="10800000" algn="r"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wrap="square" anchor="t">
            <a:noAutofit/>
          </a:bodyPr>
          <a:lstStyle/>
          <a:p>
            <a:r>
              <a:rPr lang="en-US" sz="1600" b="1" dirty="0">
                <a:solidFill>
                  <a:schemeClr val="lt1"/>
                </a:solidFill>
                <a:latin typeface="Arial" panose="020B0604020202020204" pitchFamily="34" charset="0"/>
                <a:cs typeface="Arial" panose="020B0604020202020204" pitchFamily="34" charset="0"/>
              </a:rPr>
              <a:t>Transfer of shares of a unlisted co. to any person u/s 56(2)(x)</a:t>
            </a:r>
          </a:p>
        </p:txBody>
      </p:sp>
      <p:sp>
        <p:nvSpPr>
          <p:cNvPr id="20" name="Chevron 29">
            <a:extLst>
              <a:ext uri="{FF2B5EF4-FFF2-40B4-BE49-F238E27FC236}">
                <a16:creationId xmlns:a16="http://schemas.microsoft.com/office/drawing/2014/main" id="{F7B4547B-79F0-0A3E-F624-67B3BE07BA04}"/>
              </a:ext>
            </a:extLst>
          </p:cNvPr>
          <p:cNvSpPr/>
          <p:nvPr/>
        </p:nvSpPr>
        <p:spPr>
          <a:xfrm>
            <a:off x="330638" y="3190828"/>
            <a:ext cx="260460" cy="368300"/>
          </a:xfrm>
          <a:prstGeom prst="chevron">
            <a:avLst/>
          </a:prstGeom>
          <a:solidFill>
            <a:srgbClr val="20568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i="1">
              <a:solidFill>
                <a:schemeClr val="tx1"/>
              </a:solidFill>
              <a:latin typeface="Arial" panose="020B06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A4744A66-81F1-AA38-1D1D-29194138DF4F}"/>
              </a:ext>
            </a:extLst>
          </p:cNvPr>
          <p:cNvSpPr/>
          <p:nvPr/>
        </p:nvSpPr>
        <p:spPr>
          <a:xfrm>
            <a:off x="740774" y="3145180"/>
            <a:ext cx="8201679" cy="433157"/>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sz="1400" i="1" dirty="0">
              <a:solidFill>
                <a:srgbClr val="000000">
                  <a:hueOff val="0"/>
                  <a:satOff val="0"/>
                  <a:lumOff val="0"/>
                  <a:alphaOff val="0"/>
                </a:srgbClr>
              </a:solidFill>
              <a:latin typeface="Arial" panose="020B0604020202020204" pitchFamily="34" charset="0"/>
              <a:cs typeface="Arial" panose="020B0604020202020204" pitchFamily="34" charset="0"/>
            </a:endParaRPr>
          </a:p>
          <a:p>
            <a:r>
              <a:rPr lang="en-US" sz="1400" i="1" dirty="0">
                <a:solidFill>
                  <a:srgbClr val="000000">
                    <a:hueOff val="0"/>
                    <a:satOff val="0"/>
                    <a:lumOff val="0"/>
                    <a:alphaOff val="0"/>
                  </a:srgbClr>
                </a:solidFill>
                <a:latin typeface="Arial" panose="020B0604020202020204" pitchFamily="34" charset="0"/>
                <a:cs typeface="Arial" panose="020B0604020202020204" pitchFamily="34" charset="0"/>
              </a:rPr>
              <a:t>Taxable in the hands of recipient, in case shares are transferred below its fair value </a:t>
            </a:r>
          </a:p>
          <a:p>
            <a:endParaRPr lang="en-US" sz="1400" i="1" dirty="0">
              <a:latin typeface="Arial" panose="020B06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4BCFDA13-CD56-800C-F10C-EB8D7579D46C}"/>
              </a:ext>
            </a:extLst>
          </p:cNvPr>
          <p:cNvSpPr/>
          <p:nvPr/>
        </p:nvSpPr>
        <p:spPr>
          <a:xfrm>
            <a:off x="339560" y="3965171"/>
            <a:ext cx="8201679" cy="360000"/>
          </a:xfrm>
          <a:prstGeom prst="rect">
            <a:avLst/>
          </a:prstGeom>
          <a:solidFill>
            <a:srgbClr val="20568C"/>
          </a:solidFill>
          <a:effectLst>
            <a:outerShdw blurRad="50800" dist="38100" dir="10800000" algn="r"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wrap="square" anchor="t">
            <a:noAutofit/>
          </a:bodyPr>
          <a:lstStyle/>
          <a:p>
            <a:r>
              <a:rPr lang="en-US" sz="1600" b="1" dirty="0">
                <a:latin typeface="Arial" panose="020B0604020202020204" pitchFamily="34" charset="0"/>
                <a:cs typeface="Arial" panose="020B0604020202020204" pitchFamily="34" charset="0"/>
              </a:rPr>
              <a:t>Transfer pricing – Related party transaction</a:t>
            </a:r>
          </a:p>
        </p:txBody>
      </p:sp>
      <p:sp>
        <p:nvSpPr>
          <p:cNvPr id="23" name="Chevron 32">
            <a:extLst>
              <a:ext uri="{FF2B5EF4-FFF2-40B4-BE49-F238E27FC236}">
                <a16:creationId xmlns:a16="http://schemas.microsoft.com/office/drawing/2014/main" id="{4E264EEE-E189-C248-3245-E7BC465BD286}"/>
              </a:ext>
            </a:extLst>
          </p:cNvPr>
          <p:cNvSpPr/>
          <p:nvPr/>
        </p:nvSpPr>
        <p:spPr>
          <a:xfrm>
            <a:off x="318236" y="4819358"/>
            <a:ext cx="260460" cy="368300"/>
          </a:xfrm>
          <a:prstGeom prst="chevron">
            <a:avLst/>
          </a:prstGeom>
          <a:solidFill>
            <a:srgbClr val="20568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i="1">
              <a:solidFill>
                <a:schemeClr val="tx1"/>
              </a:solidFill>
              <a:latin typeface="Arial" panose="020B0604020202020204" pitchFamily="34" charset="0"/>
              <a:cs typeface="Arial" panose="020B0604020202020204" pitchFamily="34" charset="0"/>
            </a:endParaRPr>
          </a:p>
        </p:txBody>
      </p:sp>
      <p:sp>
        <p:nvSpPr>
          <p:cNvPr id="24" name="Rectangle 23">
            <a:extLst>
              <a:ext uri="{FF2B5EF4-FFF2-40B4-BE49-F238E27FC236}">
                <a16:creationId xmlns:a16="http://schemas.microsoft.com/office/drawing/2014/main" id="{A9C5284B-8E6C-22E9-A53B-9BB743742E30}"/>
              </a:ext>
            </a:extLst>
          </p:cNvPr>
          <p:cNvSpPr/>
          <p:nvPr/>
        </p:nvSpPr>
        <p:spPr>
          <a:xfrm>
            <a:off x="740774" y="4392709"/>
            <a:ext cx="8201679" cy="1118958"/>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150000"/>
              </a:lnSpc>
            </a:pPr>
            <a:r>
              <a:rPr lang="en-US" sz="1400" i="1" dirty="0">
                <a:solidFill>
                  <a:srgbClr val="000000">
                    <a:hueOff val="0"/>
                    <a:satOff val="0"/>
                    <a:lumOff val="0"/>
                    <a:alphaOff val="0"/>
                  </a:srgbClr>
                </a:solidFill>
                <a:latin typeface="Arial" panose="020B0604020202020204" pitchFamily="34" charset="0"/>
                <a:cs typeface="Arial" panose="020B0604020202020204" pitchFamily="34" charset="0"/>
              </a:rPr>
              <a:t>Issue or transfer of shares; or business transfer, etc.</a:t>
            </a:r>
          </a:p>
          <a:p>
            <a:pPr marL="285750" indent="-285750">
              <a:lnSpc>
                <a:spcPct val="150000"/>
              </a:lnSpc>
              <a:buFont typeface="Wingdings" charset="2"/>
              <a:buChar char="§"/>
            </a:pPr>
            <a:r>
              <a:rPr lang="en-US" sz="1400" i="1" dirty="0">
                <a:solidFill>
                  <a:srgbClr val="000000">
                    <a:hueOff val="0"/>
                    <a:satOff val="0"/>
                    <a:lumOff val="0"/>
                    <a:alphaOff val="0"/>
                  </a:srgbClr>
                </a:solidFill>
                <a:latin typeface="Arial" panose="020B0604020202020204" pitchFamily="34" charset="0"/>
                <a:cs typeface="Arial" panose="020B0604020202020204" pitchFamily="34" charset="0"/>
              </a:rPr>
              <a:t>Between related Resident and Non Resident</a:t>
            </a:r>
          </a:p>
          <a:p>
            <a:pPr marL="285750" indent="-285750">
              <a:lnSpc>
                <a:spcPct val="150000"/>
              </a:lnSpc>
              <a:buFont typeface="Wingdings" charset="2"/>
              <a:buChar char="§"/>
            </a:pPr>
            <a:r>
              <a:rPr lang="en-US" sz="1400" i="1" dirty="0">
                <a:solidFill>
                  <a:srgbClr val="000000">
                    <a:hueOff val="0"/>
                    <a:satOff val="0"/>
                    <a:lumOff val="0"/>
                    <a:alphaOff val="0"/>
                  </a:srgbClr>
                </a:solidFill>
                <a:latin typeface="Arial" panose="020B0604020202020204" pitchFamily="34" charset="0"/>
                <a:cs typeface="Arial" panose="020B0604020202020204" pitchFamily="34" charset="0"/>
              </a:rPr>
              <a:t>Between two related Non Residents for Indian asset</a:t>
            </a:r>
          </a:p>
        </p:txBody>
      </p:sp>
      <p:sp>
        <p:nvSpPr>
          <p:cNvPr id="25" name="Rectangle 24">
            <a:extLst>
              <a:ext uri="{FF2B5EF4-FFF2-40B4-BE49-F238E27FC236}">
                <a16:creationId xmlns:a16="http://schemas.microsoft.com/office/drawing/2014/main" id="{06CD7C8E-3387-8374-0423-FBC9BDC00C3F}"/>
              </a:ext>
            </a:extLst>
          </p:cNvPr>
          <p:cNvSpPr/>
          <p:nvPr/>
        </p:nvSpPr>
        <p:spPr>
          <a:xfrm>
            <a:off x="351999" y="5750425"/>
            <a:ext cx="8189240" cy="360000"/>
          </a:xfrm>
          <a:prstGeom prst="rect">
            <a:avLst/>
          </a:prstGeom>
          <a:solidFill>
            <a:srgbClr val="20568C"/>
          </a:solidFill>
          <a:effectLst>
            <a:outerShdw blurRad="50800" dist="38100" dir="10800000" algn="r"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wrap="square" anchor="t">
            <a:noAutofit/>
          </a:bodyPr>
          <a:lstStyle/>
          <a:p>
            <a:r>
              <a:rPr lang="en-US" sz="1600" b="1" dirty="0">
                <a:solidFill>
                  <a:schemeClr val="lt1"/>
                </a:solidFill>
                <a:latin typeface="Arial" panose="020B0604020202020204" pitchFamily="34" charset="0"/>
                <a:cs typeface="Arial" panose="020B0604020202020204" pitchFamily="34" charset="0"/>
              </a:rPr>
              <a:t>Indirect Transfer - Section 9(1)(</a:t>
            </a:r>
            <a:r>
              <a:rPr lang="en-US" sz="1600" b="1" dirty="0" err="1">
                <a:solidFill>
                  <a:schemeClr val="lt1"/>
                </a:solidFill>
                <a:latin typeface="Arial" panose="020B0604020202020204" pitchFamily="34" charset="0"/>
                <a:cs typeface="Arial" panose="020B0604020202020204" pitchFamily="34" charset="0"/>
              </a:rPr>
              <a:t>i</a:t>
            </a:r>
            <a:r>
              <a:rPr lang="en-US" sz="1600" b="1" dirty="0">
                <a:solidFill>
                  <a:schemeClr val="lt1"/>
                </a:solidFill>
                <a:latin typeface="Arial" panose="020B0604020202020204" pitchFamily="34" charset="0"/>
                <a:cs typeface="Arial" panose="020B0604020202020204" pitchFamily="34" charset="0"/>
              </a:rPr>
              <a:t>) and Rule 11UB &amp; 11UC</a:t>
            </a:r>
          </a:p>
        </p:txBody>
      </p:sp>
      <p:sp>
        <p:nvSpPr>
          <p:cNvPr id="26" name="Chevron 29">
            <a:extLst>
              <a:ext uri="{FF2B5EF4-FFF2-40B4-BE49-F238E27FC236}">
                <a16:creationId xmlns:a16="http://schemas.microsoft.com/office/drawing/2014/main" id="{1E4B50EC-4269-DD21-09F3-6F84863BD2C7}"/>
              </a:ext>
            </a:extLst>
          </p:cNvPr>
          <p:cNvSpPr/>
          <p:nvPr/>
        </p:nvSpPr>
        <p:spPr>
          <a:xfrm>
            <a:off x="352601" y="6223612"/>
            <a:ext cx="260460" cy="368300"/>
          </a:xfrm>
          <a:prstGeom prst="chevron">
            <a:avLst/>
          </a:prstGeom>
          <a:solidFill>
            <a:srgbClr val="20568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i="1">
              <a:solidFill>
                <a:schemeClr val="tx1"/>
              </a:solidFill>
              <a:latin typeface="Arial" panose="020B0604020202020204" pitchFamily="34" charset="0"/>
              <a:cs typeface="Arial" panose="020B0604020202020204" pitchFamily="34" charset="0"/>
            </a:endParaRPr>
          </a:p>
        </p:txBody>
      </p:sp>
      <p:sp>
        <p:nvSpPr>
          <p:cNvPr id="27" name="Rectangle 26">
            <a:extLst>
              <a:ext uri="{FF2B5EF4-FFF2-40B4-BE49-F238E27FC236}">
                <a16:creationId xmlns:a16="http://schemas.microsoft.com/office/drawing/2014/main" id="{9112F708-DBBB-D07F-050D-D9C8C7E94F59}"/>
              </a:ext>
            </a:extLst>
          </p:cNvPr>
          <p:cNvSpPr/>
          <p:nvPr/>
        </p:nvSpPr>
        <p:spPr>
          <a:xfrm>
            <a:off x="791312" y="6177964"/>
            <a:ext cx="8201679" cy="433157"/>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sz="1400" i="1" dirty="0">
              <a:solidFill>
                <a:srgbClr val="000000">
                  <a:hueOff val="0"/>
                  <a:satOff val="0"/>
                  <a:lumOff val="0"/>
                  <a:alphaOff val="0"/>
                </a:srgbClr>
              </a:solidFill>
              <a:latin typeface="Arial" panose="020B0604020202020204" pitchFamily="34" charset="0"/>
              <a:cs typeface="Arial" panose="020B0604020202020204" pitchFamily="34" charset="0"/>
            </a:endParaRPr>
          </a:p>
          <a:p>
            <a:r>
              <a:rPr lang="en-US" sz="1400" i="1" dirty="0">
                <a:solidFill>
                  <a:srgbClr val="000000">
                    <a:hueOff val="0"/>
                    <a:satOff val="0"/>
                    <a:lumOff val="0"/>
                    <a:alphaOff val="0"/>
                  </a:srgbClr>
                </a:solidFill>
                <a:latin typeface="Arial" panose="020B0604020202020204" pitchFamily="34" charset="0"/>
                <a:cs typeface="Arial" panose="020B0604020202020204" pitchFamily="34" charset="0"/>
              </a:rPr>
              <a:t>Ratio, to determine the value of Indian assets of Foreign Company </a:t>
            </a:r>
          </a:p>
          <a:p>
            <a:endParaRPr lang="en-US" sz="14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16910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2822976-C9E3-CD1C-7551-DA199F782ABD}"/>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200" dirty="0">
              <a:solidFill>
                <a:srgbClr val="00335A"/>
              </a:solidFill>
              <a:latin typeface="Arial"/>
              <a:cs typeface="Arial"/>
            </a:endParaRPr>
          </a:p>
          <a:p>
            <a:pPr algn="l"/>
            <a:r>
              <a:rPr lang="en-US" sz="2200" b="1" dirty="0">
                <a:solidFill>
                  <a:srgbClr val="00335A"/>
                </a:solidFill>
                <a:latin typeface="Arial"/>
                <a:cs typeface="Arial"/>
              </a:rPr>
              <a:t>Valuation Requirements – Financial Reporting</a:t>
            </a:r>
            <a:endParaRPr lang="en-IN" sz="2200" b="1" dirty="0">
              <a:solidFill>
                <a:srgbClr val="00335A"/>
              </a:solidFill>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715D17D6-26F9-4184-310E-9FFC7EE7FEEB}"/>
              </a:ext>
            </a:extLst>
          </p:cNvPr>
          <p:cNvSpPr/>
          <p:nvPr/>
        </p:nvSpPr>
        <p:spPr>
          <a:xfrm>
            <a:off x="2765835" y="2887619"/>
            <a:ext cx="6052590" cy="6120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A31A17DF-6AE1-151A-D906-9EC9A08D2016}"/>
              </a:ext>
            </a:extLst>
          </p:cNvPr>
          <p:cNvSpPr/>
          <p:nvPr/>
        </p:nvSpPr>
        <p:spPr>
          <a:xfrm>
            <a:off x="2753433" y="1959571"/>
            <a:ext cx="6082278" cy="6120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23F57A8F-12E2-C4BC-5481-61CE29FAAD70}"/>
              </a:ext>
            </a:extLst>
          </p:cNvPr>
          <p:cNvSpPr/>
          <p:nvPr/>
        </p:nvSpPr>
        <p:spPr>
          <a:xfrm>
            <a:off x="2778238" y="1268803"/>
            <a:ext cx="6052590" cy="6120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2936EFD0-9366-59FE-1240-1897A138D293}"/>
              </a:ext>
            </a:extLst>
          </p:cNvPr>
          <p:cNvSpPr/>
          <p:nvPr/>
        </p:nvSpPr>
        <p:spPr>
          <a:xfrm>
            <a:off x="281457" y="1285790"/>
            <a:ext cx="2509184" cy="612000"/>
          </a:xfrm>
          <a:prstGeom prst="rect">
            <a:avLst/>
          </a:prstGeom>
          <a:solidFill>
            <a:srgbClr val="20568C"/>
          </a:solidFill>
          <a:effectLst>
            <a:outerShdw blurRad="50800" dist="38100" dir="10800000" algn="r"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wrap="square" anchor="t">
            <a:noAutofit/>
          </a:bodyPr>
          <a:lstStyle/>
          <a:p>
            <a:pPr marL="1587" lvl="1" algn="ctr">
              <a:spcBef>
                <a:spcPts val="200"/>
              </a:spcBef>
              <a:spcAft>
                <a:spcPts val="200"/>
              </a:spcAft>
              <a:defRPr/>
            </a:pPr>
            <a:r>
              <a:rPr lang="en-US" sz="1600" i="1" dirty="0">
                <a:solidFill>
                  <a:schemeClr val="bg1"/>
                </a:solidFill>
                <a:latin typeface="Arial"/>
                <a:cs typeface="Arial"/>
              </a:rPr>
              <a:t>First time adoption </a:t>
            </a:r>
          </a:p>
          <a:p>
            <a:pPr marL="1587" lvl="1" algn="ctr">
              <a:spcBef>
                <a:spcPts val="200"/>
              </a:spcBef>
              <a:spcAft>
                <a:spcPts val="200"/>
              </a:spcAft>
              <a:defRPr/>
            </a:pPr>
            <a:r>
              <a:rPr lang="en-US" sz="1400" i="1" dirty="0">
                <a:solidFill>
                  <a:schemeClr val="bg1"/>
                </a:solidFill>
                <a:latin typeface="Arial"/>
                <a:cs typeface="Arial"/>
              </a:rPr>
              <a:t>(IFRS 1)</a:t>
            </a:r>
          </a:p>
        </p:txBody>
      </p:sp>
      <p:sp>
        <p:nvSpPr>
          <p:cNvPr id="31" name="Rectangle 30">
            <a:extLst>
              <a:ext uri="{FF2B5EF4-FFF2-40B4-BE49-F238E27FC236}">
                <a16:creationId xmlns:a16="http://schemas.microsoft.com/office/drawing/2014/main" id="{DAFB5F89-FE81-61A3-DBE0-500B9C9E6B8E}"/>
              </a:ext>
            </a:extLst>
          </p:cNvPr>
          <p:cNvSpPr/>
          <p:nvPr/>
        </p:nvSpPr>
        <p:spPr>
          <a:xfrm>
            <a:off x="256651" y="2003519"/>
            <a:ext cx="2521587" cy="612000"/>
          </a:xfrm>
          <a:prstGeom prst="rect">
            <a:avLst/>
          </a:prstGeom>
          <a:solidFill>
            <a:srgbClr val="20568C"/>
          </a:solidFill>
          <a:effectLst>
            <a:outerShdw blurRad="50800" dist="38100" dir="10800000" algn="r"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wrap="square" anchor="t">
            <a:noAutofit/>
          </a:bodyPr>
          <a:lstStyle/>
          <a:p>
            <a:pPr marL="1587" lvl="1" algn="ctr">
              <a:spcBef>
                <a:spcPts val="200"/>
              </a:spcBef>
              <a:spcAft>
                <a:spcPts val="200"/>
              </a:spcAft>
            </a:pPr>
            <a:r>
              <a:rPr lang="en-US" sz="1600" i="1" dirty="0">
                <a:solidFill>
                  <a:schemeClr val="bg1"/>
                </a:solidFill>
                <a:latin typeface="Arial"/>
                <a:cs typeface="Arial"/>
              </a:rPr>
              <a:t>Share based payment</a:t>
            </a:r>
          </a:p>
          <a:p>
            <a:pPr marL="1587" lvl="1" algn="ctr">
              <a:spcBef>
                <a:spcPts val="200"/>
              </a:spcBef>
              <a:spcAft>
                <a:spcPts val="200"/>
              </a:spcAft>
            </a:pPr>
            <a:r>
              <a:rPr lang="en-US" sz="1600" i="1" dirty="0">
                <a:solidFill>
                  <a:schemeClr val="bg1"/>
                </a:solidFill>
                <a:latin typeface="Arial"/>
                <a:cs typeface="Arial"/>
              </a:rPr>
              <a:t>(IFRS 2 or ASC 718)</a:t>
            </a:r>
          </a:p>
        </p:txBody>
      </p:sp>
      <p:sp>
        <p:nvSpPr>
          <p:cNvPr id="32" name="Chevron 12">
            <a:extLst>
              <a:ext uri="{FF2B5EF4-FFF2-40B4-BE49-F238E27FC236}">
                <a16:creationId xmlns:a16="http://schemas.microsoft.com/office/drawing/2014/main" id="{DE1F5CFA-D756-3906-4434-D2163734E9E6}"/>
              </a:ext>
            </a:extLst>
          </p:cNvPr>
          <p:cNvSpPr/>
          <p:nvPr/>
        </p:nvSpPr>
        <p:spPr>
          <a:xfrm>
            <a:off x="2927072" y="1329762"/>
            <a:ext cx="260460" cy="368300"/>
          </a:xfrm>
          <a:prstGeom prst="chevron">
            <a:avLst/>
          </a:prstGeom>
          <a:solidFill>
            <a:srgbClr val="20568C"/>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3" name="Chevron 13">
            <a:extLst>
              <a:ext uri="{FF2B5EF4-FFF2-40B4-BE49-F238E27FC236}">
                <a16:creationId xmlns:a16="http://schemas.microsoft.com/office/drawing/2014/main" id="{2E21674C-C195-3CBB-A991-FA160BB93597}"/>
              </a:ext>
            </a:extLst>
          </p:cNvPr>
          <p:cNvSpPr/>
          <p:nvPr/>
        </p:nvSpPr>
        <p:spPr>
          <a:xfrm>
            <a:off x="2924194" y="2087519"/>
            <a:ext cx="260460" cy="368300"/>
          </a:xfrm>
          <a:prstGeom prst="chevron">
            <a:avLst/>
          </a:prstGeom>
          <a:solidFill>
            <a:srgbClr val="20568C"/>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4" name="Chevron 14">
            <a:extLst>
              <a:ext uri="{FF2B5EF4-FFF2-40B4-BE49-F238E27FC236}">
                <a16:creationId xmlns:a16="http://schemas.microsoft.com/office/drawing/2014/main" id="{2E484582-6E4D-2796-334E-54839F3AB04D}"/>
              </a:ext>
            </a:extLst>
          </p:cNvPr>
          <p:cNvSpPr/>
          <p:nvPr/>
        </p:nvSpPr>
        <p:spPr>
          <a:xfrm>
            <a:off x="2929950" y="3014619"/>
            <a:ext cx="260460" cy="368300"/>
          </a:xfrm>
          <a:prstGeom prst="chevron">
            <a:avLst/>
          </a:prstGeom>
          <a:solidFill>
            <a:srgbClr val="20568C"/>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5" name="TextBox 34">
            <a:extLst>
              <a:ext uri="{FF2B5EF4-FFF2-40B4-BE49-F238E27FC236}">
                <a16:creationId xmlns:a16="http://schemas.microsoft.com/office/drawing/2014/main" id="{5029293D-3071-9B08-C51A-4C53289E9501}"/>
              </a:ext>
            </a:extLst>
          </p:cNvPr>
          <p:cNvSpPr txBox="1"/>
          <p:nvPr/>
        </p:nvSpPr>
        <p:spPr>
          <a:xfrm>
            <a:off x="3199935" y="1229251"/>
            <a:ext cx="5544073" cy="609398"/>
          </a:xfrm>
          <a:prstGeom prst="rect">
            <a:avLst/>
          </a:prstGeom>
          <a:noFill/>
        </p:spPr>
        <p:txBody>
          <a:bodyPr wrap="square" rtlCol="0">
            <a:spAutoFit/>
          </a:bodyPr>
          <a:lstStyle/>
          <a:p>
            <a:pPr algn="just">
              <a:lnSpc>
                <a:spcPct val="120000"/>
              </a:lnSpc>
            </a:pPr>
            <a:r>
              <a:rPr lang="en-US" sz="1400" dirty="0">
                <a:latin typeface="Arial"/>
                <a:cs typeface="Arial"/>
              </a:rPr>
              <a:t>Valuation of tangible and intangible assets, goodwill for first time adoption under IFRS</a:t>
            </a:r>
          </a:p>
        </p:txBody>
      </p:sp>
      <p:sp>
        <p:nvSpPr>
          <p:cNvPr id="36" name="Rectangle 35">
            <a:extLst>
              <a:ext uri="{FF2B5EF4-FFF2-40B4-BE49-F238E27FC236}">
                <a16:creationId xmlns:a16="http://schemas.microsoft.com/office/drawing/2014/main" id="{2177FBC0-19F8-E8D8-EE4D-E4C4D403A8BC}"/>
              </a:ext>
            </a:extLst>
          </p:cNvPr>
          <p:cNvSpPr/>
          <p:nvPr/>
        </p:nvSpPr>
        <p:spPr>
          <a:xfrm>
            <a:off x="256651" y="2917919"/>
            <a:ext cx="2509184" cy="612000"/>
          </a:xfrm>
          <a:prstGeom prst="rect">
            <a:avLst/>
          </a:prstGeom>
          <a:solidFill>
            <a:srgbClr val="20568C"/>
          </a:solidFill>
          <a:effectLst>
            <a:outerShdw blurRad="50800" dist="38100" dir="10800000" algn="r"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wrap="square" anchor="t">
            <a:noAutofit/>
          </a:bodyPr>
          <a:lstStyle/>
          <a:p>
            <a:pPr marL="1587" lvl="1" algn="ctr">
              <a:spcBef>
                <a:spcPts val="200"/>
              </a:spcBef>
              <a:spcAft>
                <a:spcPts val="200"/>
              </a:spcAft>
              <a:defRPr/>
            </a:pPr>
            <a:r>
              <a:rPr lang="en-US" sz="1600" i="1" dirty="0">
                <a:solidFill>
                  <a:schemeClr val="bg1"/>
                </a:solidFill>
                <a:latin typeface="Arial"/>
                <a:cs typeface="Arial"/>
              </a:rPr>
              <a:t>Business combination</a:t>
            </a:r>
          </a:p>
          <a:p>
            <a:pPr marL="1587" lvl="1" algn="ctr">
              <a:spcBef>
                <a:spcPts val="200"/>
              </a:spcBef>
              <a:spcAft>
                <a:spcPts val="200"/>
              </a:spcAft>
              <a:defRPr/>
            </a:pPr>
            <a:r>
              <a:rPr lang="en-US" sz="1400" i="1" dirty="0">
                <a:solidFill>
                  <a:schemeClr val="bg1"/>
                </a:solidFill>
                <a:latin typeface="Arial"/>
                <a:cs typeface="Arial"/>
              </a:rPr>
              <a:t>(IFRS 3 or ASC 805)</a:t>
            </a:r>
          </a:p>
        </p:txBody>
      </p:sp>
      <p:sp>
        <p:nvSpPr>
          <p:cNvPr id="37" name="Rectangle 36">
            <a:extLst>
              <a:ext uri="{FF2B5EF4-FFF2-40B4-BE49-F238E27FC236}">
                <a16:creationId xmlns:a16="http://schemas.microsoft.com/office/drawing/2014/main" id="{3FB21590-0952-C08D-D5C9-B6BAE8ACCC4E}"/>
              </a:ext>
            </a:extLst>
          </p:cNvPr>
          <p:cNvSpPr/>
          <p:nvPr/>
        </p:nvSpPr>
        <p:spPr>
          <a:xfrm>
            <a:off x="2741030" y="3840119"/>
            <a:ext cx="6082278" cy="6120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E1A3D46E-50A3-B480-386E-4BB2526FC5C4}"/>
              </a:ext>
            </a:extLst>
          </p:cNvPr>
          <p:cNvSpPr/>
          <p:nvPr/>
        </p:nvSpPr>
        <p:spPr>
          <a:xfrm>
            <a:off x="244248" y="3870419"/>
            <a:ext cx="2521587" cy="612000"/>
          </a:xfrm>
          <a:prstGeom prst="rect">
            <a:avLst/>
          </a:prstGeom>
          <a:solidFill>
            <a:srgbClr val="20568C"/>
          </a:solidFill>
          <a:effectLst>
            <a:outerShdw blurRad="50800" dist="38100" dir="10800000" algn="r"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wrap="square" anchor="t">
            <a:noAutofit/>
          </a:bodyPr>
          <a:lstStyle/>
          <a:p>
            <a:pPr marL="1587" lvl="1" algn="ctr">
              <a:spcBef>
                <a:spcPts val="200"/>
              </a:spcBef>
              <a:spcAft>
                <a:spcPts val="200"/>
              </a:spcAft>
            </a:pPr>
            <a:r>
              <a:rPr lang="en-US" sz="1600" i="1" dirty="0">
                <a:solidFill>
                  <a:schemeClr val="bg1"/>
                </a:solidFill>
                <a:latin typeface="Arial"/>
                <a:cs typeface="Arial"/>
              </a:rPr>
              <a:t>Financial instruments</a:t>
            </a:r>
          </a:p>
          <a:p>
            <a:pPr marL="1587" lvl="1" algn="ctr">
              <a:spcBef>
                <a:spcPts val="200"/>
              </a:spcBef>
              <a:spcAft>
                <a:spcPts val="200"/>
              </a:spcAft>
            </a:pPr>
            <a:r>
              <a:rPr lang="en-US" sz="1600" i="1" dirty="0">
                <a:solidFill>
                  <a:schemeClr val="bg1"/>
                </a:solidFill>
                <a:latin typeface="Arial"/>
                <a:cs typeface="Arial"/>
              </a:rPr>
              <a:t>(IFRS 9 or ASC 815)</a:t>
            </a:r>
          </a:p>
        </p:txBody>
      </p:sp>
      <p:sp>
        <p:nvSpPr>
          <p:cNvPr id="39" name="Chevron 20">
            <a:extLst>
              <a:ext uri="{FF2B5EF4-FFF2-40B4-BE49-F238E27FC236}">
                <a16:creationId xmlns:a16="http://schemas.microsoft.com/office/drawing/2014/main" id="{4424E2F5-A572-4F12-BE7D-3C290922FA76}"/>
              </a:ext>
            </a:extLst>
          </p:cNvPr>
          <p:cNvSpPr/>
          <p:nvPr/>
        </p:nvSpPr>
        <p:spPr>
          <a:xfrm>
            <a:off x="2911791" y="3954419"/>
            <a:ext cx="260460" cy="368300"/>
          </a:xfrm>
          <a:prstGeom prst="chevron">
            <a:avLst/>
          </a:prstGeom>
          <a:solidFill>
            <a:srgbClr val="20568C"/>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0" name="TextBox 39">
            <a:extLst>
              <a:ext uri="{FF2B5EF4-FFF2-40B4-BE49-F238E27FC236}">
                <a16:creationId xmlns:a16="http://schemas.microsoft.com/office/drawing/2014/main" id="{A41CFD84-1A1E-7EA9-7788-3AA7899249EF}"/>
              </a:ext>
            </a:extLst>
          </p:cNvPr>
          <p:cNvSpPr txBox="1"/>
          <p:nvPr/>
        </p:nvSpPr>
        <p:spPr>
          <a:xfrm>
            <a:off x="3237144" y="2887619"/>
            <a:ext cx="5544073" cy="609398"/>
          </a:xfrm>
          <a:prstGeom prst="rect">
            <a:avLst/>
          </a:prstGeom>
          <a:noFill/>
        </p:spPr>
        <p:txBody>
          <a:bodyPr wrap="square" rtlCol="0">
            <a:spAutoFit/>
          </a:bodyPr>
          <a:lstStyle/>
          <a:p>
            <a:pPr algn="just">
              <a:lnSpc>
                <a:spcPct val="120000"/>
              </a:lnSpc>
            </a:pPr>
            <a:r>
              <a:rPr lang="en-US" sz="1400" dirty="0">
                <a:latin typeface="Arial"/>
                <a:cs typeface="Arial"/>
              </a:rPr>
              <a:t>Purchase Price Allocation and Fairness opinion for Mergers &amp; Acquisitions</a:t>
            </a:r>
          </a:p>
        </p:txBody>
      </p:sp>
      <p:sp>
        <p:nvSpPr>
          <p:cNvPr id="41" name="Rectangle 40">
            <a:extLst>
              <a:ext uri="{FF2B5EF4-FFF2-40B4-BE49-F238E27FC236}">
                <a16:creationId xmlns:a16="http://schemas.microsoft.com/office/drawing/2014/main" id="{618F922F-DC21-C3BE-D3C6-6CC30DF91088}"/>
              </a:ext>
            </a:extLst>
          </p:cNvPr>
          <p:cNvSpPr/>
          <p:nvPr/>
        </p:nvSpPr>
        <p:spPr>
          <a:xfrm>
            <a:off x="2716224" y="5732419"/>
            <a:ext cx="6082278" cy="6120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879B6C8D-C0B6-2E47-B1A5-98EA497A433F}"/>
              </a:ext>
            </a:extLst>
          </p:cNvPr>
          <p:cNvSpPr/>
          <p:nvPr/>
        </p:nvSpPr>
        <p:spPr>
          <a:xfrm>
            <a:off x="219443" y="5762719"/>
            <a:ext cx="2521587" cy="612000"/>
          </a:xfrm>
          <a:prstGeom prst="rect">
            <a:avLst/>
          </a:prstGeom>
          <a:solidFill>
            <a:srgbClr val="20568C"/>
          </a:solidFill>
          <a:effectLst>
            <a:outerShdw blurRad="50800" dist="38100" dir="10800000" algn="r"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wrap="square" anchor="t">
            <a:noAutofit/>
          </a:bodyPr>
          <a:lstStyle/>
          <a:p>
            <a:pPr marL="1587" lvl="1" algn="ctr">
              <a:spcBef>
                <a:spcPts val="200"/>
              </a:spcBef>
              <a:spcAft>
                <a:spcPts val="200"/>
              </a:spcAft>
            </a:pPr>
            <a:r>
              <a:rPr lang="en-US" sz="1600" i="1" dirty="0">
                <a:solidFill>
                  <a:schemeClr val="bg1"/>
                </a:solidFill>
                <a:latin typeface="Arial"/>
                <a:cs typeface="Arial"/>
              </a:rPr>
              <a:t>Impairment of assets </a:t>
            </a:r>
          </a:p>
          <a:p>
            <a:pPr marL="1587" lvl="1" algn="ctr">
              <a:spcBef>
                <a:spcPts val="200"/>
              </a:spcBef>
              <a:spcAft>
                <a:spcPts val="200"/>
              </a:spcAft>
            </a:pPr>
            <a:r>
              <a:rPr lang="en-US" sz="1600" i="1" dirty="0">
                <a:solidFill>
                  <a:schemeClr val="bg1"/>
                </a:solidFill>
                <a:latin typeface="Arial"/>
                <a:cs typeface="Arial"/>
              </a:rPr>
              <a:t>(IAS 36 or ASC 350)</a:t>
            </a:r>
          </a:p>
        </p:txBody>
      </p:sp>
      <p:sp>
        <p:nvSpPr>
          <p:cNvPr id="43" name="Chevron 28">
            <a:extLst>
              <a:ext uri="{FF2B5EF4-FFF2-40B4-BE49-F238E27FC236}">
                <a16:creationId xmlns:a16="http://schemas.microsoft.com/office/drawing/2014/main" id="{3F21C2C2-E755-A9B5-D2D8-82EC4A89EABB}"/>
              </a:ext>
            </a:extLst>
          </p:cNvPr>
          <p:cNvSpPr/>
          <p:nvPr/>
        </p:nvSpPr>
        <p:spPr>
          <a:xfrm>
            <a:off x="2877461" y="5846719"/>
            <a:ext cx="260460" cy="368300"/>
          </a:xfrm>
          <a:prstGeom prst="chevron">
            <a:avLst/>
          </a:prstGeom>
          <a:solidFill>
            <a:srgbClr val="20568C"/>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4" name="TextBox 43">
            <a:extLst>
              <a:ext uri="{FF2B5EF4-FFF2-40B4-BE49-F238E27FC236}">
                <a16:creationId xmlns:a16="http://schemas.microsoft.com/office/drawing/2014/main" id="{620032E2-07E9-E949-5FF4-D1D32D09D44B}"/>
              </a:ext>
            </a:extLst>
          </p:cNvPr>
          <p:cNvSpPr txBox="1"/>
          <p:nvPr/>
        </p:nvSpPr>
        <p:spPr>
          <a:xfrm>
            <a:off x="3175129" y="5834019"/>
            <a:ext cx="5544073" cy="350865"/>
          </a:xfrm>
          <a:prstGeom prst="rect">
            <a:avLst/>
          </a:prstGeom>
          <a:noFill/>
        </p:spPr>
        <p:txBody>
          <a:bodyPr wrap="square" rtlCol="0">
            <a:spAutoFit/>
          </a:bodyPr>
          <a:lstStyle/>
          <a:p>
            <a:pPr algn="just">
              <a:lnSpc>
                <a:spcPct val="120000"/>
              </a:lnSpc>
            </a:pPr>
            <a:r>
              <a:rPr lang="en-US" sz="1400" dirty="0">
                <a:latin typeface="Arial"/>
                <a:cs typeface="Arial"/>
              </a:rPr>
              <a:t>Goodwill and long lived asset impairment testing</a:t>
            </a:r>
          </a:p>
        </p:txBody>
      </p:sp>
      <p:sp>
        <p:nvSpPr>
          <p:cNvPr id="45" name="TextBox 44">
            <a:extLst>
              <a:ext uri="{FF2B5EF4-FFF2-40B4-BE49-F238E27FC236}">
                <a16:creationId xmlns:a16="http://schemas.microsoft.com/office/drawing/2014/main" id="{1F0F2BF5-2212-0A92-D85A-492DC664C09F}"/>
              </a:ext>
            </a:extLst>
          </p:cNvPr>
          <p:cNvSpPr txBox="1"/>
          <p:nvPr/>
        </p:nvSpPr>
        <p:spPr>
          <a:xfrm>
            <a:off x="3212338" y="2087519"/>
            <a:ext cx="5544073" cy="350865"/>
          </a:xfrm>
          <a:prstGeom prst="rect">
            <a:avLst/>
          </a:prstGeom>
          <a:noFill/>
        </p:spPr>
        <p:txBody>
          <a:bodyPr wrap="square" rtlCol="0">
            <a:spAutoFit/>
          </a:bodyPr>
          <a:lstStyle/>
          <a:p>
            <a:pPr algn="just">
              <a:lnSpc>
                <a:spcPct val="120000"/>
              </a:lnSpc>
            </a:pPr>
            <a:r>
              <a:rPr lang="en-US" sz="1400" dirty="0">
                <a:latin typeface="Arial"/>
                <a:cs typeface="Arial"/>
              </a:rPr>
              <a:t>ESOP Valuation</a:t>
            </a:r>
          </a:p>
        </p:txBody>
      </p:sp>
      <p:sp>
        <p:nvSpPr>
          <p:cNvPr id="46" name="Rectangle 45">
            <a:extLst>
              <a:ext uri="{FF2B5EF4-FFF2-40B4-BE49-F238E27FC236}">
                <a16:creationId xmlns:a16="http://schemas.microsoft.com/office/drawing/2014/main" id="{482C5892-0526-9D1A-0DBB-B630F2C2BBB7}"/>
              </a:ext>
            </a:extLst>
          </p:cNvPr>
          <p:cNvSpPr/>
          <p:nvPr/>
        </p:nvSpPr>
        <p:spPr>
          <a:xfrm>
            <a:off x="2741030" y="4767219"/>
            <a:ext cx="6052590" cy="612000"/>
          </a:xfrm>
          <a:prstGeom prst="rect">
            <a:avLst/>
          </a:prstGeom>
          <a:solidFill>
            <a:schemeClr val="bg1"/>
          </a:solidFill>
          <a:ln>
            <a:solidFill>
              <a:schemeClr val="bg1"/>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Chevron 32">
            <a:extLst>
              <a:ext uri="{FF2B5EF4-FFF2-40B4-BE49-F238E27FC236}">
                <a16:creationId xmlns:a16="http://schemas.microsoft.com/office/drawing/2014/main" id="{91C56185-7E7C-17F0-5A82-1DB19A9A5C1C}"/>
              </a:ext>
            </a:extLst>
          </p:cNvPr>
          <p:cNvSpPr/>
          <p:nvPr/>
        </p:nvSpPr>
        <p:spPr>
          <a:xfrm>
            <a:off x="2914669" y="4894219"/>
            <a:ext cx="260460" cy="368300"/>
          </a:xfrm>
          <a:prstGeom prst="chevron">
            <a:avLst/>
          </a:prstGeom>
          <a:solidFill>
            <a:srgbClr val="20568C"/>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8" name="Rectangle 47">
            <a:extLst>
              <a:ext uri="{FF2B5EF4-FFF2-40B4-BE49-F238E27FC236}">
                <a16:creationId xmlns:a16="http://schemas.microsoft.com/office/drawing/2014/main" id="{1794F573-0CF4-D105-0BA9-63CF45590C24}"/>
              </a:ext>
            </a:extLst>
          </p:cNvPr>
          <p:cNvSpPr/>
          <p:nvPr/>
        </p:nvSpPr>
        <p:spPr>
          <a:xfrm>
            <a:off x="231845" y="4797519"/>
            <a:ext cx="2509184" cy="612000"/>
          </a:xfrm>
          <a:prstGeom prst="rect">
            <a:avLst/>
          </a:prstGeom>
          <a:solidFill>
            <a:srgbClr val="20568C"/>
          </a:solidFill>
          <a:effectLst>
            <a:outerShdw blurRad="50800" dist="38100" dir="10800000" algn="r"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wrap="square" anchor="t">
            <a:noAutofit/>
          </a:bodyPr>
          <a:lstStyle/>
          <a:p>
            <a:pPr marL="1587" lvl="1" algn="ctr">
              <a:spcBef>
                <a:spcPts val="200"/>
              </a:spcBef>
              <a:spcAft>
                <a:spcPts val="200"/>
              </a:spcAft>
              <a:defRPr/>
            </a:pPr>
            <a:r>
              <a:rPr lang="en-US" sz="1600" i="1" dirty="0">
                <a:solidFill>
                  <a:schemeClr val="bg1"/>
                </a:solidFill>
                <a:latin typeface="Arial"/>
                <a:cs typeface="Arial"/>
              </a:rPr>
              <a:t>Fair value measurement</a:t>
            </a:r>
          </a:p>
          <a:p>
            <a:pPr marL="1587" lvl="1" algn="ctr">
              <a:spcBef>
                <a:spcPts val="200"/>
              </a:spcBef>
              <a:spcAft>
                <a:spcPts val="200"/>
              </a:spcAft>
              <a:defRPr/>
            </a:pPr>
            <a:r>
              <a:rPr lang="en-US" sz="1400" i="1" dirty="0">
                <a:solidFill>
                  <a:schemeClr val="bg1"/>
                </a:solidFill>
                <a:latin typeface="Arial"/>
                <a:cs typeface="Arial"/>
              </a:rPr>
              <a:t>(IFRS 13 or ASC 820)</a:t>
            </a:r>
          </a:p>
        </p:txBody>
      </p:sp>
      <p:sp>
        <p:nvSpPr>
          <p:cNvPr id="49" name="TextBox 48">
            <a:extLst>
              <a:ext uri="{FF2B5EF4-FFF2-40B4-BE49-F238E27FC236}">
                <a16:creationId xmlns:a16="http://schemas.microsoft.com/office/drawing/2014/main" id="{D8555B8A-9D9F-7094-C7F9-CD30F0B7D7D4}"/>
              </a:ext>
            </a:extLst>
          </p:cNvPr>
          <p:cNvSpPr txBox="1"/>
          <p:nvPr/>
        </p:nvSpPr>
        <p:spPr>
          <a:xfrm>
            <a:off x="3224741" y="4894219"/>
            <a:ext cx="5544073" cy="350865"/>
          </a:xfrm>
          <a:prstGeom prst="rect">
            <a:avLst/>
          </a:prstGeom>
          <a:noFill/>
        </p:spPr>
        <p:txBody>
          <a:bodyPr wrap="square" rtlCol="0">
            <a:spAutoFit/>
          </a:bodyPr>
          <a:lstStyle/>
          <a:p>
            <a:pPr algn="just">
              <a:lnSpc>
                <a:spcPct val="120000"/>
              </a:lnSpc>
            </a:pPr>
            <a:r>
              <a:rPr lang="en-US" sz="1400" dirty="0">
                <a:latin typeface="Arial"/>
                <a:cs typeface="Arial"/>
              </a:rPr>
              <a:t>Portfolio valuation of  PE or VC funds </a:t>
            </a:r>
          </a:p>
        </p:txBody>
      </p:sp>
      <p:sp>
        <p:nvSpPr>
          <p:cNvPr id="50" name="TextBox 49">
            <a:extLst>
              <a:ext uri="{FF2B5EF4-FFF2-40B4-BE49-F238E27FC236}">
                <a16:creationId xmlns:a16="http://schemas.microsoft.com/office/drawing/2014/main" id="{0D52E4AC-959A-C73B-19FD-EA244D9C3F06}"/>
              </a:ext>
            </a:extLst>
          </p:cNvPr>
          <p:cNvSpPr txBox="1"/>
          <p:nvPr/>
        </p:nvSpPr>
        <p:spPr>
          <a:xfrm>
            <a:off x="3212338" y="3941719"/>
            <a:ext cx="5544073" cy="350865"/>
          </a:xfrm>
          <a:prstGeom prst="rect">
            <a:avLst/>
          </a:prstGeom>
          <a:noFill/>
        </p:spPr>
        <p:txBody>
          <a:bodyPr wrap="square" rtlCol="0">
            <a:spAutoFit/>
          </a:bodyPr>
          <a:lstStyle/>
          <a:p>
            <a:pPr algn="just">
              <a:lnSpc>
                <a:spcPct val="120000"/>
              </a:lnSpc>
            </a:pPr>
            <a:r>
              <a:rPr lang="en-US" sz="1400" dirty="0">
                <a:latin typeface="Arial"/>
                <a:cs typeface="Arial"/>
              </a:rPr>
              <a:t>Derivatives and financial instruments valuation</a:t>
            </a:r>
          </a:p>
        </p:txBody>
      </p:sp>
    </p:spTree>
    <p:extLst>
      <p:ext uri="{BB962C8B-B14F-4D97-AF65-F5344CB8AC3E}">
        <p14:creationId xmlns:p14="http://schemas.microsoft.com/office/powerpoint/2010/main" val="6138676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878" y="0"/>
            <a:ext cx="8229600" cy="1047206"/>
          </a:xfrm>
        </p:spPr>
        <p:txBody>
          <a:bodyPr>
            <a:normAutofit/>
          </a:bodyPr>
          <a:lstStyle/>
          <a:p>
            <a:pPr algn="l"/>
            <a:br>
              <a:rPr lang="en-IN" sz="2200" b="1" dirty="0">
                <a:solidFill>
                  <a:srgbClr val="002060"/>
                </a:solidFill>
                <a:latin typeface="Arial" pitchFamily="34" charset="0"/>
                <a:cs typeface="Arial" pitchFamily="34" charset="0"/>
              </a:rPr>
            </a:br>
            <a:r>
              <a:rPr lang="en-IN" sz="2200" b="1" dirty="0">
                <a:solidFill>
                  <a:srgbClr val="002060"/>
                </a:solidFill>
                <a:latin typeface="Arial" pitchFamily="34" charset="0"/>
                <a:cs typeface="Arial" pitchFamily="34" charset="0"/>
              </a:rPr>
              <a:t>Valuation Techniques – Regulatory Compliances</a:t>
            </a:r>
            <a:endParaRPr lang="en-IN" sz="2200" i="1" dirty="0">
              <a:solidFill>
                <a:srgbClr val="002060"/>
              </a:solidFill>
              <a:latin typeface="Arial" pitchFamily="34" charset="0"/>
              <a:cs typeface="Arial" pitchFamily="34" charset="0"/>
            </a:endParaRPr>
          </a:p>
        </p:txBody>
      </p:sp>
      <p:graphicFrame>
        <p:nvGraphicFramePr>
          <p:cNvPr id="8" name="Table 7">
            <a:extLst>
              <a:ext uri="{FF2B5EF4-FFF2-40B4-BE49-F238E27FC236}">
                <a16:creationId xmlns:a16="http://schemas.microsoft.com/office/drawing/2014/main" id="{9AEC6E72-5D6E-3C69-4C9D-3BE214DAFC42}"/>
              </a:ext>
            </a:extLst>
          </p:cNvPr>
          <p:cNvGraphicFramePr>
            <a:graphicFrameLocks noGrp="1"/>
          </p:cNvGraphicFramePr>
          <p:nvPr>
            <p:extLst/>
          </p:nvPr>
        </p:nvGraphicFramePr>
        <p:xfrm>
          <a:off x="223251" y="2485377"/>
          <a:ext cx="8848323" cy="3441363"/>
        </p:xfrm>
        <a:graphic>
          <a:graphicData uri="http://schemas.openxmlformats.org/drawingml/2006/table">
            <a:tbl>
              <a:tblPr firstRow="1" bandRow="1">
                <a:tableStyleId>{1E171933-4619-4E11-9A3F-F7608DF75F80}</a:tableStyleId>
              </a:tblPr>
              <a:tblGrid>
                <a:gridCol w="389621">
                  <a:extLst>
                    <a:ext uri="{9D8B030D-6E8A-4147-A177-3AD203B41FA5}">
                      <a16:colId xmlns:a16="http://schemas.microsoft.com/office/drawing/2014/main" val="20000"/>
                    </a:ext>
                  </a:extLst>
                </a:gridCol>
                <a:gridCol w="2064992">
                  <a:extLst>
                    <a:ext uri="{9D8B030D-6E8A-4147-A177-3AD203B41FA5}">
                      <a16:colId xmlns:a16="http://schemas.microsoft.com/office/drawing/2014/main" val="20001"/>
                    </a:ext>
                  </a:extLst>
                </a:gridCol>
                <a:gridCol w="2090967">
                  <a:extLst>
                    <a:ext uri="{9D8B030D-6E8A-4147-A177-3AD203B41FA5}">
                      <a16:colId xmlns:a16="http://schemas.microsoft.com/office/drawing/2014/main" val="20002"/>
                    </a:ext>
                  </a:extLst>
                </a:gridCol>
                <a:gridCol w="2201570">
                  <a:extLst>
                    <a:ext uri="{9D8B030D-6E8A-4147-A177-3AD203B41FA5}">
                      <a16:colId xmlns:a16="http://schemas.microsoft.com/office/drawing/2014/main" val="20003"/>
                    </a:ext>
                  </a:extLst>
                </a:gridCol>
                <a:gridCol w="2101173">
                  <a:extLst>
                    <a:ext uri="{9D8B030D-6E8A-4147-A177-3AD203B41FA5}">
                      <a16:colId xmlns:a16="http://schemas.microsoft.com/office/drawing/2014/main" val="20004"/>
                    </a:ext>
                  </a:extLst>
                </a:gridCol>
              </a:tblGrid>
              <a:tr h="279908">
                <a:tc rowSpan="3" gridSpan="2">
                  <a:txBody>
                    <a:bodyPr/>
                    <a:lstStyle/>
                    <a:p>
                      <a:pPr algn="ctr"/>
                      <a:endParaRPr lang="en-US" sz="1200" dirty="0">
                        <a:latin typeface="Arial"/>
                        <a:cs typeface="Arial"/>
                      </a:endParaRPr>
                    </a:p>
                  </a:txBody>
                  <a:tcPr marL="89301" marR="89301">
                    <a:lnL w="12700" cap="flat" cmpd="sng" algn="ctr">
                      <a:no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rowSpan="3" hMerge="1">
                  <a:txBody>
                    <a:bodyPr/>
                    <a:lstStyle/>
                    <a:p>
                      <a:pPr algn="ctr"/>
                      <a:endParaRPr lang="en-US" sz="12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200" dirty="0">
                          <a:latin typeface="Arial"/>
                          <a:cs typeface="Arial"/>
                        </a:rPr>
                        <a:t>Companies Act</a:t>
                      </a:r>
                    </a:p>
                  </a:txBody>
                  <a:tcPr marL="89301" marR="89301">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20568C"/>
                    </a:solidFill>
                  </a:tcPr>
                </a:tc>
                <a:tc>
                  <a:txBody>
                    <a:bodyPr/>
                    <a:lstStyle/>
                    <a:p>
                      <a:pPr algn="ctr"/>
                      <a:r>
                        <a:rPr lang="en-US" sz="1200" dirty="0">
                          <a:latin typeface="Arial"/>
                          <a:cs typeface="Arial"/>
                        </a:rPr>
                        <a:t>Income Tax Act</a:t>
                      </a:r>
                    </a:p>
                  </a:txBody>
                  <a:tcPr marL="89301" marR="89301">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20568C"/>
                    </a:solidFill>
                  </a:tcPr>
                </a:tc>
                <a:tc>
                  <a:txBody>
                    <a:bodyPr/>
                    <a:lstStyle/>
                    <a:p>
                      <a:pPr algn="ctr"/>
                      <a:r>
                        <a:rPr lang="en-US" sz="1200" dirty="0">
                          <a:latin typeface="Arial"/>
                          <a:cs typeface="Arial"/>
                        </a:rPr>
                        <a:t>FEMA</a:t>
                      </a:r>
                    </a:p>
                  </a:txBody>
                  <a:tcPr marL="89301" marR="89301">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20568C"/>
                    </a:solidFill>
                  </a:tcPr>
                </a:tc>
                <a:extLst>
                  <a:ext uri="{0D108BD9-81ED-4DB2-BD59-A6C34878D82A}">
                    <a16:rowId xmlns:a16="http://schemas.microsoft.com/office/drawing/2014/main" val="10000"/>
                  </a:ext>
                </a:extLst>
              </a:tr>
              <a:tr h="279908">
                <a:tc gridSpan="2" vMerge="1">
                  <a:txBody>
                    <a:bodyPr/>
                    <a:lstStyle/>
                    <a:p>
                      <a:endParaRPr lang="en-US"/>
                    </a:p>
                  </a:txBody>
                  <a:tcPr/>
                </a:tc>
                <a:tc hMerge="1" vMerge="1">
                  <a:txBody>
                    <a:bodyPr/>
                    <a:lstStyle/>
                    <a:p>
                      <a:pPr algn="ctr"/>
                      <a:endParaRPr lang="en-US" sz="1200" b="1" i="1" dirty="0">
                        <a:solidFill>
                          <a:srgbClr val="FFFFFF"/>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50000"/>
                      </a:schemeClr>
                    </a:solidFill>
                  </a:tcPr>
                </a:tc>
                <a:tc gridSpan="3">
                  <a:txBody>
                    <a:bodyPr/>
                    <a:lstStyle/>
                    <a:p>
                      <a:pPr algn="ctr"/>
                      <a:r>
                        <a:rPr lang="en-US" sz="1200" i="1" dirty="0">
                          <a:solidFill>
                            <a:srgbClr val="FFFFFF"/>
                          </a:solidFill>
                          <a:latin typeface="Arial"/>
                          <a:cs typeface="Arial"/>
                        </a:rPr>
                        <a:t>Valuation methodologies</a:t>
                      </a:r>
                    </a:p>
                  </a:txBody>
                  <a:tcPr marL="89301" marR="893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50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304800">
                <a:tc gridSpan="2" vMerge="1">
                  <a:txBody>
                    <a:bodyPr/>
                    <a:lstStyle/>
                    <a:p>
                      <a:endParaRPr lang="en-US"/>
                    </a:p>
                  </a:txBody>
                  <a:tcPr/>
                </a:tc>
                <a:tc hMerge="1" vMerge="1">
                  <a:txBody>
                    <a:bodyPr/>
                    <a:lstStyle/>
                    <a:p>
                      <a:pPr algn="ctr"/>
                      <a:endParaRPr lang="en-US" sz="1200" b="1" i="1" dirty="0">
                        <a:solidFill>
                          <a:srgbClr val="FFFFFF"/>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50000"/>
                      </a:schemeClr>
                    </a:solidFill>
                  </a:tcPr>
                </a:tc>
                <a:tc>
                  <a:txBody>
                    <a:bodyPr/>
                    <a:lstStyle/>
                    <a:p>
                      <a:pPr algn="ctr"/>
                      <a:r>
                        <a:rPr lang="en-US" sz="1200" i="1" dirty="0">
                          <a:solidFill>
                            <a:srgbClr val="FFFFFF"/>
                          </a:solidFill>
                          <a:latin typeface="Arial"/>
                          <a:cs typeface="Arial"/>
                        </a:rPr>
                        <a:t>Generally accepted valuation methodologies</a:t>
                      </a:r>
                    </a:p>
                  </a:txBody>
                  <a:tcPr marL="89301" marR="893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50000"/>
                      </a:schemeClr>
                    </a:solidFill>
                  </a:tcPr>
                </a:tc>
                <a:tc>
                  <a:txBody>
                    <a:bodyPr/>
                    <a:lstStyle/>
                    <a:p>
                      <a:pPr algn="ctr"/>
                      <a:r>
                        <a:rPr lang="en-US" sz="1200" i="1" dirty="0">
                          <a:solidFill>
                            <a:srgbClr val="FFFFFF"/>
                          </a:solidFill>
                          <a:latin typeface="Arial"/>
                          <a:cs typeface="Arial"/>
                        </a:rPr>
                        <a:t>Net asset value</a:t>
                      </a:r>
                      <a:r>
                        <a:rPr lang="en-US" sz="1200" i="1" baseline="0" dirty="0">
                          <a:solidFill>
                            <a:srgbClr val="FFFFFF"/>
                          </a:solidFill>
                          <a:latin typeface="Arial"/>
                          <a:cs typeface="Arial"/>
                        </a:rPr>
                        <a:t> method or Discounted cash flow method</a:t>
                      </a:r>
                      <a:endParaRPr lang="en-US" sz="1200" i="1" dirty="0">
                        <a:solidFill>
                          <a:srgbClr val="FFFFFF"/>
                        </a:solidFill>
                        <a:latin typeface="Arial"/>
                        <a:cs typeface="Arial"/>
                      </a:endParaRPr>
                    </a:p>
                  </a:txBody>
                  <a:tcPr marL="89301" marR="893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50000"/>
                      </a:schemeClr>
                    </a:solidFill>
                  </a:tcPr>
                </a:tc>
                <a:tc>
                  <a:txBody>
                    <a:bodyPr/>
                    <a:lstStyle/>
                    <a:p>
                      <a:pPr algn="ctr"/>
                      <a:r>
                        <a:rPr lang="en-US" sz="1200" i="1" dirty="0">
                          <a:solidFill>
                            <a:srgbClr val="FFFFFF"/>
                          </a:solidFill>
                          <a:latin typeface="Arial"/>
                          <a:cs typeface="Arial"/>
                        </a:rPr>
                        <a:t>Internationally accepted valuation methodologies</a:t>
                      </a:r>
                    </a:p>
                  </a:txBody>
                  <a:tcPr marL="89301" marR="893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10002"/>
                  </a:ext>
                </a:extLst>
              </a:tr>
              <a:tr h="540361">
                <a:tc rowSpan="3">
                  <a:txBody>
                    <a:bodyPr/>
                    <a:lstStyle/>
                    <a:p>
                      <a:pPr algn="ctr">
                        <a:lnSpc>
                          <a:spcPct val="140000"/>
                        </a:lnSpc>
                      </a:pPr>
                      <a:r>
                        <a:rPr lang="en-US" sz="1200" b="1" dirty="0">
                          <a:latin typeface="Arial"/>
                          <a:cs typeface="Arial"/>
                        </a:rPr>
                        <a:t>Key Transactions</a:t>
                      </a:r>
                    </a:p>
                  </a:txBody>
                  <a:tcPr marL="89301" marR="89301" vert="vert27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nSpc>
                          <a:spcPct val="140000"/>
                        </a:lnSpc>
                      </a:pPr>
                      <a:r>
                        <a:rPr lang="en-US" sz="1200" b="1" dirty="0">
                          <a:latin typeface="Arial"/>
                          <a:cs typeface="Arial"/>
                        </a:rPr>
                        <a:t>Preferential issue of</a:t>
                      </a:r>
                      <a:r>
                        <a:rPr lang="en-US" sz="1200" b="1" baseline="0" dirty="0">
                          <a:latin typeface="Arial"/>
                          <a:cs typeface="Arial"/>
                        </a:rPr>
                        <a:t> shares to Indian resident </a:t>
                      </a:r>
                      <a:endParaRPr lang="en-US" sz="1200" b="1" dirty="0">
                        <a:latin typeface="Arial"/>
                        <a:cs typeface="Arial"/>
                      </a:endParaRPr>
                    </a:p>
                  </a:txBody>
                  <a:tcPr marL="89301" marR="893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i="1" dirty="0">
                          <a:latin typeface="Arial"/>
                          <a:cs typeface="Arial"/>
                        </a:rPr>
                        <a:t>Shares</a:t>
                      </a:r>
                      <a:r>
                        <a:rPr lang="en-US" sz="1100" i="1" baseline="0" dirty="0">
                          <a:latin typeface="Arial"/>
                          <a:cs typeface="Arial"/>
                        </a:rPr>
                        <a:t> c</a:t>
                      </a:r>
                      <a:r>
                        <a:rPr lang="en-US" sz="1100" i="1" dirty="0">
                          <a:latin typeface="Arial"/>
                          <a:cs typeface="Arial"/>
                        </a:rPr>
                        <a:t>an not be issued </a:t>
                      </a:r>
                      <a:r>
                        <a:rPr lang="en-US" sz="1100" i="1" u="sng" dirty="0">
                          <a:latin typeface="Arial"/>
                          <a:cs typeface="Arial"/>
                        </a:rPr>
                        <a:t>below fair value</a:t>
                      </a:r>
                    </a:p>
                  </a:txBody>
                  <a:tcPr marL="89301" marR="893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lang="en-US" sz="1100" i="1" dirty="0">
                          <a:solidFill>
                            <a:schemeClr val="bg2">
                              <a:lumMod val="50000"/>
                            </a:schemeClr>
                          </a:solidFill>
                          <a:latin typeface="Arial"/>
                          <a:ea typeface="Zapf Dingbats"/>
                          <a:cs typeface="Arial"/>
                          <a:sym typeface="Zapf Dingbats"/>
                        </a:rPr>
                        <a:t>Shares can not be issued at</a:t>
                      </a:r>
                      <a:r>
                        <a:rPr lang="en-US" sz="1100" i="1" baseline="0" dirty="0">
                          <a:solidFill>
                            <a:schemeClr val="bg2">
                              <a:lumMod val="50000"/>
                            </a:schemeClr>
                          </a:solidFill>
                          <a:latin typeface="Arial"/>
                          <a:ea typeface="Zapf Dingbats"/>
                          <a:cs typeface="Arial"/>
                          <a:sym typeface="Zapf Dingbats"/>
                        </a:rPr>
                        <a:t> </a:t>
                      </a:r>
                      <a:r>
                        <a:rPr lang="en-US" sz="1100" i="1" u="sng" baseline="0" dirty="0">
                          <a:solidFill>
                            <a:schemeClr val="bg2">
                              <a:lumMod val="50000"/>
                            </a:schemeClr>
                          </a:solidFill>
                          <a:latin typeface="Arial"/>
                          <a:ea typeface="Zapf Dingbats"/>
                          <a:cs typeface="Arial"/>
                          <a:sym typeface="Zapf Dingbats"/>
                        </a:rPr>
                        <a:t>more than fair value</a:t>
                      </a:r>
                      <a:endParaRPr lang="en-US" sz="1100" i="1" u="sng" dirty="0">
                        <a:solidFill>
                          <a:schemeClr val="bg2">
                            <a:lumMod val="50000"/>
                          </a:schemeClr>
                        </a:solidFill>
                        <a:latin typeface="Arial"/>
                        <a:cs typeface="Arial"/>
                      </a:endParaRPr>
                    </a:p>
                  </a:txBody>
                  <a:tcPr marL="89301" marR="893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100" dirty="0">
                          <a:latin typeface="Arial"/>
                          <a:cs typeface="Arial"/>
                        </a:rPr>
                        <a:t>NA</a:t>
                      </a:r>
                    </a:p>
                  </a:txBody>
                  <a:tcPr marL="89301" marR="893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r h="585260">
                <a:tc vMerge="1">
                  <a:txBody>
                    <a:bodyPr/>
                    <a:lstStyle/>
                    <a:p>
                      <a:pPr>
                        <a:lnSpc>
                          <a:spcPct val="140000"/>
                        </a:lnSpc>
                      </a:pPr>
                      <a:endParaRPr lang="en-US" sz="120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nSpc>
                          <a:spcPct val="140000"/>
                        </a:lnSpc>
                      </a:pPr>
                      <a:r>
                        <a:rPr lang="en-US" sz="1200" b="1" dirty="0">
                          <a:latin typeface="Arial"/>
                          <a:cs typeface="Arial"/>
                        </a:rPr>
                        <a:t>Preferential issue of shares to Non-resident</a:t>
                      </a:r>
                    </a:p>
                  </a:txBody>
                  <a:tcPr marL="89301" marR="893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100" i="1" dirty="0">
                          <a:latin typeface="Arial"/>
                          <a:cs typeface="Arial"/>
                        </a:rPr>
                        <a:t>Shares</a:t>
                      </a:r>
                      <a:r>
                        <a:rPr lang="en-US" sz="1100" i="1" baseline="0" dirty="0">
                          <a:latin typeface="Arial"/>
                          <a:cs typeface="Arial"/>
                        </a:rPr>
                        <a:t> c</a:t>
                      </a:r>
                      <a:r>
                        <a:rPr lang="en-US" sz="1100" i="1" dirty="0">
                          <a:latin typeface="Arial"/>
                          <a:cs typeface="Arial"/>
                        </a:rPr>
                        <a:t>an not be issued </a:t>
                      </a:r>
                      <a:r>
                        <a:rPr lang="en-US" sz="1100" i="1" u="sng" dirty="0">
                          <a:latin typeface="Arial"/>
                          <a:cs typeface="Arial"/>
                        </a:rPr>
                        <a:t>below fair value</a:t>
                      </a:r>
                    </a:p>
                  </a:txBody>
                  <a:tcPr marL="89301" marR="893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100" dirty="0">
                          <a:latin typeface="Arial"/>
                          <a:cs typeface="Arial"/>
                        </a:rPr>
                        <a:t>NA</a:t>
                      </a:r>
                    </a:p>
                  </a:txBody>
                  <a:tcPr marL="89301" marR="893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i="1" dirty="0">
                          <a:latin typeface="Arial"/>
                          <a:cs typeface="Arial"/>
                        </a:rPr>
                        <a:t>Shares</a:t>
                      </a:r>
                      <a:r>
                        <a:rPr lang="en-US" sz="1100" i="1" baseline="0" dirty="0">
                          <a:latin typeface="Arial"/>
                          <a:cs typeface="Arial"/>
                        </a:rPr>
                        <a:t> c</a:t>
                      </a:r>
                      <a:r>
                        <a:rPr lang="en-US" sz="1100" i="1" dirty="0">
                          <a:latin typeface="Arial"/>
                          <a:cs typeface="Arial"/>
                        </a:rPr>
                        <a:t>an not be issued </a:t>
                      </a:r>
                      <a:r>
                        <a:rPr lang="en-US" sz="1100" i="1" u="sng" dirty="0">
                          <a:latin typeface="Arial"/>
                          <a:cs typeface="Arial"/>
                        </a:rPr>
                        <a:t>below fair value</a:t>
                      </a:r>
                      <a:endParaRPr lang="en-US" sz="1100" dirty="0">
                        <a:solidFill>
                          <a:srgbClr val="10CF9B"/>
                        </a:solidFill>
                        <a:latin typeface="Arial"/>
                        <a:cs typeface="Arial"/>
                      </a:endParaRPr>
                    </a:p>
                  </a:txBody>
                  <a:tcPr marL="89301" marR="893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4"/>
                  </a:ext>
                </a:extLst>
              </a:tr>
              <a:tr h="940164">
                <a:tc vMerge="1">
                  <a:txBody>
                    <a:bodyPr/>
                    <a:lstStyle/>
                    <a:p>
                      <a:pPr>
                        <a:lnSpc>
                          <a:spcPct val="140000"/>
                        </a:lnSpc>
                      </a:pPr>
                      <a:endParaRPr lang="en-US" sz="120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nSpc>
                          <a:spcPct val="140000"/>
                        </a:lnSpc>
                      </a:pPr>
                      <a:r>
                        <a:rPr lang="en-US" sz="1200" b="1" dirty="0">
                          <a:latin typeface="Arial"/>
                          <a:cs typeface="Arial"/>
                        </a:rPr>
                        <a:t>Transfer of shares between resident (R) and non-resident (NR)</a:t>
                      </a:r>
                    </a:p>
                  </a:txBody>
                  <a:tcPr marL="89301" marR="893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100" dirty="0">
                          <a:latin typeface="Arial"/>
                          <a:cs typeface="Arial"/>
                        </a:rPr>
                        <a:t>NA</a:t>
                      </a:r>
                    </a:p>
                  </a:txBody>
                  <a:tcPr marL="89301" marR="893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lang="en-US" sz="1100" i="1" dirty="0">
                          <a:solidFill>
                            <a:schemeClr val="bg2">
                              <a:lumMod val="50000"/>
                            </a:schemeClr>
                          </a:solidFill>
                          <a:latin typeface="Arial"/>
                          <a:ea typeface="Zapf Dingbats"/>
                          <a:cs typeface="Arial"/>
                          <a:sym typeface="Zapf Dingbats"/>
                        </a:rPr>
                        <a:t>Shares can not be transferred </a:t>
                      </a:r>
                      <a:r>
                        <a:rPr lang="en-US" sz="1100" i="1" u="sng" dirty="0">
                          <a:solidFill>
                            <a:schemeClr val="bg2">
                              <a:lumMod val="50000"/>
                            </a:schemeClr>
                          </a:solidFill>
                          <a:latin typeface="Arial"/>
                          <a:ea typeface="Zapf Dingbats"/>
                          <a:cs typeface="Arial"/>
                          <a:sym typeface="Zapf Dingbats"/>
                        </a:rPr>
                        <a:t>below</a:t>
                      </a:r>
                      <a:r>
                        <a:rPr lang="en-US" sz="1100" i="1" u="sng" baseline="0" dirty="0">
                          <a:solidFill>
                            <a:schemeClr val="bg2">
                              <a:lumMod val="50000"/>
                            </a:schemeClr>
                          </a:solidFill>
                          <a:latin typeface="Arial"/>
                          <a:ea typeface="Zapf Dingbats"/>
                          <a:cs typeface="Arial"/>
                          <a:sym typeface="Zapf Dingbats"/>
                        </a:rPr>
                        <a:t> fair value</a:t>
                      </a:r>
                      <a:endParaRPr lang="en-US" sz="1100" i="1" u="sng" dirty="0">
                        <a:solidFill>
                          <a:schemeClr val="bg2">
                            <a:lumMod val="50000"/>
                          </a:schemeClr>
                        </a:solidFill>
                        <a:latin typeface="Arial"/>
                        <a:cs typeface="Arial"/>
                      </a:endParaRPr>
                    </a:p>
                  </a:txBody>
                  <a:tcPr marL="89301" marR="893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i="1" dirty="0">
                          <a:latin typeface="Arial"/>
                          <a:cs typeface="Arial"/>
                        </a:rPr>
                        <a:t>In case of R to NR</a:t>
                      </a:r>
                      <a:r>
                        <a:rPr lang="en-US" sz="1100" i="1" dirty="0">
                          <a:latin typeface="Arial"/>
                          <a:cs typeface="Arial"/>
                        </a:rPr>
                        <a:t>: Shares</a:t>
                      </a:r>
                      <a:r>
                        <a:rPr lang="en-US" sz="1100" i="1" baseline="0" dirty="0">
                          <a:latin typeface="Arial"/>
                          <a:cs typeface="Arial"/>
                        </a:rPr>
                        <a:t> c</a:t>
                      </a:r>
                      <a:r>
                        <a:rPr lang="en-US" sz="1100" i="1" dirty="0">
                          <a:latin typeface="Arial"/>
                          <a:cs typeface="Arial"/>
                        </a:rPr>
                        <a:t>an not be transferred </a:t>
                      </a:r>
                      <a:r>
                        <a:rPr lang="en-US" sz="1100" i="1" u="sng" dirty="0">
                          <a:latin typeface="Arial"/>
                          <a:cs typeface="Arial"/>
                        </a:rPr>
                        <a:t>below  fair value</a:t>
                      </a:r>
                      <a:endParaRPr lang="en-US" sz="1100" dirty="0">
                        <a:solidFill>
                          <a:srgbClr val="10CF9B"/>
                        </a:solidFill>
                        <a:latin typeface="Arial"/>
                        <a:cs typeface="Arial"/>
                      </a:endParaRPr>
                    </a:p>
                    <a:p>
                      <a:endParaRPr lang="en-US" sz="1100" dirty="0">
                        <a:latin typeface="Arial"/>
                        <a:cs typeface="Aria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100" b="1" i="1" dirty="0">
                          <a:latin typeface="Arial"/>
                          <a:cs typeface="Arial"/>
                        </a:rPr>
                        <a:t>In case of NR to R</a:t>
                      </a:r>
                      <a:r>
                        <a:rPr lang="en-US" sz="1100" i="1" dirty="0">
                          <a:latin typeface="Arial"/>
                          <a:cs typeface="Arial"/>
                        </a:rPr>
                        <a:t>: Shares</a:t>
                      </a:r>
                      <a:r>
                        <a:rPr lang="en-US" sz="1100" i="1" baseline="0" dirty="0">
                          <a:latin typeface="Arial"/>
                          <a:cs typeface="Arial"/>
                        </a:rPr>
                        <a:t> c</a:t>
                      </a:r>
                      <a:r>
                        <a:rPr lang="en-US" sz="1100" i="1" dirty="0">
                          <a:latin typeface="Arial"/>
                          <a:cs typeface="Arial"/>
                        </a:rPr>
                        <a:t>an not be transferred </a:t>
                      </a:r>
                      <a:r>
                        <a:rPr lang="en-US" sz="1100" i="1" u="sng" dirty="0">
                          <a:latin typeface="Arial"/>
                          <a:cs typeface="Arial"/>
                        </a:rPr>
                        <a:t>at more than fair value</a:t>
                      </a:r>
                      <a:endParaRPr lang="en-US" sz="1100" dirty="0">
                        <a:solidFill>
                          <a:srgbClr val="10CF9B"/>
                        </a:solidFill>
                        <a:latin typeface="Arial"/>
                        <a:cs typeface="Arial"/>
                      </a:endParaRPr>
                    </a:p>
                  </a:txBody>
                  <a:tcPr marL="89301" marR="893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9" name="TextBox 8">
            <a:extLst>
              <a:ext uri="{FF2B5EF4-FFF2-40B4-BE49-F238E27FC236}">
                <a16:creationId xmlns:a16="http://schemas.microsoft.com/office/drawing/2014/main" id="{9D3E7639-406E-F823-EBE7-91801F0247B2}"/>
              </a:ext>
            </a:extLst>
          </p:cNvPr>
          <p:cNvSpPr txBox="1"/>
          <p:nvPr/>
        </p:nvSpPr>
        <p:spPr>
          <a:xfrm>
            <a:off x="260460" y="1274361"/>
            <a:ext cx="8545563" cy="661015"/>
          </a:xfrm>
          <a:prstGeom prst="rect">
            <a:avLst/>
          </a:prstGeom>
          <a:noFill/>
        </p:spPr>
        <p:txBody>
          <a:bodyPr wrap="square" rtlCol="0">
            <a:spAutoFit/>
          </a:bodyPr>
          <a:lstStyle/>
          <a:p>
            <a:pPr>
              <a:lnSpc>
                <a:spcPct val="140000"/>
              </a:lnSpc>
            </a:pPr>
            <a:r>
              <a:rPr lang="en-US" sz="1400" dirty="0">
                <a:latin typeface="Arial"/>
                <a:cs typeface="Arial"/>
              </a:rPr>
              <a:t>Key transactions and their valuation requirement (including suggested valuation methodologies) under Companies Act, Income Tax Act, and FEMA</a:t>
            </a:r>
          </a:p>
        </p:txBody>
      </p:sp>
    </p:spTree>
    <p:extLst>
      <p:ext uri="{BB962C8B-B14F-4D97-AF65-F5344CB8AC3E}">
        <p14:creationId xmlns:p14="http://schemas.microsoft.com/office/powerpoint/2010/main" val="5888913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878" y="0"/>
            <a:ext cx="8229600" cy="1047206"/>
          </a:xfrm>
        </p:spPr>
        <p:txBody>
          <a:bodyPr vert="horz" lIns="91440" tIns="45720" rIns="91440" bIns="45720" rtlCol="0" anchor="ctr">
            <a:normAutofit/>
          </a:bodyPr>
          <a:lstStyle/>
          <a:p>
            <a:pPr algn="l"/>
            <a:br>
              <a:rPr lang="en-IN" sz="2200" b="1" dirty="0">
                <a:solidFill>
                  <a:srgbClr val="002060"/>
                </a:solidFill>
                <a:latin typeface="Arial" pitchFamily="34" charset="0"/>
                <a:cs typeface="Arial" pitchFamily="34" charset="0"/>
              </a:rPr>
            </a:br>
            <a:r>
              <a:rPr lang="en-IN" sz="2200" b="1" dirty="0">
                <a:solidFill>
                  <a:srgbClr val="002060"/>
                </a:solidFill>
                <a:latin typeface="Arial" pitchFamily="34" charset="0"/>
                <a:cs typeface="Arial" pitchFamily="34" charset="0"/>
              </a:rPr>
              <a:t>Technical Issues in Valuation of Instruments</a:t>
            </a:r>
          </a:p>
        </p:txBody>
      </p:sp>
      <p:graphicFrame>
        <p:nvGraphicFramePr>
          <p:cNvPr id="3" name="Diagram 2">
            <a:extLst>
              <a:ext uri="{FF2B5EF4-FFF2-40B4-BE49-F238E27FC236}">
                <a16:creationId xmlns:a16="http://schemas.microsoft.com/office/drawing/2014/main" id="{4B3E57E0-F081-43DC-8D01-76FE874C9886}"/>
              </a:ext>
            </a:extLst>
          </p:cNvPr>
          <p:cNvGraphicFramePr/>
          <p:nvPr>
            <p:extLst>
              <p:ext uri="{D42A27DB-BD31-4B8C-83A1-F6EECF244321}">
                <p14:modId xmlns:p14="http://schemas.microsoft.com/office/powerpoint/2010/main" val="3843576908"/>
              </p:ext>
            </p:extLst>
          </p:nvPr>
        </p:nvGraphicFramePr>
        <p:xfrm>
          <a:off x="655782" y="1219198"/>
          <a:ext cx="8097693" cy="51435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566100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7587" y="1000373"/>
            <a:ext cx="7917267" cy="769441"/>
          </a:xfrm>
          <a:prstGeom prst="rect">
            <a:avLst/>
          </a:prstGeom>
          <a:noFill/>
        </p:spPr>
        <p:txBody>
          <a:bodyPr wrap="square" rtlCol="0">
            <a:spAutoFit/>
          </a:bodyPr>
          <a:lstStyle/>
          <a:p>
            <a:pPr defTabSz="457200" eaLnBrk="1" fontAlgn="auto" hangingPunct="1">
              <a:spcBef>
                <a:spcPts val="0"/>
              </a:spcBef>
              <a:spcAft>
                <a:spcPts val="0"/>
              </a:spcAft>
            </a:pPr>
            <a:r>
              <a:rPr lang="en-IN" sz="4400" dirty="0">
                <a:solidFill>
                  <a:srgbClr val="00335A"/>
                </a:solidFill>
                <a:latin typeface="Arial" panose="020B0604020202020204" pitchFamily="34" charset="0"/>
                <a:cs typeface="Arial" pitchFamily="34" charset="0"/>
              </a:rPr>
              <a:t>Thank You</a:t>
            </a:r>
            <a:endParaRPr lang="en-IN" sz="2400" dirty="0">
              <a:solidFill>
                <a:srgbClr val="00335A"/>
              </a:solidFill>
              <a:latin typeface="Arial" panose="020B0604020202020204" pitchFamily="34" charset="0"/>
              <a:cs typeface="Arial" pitchFamily="34" charset="0"/>
            </a:endParaRPr>
          </a:p>
        </p:txBody>
      </p:sp>
      <p:sp>
        <p:nvSpPr>
          <p:cNvPr id="7" name="TextBox 6">
            <a:extLst>
              <a:ext uri="{FF2B5EF4-FFF2-40B4-BE49-F238E27FC236}">
                <a16:creationId xmlns:a16="http://schemas.microsoft.com/office/drawing/2014/main" id="{C4765EAA-BE72-45BE-922B-05D06FF00DC0}"/>
              </a:ext>
            </a:extLst>
          </p:cNvPr>
          <p:cNvSpPr txBox="1"/>
          <p:nvPr/>
        </p:nvSpPr>
        <p:spPr>
          <a:xfrm>
            <a:off x="361111" y="3429000"/>
            <a:ext cx="3595606" cy="923330"/>
          </a:xfrm>
          <a:prstGeom prst="rect">
            <a:avLst/>
          </a:prstGeom>
          <a:noFill/>
        </p:spPr>
        <p:txBody>
          <a:bodyPr wrap="square" rtlCol="0">
            <a:spAutoFit/>
          </a:bodyPr>
          <a:lstStyle/>
          <a:p>
            <a:pPr defTabSz="457200" eaLnBrk="1" fontAlgn="auto" hangingPunct="1">
              <a:spcBef>
                <a:spcPts val="0"/>
              </a:spcBef>
              <a:spcAft>
                <a:spcPts val="0"/>
              </a:spcAft>
            </a:pPr>
            <a:r>
              <a:rPr lang="en-IN" sz="1800" b="1" dirty="0">
                <a:solidFill>
                  <a:prstClr val="white"/>
                </a:solidFill>
                <a:latin typeface="Arial" charset="0"/>
                <a:ea typeface="Arial" charset="0"/>
                <a:cs typeface="Arial" charset="0"/>
              </a:rPr>
              <a:t>CA. </a:t>
            </a:r>
            <a:r>
              <a:rPr lang="en-IN" sz="1800" b="1" dirty="0" err="1">
                <a:solidFill>
                  <a:prstClr val="white"/>
                </a:solidFill>
                <a:latin typeface="Arial" charset="0"/>
                <a:ea typeface="Arial" charset="0"/>
                <a:cs typeface="Arial" charset="0"/>
              </a:rPr>
              <a:t>Gandharv</a:t>
            </a:r>
            <a:r>
              <a:rPr lang="en-IN" sz="1800" b="1" dirty="0">
                <a:solidFill>
                  <a:prstClr val="white"/>
                </a:solidFill>
                <a:latin typeface="Arial" charset="0"/>
                <a:ea typeface="Arial" charset="0"/>
                <a:cs typeface="Arial" charset="0"/>
              </a:rPr>
              <a:t> Jain</a:t>
            </a:r>
          </a:p>
          <a:p>
            <a:pPr defTabSz="457200" eaLnBrk="1" fontAlgn="auto" hangingPunct="1">
              <a:spcBef>
                <a:spcPts val="0"/>
              </a:spcBef>
              <a:spcAft>
                <a:spcPts val="0"/>
              </a:spcAft>
            </a:pPr>
            <a:r>
              <a:rPr lang="en-IN" sz="1800" b="1" dirty="0">
                <a:solidFill>
                  <a:prstClr val="white"/>
                </a:solidFill>
                <a:latin typeface="Arial" charset="0"/>
                <a:ea typeface="Arial" charset="0"/>
                <a:cs typeface="Arial" charset="0"/>
              </a:rPr>
              <a:t>M: +91 9899931962</a:t>
            </a:r>
          </a:p>
          <a:p>
            <a:pPr defTabSz="457200" eaLnBrk="1" fontAlgn="auto" hangingPunct="1">
              <a:spcBef>
                <a:spcPts val="0"/>
              </a:spcBef>
              <a:spcAft>
                <a:spcPts val="0"/>
              </a:spcAft>
            </a:pPr>
            <a:r>
              <a:rPr lang="en-IN" sz="1800" b="1" dirty="0">
                <a:solidFill>
                  <a:prstClr val="white"/>
                </a:solidFill>
                <a:latin typeface="Arial" charset="0"/>
                <a:ea typeface="Arial" charset="0"/>
                <a:cs typeface="Arial" charset="0"/>
              </a:rPr>
              <a:t>E:  </a:t>
            </a:r>
            <a:r>
              <a:rPr lang="en-IN" sz="1800" b="1" dirty="0" err="1">
                <a:solidFill>
                  <a:prstClr val="white"/>
                </a:solidFill>
                <a:latin typeface="Arial" charset="0"/>
                <a:ea typeface="Arial" charset="0"/>
                <a:cs typeface="Arial" charset="0"/>
              </a:rPr>
              <a:t>gjain@finvoxanalytics.com</a:t>
            </a:r>
            <a:endParaRPr lang="en-IN" sz="1800" b="1" dirty="0">
              <a:solidFill>
                <a:prstClr val="white"/>
              </a:solidFill>
              <a:latin typeface="Arial" charset="0"/>
              <a:ea typeface="Arial" charset="0"/>
              <a:cs typeface="Arial" charset="0"/>
            </a:endParaRPr>
          </a:p>
        </p:txBody>
      </p:sp>
    </p:spTree>
    <p:extLst>
      <p:ext uri="{BB962C8B-B14F-4D97-AF65-F5344CB8AC3E}">
        <p14:creationId xmlns:p14="http://schemas.microsoft.com/office/powerpoint/2010/main" val="1649258702"/>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2" name="Group 401">
            <a:extLst>
              <a:ext uri="{FF2B5EF4-FFF2-40B4-BE49-F238E27FC236}">
                <a16:creationId xmlns:a16="http://schemas.microsoft.com/office/drawing/2014/main" id="{B7BFBB05-BC14-44CE-B9A5-046D1FEBB517}"/>
              </a:ext>
            </a:extLst>
          </p:cNvPr>
          <p:cNvGrpSpPr/>
          <p:nvPr/>
        </p:nvGrpSpPr>
        <p:grpSpPr>
          <a:xfrm>
            <a:off x="824234" y="2218903"/>
            <a:ext cx="7489850" cy="620164"/>
            <a:chOff x="1431390" y="1348967"/>
            <a:chExt cx="6591166" cy="965266"/>
          </a:xfrm>
        </p:grpSpPr>
        <p:sp>
          <p:nvSpPr>
            <p:cNvPr id="351" name="Freeform: Shape 350">
              <a:extLst>
                <a:ext uri="{FF2B5EF4-FFF2-40B4-BE49-F238E27FC236}">
                  <a16:creationId xmlns:a16="http://schemas.microsoft.com/office/drawing/2014/main" id="{33F9BE1E-E81C-40DA-A1AB-7C4274289096}"/>
                </a:ext>
              </a:extLst>
            </p:cNvPr>
            <p:cNvSpPr/>
            <p:nvPr/>
          </p:nvSpPr>
          <p:spPr>
            <a:xfrm>
              <a:off x="3089976" y="1348967"/>
              <a:ext cx="4932580" cy="675360"/>
            </a:xfrm>
            <a:custGeom>
              <a:avLst/>
              <a:gdLst>
                <a:gd name="connsiteX0" fmla="*/ 0 w 5197803"/>
                <a:gd name="connsiteY0" fmla="*/ 0 h 1268244"/>
                <a:gd name="connsiteX1" fmla="*/ 2019841 w 5197803"/>
                <a:gd name="connsiteY1" fmla="*/ 0 h 1268244"/>
                <a:gd name="connsiteX2" fmla="*/ 3074740 w 5197803"/>
                <a:gd name="connsiteY2" fmla="*/ 0 h 1268244"/>
                <a:gd name="connsiteX3" fmla="*/ 5094581 w 5197803"/>
                <a:gd name="connsiteY3" fmla="*/ 0 h 1268244"/>
                <a:gd name="connsiteX4" fmla="*/ 5197803 w 5197803"/>
                <a:gd name="connsiteY4" fmla="*/ 103223 h 1268244"/>
                <a:gd name="connsiteX5" fmla="*/ 5197803 w 5197803"/>
                <a:gd name="connsiteY5" fmla="*/ 1165022 h 1268244"/>
                <a:gd name="connsiteX6" fmla="*/ 5094581 w 5197803"/>
                <a:gd name="connsiteY6" fmla="*/ 1268244 h 1268244"/>
                <a:gd name="connsiteX7" fmla="*/ 3074740 w 5197803"/>
                <a:gd name="connsiteY7" fmla="*/ 1268244 h 1268244"/>
                <a:gd name="connsiteX8" fmla="*/ 2019841 w 5197803"/>
                <a:gd name="connsiteY8" fmla="*/ 1268244 h 1268244"/>
                <a:gd name="connsiteX9" fmla="*/ 0 w 5197803"/>
                <a:gd name="connsiteY9" fmla="*/ 1268244 h 126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97803" h="1268244">
                  <a:moveTo>
                    <a:pt x="0" y="0"/>
                  </a:moveTo>
                  <a:lnTo>
                    <a:pt x="2019841" y="0"/>
                  </a:lnTo>
                  <a:lnTo>
                    <a:pt x="3074740" y="0"/>
                  </a:lnTo>
                  <a:lnTo>
                    <a:pt x="5094581" y="0"/>
                  </a:lnTo>
                  <a:cubicBezTo>
                    <a:pt x="5151589" y="0"/>
                    <a:pt x="5197803" y="46214"/>
                    <a:pt x="5197803" y="103223"/>
                  </a:cubicBezTo>
                  <a:lnTo>
                    <a:pt x="5197803" y="1165022"/>
                  </a:lnTo>
                  <a:cubicBezTo>
                    <a:pt x="5197803" y="1222030"/>
                    <a:pt x="5151589" y="1268244"/>
                    <a:pt x="5094581" y="1268244"/>
                  </a:cubicBezTo>
                  <a:lnTo>
                    <a:pt x="3074740" y="1268244"/>
                  </a:lnTo>
                  <a:lnTo>
                    <a:pt x="2019841" y="1268244"/>
                  </a:lnTo>
                  <a:lnTo>
                    <a:pt x="0" y="1268244"/>
                  </a:lnTo>
                  <a:close/>
                </a:path>
              </a:pathLst>
            </a:custGeom>
            <a:solidFill>
              <a:srgbClr val="7DCC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34290" numCol="1" spcCol="0" rtlCol="0" fromWordArt="0" anchor="t" anchorCtr="0" forceAA="0" compatLnSpc="1">
              <a:prstTxWarp prst="textNoShape">
                <a:avLst/>
              </a:prstTxWarp>
              <a:noAutofit/>
            </a:bodyPr>
            <a:lstStyle/>
            <a:p>
              <a:r>
                <a:rPr lang="en-US" sz="1600" b="1" dirty="0">
                  <a:solidFill>
                    <a:srgbClr val="00335A"/>
                  </a:solidFill>
                  <a:latin typeface="Arial" panose="020B0604020202020204" pitchFamily="34" charset="0"/>
                  <a:cs typeface="Arial" panose="020B0604020202020204" pitchFamily="34" charset="0"/>
                </a:rPr>
                <a:t>History of Valuation Profession in India</a:t>
              </a:r>
            </a:p>
          </p:txBody>
        </p:sp>
        <p:sp>
          <p:nvSpPr>
            <p:cNvPr id="360" name="Freeform: Shape 359">
              <a:extLst>
                <a:ext uri="{FF2B5EF4-FFF2-40B4-BE49-F238E27FC236}">
                  <a16:creationId xmlns:a16="http://schemas.microsoft.com/office/drawing/2014/main" id="{8D71A5F7-61E9-42C2-B54A-B13A4D538E14}"/>
                </a:ext>
              </a:extLst>
            </p:cNvPr>
            <p:cNvSpPr/>
            <p:nvPr/>
          </p:nvSpPr>
          <p:spPr>
            <a:xfrm>
              <a:off x="1431390" y="1348967"/>
              <a:ext cx="838749" cy="675360"/>
            </a:xfrm>
            <a:custGeom>
              <a:avLst/>
              <a:gdLst>
                <a:gd name="connsiteX0" fmla="*/ 103223 w 1210460"/>
                <a:gd name="connsiteY0" fmla="*/ 0 h 1268244"/>
                <a:gd name="connsiteX1" fmla="*/ 1210460 w 1210460"/>
                <a:gd name="connsiteY1" fmla="*/ 0 h 1268244"/>
                <a:gd name="connsiteX2" fmla="*/ 1210460 w 1210460"/>
                <a:gd name="connsiteY2" fmla="*/ 1268244 h 1268244"/>
                <a:gd name="connsiteX3" fmla="*/ 103223 w 1210460"/>
                <a:gd name="connsiteY3" fmla="*/ 1268244 h 1268244"/>
                <a:gd name="connsiteX4" fmla="*/ 0 w 1210460"/>
                <a:gd name="connsiteY4" fmla="*/ 1165022 h 1268244"/>
                <a:gd name="connsiteX5" fmla="*/ 0 w 1210460"/>
                <a:gd name="connsiteY5" fmla="*/ 103223 h 1268244"/>
                <a:gd name="connsiteX6" fmla="*/ 103223 w 1210460"/>
                <a:gd name="connsiteY6" fmla="*/ 0 h 126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460" h="1268244">
                  <a:moveTo>
                    <a:pt x="103223" y="0"/>
                  </a:moveTo>
                  <a:lnTo>
                    <a:pt x="1210460" y="0"/>
                  </a:lnTo>
                  <a:lnTo>
                    <a:pt x="1210460" y="1268244"/>
                  </a:lnTo>
                  <a:lnTo>
                    <a:pt x="103223" y="1268244"/>
                  </a:lnTo>
                  <a:cubicBezTo>
                    <a:pt x="46214" y="1268244"/>
                    <a:pt x="0" y="1222030"/>
                    <a:pt x="0" y="1165022"/>
                  </a:cubicBezTo>
                  <a:lnTo>
                    <a:pt x="0" y="103223"/>
                  </a:lnTo>
                  <a:cubicBezTo>
                    <a:pt x="0" y="46214"/>
                    <a:pt x="46214" y="0"/>
                    <a:pt x="103223" y="0"/>
                  </a:cubicBezTo>
                  <a:close/>
                </a:path>
              </a:pathLst>
            </a:custGeom>
            <a:solidFill>
              <a:srgbClr val="2AA4B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2000" dirty="0">
                  <a:latin typeface="Arial" panose="020B0604020202020204" pitchFamily="34" charset="0"/>
                  <a:cs typeface="Arial" panose="020B0604020202020204" pitchFamily="34" charset="0"/>
                </a:rPr>
                <a:t>1</a:t>
              </a:r>
            </a:p>
          </p:txBody>
        </p:sp>
        <p:sp>
          <p:nvSpPr>
            <p:cNvPr id="361" name="Freeform: Shape 360">
              <a:extLst>
                <a:ext uri="{FF2B5EF4-FFF2-40B4-BE49-F238E27FC236}">
                  <a16:creationId xmlns:a16="http://schemas.microsoft.com/office/drawing/2014/main" id="{872A0A4F-7FA5-4054-95B9-93C6B23D48F4}"/>
                </a:ext>
              </a:extLst>
            </p:cNvPr>
            <p:cNvSpPr/>
            <p:nvPr/>
          </p:nvSpPr>
          <p:spPr>
            <a:xfrm>
              <a:off x="1431390" y="1969131"/>
              <a:ext cx="838748" cy="150023"/>
            </a:xfrm>
            <a:custGeom>
              <a:avLst/>
              <a:gdLst>
                <a:gd name="connsiteX0" fmla="*/ 0 w 1012705"/>
                <a:gd name="connsiteY0" fmla="*/ 0 h 171450"/>
                <a:gd name="connsiteX1" fmla="*/ 1012705 w 1012705"/>
                <a:gd name="connsiteY1" fmla="*/ 0 h 171450"/>
                <a:gd name="connsiteX2" fmla="*/ 1012705 w 1012705"/>
                <a:gd name="connsiteY2" fmla="*/ 171450 h 171450"/>
                <a:gd name="connsiteX3" fmla="*/ 86359 w 1012705"/>
                <a:gd name="connsiteY3" fmla="*/ 171450 h 171450"/>
                <a:gd name="connsiteX4" fmla="*/ 0 w 1012705"/>
                <a:gd name="connsiteY4" fmla="*/ 85091 h 171450"/>
                <a:gd name="connsiteX5" fmla="*/ 0 w 1012705"/>
                <a:gd name="connsiteY5" fmla="*/ 0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2705" h="171450">
                  <a:moveTo>
                    <a:pt x="0" y="0"/>
                  </a:moveTo>
                  <a:lnTo>
                    <a:pt x="1012705" y="0"/>
                  </a:lnTo>
                  <a:lnTo>
                    <a:pt x="1012705" y="171450"/>
                  </a:lnTo>
                  <a:lnTo>
                    <a:pt x="86359" y="171450"/>
                  </a:lnTo>
                  <a:cubicBezTo>
                    <a:pt x="38664" y="171450"/>
                    <a:pt x="0" y="132786"/>
                    <a:pt x="0" y="85091"/>
                  </a:cubicBezTo>
                  <a:lnTo>
                    <a:pt x="0" y="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a:p>
          </p:txBody>
        </p:sp>
        <p:sp>
          <p:nvSpPr>
            <p:cNvPr id="355" name="Freeform: Shape 354">
              <a:extLst>
                <a:ext uri="{FF2B5EF4-FFF2-40B4-BE49-F238E27FC236}">
                  <a16:creationId xmlns:a16="http://schemas.microsoft.com/office/drawing/2014/main" id="{476C7786-94F4-4D95-8B9F-4267FB14FA4E}"/>
                </a:ext>
              </a:extLst>
            </p:cNvPr>
            <p:cNvSpPr/>
            <p:nvPr/>
          </p:nvSpPr>
          <p:spPr>
            <a:xfrm flipV="1">
              <a:off x="2270138" y="1348968"/>
              <a:ext cx="410962" cy="822960"/>
            </a:xfrm>
            <a:custGeom>
              <a:avLst/>
              <a:gdLst>
                <a:gd name="connsiteX0" fmla="*/ 0 w 362310"/>
                <a:gd name="connsiteY0" fmla="*/ 1283988 h 1283988"/>
                <a:gd name="connsiteX1" fmla="*/ 361390 w 362310"/>
                <a:gd name="connsiteY1" fmla="*/ 1061049 h 1283988"/>
                <a:gd name="connsiteX2" fmla="*/ 362310 w 362310"/>
                <a:gd name="connsiteY2" fmla="*/ 1061617 h 1283988"/>
                <a:gd name="connsiteX3" fmla="*/ 362310 w 362310"/>
                <a:gd name="connsiteY3" fmla="*/ 222940 h 1283988"/>
                <a:gd name="connsiteX4" fmla="*/ 362310 w 362310"/>
                <a:gd name="connsiteY4" fmla="*/ 0 h 1283988"/>
                <a:gd name="connsiteX5" fmla="*/ 0 w 362310"/>
                <a:gd name="connsiteY5" fmla="*/ 222940 h 1283988"/>
                <a:gd name="connsiteX0" fmla="*/ 0 w 362310"/>
                <a:gd name="connsiteY0" fmla="*/ 1283988 h 1283988"/>
                <a:gd name="connsiteX1" fmla="*/ 361390 w 362310"/>
                <a:gd name="connsiteY1" fmla="*/ 1061049 h 1283988"/>
                <a:gd name="connsiteX2" fmla="*/ 362310 w 362310"/>
                <a:gd name="connsiteY2" fmla="*/ 1061617 h 1283988"/>
                <a:gd name="connsiteX3" fmla="*/ 362310 w 362310"/>
                <a:gd name="connsiteY3" fmla="*/ 0 h 1283988"/>
                <a:gd name="connsiteX4" fmla="*/ 0 w 362310"/>
                <a:gd name="connsiteY4" fmla="*/ 222940 h 1283988"/>
                <a:gd name="connsiteX5" fmla="*/ 0 w 362310"/>
                <a:gd name="connsiteY5" fmla="*/ 1283988 h 1283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2310" h="1283988">
                  <a:moveTo>
                    <a:pt x="0" y="1283988"/>
                  </a:moveTo>
                  <a:lnTo>
                    <a:pt x="361390" y="1061049"/>
                  </a:lnTo>
                  <a:lnTo>
                    <a:pt x="362310" y="1061617"/>
                  </a:lnTo>
                  <a:lnTo>
                    <a:pt x="362310" y="0"/>
                  </a:lnTo>
                  <a:lnTo>
                    <a:pt x="0" y="222940"/>
                  </a:lnTo>
                  <a:lnTo>
                    <a:pt x="0" y="1283988"/>
                  </a:lnTo>
                  <a:close/>
                </a:path>
              </a:pathLst>
            </a:custGeom>
            <a:solidFill>
              <a:srgbClr val="3BB3C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356" name="Freeform: Shape 355">
              <a:extLst>
                <a:ext uri="{FF2B5EF4-FFF2-40B4-BE49-F238E27FC236}">
                  <a16:creationId xmlns:a16="http://schemas.microsoft.com/office/drawing/2014/main" id="{973AE353-55DF-4DB2-A462-0AE434E7ABC4}"/>
                </a:ext>
              </a:extLst>
            </p:cNvPr>
            <p:cNvSpPr/>
            <p:nvPr/>
          </p:nvSpPr>
          <p:spPr>
            <a:xfrm flipH="1" flipV="1">
              <a:off x="2681100" y="1348967"/>
              <a:ext cx="408875" cy="822960"/>
            </a:xfrm>
            <a:custGeom>
              <a:avLst/>
              <a:gdLst>
                <a:gd name="connsiteX0" fmla="*/ 0 w 360470"/>
                <a:gd name="connsiteY0" fmla="*/ 1283989 h 1283989"/>
                <a:gd name="connsiteX1" fmla="*/ 0 w 360470"/>
                <a:gd name="connsiteY1" fmla="*/ 222940 h 1283989"/>
                <a:gd name="connsiteX2" fmla="*/ 360470 w 360470"/>
                <a:gd name="connsiteY2" fmla="*/ 0 h 1283989"/>
                <a:gd name="connsiteX3" fmla="*/ 360470 w 360470"/>
                <a:gd name="connsiteY3" fmla="*/ 222940 h 1283989"/>
                <a:gd name="connsiteX4" fmla="*/ 360470 w 360470"/>
                <a:gd name="connsiteY4" fmla="*/ 1061617 h 1283989"/>
                <a:gd name="connsiteX0" fmla="*/ 0 w 360470"/>
                <a:gd name="connsiteY0" fmla="*/ 1283989 h 1283989"/>
                <a:gd name="connsiteX1" fmla="*/ 0 w 360470"/>
                <a:gd name="connsiteY1" fmla="*/ 222940 h 1283989"/>
                <a:gd name="connsiteX2" fmla="*/ 360470 w 360470"/>
                <a:gd name="connsiteY2" fmla="*/ 0 h 1283989"/>
                <a:gd name="connsiteX3" fmla="*/ 360470 w 360470"/>
                <a:gd name="connsiteY3" fmla="*/ 1061617 h 1283989"/>
                <a:gd name="connsiteX4" fmla="*/ 0 w 360470"/>
                <a:gd name="connsiteY4" fmla="*/ 1283989 h 1283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470" h="1283989">
                  <a:moveTo>
                    <a:pt x="0" y="1283989"/>
                  </a:moveTo>
                  <a:lnTo>
                    <a:pt x="0" y="222940"/>
                  </a:lnTo>
                  <a:lnTo>
                    <a:pt x="360470" y="0"/>
                  </a:lnTo>
                  <a:lnTo>
                    <a:pt x="360470" y="1061617"/>
                  </a:lnTo>
                  <a:lnTo>
                    <a:pt x="0" y="1283989"/>
                  </a:lnTo>
                  <a:close/>
                </a:path>
              </a:pathLst>
            </a:custGeom>
            <a:solidFill>
              <a:srgbClr val="7DCC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357" name="Freeform: Shape 356">
              <a:extLst>
                <a:ext uri="{FF2B5EF4-FFF2-40B4-BE49-F238E27FC236}">
                  <a16:creationId xmlns:a16="http://schemas.microsoft.com/office/drawing/2014/main" id="{A472A15F-7C68-4484-8572-D81FA90A2F3C}"/>
                </a:ext>
              </a:extLst>
            </p:cNvPr>
            <p:cNvSpPr/>
            <p:nvPr/>
          </p:nvSpPr>
          <p:spPr>
            <a:xfrm flipV="1">
              <a:off x="2265038" y="2127389"/>
              <a:ext cx="5101" cy="2421"/>
            </a:xfrm>
            <a:custGeom>
              <a:avLst/>
              <a:gdLst>
                <a:gd name="connsiteX0" fmla="*/ 0 w 4497"/>
                <a:gd name="connsiteY0" fmla="*/ 2767 h 2767"/>
                <a:gd name="connsiteX1" fmla="*/ 4497 w 4497"/>
                <a:gd name="connsiteY1" fmla="*/ 2767 h 2767"/>
                <a:gd name="connsiteX2" fmla="*/ 4497 w 4497"/>
                <a:gd name="connsiteY2" fmla="*/ 0 h 2767"/>
                <a:gd name="connsiteX3" fmla="*/ 0 w 4497"/>
                <a:gd name="connsiteY3" fmla="*/ 2767 h 2767"/>
              </a:gdLst>
              <a:ahLst/>
              <a:cxnLst>
                <a:cxn ang="0">
                  <a:pos x="connsiteX0" y="connsiteY0"/>
                </a:cxn>
                <a:cxn ang="0">
                  <a:pos x="connsiteX1" y="connsiteY1"/>
                </a:cxn>
                <a:cxn ang="0">
                  <a:pos x="connsiteX2" y="connsiteY2"/>
                </a:cxn>
                <a:cxn ang="0">
                  <a:pos x="connsiteX3" y="connsiteY3"/>
                </a:cxn>
              </a:cxnLst>
              <a:rect l="l" t="t" r="r" b="b"/>
              <a:pathLst>
                <a:path w="4497" h="2767">
                  <a:moveTo>
                    <a:pt x="0" y="2767"/>
                  </a:moveTo>
                  <a:lnTo>
                    <a:pt x="4497" y="2767"/>
                  </a:lnTo>
                  <a:lnTo>
                    <a:pt x="4497" y="0"/>
                  </a:lnTo>
                  <a:lnTo>
                    <a:pt x="0" y="2767"/>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a:p>
          </p:txBody>
        </p:sp>
        <p:sp>
          <p:nvSpPr>
            <p:cNvPr id="358" name="Freeform: Shape 357">
              <a:extLst>
                <a:ext uri="{FF2B5EF4-FFF2-40B4-BE49-F238E27FC236}">
                  <a16:creationId xmlns:a16="http://schemas.microsoft.com/office/drawing/2014/main" id="{FD7A66DF-912D-4DE1-AABD-0167A2D5529C}"/>
                </a:ext>
              </a:extLst>
            </p:cNvPr>
            <p:cNvSpPr/>
            <p:nvPr/>
          </p:nvSpPr>
          <p:spPr>
            <a:xfrm flipH="1" flipV="1">
              <a:off x="2681100" y="1969132"/>
              <a:ext cx="408875" cy="345101"/>
            </a:xfrm>
            <a:custGeom>
              <a:avLst/>
              <a:gdLst>
                <a:gd name="connsiteX0" fmla="*/ 360470 w 360470"/>
                <a:gd name="connsiteY0" fmla="*/ 394390 h 394390"/>
                <a:gd name="connsiteX1" fmla="*/ 360469 w 360470"/>
                <a:gd name="connsiteY1" fmla="*/ 394390 h 394390"/>
                <a:gd name="connsiteX2" fmla="*/ 360469 w 360470"/>
                <a:gd name="connsiteY2" fmla="*/ 174217 h 394390"/>
                <a:gd name="connsiteX3" fmla="*/ 0 w 360470"/>
                <a:gd name="connsiteY3" fmla="*/ 394390 h 394390"/>
                <a:gd name="connsiteX4" fmla="*/ 0 w 360470"/>
                <a:gd name="connsiteY4" fmla="*/ 222940 h 394390"/>
                <a:gd name="connsiteX5" fmla="*/ 360470 w 360470"/>
                <a:gd name="connsiteY5" fmla="*/ 0 h 39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0470" h="394390">
                  <a:moveTo>
                    <a:pt x="360470" y="394390"/>
                  </a:moveTo>
                  <a:lnTo>
                    <a:pt x="360469" y="394390"/>
                  </a:lnTo>
                  <a:lnTo>
                    <a:pt x="360469" y="174217"/>
                  </a:lnTo>
                  <a:lnTo>
                    <a:pt x="0" y="394390"/>
                  </a:lnTo>
                  <a:lnTo>
                    <a:pt x="0" y="222940"/>
                  </a:lnTo>
                  <a:lnTo>
                    <a:pt x="360470" y="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a:p>
          </p:txBody>
        </p:sp>
        <p:sp>
          <p:nvSpPr>
            <p:cNvPr id="359" name="Freeform: Shape 358">
              <a:extLst>
                <a:ext uri="{FF2B5EF4-FFF2-40B4-BE49-F238E27FC236}">
                  <a16:creationId xmlns:a16="http://schemas.microsoft.com/office/drawing/2014/main" id="{D6C4635A-0668-4008-97F4-22FE798E4F24}"/>
                </a:ext>
              </a:extLst>
            </p:cNvPr>
            <p:cNvSpPr/>
            <p:nvPr/>
          </p:nvSpPr>
          <p:spPr>
            <a:xfrm flipV="1">
              <a:off x="2270138" y="1971553"/>
              <a:ext cx="410962" cy="342680"/>
            </a:xfrm>
            <a:custGeom>
              <a:avLst/>
              <a:gdLst>
                <a:gd name="connsiteX0" fmla="*/ 0 w 362310"/>
                <a:gd name="connsiteY0" fmla="*/ 391623 h 391623"/>
                <a:gd name="connsiteX1" fmla="*/ 357813 w 362310"/>
                <a:gd name="connsiteY1" fmla="*/ 171450 h 391623"/>
                <a:gd name="connsiteX2" fmla="*/ 362310 w 362310"/>
                <a:gd name="connsiteY2" fmla="*/ 174217 h 391623"/>
                <a:gd name="connsiteX3" fmla="*/ 362310 w 362310"/>
                <a:gd name="connsiteY3" fmla="*/ 0 h 391623"/>
                <a:gd name="connsiteX4" fmla="*/ 0 w 362310"/>
                <a:gd name="connsiteY4" fmla="*/ 222940 h 391623"/>
                <a:gd name="connsiteX5" fmla="*/ 0 w 362310"/>
                <a:gd name="connsiteY5" fmla="*/ 391623 h 391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2310" h="391623">
                  <a:moveTo>
                    <a:pt x="0" y="391623"/>
                  </a:moveTo>
                  <a:lnTo>
                    <a:pt x="357813" y="171450"/>
                  </a:lnTo>
                  <a:lnTo>
                    <a:pt x="362310" y="174217"/>
                  </a:lnTo>
                  <a:lnTo>
                    <a:pt x="362310" y="0"/>
                  </a:lnTo>
                  <a:lnTo>
                    <a:pt x="0" y="222940"/>
                  </a:lnTo>
                  <a:lnTo>
                    <a:pt x="0" y="391623"/>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354" name="Freeform: Shape 353">
              <a:extLst>
                <a:ext uri="{FF2B5EF4-FFF2-40B4-BE49-F238E27FC236}">
                  <a16:creationId xmlns:a16="http://schemas.microsoft.com/office/drawing/2014/main" id="{6A2F7E7D-17EA-4157-B70A-B1CEF2395199}"/>
                </a:ext>
              </a:extLst>
            </p:cNvPr>
            <p:cNvSpPr/>
            <p:nvPr/>
          </p:nvSpPr>
          <p:spPr>
            <a:xfrm>
              <a:off x="3089976" y="1969132"/>
              <a:ext cx="4932580" cy="150023"/>
            </a:xfrm>
            <a:custGeom>
              <a:avLst/>
              <a:gdLst>
                <a:gd name="connsiteX0" fmla="*/ 0 w 5197803"/>
                <a:gd name="connsiteY0" fmla="*/ 0 h 204930"/>
                <a:gd name="connsiteX1" fmla="*/ 2019841 w 5197803"/>
                <a:gd name="connsiteY1" fmla="*/ 0 h 204930"/>
                <a:gd name="connsiteX2" fmla="*/ 3177962 w 5197803"/>
                <a:gd name="connsiteY2" fmla="*/ 0 h 204930"/>
                <a:gd name="connsiteX3" fmla="*/ 5197803 w 5197803"/>
                <a:gd name="connsiteY3" fmla="*/ 0 h 204930"/>
                <a:gd name="connsiteX4" fmla="*/ 5197803 w 5197803"/>
                <a:gd name="connsiteY4" fmla="*/ 101707 h 204930"/>
                <a:gd name="connsiteX5" fmla="*/ 5094580 w 5197803"/>
                <a:gd name="connsiteY5" fmla="*/ 204930 h 204930"/>
                <a:gd name="connsiteX6" fmla="*/ 3074740 w 5197803"/>
                <a:gd name="connsiteY6" fmla="*/ 204930 h 204930"/>
                <a:gd name="connsiteX7" fmla="*/ 2019841 w 5197803"/>
                <a:gd name="connsiteY7" fmla="*/ 204930 h 204930"/>
                <a:gd name="connsiteX8" fmla="*/ 0 w 5197803"/>
                <a:gd name="connsiteY8" fmla="*/ 204930 h 20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97803" h="204930">
                  <a:moveTo>
                    <a:pt x="0" y="0"/>
                  </a:moveTo>
                  <a:lnTo>
                    <a:pt x="2019841" y="0"/>
                  </a:lnTo>
                  <a:lnTo>
                    <a:pt x="3177962" y="0"/>
                  </a:lnTo>
                  <a:lnTo>
                    <a:pt x="5197803" y="0"/>
                  </a:lnTo>
                  <a:lnTo>
                    <a:pt x="5197803" y="101707"/>
                  </a:lnTo>
                  <a:cubicBezTo>
                    <a:pt x="5197803" y="158716"/>
                    <a:pt x="5151589" y="204930"/>
                    <a:pt x="5094580" y="204930"/>
                  </a:cubicBezTo>
                  <a:lnTo>
                    <a:pt x="3074740" y="204930"/>
                  </a:lnTo>
                  <a:lnTo>
                    <a:pt x="2019841" y="204930"/>
                  </a:lnTo>
                  <a:lnTo>
                    <a:pt x="0" y="20493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grpSp>
      <p:grpSp>
        <p:nvGrpSpPr>
          <p:cNvPr id="85" name="Group 84">
            <a:extLst>
              <a:ext uri="{FF2B5EF4-FFF2-40B4-BE49-F238E27FC236}">
                <a16:creationId xmlns:a16="http://schemas.microsoft.com/office/drawing/2014/main" id="{2A9B1A01-01C8-4B00-A593-706FDD71D4A6}"/>
              </a:ext>
            </a:extLst>
          </p:cNvPr>
          <p:cNvGrpSpPr/>
          <p:nvPr/>
        </p:nvGrpSpPr>
        <p:grpSpPr>
          <a:xfrm>
            <a:off x="824234" y="3127834"/>
            <a:ext cx="7489850" cy="620164"/>
            <a:chOff x="1431390" y="1348967"/>
            <a:chExt cx="6591166" cy="965266"/>
          </a:xfrm>
        </p:grpSpPr>
        <p:sp>
          <p:nvSpPr>
            <p:cNvPr id="86" name="Freeform: Shape 85">
              <a:extLst>
                <a:ext uri="{FF2B5EF4-FFF2-40B4-BE49-F238E27FC236}">
                  <a16:creationId xmlns:a16="http://schemas.microsoft.com/office/drawing/2014/main" id="{A5458811-462B-4D3D-B6B9-5CFF2A8E40E8}"/>
                </a:ext>
              </a:extLst>
            </p:cNvPr>
            <p:cNvSpPr/>
            <p:nvPr/>
          </p:nvSpPr>
          <p:spPr>
            <a:xfrm>
              <a:off x="3089976" y="1348967"/>
              <a:ext cx="4932580" cy="675360"/>
            </a:xfrm>
            <a:custGeom>
              <a:avLst/>
              <a:gdLst>
                <a:gd name="connsiteX0" fmla="*/ 0 w 5197803"/>
                <a:gd name="connsiteY0" fmla="*/ 0 h 1268244"/>
                <a:gd name="connsiteX1" fmla="*/ 2019841 w 5197803"/>
                <a:gd name="connsiteY1" fmla="*/ 0 h 1268244"/>
                <a:gd name="connsiteX2" fmla="*/ 3074740 w 5197803"/>
                <a:gd name="connsiteY2" fmla="*/ 0 h 1268244"/>
                <a:gd name="connsiteX3" fmla="*/ 5094581 w 5197803"/>
                <a:gd name="connsiteY3" fmla="*/ 0 h 1268244"/>
                <a:gd name="connsiteX4" fmla="*/ 5197803 w 5197803"/>
                <a:gd name="connsiteY4" fmla="*/ 103223 h 1268244"/>
                <a:gd name="connsiteX5" fmla="*/ 5197803 w 5197803"/>
                <a:gd name="connsiteY5" fmla="*/ 1165022 h 1268244"/>
                <a:gd name="connsiteX6" fmla="*/ 5094581 w 5197803"/>
                <a:gd name="connsiteY6" fmla="*/ 1268244 h 1268244"/>
                <a:gd name="connsiteX7" fmla="*/ 3074740 w 5197803"/>
                <a:gd name="connsiteY7" fmla="*/ 1268244 h 1268244"/>
                <a:gd name="connsiteX8" fmla="*/ 2019841 w 5197803"/>
                <a:gd name="connsiteY8" fmla="*/ 1268244 h 1268244"/>
                <a:gd name="connsiteX9" fmla="*/ 0 w 5197803"/>
                <a:gd name="connsiteY9" fmla="*/ 1268244 h 126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97803" h="1268244">
                  <a:moveTo>
                    <a:pt x="0" y="0"/>
                  </a:moveTo>
                  <a:lnTo>
                    <a:pt x="2019841" y="0"/>
                  </a:lnTo>
                  <a:lnTo>
                    <a:pt x="3074740" y="0"/>
                  </a:lnTo>
                  <a:lnTo>
                    <a:pt x="5094581" y="0"/>
                  </a:lnTo>
                  <a:cubicBezTo>
                    <a:pt x="5151589" y="0"/>
                    <a:pt x="5197803" y="46214"/>
                    <a:pt x="5197803" y="103223"/>
                  </a:cubicBezTo>
                  <a:lnTo>
                    <a:pt x="5197803" y="1165022"/>
                  </a:lnTo>
                  <a:cubicBezTo>
                    <a:pt x="5197803" y="1222030"/>
                    <a:pt x="5151589" y="1268244"/>
                    <a:pt x="5094581" y="1268244"/>
                  </a:cubicBezTo>
                  <a:lnTo>
                    <a:pt x="3074740" y="1268244"/>
                  </a:lnTo>
                  <a:lnTo>
                    <a:pt x="2019841" y="1268244"/>
                  </a:lnTo>
                  <a:lnTo>
                    <a:pt x="0" y="1268244"/>
                  </a:lnTo>
                  <a:close/>
                </a:path>
              </a:pathLst>
            </a:custGeom>
            <a:solidFill>
              <a:srgbClr val="7DCC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34290" numCol="1" spcCol="0" rtlCol="0" fromWordArt="0" anchor="t" anchorCtr="0" forceAA="0" compatLnSpc="1">
              <a:prstTxWarp prst="textNoShape">
                <a:avLst/>
              </a:prstTxWarp>
              <a:noAutofit/>
            </a:bodyPr>
            <a:lstStyle/>
            <a:p>
              <a:r>
                <a:rPr lang="en-US" sz="1600" b="1" dirty="0">
                  <a:solidFill>
                    <a:srgbClr val="00335A"/>
                  </a:solidFill>
                  <a:latin typeface="Arial" panose="020B0604020202020204" pitchFamily="34" charset="0"/>
                  <a:cs typeface="Arial" panose="020B0604020202020204" pitchFamily="34" charset="0"/>
                </a:rPr>
                <a:t>Current Dynamics in </a:t>
              </a:r>
              <a:r>
                <a:rPr lang="en-US" sz="1600" b="1">
                  <a:solidFill>
                    <a:srgbClr val="00335A"/>
                  </a:solidFill>
                  <a:latin typeface="Arial" panose="020B0604020202020204" pitchFamily="34" charset="0"/>
                  <a:cs typeface="Arial" panose="020B0604020202020204" pitchFamily="34" charset="0"/>
                </a:rPr>
                <a:t>Valuation Profession</a:t>
              </a:r>
              <a:endParaRPr lang="en-US" sz="1600" b="1" dirty="0">
                <a:solidFill>
                  <a:srgbClr val="00335A"/>
                </a:solidFill>
                <a:latin typeface="Arial" panose="020B0604020202020204" pitchFamily="34" charset="0"/>
                <a:cs typeface="Arial" panose="020B0604020202020204" pitchFamily="34" charset="0"/>
              </a:endParaRPr>
            </a:p>
          </p:txBody>
        </p:sp>
        <p:sp>
          <p:nvSpPr>
            <p:cNvPr id="87" name="Freeform: Shape 86">
              <a:extLst>
                <a:ext uri="{FF2B5EF4-FFF2-40B4-BE49-F238E27FC236}">
                  <a16:creationId xmlns:a16="http://schemas.microsoft.com/office/drawing/2014/main" id="{E9B35BD6-BCED-4B49-90C9-2B0C9B28DD6D}"/>
                </a:ext>
              </a:extLst>
            </p:cNvPr>
            <p:cNvSpPr/>
            <p:nvPr/>
          </p:nvSpPr>
          <p:spPr>
            <a:xfrm>
              <a:off x="1431390" y="1348967"/>
              <a:ext cx="838749" cy="675360"/>
            </a:xfrm>
            <a:custGeom>
              <a:avLst/>
              <a:gdLst>
                <a:gd name="connsiteX0" fmla="*/ 103223 w 1210460"/>
                <a:gd name="connsiteY0" fmla="*/ 0 h 1268244"/>
                <a:gd name="connsiteX1" fmla="*/ 1210460 w 1210460"/>
                <a:gd name="connsiteY1" fmla="*/ 0 h 1268244"/>
                <a:gd name="connsiteX2" fmla="*/ 1210460 w 1210460"/>
                <a:gd name="connsiteY2" fmla="*/ 1268244 h 1268244"/>
                <a:gd name="connsiteX3" fmla="*/ 103223 w 1210460"/>
                <a:gd name="connsiteY3" fmla="*/ 1268244 h 1268244"/>
                <a:gd name="connsiteX4" fmla="*/ 0 w 1210460"/>
                <a:gd name="connsiteY4" fmla="*/ 1165022 h 1268244"/>
                <a:gd name="connsiteX5" fmla="*/ 0 w 1210460"/>
                <a:gd name="connsiteY5" fmla="*/ 103223 h 1268244"/>
                <a:gd name="connsiteX6" fmla="*/ 103223 w 1210460"/>
                <a:gd name="connsiteY6" fmla="*/ 0 h 126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460" h="1268244">
                  <a:moveTo>
                    <a:pt x="103223" y="0"/>
                  </a:moveTo>
                  <a:lnTo>
                    <a:pt x="1210460" y="0"/>
                  </a:lnTo>
                  <a:lnTo>
                    <a:pt x="1210460" y="1268244"/>
                  </a:lnTo>
                  <a:lnTo>
                    <a:pt x="103223" y="1268244"/>
                  </a:lnTo>
                  <a:cubicBezTo>
                    <a:pt x="46214" y="1268244"/>
                    <a:pt x="0" y="1222030"/>
                    <a:pt x="0" y="1165022"/>
                  </a:cubicBezTo>
                  <a:lnTo>
                    <a:pt x="0" y="103223"/>
                  </a:lnTo>
                  <a:cubicBezTo>
                    <a:pt x="0" y="46214"/>
                    <a:pt x="46214" y="0"/>
                    <a:pt x="103223" y="0"/>
                  </a:cubicBezTo>
                  <a:close/>
                </a:path>
              </a:pathLst>
            </a:custGeom>
            <a:solidFill>
              <a:srgbClr val="2AA4B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2000" dirty="0">
                  <a:latin typeface="Arial" panose="020B0604020202020204" pitchFamily="34" charset="0"/>
                  <a:cs typeface="Arial" panose="020B0604020202020204" pitchFamily="34" charset="0"/>
                </a:rPr>
                <a:t>2</a:t>
              </a:r>
            </a:p>
          </p:txBody>
        </p:sp>
        <p:sp>
          <p:nvSpPr>
            <p:cNvPr id="88" name="Freeform: Shape 87">
              <a:extLst>
                <a:ext uri="{FF2B5EF4-FFF2-40B4-BE49-F238E27FC236}">
                  <a16:creationId xmlns:a16="http://schemas.microsoft.com/office/drawing/2014/main" id="{A92CFCD2-FC3B-4BCA-9588-C2B9D9A5F4FF}"/>
                </a:ext>
              </a:extLst>
            </p:cNvPr>
            <p:cNvSpPr/>
            <p:nvPr/>
          </p:nvSpPr>
          <p:spPr>
            <a:xfrm>
              <a:off x="1431390" y="1969131"/>
              <a:ext cx="838748" cy="150023"/>
            </a:xfrm>
            <a:custGeom>
              <a:avLst/>
              <a:gdLst>
                <a:gd name="connsiteX0" fmla="*/ 0 w 1012705"/>
                <a:gd name="connsiteY0" fmla="*/ 0 h 171450"/>
                <a:gd name="connsiteX1" fmla="*/ 1012705 w 1012705"/>
                <a:gd name="connsiteY1" fmla="*/ 0 h 171450"/>
                <a:gd name="connsiteX2" fmla="*/ 1012705 w 1012705"/>
                <a:gd name="connsiteY2" fmla="*/ 171450 h 171450"/>
                <a:gd name="connsiteX3" fmla="*/ 86359 w 1012705"/>
                <a:gd name="connsiteY3" fmla="*/ 171450 h 171450"/>
                <a:gd name="connsiteX4" fmla="*/ 0 w 1012705"/>
                <a:gd name="connsiteY4" fmla="*/ 85091 h 171450"/>
                <a:gd name="connsiteX5" fmla="*/ 0 w 1012705"/>
                <a:gd name="connsiteY5" fmla="*/ 0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2705" h="171450">
                  <a:moveTo>
                    <a:pt x="0" y="0"/>
                  </a:moveTo>
                  <a:lnTo>
                    <a:pt x="1012705" y="0"/>
                  </a:lnTo>
                  <a:lnTo>
                    <a:pt x="1012705" y="171450"/>
                  </a:lnTo>
                  <a:lnTo>
                    <a:pt x="86359" y="171450"/>
                  </a:lnTo>
                  <a:cubicBezTo>
                    <a:pt x="38664" y="171450"/>
                    <a:pt x="0" y="132786"/>
                    <a:pt x="0" y="85091"/>
                  </a:cubicBezTo>
                  <a:lnTo>
                    <a:pt x="0" y="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a:p>
          </p:txBody>
        </p:sp>
        <p:sp>
          <p:nvSpPr>
            <p:cNvPr id="89" name="Freeform: Shape 88">
              <a:extLst>
                <a:ext uri="{FF2B5EF4-FFF2-40B4-BE49-F238E27FC236}">
                  <a16:creationId xmlns:a16="http://schemas.microsoft.com/office/drawing/2014/main" id="{E47D4094-7C33-4992-BCF6-E9D5B8E439BC}"/>
                </a:ext>
              </a:extLst>
            </p:cNvPr>
            <p:cNvSpPr/>
            <p:nvPr/>
          </p:nvSpPr>
          <p:spPr>
            <a:xfrm flipV="1">
              <a:off x="2270138" y="1348968"/>
              <a:ext cx="410962" cy="822960"/>
            </a:xfrm>
            <a:custGeom>
              <a:avLst/>
              <a:gdLst>
                <a:gd name="connsiteX0" fmla="*/ 0 w 362310"/>
                <a:gd name="connsiteY0" fmla="*/ 1283988 h 1283988"/>
                <a:gd name="connsiteX1" fmla="*/ 361390 w 362310"/>
                <a:gd name="connsiteY1" fmla="*/ 1061049 h 1283988"/>
                <a:gd name="connsiteX2" fmla="*/ 362310 w 362310"/>
                <a:gd name="connsiteY2" fmla="*/ 1061617 h 1283988"/>
                <a:gd name="connsiteX3" fmla="*/ 362310 w 362310"/>
                <a:gd name="connsiteY3" fmla="*/ 222940 h 1283988"/>
                <a:gd name="connsiteX4" fmla="*/ 362310 w 362310"/>
                <a:gd name="connsiteY4" fmla="*/ 0 h 1283988"/>
                <a:gd name="connsiteX5" fmla="*/ 0 w 362310"/>
                <a:gd name="connsiteY5" fmla="*/ 222940 h 1283988"/>
                <a:gd name="connsiteX0" fmla="*/ 0 w 362310"/>
                <a:gd name="connsiteY0" fmla="*/ 1283988 h 1283988"/>
                <a:gd name="connsiteX1" fmla="*/ 361390 w 362310"/>
                <a:gd name="connsiteY1" fmla="*/ 1061049 h 1283988"/>
                <a:gd name="connsiteX2" fmla="*/ 362310 w 362310"/>
                <a:gd name="connsiteY2" fmla="*/ 1061617 h 1283988"/>
                <a:gd name="connsiteX3" fmla="*/ 362310 w 362310"/>
                <a:gd name="connsiteY3" fmla="*/ 0 h 1283988"/>
                <a:gd name="connsiteX4" fmla="*/ 0 w 362310"/>
                <a:gd name="connsiteY4" fmla="*/ 222940 h 1283988"/>
                <a:gd name="connsiteX5" fmla="*/ 0 w 362310"/>
                <a:gd name="connsiteY5" fmla="*/ 1283988 h 1283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2310" h="1283988">
                  <a:moveTo>
                    <a:pt x="0" y="1283988"/>
                  </a:moveTo>
                  <a:lnTo>
                    <a:pt x="361390" y="1061049"/>
                  </a:lnTo>
                  <a:lnTo>
                    <a:pt x="362310" y="1061617"/>
                  </a:lnTo>
                  <a:lnTo>
                    <a:pt x="362310" y="0"/>
                  </a:lnTo>
                  <a:lnTo>
                    <a:pt x="0" y="222940"/>
                  </a:lnTo>
                  <a:lnTo>
                    <a:pt x="0" y="1283988"/>
                  </a:lnTo>
                  <a:close/>
                </a:path>
              </a:pathLst>
            </a:custGeom>
            <a:solidFill>
              <a:srgbClr val="3BB3C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90" name="Freeform: Shape 89">
              <a:extLst>
                <a:ext uri="{FF2B5EF4-FFF2-40B4-BE49-F238E27FC236}">
                  <a16:creationId xmlns:a16="http://schemas.microsoft.com/office/drawing/2014/main" id="{3B42997A-C178-4C0D-8428-9DEC9FC8E349}"/>
                </a:ext>
              </a:extLst>
            </p:cNvPr>
            <p:cNvSpPr/>
            <p:nvPr/>
          </p:nvSpPr>
          <p:spPr>
            <a:xfrm flipH="1" flipV="1">
              <a:off x="2681100" y="1348967"/>
              <a:ext cx="408875" cy="822960"/>
            </a:xfrm>
            <a:custGeom>
              <a:avLst/>
              <a:gdLst>
                <a:gd name="connsiteX0" fmla="*/ 0 w 360470"/>
                <a:gd name="connsiteY0" fmla="*/ 1283989 h 1283989"/>
                <a:gd name="connsiteX1" fmla="*/ 0 w 360470"/>
                <a:gd name="connsiteY1" fmla="*/ 222940 h 1283989"/>
                <a:gd name="connsiteX2" fmla="*/ 360470 w 360470"/>
                <a:gd name="connsiteY2" fmla="*/ 0 h 1283989"/>
                <a:gd name="connsiteX3" fmla="*/ 360470 w 360470"/>
                <a:gd name="connsiteY3" fmla="*/ 222940 h 1283989"/>
                <a:gd name="connsiteX4" fmla="*/ 360470 w 360470"/>
                <a:gd name="connsiteY4" fmla="*/ 1061617 h 1283989"/>
                <a:gd name="connsiteX0" fmla="*/ 0 w 360470"/>
                <a:gd name="connsiteY0" fmla="*/ 1283989 h 1283989"/>
                <a:gd name="connsiteX1" fmla="*/ 0 w 360470"/>
                <a:gd name="connsiteY1" fmla="*/ 222940 h 1283989"/>
                <a:gd name="connsiteX2" fmla="*/ 360470 w 360470"/>
                <a:gd name="connsiteY2" fmla="*/ 0 h 1283989"/>
                <a:gd name="connsiteX3" fmla="*/ 360470 w 360470"/>
                <a:gd name="connsiteY3" fmla="*/ 1061617 h 1283989"/>
                <a:gd name="connsiteX4" fmla="*/ 0 w 360470"/>
                <a:gd name="connsiteY4" fmla="*/ 1283989 h 1283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470" h="1283989">
                  <a:moveTo>
                    <a:pt x="0" y="1283989"/>
                  </a:moveTo>
                  <a:lnTo>
                    <a:pt x="0" y="222940"/>
                  </a:lnTo>
                  <a:lnTo>
                    <a:pt x="360470" y="0"/>
                  </a:lnTo>
                  <a:lnTo>
                    <a:pt x="360470" y="1061617"/>
                  </a:lnTo>
                  <a:lnTo>
                    <a:pt x="0" y="1283989"/>
                  </a:lnTo>
                  <a:close/>
                </a:path>
              </a:pathLst>
            </a:custGeom>
            <a:solidFill>
              <a:srgbClr val="7DCC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91" name="Freeform: Shape 90">
              <a:extLst>
                <a:ext uri="{FF2B5EF4-FFF2-40B4-BE49-F238E27FC236}">
                  <a16:creationId xmlns:a16="http://schemas.microsoft.com/office/drawing/2014/main" id="{5384FA6E-139C-463A-B03C-CDFAC8B24494}"/>
                </a:ext>
              </a:extLst>
            </p:cNvPr>
            <p:cNvSpPr/>
            <p:nvPr/>
          </p:nvSpPr>
          <p:spPr>
            <a:xfrm flipV="1">
              <a:off x="2265038" y="2127389"/>
              <a:ext cx="5101" cy="2421"/>
            </a:xfrm>
            <a:custGeom>
              <a:avLst/>
              <a:gdLst>
                <a:gd name="connsiteX0" fmla="*/ 0 w 4497"/>
                <a:gd name="connsiteY0" fmla="*/ 2767 h 2767"/>
                <a:gd name="connsiteX1" fmla="*/ 4497 w 4497"/>
                <a:gd name="connsiteY1" fmla="*/ 2767 h 2767"/>
                <a:gd name="connsiteX2" fmla="*/ 4497 w 4497"/>
                <a:gd name="connsiteY2" fmla="*/ 0 h 2767"/>
                <a:gd name="connsiteX3" fmla="*/ 0 w 4497"/>
                <a:gd name="connsiteY3" fmla="*/ 2767 h 2767"/>
              </a:gdLst>
              <a:ahLst/>
              <a:cxnLst>
                <a:cxn ang="0">
                  <a:pos x="connsiteX0" y="connsiteY0"/>
                </a:cxn>
                <a:cxn ang="0">
                  <a:pos x="connsiteX1" y="connsiteY1"/>
                </a:cxn>
                <a:cxn ang="0">
                  <a:pos x="connsiteX2" y="connsiteY2"/>
                </a:cxn>
                <a:cxn ang="0">
                  <a:pos x="connsiteX3" y="connsiteY3"/>
                </a:cxn>
              </a:cxnLst>
              <a:rect l="l" t="t" r="r" b="b"/>
              <a:pathLst>
                <a:path w="4497" h="2767">
                  <a:moveTo>
                    <a:pt x="0" y="2767"/>
                  </a:moveTo>
                  <a:lnTo>
                    <a:pt x="4497" y="2767"/>
                  </a:lnTo>
                  <a:lnTo>
                    <a:pt x="4497" y="0"/>
                  </a:lnTo>
                  <a:lnTo>
                    <a:pt x="0" y="2767"/>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a:p>
          </p:txBody>
        </p:sp>
        <p:sp>
          <p:nvSpPr>
            <p:cNvPr id="92" name="Freeform: Shape 91">
              <a:extLst>
                <a:ext uri="{FF2B5EF4-FFF2-40B4-BE49-F238E27FC236}">
                  <a16:creationId xmlns:a16="http://schemas.microsoft.com/office/drawing/2014/main" id="{7D69AF76-B7EC-4441-B752-C6F60E27E0C7}"/>
                </a:ext>
              </a:extLst>
            </p:cNvPr>
            <p:cNvSpPr/>
            <p:nvPr/>
          </p:nvSpPr>
          <p:spPr>
            <a:xfrm flipH="1" flipV="1">
              <a:off x="2681100" y="1969132"/>
              <a:ext cx="408875" cy="345101"/>
            </a:xfrm>
            <a:custGeom>
              <a:avLst/>
              <a:gdLst>
                <a:gd name="connsiteX0" fmla="*/ 360470 w 360470"/>
                <a:gd name="connsiteY0" fmla="*/ 394390 h 394390"/>
                <a:gd name="connsiteX1" fmla="*/ 360469 w 360470"/>
                <a:gd name="connsiteY1" fmla="*/ 394390 h 394390"/>
                <a:gd name="connsiteX2" fmla="*/ 360469 w 360470"/>
                <a:gd name="connsiteY2" fmla="*/ 174217 h 394390"/>
                <a:gd name="connsiteX3" fmla="*/ 0 w 360470"/>
                <a:gd name="connsiteY3" fmla="*/ 394390 h 394390"/>
                <a:gd name="connsiteX4" fmla="*/ 0 w 360470"/>
                <a:gd name="connsiteY4" fmla="*/ 222940 h 394390"/>
                <a:gd name="connsiteX5" fmla="*/ 360470 w 360470"/>
                <a:gd name="connsiteY5" fmla="*/ 0 h 39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0470" h="394390">
                  <a:moveTo>
                    <a:pt x="360470" y="394390"/>
                  </a:moveTo>
                  <a:lnTo>
                    <a:pt x="360469" y="394390"/>
                  </a:lnTo>
                  <a:lnTo>
                    <a:pt x="360469" y="174217"/>
                  </a:lnTo>
                  <a:lnTo>
                    <a:pt x="0" y="394390"/>
                  </a:lnTo>
                  <a:lnTo>
                    <a:pt x="0" y="222940"/>
                  </a:lnTo>
                  <a:lnTo>
                    <a:pt x="360470" y="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a:p>
          </p:txBody>
        </p:sp>
        <p:sp>
          <p:nvSpPr>
            <p:cNvPr id="93" name="Freeform: Shape 92">
              <a:extLst>
                <a:ext uri="{FF2B5EF4-FFF2-40B4-BE49-F238E27FC236}">
                  <a16:creationId xmlns:a16="http://schemas.microsoft.com/office/drawing/2014/main" id="{4E644A53-9CDC-4FD6-9A7C-023AED3B13B7}"/>
                </a:ext>
              </a:extLst>
            </p:cNvPr>
            <p:cNvSpPr/>
            <p:nvPr/>
          </p:nvSpPr>
          <p:spPr>
            <a:xfrm flipV="1">
              <a:off x="2270138" y="1971553"/>
              <a:ext cx="410962" cy="342680"/>
            </a:xfrm>
            <a:custGeom>
              <a:avLst/>
              <a:gdLst>
                <a:gd name="connsiteX0" fmla="*/ 0 w 362310"/>
                <a:gd name="connsiteY0" fmla="*/ 391623 h 391623"/>
                <a:gd name="connsiteX1" fmla="*/ 357813 w 362310"/>
                <a:gd name="connsiteY1" fmla="*/ 171450 h 391623"/>
                <a:gd name="connsiteX2" fmla="*/ 362310 w 362310"/>
                <a:gd name="connsiteY2" fmla="*/ 174217 h 391623"/>
                <a:gd name="connsiteX3" fmla="*/ 362310 w 362310"/>
                <a:gd name="connsiteY3" fmla="*/ 0 h 391623"/>
                <a:gd name="connsiteX4" fmla="*/ 0 w 362310"/>
                <a:gd name="connsiteY4" fmla="*/ 222940 h 391623"/>
                <a:gd name="connsiteX5" fmla="*/ 0 w 362310"/>
                <a:gd name="connsiteY5" fmla="*/ 391623 h 391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2310" h="391623">
                  <a:moveTo>
                    <a:pt x="0" y="391623"/>
                  </a:moveTo>
                  <a:lnTo>
                    <a:pt x="357813" y="171450"/>
                  </a:lnTo>
                  <a:lnTo>
                    <a:pt x="362310" y="174217"/>
                  </a:lnTo>
                  <a:lnTo>
                    <a:pt x="362310" y="0"/>
                  </a:lnTo>
                  <a:lnTo>
                    <a:pt x="0" y="222940"/>
                  </a:lnTo>
                  <a:lnTo>
                    <a:pt x="0" y="391623"/>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94" name="Freeform: Shape 93">
              <a:extLst>
                <a:ext uri="{FF2B5EF4-FFF2-40B4-BE49-F238E27FC236}">
                  <a16:creationId xmlns:a16="http://schemas.microsoft.com/office/drawing/2014/main" id="{1B8C8590-351A-477D-9B86-57C25CA0F21D}"/>
                </a:ext>
              </a:extLst>
            </p:cNvPr>
            <p:cNvSpPr/>
            <p:nvPr/>
          </p:nvSpPr>
          <p:spPr>
            <a:xfrm>
              <a:off x="3089976" y="1969132"/>
              <a:ext cx="4932580" cy="150023"/>
            </a:xfrm>
            <a:custGeom>
              <a:avLst/>
              <a:gdLst>
                <a:gd name="connsiteX0" fmla="*/ 0 w 5197803"/>
                <a:gd name="connsiteY0" fmla="*/ 0 h 204930"/>
                <a:gd name="connsiteX1" fmla="*/ 2019841 w 5197803"/>
                <a:gd name="connsiteY1" fmla="*/ 0 h 204930"/>
                <a:gd name="connsiteX2" fmla="*/ 3177962 w 5197803"/>
                <a:gd name="connsiteY2" fmla="*/ 0 h 204930"/>
                <a:gd name="connsiteX3" fmla="*/ 5197803 w 5197803"/>
                <a:gd name="connsiteY3" fmla="*/ 0 h 204930"/>
                <a:gd name="connsiteX4" fmla="*/ 5197803 w 5197803"/>
                <a:gd name="connsiteY4" fmla="*/ 101707 h 204930"/>
                <a:gd name="connsiteX5" fmla="*/ 5094580 w 5197803"/>
                <a:gd name="connsiteY5" fmla="*/ 204930 h 204930"/>
                <a:gd name="connsiteX6" fmla="*/ 3074740 w 5197803"/>
                <a:gd name="connsiteY6" fmla="*/ 204930 h 204930"/>
                <a:gd name="connsiteX7" fmla="*/ 2019841 w 5197803"/>
                <a:gd name="connsiteY7" fmla="*/ 204930 h 204930"/>
                <a:gd name="connsiteX8" fmla="*/ 0 w 5197803"/>
                <a:gd name="connsiteY8" fmla="*/ 204930 h 20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97803" h="204930">
                  <a:moveTo>
                    <a:pt x="0" y="0"/>
                  </a:moveTo>
                  <a:lnTo>
                    <a:pt x="2019841" y="0"/>
                  </a:lnTo>
                  <a:lnTo>
                    <a:pt x="3177962" y="0"/>
                  </a:lnTo>
                  <a:lnTo>
                    <a:pt x="5197803" y="0"/>
                  </a:lnTo>
                  <a:lnTo>
                    <a:pt x="5197803" y="101707"/>
                  </a:lnTo>
                  <a:cubicBezTo>
                    <a:pt x="5197803" y="158716"/>
                    <a:pt x="5151589" y="204930"/>
                    <a:pt x="5094580" y="204930"/>
                  </a:cubicBezTo>
                  <a:lnTo>
                    <a:pt x="3074740" y="204930"/>
                  </a:lnTo>
                  <a:lnTo>
                    <a:pt x="2019841" y="204930"/>
                  </a:lnTo>
                  <a:lnTo>
                    <a:pt x="0" y="20493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grpSp>
      <p:grpSp>
        <p:nvGrpSpPr>
          <p:cNvPr id="95" name="Group 94">
            <a:extLst>
              <a:ext uri="{FF2B5EF4-FFF2-40B4-BE49-F238E27FC236}">
                <a16:creationId xmlns:a16="http://schemas.microsoft.com/office/drawing/2014/main" id="{AF30EAEE-33F8-4935-ABC9-00429AA506C1}"/>
              </a:ext>
            </a:extLst>
          </p:cNvPr>
          <p:cNvGrpSpPr/>
          <p:nvPr/>
        </p:nvGrpSpPr>
        <p:grpSpPr>
          <a:xfrm>
            <a:off x="824234" y="4063122"/>
            <a:ext cx="7489850" cy="620164"/>
            <a:chOff x="1431390" y="1348967"/>
            <a:chExt cx="6591166" cy="965266"/>
          </a:xfrm>
        </p:grpSpPr>
        <p:sp>
          <p:nvSpPr>
            <p:cNvPr id="96" name="Freeform: Shape 95">
              <a:extLst>
                <a:ext uri="{FF2B5EF4-FFF2-40B4-BE49-F238E27FC236}">
                  <a16:creationId xmlns:a16="http://schemas.microsoft.com/office/drawing/2014/main" id="{7B06FBBC-FC49-4CD2-9F57-E551C5928AAB}"/>
                </a:ext>
              </a:extLst>
            </p:cNvPr>
            <p:cNvSpPr/>
            <p:nvPr/>
          </p:nvSpPr>
          <p:spPr>
            <a:xfrm>
              <a:off x="3089976" y="1348967"/>
              <a:ext cx="4932580" cy="675360"/>
            </a:xfrm>
            <a:custGeom>
              <a:avLst/>
              <a:gdLst>
                <a:gd name="connsiteX0" fmla="*/ 0 w 5197803"/>
                <a:gd name="connsiteY0" fmla="*/ 0 h 1268244"/>
                <a:gd name="connsiteX1" fmla="*/ 2019841 w 5197803"/>
                <a:gd name="connsiteY1" fmla="*/ 0 h 1268244"/>
                <a:gd name="connsiteX2" fmla="*/ 3074740 w 5197803"/>
                <a:gd name="connsiteY2" fmla="*/ 0 h 1268244"/>
                <a:gd name="connsiteX3" fmla="*/ 5094581 w 5197803"/>
                <a:gd name="connsiteY3" fmla="*/ 0 h 1268244"/>
                <a:gd name="connsiteX4" fmla="*/ 5197803 w 5197803"/>
                <a:gd name="connsiteY4" fmla="*/ 103223 h 1268244"/>
                <a:gd name="connsiteX5" fmla="*/ 5197803 w 5197803"/>
                <a:gd name="connsiteY5" fmla="*/ 1165022 h 1268244"/>
                <a:gd name="connsiteX6" fmla="*/ 5094581 w 5197803"/>
                <a:gd name="connsiteY6" fmla="*/ 1268244 h 1268244"/>
                <a:gd name="connsiteX7" fmla="*/ 3074740 w 5197803"/>
                <a:gd name="connsiteY7" fmla="*/ 1268244 h 1268244"/>
                <a:gd name="connsiteX8" fmla="*/ 2019841 w 5197803"/>
                <a:gd name="connsiteY8" fmla="*/ 1268244 h 1268244"/>
                <a:gd name="connsiteX9" fmla="*/ 0 w 5197803"/>
                <a:gd name="connsiteY9" fmla="*/ 1268244 h 126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97803" h="1268244">
                  <a:moveTo>
                    <a:pt x="0" y="0"/>
                  </a:moveTo>
                  <a:lnTo>
                    <a:pt x="2019841" y="0"/>
                  </a:lnTo>
                  <a:lnTo>
                    <a:pt x="3074740" y="0"/>
                  </a:lnTo>
                  <a:lnTo>
                    <a:pt x="5094581" y="0"/>
                  </a:lnTo>
                  <a:cubicBezTo>
                    <a:pt x="5151589" y="0"/>
                    <a:pt x="5197803" y="46214"/>
                    <a:pt x="5197803" y="103223"/>
                  </a:cubicBezTo>
                  <a:lnTo>
                    <a:pt x="5197803" y="1165022"/>
                  </a:lnTo>
                  <a:cubicBezTo>
                    <a:pt x="5197803" y="1222030"/>
                    <a:pt x="5151589" y="1268244"/>
                    <a:pt x="5094581" y="1268244"/>
                  </a:cubicBezTo>
                  <a:lnTo>
                    <a:pt x="3074740" y="1268244"/>
                  </a:lnTo>
                  <a:lnTo>
                    <a:pt x="2019841" y="1268244"/>
                  </a:lnTo>
                  <a:lnTo>
                    <a:pt x="0" y="1268244"/>
                  </a:lnTo>
                  <a:close/>
                </a:path>
              </a:pathLst>
            </a:custGeom>
            <a:solidFill>
              <a:srgbClr val="7DCC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34290" numCol="1" spcCol="0" rtlCol="0" fromWordArt="0" anchor="t" anchorCtr="0" forceAA="0" compatLnSpc="1">
              <a:prstTxWarp prst="textNoShape">
                <a:avLst/>
              </a:prstTxWarp>
              <a:noAutofit/>
            </a:bodyPr>
            <a:lstStyle/>
            <a:p>
              <a:r>
                <a:rPr lang="en-US" sz="1600" b="1" dirty="0">
                  <a:solidFill>
                    <a:srgbClr val="00335A"/>
                  </a:solidFill>
                  <a:latin typeface="Arial" panose="020B0604020202020204" pitchFamily="34" charset="0"/>
                  <a:cs typeface="Arial" panose="020B0604020202020204" pitchFamily="34" charset="0"/>
                </a:rPr>
                <a:t>Valuation Requisites – An Overview</a:t>
              </a:r>
            </a:p>
          </p:txBody>
        </p:sp>
        <p:sp>
          <p:nvSpPr>
            <p:cNvPr id="97" name="Freeform: Shape 96">
              <a:extLst>
                <a:ext uri="{FF2B5EF4-FFF2-40B4-BE49-F238E27FC236}">
                  <a16:creationId xmlns:a16="http://schemas.microsoft.com/office/drawing/2014/main" id="{98E6499E-D4A2-4148-B776-DF772517E3AE}"/>
                </a:ext>
              </a:extLst>
            </p:cNvPr>
            <p:cNvSpPr/>
            <p:nvPr/>
          </p:nvSpPr>
          <p:spPr>
            <a:xfrm>
              <a:off x="1431390" y="1348967"/>
              <a:ext cx="838749" cy="675360"/>
            </a:xfrm>
            <a:custGeom>
              <a:avLst/>
              <a:gdLst>
                <a:gd name="connsiteX0" fmla="*/ 103223 w 1210460"/>
                <a:gd name="connsiteY0" fmla="*/ 0 h 1268244"/>
                <a:gd name="connsiteX1" fmla="*/ 1210460 w 1210460"/>
                <a:gd name="connsiteY1" fmla="*/ 0 h 1268244"/>
                <a:gd name="connsiteX2" fmla="*/ 1210460 w 1210460"/>
                <a:gd name="connsiteY2" fmla="*/ 1268244 h 1268244"/>
                <a:gd name="connsiteX3" fmla="*/ 103223 w 1210460"/>
                <a:gd name="connsiteY3" fmla="*/ 1268244 h 1268244"/>
                <a:gd name="connsiteX4" fmla="*/ 0 w 1210460"/>
                <a:gd name="connsiteY4" fmla="*/ 1165022 h 1268244"/>
                <a:gd name="connsiteX5" fmla="*/ 0 w 1210460"/>
                <a:gd name="connsiteY5" fmla="*/ 103223 h 1268244"/>
                <a:gd name="connsiteX6" fmla="*/ 103223 w 1210460"/>
                <a:gd name="connsiteY6" fmla="*/ 0 h 126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460" h="1268244">
                  <a:moveTo>
                    <a:pt x="103223" y="0"/>
                  </a:moveTo>
                  <a:lnTo>
                    <a:pt x="1210460" y="0"/>
                  </a:lnTo>
                  <a:lnTo>
                    <a:pt x="1210460" y="1268244"/>
                  </a:lnTo>
                  <a:lnTo>
                    <a:pt x="103223" y="1268244"/>
                  </a:lnTo>
                  <a:cubicBezTo>
                    <a:pt x="46214" y="1268244"/>
                    <a:pt x="0" y="1222030"/>
                    <a:pt x="0" y="1165022"/>
                  </a:cubicBezTo>
                  <a:lnTo>
                    <a:pt x="0" y="103223"/>
                  </a:lnTo>
                  <a:cubicBezTo>
                    <a:pt x="0" y="46214"/>
                    <a:pt x="46214" y="0"/>
                    <a:pt x="103223" y="0"/>
                  </a:cubicBezTo>
                  <a:close/>
                </a:path>
              </a:pathLst>
            </a:custGeom>
            <a:solidFill>
              <a:srgbClr val="2AA4B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2000" dirty="0">
                  <a:latin typeface="Arial" panose="020B0604020202020204" pitchFamily="34" charset="0"/>
                  <a:cs typeface="Arial" panose="020B0604020202020204" pitchFamily="34" charset="0"/>
                </a:rPr>
                <a:t>3</a:t>
              </a:r>
            </a:p>
          </p:txBody>
        </p:sp>
        <p:sp>
          <p:nvSpPr>
            <p:cNvPr id="98" name="Freeform: Shape 97">
              <a:extLst>
                <a:ext uri="{FF2B5EF4-FFF2-40B4-BE49-F238E27FC236}">
                  <a16:creationId xmlns:a16="http://schemas.microsoft.com/office/drawing/2014/main" id="{64A50A68-3C89-48A9-A60B-FF7437337AC2}"/>
                </a:ext>
              </a:extLst>
            </p:cNvPr>
            <p:cNvSpPr/>
            <p:nvPr/>
          </p:nvSpPr>
          <p:spPr>
            <a:xfrm>
              <a:off x="1431390" y="1969131"/>
              <a:ext cx="838748" cy="150023"/>
            </a:xfrm>
            <a:custGeom>
              <a:avLst/>
              <a:gdLst>
                <a:gd name="connsiteX0" fmla="*/ 0 w 1012705"/>
                <a:gd name="connsiteY0" fmla="*/ 0 h 171450"/>
                <a:gd name="connsiteX1" fmla="*/ 1012705 w 1012705"/>
                <a:gd name="connsiteY1" fmla="*/ 0 h 171450"/>
                <a:gd name="connsiteX2" fmla="*/ 1012705 w 1012705"/>
                <a:gd name="connsiteY2" fmla="*/ 171450 h 171450"/>
                <a:gd name="connsiteX3" fmla="*/ 86359 w 1012705"/>
                <a:gd name="connsiteY3" fmla="*/ 171450 h 171450"/>
                <a:gd name="connsiteX4" fmla="*/ 0 w 1012705"/>
                <a:gd name="connsiteY4" fmla="*/ 85091 h 171450"/>
                <a:gd name="connsiteX5" fmla="*/ 0 w 1012705"/>
                <a:gd name="connsiteY5" fmla="*/ 0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2705" h="171450">
                  <a:moveTo>
                    <a:pt x="0" y="0"/>
                  </a:moveTo>
                  <a:lnTo>
                    <a:pt x="1012705" y="0"/>
                  </a:lnTo>
                  <a:lnTo>
                    <a:pt x="1012705" y="171450"/>
                  </a:lnTo>
                  <a:lnTo>
                    <a:pt x="86359" y="171450"/>
                  </a:lnTo>
                  <a:cubicBezTo>
                    <a:pt x="38664" y="171450"/>
                    <a:pt x="0" y="132786"/>
                    <a:pt x="0" y="85091"/>
                  </a:cubicBezTo>
                  <a:lnTo>
                    <a:pt x="0" y="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a:p>
          </p:txBody>
        </p:sp>
        <p:sp>
          <p:nvSpPr>
            <p:cNvPr id="99" name="Freeform: Shape 98">
              <a:extLst>
                <a:ext uri="{FF2B5EF4-FFF2-40B4-BE49-F238E27FC236}">
                  <a16:creationId xmlns:a16="http://schemas.microsoft.com/office/drawing/2014/main" id="{F6E0B0DD-8E16-405F-9176-4A41FA466965}"/>
                </a:ext>
              </a:extLst>
            </p:cNvPr>
            <p:cNvSpPr/>
            <p:nvPr/>
          </p:nvSpPr>
          <p:spPr>
            <a:xfrm flipV="1">
              <a:off x="2270138" y="1348968"/>
              <a:ext cx="410962" cy="822960"/>
            </a:xfrm>
            <a:custGeom>
              <a:avLst/>
              <a:gdLst>
                <a:gd name="connsiteX0" fmla="*/ 0 w 362310"/>
                <a:gd name="connsiteY0" fmla="*/ 1283988 h 1283988"/>
                <a:gd name="connsiteX1" fmla="*/ 361390 w 362310"/>
                <a:gd name="connsiteY1" fmla="*/ 1061049 h 1283988"/>
                <a:gd name="connsiteX2" fmla="*/ 362310 w 362310"/>
                <a:gd name="connsiteY2" fmla="*/ 1061617 h 1283988"/>
                <a:gd name="connsiteX3" fmla="*/ 362310 w 362310"/>
                <a:gd name="connsiteY3" fmla="*/ 222940 h 1283988"/>
                <a:gd name="connsiteX4" fmla="*/ 362310 w 362310"/>
                <a:gd name="connsiteY4" fmla="*/ 0 h 1283988"/>
                <a:gd name="connsiteX5" fmla="*/ 0 w 362310"/>
                <a:gd name="connsiteY5" fmla="*/ 222940 h 1283988"/>
                <a:gd name="connsiteX0" fmla="*/ 0 w 362310"/>
                <a:gd name="connsiteY0" fmla="*/ 1283988 h 1283988"/>
                <a:gd name="connsiteX1" fmla="*/ 361390 w 362310"/>
                <a:gd name="connsiteY1" fmla="*/ 1061049 h 1283988"/>
                <a:gd name="connsiteX2" fmla="*/ 362310 w 362310"/>
                <a:gd name="connsiteY2" fmla="*/ 1061617 h 1283988"/>
                <a:gd name="connsiteX3" fmla="*/ 362310 w 362310"/>
                <a:gd name="connsiteY3" fmla="*/ 0 h 1283988"/>
                <a:gd name="connsiteX4" fmla="*/ 0 w 362310"/>
                <a:gd name="connsiteY4" fmla="*/ 222940 h 1283988"/>
                <a:gd name="connsiteX5" fmla="*/ 0 w 362310"/>
                <a:gd name="connsiteY5" fmla="*/ 1283988 h 1283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2310" h="1283988">
                  <a:moveTo>
                    <a:pt x="0" y="1283988"/>
                  </a:moveTo>
                  <a:lnTo>
                    <a:pt x="361390" y="1061049"/>
                  </a:lnTo>
                  <a:lnTo>
                    <a:pt x="362310" y="1061617"/>
                  </a:lnTo>
                  <a:lnTo>
                    <a:pt x="362310" y="0"/>
                  </a:lnTo>
                  <a:lnTo>
                    <a:pt x="0" y="222940"/>
                  </a:lnTo>
                  <a:lnTo>
                    <a:pt x="0" y="1283988"/>
                  </a:lnTo>
                  <a:close/>
                </a:path>
              </a:pathLst>
            </a:custGeom>
            <a:solidFill>
              <a:srgbClr val="3BB3C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100" name="Freeform: Shape 99">
              <a:extLst>
                <a:ext uri="{FF2B5EF4-FFF2-40B4-BE49-F238E27FC236}">
                  <a16:creationId xmlns:a16="http://schemas.microsoft.com/office/drawing/2014/main" id="{E804914E-8572-47E1-A72E-7B9A4F1737B7}"/>
                </a:ext>
              </a:extLst>
            </p:cNvPr>
            <p:cNvSpPr/>
            <p:nvPr/>
          </p:nvSpPr>
          <p:spPr>
            <a:xfrm flipH="1" flipV="1">
              <a:off x="2681100" y="1348967"/>
              <a:ext cx="408875" cy="822960"/>
            </a:xfrm>
            <a:custGeom>
              <a:avLst/>
              <a:gdLst>
                <a:gd name="connsiteX0" fmla="*/ 0 w 360470"/>
                <a:gd name="connsiteY0" fmla="*/ 1283989 h 1283989"/>
                <a:gd name="connsiteX1" fmla="*/ 0 w 360470"/>
                <a:gd name="connsiteY1" fmla="*/ 222940 h 1283989"/>
                <a:gd name="connsiteX2" fmla="*/ 360470 w 360470"/>
                <a:gd name="connsiteY2" fmla="*/ 0 h 1283989"/>
                <a:gd name="connsiteX3" fmla="*/ 360470 w 360470"/>
                <a:gd name="connsiteY3" fmla="*/ 222940 h 1283989"/>
                <a:gd name="connsiteX4" fmla="*/ 360470 w 360470"/>
                <a:gd name="connsiteY4" fmla="*/ 1061617 h 1283989"/>
                <a:gd name="connsiteX0" fmla="*/ 0 w 360470"/>
                <a:gd name="connsiteY0" fmla="*/ 1283989 h 1283989"/>
                <a:gd name="connsiteX1" fmla="*/ 0 w 360470"/>
                <a:gd name="connsiteY1" fmla="*/ 222940 h 1283989"/>
                <a:gd name="connsiteX2" fmla="*/ 360470 w 360470"/>
                <a:gd name="connsiteY2" fmla="*/ 0 h 1283989"/>
                <a:gd name="connsiteX3" fmla="*/ 360470 w 360470"/>
                <a:gd name="connsiteY3" fmla="*/ 1061617 h 1283989"/>
                <a:gd name="connsiteX4" fmla="*/ 0 w 360470"/>
                <a:gd name="connsiteY4" fmla="*/ 1283989 h 1283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470" h="1283989">
                  <a:moveTo>
                    <a:pt x="0" y="1283989"/>
                  </a:moveTo>
                  <a:lnTo>
                    <a:pt x="0" y="222940"/>
                  </a:lnTo>
                  <a:lnTo>
                    <a:pt x="360470" y="0"/>
                  </a:lnTo>
                  <a:lnTo>
                    <a:pt x="360470" y="1061617"/>
                  </a:lnTo>
                  <a:lnTo>
                    <a:pt x="0" y="1283989"/>
                  </a:lnTo>
                  <a:close/>
                </a:path>
              </a:pathLst>
            </a:custGeom>
            <a:solidFill>
              <a:srgbClr val="7DCC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101" name="Freeform: Shape 100">
              <a:extLst>
                <a:ext uri="{FF2B5EF4-FFF2-40B4-BE49-F238E27FC236}">
                  <a16:creationId xmlns:a16="http://schemas.microsoft.com/office/drawing/2014/main" id="{5FBD1D44-ECF2-426A-AEB4-26198FF4F51C}"/>
                </a:ext>
              </a:extLst>
            </p:cNvPr>
            <p:cNvSpPr/>
            <p:nvPr/>
          </p:nvSpPr>
          <p:spPr>
            <a:xfrm flipV="1">
              <a:off x="2265038" y="2127389"/>
              <a:ext cx="5101" cy="2421"/>
            </a:xfrm>
            <a:custGeom>
              <a:avLst/>
              <a:gdLst>
                <a:gd name="connsiteX0" fmla="*/ 0 w 4497"/>
                <a:gd name="connsiteY0" fmla="*/ 2767 h 2767"/>
                <a:gd name="connsiteX1" fmla="*/ 4497 w 4497"/>
                <a:gd name="connsiteY1" fmla="*/ 2767 h 2767"/>
                <a:gd name="connsiteX2" fmla="*/ 4497 w 4497"/>
                <a:gd name="connsiteY2" fmla="*/ 0 h 2767"/>
                <a:gd name="connsiteX3" fmla="*/ 0 w 4497"/>
                <a:gd name="connsiteY3" fmla="*/ 2767 h 2767"/>
              </a:gdLst>
              <a:ahLst/>
              <a:cxnLst>
                <a:cxn ang="0">
                  <a:pos x="connsiteX0" y="connsiteY0"/>
                </a:cxn>
                <a:cxn ang="0">
                  <a:pos x="connsiteX1" y="connsiteY1"/>
                </a:cxn>
                <a:cxn ang="0">
                  <a:pos x="connsiteX2" y="connsiteY2"/>
                </a:cxn>
                <a:cxn ang="0">
                  <a:pos x="connsiteX3" y="connsiteY3"/>
                </a:cxn>
              </a:cxnLst>
              <a:rect l="l" t="t" r="r" b="b"/>
              <a:pathLst>
                <a:path w="4497" h="2767">
                  <a:moveTo>
                    <a:pt x="0" y="2767"/>
                  </a:moveTo>
                  <a:lnTo>
                    <a:pt x="4497" y="2767"/>
                  </a:lnTo>
                  <a:lnTo>
                    <a:pt x="4497" y="0"/>
                  </a:lnTo>
                  <a:lnTo>
                    <a:pt x="0" y="2767"/>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a:p>
          </p:txBody>
        </p:sp>
        <p:sp>
          <p:nvSpPr>
            <p:cNvPr id="102" name="Freeform: Shape 101">
              <a:extLst>
                <a:ext uri="{FF2B5EF4-FFF2-40B4-BE49-F238E27FC236}">
                  <a16:creationId xmlns:a16="http://schemas.microsoft.com/office/drawing/2014/main" id="{140268AA-6A06-4BF3-9D9A-820C40BD146F}"/>
                </a:ext>
              </a:extLst>
            </p:cNvPr>
            <p:cNvSpPr/>
            <p:nvPr/>
          </p:nvSpPr>
          <p:spPr>
            <a:xfrm flipH="1" flipV="1">
              <a:off x="2681100" y="1969132"/>
              <a:ext cx="408875" cy="345101"/>
            </a:xfrm>
            <a:custGeom>
              <a:avLst/>
              <a:gdLst>
                <a:gd name="connsiteX0" fmla="*/ 360470 w 360470"/>
                <a:gd name="connsiteY0" fmla="*/ 394390 h 394390"/>
                <a:gd name="connsiteX1" fmla="*/ 360469 w 360470"/>
                <a:gd name="connsiteY1" fmla="*/ 394390 h 394390"/>
                <a:gd name="connsiteX2" fmla="*/ 360469 w 360470"/>
                <a:gd name="connsiteY2" fmla="*/ 174217 h 394390"/>
                <a:gd name="connsiteX3" fmla="*/ 0 w 360470"/>
                <a:gd name="connsiteY3" fmla="*/ 394390 h 394390"/>
                <a:gd name="connsiteX4" fmla="*/ 0 w 360470"/>
                <a:gd name="connsiteY4" fmla="*/ 222940 h 394390"/>
                <a:gd name="connsiteX5" fmla="*/ 360470 w 360470"/>
                <a:gd name="connsiteY5" fmla="*/ 0 h 39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0470" h="394390">
                  <a:moveTo>
                    <a:pt x="360470" y="394390"/>
                  </a:moveTo>
                  <a:lnTo>
                    <a:pt x="360469" y="394390"/>
                  </a:lnTo>
                  <a:lnTo>
                    <a:pt x="360469" y="174217"/>
                  </a:lnTo>
                  <a:lnTo>
                    <a:pt x="0" y="394390"/>
                  </a:lnTo>
                  <a:lnTo>
                    <a:pt x="0" y="222940"/>
                  </a:lnTo>
                  <a:lnTo>
                    <a:pt x="360470" y="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a:p>
          </p:txBody>
        </p:sp>
        <p:sp>
          <p:nvSpPr>
            <p:cNvPr id="103" name="Freeform: Shape 102">
              <a:extLst>
                <a:ext uri="{FF2B5EF4-FFF2-40B4-BE49-F238E27FC236}">
                  <a16:creationId xmlns:a16="http://schemas.microsoft.com/office/drawing/2014/main" id="{33CF4445-7911-4FCC-9E74-86DD9311924E}"/>
                </a:ext>
              </a:extLst>
            </p:cNvPr>
            <p:cNvSpPr/>
            <p:nvPr/>
          </p:nvSpPr>
          <p:spPr>
            <a:xfrm flipV="1">
              <a:off x="2270138" y="1971553"/>
              <a:ext cx="410962" cy="342680"/>
            </a:xfrm>
            <a:custGeom>
              <a:avLst/>
              <a:gdLst>
                <a:gd name="connsiteX0" fmla="*/ 0 w 362310"/>
                <a:gd name="connsiteY0" fmla="*/ 391623 h 391623"/>
                <a:gd name="connsiteX1" fmla="*/ 357813 w 362310"/>
                <a:gd name="connsiteY1" fmla="*/ 171450 h 391623"/>
                <a:gd name="connsiteX2" fmla="*/ 362310 w 362310"/>
                <a:gd name="connsiteY2" fmla="*/ 174217 h 391623"/>
                <a:gd name="connsiteX3" fmla="*/ 362310 w 362310"/>
                <a:gd name="connsiteY3" fmla="*/ 0 h 391623"/>
                <a:gd name="connsiteX4" fmla="*/ 0 w 362310"/>
                <a:gd name="connsiteY4" fmla="*/ 222940 h 391623"/>
                <a:gd name="connsiteX5" fmla="*/ 0 w 362310"/>
                <a:gd name="connsiteY5" fmla="*/ 391623 h 391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2310" h="391623">
                  <a:moveTo>
                    <a:pt x="0" y="391623"/>
                  </a:moveTo>
                  <a:lnTo>
                    <a:pt x="357813" y="171450"/>
                  </a:lnTo>
                  <a:lnTo>
                    <a:pt x="362310" y="174217"/>
                  </a:lnTo>
                  <a:lnTo>
                    <a:pt x="362310" y="0"/>
                  </a:lnTo>
                  <a:lnTo>
                    <a:pt x="0" y="222940"/>
                  </a:lnTo>
                  <a:lnTo>
                    <a:pt x="0" y="391623"/>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104" name="Freeform: Shape 103">
              <a:extLst>
                <a:ext uri="{FF2B5EF4-FFF2-40B4-BE49-F238E27FC236}">
                  <a16:creationId xmlns:a16="http://schemas.microsoft.com/office/drawing/2014/main" id="{00FDF934-2CB1-4CFA-848B-BF8254A4EC3D}"/>
                </a:ext>
              </a:extLst>
            </p:cNvPr>
            <p:cNvSpPr/>
            <p:nvPr/>
          </p:nvSpPr>
          <p:spPr>
            <a:xfrm>
              <a:off x="3089976" y="1969132"/>
              <a:ext cx="4932580" cy="150023"/>
            </a:xfrm>
            <a:custGeom>
              <a:avLst/>
              <a:gdLst>
                <a:gd name="connsiteX0" fmla="*/ 0 w 5197803"/>
                <a:gd name="connsiteY0" fmla="*/ 0 h 204930"/>
                <a:gd name="connsiteX1" fmla="*/ 2019841 w 5197803"/>
                <a:gd name="connsiteY1" fmla="*/ 0 h 204930"/>
                <a:gd name="connsiteX2" fmla="*/ 3177962 w 5197803"/>
                <a:gd name="connsiteY2" fmla="*/ 0 h 204930"/>
                <a:gd name="connsiteX3" fmla="*/ 5197803 w 5197803"/>
                <a:gd name="connsiteY3" fmla="*/ 0 h 204930"/>
                <a:gd name="connsiteX4" fmla="*/ 5197803 w 5197803"/>
                <a:gd name="connsiteY4" fmla="*/ 101707 h 204930"/>
                <a:gd name="connsiteX5" fmla="*/ 5094580 w 5197803"/>
                <a:gd name="connsiteY5" fmla="*/ 204930 h 204930"/>
                <a:gd name="connsiteX6" fmla="*/ 3074740 w 5197803"/>
                <a:gd name="connsiteY6" fmla="*/ 204930 h 204930"/>
                <a:gd name="connsiteX7" fmla="*/ 2019841 w 5197803"/>
                <a:gd name="connsiteY7" fmla="*/ 204930 h 204930"/>
                <a:gd name="connsiteX8" fmla="*/ 0 w 5197803"/>
                <a:gd name="connsiteY8" fmla="*/ 204930 h 20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97803" h="204930">
                  <a:moveTo>
                    <a:pt x="0" y="0"/>
                  </a:moveTo>
                  <a:lnTo>
                    <a:pt x="2019841" y="0"/>
                  </a:lnTo>
                  <a:lnTo>
                    <a:pt x="3177962" y="0"/>
                  </a:lnTo>
                  <a:lnTo>
                    <a:pt x="5197803" y="0"/>
                  </a:lnTo>
                  <a:lnTo>
                    <a:pt x="5197803" y="101707"/>
                  </a:lnTo>
                  <a:cubicBezTo>
                    <a:pt x="5197803" y="158716"/>
                    <a:pt x="5151589" y="204930"/>
                    <a:pt x="5094580" y="204930"/>
                  </a:cubicBezTo>
                  <a:lnTo>
                    <a:pt x="3074740" y="204930"/>
                  </a:lnTo>
                  <a:lnTo>
                    <a:pt x="2019841" y="204930"/>
                  </a:lnTo>
                  <a:lnTo>
                    <a:pt x="0" y="20493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grpSp>
      <p:sp>
        <p:nvSpPr>
          <p:cNvPr id="45" name="object 2">
            <a:extLst>
              <a:ext uri="{FF2B5EF4-FFF2-40B4-BE49-F238E27FC236}">
                <a16:creationId xmlns:a16="http://schemas.microsoft.com/office/drawing/2014/main" id="{F0CF3F0C-F4F6-91BC-760C-BF9CEE2EE5A1}"/>
              </a:ext>
            </a:extLst>
          </p:cNvPr>
          <p:cNvSpPr txBox="1">
            <a:spLocks/>
          </p:cNvSpPr>
          <p:nvPr/>
        </p:nvSpPr>
        <p:spPr>
          <a:xfrm>
            <a:off x="173274" y="361312"/>
            <a:ext cx="6075931" cy="505267"/>
          </a:xfrm>
          <a:prstGeom prst="rect">
            <a:avLst/>
          </a:prstGeom>
        </p:spPr>
        <p:txBody>
          <a:bodyPr vert="horz" wrap="square" lIns="0" tIns="12700" rIns="0" bIns="0" rtlCol="0" anchor="ctr">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12700" algn="l">
              <a:spcBef>
                <a:spcPts val="100"/>
              </a:spcBef>
            </a:pPr>
            <a:r>
              <a:rPr lang="en-IN" sz="3200" b="1" spc="-5" dirty="0">
                <a:solidFill>
                  <a:srgbClr val="003259"/>
                </a:solidFill>
                <a:latin typeface="Arial" panose="020B0604020202020204" pitchFamily="34" charset="0"/>
                <a:cs typeface="Arial" panose="020B0604020202020204" pitchFamily="34" charset="0"/>
              </a:rPr>
              <a:t>Table of Contents</a:t>
            </a:r>
          </a:p>
        </p:txBody>
      </p:sp>
      <p:grpSp>
        <p:nvGrpSpPr>
          <p:cNvPr id="33" name="Group 32">
            <a:extLst>
              <a:ext uri="{FF2B5EF4-FFF2-40B4-BE49-F238E27FC236}">
                <a16:creationId xmlns:a16="http://schemas.microsoft.com/office/drawing/2014/main" id="{96B32389-8154-0642-95B7-8FF067721E3A}"/>
              </a:ext>
            </a:extLst>
          </p:cNvPr>
          <p:cNvGrpSpPr/>
          <p:nvPr/>
        </p:nvGrpSpPr>
        <p:grpSpPr>
          <a:xfrm>
            <a:off x="827075" y="4999489"/>
            <a:ext cx="7489850" cy="620164"/>
            <a:chOff x="1431390" y="1348967"/>
            <a:chExt cx="6591166" cy="965266"/>
          </a:xfrm>
        </p:grpSpPr>
        <p:sp>
          <p:nvSpPr>
            <p:cNvPr id="34" name="Freeform: Shape 95">
              <a:extLst>
                <a:ext uri="{FF2B5EF4-FFF2-40B4-BE49-F238E27FC236}">
                  <a16:creationId xmlns:a16="http://schemas.microsoft.com/office/drawing/2014/main" id="{97C7BB30-C968-2B43-97AB-BE115D8DE73F}"/>
                </a:ext>
              </a:extLst>
            </p:cNvPr>
            <p:cNvSpPr/>
            <p:nvPr/>
          </p:nvSpPr>
          <p:spPr>
            <a:xfrm>
              <a:off x="3089976" y="1348967"/>
              <a:ext cx="4932580" cy="675360"/>
            </a:xfrm>
            <a:custGeom>
              <a:avLst/>
              <a:gdLst>
                <a:gd name="connsiteX0" fmla="*/ 0 w 5197803"/>
                <a:gd name="connsiteY0" fmla="*/ 0 h 1268244"/>
                <a:gd name="connsiteX1" fmla="*/ 2019841 w 5197803"/>
                <a:gd name="connsiteY1" fmla="*/ 0 h 1268244"/>
                <a:gd name="connsiteX2" fmla="*/ 3074740 w 5197803"/>
                <a:gd name="connsiteY2" fmla="*/ 0 h 1268244"/>
                <a:gd name="connsiteX3" fmla="*/ 5094581 w 5197803"/>
                <a:gd name="connsiteY3" fmla="*/ 0 h 1268244"/>
                <a:gd name="connsiteX4" fmla="*/ 5197803 w 5197803"/>
                <a:gd name="connsiteY4" fmla="*/ 103223 h 1268244"/>
                <a:gd name="connsiteX5" fmla="*/ 5197803 w 5197803"/>
                <a:gd name="connsiteY5" fmla="*/ 1165022 h 1268244"/>
                <a:gd name="connsiteX6" fmla="*/ 5094581 w 5197803"/>
                <a:gd name="connsiteY6" fmla="*/ 1268244 h 1268244"/>
                <a:gd name="connsiteX7" fmla="*/ 3074740 w 5197803"/>
                <a:gd name="connsiteY7" fmla="*/ 1268244 h 1268244"/>
                <a:gd name="connsiteX8" fmla="*/ 2019841 w 5197803"/>
                <a:gd name="connsiteY8" fmla="*/ 1268244 h 1268244"/>
                <a:gd name="connsiteX9" fmla="*/ 0 w 5197803"/>
                <a:gd name="connsiteY9" fmla="*/ 1268244 h 126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97803" h="1268244">
                  <a:moveTo>
                    <a:pt x="0" y="0"/>
                  </a:moveTo>
                  <a:lnTo>
                    <a:pt x="2019841" y="0"/>
                  </a:lnTo>
                  <a:lnTo>
                    <a:pt x="3074740" y="0"/>
                  </a:lnTo>
                  <a:lnTo>
                    <a:pt x="5094581" y="0"/>
                  </a:lnTo>
                  <a:cubicBezTo>
                    <a:pt x="5151589" y="0"/>
                    <a:pt x="5197803" y="46214"/>
                    <a:pt x="5197803" y="103223"/>
                  </a:cubicBezTo>
                  <a:lnTo>
                    <a:pt x="5197803" y="1165022"/>
                  </a:lnTo>
                  <a:cubicBezTo>
                    <a:pt x="5197803" y="1222030"/>
                    <a:pt x="5151589" y="1268244"/>
                    <a:pt x="5094581" y="1268244"/>
                  </a:cubicBezTo>
                  <a:lnTo>
                    <a:pt x="3074740" y="1268244"/>
                  </a:lnTo>
                  <a:lnTo>
                    <a:pt x="2019841" y="1268244"/>
                  </a:lnTo>
                  <a:lnTo>
                    <a:pt x="0" y="1268244"/>
                  </a:lnTo>
                  <a:close/>
                </a:path>
              </a:pathLst>
            </a:custGeom>
            <a:solidFill>
              <a:srgbClr val="7DCC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68580" rIns="68580" bIns="34290" numCol="1" spcCol="0" rtlCol="0" fromWordArt="0" anchor="t" anchorCtr="0" forceAA="0" compatLnSpc="1">
              <a:prstTxWarp prst="textNoShape">
                <a:avLst/>
              </a:prstTxWarp>
              <a:noAutofit/>
            </a:bodyPr>
            <a:lstStyle/>
            <a:p>
              <a:r>
                <a:rPr lang="en-US" sz="1600" b="1" dirty="0">
                  <a:solidFill>
                    <a:srgbClr val="00335A"/>
                  </a:solidFill>
                  <a:latin typeface="Arial" panose="020B0604020202020204" pitchFamily="34" charset="0"/>
                  <a:cs typeface="Arial" panose="020B0604020202020204" pitchFamily="34" charset="0"/>
                </a:rPr>
                <a:t>Technical issues in Valuation of Instruments</a:t>
              </a:r>
            </a:p>
          </p:txBody>
        </p:sp>
        <p:sp>
          <p:nvSpPr>
            <p:cNvPr id="35" name="Freeform: Shape 96">
              <a:extLst>
                <a:ext uri="{FF2B5EF4-FFF2-40B4-BE49-F238E27FC236}">
                  <a16:creationId xmlns:a16="http://schemas.microsoft.com/office/drawing/2014/main" id="{1707D679-9E41-F145-A08A-05B9F36F5E60}"/>
                </a:ext>
              </a:extLst>
            </p:cNvPr>
            <p:cNvSpPr/>
            <p:nvPr/>
          </p:nvSpPr>
          <p:spPr>
            <a:xfrm>
              <a:off x="1431390" y="1348967"/>
              <a:ext cx="838749" cy="675360"/>
            </a:xfrm>
            <a:custGeom>
              <a:avLst/>
              <a:gdLst>
                <a:gd name="connsiteX0" fmla="*/ 103223 w 1210460"/>
                <a:gd name="connsiteY0" fmla="*/ 0 h 1268244"/>
                <a:gd name="connsiteX1" fmla="*/ 1210460 w 1210460"/>
                <a:gd name="connsiteY1" fmla="*/ 0 h 1268244"/>
                <a:gd name="connsiteX2" fmla="*/ 1210460 w 1210460"/>
                <a:gd name="connsiteY2" fmla="*/ 1268244 h 1268244"/>
                <a:gd name="connsiteX3" fmla="*/ 103223 w 1210460"/>
                <a:gd name="connsiteY3" fmla="*/ 1268244 h 1268244"/>
                <a:gd name="connsiteX4" fmla="*/ 0 w 1210460"/>
                <a:gd name="connsiteY4" fmla="*/ 1165022 h 1268244"/>
                <a:gd name="connsiteX5" fmla="*/ 0 w 1210460"/>
                <a:gd name="connsiteY5" fmla="*/ 103223 h 1268244"/>
                <a:gd name="connsiteX6" fmla="*/ 103223 w 1210460"/>
                <a:gd name="connsiteY6" fmla="*/ 0 h 126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460" h="1268244">
                  <a:moveTo>
                    <a:pt x="103223" y="0"/>
                  </a:moveTo>
                  <a:lnTo>
                    <a:pt x="1210460" y="0"/>
                  </a:lnTo>
                  <a:lnTo>
                    <a:pt x="1210460" y="1268244"/>
                  </a:lnTo>
                  <a:lnTo>
                    <a:pt x="103223" y="1268244"/>
                  </a:lnTo>
                  <a:cubicBezTo>
                    <a:pt x="46214" y="1268244"/>
                    <a:pt x="0" y="1222030"/>
                    <a:pt x="0" y="1165022"/>
                  </a:cubicBezTo>
                  <a:lnTo>
                    <a:pt x="0" y="103223"/>
                  </a:lnTo>
                  <a:cubicBezTo>
                    <a:pt x="0" y="46214"/>
                    <a:pt x="46214" y="0"/>
                    <a:pt x="103223" y="0"/>
                  </a:cubicBezTo>
                  <a:close/>
                </a:path>
              </a:pathLst>
            </a:custGeom>
            <a:solidFill>
              <a:srgbClr val="2AA4B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2000" dirty="0">
                  <a:latin typeface="Arial" panose="020B0604020202020204" pitchFamily="34" charset="0"/>
                  <a:cs typeface="Arial" panose="020B0604020202020204" pitchFamily="34" charset="0"/>
                </a:rPr>
                <a:t>4</a:t>
              </a:r>
            </a:p>
          </p:txBody>
        </p:sp>
        <p:sp>
          <p:nvSpPr>
            <p:cNvPr id="36" name="Freeform: Shape 97">
              <a:extLst>
                <a:ext uri="{FF2B5EF4-FFF2-40B4-BE49-F238E27FC236}">
                  <a16:creationId xmlns:a16="http://schemas.microsoft.com/office/drawing/2014/main" id="{B182BDE8-AB66-9C4F-9C81-26FB69755AC6}"/>
                </a:ext>
              </a:extLst>
            </p:cNvPr>
            <p:cNvSpPr/>
            <p:nvPr/>
          </p:nvSpPr>
          <p:spPr>
            <a:xfrm>
              <a:off x="1431390" y="1969131"/>
              <a:ext cx="838748" cy="150023"/>
            </a:xfrm>
            <a:custGeom>
              <a:avLst/>
              <a:gdLst>
                <a:gd name="connsiteX0" fmla="*/ 0 w 1012705"/>
                <a:gd name="connsiteY0" fmla="*/ 0 h 171450"/>
                <a:gd name="connsiteX1" fmla="*/ 1012705 w 1012705"/>
                <a:gd name="connsiteY1" fmla="*/ 0 h 171450"/>
                <a:gd name="connsiteX2" fmla="*/ 1012705 w 1012705"/>
                <a:gd name="connsiteY2" fmla="*/ 171450 h 171450"/>
                <a:gd name="connsiteX3" fmla="*/ 86359 w 1012705"/>
                <a:gd name="connsiteY3" fmla="*/ 171450 h 171450"/>
                <a:gd name="connsiteX4" fmla="*/ 0 w 1012705"/>
                <a:gd name="connsiteY4" fmla="*/ 85091 h 171450"/>
                <a:gd name="connsiteX5" fmla="*/ 0 w 1012705"/>
                <a:gd name="connsiteY5" fmla="*/ 0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2705" h="171450">
                  <a:moveTo>
                    <a:pt x="0" y="0"/>
                  </a:moveTo>
                  <a:lnTo>
                    <a:pt x="1012705" y="0"/>
                  </a:lnTo>
                  <a:lnTo>
                    <a:pt x="1012705" y="171450"/>
                  </a:lnTo>
                  <a:lnTo>
                    <a:pt x="86359" y="171450"/>
                  </a:lnTo>
                  <a:cubicBezTo>
                    <a:pt x="38664" y="171450"/>
                    <a:pt x="0" y="132786"/>
                    <a:pt x="0" y="85091"/>
                  </a:cubicBezTo>
                  <a:lnTo>
                    <a:pt x="0" y="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a:p>
          </p:txBody>
        </p:sp>
        <p:sp>
          <p:nvSpPr>
            <p:cNvPr id="37" name="Freeform: Shape 98">
              <a:extLst>
                <a:ext uri="{FF2B5EF4-FFF2-40B4-BE49-F238E27FC236}">
                  <a16:creationId xmlns:a16="http://schemas.microsoft.com/office/drawing/2014/main" id="{C6438736-95A9-FB4A-A21E-93C3B0EFB0EB}"/>
                </a:ext>
              </a:extLst>
            </p:cNvPr>
            <p:cNvSpPr/>
            <p:nvPr/>
          </p:nvSpPr>
          <p:spPr>
            <a:xfrm flipV="1">
              <a:off x="2270138" y="1348968"/>
              <a:ext cx="410962" cy="822960"/>
            </a:xfrm>
            <a:custGeom>
              <a:avLst/>
              <a:gdLst>
                <a:gd name="connsiteX0" fmla="*/ 0 w 362310"/>
                <a:gd name="connsiteY0" fmla="*/ 1283988 h 1283988"/>
                <a:gd name="connsiteX1" fmla="*/ 361390 w 362310"/>
                <a:gd name="connsiteY1" fmla="*/ 1061049 h 1283988"/>
                <a:gd name="connsiteX2" fmla="*/ 362310 w 362310"/>
                <a:gd name="connsiteY2" fmla="*/ 1061617 h 1283988"/>
                <a:gd name="connsiteX3" fmla="*/ 362310 w 362310"/>
                <a:gd name="connsiteY3" fmla="*/ 222940 h 1283988"/>
                <a:gd name="connsiteX4" fmla="*/ 362310 w 362310"/>
                <a:gd name="connsiteY4" fmla="*/ 0 h 1283988"/>
                <a:gd name="connsiteX5" fmla="*/ 0 w 362310"/>
                <a:gd name="connsiteY5" fmla="*/ 222940 h 1283988"/>
                <a:gd name="connsiteX0" fmla="*/ 0 w 362310"/>
                <a:gd name="connsiteY0" fmla="*/ 1283988 h 1283988"/>
                <a:gd name="connsiteX1" fmla="*/ 361390 w 362310"/>
                <a:gd name="connsiteY1" fmla="*/ 1061049 h 1283988"/>
                <a:gd name="connsiteX2" fmla="*/ 362310 w 362310"/>
                <a:gd name="connsiteY2" fmla="*/ 1061617 h 1283988"/>
                <a:gd name="connsiteX3" fmla="*/ 362310 w 362310"/>
                <a:gd name="connsiteY3" fmla="*/ 0 h 1283988"/>
                <a:gd name="connsiteX4" fmla="*/ 0 w 362310"/>
                <a:gd name="connsiteY4" fmla="*/ 222940 h 1283988"/>
                <a:gd name="connsiteX5" fmla="*/ 0 w 362310"/>
                <a:gd name="connsiteY5" fmla="*/ 1283988 h 1283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2310" h="1283988">
                  <a:moveTo>
                    <a:pt x="0" y="1283988"/>
                  </a:moveTo>
                  <a:lnTo>
                    <a:pt x="361390" y="1061049"/>
                  </a:lnTo>
                  <a:lnTo>
                    <a:pt x="362310" y="1061617"/>
                  </a:lnTo>
                  <a:lnTo>
                    <a:pt x="362310" y="0"/>
                  </a:lnTo>
                  <a:lnTo>
                    <a:pt x="0" y="222940"/>
                  </a:lnTo>
                  <a:lnTo>
                    <a:pt x="0" y="1283988"/>
                  </a:lnTo>
                  <a:close/>
                </a:path>
              </a:pathLst>
            </a:custGeom>
            <a:solidFill>
              <a:srgbClr val="3BB3C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38" name="Freeform: Shape 99">
              <a:extLst>
                <a:ext uri="{FF2B5EF4-FFF2-40B4-BE49-F238E27FC236}">
                  <a16:creationId xmlns:a16="http://schemas.microsoft.com/office/drawing/2014/main" id="{610A5EB8-2088-2E4B-B3CD-A10E0E886508}"/>
                </a:ext>
              </a:extLst>
            </p:cNvPr>
            <p:cNvSpPr/>
            <p:nvPr/>
          </p:nvSpPr>
          <p:spPr>
            <a:xfrm flipH="1" flipV="1">
              <a:off x="2681100" y="1348967"/>
              <a:ext cx="408875" cy="822960"/>
            </a:xfrm>
            <a:custGeom>
              <a:avLst/>
              <a:gdLst>
                <a:gd name="connsiteX0" fmla="*/ 0 w 360470"/>
                <a:gd name="connsiteY0" fmla="*/ 1283989 h 1283989"/>
                <a:gd name="connsiteX1" fmla="*/ 0 w 360470"/>
                <a:gd name="connsiteY1" fmla="*/ 222940 h 1283989"/>
                <a:gd name="connsiteX2" fmla="*/ 360470 w 360470"/>
                <a:gd name="connsiteY2" fmla="*/ 0 h 1283989"/>
                <a:gd name="connsiteX3" fmla="*/ 360470 w 360470"/>
                <a:gd name="connsiteY3" fmla="*/ 222940 h 1283989"/>
                <a:gd name="connsiteX4" fmla="*/ 360470 w 360470"/>
                <a:gd name="connsiteY4" fmla="*/ 1061617 h 1283989"/>
                <a:gd name="connsiteX0" fmla="*/ 0 w 360470"/>
                <a:gd name="connsiteY0" fmla="*/ 1283989 h 1283989"/>
                <a:gd name="connsiteX1" fmla="*/ 0 w 360470"/>
                <a:gd name="connsiteY1" fmla="*/ 222940 h 1283989"/>
                <a:gd name="connsiteX2" fmla="*/ 360470 w 360470"/>
                <a:gd name="connsiteY2" fmla="*/ 0 h 1283989"/>
                <a:gd name="connsiteX3" fmla="*/ 360470 w 360470"/>
                <a:gd name="connsiteY3" fmla="*/ 1061617 h 1283989"/>
                <a:gd name="connsiteX4" fmla="*/ 0 w 360470"/>
                <a:gd name="connsiteY4" fmla="*/ 1283989 h 1283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470" h="1283989">
                  <a:moveTo>
                    <a:pt x="0" y="1283989"/>
                  </a:moveTo>
                  <a:lnTo>
                    <a:pt x="0" y="222940"/>
                  </a:lnTo>
                  <a:lnTo>
                    <a:pt x="360470" y="0"/>
                  </a:lnTo>
                  <a:lnTo>
                    <a:pt x="360470" y="1061617"/>
                  </a:lnTo>
                  <a:lnTo>
                    <a:pt x="0" y="1283989"/>
                  </a:lnTo>
                  <a:close/>
                </a:path>
              </a:pathLst>
            </a:custGeom>
            <a:solidFill>
              <a:srgbClr val="7DCC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39" name="Freeform: Shape 100">
              <a:extLst>
                <a:ext uri="{FF2B5EF4-FFF2-40B4-BE49-F238E27FC236}">
                  <a16:creationId xmlns:a16="http://schemas.microsoft.com/office/drawing/2014/main" id="{FE05CC4B-6F2F-504B-8481-18DE9E0FEB82}"/>
                </a:ext>
              </a:extLst>
            </p:cNvPr>
            <p:cNvSpPr/>
            <p:nvPr/>
          </p:nvSpPr>
          <p:spPr>
            <a:xfrm flipV="1">
              <a:off x="2265038" y="2127389"/>
              <a:ext cx="5101" cy="2421"/>
            </a:xfrm>
            <a:custGeom>
              <a:avLst/>
              <a:gdLst>
                <a:gd name="connsiteX0" fmla="*/ 0 w 4497"/>
                <a:gd name="connsiteY0" fmla="*/ 2767 h 2767"/>
                <a:gd name="connsiteX1" fmla="*/ 4497 w 4497"/>
                <a:gd name="connsiteY1" fmla="*/ 2767 h 2767"/>
                <a:gd name="connsiteX2" fmla="*/ 4497 w 4497"/>
                <a:gd name="connsiteY2" fmla="*/ 0 h 2767"/>
                <a:gd name="connsiteX3" fmla="*/ 0 w 4497"/>
                <a:gd name="connsiteY3" fmla="*/ 2767 h 2767"/>
              </a:gdLst>
              <a:ahLst/>
              <a:cxnLst>
                <a:cxn ang="0">
                  <a:pos x="connsiteX0" y="connsiteY0"/>
                </a:cxn>
                <a:cxn ang="0">
                  <a:pos x="connsiteX1" y="connsiteY1"/>
                </a:cxn>
                <a:cxn ang="0">
                  <a:pos x="connsiteX2" y="connsiteY2"/>
                </a:cxn>
                <a:cxn ang="0">
                  <a:pos x="connsiteX3" y="connsiteY3"/>
                </a:cxn>
              </a:cxnLst>
              <a:rect l="l" t="t" r="r" b="b"/>
              <a:pathLst>
                <a:path w="4497" h="2767">
                  <a:moveTo>
                    <a:pt x="0" y="2767"/>
                  </a:moveTo>
                  <a:lnTo>
                    <a:pt x="4497" y="2767"/>
                  </a:lnTo>
                  <a:lnTo>
                    <a:pt x="4497" y="0"/>
                  </a:lnTo>
                  <a:lnTo>
                    <a:pt x="0" y="2767"/>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a:p>
          </p:txBody>
        </p:sp>
        <p:sp>
          <p:nvSpPr>
            <p:cNvPr id="40" name="Freeform: Shape 101">
              <a:extLst>
                <a:ext uri="{FF2B5EF4-FFF2-40B4-BE49-F238E27FC236}">
                  <a16:creationId xmlns:a16="http://schemas.microsoft.com/office/drawing/2014/main" id="{2FA2E19A-8D47-6C4A-B29B-8D8E59A7DE69}"/>
                </a:ext>
              </a:extLst>
            </p:cNvPr>
            <p:cNvSpPr/>
            <p:nvPr/>
          </p:nvSpPr>
          <p:spPr>
            <a:xfrm flipH="1" flipV="1">
              <a:off x="2681100" y="1969132"/>
              <a:ext cx="408875" cy="345101"/>
            </a:xfrm>
            <a:custGeom>
              <a:avLst/>
              <a:gdLst>
                <a:gd name="connsiteX0" fmla="*/ 360470 w 360470"/>
                <a:gd name="connsiteY0" fmla="*/ 394390 h 394390"/>
                <a:gd name="connsiteX1" fmla="*/ 360469 w 360470"/>
                <a:gd name="connsiteY1" fmla="*/ 394390 h 394390"/>
                <a:gd name="connsiteX2" fmla="*/ 360469 w 360470"/>
                <a:gd name="connsiteY2" fmla="*/ 174217 h 394390"/>
                <a:gd name="connsiteX3" fmla="*/ 0 w 360470"/>
                <a:gd name="connsiteY3" fmla="*/ 394390 h 394390"/>
                <a:gd name="connsiteX4" fmla="*/ 0 w 360470"/>
                <a:gd name="connsiteY4" fmla="*/ 222940 h 394390"/>
                <a:gd name="connsiteX5" fmla="*/ 360470 w 360470"/>
                <a:gd name="connsiteY5" fmla="*/ 0 h 394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0470" h="394390">
                  <a:moveTo>
                    <a:pt x="360470" y="394390"/>
                  </a:moveTo>
                  <a:lnTo>
                    <a:pt x="360469" y="394390"/>
                  </a:lnTo>
                  <a:lnTo>
                    <a:pt x="360469" y="174217"/>
                  </a:lnTo>
                  <a:lnTo>
                    <a:pt x="0" y="394390"/>
                  </a:lnTo>
                  <a:lnTo>
                    <a:pt x="0" y="222940"/>
                  </a:lnTo>
                  <a:lnTo>
                    <a:pt x="360470" y="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a:p>
          </p:txBody>
        </p:sp>
        <p:sp>
          <p:nvSpPr>
            <p:cNvPr id="41" name="Freeform: Shape 102">
              <a:extLst>
                <a:ext uri="{FF2B5EF4-FFF2-40B4-BE49-F238E27FC236}">
                  <a16:creationId xmlns:a16="http://schemas.microsoft.com/office/drawing/2014/main" id="{8F65E27A-181C-914F-B5D4-3EECB7B54C3A}"/>
                </a:ext>
              </a:extLst>
            </p:cNvPr>
            <p:cNvSpPr/>
            <p:nvPr/>
          </p:nvSpPr>
          <p:spPr>
            <a:xfrm flipV="1">
              <a:off x="2270138" y="1971553"/>
              <a:ext cx="410962" cy="342680"/>
            </a:xfrm>
            <a:custGeom>
              <a:avLst/>
              <a:gdLst>
                <a:gd name="connsiteX0" fmla="*/ 0 w 362310"/>
                <a:gd name="connsiteY0" fmla="*/ 391623 h 391623"/>
                <a:gd name="connsiteX1" fmla="*/ 357813 w 362310"/>
                <a:gd name="connsiteY1" fmla="*/ 171450 h 391623"/>
                <a:gd name="connsiteX2" fmla="*/ 362310 w 362310"/>
                <a:gd name="connsiteY2" fmla="*/ 174217 h 391623"/>
                <a:gd name="connsiteX3" fmla="*/ 362310 w 362310"/>
                <a:gd name="connsiteY3" fmla="*/ 0 h 391623"/>
                <a:gd name="connsiteX4" fmla="*/ 0 w 362310"/>
                <a:gd name="connsiteY4" fmla="*/ 222940 h 391623"/>
                <a:gd name="connsiteX5" fmla="*/ 0 w 362310"/>
                <a:gd name="connsiteY5" fmla="*/ 391623 h 391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2310" h="391623">
                  <a:moveTo>
                    <a:pt x="0" y="391623"/>
                  </a:moveTo>
                  <a:lnTo>
                    <a:pt x="357813" y="171450"/>
                  </a:lnTo>
                  <a:lnTo>
                    <a:pt x="362310" y="174217"/>
                  </a:lnTo>
                  <a:lnTo>
                    <a:pt x="362310" y="0"/>
                  </a:lnTo>
                  <a:lnTo>
                    <a:pt x="0" y="222940"/>
                  </a:lnTo>
                  <a:lnTo>
                    <a:pt x="0" y="391623"/>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sp>
          <p:nvSpPr>
            <p:cNvPr id="42" name="Freeform: Shape 103">
              <a:extLst>
                <a:ext uri="{FF2B5EF4-FFF2-40B4-BE49-F238E27FC236}">
                  <a16:creationId xmlns:a16="http://schemas.microsoft.com/office/drawing/2014/main" id="{B25108DE-E12D-BF4E-BB6F-833A88E31315}"/>
                </a:ext>
              </a:extLst>
            </p:cNvPr>
            <p:cNvSpPr/>
            <p:nvPr/>
          </p:nvSpPr>
          <p:spPr>
            <a:xfrm>
              <a:off x="3089976" y="1969132"/>
              <a:ext cx="4932580" cy="150023"/>
            </a:xfrm>
            <a:custGeom>
              <a:avLst/>
              <a:gdLst>
                <a:gd name="connsiteX0" fmla="*/ 0 w 5197803"/>
                <a:gd name="connsiteY0" fmla="*/ 0 h 204930"/>
                <a:gd name="connsiteX1" fmla="*/ 2019841 w 5197803"/>
                <a:gd name="connsiteY1" fmla="*/ 0 h 204930"/>
                <a:gd name="connsiteX2" fmla="*/ 3177962 w 5197803"/>
                <a:gd name="connsiteY2" fmla="*/ 0 h 204930"/>
                <a:gd name="connsiteX3" fmla="*/ 5197803 w 5197803"/>
                <a:gd name="connsiteY3" fmla="*/ 0 h 204930"/>
                <a:gd name="connsiteX4" fmla="*/ 5197803 w 5197803"/>
                <a:gd name="connsiteY4" fmla="*/ 101707 h 204930"/>
                <a:gd name="connsiteX5" fmla="*/ 5094580 w 5197803"/>
                <a:gd name="connsiteY5" fmla="*/ 204930 h 204930"/>
                <a:gd name="connsiteX6" fmla="*/ 3074740 w 5197803"/>
                <a:gd name="connsiteY6" fmla="*/ 204930 h 204930"/>
                <a:gd name="connsiteX7" fmla="*/ 2019841 w 5197803"/>
                <a:gd name="connsiteY7" fmla="*/ 204930 h 204930"/>
                <a:gd name="connsiteX8" fmla="*/ 0 w 5197803"/>
                <a:gd name="connsiteY8" fmla="*/ 204930 h 20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97803" h="204930">
                  <a:moveTo>
                    <a:pt x="0" y="0"/>
                  </a:moveTo>
                  <a:lnTo>
                    <a:pt x="2019841" y="0"/>
                  </a:lnTo>
                  <a:lnTo>
                    <a:pt x="3177962" y="0"/>
                  </a:lnTo>
                  <a:lnTo>
                    <a:pt x="5197803" y="0"/>
                  </a:lnTo>
                  <a:lnTo>
                    <a:pt x="5197803" y="101707"/>
                  </a:lnTo>
                  <a:cubicBezTo>
                    <a:pt x="5197803" y="158716"/>
                    <a:pt x="5151589" y="204930"/>
                    <a:pt x="5094580" y="204930"/>
                  </a:cubicBezTo>
                  <a:lnTo>
                    <a:pt x="3074740" y="204930"/>
                  </a:lnTo>
                  <a:lnTo>
                    <a:pt x="2019841" y="204930"/>
                  </a:lnTo>
                  <a:lnTo>
                    <a:pt x="0" y="204930"/>
                  </a:lnTo>
                  <a:close/>
                </a:path>
              </a:pathLst>
            </a:custGeom>
            <a:solidFill>
              <a:srgbClr val="0033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dirty="0"/>
            </a:p>
          </p:txBody>
        </p:sp>
      </p:grpSp>
    </p:spTree>
    <p:extLst>
      <p:ext uri="{BB962C8B-B14F-4D97-AF65-F5344CB8AC3E}">
        <p14:creationId xmlns:p14="http://schemas.microsoft.com/office/powerpoint/2010/main" val="32034621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itle 1">
            <a:extLst>
              <a:ext uri="{FF2B5EF4-FFF2-40B4-BE49-F238E27FC236}">
                <a16:creationId xmlns:a16="http://schemas.microsoft.com/office/drawing/2014/main" id="{0EE79818-B370-4553-B254-307A504B4ECE}"/>
              </a:ext>
            </a:extLst>
          </p:cNvPr>
          <p:cNvSpPr txBox="1">
            <a:spLocks/>
          </p:cNvSpPr>
          <p:nvPr/>
        </p:nvSpPr>
        <p:spPr>
          <a:xfrm>
            <a:off x="371614" y="76200"/>
            <a:ext cx="10289352" cy="1143000"/>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en-IN" sz="2800" b="1" dirty="0">
                <a:solidFill>
                  <a:srgbClr val="002060"/>
                </a:solidFill>
                <a:latin typeface="Arial" panose="020B0604020202020204" pitchFamily="34" charset="0"/>
                <a:cs typeface="Arial" pitchFamily="34" charset="0"/>
              </a:rPr>
              <a:t>Exit Rights : Liquidation Preference</a:t>
            </a:r>
            <a:endParaRPr lang="en-IN" sz="2800" b="1" dirty="0">
              <a:solidFill>
                <a:schemeClr val="accent5">
                  <a:lumMod val="75000"/>
                </a:schemeClr>
              </a:solidFill>
              <a:latin typeface="Arial" panose="020B0604020202020204" pitchFamily="34" charset="0"/>
              <a:cs typeface="Arial" pitchFamily="34" charset="0"/>
            </a:endParaRPr>
          </a:p>
        </p:txBody>
      </p:sp>
      <p:sp>
        <p:nvSpPr>
          <p:cNvPr id="9" name="Rectangle 8">
            <a:extLst>
              <a:ext uri="{FF2B5EF4-FFF2-40B4-BE49-F238E27FC236}">
                <a16:creationId xmlns:a16="http://schemas.microsoft.com/office/drawing/2014/main" id="{A4B5F8DD-FCAC-4C9E-9803-0E9C95907225}"/>
              </a:ext>
            </a:extLst>
          </p:cNvPr>
          <p:cNvSpPr/>
          <p:nvPr/>
        </p:nvSpPr>
        <p:spPr>
          <a:xfrm>
            <a:off x="371611" y="1226217"/>
            <a:ext cx="8350355" cy="2862322"/>
          </a:xfrm>
          <a:prstGeom prst="rect">
            <a:avLst/>
          </a:prstGeom>
          <a:noFill/>
        </p:spPr>
        <p:txBody>
          <a:bodyPr wrap="square" rtlCol="0">
            <a:spAutoFit/>
          </a:bodyPr>
          <a:lstStyle/>
          <a:p>
            <a:pPr algn="just"/>
            <a:r>
              <a:rPr lang="en-US" dirty="0">
                <a:latin typeface="Arial" charset="0"/>
                <a:ea typeface="Arial" charset="0"/>
                <a:cs typeface="Arial" charset="0"/>
              </a:rPr>
              <a:t>It is very prevalent now to to have several financial instruments issued by a Company  with different liquidation preferences.  </a:t>
            </a:r>
          </a:p>
          <a:p>
            <a:pPr algn="just"/>
            <a:endParaRPr lang="en-US" dirty="0">
              <a:latin typeface="Arial" charset="0"/>
              <a:ea typeface="Arial" charset="0"/>
              <a:cs typeface="Arial" charset="0"/>
            </a:endParaRPr>
          </a:p>
          <a:p>
            <a:pPr algn="just"/>
            <a:r>
              <a:rPr lang="en-US" b="1" dirty="0">
                <a:latin typeface="Arial" charset="0"/>
                <a:ea typeface="Arial" charset="0"/>
                <a:cs typeface="Arial" charset="0"/>
              </a:rPr>
              <a:t>Liquidation preference</a:t>
            </a:r>
            <a:r>
              <a:rPr lang="en-US" dirty="0">
                <a:latin typeface="Arial" charset="0"/>
                <a:ea typeface="Arial" charset="0"/>
                <a:cs typeface="Arial" charset="0"/>
              </a:rPr>
              <a:t> means the company's investors or the preferred stockholders </a:t>
            </a:r>
            <a:r>
              <a:rPr lang="en-US" i="1" dirty="0">
                <a:solidFill>
                  <a:schemeClr val="tx2"/>
                </a:solidFill>
                <a:latin typeface="Arial" charset="0"/>
                <a:ea typeface="Arial" charset="0"/>
                <a:cs typeface="Arial" charset="0"/>
              </a:rPr>
              <a:t>receive their investment back first in case the company liquidates. </a:t>
            </a:r>
          </a:p>
          <a:p>
            <a:pPr algn="just"/>
            <a:endParaRPr lang="en-US" dirty="0">
              <a:latin typeface="Arial" charset="0"/>
              <a:ea typeface="Arial" charset="0"/>
              <a:cs typeface="Arial" charset="0"/>
            </a:endParaRPr>
          </a:p>
          <a:p>
            <a:pPr algn="just"/>
            <a:r>
              <a:rPr lang="en-US" dirty="0">
                <a:latin typeface="Arial" charset="0"/>
                <a:ea typeface="Arial" charset="0"/>
                <a:cs typeface="Arial" charset="0"/>
              </a:rPr>
              <a:t>Liquidation preference determines </a:t>
            </a:r>
            <a:r>
              <a:rPr lang="en-US" i="1" dirty="0">
                <a:solidFill>
                  <a:schemeClr val="tx2"/>
                </a:solidFill>
                <a:latin typeface="Arial" charset="0"/>
                <a:ea typeface="Arial" charset="0"/>
                <a:cs typeface="Arial" charset="0"/>
              </a:rPr>
              <a:t>who gets first </a:t>
            </a:r>
            <a:r>
              <a:rPr lang="en-US" dirty="0">
                <a:latin typeface="Arial" charset="0"/>
                <a:ea typeface="Arial" charset="0"/>
                <a:cs typeface="Arial" charset="0"/>
              </a:rPr>
              <a:t>and </a:t>
            </a:r>
            <a:r>
              <a:rPr lang="en-US" dirty="0">
                <a:solidFill>
                  <a:schemeClr val="tx2"/>
                </a:solidFill>
                <a:latin typeface="Arial" charset="0"/>
                <a:ea typeface="Arial" charset="0"/>
                <a:cs typeface="Arial" charset="0"/>
              </a:rPr>
              <a:t>how much </a:t>
            </a:r>
            <a:r>
              <a:rPr lang="en-US" dirty="0">
                <a:latin typeface="Arial" charset="0"/>
                <a:ea typeface="Arial" charset="0"/>
                <a:cs typeface="Arial" charset="0"/>
              </a:rPr>
              <a:t>when the company is liquidated, sold, or declares bankruptcy.</a:t>
            </a:r>
          </a:p>
        </p:txBody>
      </p:sp>
      <p:graphicFrame>
        <p:nvGraphicFramePr>
          <p:cNvPr id="10" name="Table 9">
            <a:extLst>
              <a:ext uri="{FF2B5EF4-FFF2-40B4-BE49-F238E27FC236}">
                <a16:creationId xmlns:a16="http://schemas.microsoft.com/office/drawing/2014/main" id="{ED866C42-B1C6-4432-871D-64F4434410E6}"/>
              </a:ext>
            </a:extLst>
          </p:cNvPr>
          <p:cNvGraphicFramePr>
            <a:graphicFrameLocks noGrp="1"/>
          </p:cNvGraphicFramePr>
          <p:nvPr>
            <p:extLst/>
          </p:nvPr>
        </p:nvGraphicFramePr>
        <p:xfrm>
          <a:off x="414405" y="4143707"/>
          <a:ext cx="8264769" cy="1973130"/>
        </p:xfrm>
        <a:graphic>
          <a:graphicData uri="http://schemas.openxmlformats.org/drawingml/2006/table">
            <a:tbl>
              <a:tblPr firstRow="1" bandRow="1">
                <a:tableStyleId>{5C22544A-7EE6-4342-B048-85BDC9FD1C3A}</a:tableStyleId>
              </a:tblPr>
              <a:tblGrid>
                <a:gridCol w="2359856">
                  <a:extLst>
                    <a:ext uri="{9D8B030D-6E8A-4147-A177-3AD203B41FA5}">
                      <a16:colId xmlns:a16="http://schemas.microsoft.com/office/drawing/2014/main" val="20000"/>
                    </a:ext>
                  </a:extLst>
                </a:gridCol>
                <a:gridCol w="5904913">
                  <a:extLst>
                    <a:ext uri="{9D8B030D-6E8A-4147-A177-3AD203B41FA5}">
                      <a16:colId xmlns:a16="http://schemas.microsoft.com/office/drawing/2014/main" val="20001"/>
                    </a:ext>
                  </a:extLst>
                </a:gridCol>
              </a:tblGrid>
              <a:tr h="303483">
                <a:tc>
                  <a:txBody>
                    <a:bodyPr/>
                    <a:lstStyle/>
                    <a:p>
                      <a:r>
                        <a:rPr lang="en-US" sz="1600" dirty="0">
                          <a:latin typeface="Arial" charset="0"/>
                          <a:ea typeface="Arial" charset="0"/>
                          <a:cs typeface="Arial" charset="0"/>
                        </a:rPr>
                        <a:t>Type</a:t>
                      </a:r>
                      <a:endParaRPr lang="en-IN" sz="1600" dirty="0">
                        <a:latin typeface="Arial" charset="0"/>
                        <a:ea typeface="Arial" charset="0"/>
                        <a:cs typeface="Arial"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l"/>
                      <a:r>
                        <a:rPr lang="en-US" sz="1600" dirty="0">
                          <a:latin typeface="Arial" charset="0"/>
                          <a:ea typeface="Arial" charset="0"/>
                          <a:cs typeface="Arial" charset="0"/>
                        </a:rPr>
                        <a:t>Description</a:t>
                      </a:r>
                      <a:endParaRPr lang="en-IN" sz="1600" dirty="0">
                        <a:latin typeface="Arial" charset="0"/>
                        <a:ea typeface="Arial" charset="0"/>
                        <a:cs typeface="Arial"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extLst>
                  <a:ext uri="{0D108BD9-81ED-4DB2-BD59-A6C34878D82A}">
                    <a16:rowId xmlns:a16="http://schemas.microsoft.com/office/drawing/2014/main" val="10000"/>
                  </a:ext>
                </a:extLst>
              </a:tr>
              <a:tr h="44643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i="0" u="none" strike="noStrike" kern="1200" baseline="0" dirty="0">
                          <a:solidFill>
                            <a:schemeClr val="dk1"/>
                          </a:solidFill>
                          <a:latin typeface="Arial" charset="0"/>
                          <a:ea typeface="Arial" charset="0"/>
                          <a:cs typeface="Arial" charset="0"/>
                        </a:rPr>
                        <a:t>Participating </a:t>
                      </a:r>
                      <a:endParaRPr lang="en-IN" sz="1600" dirty="0">
                        <a:latin typeface="Arial" charset="0"/>
                        <a:ea typeface="Arial" charset="0"/>
                        <a:cs typeface="Arial"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IN" sz="1600" b="0" dirty="0">
                          <a:latin typeface="Arial" charset="0"/>
                          <a:ea typeface="Arial" charset="0"/>
                          <a:cs typeface="Arial" charset="0"/>
                        </a:rPr>
                        <a:t>Preferred</a:t>
                      </a:r>
                      <a:r>
                        <a:rPr lang="en-IN" sz="1600" b="0" baseline="0" dirty="0">
                          <a:latin typeface="Arial" charset="0"/>
                          <a:ea typeface="Arial" charset="0"/>
                          <a:cs typeface="Arial" charset="0"/>
                        </a:rPr>
                        <a:t> stock</a:t>
                      </a:r>
                      <a:r>
                        <a:rPr lang="en-IN" sz="1600" b="0" dirty="0">
                          <a:latin typeface="Arial" charset="0"/>
                          <a:ea typeface="Arial" charset="0"/>
                          <a:cs typeface="Arial" charset="0"/>
                        </a:rPr>
                        <a:t> will get their liquidation preference first and then have the opportunity to participate pro rata with the common stock. </a:t>
                      </a: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1"/>
                  </a:ext>
                </a:extLst>
              </a:tr>
              <a:tr h="532782">
                <a:tc>
                  <a:txBody>
                    <a:bodyPr/>
                    <a:lstStyle/>
                    <a:p>
                      <a:r>
                        <a:rPr lang="en-US" sz="1600" b="0" i="0" u="none" strike="noStrike" kern="1200" baseline="0" dirty="0">
                          <a:solidFill>
                            <a:schemeClr val="dk1"/>
                          </a:solidFill>
                          <a:latin typeface="Arial" charset="0"/>
                          <a:ea typeface="Arial" charset="0"/>
                          <a:cs typeface="Arial" charset="0"/>
                        </a:rPr>
                        <a:t>Non Participating </a:t>
                      </a:r>
                      <a:endParaRPr lang="en-IN" sz="1600" dirty="0">
                        <a:latin typeface="Arial" charset="0"/>
                        <a:ea typeface="Arial" charset="0"/>
                        <a:cs typeface="Arial" charset="0"/>
                      </a:endParaRP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IN" sz="1600" kern="1200" dirty="0">
                          <a:solidFill>
                            <a:schemeClr val="dk1"/>
                          </a:solidFill>
                          <a:latin typeface="Arial" charset="0"/>
                          <a:ea typeface="Arial" charset="0"/>
                          <a:cs typeface="Arial" charset="0"/>
                        </a:rPr>
                        <a:t>Gives the preferred stock a liquidation preference over the common stock </a:t>
                      </a:r>
                      <a:r>
                        <a:rPr lang="en-IN" sz="1600" b="1" kern="1200" dirty="0">
                          <a:solidFill>
                            <a:schemeClr val="dk1"/>
                          </a:solidFill>
                          <a:latin typeface="Arial" charset="0"/>
                          <a:ea typeface="Arial" charset="0"/>
                          <a:cs typeface="Arial" charset="0"/>
                        </a:rPr>
                        <a:t>equal to the per share price the investor paid (or some multiple of that per share price)</a:t>
                      </a:r>
                    </a:p>
                  </a:txBody>
                  <a:tcPr marT="44375" marB="443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735625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circle(in)">
                                      <p:cBhvr>
                                        <p:cTn id="19"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5">
            <a:extLst>
              <a:ext uri="{FF2B5EF4-FFF2-40B4-BE49-F238E27FC236}">
                <a16:creationId xmlns:a16="http://schemas.microsoft.com/office/drawing/2014/main" id="{B7C86F15-FBC4-4AE9-943C-8E6CF1730A60}"/>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IN" sz="2200" b="1" dirty="0">
                <a:solidFill>
                  <a:srgbClr val="00335A"/>
                </a:solidFill>
                <a:latin typeface="Arial" panose="020B0604020202020204" pitchFamily="34" charset="0"/>
                <a:cs typeface="Arial" panose="020B0604020202020204" pitchFamily="34" charset="0"/>
              </a:rPr>
              <a:t>Valuation of Optionally Convertible Debentures</a:t>
            </a:r>
          </a:p>
          <a:p>
            <a:pPr algn="l"/>
            <a:r>
              <a:rPr lang="en-US" sz="1800" dirty="0">
                <a:solidFill>
                  <a:srgbClr val="00335A"/>
                </a:solidFill>
                <a:latin typeface="Arial" panose="020B0604020202020204" pitchFamily="34" charset="0"/>
                <a:cs typeface="Arial" panose="020B0604020202020204" pitchFamily="34" charset="0"/>
              </a:rPr>
              <a:t>Equity/Derivation Component Valuation – Black Scholes Model</a:t>
            </a:r>
          </a:p>
        </p:txBody>
      </p:sp>
      <p:pic>
        <p:nvPicPr>
          <p:cNvPr id="3" name="Picture 2">
            <a:extLst>
              <a:ext uri="{FF2B5EF4-FFF2-40B4-BE49-F238E27FC236}">
                <a16:creationId xmlns:a16="http://schemas.microsoft.com/office/drawing/2014/main" id="{54027C7A-D7C5-1F2D-88BE-59F8BC267A67}"/>
              </a:ext>
            </a:extLst>
          </p:cNvPr>
          <p:cNvPicPr>
            <a:picLocks noChangeAspect="1"/>
          </p:cNvPicPr>
          <p:nvPr/>
        </p:nvPicPr>
        <p:blipFill>
          <a:blip r:embed="rId2"/>
          <a:stretch>
            <a:fillRect/>
          </a:stretch>
        </p:blipFill>
        <p:spPr>
          <a:xfrm>
            <a:off x="1566481" y="1318079"/>
            <a:ext cx="5892462" cy="5289550"/>
          </a:xfrm>
          <a:prstGeom prst="rect">
            <a:avLst/>
          </a:prstGeom>
        </p:spPr>
      </p:pic>
      <p:sp>
        <p:nvSpPr>
          <p:cNvPr id="4" name="TextBox 3">
            <a:extLst>
              <a:ext uri="{FF2B5EF4-FFF2-40B4-BE49-F238E27FC236}">
                <a16:creationId xmlns:a16="http://schemas.microsoft.com/office/drawing/2014/main" id="{986A3138-5ED9-EF51-26E9-A0C45090C4F2}"/>
              </a:ext>
            </a:extLst>
          </p:cNvPr>
          <p:cNvSpPr txBox="1"/>
          <p:nvPr/>
        </p:nvSpPr>
        <p:spPr>
          <a:xfrm>
            <a:off x="1436913" y="1240971"/>
            <a:ext cx="6140605" cy="5366658"/>
          </a:xfrm>
          <a:prstGeom prst="rect">
            <a:avLst/>
          </a:prstGeom>
          <a:noFill/>
          <a:ln w="28575">
            <a:solidFill>
              <a:srgbClr val="00335A"/>
            </a:solidFill>
          </a:ln>
        </p:spPr>
        <p:txBody>
          <a:bodyPr wrap="square" rtlCol="0">
            <a:spAutoFit/>
          </a:bodyPr>
          <a:lstStyle/>
          <a:p>
            <a:endParaRPr lang="en-IN" dirty="0"/>
          </a:p>
        </p:txBody>
      </p:sp>
    </p:spTree>
    <p:extLst>
      <p:ext uri="{BB962C8B-B14F-4D97-AF65-F5344CB8AC3E}">
        <p14:creationId xmlns:p14="http://schemas.microsoft.com/office/powerpoint/2010/main" val="3440459463"/>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itle 5">
            <a:extLst>
              <a:ext uri="{FF2B5EF4-FFF2-40B4-BE49-F238E27FC236}">
                <a16:creationId xmlns:a16="http://schemas.microsoft.com/office/drawing/2014/main" id="{F265422A-0EAC-4050-B2F5-1ADE249DDEE3}"/>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IN" sz="3000" b="1" dirty="0">
                <a:solidFill>
                  <a:srgbClr val="00335A"/>
                </a:solidFill>
                <a:latin typeface="Arial" panose="020B0604020202020204" pitchFamily="34" charset="0"/>
                <a:cs typeface="Arial" panose="020B0604020202020204" pitchFamily="34" charset="0"/>
              </a:rPr>
              <a:t>Valuation of Complex Instruments</a:t>
            </a:r>
          </a:p>
          <a:p>
            <a:pPr algn="l"/>
            <a:r>
              <a:rPr lang="en-US" sz="2200" dirty="0">
                <a:solidFill>
                  <a:srgbClr val="00335A"/>
                </a:solidFill>
                <a:latin typeface="Arial" panose="020B0604020202020204" pitchFamily="34" charset="0"/>
                <a:cs typeface="Arial" panose="020B0604020202020204" pitchFamily="34" charset="0"/>
              </a:rPr>
              <a:t>Optionally Convertible Debentures (“OCDs”)</a:t>
            </a:r>
          </a:p>
        </p:txBody>
      </p:sp>
      <p:sp>
        <p:nvSpPr>
          <p:cNvPr id="36" name="object 34">
            <a:extLst>
              <a:ext uri="{FF2B5EF4-FFF2-40B4-BE49-F238E27FC236}">
                <a16:creationId xmlns:a16="http://schemas.microsoft.com/office/drawing/2014/main" id="{D33FA342-C859-49BD-2428-97F3C42889E3}"/>
              </a:ext>
            </a:extLst>
          </p:cNvPr>
          <p:cNvSpPr/>
          <p:nvPr/>
        </p:nvSpPr>
        <p:spPr>
          <a:xfrm>
            <a:off x="1086839" y="1285280"/>
            <a:ext cx="6970321" cy="457200"/>
          </a:xfrm>
          <a:custGeom>
            <a:avLst/>
            <a:gdLst/>
            <a:ahLst/>
            <a:cxnLst/>
            <a:rect l="l" t="t" r="r" b="b"/>
            <a:pathLst>
              <a:path w="1750060" h="495300">
                <a:moveTo>
                  <a:pt x="1667002" y="0"/>
                </a:moveTo>
                <a:lnTo>
                  <a:pt x="82550" y="0"/>
                </a:lnTo>
                <a:lnTo>
                  <a:pt x="50417" y="6486"/>
                </a:lnTo>
                <a:lnTo>
                  <a:pt x="24177" y="24177"/>
                </a:lnTo>
                <a:lnTo>
                  <a:pt x="6486" y="50417"/>
                </a:lnTo>
                <a:lnTo>
                  <a:pt x="0" y="82550"/>
                </a:lnTo>
                <a:lnTo>
                  <a:pt x="0" y="412750"/>
                </a:lnTo>
                <a:lnTo>
                  <a:pt x="6486" y="444882"/>
                </a:lnTo>
                <a:lnTo>
                  <a:pt x="24177" y="471122"/>
                </a:lnTo>
                <a:lnTo>
                  <a:pt x="50417" y="488813"/>
                </a:lnTo>
                <a:lnTo>
                  <a:pt x="82550" y="495300"/>
                </a:lnTo>
                <a:lnTo>
                  <a:pt x="1667002" y="495300"/>
                </a:lnTo>
                <a:lnTo>
                  <a:pt x="1699134" y="488813"/>
                </a:lnTo>
                <a:lnTo>
                  <a:pt x="1725374" y="471122"/>
                </a:lnTo>
                <a:lnTo>
                  <a:pt x="1743065" y="444882"/>
                </a:lnTo>
                <a:lnTo>
                  <a:pt x="1749552" y="412750"/>
                </a:lnTo>
                <a:lnTo>
                  <a:pt x="1749552" y="82550"/>
                </a:lnTo>
                <a:lnTo>
                  <a:pt x="1743065" y="50417"/>
                </a:lnTo>
                <a:lnTo>
                  <a:pt x="1725374" y="24177"/>
                </a:lnTo>
                <a:lnTo>
                  <a:pt x="1699134" y="6486"/>
                </a:lnTo>
                <a:lnTo>
                  <a:pt x="1667002" y="0"/>
                </a:lnTo>
                <a:close/>
              </a:path>
            </a:pathLst>
          </a:custGeom>
          <a:solidFill>
            <a:srgbClr val="00335A"/>
          </a:solidFill>
        </p:spPr>
        <p:txBody>
          <a:bodyPr wrap="square" lIns="0" tIns="0" rIns="0" bIns="0" rtlCol="0"/>
          <a:lstStyle/>
          <a:p>
            <a:endParaRPr sz="1350" dirty="0">
              <a:latin typeface="Arial" panose="020B0604020202020204" pitchFamily="34" charset="0"/>
              <a:cs typeface="Arial" panose="020B0604020202020204" pitchFamily="34" charset="0"/>
            </a:endParaRPr>
          </a:p>
        </p:txBody>
      </p:sp>
      <p:sp>
        <p:nvSpPr>
          <p:cNvPr id="42" name="object 35">
            <a:extLst>
              <a:ext uri="{FF2B5EF4-FFF2-40B4-BE49-F238E27FC236}">
                <a16:creationId xmlns:a16="http://schemas.microsoft.com/office/drawing/2014/main" id="{19CB25F3-9BD7-318B-A8A0-8F4D39CC0347}"/>
              </a:ext>
            </a:extLst>
          </p:cNvPr>
          <p:cNvSpPr txBox="1"/>
          <p:nvPr/>
        </p:nvSpPr>
        <p:spPr>
          <a:xfrm>
            <a:off x="1413411" y="1357596"/>
            <a:ext cx="6259285" cy="317395"/>
          </a:xfrm>
          <a:prstGeom prst="rect">
            <a:avLst/>
          </a:prstGeom>
        </p:spPr>
        <p:txBody>
          <a:bodyPr vert="horz" wrap="square" lIns="0" tIns="9525" rIns="0" bIns="0" rtlCol="0">
            <a:spAutoFit/>
          </a:bodyPr>
          <a:lstStyle/>
          <a:p>
            <a:pPr marL="9525" algn="ctr">
              <a:spcBef>
                <a:spcPts val="75"/>
              </a:spcBef>
            </a:pPr>
            <a:r>
              <a:rPr lang="en-IN" sz="2000" b="1" spc="-4" dirty="0">
                <a:solidFill>
                  <a:srgbClr val="FFFFFF"/>
                </a:solidFill>
                <a:latin typeface="Arial" panose="020B0604020202020204" pitchFamily="34" charset="0"/>
                <a:cs typeface="Arial" panose="020B0604020202020204" pitchFamily="34" charset="0"/>
              </a:rPr>
              <a:t>Key Features of OCD (the “Instrument”)</a:t>
            </a:r>
            <a:endParaRPr sz="2000" dirty="0">
              <a:latin typeface="Arial" panose="020B0604020202020204" pitchFamily="34" charset="0"/>
              <a:cs typeface="Arial" panose="020B0604020202020204" pitchFamily="34" charset="0"/>
            </a:endParaRPr>
          </a:p>
        </p:txBody>
      </p:sp>
      <p:grpSp>
        <p:nvGrpSpPr>
          <p:cNvPr id="73" name="Group 72">
            <a:extLst>
              <a:ext uri="{FF2B5EF4-FFF2-40B4-BE49-F238E27FC236}">
                <a16:creationId xmlns:a16="http://schemas.microsoft.com/office/drawing/2014/main" id="{23B536B4-67FE-5C9D-3209-6219F5246E36}"/>
              </a:ext>
            </a:extLst>
          </p:cNvPr>
          <p:cNvGrpSpPr/>
          <p:nvPr/>
        </p:nvGrpSpPr>
        <p:grpSpPr>
          <a:xfrm>
            <a:off x="263267" y="1976040"/>
            <a:ext cx="8652115" cy="4559566"/>
            <a:chOff x="263267" y="2011230"/>
            <a:chExt cx="8652115" cy="4559566"/>
          </a:xfrm>
          <a:effectLst>
            <a:outerShdw blurRad="50800" dist="38100" dir="2700000" algn="tl" rotWithShape="0">
              <a:prstClr val="black">
                <a:alpha val="40000"/>
              </a:prstClr>
            </a:outerShdw>
          </a:effectLst>
        </p:grpSpPr>
        <p:sp>
          <p:nvSpPr>
            <p:cNvPr id="35" name="object 6">
              <a:extLst>
                <a:ext uri="{FF2B5EF4-FFF2-40B4-BE49-F238E27FC236}">
                  <a16:creationId xmlns:a16="http://schemas.microsoft.com/office/drawing/2014/main" id="{5AF6A123-BDF8-7601-FC1E-F677448C8499}"/>
                </a:ext>
              </a:extLst>
            </p:cNvPr>
            <p:cNvSpPr/>
            <p:nvPr/>
          </p:nvSpPr>
          <p:spPr>
            <a:xfrm>
              <a:off x="284224" y="2011230"/>
              <a:ext cx="8610217" cy="4519506"/>
            </a:xfrm>
            <a:prstGeom prst="rect">
              <a:avLst/>
            </a:prstGeom>
            <a:solidFill>
              <a:schemeClr val="bg1">
                <a:lumMod val="95000"/>
              </a:schemeClr>
            </a:solidFill>
          </p:spPr>
          <p:txBody>
            <a:bodyPr wrap="square" lIns="0" tIns="0" rIns="0" bIns="0" rtlCol="0" anchor="t"/>
            <a:lstStyle/>
            <a:p>
              <a:pPr marL="285750" indent="-285750">
                <a:buFont typeface="Wingdings" panose="05000000000000000000" pitchFamily="2" charset="2"/>
                <a:buChar char="q"/>
              </a:pPr>
              <a:endParaRPr lang="en-IN" sz="1550" dirty="0">
                <a:latin typeface="Arial" panose="020B0604020202020204" pitchFamily="34" charset="0"/>
                <a:cs typeface="Arial" panose="020B0604020202020204" pitchFamily="34" charset="0"/>
              </a:endParaRPr>
            </a:p>
          </p:txBody>
        </p:sp>
        <p:cxnSp>
          <p:nvCxnSpPr>
            <p:cNvPr id="4" name="Straight Connector 3">
              <a:extLst>
                <a:ext uri="{FF2B5EF4-FFF2-40B4-BE49-F238E27FC236}">
                  <a16:creationId xmlns:a16="http://schemas.microsoft.com/office/drawing/2014/main" id="{078284F6-8295-3389-1CE3-7F30F1B6D3A7}"/>
                </a:ext>
              </a:extLst>
            </p:cNvPr>
            <p:cNvCxnSpPr>
              <a:cxnSpLocks/>
            </p:cNvCxnSpPr>
            <p:nvPr/>
          </p:nvCxnSpPr>
          <p:spPr>
            <a:xfrm flipH="1">
              <a:off x="2664729" y="2025451"/>
              <a:ext cx="6981" cy="4519506"/>
            </a:xfrm>
            <a:prstGeom prst="line">
              <a:avLst/>
            </a:prstGeom>
            <a:ln>
              <a:solidFill>
                <a:srgbClr val="00335A"/>
              </a:solidFill>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0DC43197-826B-DD91-7A1A-DE74D0954D51}"/>
                </a:ext>
              </a:extLst>
            </p:cNvPr>
            <p:cNvSpPr txBox="1"/>
            <p:nvPr/>
          </p:nvSpPr>
          <p:spPr>
            <a:xfrm>
              <a:off x="270250" y="2025451"/>
              <a:ext cx="2387491" cy="330860"/>
            </a:xfrm>
            <a:prstGeom prst="rect">
              <a:avLst/>
            </a:prstGeom>
            <a:noFill/>
          </p:spPr>
          <p:txBody>
            <a:bodyPr wrap="square" rtlCol="0">
              <a:spAutoFit/>
            </a:bodyPr>
            <a:lstStyle/>
            <a:p>
              <a:pPr algn="ctr"/>
              <a:r>
                <a:rPr lang="en-IN" sz="155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Coupon Rate</a:t>
              </a:r>
              <a:endParaRPr lang="en-IN" sz="1550" dirty="0">
                <a:latin typeface="Arial" panose="020B0604020202020204" pitchFamily="34" charset="0"/>
                <a:cs typeface="Arial" panose="020B0604020202020204" pitchFamily="34" charset="0"/>
              </a:endParaRPr>
            </a:p>
          </p:txBody>
        </p:sp>
        <p:sp>
          <p:nvSpPr>
            <p:cNvPr id="43" name="TextBox 42">
              <a:extLst>
                <a:ext uri="{FF2B5EF4-FFF2-40B4-BE49-F238E27FC236}">
                  <a16:creationId xmlns:a16="http://schemas.microsoft.com/office/drawing/2014/main" id="{6B5F1313-01C9-8BAD-F8E6-7CF9A39F3ACE}"/>
                </a:ext>
              </a:extLst>
            </p:cNvPr>
            <p:cNvSpPr txBox="1"/>
            <p:nvPr/>
          </p:nvSpPr>
          <p:spPr>
            <a:xfrm>
              <a:off x="270250" y="2400788"/>
              <a:ext cx="2394474" cy="330860"/>
            </a:xfrm>
            <a:prstGeom prst="rect">
              <a:avLst/>
            </a:prstGeom>
            <a:noFill/>
          </p:spPr>
          <p:txBody>
            <a:bodyPr wrap="square" rtlCol="0">
              <a:spAutoFit/>
            </a:bodyPr>
            <a:lstStyle/>
            <a:p>
              <a:pPr algn="ctr"/>
              <a:r>
                <a:rPr lang="en-IN" sz="155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Tenure</a:t>
              </a:r>
              <a:endParaRPr lang="en-IN" sz="1550" dirty="0">
                <a:latin typeface="Arial" panose="020B0604020202020204" pitchFamily="34" charset="0"/>
                <a:cs typeface="Arial" panose="020B0604020202020204" pitchFamily="34" charset="0"/>
              </a:endParaRPr>
            </a:p>
          </p:txBody>
        </p:sp>
        <p:cxnSp>
          <p:nvCxnSpPr>
            <p:cNvPr id="10" name="Straight Connector 9">
              <a:extLst>
                <a:ext uri="{FF2B5EF4-FFF2-40B4-BE49-F238E27FC236}">
                  <a16:creationId xmlns:a16="http://schemas.microsoft.com/office/drawing/2014/main" id="{61F9C7FE-5800-7C8D-F9B2-41F7EE550326}"/>
                </a:ext>
              </a:extLst>
            </p:cNvPr>
            <p:cNvCxnSpPr>
              <a:cxnSpLocks/>
            </p:cNvCxnSpPr>
            <p:nvPr/>
          </p:nvCxnSpPr>
          <p:spPr>
            <a:xfrm flipV="1">
              <a:off x="270249" y="2391781"/>
              <a:ext cx="8610217" cy="9007"/>
            </a:xfrm>
            <a:prstGeom prst="line">
              <a:avLst/>
            </a:prstGeom>
            <a:ln>
              <a:solidFill>
                <a:srgbClr val="00335A"/>
              </a:solidFill>
            </a:ln>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5A748FCB-AB5D-1A88-84A2-B41020EA5C88}"/>
                </a:ext>
              </a:extLst>
            </p:cNvPr>
            <p:cNvCxnSpPr>
              <a:cxnSpLocks/>
            </p:cNvCxnSpPr>
            <p:nvPr/>
          </p:nvCxnSpPr>
          <p:spPr>
            <a:xfrm flipV="1">
              <a:off x="270248" y="2770120"/>
              <a:ext cx="8610217" cy="9007"/>
            </a:xfrm>
            <a:prstGeom prst="line">
              <a:avLst/>
            </a:prstGeom>
            <a:ln>
              <a:solidFill>
                <a:srgbClr val="00335A"/>
              </a:solidFill>
            </a:ln>
          </p:spPr>
          <p:style>
            <a:lnRef idx="2">
              <a:schemeClr val="accent1"/>
            </a:lnRef>
            <a:fillRef idx="0">
              <a:schemeClr val="accent1"/>
            </a:fillRef>
            <a:effectRef idx="1">
              <a:schemeClr val="accent1"/>
            </a:effectRef>
            <a:fontRef idx="minor">
              <a:schemeClr val="tx1"/>
            </a:fontRef>
          </p:style>
        </p:cxnSp>
        <p:cxnSp>
          <p:nvCxnSpPr>
            <p:cNvPr id="45" name="Straight Connector 44">
              <a:extLst>
                <a:ext uri="{FF2B5EF4-FFF2-40B4-BE49-F238E27FC236}">
                  <a16:creationId xmlns:a16="http://schemas.microsoft.com/office/drawing/2014/main" id="{189B8BF3-301D-412F-B7CB-2B447576DBFF}"/>
                </a:ext>
              </a:extLst>
            </p:cNvPr>
            <p:cNvCxnSpPr>
              <a:cxnSpLocks/>
            </p:cNvCxnSpPr>
            <p:nvPr/>
          </p:nvCxnSpPr>
          <p:spPr>
            <a:xfrm flipV="1">
              <a:off x="270247" y="3119875"/>
              <a:ext cx="8610217" cy="9007"/>
            </a:xfrm>
            <a:prstGeom prst="line">
              <a:avLst/>
            </a:prstGeom>
            <a:ln>
              <a:solidFill>
                <a:srgbClr val="00335A"/>
              </a:solidFill>
            </a:ln>
          </p:spPr>
          <p:style>
            <a:lnRef idx="2">
              <a:schemeClr val="accent1"/>
            </a:lnRef>
            <a:fillRef idx="0">
              <a:schemeClr val="accent1"/>
            </a:fillRef>
            <a:effectRef idx="1">
              <a:schemeClr val="accent1"/>
            </a:effectRef>
            <a:fontRef idx="minor">
              <a:schemeClr val="tx1"/>
            </a:fontRef>
          </p:style>
        </p:cxnSp>
        <p:cxnSp>
          <p:nvCxnSpPr>
            <p:cNvPr id="47" name="Straight Connector 46">
              <a:extLst>
                <a:ext uri="{FF2B5EF4-FFF2-40B4-BE49-F238E27FC236}">
                  <a16:creationId xmlns:a16="http://schemas.microsoft.com/office/drawing/2014/main" id="{7EEC3E83-468D-8660-4364-E93F3BA530CF}"/>
                </a:ext>
              </a:extLst>
            </p:cNvPr>
            <p:cNvCxnSpPr>
              <a:cxnSpLocks/>
            </p:cNvCxnSpPr>
            <p:nvPr/>
          </p:nvCxnSpPr>
          <p:spPr>
            <a:xfrm flipV="1">
              <a:off x="270246" y="3770166"/>
              <a:ext cx="8610217" cy="9007"/>
            </a:xfrm>
            <a:prstGeom prst="line">
              <a:avLst/>
            </a:prstGeom>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C49849F2-F8AA-1C49-A955-3303755B3859}"/>
                </a:ext>
              </a:extLst>
            </p:cNvPr>
            <p:cNvSpPr txBox="1"/>
            <p:nvPr/>
          </p:nvSpPr>
          <p:spPr>
            <a:xfrm>
              <a:off x="2664724" y="2025451"/>
              <a:ext cx="6215737" cy="343364"/>
            </a:xfrm>
            <a:prstGeom prst="rect">
              <a:avLst/>
            </a:prstGeom>
            <a:noFill/>
          </p:spPr>
          <p:txBody>
            <a:bodyPr wrap="square" rtlCol="0">
              <a:spAutoFit/>
            </a:bodyPr>
            <a:lstStyle/>
            <a:p>
              <a:pPr marR="0" lvl="0" algn="just">
                <a:lnSpc>
                  <a:spcPct val="115000"/>
                </a:lnSpc>
                <a:spcBef>
                  <a:spcPts val="200"/>
                </a:spcBef>
                <a:spcAft>
                  <a:spcPts val="0"/>
                </a:spcAft>
              </a:pPr>
              <a:r>
                <a:rPr lang="en-IN" sz="1550" dirty="0">
                  <a:solidFill>
                    <a:srgbClr val="000000"/>
                  </a:solidFill>
                  <a:effectLst/>
                  <a:latin typeface="Arial" panose="020B0604020202020204" pitchFamily="34" charset="0"/>
                  <a:ea typeface="Times New Roman" panose="02020603050405020304" pitchFamily="18" charset="0"/>
                </a:rPr>
                <a:t>The OCD shall carry coupon rate of 0.01% per annum.</a:t>
              </a:r>
              <a:endParaRPr lang="en-IN" sz="1550" dirty="0">
                <a:effectLst/>
                <a:latin typeface="Arial" panose="020B0604020202020204" pitchFamily="34" charset="0"/>
                <a:ea typeface="Times New Roman" panose="02020603050405020304" pitchFamily="18" charset="0"/>
              </a:endParaRPr>
            </a:p>
          </p:txBody>
        </p:sp>
        <p:sp>
          <p:nvSpPr>
            <p:cNvPr id="49" name="TextBox 48">
              <a:extLst>
                <a:ext uri="{FF2B5EF4-FFF2-40B4-BE49-F238E27FC236}">
                  <a16:creationId xmlns:a16="http://schemas.microsoft.com/office/drawing/2014/main" id="{0120F1E7-4257-8DD9-69F6-CDCDE1862DA1}"/>
                </a:ext>
              </a:extLst>
            </p:cNvPr>
            <p:cNvSpPr txBox="1"/>
            <p:nvPr/>
          </p:nvSpPr>
          <p:spPr>
            <a:xfrm>
              <a:off x="2664729" y="2385631"/>
              <a:ext cx="6215737" cy="343364"/>
            </a:xfrm>
            <a:prstGeom prst="rect">
              <a:avLst/>
            </a:prstGeom>
            <a:noFill/>
          </p:spPr>
          <p:txBody>
            <a:bodyPr wrap="square" rtlCol="0">
              <a:spAutoFit/>
            </a:bodyPr>
            <a:lstStyle/>
            <a:p>
              <a:pPr marR="0" lvl="0" algn="just">
                <a:lnSpc>
                  <a:spcPct val="115000"/>
                </a:lnSpc>
                <a:spcBef>
                  <a:spcPts val="200"/>
                </a:spcBef>
                <a:spcAft>
                  <a:spcPts val="0"/>
                </a:spcAft>
              </a:pPr>
              <a:r>
                <a:rPr lang="en-IN" sz="155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 years</a:t>
              </a:r>
              <a:endParaRPr lang="en-IN" sz="155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50" name="TextBox 49">
              <a:extLst>
                <a:ext uri="{FF2B5EF4-FFF2-40B4-BE49-F238E27FC236}">
                  <a16:creationId xmlns:a16="http://schemas.microsoft.com/office/drawing/2014/main" id="{B842FAAE-8B3D-8EE1-02CD-E22AA2ECE26D}"/>
                </a:ext>
              </a:extLst>
            </p:cNvPr>
            <p:cNvSpPr txBox="1"/>
            <p:nvPr/>
          </p:nvSpPr>
          <p:spPr>
            <a:xfrm>
              <a:off x="2664718" y="2754963"/>
              <a:ext cx="6215737" cy="343364"/>
            </a:xfrm>
            <a:prstGeom prst="rect">
              <a:avLst/>
            </a:prstGeom>
            <a:noFill/>
          </p:spPr>
          <p:txBody>
            <a:bodyPr wrap="square" rtlCol="0">
              <a:spAutoFit/>
            </a:bodyPr>
            <a:lstStyle/>
            <a:p>
              <a:pPr marR="0" lvl="0" algn="just">
                <a:lnSpc>
                  <a:spcPct val="115000"/>
                </a:lnSpc>
                <a:spcBef>
                  <a:spcPts val="200"/>
                </a:spcBef>
                <a:spcAft>
                  <a:spcPts val="0"/>
                </a:spcAft>
              </a:pPr>
              <a:r>
                <a:rPr lang="en-IN" sz="1550" dirty="0">
                  <a:solidFill>
                    <a:srgbClr val="000000"/>
                  </a:solidFill>
                  <a:effectLst/>
                  <a:latin typeface="Arial" panose="020B0604020202020204" pitchFamily="34" charset="0"/>
                  <a:ea typeface="Times New Roman" panose="02020603050405020304" pitchFamily="18" charset="0"/>
                </a:rPr>
                <a:t>INR 10 per OCD	</a:t>
              </a:r>
              <a:endParaRPr lang="en-IN" sz="1550" dirty="0">
                <a:effectLst/>
                <a:latin typeface="Arial" panose="020B0604020202020204" pitchFamily="34" charset="0"/>
                <a:ea typeface="Times New Roman" panose="02020603050405020304" pitchFamily="18" charset="0"/>
              </a:endParaRPr>
            </a:p>
          </p:txBody>
        </p:sp>
        <p:sp>
          <p:nvSpPr>
            <p:cNvPr id="52" name="TextBox 51">
              <a:extLst>
                <a:ext uri="{FF2B5EF4-FFF2-40B4-BE49-F238E27FC236}">
                  <a16:creationId xmlns:a16="http://schemas.microsoft.com/office/drawing/2014/main" id="{D41ADC73-9C8F-A889-1EEA-01E896FBD4EE}"/>
                </a:ext>
              </a:extLst>
            </p:cNvPr>
            <p:cNvSpPr txBox="1"/>
            <p:nvPr/>
          </p:nvSpPr>
          <p:spPr>
            <a:xfrm>
              <a:off x="270255" y="3271167"/>
              <a:ext cx="2394474" cy="330860"/>
            </a:xfrm>
            <a:prstGeom prst="rect">
              <a:avLst/>
            </a:prstGeom>
            <a:noFill/>
          </p:spPr>
          <p:txBody>
            <a:bodyPr wrap="square" rtlCol="0">
              <a:spAutoFit/>
            </a:bodyPr>
            <a:lstStyle/>
            <a:p>
              <a:pPr algn="ctr"/>
              <a:r>
                <a:rPr lang="en-IN" sz="155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Conversion</a:t>
              </a:r>
              <a:endParaRPr lang="en-IN" sz="1550" dirty="0">
                <a:latin typeface="Arial" panose="020B0604020202020204" pitchFamily="34" charset="0"/>
                <a:cs typeface="Arial" panose="020B0604020202020204" pitchFamily="34" charset="0"/>
              </a:endParaRPr>
            </a:p>
          </p:txBody>
        </p:sp>
        <p:sp>
          <p:nvSpPr>
            <p:cNvPr id="53" name="TextBox 52">
              <a:extLst>
                <a:ext uri="{FF2B5EF4-FFF2-40B4-BE49-F238E27FC236}">
                  <a16:creationId xmlns:a16="http://schemas.microsoft.com/office/drawing/2014/main" id="{785D36C7-9EDB-04EF-C6F5-F1BEA431FBC5}"/>
                </a:ext>
              </a:extLst>
            </p:cNvPr>
            <p:cNvSpPr txBox="1"/>
            <p:nvPr/>
          </p:nvSpPr>
          <p:spPr>
            <a:xfrm>
              <a:off x="2664717" y="3106620"/>
              <a:ext cx="6215737" cy="617670"/>
            </a:xfrm>
            <a:prstGeom prst="rect">
              <a:avLst/>
            </a:prstGeom>
            <a:noFill/>
          </p:spPr>
          <p:txBody>
            <a:bodyPr wrap="square" rtlCol="0">
              <a:spAutoFit/>
            </a:bodyPr>
            <a:lstStyle/>
            <a:p>
              <a:pPr marR="0" lvl="0" algn="just">
                <a:lnSpc>
                  <a:spcPct val="115000"/>
                </a:lnSpc>
                <a:spcBef>
                  <a:spcPts val="200"/>
                </a:spcBef>
                <a:spcAft>
                  <a:spcPts val="0"/>
                </a:spcAft>
              </a:pPr>
              <a:r>
                <a:rPr lang="en-GB" sz="1550" dirty="0">
                  <a:effectLst/>
                  <a:latin typeface="Arial" panose="020B0604020202020204" pitchFamily="34" charset="0"/>
                  <a:ea typeface="Times New Roman" panose="02020603050405020304" pitchFamily="18" charset="0"/>
                  <a:cs typeface="Arial" panose="020B0604020202020204" pitchFamily="34" charset="0"/>
                </a:rPr>
                <a:t>OCDs are convertible into equity shares at any time at the option of investor. </a:t>
              </a:r>
              <a:endParaRPr lang="en-IN" sz="1550" dirty="0">
                <a:effectLst/>
                <a:latin typeface="Arial" panose="020B0604020202020204" pitchFamily="34" charset="0"/>
                <a:ea typeface="Times New Roman" panose="02020603050405020304" pitchFamily="18" charset="0"/>
                <a:cs typeface="Arial" panose="020B0604020202020204" pitchFamily="34" charset="0"/>
              </a:endParaRPr>
            </a:p>
          </p:txBody>
        </p:sp>
        <p:cxnSp>
          <p:nvCxnSpPr>
            <p:cNvPr id="54" name="Straight Connector 53">
              <a:extLst>
                <a:ext uri="{FF2B5EF4-FFF2-40B4-BE49-F238E27FC236}">
                  <a16:creationId xmlns:a16="http://schemas.microsoft.com/office/drawing/2014/main" id="{2B6E8217-C588-464D-40C7-6C4A951DCF83}"/>
                </a:ext>
              </a:extLst>
            </p:cNvPr>
            <p:cNvCxnSpPr>
              <a:cxnSpLocks/>
            </p:cNvCxnSpPr>
            <p:nvPr/>
          </p:nvCxnSpPr>
          <p:spPr>
            <a:xfrm flipV="1">
              <a:off x="270259" y="3766537"/>
              <a:ext cx="8610217" cy="9007"/>
            </a:xfrm>
            <a:prstGeom prst="line">
              <a:avLst/>
            </a:prstGeom>
            <a:ln>
              <a:solidFill>
                <a:srgbClr val="00335A"/>
              </a:solidFill>
            </a:ln>
          </p:spPr>
          <p:style>
            <a:lnRef idx="2">
              <a:schemeClr val="accent1"/>
            </a:lnRef>
            <a:fillRef idx="0">
              <a:schemeClr val="accent1"/>
            </a:fillRef>
            <a:effectRef idx="1">
              <a:schemeClr val="accent1"/>
            </a:effectRef>
            <a:fontRef idx="minor">
              <a:schemeClr val="tx1"/>
            </a:fontRef>
          </p:style>
        </p:cxnSp>
        <p:cxnSp>
          <p:nvCxnSpPr>
            <p:cNvPr id="55" name="Straight Connector 54">
              <a:extLst>
                <a:ext uri="{FF2B5EF4-FFF2-40B4-BE49-F238E27FC236}">
                  <a16:creationId xmlns:a16="http://schemas.microsoft.com/office/drawing/2014/main" id="{B31FF5A2-4AD5-40F3-0BC5-EC709350271A}"/>
                </a:ext>
              </a:extLst>
            </p:cNvPr>
            <p:cNvCxnSpPr>
              <a:cxnSpLocks/>
            </p:cNvCxnSpPr>
            <p:nvPr/>
          </p:nvCxnSpPr>
          <p:spPr>
            <a:xfrm flipV="1">
              <a:off x="291200" y="4917150"/>
              <a:ext cx="8610217" cy="9007"/>
            </a:xfrm>
            <a:prstGeom prst="line">
              <a:avLst/>
            </a:prstGeom>
            <a:ln>
              <a:solidFill>
                <a:srgbClr val="00335A"/>
              </a:solidFill>
            </a:ln>
          </p:spPr>
          <p:style>
            <a:lnRef idx="2">
              <a:schemeClr val="accent1"/>
            </a:lnRef>
            <a:fillRef idx="0">
              <a:schemeClr val="accent1"/>
            </a:fillRef>
            <a:effectRef idx="1">
              <a:schemeClr val="accent1"/>
            </a:effectRef>
            <a:fontRef idx="minor">
              <a:schemeClr val="tx1"/>
            </a:fontRef>
          </p:style>
        </p:cxnSp>
        <p:sp>
          <p:nvSpPr>
            <p:cNvPr id="56" name="TextBox 55">
              <a:extLst>
                <a:ext uri="{FF2B5EF4-FFF2-40B4-BE49-F238E27FC236}">
                  <a16:creationId xmlns:a16="http://schemas.microsoft.com/office/drawing/2014/main" id="{BD7848D6-044F-3961-7323-84DFF26AE744}"/>
                </a:ext>
              </a:extLst>
            </p:cNvPr>
            <p:cNvSpPr txBox="1"/>
            <p:nvPr/>
          </p:nvSpPr>
          <p:spPr>
            <a:xfrm>
              <a:off x="263267" y="4219611"/>
              <a:ext cx="2394474" cy="330860"/>
            </a:xfrm>
            <a:prstGeom prst="rect">
              <a:avLst/>
            </a:prstGeom>
            <a:noFill/>
          </p:spPr>
          <p:txBody>
            <a:bodyPr wrap="square" rtlCol="0">
              <a:spAutoFit/>
            </a:bodyPr>
            <a:lstStyle/>
            <a:p>
              <a:pPr algn="ctr"/>
              <a:r>
                <a:rPr lang="en-IN" sz="155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Conversion Price</a:t>
              </a:r>
              <a:endParaRPr lang="en-IN" sz="1550" dirty="0">
                <a:latin typeface="Arial" panose="020B0604020202020204" pitchFamily="34" charset="0"/>
                <a:cs typeface="Arial" panose="020B0604020202020204" pitchFamily="34" charset="0"/>
              </a:endParaRPr>
            </a:p>
          </p:txBody>
        </p:sp>
        <p:sp>
          <p:nvSpPr>
            <p:cNvPr id="57" name="TextBox 56">
              <a:extLst>
                <a:ext uri="{FF2B5EF4-FFF2-40B4-BE49-F238E27FC236}">
                  <a16:creationId xmlns:a16="http://schemas.microsoft.com/office/drawing/2014/main" id="{36406D94-EA05-79C8-3DDB-3E81B6EF6F62}"/>
                </a:ext>
              </a:extLst>
            </p:cNvPr>
            <p:cNvSpPr txBox="1"/>
            <p:nvPr/>
          </p:nvSpPr>
          <p:spPr>
            <a:xfrm>
              <a:off x="2664729" y="3772542"/>
              <a:ext cx="6215737" cy="1166281"/>
            </a:xfrm>
            <a:prstGeom prst="rect">
              <a:avLst/>
            </a:prstGeom>
            <a:noFill/>
          </p:spPr>
          <p:txBody>
            <a:bodyPr wrap="square" rtlCol="0">
              <a:spAutoFit/>
            </a:bodyPr>
            <a:lstStyle/>
            <a:p>
              <a:pPr marR="0" lvl="0" algn="just">
                <a:lnSpc>
                  <a:spcPct val="115000"/>
                </a:lnSpc>
                <a:spcBef>
                  <a:spcPts val="200"/>
                </a:spcBef>
                <a:spcAft>
                  <a:spcPts val="0"/>
                </a:spcAft>
              </a:pPr>
              <a:r>
                <a:rPr lang="en-IN" sz="155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OCDs are convertible into such number of equity shares based on the fair value of equity share prevailing as on the date of issuance of OCD. For our valuation, the prevailing </a:t>
              </a:r>
              <a:r>
                <a:rPr lang="en-GB" sz="1550" dirty="0">
                  <a:effectLst/>
                  <a:latin typeface="Arial" panose="020B0604020202020204" pitchFamily="34" charset="0"/>
                  <a:ea typeface="Times New Roman" panose="02020603050405020304" pitchFamily="18" charset="0"/>
                  <a:cs typeface="Arial" panose="020B0604020202020204" pitchFamily="34" charset="0"/>
                </a:rPr>
                <a:t>conversion ratio is 32:10, which means </a:t>
              </a:r>
              <a:r>
                <a:rPr lang="en-IN" sz="155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32 OCDs are convertible into 10 equity share.</a:t>
              </a:r>
              <a:endParaRPr lang="en-IN" sz="155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58" name="TextBox 57">
              <a:extLst>
                <a:ext uri="{FF2B5EF4-FFF2-40B4-BE49-F238E27FC236}">
                  <a16:creationId xmlns:a16="http://schemas.microsoft.com/office/drawing/2014/main" id="{0478646A-CA33-AF3D-A659-75A269B11348}"/>
                </a:ext>
              </a:extLst>
            </p:cNvPr>
            <p:cNvSpPr txBox="1"/>
            <p:nvPr/>
          </p:nvSpPr>
          <p:spPr>
            <a:xfrm>
              <a:off x="277231" y="4934152"/>
              <a:ext cx="2394474" cy="330860"/>
            </a:xfrm>
            <a:prstGeom prst="rect">
              <a:avLst/>
            </a:prstGeom>
            <a:noFill/>
          </p:spPr>
          <p:txBody>
            <a:bodyPr wrap="square" rtlCol="0">
              <a:spAutoFit/>
            </a:bodyPr>
            <a:lstStyle/>
            <a:p>
              <a:pPr algn="ctr"/>
              <a:r>
                <a:rPr lang="en-IN" sz="155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Redemption</a:t>
              </a:r>
              <a:endParaRPr lang="en-IN" sz="1550" dirty="0">
                <a:latin typeface="Arial" panose="020B0604020202020204" pitchFamily="34" charset="0"/>
                <a:cs typeface="Arial" panose="020B0604020202020204" pitchFamily="34" charset="0"/>
              </a:endParaRPr>
            </a:p>
          </p:txBody>
        </p:sp>
        <p:sp>
          <p:nvSpPr>
            <p:cNvPr id="59" name="TextBox 58">
              <a:extLst>
                <a:ext uri="{FF2B5EF4-FFF2-40B4-BE49-F238E27FC236}">
                  <a16:creationId xmlns:a16="http://schemas.microsoft.com/office/drawing/2014/main" id="{EAD2B6A2-B370-6758-D623-46124F52FAA9}"/>
                </a:ext>
              </a:extLst>
            </p:cNvPr>
            <p:cNvSpPr txBox="1"/>
            <p:nvPr/>
          </p:nvSpPr>
          <p:spPr>
            <a:xfrm>
              <a:off x="277231" y="5309489"/>
              <a:ext cx="2394474" cy="330860"/>
            </a:xfrm>
            <a:prstGeom prst="rect">
              <a:avLst/>
            </a:prstGeom>
            <a:noFill/>
          </p:spPr>
          <p:txBody>
            <a:bodyPr wrap="square" rtlCol="0">
              <a:spAutoFit/>
            </a:bodyPr>
            <a:lstStyle/>
            <a:p>
              <a:pPr algn="ctr"/>
              <a:r>
                <a:rPr lang="en-IN" sz="155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Redemption Price</a:t>
              </a:r>
              <a:endParaRPr lang="en-IN" sz="1550" dirty="0">
                <a:latin typeface="Arial" panose="020B0604020202020204" pitchFamily="34" charset="0"/>
                <a:cs typeface="Arial" panose="020B0604020202020204" pitchFamily="34" charset="0"/>
              </a:endParaRPr>
            </a:p>
          </p:txBody>
        </p:sp>
        <p:cxnSp>
          <p:nvCxnSpPr>
            <p:cNvPr id="60" name="Straight Connector 59">
              <a:extLst>
                <a:ext uri="{FF2B5EF4-FFF2-40B4-BE49-F238E27FC236}">
                  <a16:creationId xmlns:a16="http://schemas.microsoft.com/office/drawing/2014/main" id="{AC25DF1F-158E-2EEE-06AF-3FFA1F91AA29}"/>
                </a:ext>
              </a:extLst>
            </p:cNvPr>
            <p:cNvCxnSpPr>
              <a:cxnSpLocks/>
            </p:cNvCxnSpPr>
            <p:nvPr/>
          </p:nvCxnSpPr>
          <p:spPr>
            <a:xfrm flipV="1">
              <a:off x="305165" y="5300482"/>
              <a:ext cx="8610217" cy="9007"/>
            </a:xfrm>
            <a:prstGeom prst="line">
              <a:avLst/>
            </a:prstGeom>
            <a:ln>
              <a:solidFill>
                <a:srgbClr val="00335A"/>
              </a:solidFill>
            </a:ln>
          </p:spPr>
          <p:style>
            <a:lnRef idx="2">
              <a:schemeClr val="accent1"/>
            </a:lnRef>
            <a:fillRef idx="0">
              <a:schemeClr val="accent1"/>
            </a:fillRef>
            <a:effectRef idx="1">
              <a:schemeClr val="accent1"/>
            </a:effectRef>
            <a:fontRef idx="minor">
              <a:schemeClr val="tx1"/>
            </a:fontRef>
          </p:style>
        </p:cxnSp>
        <p:cxnSp>
          <p:nvCxnSpPr>
            <p:cNvPr id="61" name="Straight Connector 60">
              <a:extLst>
                <a:ext uri="{FF2B5EF4-FFF2-40B4-BE49-F238E27FC236}">
                  <a16:creationId xmlns:a16="http://schemas.microsoft.com/office/drawing/2014/main" id="{FFB0EBAA-D89E-6A94-5C04-CB2E312EFC17}"/>
                </a:ext>
              </a:extLst>
            </p:cNvPr>
            <p:cNvCxnSpPr>
              <a:cxnSpLocks/>
            </p:cNvCxnSpPr>
            <p:nvPr/>
          </p:nvCxnSpPr>
          <p:spPr>
            <a:xfrm flipV="1">
              <a:off x="305165" y="5678821"/>
              <a:ext cx="8610217" cy="9007"/>
            </a:xfrm>
            <a:prstGeom prst="line">
              <a:avLst/>
            </a:prstGeom>
            <a:ln>
              <a:solidFill>
                <a:srgbClr val="00335A"/>
              </a:solidFill>
            </a:ln>
          </p:spPr>
          <p:style>
            <a:lnRef idx="2">
              <a:schemeClr val="accent1"/>
            </a:lnRef>
            <a:fillRef idx="0">
              <a:schemeClr val="accent1"/>
            </a:fillRef>
            <a:effectRef idx="1">
              <a:schemeClr val="accent1"/>
            </a:effectRef>
            <a:fontRef idx="minor">
              <a:schemeClr val="tx1"/>
            </a:fontRef>
          </p:style>
        </p:cxnSp>
        <p:sp>
          <p:nvSpPr>
            <p:cNvPr id="62" name="TextBox 61">
              <a:extLst>
                <a:ext uri="{FF2B5EF4-FFF2-40B4-BE49-F238E27FC236}">
                  <a16:creationId xmlns:a16="http://schemas.microsoft.com/office/drawing/2014/main" id="{45FED183-9CC5-B3E9-36DE-02CE5B3F6B81}"/>
                </a:ext>
              </a:extLst>
            </p:cNvPr>
            <p:cNvSpPr txBox="1"/>
            <p:nvPr/>
          </p:nvSpPr>
          <p:spPr>
            <a:xfrm>
              <a:off x="2671705" y="4934152"/>
              <a:ext cx="6215737" cy="343364"/>
            </a:xfrm>
            <a:prstGeom prst="rect">
              <a:avLst/>
            </a:prstGeom>
            <a:noFill/>
          </p:spPr>
          <p:txBody>
            <a:bodyPr wrap="square" rtlCol="0">
              <a:spAutoFit/>
            </a:bodyPr>
            <a:lstStyle/>
            <a:p>
              <a:pPr marR="0" lvl="0" algn="just">
                <a:lnSpc>
                  <a:spcPct val="115000"/>
                </a:lnSpc>
                <a:spcBef>
                  <a:spcPts val="200"/>
                </a:spcBef>
                <a:spcAft>
                  <a:spcPts val="0"/>
                </a:spcAft>
              </a:pPr>
              <a:r>
                <a:rPr lang="en-IN" sz="155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OCDs are to be redeemed at any time at the option of investor.</a:t>
              </a:r>
              <a:endParaRPr lang="en-IN" sz="155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63" name="TextBox 62">
              <a:extLst>
                <a:ext uri="{FF2B5EF4-FFF2-40B4-BE49-F238E27FC236}">
                  <a16:creationId xmlns:a16="http://schemas.microsoft.com/office/drawing/2014/main" id="{EDD546F8-2069-48DA-8EEE-E8F4B4E76507}"/>
                </a:ext>
              </a:extLst>
            </p:cNvPr>
            <p:cNvSpPr txBox="1"/>
            <p:nvPr/>
          </p:nvSpPr>
          <p:spPr>
            <a:xfrm>
              <a:off x="2671710" y="5294332"/>
              <a:ext cx="6215737" cy="343364"/>
            </a:xfrm>
            <a:prstGeom prst="rect">
              <a:avLst/>
            </a:prstGeom>
            <a:noFill/>
          </p:spPr>
          <p:txBody>
            <a:bodyPr wrap="square" rtlCol="0">
              <a:spAutoFit/>
            </a:bodyPr>
            <a:lstStyle/>
            <a:p>
              <a:pPr marR="0" lvl="0" algn="just">
                <a:lnSpc>
                  <a:spcPct val="115000"/>
                </a:lnSpc>
                <a:spcBef>
                  <a:spcPts val="200"/>
                </a:spcBef>
                <a:spcAft>
                  <a:spcPts val="0"/>
                </a:spcAft>
              </a:pPr>
              <a:r>
                <a:rPr lang="en-GB" sz="1550" dirty="0">
                  <a:effectLst/>
                  <a:latin typeface="Arial" panose="020B0604020202020204" pitchFamily="34" charset="0"/>
                  <a:ea typeface="Times New Roman" panose="02020603050405020304" pitchFamily="18" charset="0"/>
                </a:rPr>
                <a:t>Redemption at issue price</a:t>
              </a:r>
              <a:r>
                <a:rPr lang="en-IN" sz="1550" dirty="0">
                  <a:solidFill>
                    <a:srgbClr val="000000"/>
                  </a:solidFill>
                  <a:effectLst/>
                  <a:latin typeface="Arial" panose="020B0604020202020204" pitchFamily="34" charset="0"/>
                  <a:ea typeface="Times New Roman" panose="02020603050405020304" pitchFamily="18" charset="0"/>
                </a:rPr>
                <a:t>.</a:t>
              </a:r>
              <a:endParaRPr lang="en-IN" sz="1550" dirty="0">
                <a:effectLst/>
                <a:latin typeface="Arial" panose="020B0604020202020204" pitchFamily="34" charset="0"/>
                <a:ea typeface="Times New Roman" panose="02020603050405020304" pitchFamily="18" charset="0"/>
              </a:endParaRPr>
            </a:p>
          </p:txBody>
        </p:sp>
        <p:sp>
          <p:nvSpPr>
            <p:cNvPr id="64" name="TextBox 63">
              <a:extLst>
                <a:ext uri="{FF2B5EF4-FFF2-40B4-BE49-F238E27FC236}">
                  <a16:creationId xmlns:a16="http://schemas.microsoft.com/office/drawing/2014/main" id="{7490ACAC-B488-4EFE-C9A6-13536DF2AF74}"/>
                </a:ext>
              </a:extLst>
            </p:cNvPr>
            <p:cNvSpPr txBox="1"/>
            <p:nvPr/>
          </p:nvSpPr>
          <p:spPr>
            <a:xfrm>
              <a:off x="298193" y="5885765"/>
              <a:ext cx="2394474" cy="330860"/>
            </a:xfrm>
            <a:prstGeom prst="rect">
              <a:avLst/>
            </a:prstGeom>
            <a:noFill/>
          </p:spPr>
          <p:txBody>
            <a:bodyPr wrap="square" rtlCol="0">
              <a:spAutoFit/>
            </a:bodyPr>
            <a:lstStyle/>
            <a:p>
              <a:pPr algn="ctr"/>
              <a:r>
                <a:rPr lang="en-IN" sz="155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Other Terms</a:t>
              </a:r>
              <a:endParaRPr lang="en-IN" sz="1550" dirty="0">
                <a:latin typeface="Arial" panose="020B0604020202020204" pitchFamily="34" charset="0"/>
                <a:cs typeface="Arial" panose="020B0604020202020204" pitchFamily="34" charset="0"/>
              </a:endParaRPr>
            </a:p>
          </p:txBody>
        </p:sp>
        <p:sp>
          <p:nvSpPr>
            <p:cNvPr id="65" name="TextBox 64">
              <a:extLst>
                <a:ext uri="{FF2B5EF4-FFF2-40B4-BE49-F238E27FC236}">
                  <a16:creationId xmlns:a16="http://schemas.microsoft.com/office/drawing/2014/main" id="{43EF79DD-1DA8-B2F5-0144-6417CF19F5FC}"/>
                </a:ext>
              </a:extLst>
            </p:cNvPr>
            <p:cNvSpPr txBox="1"/>
            <p:nvPr/>
          </p:nvSpPr>
          <p:spPr>
            <a:xfrm>
              <a:off x="2671704" y="5678821"/>
              <a:ext cx="6215737" cy="891975"/>
            </a:xfrm>
            <a:prstGeom prst="rect">
              <a:avLst/>
            </a:prstGeom>
            <a:noFill/>
          </p:spPr>
          <p:txBody>
            <a:bodyPr wrap="square" rtlCol="0">
              <a:spAutoFit/>
            </a:bodyPr>
            <a:lstStyle/>
            <a:p>
              <a:pPr marR="0" lvl="0" algn="just">
                <a:lnSpc>
                  <a:spcPct val="115000"/>
                </a:lnSpc>
                <a:spcBef>
                  <a:spcPts val="200"/>
                </a:spcBef>
                <a:spcAft>
                  <a:spcPts val="0"/>
                </a:spcAft>
              </a:pPr>
              <a:r>
                <a:rPr lang="en-GB" sz="1550" dirty="0">
                  <a:effectLst/>
                  <a:latin typeface="Arial" panose="020B0604020202020204" pitchFamily="34" charset="0"/>
                  <a:ea typeface="Times New Roman" panose="02020603050405020304" pitchFamily="18" charset="0"/>
                  <a:cs typeface="Arial" panose="020B0604020202020204" pitchFamily="34" charset="0"/>
                </a:rPr>
                <a:t>If not redeemed during the tenure of the Instrument, then OCD shall be mandatorily convertible into equity shares after the expiry of 10 years from the date of issuance.</a:t>
              </a:r>
              <a:endParaRPr lang="en-IN" sz="155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67" name="TextBox 66">
              <a:extLst>
                <a:ext uri="{FF2B5EF4-FFF2-40B4-BE49-F238E27FC236}">
                  <a16:creationId xmlns:a16="http://schemas.microsoft.com/office/drawing/2014/main" id="{37E2BEBF-F137-EDAA-0726-524A11C4CB02}"/>
                </a:ext>
              </a:extLst>
            </p:cNvPr>
            <p:cNvSpPr txBox="1"/>
            <p:nvPr/>
          </p:nvSpPr>
          <p:spPr>
            <a:xfrm>
              <a:off x="270245" y="2753144"/>
              <a:ext cx="2381585" cy="330860"/>
            </a:xfrm>
            <a:prstGeom prst="rect">
              <a:avLst/>
            </a:prstGeom>
            <a:noFill/>
          </p:spPr>
          <p:txBody>
            <a:bodyPr wrap="square" rtlCol="0">
              <a:spAutoFit/>
            </a:bodyPr>
            <a:lstStyle/>
            <a:p>
              <a:pPr algn="ctr"/>
              <a:r>
                <a:rPr lang="en-IN" sz="155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Face Value</a:t>
              </a:r>
              <a:endParaRPr lang="en-IN" sz="155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651385473"/>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5">
            <a:extLst>
              <a:ext uri="{FF2B5EF4-FFF2-40B4-BE49-F238E27FC236}">
                <a16:creationId xmlns:a16="http://schemas.microsoft.com/office/drawing/2014/main" id="{B7C86F15-FBC4-4AE9-943C-8E6CF1730A60}"/>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IN" sz="2200" b="1" dirty="0">
                <a:solidFill>
                  <a:srgbClr val="00335A"/>
                </a:solidFill>
                <a:latin typeface="Arial" panose="020B0604020202020204" pitchFamily="34" charset="0"/>
                <a:cs typeface="Arial" panose="020B0604020202020204" pitchFamily="34" charset="0"/>
              </a:rPr>
              <a:t>Valuation of Optionally Convertible Debentures </a:t>
            </a:r>
          </a:p>
          <a:p>
            <a:pPr algn="l"/>
            <a:r>
              <a:rPr lang="en-US" sz="1800" dirty="0">
                <a:solidFill>
                  <a:srgbClr val="00335A"/>
                </a:solidFill>
                <a:latin typeface="Arial" panose="020B0604020202020204" pitchFamily="34" charset="0"/>
                <a:cs typeface="Arial" panose="020B0604020202020204" pitchFamily="34" charset="0"/>
              </a:rPr>
              <a:t>Valuation Methodology</a:t>
            </a:r>
          </a:p>
        </p:txBody>
      </p:sp>
      <p:sp>
        <p:nvSpPr>
          <p:cNvPr id="20" name="Oval 19">
            <a:extLst>
              <a:ext uri="{FF2B5EF4-FFF2-40B4-BE49-F238E27FC236}">
                <a16:creationId xmlns:a16="http://schemas.microsoft.com/office/drawing/2014/main" id="{9FE12825-19B7-F183-3F66-6870811ED313}"/>
              </a:ext>
            </a:extLst>
          </p:cNvPr>
          <p:cNvSpPr/>
          <p:nvPr/>
        </p:nvSpPr>
        <p:spPr>
          <a:xfrm>
            <a:off x="3169920" y="1373548"/>
            <a:ext cx="2820202" cy="741145"/>
          </a:xfrm>
          <a:prstGeom prst="ellipse">
            <a:avLst/>
          </a:prstGeom>
          <a:solidFill>
            <a:schemeClr val="bg1">
              <a:lumMod val="95000"/>
            </a:schemeClr>
          </a:solidFill>
          <a:ln>
            <a:solidFill>
              <a:srgbClr val="17375E"/>
            </a:solid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IN" b="1" dirty="0">
                <a:latin typeface="Arial" panose="020B0604020202020204" pitchFamily="34" charset="0"/>
                <a:cs typeface="Arial" panose="020B0604020202020204" pitchFamily="34" charset="0"/>
              </a:rPr>
              <a:t>OCD</a:t>
            </a:r>
          </a:p>
        </p:txBody>
      </p:sp>
      <p:cxnSp>
        <p:nvCxnSpPr>
          <p:cNvPr id="24" name="Straight Arrow Connector 23">
            <a:extLst>
              <a:ext uri="{FF2B5EF4-FFF2-40B4-BE49-F238E27FC236}">
                <a16:creationId xmlns:a16="http://schemas.microsoft.com/office/drawing/2014/main" id="{A2ADDB6D-0534-054E-9E4F-D834BF306FCF}"/>
              </a:ext>
            </a:extLst>
          </p:cNvPr>
          <p:cNvCxnSpPr>
            <a:cxnSpLocks/>
          </p:cNvCxnSpPr>
          <p:nvPr/>
        </p:nvCxnSpPr>
        <p:spPr>
          <a:xfrm flipH="1">
            <a:off x="2194483" y="2114693"/>
            <a:ext cx="2339818" cy="4456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5" name="Rectangle: Rounded Corners 24">
            <a:extLst>
              <a:ext uri="{FF2B5EF4-FFF2-40B4-BE49-F238E27FC236}">
                <a16:creationId xmlns:a16="http://schemas.microsoft.com/office/drawing/2014/main" id="{3893FC8D-419C-77D9-C16F-7535F2DEA658}"/>
              </a:ext>
            </a:extLst>
          </p:cNvPr>
          <p:cNvSpPr/>
          <p:nvPr/>
        </p:nvSpPr>
        <p:spPr>
          <a:xfrm>
            <a:off x="1075003" y="2560337"/>
            <a:ext cx="2339816" cy="693019"/>
          </a:xfrm>
          <a:prstGeom prst="roundRect">
            <a:avLst/>
          </a:prstGeom>
          <a:solidFill>
            <a:schemeClr val="tx2">
              <a:lumMod val="5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IN" dirty="0">
                <a:latin typeface="Arial" panose="020B0604020202020204" pitchFamily="34" charset="0"/>
                <a:cs typeface="Arial" panose="020B0604020202020204" pitchFamily="34" charset="0"/>
              </a:rPr>
              <a:t>Equity/Derivative Component</a:t>
            </a:r>
          </a:p>
        </p:txBody>
      </p:sp>
      <p:cxnSp>
        <p:nvCxnSpPr>
          <p:cNvPr id="26" name="Straight Arrow Connector 25">
            <a:extLst>
              <a:ext uri="{FF2B5EF4-FFF2-40B4-BE49-F238E27FC236}">
                <a16:creationId xmlns:a16="http://schemas.microsoft.com/office/drawing/2014/main" id="{6FD6B8E4-EB89-FCED-B37B-821BEDF8D0C4}"/>
              </a:ext>
            </a:extLst>
          </p:cNvPr>
          <p:cNvCxnSpPr>
            <a:cxnSpLocks/>
          </p:cNvCxnSpPr>
          <p:nvPr/>
        </p:nvCxnSpPr>
        <p:spPr>
          <a:xfrm>
            <a:off x="2231368" y="3253356"/>
            <a:ext cx="0" cy="2491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8" name="Rectangle: Rounded Corners 37">
            <a:extLst>
              <a:ext uri="{FF2B5EF4-FFF2-40B4-BE49-F238E27FC236}">
                <a16:creationId xmlns:a16="http://schemas.microsoft.com/office/drawing/2014/main" id="{4306A6F2-2C40-9672-39E2-1B1C4C61C19E}"/>
              </a:ext>
            </a:extLst>
          </p:cNvPr>
          <p:cNvSpPr/>
          <p:nvPr/>
        </p:nvSpPr>
        <p:spPr>
          <a:xfrm>
            <a:off x="5688106" y="2574820"/>
            <a:ext cx="2340864" cy="693019"/>
          </a:xfrm>
          <a:prstGeom prst="roundRect">
            <a:avLst/>
          </a:prstGeom>
          <a:solidFill>
            <a:schemeClr val="tx2">
              <a:lumMod val="5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IN" dirty="0">
                <a:latin typeface="Arial" panose="020B0604020202020204" pitchFamily="34" charset="0"/>
                <a:cs typeface="Arial" panose="020B0604020202020204" pitchFamily="34" charset="0"/>
              </a:rPr>
              <a:t>Debt Component</a:t>
            </a:r>
          </a:p>
        </p:txBody>
      </p:sp>
      <p:cxnSp>
        <p:nvCxnSpPr>
          <p:cNvPr id="39" name="Straight Arrow Connector 38">
            <a:extLst>
              <a:ext uri="{FF2B5EF4-FFF2-40B4-BE49-F238E27FC236}">
                <a16:creationId xmlns:a16="http://schemas.microsoft.com/office/drawing/2014/main" id="{BDCDBF3F-B346-A318-6D25-18F1E06AE66D}"/>
              </a:ext>
            </a:extLst>
          </p:cNvPr>
          <p:cNvCxnSpPr>
            <a:cxnSpLocks/>
          </p:cNvCxnSpPr>
          <p:nvPr/>
        </p:nvCxnSpPr>
        <p:spPr>
          <a:xfrm>
            <a:off x="6903798" y="3267839"/>
            <a:ext cx="0" cy="2491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3" name="Rectangle: Rounded Corners 42">
            <a:extLst>
              <a:ext uri="{FF2B5EF4-FFF2-40B4-BE49-F238E27FC236}">
                <a16:creationId xmlns:a16="http://schemas.microsoft.com/office/drawing/2014/main" id="{12E1A561-81A6-C613-3C01-FA942E1E1B6F}"/>
              </a:ext>
            </a:extLst>
          </p:cNvPr>
          <p:cNvSpPr/>
          <p:nvPr/>
        </p:nvSpPr>
        <p:spPr>
          <a:xfrm>
            <a:off x="5539891" y="3549345"/>
            <a:ext cx="2727813" cy="694944"/>
          </a:xfrm>
          <a:prstGeom prst="roundRect">
            <a:avLst/>
          </a:prstGeom>
          <a:solidFill>
            <a:schemeClr val="accent1">
              <a:lumMod val="75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IN" dirty="0">
                <a:latin typeface="Arial" panose="020B0604020202020204" pitchFamily="34" charset="0"/>
                <a:cs typeface="Arial" panose="020B0604020202020204" pitchFamily="34" charset="0"/>
              </a:rPr>
              <a:t>Discounted Cash Flow</a:t>
            </a:r>
          </a:p>
        </p:txBody>
      </p:sp>
      <p:cxnSp>
        <p:nvCxnSpPr>
          <p:cNvPr id="49" name="Straight Arrow Connector 48">
            <a:extLst>
              <a:ext uri="{FF2B5EF4-FFF2-40B4-BE49-F238E27FC236}">
                <a16:creationId xmlns:a16="http://schemas.microsoft.com/office/drawing/2014/main" id="{ABE8FF4E-CF9C-6670-9FEB-066C0EBA9BEF}"/>
              </a:ext>
            </a:extLst>
          </p:cNvPr>
          <p:cNvCxnSpPr>
            <a:cxnSpLocks/>
          </p:cNvCxnSpPr>
          <p:nvPr/>
        </p:nvCxnSpPr>
        <p:spPr>
          <a:xfrm>
            <a:off x="4580020" y="2114693"/>
            <a:ext cx="2340864" cy="45196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6" name="Rectangle: Rounded Corners 55">
            <a:extLst>
              <a:ext uri="{FF2B5EF4-FFF2-40B4-BE49-F238E27FC236}">
                <a16:creationId xmlns:a16="http://schemas.microsoft.com/office/drawing/2014/main" id="{3D84A5F8-BC9A-027D-E90A-7EB651DB2E3B}"/>
              </a:ext>
            </a:extLst>
          </p:cNvPr>
          <p:cNvSpPr/>
          <p:nvPr/>
        </p:nvSpPr>
        <p:spPr>
          <a:xfrm>
            <a:off x="876296" y="3549345"/>
            <a:ext cx="2727813" cy="693018"/>
          </a:xfrm>
          <a:prstGeom prst="roundRect">
            <a:avLst/>
          </a:prstGeom>
          <a:solidFill>
            <a:schemeClr val="accent1">
              <a:lumMod val="75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latin typeface="Arial" panose="020B0604020202020204" pitchFamily="34" charset="0"/>
                <a:cs typeface="Arial" panose="020B0604020202020204" pitchFamily="34" charset="0"/>
              </a:rPr>
              <a:t>Black Scholes Option Pricing Model</a:t>
            </a:r>
            <a:endParaRPr lang="en-IN" dirty="0">
              <a:latin typeface="Arial" panose="020B0604020202020204" pitchFamily="34" charset="0"/>
              <a:cs typeface="Arial" panose="020B0604020202020204" pitchFamily="34" charset="0"/>
            </a:endParaRPr>
          </a:p>
        </p:txBody>
      </p:sp>
      <p:sp>
        <p:nvSpPr>
          <p:cNvPr id="57" name="object 27">
            <a:extLst>
              <a:ext uri="{FF2B5EF4-FFF2-40B4-BE49-F238E27FC236}">
                <a16:creationId xmlns:a16="http://schemas.microsoft.com/office/drawing/2014/main" id="{D700D8E9-7FFC-45DC-4643-BBF40F18EEEE}"/>
              </a:ext>
            </a:extLst>
          </p:cNvPr>
          <p:cNvSpPr txBox="1"/>
          <p:nvPr/>
        </p:nvSpPr>
        <p:spPr>
          <a:xfrm>
            <a:off x="480492" y="4542913"/>
            <a:ext cx="3484557" cy="1520288"/>
          </a:xfrm>
          <a:prstGeom prst="rect">
            <a:avLst/>
          </a:prstGeom>
          <a:ln/>
        </p:spPr>
        <p:style>
          <a:lnRef idx="2">
            <a:schemeClr val="dk1"/>
          </a:lnRef>
          <a:fillRef idx="1">
            <a:schemeClr val="lt1"/>
          </a:fillRef>
          <a:effectRef idx="0">
            <a:schemeClr val="dk1"/>
          </a:effectRef>
          <a:fontRef idx="minor">
            <a:schemeClr val="dk1"/>
          </a:fontRef>
        </p:style>
        <p:txBody>
          <a:bodyPr vert="horz" wrap="square" lIns="0" tIns="83185" rIns="0" bIns="0" rtlCol="0">
            <a:spAutoFit/>
          </a:bodyPr>
          <a:lstStyle/>
          <a:p>
            <a:pPr marL="376555" marR="81915" indent="-285750">
              <a:spcBef>
                <a:spcPts val="655"/>
              </a:spcBef>
              <a:buFont typeface="Wingdings" panose="05000000000000000000" pitchFamily="2" charset="2"/>
              <a:buChar char="q"/>
              <a:tabLst>
                <a:tab pos="269875" algn="l"/>
              </a:tabLst>
            </a:pPr>
            <a:r>
              <a:rPr lang="en-IN" sz="1400" dirty="0">
                <a:solidFill>
                  <a:srgbClr val="003259"/>
                </a:solidFill>
                <a:latin typeface="Arial" charset="0"/>
                <a:cs typeface="Arial" charset="0"/>
              </a:rPr>
              <a:t>Conversion Ration – 32:10</a:t>
            </a:r>
          </a:p>
          <a:p>
            <a:pPr marL="376555" marR="81915" indent="-285750">
              <a:spcBef>
                <a:spcPts val="655"/>
              </a:spcBef>
              <a:buFont typeface="Wingdings" panose="05000000000000000000" pitchFamily="2" charset="2"/>
              <a:buChar char="q"/>
              <a:tabLst>
                <a:tab pos="269875" algn="l"/>
              </a:tabLst>
            </a:pPr>
            <a:r>
              <a:rPr lang="en-IN" sz="1400" dirty="0">
                <a:solidFill>
                  <a:srgbClr val="003259"/>
                </a:solidFill>
                <a:latin typeface="Arial" charset="0"/>
                <a:cs typeface="Arial" charset="0"/>
              </a:rPr>
              <a:t>Exercise Price – INR 32.00</a:t>
            </a:r>
          </a:p>
          <a:p>
            <a:pPr marL="376555" marR="81915" indent="-285750">
              <a:spcBef>
                <a:spcPts val="655"/>
              </a:spcBef>
              <a:buFont typeface="Wingdings" panose="05000000000000000000" pitchFamily="2" charset="2"/>
              <a:buChar char="q"/>
              <a:tabLst>
                <a:tab pos="269875" algn="l"/>
              </a:tabLst>
            </a:pPr>
            <a:r>
              <a:rPr lang="en-IN" sz="1400" dirty="0">
                <a:solidFill>
                  <a:srgbClr val="003259"/>
                </a:solidFill>
                <a:latin typeface="Arial" charset="0"/>
                <a:cs typeface="Arial" charset="0"/>
              </a:rPr>
              <a:t>Time Period – 10 Years</a:t>
            </a:r>
          </a:p>
          <a:p>
            <a:pPr marL="376555" marR="81915" indent="-285750">
              <a:spcBef>
                <a:spcPts val="655"/>
              </a:spcBef>
              <a:buFont typeface="Wingdings" panose="05000000000000000000" pitchFamily="2" charset="2"/>
              <a:buChar char="q"/>
              <a:tabLst>
                <a:tab pos="269875" algn="l"/>
              </a:tabLst>
            </a:pPr>
            <a:r>
              <a:rPr lang="en-IN" sz="1400" dirty="0">
                <a:solidFill>
                  <a:srgbClr val="003259"/>
                </a:solidFill>
                <a:latin typeface="Arial" charset="0"/>
                <a:cs typeface="Arial" charset="0"/>
              </a:rPr>
              <a:t>Compounded Rf Rate – 6.5%</a:t>
            </a:r>
          </a:p>
          <a:p>
            <a:pPr marL="376555" marR="81915" indent="-285750">
              <a:spcBef>
                <a:spcPts val="655"/>
              </a:spcBef>
              <a:buFont typeface="Wingdings" panose="05000000000000000000" pitchFamily="2" charset="2"/>
              <a:buChar char="q"/>
              <a:tabLst>
                <a:tab pos="269875" algn="l"/>
              </a:tabLst>
            </a:pPr>
            <a:r>
              <a:rPr lang="en-IN" sz="1400" dirty="0">
                <a:solidFill>
                  <a:srgbClr val="003259"/>
                </a:solidFill>
                <a:latin typeface="Arial" charset="0"/>
                <a:cs typeface="Arial" charset="0"/>
              </a:rPr>
              <a:t>Standard Deviation – 34%</a:t>
            </a:r>
          </a:p>
        </p:txBody>
      </p:sp>
      <p:sp>
        <p:nvSpPr>
          <p:cNvPr id="58" name="object 27">
            <a:extLst>
              <a:ext uri="{FF2B5EF4-FFF2-40B4-BE49-F238E27FC236}">
                <a16:creationId xmlns:a16="http://schemas.microsoft.com/office/drawing/2014/main" id="{9C55B1BB-D1CC-0927-7FB8-91A1BA229494}"/>
              </a:ext>
            </a:extLst>
          </p:cNvPr>
          <p:cNvSpPr txBox="1"/>
          <p:nvPr/>
        </p:nvSpPr>
        <p:spPr>
          <a:xfrm>
            <a:off x="5178952" y="4574370"/>
            <a:ext cx="3483864" cy="1215076"/>
          </a:xfrm>
          <a:prstGeom prst="rect">
            <a:avLst/>
          </a:prstGeom>
          <a:ln/>
        </p:spPr>
        <p:style>
          <a:lnRef idx="2">
            <a:schemeClr val="dk1"/>
          </a:lnRef>
          <a:fillRef idx="1">
            <a:schemeClr val="lt1"/>
          </a:fillRef>
          <a:effectRef idx="0">
            <a:schemeClr val="dk1"/>
          </a:effectRef>
          <a:fontRef idx="minor">
            <a:schemeClr val="dk1"/>
          </a:fontRef>
        </p:style>
        <p:txBody>
          <a:bodyPr vert="horz" wrap="square" lIns="0" tIns="83185" rIns="0" bIns="0" rtlCol="0">
            <a:spAutoFit/>
          </a:bodyPr>
          <a:lstStyle/>
          <a:p>
            <a:pPr marL="376555" marR="81915" indent="-285750">
              <a:lnSpc>
                <a:spcPct val="100000"/>
              </a:lnSpc>
              <a:spcBef>
                <a:spcPts val="655"/>
              </a:spcBef>
              <a:buFont typeface="Wingdings" panose="05000000000000000000" pitchFamily="2" charset="2"/>
              <a:buChar char="q"/>
              <a:tabLst>
                <a:tab pos="269875" algn="l"/>
              </a:tabLst>
            </a:pPr>
            <a:r>
              <a:rPr lang="en-IN" sz="1400" dirty="0">
                <a:solidFill>
                  <a:srgbClr val="003259"/>
                </a:solidFill>
                <a:latin typeface="Arial" charset="0"/>
                <a:ea typeface="Arial" charset="0"/>
                <a:cs typeface="Arial" charset="0"/>
              </a:rPr>
              <a:t>Issue Price – INR 10.00</a:t>
            </a:r>
          </a:p>
          <a:p>
            <a:pPr marL="376555" marR="81915" indent="-285750">
              <a:lnSpc>
                <a:spcPct val="100000"/>
              </a:lnSpc>
              <a:spcBef>
                <a:spcPts val="655"/>
              </a:spcBef>
              <a:buFont typeface="Wingdings" panose="05000000000000000000" pitchFamily="2" charset="2"/>
              <a:buChar char="q"/>
              <a:tabLst>
                <a:tab pos="269875" algn="l"/>
              </a:tabLst>
            </a:pPr>
            <a:r>
              <a:rPr lang="en-IN" sz="1400" dirty="0">
                <a:solidFill>
                  <a:srgbClr val="003259"/>
                </a:solidFill>
                <a:latin typeface="Arial" charset="0"/>
                <a:ea typeface="Arial" charset="0"/>
                <a:cs typeface="Arial" charset="0"/>
              </a:rPr>
              <a:t>Coupon Rate – 0.01%</a:t>
            </a:r>
          </a:p>
          <a:p>
            <a:pPr marL="376555" marR="81915" indent="-285750">
              <a:spcBef>
                <a:spcPts val="655"/>
              </a:spcBef>
              <a:buFont typeface="Wingdings" panose="05000000000000000000" pitchFamily="2" charset="2"/>
              <a:buChar char="q"/>
              <a:tabLst>
                <a:tab pos="269875" algn="l"/>
              </a:tabLst>
            </a:pPr>
            <a:r>
              <a:rPr lang="en-IN" sz="1400" dirty="0">
                <a:solidFill>
                  <a:srgbClr val="003259"/>
                </a:solidFill>
                <a:latin typeface="Arial" charset="0"/>
                <a:cs typeface="Arial" charset="0"/>
              </a:rPr>
              <a:t>Time Period – 10 Years</a:t>
            </a:r>
          </a:p>
          <a:p>
            <a:pPr marL="376555" marR="81915" indent="-285750">
              <a:spcBef>
                <a:spcPts val="655"/>
              </a:spcBef>
              <a:buFont typeface="Wingdings" panose="05000000000000000000" pitchFamily="2" charset="2"/>
              <a:buChar char="q"/>
              <a:tabLst>
                <a:tab pos="269875" algn="l"/>
              </a:tabLst>
            </a:pPr>
            <a:r>
              <a:rPr lang="en-IN" sz="1400" dirty="0">
                <a:solidFill>
                  <a:srgbClr val="003259"/>
                </a:solidFill>
                <a:latin typeface="Arial" charset="0"/>
                <a:cs typeface="Arial" charset="0"/>
              </a:rPr>
              <a:t>Yield to Maturity – 9.5%</a:t>
            </a:r>
          </a:p>
        </p:txBody>
      </p:sp>
      <p:cxnSp>
        <p:nvCxnSpPr>
          <p:cNvPr id="59" name="Straight Arrow Connector 58">
            <a:extLst>
              <a:ext uri="{FF2B5EF4-FFF2-40B4-BE49-F238E27FC236}">
                <a16:creationId xmlns:a16="http://schemas.microsoft.com/office/drawing/2014/main" id="{3A4AE478-16D7-2228-AA16-F5854C158E26}"/>
              </a:ext>
            </a:extLst>
          </p:cNvPr>
          <p:cNvCxnSpPr>
            <a:cxnSpLocks/>
          </p:cNvCxnSpPr>
          <p:nvPr/>
        </p:nvCxnSpPr>
        <p:spPr>
          <a:xfrm>
            <a:off x="2194483" y="4244289"/>
            <a:ext cx="0" cy="2491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1" name="Straight Arrow Connector 60">
            <a:extLst>
              <a:ext uri="{FF2B5EF4-FFF2-40B4-BE49-F238E27FC236}">
                <a16:creationId xmlns:a16="http://schemas.microsoft.com/office/drawing/2014/main" id="{405DE3F7-2A01-E8AB-0D45-E3E2E373D954}"/>
              </a:ext>
            </a:extLst>
          </p:cNvPr>
          <p:cNvCxnSpPr>
            <a:cxnSpLocks/>
          </p:cNvCxnSpPr>
          <p:nvPr/>
        </p:nvCxnSpPr>
        <p:spPr>
          <a:xfrm>
            <a:off x="6858538" y="4272119"/>
            <a:ext cx="0" cy="2491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57320245"/>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5">
            <a:extLst>
              <a:ext uri="{FF2B5EF4-FFF2-40B4-BE49-F238E27FC236}">
                <a16:creationId xmlns:a16="http://schemas.microsoft.com/office/drawing/2014/main" id="{B7C86F15-FBC4-4AE9-943C-8E6CF1730A60}"/>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IN" sz="2200" b="1" dirty="0">
                <a:solidFill>
                  <a:srgbClr val="00335A"/>
                </a:solidFill>
                <a:latin typeface="Arial" panose="020B0604020202020204" pitchFamily="34" charset="0"/>
                <a:cs typeface="Arial" panose="020B0604020202020204" pitchFamily="34" charset="0"/>
              </a:rPr>
              <a:t>Valuation of Optionally Convertible Debentures</a:t>
            </a:r>
          </a:p>
          <a:p>
            <a:pPr algn="l"/>
            <a:r>
              <a:rPr lang="en-US" sz="1800" dirty="0">
                <a:solidFill>
                  <a:srgbClr val="00335A"/>
                </a:solidFill>
                <a:latin typeface="Arial" panose="020B0604020202020204" pitchFamily="34" charset="0"/>
                <a:cs typeface="Arial" panose="020B0604020202020204" pitchFamily="34" charset="0"/>
              </a:rPr>
              <a:t>Debt Component Valuation – Discounted Cash Flow</a:t>
            </a:r>
          </a:p>
        </p:txBody>
      </p:sp>
      <p:pic>
        <p:nvPicPr>
          <p:cNvPr id="7" name="Picture 6">
            <a:extLst>
              <a:ext uri="{FF2B5EF4-FFF2-40B4-BE49-F238E27FC236}">
                <a16:creationId xmlns:a16="http://schemas.microsoft.com/office/drawing/2014/main" id="{4F0E4990-C3AE-C0E7-91C5-1AD6498AB5C9}"/>
              </a:ext>
            </a:extLst>
          </p:cNvPr>
          <p:cNvPicPr>
            <a:picLocks noChangeAspect="1"/>
          </p:cNvPicPr>
          <p:nvPr/>
        </p:nvPicPr>
        <p:blipFill>
          <a:blip r:embed="rId2"/>
          <a:stretch>
            <a:fillRect/>
          </a:stretch>
        </p:blipFill>
        <p:spPr>
          <a:xfrm>
            <a:off x="1478251" y="1390649"/>
            <a:ext cx="6385425" cy="5042808"/>
          </a:xfrm>
          <a:prstGeom prst="rect">
            <a:avLst/>
          </a:prstGeom>
        </p:spPr>
      </p:pic>
      <p:sp>
        <p:nvSpPr>
          <p:cNvPr id="10" name="TextBox 9">
            <a:extLst>
              <a:ext uri="{FF2B5EF4-FFF2-40B4-BE49-F238E27FC236}">
                <a16:creationId xmlns:a16="http://schemas.microsoft.com/office/drawing/2014/main" id="{3488EB42-8E89-E3E9-7CB4-4CDA202913D7}"/>
              </a:ext>
            </a:extLst>
          </p:cNvPr>
          <p:cNvSpPr txBox="1"/>
          <p:nvPr/>
        </p:nvSpPr>
        <p:spPr>
          <a:xfrm>
            <a:off x="1370497" y="1228724"/>
            <a:ext cx="6510760" cy="5366658"/>
          </a:xfrm>
          <a:prstGeom prst="rect">
            <a:avLst/>
          </a:prstGeom>
          <a:noFill/>
          <a:ln w="28575">
            <a:solidFill>
              <a:srgbClr val="00335A"/>
            </a:solidFill>
          </a:ln>
        </p:spPr>
        <p:txBody>
          <a:bodyPr wrap="square" rtlCol="0">
            <a:spAutoFit/>
          </a:bodyPr>
          <a:lstStyle/>
          <a:p>
            <a:endParaRPr lang="en-IN" dirty="0"/>
          </a:p>
        </p:txBody>
      </p:sp>
    </p:spTree>
    <p:extLst>
      <p:ext uri="{BB962C8B-B14F-4D97-AF65-F5344CB8AC3E}">
        <p14:creationId xmlns:p14="http://schemas.microsoft.com/office/powerpoint/2010/main" val="2053547492"/>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5">
            <a:extLst>
              <a:ext uri="{FF2B5EF4-FFF2-40B4-BE49-F238E27FC236}">
                <a16:creationId xmlns:a16="http://schemas.microsoft.com/office/drawing/2014/main" id="{B7C86F15-FBC4-4AE9-943C-8E6CF1730A60}"/>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IN" sz="2200" b="1" dirty="0">
                <a:solidFill>
                  <a:srgbClr val="00335A"/>
                </a:solidFill>
                <a:latin typeface="Arial" panose="020B0604020202020204" pitchFamily="34" charset="0"/>
                <a:cs typeface="Arial" panose="020B0604020202020204" pitchFamily="34" charset="0"/>
              </a:rPr>
              <a:t>Valuation of Optionally Convertible Debentures</a:t>
            </a:r>
          </a:p>
          <a:p>
            <a:pPr algn="l"/>
            <a:r>
              <a:rPr lang="en-US" sz="1800" dirty="0">
                <a:solidFill>
                  <a:srgbClr val="00335A"/>
                </a:solidFill>
                <a:latin typeface="Arial" panose="020B0604020202020204" pitchFamily="34" charset="0"/>
                <a:cs typeface="Arial" panose="020B0604020202020204" pitchFamily="34" charset="0"/>
              </a:rPr>
              <a:t>Value Conclusion</a:t>
            </a:r>
          </a:p>
        </p:txBody>
      </p:sp>
      <p:pic>
        <p:nvPicPr>
          <p:cNvPr id="8" name="Picture 7">
            <a:extLst>
              <a:ext uri="{FF2B5EF4-FFF2-40B4-BE49-F238E27FC236}">
                <a16:creationId xmlns:a16="http://schemas.microsoft.com/office/drawing/2014/main" id="{07708615-CB13-014B-74D8-859577F2ADF5}"/>
              </a:ext>
            </a:extLst>
          </p:cNvPr>
          <p:cNvPicPr>
            <a:picLocks noChangeAspect="1"/>
          </p:cNvPicPr>
          <p:nvPr/>
        </p:nvPicPr>
        <p:blipFill>
          <a:blip r:embed="rId2"/>
          <a:stretch>
            <a:fillRect/>
          </a:stretch>
        </p:blipFill>
        <p:spPr>
          <a:xfrm>
            <a:off x="1066165" y="1421130"/>
            <a:ext cx="7023026" cy="2368550"/>
          </a:xfrm>
          <a:prstGeom prst="rect">
            <a:avLst/>
          </a:prstGeom>
        </p:spPr>
      </p:pic>
    </p:spTree>
    <p:extLst>
      <p:ext uri="{BB962C8B-B14F-4D97-AF65-F5344CB8AC3E}">
        <p14:creationId xmlns:p14="http://schemas.microsoft.com/office/powerpoint/2010/main" val="2431212310"/>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0F9E656D-D1E0-0D4C-A68B-032ACE9580D2}"/>
              </a:ext>
            </a:extLst>
          </p:cNvPr>
          <p:cNvSpPr/>
          <p:nvPr/>
        </p:nvSpPr>
        <p:spPr>
          <a:xfrm>
            <a:off x="380067" y="1059133"/>
            <a:ext cx="1986169" cy="901791"/>
          </a:xfrm>
          <a:prstGeom prst="rect">
            <a:avLst/>
          </a:prstGeom>
          <a:solidFill>
            <a:srgbClr val="003259"/>
          </a:solidFill>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IN" sz="2000" b="1" dirty="0">
                <a:solidFill>
                  <a:prstClr val="white"/>
                </a:solidFill>
                <a:latin typeface="Arial" panose="020B0604020202020204" pitchFamily="34" charset="0"/>
                <a:cs typeface="Arial" panose="020B0604020202020204" pitchFamily="34" charset="0"/>
              </a:rPr>
              <a:t>Partly Paid-up CCPS</a:t>
            </a:r>
          </a:p>
        </p:txBody>
      </p:sp>
      <p:sp>
        <p:nvSpPr>
          <p:cNvPr id="23" name="Rectangle 22">
            <a:extLst>
              <a:ext uri="{FF2B5EF4-FFF2-40B4-BE49-F238E27FC236}">
                <a16:creationId xmlns:a16="http://schemas.microsoft.com/office/drawing/2014/main" id="{8C792788-788E-AD94-FB1C-4B19BC830AAC}"/>
              </a:ext>
            </a:extLst>
          </p:cNvPr>
          <p:cNvSpPr/>
          <p:nvPr/>
        </p:nvSpPr>
        <p:spPr>
          <a:xfrm>
            <a:off x="362864" y="2096475"/>
            <a:ext cx="4211045" cy="539383"/>
          </a:xfrm>
          <a:prstGeom prst="rect">
            <a:avLst/>
          </a:prstGeom>
          <a:solidFill>
            <a:srgbClr val="3BB3C3"/>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IN" sz="1700" b="1" dirty="0">
                <a:solidFill>
                  <a:schemeClr val="tx1"/>
                </a:solidFill>
                <a:latin typeface="Arial" panose="020B0604020202020204" pitchFamily="34" charset="0"/>
                <a:cs typeface="Arial" panose="020B0604020202020204" pitchFamily="34" charset="0"/>
              </a:rPr>
              <a:t>Investor has the Right to Invest</a:t>
            </a:r>
          </a:p>
        </p:txBody>
      </p:sp>
      <p:sp>
        <p:nvSpPr>
          <p:cNvPr id="24" name="Rectangle 23">
            <a:extLst>
              <a:ext uri="{FF2B5EF4-FFF2-40B4-BE49-F238E27FC236}">
                <a16:creationId xmlns:a16="http://schemas.microsoft.com/office/drawing/2014/main" id="{130564DF-0251-F97C-DB22-FE45D2D1D682}"/>
              </a:ext>
            </a:extLst>
          </p:cNvPr>
          <p:cNvSpPr/>
          <p:nvPr/>
        </p:nvSpPr>
        <p:spPr>
          <a:xfrm>
            <a:off x="4713461" y="2096475"/>
            <a:ext cx="4211045" cy="539383"/>
          </a:xfrm>
          <a:prstGeom prst="rect">
            <a:avLst/>
          </a:prstGeom>
          <a:solidFill>
            <a:srgbClr val="3BB3C3"/>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IN" sz="1700" b="1" dirty="0">
                <a:solidFill>
                  <a:schemeClr val="tx1"/>
                </a:solidFill>
                <a:latin typeface="Arial" panose="020B0604020202020204" pitchFamily="34" charset="0"/>
                <a:cs typeface="Arial" panose="020B0604020202020204" pitchFamily="34" charset="0"/>
              </a:rPr>
              <a:t>Company has the Right to Call</a:t>
            </a:r>
          </a:p>
        </p:txBody>
      </p:sp>
      <p:sp>
        <p:nvSpPr>
          <p:cNvPr id="25" name="Rectangle 24">
            <a:extLst>
              <a:ext uri="{FF2B5EF4-FFF2-40B4-BE49-F238E27FC236}">
                <a16:creationId xmlns:a16="http://schemas.microsoft.com/office/drawing/2014/main" id="{AEE55429-E8AD-3D9F-4BC5-C1890ADB1822}"/>
              </a:ext>
            </a:extLst>
          </p:cNvPr>
          <p:cNvSpPr/>
          <p:nvPr/>
        </p:nvSpPr>
        <p:spPr>
          <a:xfrm>
            <a:off x="360951" y="2738578"/>
            <a:ext cx="4211045" cy="3651925"/>
          </a:xfrm>
          <a:prstGeom prst="rect">
            <a:avLst/>
          </a:prstGeom>
          <a:effectLst/>
        </p:spPr>
        <p:style>
          <a:lnRef idx="2">
            <a:schemeClr val="accent5"/>
          </a:lnRef>
          <a:fillRef idx="1">
            <a:schemeClr val="lt1"/>
          </a:fillRef>
          <a:effectRef idx="0">
            <a:schemeClr val="accent5"/>
          </a:effectRef>
          <a:fontRef idx="minor">
            <a:schemeClr val="dk1"/>
          </a:fontRef>
        </p:style>
        <p:txBody>
          <a:bodyPr rtlCol="0" anchor="ctr"/>
          <a:lstStyle/>
          <a:p>
            <a:pPr marL="285750" indent="-285750" algn="just">
              <a:buFont typeface="Wingdings" panose="05000000000000000000" pitchFamily="2" charset="2"/>
              <a:buChar char="Ø"/>
            </a:pPr>
            <a:r>
              <a:rPr lang="en-IN" dirty="0">
                <a:latin typeface="Arial" panose="020B0604020202020204" pitchFamily="34" charset="0"/>
                <a:cs typeface="Arial" panose="020B0604020202020204" pitchFamily="34" charset="0"/>
              </a:rPr>
              <a:t>The investor exercises the right when the option is in-the-money on the maturity date or holds the option till the holder gets a exit at the value higher than the balance paid up amount, when the option is for indefinite period.</a:t>
            </a:r>
          </a:p>
          <a:p>
            <a:pPr algn="just"/>
            <a:endParaRPr lang="en-IN"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en-IN" dirty="0">
                <a:latin typeface="Arial" panose="020B0604020202020204" pitchFamily="34" charset="0"/>
                <a:cs typeface="Arial" panose="020B0604020202020204" pitchFamily="34" charset="0"/>
              </a:rPr>
              <a:t>The company is obliged to book liability of the options granted by the company to the investors.</a:t>
            </a:r>
          </a:p>
        </p:txBody>
      </p:sp>
      <p:sp>
        <p:nvSpPr>
          <p:cNvPr id="26" name="Rectangle 25">
            <a:extLst>
              <a:ext uri="{FF2B5EF4-FFF2-40B4-BE49-F238E27FC236}">
                <a16:creationId xmlns:a16="http://schemas.microsoft.com/office/drawing/2014/main" id="{F8F04C38-8D37-4ACF-6983-66BC988DE091}"/>
              </a:ext>
            </a:extLst>
          </p:cNvPr>
          <p:cNvSpPr/>
          <p:nvPr/>
        </p:nvSpPr>
        <p:spPr>
          <a:xfrm>
            <a:off x="4724612" y="2738577"/>
            <a:ext cx="4211045" cy="3651925"/>
          </a:xfrm>
          <a:prstGeom prst="rect">
            <a:avLst/>
          </a:prstGeom>
          <a:effectLst/>
        </p:spPr>
        <p:style>
          <a:lnRef idx="2">
            <a:schemeClr val="accent5"/>
          </a:lnRef>
          <a:fillRef idx="1">
            <a:schemeClr val="lt1"/>
          </a:fillRef>
          <a:effectRef idx="0">
            <a:schemeClr val="accent5"/>
          </a:effectRef>
          <a:fontRef idx="minor">
            <a:schemeClr val="dk1"/>
          </a:fontRef>
        </p:style>
        <p:txBody>
          <a:bodyPr rtlCol="0" anchor="ctr"/>
          <a:lstStyle/>
          <a:p>
            <a:pPr marL="285750" indent="-285750" algn="just">
              <a:buFont typeface="Wingdings" panose="05000000000000000000" pitchFamily="2" charset="2"/>
              <a:buChar char="Ø"/>
            </a:pPr>
            <a:r>
              <a:rPr lang="en-IN" dirty="0">
                <a:latin typeface="Arial" panose="020B0604020202020204" pitchFamily="34" charset="0"/>
                <a:cs typeface="Arial" panose="020B0604020202020204" pitchFamily="34" charset="0"/>
              </a:rPr>
              <a:t>The investor has no right but is obliged to pay the remaining part of the capital when the company calls out for the same.</a:t>
            </a:r>
          </a:p>
          <a:p>
            <a:pPr algn="just"/>
            <a:endParaRPr lang="en-IN"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en-IN" dirty="0">
                <a:latin typeface="Arial" panose="020B0604020202020204" pitchFamily="34" charset="0"/>
                <a:cs typeface="Arial" panose="020B0604020202020204" pitchFamily="34" charset="0"/>
              </a:rPr>
              <a:t>The Company has the right to make the capital call at its benefit and need not to book any liability</a:t>
            </a:r>
          </a:p>
        </p:txBody>
      </p:sp>
      <p:sp>
        <p:nvSpPr>
          <p:cNvPr id="8" name="Rectangle 7">
            <a:extLst>
              <a:ext uri="{FF2B5EF4-FFF2-40B4-BE49-F238E27FC236}">
                <a16:creationId xmlns:a16="http://schemas.microsoft.com/office/drawing/2014/main" id="{F83C1909-5261-DBA6-04FD-8F3B17B24D8E}"/>
              </a:ext>
            </a:extLst>
          </p:cNvPr>
          <p:cNvSpPr/>
          <p:nvPr/>
        </p:nvSpPr>
        <p:spPr>
          <a:xfrm>
            <a:off x="2544860" y="1077771"/>
            <a:ext cx="6380013" cy="896308"/>
          </a:xfrm>
          <a:prstGeom prst="rect">
            <a:avLst/>
          </a:prstGeom>
          <a:effectLst/>
        </p:spPr>
        <p:style>
          <a:lnRef idx="2">
            <a:schemeClr val="accent5"/>
          </a:lnRef>
          <a:fillRef idx="1">
            <a:schemeClr val="lt1"/>
          </a:fillRef>
          <a:effectRef idx="0">
            <a:schemeClr val="accent5"/>
          </a:effectRef>
          <a:fontRef idx="minor">
            <a:schemeClr val="dk1"/>
          </a:fontRef>
        </p:style>
        <p:txBody>
          <a:bodyPr rtlCol="0" anchor="ctr"/>
          <a:lstStyle/>
          <a:p>
            <a:pPr algn="just"/>
            <a:r>
              <a:rPr lang="en-US" dirty="0">
                <a:latin typeface="Arial" panose="020B0604020202020204" pitchFamily="34" charset="0"/>
                <a:cs typeface="Arial" panose="020B0604020202020204" pitchFamily="34" charset="0"/>
              </a:rPr>
              <a:t>A ‘partly paid’ share means that the shareholder has paid part of the issue price upfront but has not yet paid the remaining amount</a:t>
            </a:r>
            <a:endParaRPr lang="en-IN" dirty="0">
              <a:latin typeface="Arial" panose="020B0604020202020204" pitchFamily="34" charset="0"/>
              <a:cs typeface="Arial" panose="020B0604020202020204" pitchFamily="34" charset="0"/>
            </a:endParaRPr>
          </a:p>
        </p:txBody>
      </p:sp>
      <p:sp>
        <p:nvSpPr>
          <p:cNvPr id="11" name="Title 5">
            <a:extLst>
              <a:ext uri="{FF2B5EF4-FFF2-40B4-BE49-F238E27FC236}">
                <a16:creationId xmlns:a16="http://schemas.microsoft.com/office/drawing/2014/main" id="{B65E738A-4525-6A4D-A183-1CE5CEDDEBDF}"/>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IN" sz="3000" b="1" dirty="0">
                <a:solidFill>
                  <a:srgbClr val="00335A"/>
                </a:solidFill>
                <a:latin typeface="Arial" panose="020B0604020202020204" pitchFamily="34" charset="0"/>
                <a:cs typeface="Arial" panose="020B0604020202020204" pitchFamily="34" charset="0"/>
              </a:rPr>
              <a:t>Valuation of Complex Instruments</a:t>
            </a:r>
          </a:p>
          <a:p>
            <a:pPr algn="l"/>
            <a:r>
              <a:rPr lang="en-US" sz="2200" dirty="0">
                <a:solidFill>
                  <a:srgbClr val="00335A"/>
                </a:solidFill>
                <a:latin typeface="Arial" panose="020B0604020202020204" pitchFamily="34" charset="0"/>
                <a:cs typeface="Arial" panose="020B0604020202020204" pitchFamily="34" charset="0"/>
              </a:rPr>
              <a:t>Partly Paid-Up CCPS</a:t>
            </a:r>
          </a:p>
        </p:txBody>
      </p:sp>
    </p:spTree>
    <p:extLst>
      <p:ext uri="{BB962C8B-B14F-4D97-AF65-F5344CB8AC3E}">
        <p14:creationId xmlns:p14="http://schemas.microsoft.com/office/powerpoint/2010/main" val="5833200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A59077A-4297-226D-71B7-17AFFDF023B3}"/>
              </a:ext>
            </a:extLst>
          </p:cNvPr>
          <p:cNvPicPr>
            <a:picLocks noChangeAspect="1"/>
          </p:cNvPicPr>
          <p:nvPr/>
        </p:nvPicPr>
        <p:blipFill>
          <a:blip r:embed="rId2"/>
          <a:stretch>
            <a:fillRect/>
          </a:stretch>
        </p:blipFill>
        <p:spPr>
          <a:xfrm>
            <a:off x="1756646" y="2110156"/>
            <a:ext cx="5630708" cy="4317961"/>
          </a:xfrm>
          <a:prstGeom prst="rect">
            <a:avLst/>
          </a:prstGeom>
        </p:spPr>
      </p:pic>
      <p:sp>
        <p:nvSpPr>
          <p:cNvPr id="6" name="TextBox 5">
            <a:extLst>
              <a:ext uri="{FF2B5EF4-FFF2-40B4-BE49-F238E27FC236}">
                <a16:creationId xmlns:a16="http://schemas.microsoft.com/office/drawing/2014/main" id="{F4D56B53-BD6D-7B54-758E-1636E957276A}"/>
              </a:ext>
            </a:extLst>
          </p:cNvPr>
          <p:cNvSpPr txBox="1"/>
          <p:nvPr/>
        </p:nvSpPr>
        <p:spPr>
          <a:xfrm>
            <a:off x="184141" y="1186826"/>
            <a:ext cx="8909535" cy="923330"/>
          </a:xfrm>
          <a:prstGeom prst="rect">
            <a:avLst/>
          </a:prstGeom>
          <a:noFill/>
        </p:spPr>
        <p:txBody>
          <a:bodyPr wrap="square">
            <a:spAutoFit/>
          </a:bodyPr>
          <a:lstStyle/>
          <a:p>
            <a:pPr algn="just"/>
            <a:r>
              <a:rPr lang="en-US" sz="1800" i="1" dirty="0">
                <a:effectLst/>
                <a:latin typeface="Arial" panose="020B0604020202020204" pitchFamily="34" charset="0"/>
                <a:ea typeface="Calibri" panose="020F0502020204030204" pitchFamily="34" charset="0"/>
                <a:cs typeface="Arial" panose="020B0604020202020204" pitchFamily="34" charset="0"/>
              </a:rPr>
              <a:t>For Instance an investor has subscribed 100 shares with the paid-up of INR 100 in XYZ limited, having Issue price of INR 1,000 per share. The holder of partly paid-up CCPS has the right to invest the uncalled amount, with a maturity period of 7 years.</a:t>
            </a:r>
            <a:endParaRPr lang="en-IN" dirty="0"/>
          </a:p>
        </p:txBody>
      </p:sp>
      <p:sp>
        <p:nvSpPr>
          <p:cNvPr id="5" name="Title 5">
            <a:extLst>
              <a:ext uri="{FF2B5EF4-FFF2-40B4-BE49-F238E27FC236}">
                <a16:creationId xmlns:a16="http://schemas.microsoft.com/office/drawing/2014/main" id="{EDD44D32-D01E-6545-844A-298DDF0B28A8}"/>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IN" sz="3000" b="1" dirty="0">
                <a:solidFill>
                  <a:srgbClr val="00335A"/>
                </a:solidFill>
                <a:latin typeface="Arial" panose="020B0604020202020204" pitchFamily="34" charset="0"/>
                <a:cs typeface="Arial" panose="020B0604020202020204" pitchFamily="34" charset="0"/>
              </a:rPr>
              <a:t>Valuation of Partly Paid-up CCPS</a:t>
            </a:r>
          </a:p>
          <a:p>
            <a:pPr algn="l"/>
            <a:r>
              <a:rPr lang="en-US" sz="2200" dirty="0">
                <a:solidFill>
                  <a:srgbClr val="00335A"/>
                </a:solidFill>
                <a:latin typeface="Arial" panose="020B0604020202020204" pitchFamily="34" charset="0"/>
                <a:cs typeface="Arial" panose="020B0604020202020204" pitchFamily="34" charset="0"/>
              </a:rPr>
              <a:t>Illustration</a:t>
            </a:r>
          </a:p>
        </p:txBody>
      </p:sp>
    </p:spTree>
    <p:extLst>
      <p:ext uri="{BB962C8B-B14F-4D97-AF65-F5344CB8AC3E}">
        <p14:creationId xmlns:p14="http://schemas.microsoft.com/office/powerpoint/2010/main" val="17348180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7955D03B-39F3-2CAD-179E-D3D714BF0330}"/>
              </a:ext>
            </a:extLst>
          </p:cNvPr>
          <p:cNvSpPr txBox="1"/>
          <p:nvPr/>
        </p:nvSpPr>
        <p:spPr>
          <a:xfrm>
            <a:off x="332641" y="1336356"/>
            <a:ext cx="8099577" cy="4862870"/>
          </a:xfrm>
          <a:prstGeom prst="rect">
            <a:avLst/>
          </a:prstGeom>
          <a:noFill/>
        </p:spPr>
        <p:txBody>
          <a:bodyPr wrap="square">
            <a:spAutoFit/>
          </a:bodyPr>
          <a:lstStyle/>
          <a:p>
            <a:pPr marL="285750" lvl="0" indent="-285750" algn="just">
              <a:buFont typeface="Arial" panose="020B0604020202020204" pitchFamily="34" charset="0"/>
              <a:buChar char="•"/>
            </a:pPr>
            <a:r>
              <a:rPr lang="en-US" sz="1800" i="1" dirty="0">
                <a:latin typeface="Arial" panose="020B0604020202020204" pitchFamily="34" charset="0"/>
                <a:ea typeface="Calibri" panose="020F0502020204030204" pitchFamily="34" charset="0"/>
                <a:cs typeface="Arial" panose="020B0604020202020204" pitchFamily="34" charset="0"/>
              </a:rPr>
              <a:t>In the given case, the holder of partly paid-up CCPS has the right to invest the uncalled amount but have no obligation to invest. This right to invest for the subject CCPS is similar to share warrants, which provide a call option to the holder at his benefit</a:t>
            </a:r>
          </a:p>
          <a:p>
            <a:pPr marL="285750" lvl="0" indent="-285750" algn="just">
              <a:buFont typeface="Arial" panose="020B0604020202020204" pitchFamily="34" charset="0"/>
              <a:buChar char="•"/>
            </a:pPr>
            <a:endParaRPr lang="en-US" sz="1800" i="1" dirty="0">
              <a:latin typeface="Arial" panose="020B0604020202020204" pitchFamily="34" charset="0"/>
              <a:ea typeface="Calibri" panose="020F0502020204030204" pitchFamily="34" charset="0"/>
              <a:cs typeface="Arial" panose="020B0604020202020204" pitchFamily="34" charset="0"/>
            </a:endParaRPr>
          </a:p>
          <a:p>
            <a:pPr marL="285750" lvl="0" indent="-285750" algn="just">
              <a:buFont typeface="Arial" panose="020B0604020202020204" pitchFamily="34" charset="0"/>
              <a:buChar char="•"/>
            </a:pPr>
            <a:r>
              <a:rPr lang="en-US" sz="1800" i="1" dirty="0">
                <a:latin typeface="Arial" panose="020B0604020202020204" pitchFamily="34" charset="0"/>
                <a:ea typeface="Calibri" panose="020F0502020204030204" pitchFamily="34" charset="0"/>
                <a:cs typeface="Arial" panose="020B0604020202020204" pitchFamily="34" charset="0"/>
              </a:rPr>
              <a:t>We have valued the right to invest held by the investor of partly paid up CCPS by applying the Black Scholas model of Option Pricing Model </a:t>
            </a:r>
          </a:p>
          <a:p>
            <a:pPr marL="285750" lvl="0" indent="-285750" algn="just">
              <a:buFont typeface="Arial" panose="020B0604020202020204" pitchFamily="34" charset="0"/>
              <a:buChar char="•"/>
            </a:pPr>
            <a:endParaRPr lang="en-US" sz="1800" i="1" dirty="0">
              <a:effectLst/>
              <a:latin typeface="Arial" panose="020B0604020202020204" pitchFamily="34" charset="0"/>
              <a:ea typeface="Calibri" panose="020F0502020204030204" pitchFamily="34" charset="0"/>
              <a:cs typeface="Arial" panose="020B0604020202020204" pitchFamily="34" charset="0"/>
            </a:endParaRPr>
          </a:p>
          <a:p>
            <a:pPr marL="285750" lvl="0" indent="-285750" algn="just">
              <a:buFont typeface="Arial" panose="020B0604020202020204" pitchFamily="34" charset="0"/>
              <a:buChar char="•"/>
            </a:pPr>
            <a:r>
              <a:rPr lang="en-US" sz="1800" i="1" dirty="0">
                <a:effectLst/>
                <a:latin typeface="Arial" panose="020B0604020202020204" pitchFamily="34" charset="0"/>
                <a:ea typeface="Calibri" panose="020F0502020204030204" pitchFamily="34" charset="0"/>
                <a:cs typeface="Arial" panose="020B0604020202020204" pitchFamily="34" charset="0"/>
              </a:rPr>
              <a:t>The Black-Scholes model requires the consideration of certain variables such as volatility, risk tree rate, expected dividend yield, expected option life, market price and exercise price for the calculation of fair value of the option.</a:t>
            </a:r>
            <a:r>
              <a:rPr lang="en-US" sz="1800" i="1" dirty="0">
                <a:solidFill>
                  <a:schemeClr val="bg1"/>
                </a:solidFill>
                <a:effectLst/>
                <a:latin typeface="Arial" panose="020B0604020202020204" pitchFamily="34" charset="0"/>
                <a:ea typeface="Calibri" panose="020F0502020204030204" pitchFamily="34" charset="0"/>
                <a:cs typeface="Arial" panose="020B0604020202020204" pitchFamily="34" charset="0"/>
              </a:rPr>
              <a:t>.</a:t>
            </a:r>
          </a:p>
          <a:p>
            <a:pPr marL="285750" lvl="0" indent="-285750" algn="just">
              <a:buFont typeface="Arial" panose="020B0604020202020204" pitchFamily="34" charset="0"/>
              <a:buChar char="•"/>
            </a:pPr>
            <a:endParaRPr lang="en-US" sz="1800" i="1" dirty="0">
              <a:solidFill>
                <a:schemeClr val="bg1"/>
              </a:solidFill>
              <a:latin typeface="Arial" panose="020B0604020202020204" pitchFamily="34" charset="0"/>
              <a:ea typeface="Calibri" panose="020F0502020204030204" pitchFamily="34" charset="0"/>
              <a:cs typeface="Arial" panose="020B0604020202020204" pitchFamily="34" charset="0"/>
            </a:endParaRPr>
          </a:p>
          <a:p>
            <a:pPr marL="285750" lvl="0" indent="-285750" algn="just">
              <a:buFont typeface="Arial" panose="020B0604020202020204" pitchFamily="34" charset="0"/>
              <a:buChar char="•"/>
            </a:pPr>
            <a:r>
              <a:rPr lang="en-US" sz="1800" i="1" dirty="0">
                <a:effectLst/>
                <a:latin typeface="Arial" panose="020B0604020202020204" pitchFamily="34" charset="0"/>
                <a:ea typeface="Calibri" panose="020F0502020204030204" pitchFamily="34" charset="0"/>
                <a:cs typeface="Arial" panose="020B0604020202020204" pitchFamily="34" charset="0"/>
              </a:rPr>
              <a:t>In the given case, the Company need to book liability of INR 63,729 for the holder’s right to invest in the shares.</a:t>
            </a:r>
          </a:p>
          <a:p>
            <a:pPr marL="285750" lvl="0" indent="-285750">
              <a:buFont typeface="Arial" panose="020B0604020202020204" pitchFamily="34" charset="0"/>
              <a:buChar char="•"/>
            </a:pPr>
            <a:endParaRPr lang="en-US" i="1"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endParaRPr lang="en-IN" dirty="0"/>
          </a:p>
        </p:txBody>
      </p:sp>
      <p:sp>
        <p:nvSpPr>
          <p:cNvPr id="6" name="Title 5">
            <a:extLst>
              <a:ext uri="{FF2B5EF4-FFF2-40B4-BE49-F238E27FC236}">
                <a16:creationId xmlns:a16="http://schemas.microsoft.com/office/drawing/2014/main" id="{373C766F-441F-5644-9670-A85D85ECEDD7}"/>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IN" sz="3000" b="1" dirty="0">
                <a:solidFill>
                  <a:srgbClr val="00335A"/>
                </a:solidFill>
                <a:latin typeface="Arial" panose="020B0604020202020204" pitchFamily="34" charset="0"/>
                <a:cs typeface="Arial" panose="020B0604020202020204" pitchFamily="34" charset="0"/>
              </a:rPr>
              <a:t>Valuation of Partly Paid-up CCPS</a:t>
            </a:r>
          </a:p>
          <a:p>
            <a:pPr algn="l"/>
            <a:r>
              <a:rPr lang="en-US" sz="2200" dirty="0">
                <a:solidFill>
                  <a:srgbClr val="00335A"/>
                </a:solidFill>
                <a:latin typeface="Arial" panose="020B0604020202020204" pitchFamily="34" charset="0"/>
                <a:cs typeface="Arial" panose="020B0604020202020204" pitchFamily="34" charset="0"/>
              </a:rPr>
              <a:t>Valuation Methodology</a:t>
            </a:r>
          </a:p>
        </p:txBody>
      </p:sp>
    </p:spTree>
    <p:extLst>
      <p:ext uri="{BB962C8B-B14F-4D97-AF65-F5344CB8AC3E}">
        <p14:creationId xmlns:p14="http://schemas.microsoft.com/office/powerpoint/2010/main" val="1597596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5">
            <a:extLst>
              <a:ext uri="{FF2B5EF4-FFF2-40B4-BE49-F238E27FC236}">
                <a16:creationId xmlns:a16="http://schemas.microsoft.com/office/drawing/2014/main" id="{20C08458-E736-E289-87DF-002F700FBD46}"/>
              </a:ext>
            </a:extLst>
          </p:cNvPr>
          <p:cNvSpPr txBox="1">
            <a:spLocks/>
          </p:cNvSpPr>
          <p:nvPr/>
        </p:nvSpPr>
        <p:spPr>
          <a:xfrm>
            <a:off x="134599" y="232283"/>
            <a:ext cx="8859562" cy="665026"/>
          </a:xfrm>
          <a:prstGeom prst="rect">
            <a:avLst/>
          </a:prstGeom>
        </p:spPr>
        <p:txBody>
          <a:bodyPr vert="horz" lIns="91440" tIns="45720" rIns="91440" bIns="45720" rtlCol="0" anchor="ctr">
            <a:normAutofit fontScale="925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200" b="1" dirty="0">
              <a:solidFill>
                <a:srgbClr val="00335A"/>
              </a:solidFill>
              <a:latin typeface="Arial"/>
              <a:cs typeface="Arial"/>
            </a:endParaRPr>
          </a:p>
          <a:p>
            <a:pPr algn="l"/>
            <a:r>
              <a:rPr lang="en-US" sz="2200" b="1" dirty="0">
                <a:solidFill>
                  <a:srgbClr val="00335A"/>
                </a:solidFill>
                <a:latin typeface="Arial"/>
                <a:cs typeface="Arial"/>
              </a:rPr>
              <a:t>History of Valuation Profession in India </a:t>
            </a:r>
            <a:endParaRPr lang="en-IN" sz="2200" b="1" dirty="0">
              <a:solidFill>
                <a:srgbClr val="00335A"/>
              </a:solidFill>
              <a:latin typeface="Arial" panose="020B0604020202020204" pitchFamily="34" charset="0"/>
              <a:cs typeface="Arial" panose="020B0604020202020204" pitchFamily="34" charset="0"/>
            </a:endParaRPr>
          </a:p>
        </p:txBody>
      </p:sp>
      <p:sp>
        <p:nvSpPr>
          <p:cNvPr id="12" name="Freeform 48">
            <a:extLst>
              <a:ext uri="{FF2B5EF4-FFF2-40B4-BE49-F238E27FC236}">
                <a16:creationId xmlns:a16="http://schemas.microsoft.com/office/drawing/2014/main" id="{835F0172-C566-943B-37F7-3B677C2C872D}"/>
              </a:ext>
            </a:extLst>
          </p:cNvPr>
          <p:cNvSpPr/>
          <p:nvPr/>
        </p:nvSpPr>
        <p:spPr>
          <a:xfrm>
            <a:off x="267954" y="1779035"/>
            <a:ext cx="8955176" cy="4815195"/>
          </a:xfrm>
          <a:custGeom>
            <a:avLst/>
            <a:gdLst>
              <a:gd name="connsiteX0" fmla="*/ 0 w 9859505"/>
              <a:gd name="connsiteY0" fmla="*/ 4572000 h 4582333"/>
              <a:gd name="connsiteX1" fmla="*/ 2805193 w 9859505"/>
              <a:gd name="connsiteY1" fmla="*/ 4510007 h 4582333"/>
              <a:gd name="connsiteX2" fmla="*/ 6540285 w 9859505"/>
              <a:gd name="connsiteY2" fmla="*/ 4138047 h 4582333"/>
              <a:gd name="connsiteX3" fmla="*/ 3068664 w 9859505"/>
              <a:gd name="connsiteY3" fmla="*/ 3456122 h 4582333"/>
              <a:gd name="connsiteX4" fmla="*/ 6865749 w 9859505"/>
              <a:gd name="connsiteY4" fmla="*/ 2991173 h 4582333"/>
              <a:gd name="connsiteX5" fmla="*/ 4525505 w 9859505"/>
              <a:gd name="connsiteY5" fmla="*/ 2355742 h 4582333"/>
              <a:gd name="connsiteX6" fmla="*/ 7950630 w 9859505"/>
              <a:gd name="connsiteY6" fmla="*/ 2076773 h 4582333"/>
              <a:gd name="connsiteX7" fmla="*/ 6075336 w 9859505"/>
              <a:gd name="connsiteY7" fmla="*/ 1394847 h 4582333"/>
              <a:gd name="connsiteX8" fmla="*/ 8648054 w 9859505"/>
              <a:gd name="connsiteY8" fmla="*/ 1053885 h 4582333"/>
              <a:gd name="connsiteX9" fmla="*/ 7129220 w 9859505"/>
              <a:gd name="connsiteY9" fmla="*/ 170481 h 4582333"/>
              <a:gd name="connsiteX10" fmla="*/ 9453966 w 9859505"/>
              <a:gd name="connsiteY10" fmla="*/ 30997 h 4582333"/>
              <a:gd name="connsiteX11" fmla="*/ 9562454 w 9859505"/>
              <a:gd name="connsiteY11" fmla="*/ 0 h 4582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859505" h="4582333">
                <a:moveTo>
                  <a:pt x="0" y="4572000"/>
                </a:moveTo>
                <a:cubicBezTo>
                  <a:pt x="857572" y="4577166"/>
                  <a:pt x="1715145" y="4582333"/>
                  <a:pt x="2805193" y="4510007"/>
                </a:cubicBezTo>
                <a:cubicBezTo>
                  <a:pt x="3895241" y="4437681"/>
                  <a:pt x="6496373" y="4313695"/>
                  <a:pt x="6540285" y="4138047"/>
                </a:cubicBezTo>
                <a:cubicBezTo>
                  <a:pt x="6584197" y="3962399"/>
                  <a:pt x="3014420" y="3647268"/>
                  <a:pt x="3068664" y="3456122"/>
                </a:cubicBezTo>
                <a:cubicBezTo>
                  <a:pt x="3122908" y="3264976"/>
                  <a:pt x="6622942" y="3174570"/>
                  <a:pt x="6865749" y="2991173"/>
                </a:cubicBezTo>
                <a:cubicBezTo>
                  <a:pt x="7108556" y="2807776"/>
                  <a:pt x="4344691" y="2508142"/>
                  <a:pt x="4525505" y="2355742"/>
                </a:cubicBezTo>
                <a:cubicBezTo>
                  <a:pt x="4706319" y="2203342"/>
                  <a:pt x="7692325" y="2236922"/>
                  <a:pt x="7950630" y="2076773"/>
                </a:cubicBezTo>
                <a:cubicBezTo>
                  <a:pt x="8208935" y="1916624"/>
                  <a:pt x="5959099" y="1565328"/>
                  <a:pt x="6075336" y="1394847"/>
                </a:cubicBezTo>
                <a:cubicBezTo>
                  <a:pt x="6191573" y="1224366"/>
                  <a:pt x="8472407" y="1257946"/>
                  <a:pt x="8648054" y="1053885"/>
                </a:cubicBezTo>
                <a:cubicBezTo>
                  <a:pt x="8823701" y="849824"/>
                  <a:pt x="6994901" y="340962"/>
                  <a:pt x="7129220" y="170481"/>
                </a:cubicBezTo>
                <a:cubicBezTo>
                  <a:pt x="7263539" y="0"/>
                  <a:pt x="9048427" y="59410"/>
                  <a:pt x="9453966" y="30997"/>
                </a:cubicBezTo>
                <a:cubicBezTo>
                  <a:pt x="9859505" y="2584"/>
                  <a:pt x="9710979" y="1292"/>
                  <a:pt x="9562454" y="0"/>
                </a:cubicBezTo>
              </a:path>
            </a:pathLst>
          </a:custGeom>
          <a:ln>
            <a:solidFill>
              <a:schemeClr val="tx1">
                <a:lumMod val="65000"/>
                <a:lumOff val="35000"/>
              </a:schemeClr>
            </a:solidFill>
            <a:prstDash val="dash"/>
          </a:ln>
        </p:spPr>
        <p:style>
          <a:lnRef idx="2">
            <a:schemeClr val="accent1"/>
          </a:lnRef>
          <a:fillRef idx="0">
            <a:schemeClr val="accent1"/>
          </a:fillRef>
          <a:effectRef idx="1">
            <a:schemeClr val="accent1"/>
          </a:effectRef>
          <a:fontRef idx="minor">
            <a:schemeClr val="tx1"/>
          </a:fontRef>
        </p:style>
        <p:txBody>
          <a:bodyPr lIns="85566" tIns="42782" rIns="85566" bIns="42782" rtlCol="0" anchor="ctr"/>
          <a:lstStyle/>
          <a:p>
            <a:pPr algn="ctr" defTabSz="855635"/>
            <a:endParaRPr lang="en-IN" sz="1687">
              <a:solidFill>
                <a:prstClr val="black"/>
              </a:solidFill>
            </a:endParaRPr>
          </a:p>
        </p:txBody>
      </p:sp>
      <p:pic>
        <p:nvPicPr>
          <p:cNvPr id="13" name="Picture 8" descr="C:\Users\Saurav Goyal\Desktop\FarEye\Pictures\Shape Shade Red-01.png">
            <a:extLst>
              <a:ext uri="{FF2B5EF4-FFF2-40B4-BE49-F238E27FC236}">
                <a16:creationId xmlns:a16="http://schemas.microsoft.com/office/drawing/2014/main" id="{4B956EDE-1890-AED1-0979-ACCC5806D30D}"/>
              </a:ext>
            </a:extLst>
          </p:cNvPr>
          <p:cNvPicPr>
            <a:picLocks noChangeAspect="1" noChangeArrowheads="1"/>
          </p:cNvPicPr>
          <p:nvPr/>
        </p:nvPicPr>
        <p:blipFill>
          <a:blip r:embed="rId2" cstate="print"/>
          <a:srcRect l="62154" t="11623" r="15535" b="62516"/>
          <a:stretch>
            <a:fillRect/>
          </a:stretch>
        </p:blipFill>
        <p:spPr bwMode="auto">
          <a:xfrm>
            <a:off x="2252290" y="3679446"/>
            <a:ext cx="1240023" cy="1860035"/>
          </a:xfrm>
          <a:prstGeom prst="rect">
            <a:avLst/>
          </a:prstGeom>
          <a:noFill/>
        </p:spPr>
      </p:pic>
      <p:pic>
        <p:nvPicPr>
          <p:cNvPr id="14" name="Picture 9" descr="C:\Users\Saurav Goyal\Desktop\FarEye\Pictures\Shape Blue-01.png">
            <a:extLst>
              <a:ext uri="{FF2B5EF4-FFF2-40B4-BE49-F238E27FC236}">
                <a16:creationId xmlns:a16="http://schemas.microsoft.com/office/drawing/2014/main" id="{F05E75A4-AED6-FAC9-3194-57E6C34A5770}"/>
              </a:ext>
            </a:extLst>
          </p:cNvPr>
          <p:cNvPicPr>
            <a:picLocks noChangeAspect="1" noChangeArrowheads="1"/>
          </p:cNvPicPr>
          <p:nvPr/>
        </p:nvPicPr>
        <p:blipFill>
          <a:blip r:embed="rId3" cstate="print"/>
          <a:srcRect l="36655" t="17781" r="37846" b="56358"/>
          <a:stretch>
            <a:fillRect/>
          </a:stretch>
        </p:blipFill>
        <p:spPr bwMode="auto">
          <a:xfrm>
            <a:off x="6259138" y="961279"/>
            <a:ext cx="821836" cy="1078660"/>
          </a:xfrm>
          <a:prstGeom prst="rect">
            <a:avLst/>
          </a:prstGeom>
          <a:noFill/>
        </p:spPr>
      </p:pic>
      <p:pic>
        <p:nvPicPr>
          <p:cNvPr id="15" name="Picture 10" descr="C:\Users\Saurav Goyal\Desktop\FarEye\Pictures\Shape Green-01.png">
            <a:extLst>
              <a:ext uri="{FF2B5EF4-FFF2-40B4-BE49-F238E27FC236}">
                <a16:creationId xmlns:a16="http://schemas.microsoft.com/office/drawing/2014/main" id="{25FE9A5D-839E-6156-DCA8-FDAD4CB11F27}"/>
              </a:ext>
            </a:extLst>
          </p:cNvPr>
          <p:cNvPicPr>
            <a:picLocks noChangeAspect="1" noChangeArrowheads="1"/>
          </p:cNvPicPr>
          <p:nvPr/>
        </p:nvPicPr>
        <p:blipFill>
          <a:blip r:embed="rId4" cstate="print"/>
          <a:srcRect l="68528" t="18472" r="4379" b="56898"/>
          <a:stretch>
            <a:fillRect/>
          </a:stretch>
        </p:blipFill>
        <p:spPr bwMode="auto">
          <a:xfrm>
            <a:off x="5511111" y="4469005"/>
            <a:ext cx="1472412" cy="1732249"/>
          </a:xfrm>
          <a:prstGeom prst="rect">
            <a:avLst/>
          </a:prstGeom>
          <a:noFill/>
        </p:spPr>
      </p:pic>
      <p:pic>
        <p:nvPicPr>
          <p:cNvPr id="16" name="Picture 11" descr="C:\Users\Saurav Goyal\Desktop\FarEye\Pictures\shape orange-01.png">
            <a:extLst>
              <a:ext uri="{FF2B5EF4-FFF2-40B4-BE49-F238E27FC236}">
                <a16:creationId xmlns:a16="http://schemas.microsoft.com/office/drawing/2014/main" id="{970665DE-4AFE-29D7-079F-A7069FDAE0C1}"/>
              </a:ext>
            </a:extLst>
          </p:cNvPr>
          <p:cNvPicPr>
            <a:picLocks noChangeAspect="1" noChangeArrowheads="1"/>
          </p:cNvPicPr>
          <p:nvPr/>
        </p:nvPicPr>
        <p:blipFill>
          <a:blip r:embed="rId5" cstate="print"/>
          <a:srcRect l="7969" t="19012" r="71313" b="56358"/>
          <a:stretch>
            <a:fillRect/>
          </a:stretch>
        </p:blipFill>
        <p:spPr bwMode="auto">
          <a:xfrm>
            <a:off x="5305552" y="1993984"/>
            <a:ext cx="849516" cy="1306945"/>
          </a:xfrm>
          <a:prstGeom prst="rect">
            <a:avLst/>
          </a:prstGeom>
          <a:noFill/>
        </p:spPr>
      </p:pic>
      <p:pic>
        <p:nvPicPr>
          <p:cNvPr id="17" name="Picture 12" descr="C:\Users\Saurav Goyal\Desktop\FarEye\Pictures\shape shade green-01.png">
            <a:extLst>
              <a:ext uri="{FF2B5EF4-FFF2-40B4-BE49-F238E27FC236}">
                <a16:creationId xmlns:a16="http://schemas.microsoft.com/office/drawing/2014/main" id="{6968E4B4-B141-7945-91D8-53E5DB6E118A}"/>
              </a:ext>
            </a:extLst>
          </p:cNvPr>
          <p:cNvPicPr>
            <a:picLocks noChangeAspect="1" noChangeArrowheads="1"/>
          </p:cNvPicPr>
          <p:nvPr/>
        </p:nvPicPr>
        <p:blipFill>
          <a:blip r:embed="rId6" cstate="print"/>
          <a:srcRect l="17929" t="5035" r="53146" b="70582"/>
          <a:stretch>
            <a:fillRect/>
          </a:stretch>
        </p:blipFill>
        <p:spPr bwMode="auto">
          <a:xfrm>
            <a:off x="3559735" y="2671697"/>
            <a:ext cx="1546539" cy="1687136"/>
          </a:xfrm>
          <a:prstGeom prst="rect">
            <a:avLst/>
          </a:prstGeom>
          <a:noFill/>
        </p:spPr>
      </p:pic>
      <p:pic>
        <p:nvPicPr>
          <p:cNvPr id="18" name="Picture 9" descr="C:\Users\Saurav Goyal\Desktop\FarEye\Pictures\Shape Blue-01.png">
            <a:extLst>
              <a:ext uri="{FF2B5EF4-FFF2-40B4-BE49-F238E27FC236}">
                <a16:creationId xmlns:a16="http://schemas.microsoft.com/office/drawing/2014/main" id="{CA95ADB5-33EE-D050-51FD-24198774F4E7}"/>
              </a:ext>
            </a:extLst>
          </p:cNvPr>
          <p:cNvPicPr>
            <a:picLocks noChangeAspect="1" noChangeArrowheads="1"/>
          </p:cNvPicPr>
          <p:nvPr/>
        </p:nvPicPr>
        <p:blipFill>
          <a:blip r:embed="rId3" cstate="print"/>
          <a:srcRect l="36655" t="17781" r="37846" b="56358"/>
          <a:stretch>
            <a:fillRect/>
          </a:stretch>
        </p:blipFill>
        <p:spPr bwMode="auto">
          <a:xfrm>
            <a:off x="215578" y="4257803"/>
            <a:ext cx="1696314" cy="2226413"/>
          </a:xfrm>
          <a:prstGeom prst="rect">
            <a:avLst/>
          </a:prstGeom>
          <a:noFill/>
        </p:spPr>
      </p:pic>
      <p:sp>
        <p:nvSpPr>
          <p:cNvPr id="19" name="TextBox 18">
            <a:extLst>
              <a:ext uri="{FF2B5EF4-FFF2-40B4-BE49-F238E27FC236}">
                <a16:creationId xmlns:a16="http://schemas.microsoft.com/office/drawing/2014/main" id="{FA932306-724B-696D-CE5D-68F1E11D9F63}"/>
              </a:ext>
            </a:extLst>
          </p:cNvPr>
          <p:cNvSpPr txBox="1"/>
          <p:nvPr/>
        </p:nvSpPr>
        <p:spPr>
          <a:xfrm>
            <a:off x="7041228" y="1484793"/>
            <a:ext cx="2142521" cy="245033"/>
          </a:xfrm>
          <a:prstGeom prst="rect">
            <a:avLst/>
          </a:prstGeom>
          <a:noFill/>
        </p:spPr>
        <p:txBody>
          <a:bodyPr wrap="square" lIns="85566" tIns="42782" rIns="85566" bIns="42782" rtlCol="0">
            <a:spAutoFit/>
          </a:bodyPr>
          <a:lstStyle/>
          <a:p>
            <a:pPr defTabSz="855635"/>
            <a:r>
              <a:rPr lang="en-IN" sz="1031" dirty="0">
                <a:solidFill>
                  <a:prstClr val="black"/>
                </a:solidFill>
                <a:latin typeface="Arial" pitchFamily="34" charset="0"/>
                <a:cs typeface="Arial" pitchFamily="34" charset="0"/>
              </a:rPr>
              <a:t>Valuer Bill, 2020</a:t>
            </a:r>
          </a:p>
        </p:txBody>
      </p:sp>
      <p:sp>
        <p:nvSpPr>
          <p:cNvPr id="20" name="Rectangular Callout 61">
            <a:extLst>
              <a:ext uri="{FF2B5EF4-FFF2-40B4-BE49-F238E27FC236}">
                <a16:creationId xmlns:a16="http://schemas.microsoft.com/office/drawing/2014/main" id="{38B294B8-E8FA-A562-BAA9-42084CDC0F05}"/>
              </a:ext>
            </a:extLst>
          </p:cNvPr>
          <p:cNvSpPr/>
          <p:nvPr/>
        </p:nvSpPr>
        <p:spPr>
          <a:xfrm>
            <a:off x="5377118" y="1095602"/>
            <a:ext cx="809826" cy="289321"/>
          </a:xfrm>
          <a:prstGeom prst="wedgeRectCallout">
            <a:avLst>
              <a:gd name="adj1" fmla="val 70822"/>
              <a:gd name="adj2" fmla="val 25139"/>
            </a:avLst>
          </a:prstGeom>
          <a:solidFill>
            <a:srgbClr val="34A5CD"/>
          </a:solidFill>
          <a:ln>
            <a:solidFill>
              <a:srgbClr val="34A5CD"/>
            </a:solidFill>
          </a:ln>
        </p:spPr>
        <p:style>
          <a:lnRef idx="1">
            <a:schemeClr val="accent1"/>
          </a:lnRef>
          <a:fillRef idx="3">
            <a:schemeClr val="accent1"/>
          </a:fillRef>
          <a:effectRef idx="2">
            <a:schemeClr val="accent1"/>
          </a:effectRef>
          <a:fontRef idx="minor">
            <a:schemeClr val="lt1"/>
          </a:fontRef>
        </p:style>
        <p:txBody>
          <a:bodyPr lIns="85566" tIns="42782" rIns="85566" bIns="42782" rtlCol="0" anchor="ctr"/>
          <a:lstStyle/>
          <a:p>
            <a:pPr algn="ctr" defTabSz="855635"/>
            <a:r>
              <a:rPr lang="en-IN" sz="937" b="1" dirty="0">
                <a:solidFill>
                  <a:prstClr val="white"/>
                </a:solidFill>
                <a:latin typeface="Arial" pitchFamily="34" charset="0"/>
                <a:cs typeface="Arial" pitchFamily="34" charset="0"/>
              </a:rPr>
              <a:t>W</a:t>
            </a:r>
            <a:r>
              <a:rPr lang="en-US" sz="937" b="1" dirty="0">
                <a:solidFill>
                  <a:prstClr val="white"/>
                </a:solidFill>
                <a:latin typeface="Arial" pitchFamily="34" charset="0"/>
                <a:cs typeface="Arial" pitchFamily="34" charset="0"/>
              </a:rPr>
              <a:t>ay Forward</a:t>
            </a:r>
            <a:endParaRPr lang="en-IN" sz="937" b="1" dirty="0">
              <a:solidFill>
                <a:prstClr val="white"/>
              </a:solidFill>
              <a:latin typeface="Arial" pitchFamily="34" charset="0"/>
              <a:cs typeface="Arial" pitchFamily="34" charset="0"/>
            </a:endParaRPr>
          </a:p>
        </p:txBody>
      </p:sp>
      <p:sp>
        <p:nvSpPr>
          <p:cNvPr id="21" name="TextBox 20">
            <a:extLst>
              <a:ext uri="{FF2B5EF4-FFF2-40B4-BE49-F238E27FC236}">
                <a16:creationId xmlns:a16="http://schemas.microsoft.com/office/drawing/2014/main" id="{3AFEA855-992C-70FB-2EA2-B744D139CB87}"/>
              </a:ext>
            </a:extLst>
          </p:cNvPr>
          <p:cNvSpPr txBox="1"/>
          <p:nvPr/>
        </p:nvSpPr>
        <p:spPr>
          <a:xfrm>
            <a:off x="5900548" y="2583769"/>
            <a:ext cx="2245581" cy="519019"/>
          </a:xfrm>
          <a:prstGeom prst="rect">
            <a:avLst/>
          </a:prstGeom>
          <a:noFill/>
        </p:spPr>
        <p:txBody>
          <a:bodyPr wrap="square" lIns="85566" tIns="42782" rIns="85566" bIns="42782" rtlCol="0">
            <a:spAutoFit/>
          </a:bodyPr>
          <a:lstStyle/>
          <a:p>
            <a:pPr marL="171450" indent="-171450" defTabSz="855635">
              <a:buFont typeface="Arial" panose="020B0604020202020204" pitchFamily="34" charset="0"/>
              <a:buChar char="•"/>
            </a:pPr>
            <a:r>
              <a:rPr lang="en-IN" sz="937" dirty="0">
                <a:solidFill>
                  <a:prstClr val="black"/>
                </a:solidFill>
                <a:latin typeface="Arial" pitchFamily="34" charset="0"/>
                <a:cs typeface="Arial" pitchFamily="34" charset="0"/>
              </a:rPr>
              <a:t>Section 247 – Registered Valuer</a:t>
            </a:r>
          </a:p>
          <a:p>
            <a:pPr marL="171450" indent="-171450" defTabSz="855635">
              <a:buFont typeface="Arial" panose="020B0604020202020204" pitchFamily="34" charset="0"/>
              <a:buChar char="•"/>
            </a:pPr>
            <a:r>
              <a:rPr lang="en-IN" sz="937" dirty="0">
                <a:solidFill>
                  <a:prstClr val="black"/>
                </a:solidFill>
                <a:latin typeface="Arial" pitchFamily="34" charset="0"/>
                <a:cs typeface="Arial" pitchFamily="34" charset="0"/>
              </a:rPr>
              <a:t>ICAI Valuation Standards in 2018</a:t>
            </a:r>
          </a:p>
          <a:p>
            <a:pPr marL="171450" indent="-171450" defTabSz="855635">
              <a:buFont typeface="Arial" panose="020B0604020202020204" pitchFamily="34" charset="0"/>
              <a:buChar char="•"/>
            </a:pPr>
            <a:r>
              <a:rPr lang="en-IN" sz="937" dirty="0">
                <a:solidFill>
                  <a:prstClr val="black"/>
                </a:solidFill>
                <a:latin typeface="Arial" pitchFamily="34" charset="0"/>
                <a:cs typeface="Arial" pitchFamily="34" charset="0"/>
              </a:rPr>
              <a:t>Section 56(2)(x)</a:t>
            </a:r>
          </a:p>
        </p:txBody>
      </p:sp>
      <p:sp>
        <p:nvSpPr>
          <p:cNvPr id="22" name="Rectangular Callout 63">
            <a:extLst>
              <a:ext uri="{FF2B5EF4-FFF2-40B4-BE49-F238E27FC236}">
                <a16:creationId xmlns:a16="http://schemas.microsoft.com/office/drawing/2014/main" id="{2F28481B-5DA9-C1BA-E6AE-FD316D80A23C}"/>
              </a:ext>
            </a:extLst>
          </p:cNvPr>
          <p:cNvSpPr/>
          <p:nvPr/>
        </p:nvSpPr>
        <p:spPr>
          <a:xfrm>
            <a:off x="4630694" y="1859017"/>
            <a:ext cx="809826" cy="134968"/>
          </a:xfrm>
          <a:prstGeom prst="wedgeRectCallout">
            <a:avLst>
              <a:gd name="adj1" fmla="val 50192"/>
              <a:gd name="adj2" fmla="val 137831"/>
            </a:avLst>
          </a:prstGeom>
          <a:solidFill>
            <a:srgbClr val="F7941E"/>
          </a:solidFill>
          <a:ln>
            <a:solidFill>
              <a:srgbClr val="F7941E"/>
            </a:solidFill>
          </a:ln>
        </p:spPr>
        <p:style>
          <a:lnRef idx="1">
            <a:schemeClr val="accent1"/>
          </a:lnRef>
          <a:fillRef idx="3">
            <a:schemeClr val="accent1"/>
          </a:fillRef>
          <a:effectRef idx="2">
            <a:schemeClr val="accent1"/>
          </a:effectRef>
          <a:fontRef idx="minor">
            <a:schemeClr val="lt1"/>
          </a:fontRef>
        </p:style>
        <p:txBody>
          <a:bodyPr lIns="85566" tIns="42782" rIns="85566" bIns="42782" rtlCol="0" anchor="ctr"/>
          <a:lstStyle/>
          <a:p>
            <a:pPr algn="ctr" defTabSz="855635"/>
            <a:r>
              <a:rPr lang="en-US" sz="937" b="1" dirty="0">
                <a:solidFill>
                  <a:prstClr val="white"/>
                </a:solidFill>
                <a:latin typeface="Arial" pitchFamily="34" charset="0"/>
                <a:cs typeface="Arial" pitchFamily="34" charset="0"/>
              </a:rPr>
              <a:t>2017</a:t>
            </a:r>
            <a:endParaRPr lang="en-IN" sz="937" b="1" dirty="0">
              <a:solidFill>
                <a:prstClr val="white"/>
              </a:solidFill>
              <a:latin typeface="Arial" pitchFamily="34" charset="0"/>
              <a:cs typeface="Arial" pitchFamily="34" charset="0"/>
            </a:endParaRPr>
          </a:p>
        </p:txBody>
      </p:sp>
      <p:sp>
        <p:nvSpPr>
          <p:cNvPr id="23" name="TextBox 22">
            <a:extLst>
              <a:ext uri="{FF2B5EF4-FFF2-40B4-BE49-F238E27FC236}">
                <a16:creationId xmlns:a16="http://schemas.microsoft.com/office/drawing/2014/main" id="{96B45127-6F0C-F3BF-A275-BDEBC31D37F5}"/>
              </a:ext>
            </a:extLst>
          </p:cNvPr>
          <p:cNvSpPr txBox="1"/>
          <p:nvPr/>
        </p:nvSpPr>
        <p:spPr>
          <a:xfrm>
            <a:off x="4858843" y="3188570"/>
            <a:ext cx="2592450" cy="879565"/>
          </a:xfrm>
          <a:prstGeom prst="rect">
            <a:avLst/>
          </a:prstGeom>
          <a:noFill/>
        </p:spPr>
        <p:txBody>
          <a:bodyPr wrap="square" lIns="85566" tIns="42782" rIns="85566" bIns="42782" rtlCol="0">
            <a:spAutoFit/>
          </a:bodyPr>
          <a:lstStyle/>
          <a:p>
            <a:pPr defTabSz="855635"/>
            <a:r>
              <a:rPr lang="en-IN" sz="1031" dirty="0">
                <a:solidFill>
                  <a:prstClr val="black"/>
                </a:solidFill>
                <a:latin typeface="Arial" pitchFamily="34" charset="0"/>
                <a:cs typeface="Arial" pitchFamily="34" charset="0"/>
              </a:rPr>
              <a:t>IBC, 2016 </a:t>
            </a:r>
          </a:p>
          <a:p>
            <a:pPr marL="171450" indent="-171450" defTabSz="855635">
              <a:buFontTx/>
              <a:buChar char="-"/>
            </a:pPr>
            <a:r>
              <a:rPr lang="en-IN" sz="1031" dirty="0">
                <a:solidFill>
                  <a:prstClr val="black"/>
                </a:solidFill>
                <a:latin typeface="Arial" pitchFamily="34" charset="0"/>
                <a:cs typeface="Arial" pitchFamily="34" charset="0"/>
              </a:rPr>
              <a:t>Enhancement in Distressed Valuation</a:t>
            </a:r>
          </a:p>
          <a:p>
            <a:pPr marL="171450" indent="-171450" defTabSz="855635">
              <a:buFontTx/>
              <a:buChar char="-"/>
            </a:pPr>
            <a:r>
              <a:rPr lang="en-IN" sz="1031" dirty="0">
                <a:solidFill>
                  <a:prstClr val="black"/>
                </a:solidFill>
                <a:latin typeface="Arial" pitchFamily="34" charset="0"/>
                <a:cs typeface="Arial" pitchFamily="34" charset="0"/>
              </a:rPr>
              <a:t>Setting up of IBBI</a:t>
            </a:r>
          </a:p>
          <a:p>
            <a:pPr marL="171450" indent="-171450" defTabSz="855635">
              <a:buFontTx/>
              <a:buChar char="-"/>
            </a:pPr>
            <a:endParaRPr lang="en-IN" sz="1031" dirty="0">
              <a:solidFill>
                <a:prstClr val="black"/>
              </a:solidFill>
              <a:latin typeface="Arial" pitchFamily="34" charset="0"/>
              <a:cs typeface="Arial" pitchFamily="34" charset="0"/>
            </a:endParaRPr>
          </a:p>
          <a:p>
            <a:pPr defTabSz="855635"/>
            <a:r>
              <a:rPr lang="en-IN" sz="1031" dirty="0">
                <a:solidFill>
                  <a:prstClr val="black"/>
                </a:solidFill>
                <a:latin typeface="Arial" pitchFamily="34" charset="0"/>
                <a:cs typeface="Arial" pitchFamily="34" charset="0"/>
              </a:rPr>
              <a:t>IND AS Adoption</a:t>
            </a:r>
          </a:p>
        </p:txBody>
      </p:sp>
      <p:sp>
        <p:nvSpPr>
          <p:cNvPr id="24" name="Rectangular Callout 66">
            <a:extLst>
              <a:ext uri="{FF2B5EF4-FFF2-40B4-BE49-F238E27FC236}">
                <a16:creationId xmlns:a16="http://schemas.microsoft.com/office/drawing/2014/main" id="{AC932ED7-D711-9EB6-C206-3FAFEDD0165F}"/>
              </a:ext>
            </a:extLst>
          </p:cNvPr>
          <p:cNvSpPr/>
          <p:nvPr/>
        </p:nvSpPr>
        <p:spPr>
          <a:xfrm>
            <a:off x="2884862" y="2604212"/>
            <a:ext cx="1012283" cy="134967"/>
          </a:xfrm>
          <a:prstGeom prst="wedgeRectCallout">
            <a:avLst>
              <a:gd name="adj1" fmla="val 52346"/>
              <a:gd name="adj2" fmla="val 137831"/>
            </a:avLst>
          </a:prstGeom>
          <a:gradFill flip="none" rotWithShape="1">
            <a:gsLst>
              <a:gs pos="0">
                <a:srgbClr val="327181">
                  <a:shade val="30000"/>
                  <a:satMod val="115000"/>
                </a:srgbClr>
              </a:gs>
              <a:gs pos="50000">
                <a:srgbClr val="327181">
                  <a:shade val="67500"/>
                  <a:satMod val="115000"/>
                </a:srgbClr>
              </a:gs>
              <a:gs pos="100000">
                <a:srgbClr val="327181">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lIns="85566" tIns="42782" rIns="85566" bIns="42782" rtlCol="0" anchor="ctr"/>
          <a:lstStyle/>
          <a:p>
            <a:pPr algn="ctr" defTabSz="855635"/>
            <a:r>
              <a:rPr lang="en-US" sz="937" b="1" dirty="0">
                <a:solidFill>
                  <a:prstClr val="white"/>
                </a:solidFill>
                <a:latin typeface="Arial" pitchFamily="34" charset="0"/>
                <a:cs typeface="Arial" pitchFamily="34" charset="0"/>
              </a:rPr>
              <a:t>2016</a:t>
            </a:r>
            <a:endParaRPr lang="en-IN" sz="937" b="1" dirty="0">
              <a:solidFill>
                <a:prstClr val="white"/>
              </a:solidFill>
              <a:latin typeface="Arial" pitchFamily="34" charset="0"/>
              <a:cs typeface="Arial" pitchFamily="34" charset="0"/>
            </a:endParaRPr>
          </a:p>
        </p:txBody>
      </p:sp>
      <p:sp>
        <p:nvSpPr>
          <p:cNvPr id="25" name="TextBox 24">
            <a:extLst>
              <a:ext uri="{FF2B5EF4-FFF2-40B4-BE49-F238E27FC236}">
                <a16:creationId xmlns:a16="http://schemas.microsoft.com/office/drawing/2014/main" id="{0136744F-84B5-1973-F6AB-3650FD2C0FA1}"/>
              </a:ext>
            </a:extLst>
          </p:cNvPr>
          <p:cNvSpPr txBox="1"/>
          <p:nvPr/>
        </p:nvSpPr>
        <p:spPr>
          <a:xfrm>
            <a:off x="3341495" y="4575194"/>
            <a:ext cx="2356773" cy="666118"/>
          </a:xfrm>
          <a:prstGeom prst="rect">
            <a:avLst/>
          </a:prstGeom>
          <a:noFill/>
        </p:spPr>
        <p:txBody>
          <a:bodyPr wrap="square" lIns="85566" tIns="42782" rIns="85566" bIns="42782" rtlCol="0">
            <a:spAutoFit/>
          </a:bodyPr>
          <a:lstStyle/>
          <a:p>
            <a:pPr defTabSz="855635"/>
            <a:r>
              <a:rPr lang="en-US" sz="1050" dirty="0">
                <a:solidFill>
                  <a:prstClr val="black"/>
                </a:solidFill>
                <a:latin typeface="Arial" pitchFamily="34" charset="0"/>
                <a:cs typeface="Arial" pitchFamily="34" charset="0"/>
              </a:rPr>
              <a:t>Pricing guidelines under FEMA - Announced by RBI - </a:t>
            </a:r>
            <a:r>
              <a:rPr lang="en-US" sz="1050" b="1" dirty="0">
                <a:solidFill>
                  <a:prstClr val="black"/>
                </a:solidFill>
                <a:latin typeface="Arial" pitchFamily="34" charset="0"/>
                <a:cs typeface="Arial" pitchFamily="34" charset="0"/>
              </a:rPr>
              <a:t>Internationally Accepted Methodology</a:t>
            </a:r>
            <a:endParaRPr lang="en-IN" sz="1031" dirty="0">
              <a:solidFill>
                <a:prstClr val="black"/>
              </a:solidFill>
              <a:latin typeface="Arial" pitchFamily="34" charset="0"/>
              <a:cs typeface="Arial" pitchFamily="34" charset="0"/>
            </a:endParaRPr>
          </a:p>
        </p:txBody>
      </p:sp>
      <p:sp>
        <p:nvSpPr>
          <p:cNvPr id="26" name="Rectangular Callout 69">
            <a:extLst>
              <a:ext uri="{FF2B5EF4-FFF2-40B4-BE49-F238E27FC236}">
                <a16:creationId xmlns:a16="http://schemas.microsoft.com/office/drawing/2014/main" id="{D5AF4B6C-7148-5E92-3837-F1134E63838C}"/>
              </a:ext>
            </a:extLst>
          </p:cNvPr>
          <p:cNvSpPr/>
          <p:nvPr/>
        </p:nvSpPr>
        <p:spPr>
          <a:xfrm>
            <a:off x="1615423" y="3551631"/>
            <a:ext cx="816575" cy="134970"/>
          </a:xfrm>
          <a:prstGeom prst="wedgeRectCallout">
            <a:avLst>
              <a:gd name="adj1" fmla="val 52345"/>
              <a:gd name="adj2" fmla="val 148594"/>
            </a:avLst>
          </a:prstGeom>
          <a:gradFill flip="none" rotWithShape="1">
            <a:gsLst>
              <a:gs pos="0">
                <a:srgbClr val="9E0F1D">
                  <a:shade val="30000"/>
                  <a:satMod val="115000"/>
                </a:srgbClr>
              </a:gs>
              <a:gs pos="0">
                <a:schemeClr val="bg1"/>
              </a:gs>
              <a:gs pos="50000">
                <a:srgbClr val="9E0F1D">
                  <a:shade val="67500"/>
                  <a:satMod val="115000"/>
                </a:srgbClr>
              </a:gs>
              <a:gs pos="100000">
                <a:srgbClr val="9E0F1D">
                  <a:shade val="100000"/>
                  <a:satMod val="115000"/>
                </a:srgbClr>
              </a:gs>
            </a:gsLst>
            <a:lin ang="12600000" scaled="0"/>
            <a:tileRect/>
          </a:gradFill>
          <a:ln>
            <a:solidFill>
              <a:srgbClr val="9E0F1D"/>
            </a:solidFill>
          </a:ln>
        </p:spPr>
        <p:style>
          <a:lnRef idx="1">
            <a:schemeClr val="accent1"/>
          </a:lnRef>
          <a:fillRef idx="3">
            <a:schemeClr val="accent1"/>
          </a:fillRef>
          <a:effectRef idx="2">
            <a:schemeClr val="accent1"/>
          </a:effectRef>
          <a:fontRef idx="minor">
            <a:schemeClr val="lt1"/>
          </a:fontRef>
        </p:style>
        <p:txBody>
          <a:bodyPr lIns="85566" tIns="42782" rIns="85566" bIns="42782" rtlCol="0" anchor="ctr"/>
          <a:lstStyle/>
          <a:p>
            <a:pPr algn="ctr" defTabSz="855635"/>
            <a:r>
              <a:rPr lang="en-US" sz="937" b="1" dirty="0">
                <a:solidFill>
                  <a:prstClr val="white"/>
                </a:solidFill>
                <a:latin typeface="Arial" pitchFamily="34" charset="0"/>
                <a:cs typeface="Arial" pitchFamily="34" charset="0"/>
              </a:rPr>
              <a:t>2014</a:t>
            </a:r>
            <a:endParaRPr lang="en-IN" sz="937" b="1" dirty="0">
              <a:solidFill>
                <a:prstClr val="white"/>
              </a:solidFill>
              <a:latin typeface="Arial" pitchFamily="34" charset="0"/>
              <a:cs typeface="Arial" pitchFamily="34" charset="0"/>
            </a:endParaRPr>
          </a:p>
        </p:txBody>
      </p:sp>
      <p:sp>
        <p:nvSpPr>
          <p:cNvPr id="27" name="TextBox 26">
            <a:extLst>
              <a:ext uri="{FF2B5EF4-FFF2-40B4-BE49-F238E27FC236}">
                <a16:creationId xmlns:a16="http://schemas.microsoft.com/office/drawing/2014/main" id="{CAE270F1-3713-7FEA-5647-AACB288CB632}"/>
              </a:ext>
            </a:extLst>
          </p:cNvPr>
          <p:cNvSpPr txBox="1"/>
          <p:nvPr/>
        </p:nvSpPr>
        <p:spPr>
          <a:xfrm>
            <a:off x="6590190" y="5603202"/>
            <a:ext cx="2459605" cy="1055896"/>
          </a:xfrm>
          <a:prstGeom prst="rect">
            <a:avLst/>
          </a:prstGeom>
          <a:noFill/>
        </p:spPr>
        <p:txBody>
          <a:bodyPr wrap="square" lIns="85566" tIns="42782" rIns="85566" bIns="42782" rtlCol="0">
            <a:spAutoFit/>
          </a:bodyPr>
          <a:lstStyle/>
          <a:p>
            <a:pPr defTabSz="855635"/>
            <a:r>
              <a:rPr lang="en-IN" sz="1050" dirty="0">
                <a:solidFill>
                  <a:prstClr val="black"/>
                </a:solidFill>
                <a:latin typeface="Arial" pitchFamily="34" charset="0"/>
                <a:cs typeface="Arial" pitchFamily="34" charset="0"/>
              </a:rPr>
              <a:t>Revision in </a:t>
            </a:r>
            <a:r>
              <a:rPr lang="en-IN" sz="1050" b="1" dirty="0">
                <a:solidFill>
                  <a:prstClr val="black"/>
                </a:solidFill>
                <a:latin typeface="Arial" pitchFamily="34" charset="0"/>
                <a:cs typeface="Arial" pitchFamily="34" charset="0"/>
              </a:rPr>
              <a:t>CCI Pricing Guidelines</a:t>
            </a:r>
            <a:r>
              <a:rPr lang="en-IN" sz="1050" dirty="0">
                <a:solidFill>
                  <a:prstClr val="black"/>
                </a:solidFill>
                <a:latin typeface="Arial" pitchFamily="34" charset="0"/>
                <a:cs typeface="Arial" pitchFamily="34" charset="0"/>
              </a:rPr>
              <a:t>. </a:t>
            </a:r>
          </a:p>
          <a:p>
            <a:pPr defTabSz="855635"/>
            <a:r>
              <a:rPr lang="en-IN" sz="1050" dirty="0">
                <a:solidFill>
                  <a:prstClr val="black"/>
                </a:solidFill>
                <a:latin typeface="Arial" pitchFamily="34" charset="0"/>
                <a:cs typeface="Arial" pitchFamily="34" charset="0"/>
              </a:rPr>
              <a:t>New method introduced – DCF</a:t>
            </a:r>
          </a:p>
          <a:p>
            <a:pPr defTabSz="855635"/>
            <a:endParaRPr lang="en-IN" sz="1050" dirty="0">
              <a:solidFill>
                <a:prstClr val="black"/>
              </a:solidFill>
              <a:latin typeface="Arial" pitchFamily="34" charset="0"/>
              <a:cs typeface="Arial" pitchFamily="34" charset="0"/>
            </a:endParaRPr>
          </a:p>
          <a:p>
            <a:pPr defTabSz="855635"/>
            <a:r>
              <a:rPr lang="en-IN" sz="1050" dirty="0">
                <a:solidFill>
                  <a:prstClr val="black"/>
                </a:solidFill>
                <a:latin typeface="Arial" pitchFamily="34" charset="0"/>
                <a:cs typeface="Arial" pitchFamily="34" charset="0"/>
              </a:rPr>
              <a:t>Old Methods prescribed – </a:t>
            </a:r>
          </a:p>
          <a:p>
            <a:pPr defTabSz="855635"/>
            <a:r>
              <a:rPr lang="en-US" sz="1050" dirty="0">
                <a:solidFill>
                  <a:prstClr val="black"/>
                </a:solidFill>
                <a:latin typeface="Arial" pitchFamily="34" charset="0"/>
                <a:cs typeface="Arial" pitchFamily="34" charset="0"/>
              </a:rPr>
              <a:t>NAV and Profit Earning Capacity Value Method</a:t>
            </a:r>
            <a:endParaRPr lang="en-IN" sz="1031" dirty="0">
              <a:solidFill>
                <a:prstClr val="black"/>
              </a:solidFill>
              <a:latin typeface="Arial" pitchFamily="34" charset="0"/>
              <a:cs typeface="Arial" pitchFamily="34" charset="0"/>
            </a:endParaRPr>
          </a:p>
        </p:txBody>
      </p:sp>
      <p:sp>
        <p:nvSpPr>
          <p:cNvPr id="28" name="Rectangular Callout 74">
            <a:extLst>
              <a:ext uri="{FF2B5EF4-FFF2-40B4-BE49-F238E27FC236}">
                <a16:creationId xmlns:a16="http://schemas.microsoft.com/office/drawing/2014/main" id="{7AFFE6EE-C6F1-9C65-4FE3-7CF3D1DD204A}"/>
              </a:ext>
            </a:extLst>
          </p:cNvPr>
          <p:cNvSpPr/>
          <p:nvPr/>
        </p:nvSpPr>
        <p:spPr>
          <a:xfrm>
            <a:off x="6728240" y="4484066"/>
            <a:ext cx="826842" cy="134970"/>
          </a:xfrm>
          <a:prstGeom prst="wedgeRectCallout">
            <a:avLst>
              <a:gd name="adj1" fmla="val -57422"/>
              <a:gd name="adj2" fmla="val 170115"/>
            </a:avLst>
          </a:prstGeom>
          <a:solidFill>
            <a:srgbClr val="8DC63F"/>
          </a:solidFill>
          <a:ln>
            <a:solidFill>
              <a:srgbClr val="8DC63F"/>
            </a:solidFill>
          </a:ln>
        </p:spPr>
        <p:style>
          <a:lnRef idx="1">
            <a:schemeClr val="accent1"/>
          </a:lnRef>
          <a:fillRef idx="3">
            <a:schemeClr val="accent1"/>
          </a:fillRef>
          <a:effectRef idx="2">
            <a:schemeClr val="accent1"/>
          </a:effectRef>
          <a:fontRef idx="minor">
            <a:schemeClr val="lt1"/>
          </a:fontRef>
        </p:style>
        <p:txBody>
          <a:bodyPr lIns="85566" tIns="42782" rIns="85566" bIns="42782" rtlCol="0" anchor="ctr"/>
          <a:lstStyle/>
          <a:p>
            <a:pPr algn="ctr" defTabSz="855635"/>
            <a:r>
              <a:rPr lang="en-US" sz="937" b="1">
                <a:solidFill>
                  <a:prstClr val="white"/>
                </a:solidFill>
                <a:latin typeface="Arial" pitchFamily="34" charset="0"/>
                <a:cs typeface="Arial" pitchFamily="34" charset="0"/>
              </a:rPr>
              <a:t>2010</a:t>
            </a:r>
            <a:endParaRPr lang="en-IN" sz="937" b="1" dirty="0">
              <a:solidFill>
                <a:prstClr val="white"/>
              </a:solidFill>
              <a:latin typeface="Arial" pitchFamily="34" charset="0"/>
              <a:cs typeface="Arial" pitchFamily="34" charset="0"/>
            </a:endParaRPr>
          </a:p>
        </p:txBody>
      </p:sp>
      <p:pic>
        <p:nvPicPr>
          <p:cNvPr id="29" name="Picture 28" descr="logo.png">
            <a:extLst>
              <a:ext uri="{FF2B5EF4-FFF2-40B4-BE49-F238E27FC236}">
                <a16:creationId xmlns:a16="http://schemas.microsoft.com/office/drawing/2014/main" id="{41BA41C3-1F2C-8C5E-A8CA-2D031F62A925}"/>
              </a:ext>
            </a:extLst>
          </p:cNvPr>
          <p:cNvPicPr>
            <a:picLocks noChangeAspect="1"/>
          </p:cNvPicPr>
          <p:nvPr/>
        </p:nvPicPr>
        <p:blipFill>
          <a:blip r:embed="rId7" cstate="screen">
            <a:lum contrast="30000"/>
            <a:extLst>
              <a:ext uri="{28A0092B-C50C-407E-A947-70E740481C1C}">
                <a14:useLocalDpi xmlns:a14="http://schemas.microsoft.com/office/drawing/2010/main" val="0"/>
              </a:ext>
            </a:extLst>
          </a:blip>
          <a:srcRect l="4276" t="20738" r="66252" b="21171"/>
          <a:stretch>
            <a:fillRect/>
          </a:stretch>
        </p:blipFill>
        <p:spPr>
          <a:xfrm>
            <a:off x="5926708" y="4705927"/>
            <a:ext cx="709840" cy="709840"/>
          </a:xfrm>
          <a:prstGeom prst="flowChartConnector">
            <a:avLst/>
          </a:prstGeom>
        </p:spPr>
      </p:pic>
      <p:sp>
        <p:nvSpPr>
          <p:cNvPr id="30" name="TextBox 29">
            <a:extLst>
              <a:ext uri="{FF2B5EF4-FFF2-40B4-BE49-F238E27FC236}">
                <a16:creationId xmlns:a16="http://schemas.microsoft.com/office/drawing/2014/main" id="{D6F593B7-3CE2-6824-BE83-461605F75B10}"/>
              </a:ext>
            </a:extLst>
          </p:cNvPr>
          <p:cNvSpPr txBox="1"/>
          <p:nvPr/>
        </p:nvSpPr>
        <p:spPr>
          <a:xfrm>
            <a:off x="1482631" y="5828796"/>
            <a:ext cx="2834392" cy="763508"/>
          </a:xfrm>
          <a:prstGeom prst="rect">
            <a:avLst/>
          </a:prstGeom>
          <a:noFill/>
        </p:spPr>
        <p:txBody>
          <a:bodyPr wrap="square" lIns="85566" tIns="42782" rIns="85566" bIns="42782" rtlCol="0">
            <a:spAutoFit/>
          </a:bodyPr>
          <a:lstStyle/>
          <a:p>
            <a:pPr defTabSz="855635"/>
            <a:r>
              <a:rPr lang="en-IN" sz="1100" dirty="0">
                <a:solidFill>
                  <a:prstClr val="black"/>
                </a:solidFill>
                <a:latin typeface="Arial" pitchFamily="34" charset="0"/>
                <a:cs typeface="Arial" pitchFamily="34" charset="0"/>
              </a:rPr>
              <a:t>Valuation were performed in accordance to </a:t>
            </a:r>
          </a:p>
          <a:p>
            <a:pPr marL="171450" indent="-171450" defTabSz="855635">
              <a:buFont typeface="Arial" panose="020B0604020202020204" pitchFamily="34" charset="0"/>
              <a:buChar char="•"/>
            </a:pPr>
            <a:r>
              <a:rPr lang="en-IN" sz="1100" dirty="0">
                <a:solidFill>
                  <a:prstClr val="black"/>
                </a:solidFill>
                <a:latin typeface="Arial" pitchFamily="34" charset="0"/>
                <a:cs typeface="Arial" pitchFamily="34" charset="0"/>
              </a:rPr>
              <a:t>SEBI Guidelines for Listed Entities</a:t>
            </a:r>
          </a:p>
          <a:p>
            <a:pPr marL="171450" indent="-171450" defTabSz="855635">
              <a:buFont typeface="Arial" panose="020B0604020202020204" pitchFamily="34" charset="0"/>
              <a:buChar char="•"/>
            </a:pPr>
            <a:r>
              <a:rPr lang="en-IN" sz="1100" dirty="0">
                <a:solidFill>
                  <a:prstClr val="black"/>
                </a:solidFill>
                <a:latin typeface="Arial" pitchFamily="34" charset="0"/>
                <a:cs typeface="Arial" pitchFamily="34" charset="0"/>
              </a:rPr>
              <a:t>CCI Pricing Guidelines for Unlisted Entities</a:t>
            </a:r>
            <a:endParaRPr lang="en-IN" sz="1125" dirty="0">
              <a:solidFill>
                <a:prstClr val="black"/>
              </a:solidFill>
              <a:latin typeface="Arial" pitchFamily="34" charset="0"/>
              <a:cs typeface="Arial" pitchFamily="34" charset="0"/>
            </a:endParaRPr>
          </a:p>
        </p:txBody>
      </p:sp>
      <p:sp>
        <p:nvSpPr>
          <p:cNvPr id="31" name="Rectangular Callout 77">
            <a:extLst>
              <a:ext uri="{FF2B5EF4-FFF2-40B4-BE49-F238E27FC236}">
                <a16:creationId xmlns:a16="http://schemas.microsoft.com/office/drawing/2014/main" id="{85E6CE3F-540A-6CF6-7610-7168D9567180}"/>
              </a:ext>
            </a:extLst>
          </p:cNvPr>
          <p:cNvSpPr/>
          <p:nvPr/>
        </p:nvSpPr>
        <p:spPr>
          <a:xfrm>
            <a:off x="124687" y="4091516"/>
            <a:ext cx="860295" cy="134970"/>
          </a:xfrm>
          <a:prstGeom prst="wedgeRectCallout">
            <a:avLst>
              <a:gd name="adj1" fmla="val 28948"/>
              <a:gd name="adj2" fmla="val 209201"/>
            </a:avLst>
          </a:prstGeom>
          <a:solidFill>
            <a:srgbClr val="00B0F0"/>
          </a:solidFill>
          <a:ln>
            <a:solidFill>
              <a:srgbClr val="34A5CD"/>
            </a:solidFill>
          </a:ln>
        </p:spPr>
        <p:style>
          <a:lnRef idx="1">
            <a:schemeClr val="accent1"/>
          </a:lnRef>
          <a:fillRef idx="3">
            <a:schemeClr val="accent1"/>
          </a:fillRef>
          <a:effectRef idx="2">
            <a:schemeClr val="accent1"/>
          </a:effectRef>
          <a:fontRef idx="minor">
            <a:schemeClr val="lt1"/>
          </a:fontRef>
        </p:style>
        <p:txBody>
          <a:bodyPr lIns="85566" tIns="42782" rIns="85566" bIns="42782" rtlCol="0" anchor="ctr"/>
          <a:lstStyle/>
          <a:p>
            <a:pPr algn="ctr" defTabSz="855635"/>
            <a:r>
              <a:rPr lang="en-US" sz="937" b="1" dirty="0">
                <a:solidFill>
                  <a:prstClr val="white"/>
                </a:solidFill>
                <a:latin typeface="Arial" pitchFamily="34" charset="0"/>
                <a:cs typeface="Arial" pitchFamily="34" charset="0"/>
              </a:rPr>
              <a:t>Before 2010</a:t>
            </a:r>
            <a:endParaRPr lang="en-IN" sz="937" b="1" dirty="0">
              <a:solidFill>
                <a:prstClr val="white"/>
              </a:solidFill>
              <a:latin typeface="Arial" pitchFamily="34" charset="0"/>
              <a:cs typeface="Arial" pitchFamily="34" charset="0"/>
            </a:endParaRPr>
          </a:p>
        </p:txBody>
      </p:sp>
      <p:pic>
        <p:nvPicPr>
          <p:cNvPr id="32" name="Picture 31" descr="dollar187.png">
            <a:extLst>
              <a:ext uri="{FF2B5EF4-FFF2-40B4-BE49-F238E27FC236}">
                <a16:creationId xmlns:a16="http://schemas.microsoft.com/office/drawing/2014/main" id="{693DBF7A-BC7D-AF6A-00F9-A4853D3A56D4}"/>
              </a:ext>
            </a:extLst>
          </p:cNvPr>
          <p:cNvPicPr>
            <a:picLocks noChangeAspect="1"/>
          </p:cNvPicPr>
          <p:nvPr/>
        </p:nvPicPr>
        <p:blipFill>
          <a:blip r:embed="rId8" cstate="print"/>
          <a:stretch>
            <a:fillRect/>
          </a:stretch>
        </p:blipFill>
        <p:spPr>
          <a:xfrm>
            <a:off x="5575496" y="2263930"/>
            <a:ext cx="337427" cy="337427"/>
          </a:xfrm>
          <a:prstGeom prst="rect">
            <a:avLst/>
          </a:prstGeom>
        </p:spPr>
      </p:pic>
      <p:pic>
        <p:nvPicPr>
          <p:cNvPr id="33" name="Picture 2" descr="C:\Users\Saurav Goyal\Desktop\FarEye\Pictures\earth53.png">
            <a:extLst>
              <a:ext uri="{FF2B5EF4-FFF2-40B4-BE49-F238E27FC236}">
                <a16:creationId xmlns:a16="http://schemas.microsoft.com/office/drawing/2014/main" id="{1AFFE551-1995-ED81-8C28-382C14E50D0E}"/>
              </a:ext>
            </a:extLst>
          </p:cNvPr>
          <p:cNvPicPr>
            <a:picLocks noChangeAspect="1" noChangeArrowheads="1"/>
          </p:cNvPicPr>
          <p:nvPr/>
        </p:nvPicPr>
        <p:blipFill>
          <a:blip r:embed="rId9" cstate="print"/>
          <a:srcRect/>
          <a:stretch>
            <a:fillRect/>
          </a:stretch>
        </p:blipFill>
        <p:spPr bwMode="auto">
          <a:xfrm>
            <a:off x="4099601" y="2941635"/>
            <a:ext cx="539884" cy="539884"/>
          </a:xfrm>
          <a:prstGeom prst="rect">
            <a:avLst/>
          </a:prstGeom>
          <a:noFill/>
        </p:spPr>
      </p:pic>
      <p:pic>
        <p:nvPicPr>
          <p:cNvPr id="34" name="Picture 4" descr="D:\Gaurav\olympicgames.png">
            <a:extLst>
              <a:ext uri="{FF2B5EF4-FFF2-40B4-BE49-F238E27FC236}">
                <a16:creationId xmlns:a16="http://schemas.microsoft.com/office/drawing/2014/main" id="{D588C387-1BEC-0F1D-3D4A-8C0AB1FEB709}"/>
              </a:ext>
            </a:extLst>
          </p:cNvPr>
          <p:cNvPicPr>
            <a:picLocks noChangeAspect="1" noChangeArrowheads="1"/>
          </p:cNvPicPr>
          <p:nvPr/>
        </p:nvPicPr>
        <p:blipFill>
          <a:blip r:embed="rId10" cstate="print"/>
          <a:srcRect/>
          <a:stretch>
            <a:fillRect/>
          </a:stretch>
        </p:blipFill>
        <p:spPr bwMode="auto">
          <a:xfrm flipH="1">
            <a:off x="6529080" y="1231207"/>
            <a:ext cx="337428" cy="337428"/>
          </a:xfrm>
          <a:prstGeom prst="rect">
            <a:avLst/>
          </a:prstGeom>
          <a:noFill/>
        </p:spPr>
      </p:pic>
      <p:pic>
        <p:nvPicPr>
          <p:cNvPr id="35" name="Picture 5" descr="D:\Gaurav\business72.png">
            <a:extLst>
              <a:ext uri="{FF2B5EF4-FFF2-40B4-BE49-F238E27FC236}">
                <a16:creationId xmlns:a16="http://schemas.microsoft.com/office/drawing/2014/main" id="{14E75C94-20F9-B37D-4E89-D566D99407E7}"/>
              </a:ext>
            </a:extLst>
          </p:cNvPr>
          <p:cNvPicPr>
            <a:picLocks noChangeAspect="1" noChangeArrowheads="1"/>
          </p:cNvPicPr>
          <p:nvPr/>
        </p:nvPicPr>
        <p:blipFill>
          <a:blip r:embed="rId11" cstate="print"/>
          <a:srcRect/>
          <a:stretch>
            <a:fillRect/>
          </a:stretch>
        </p:blipFill>
        <p:spPr bwMode="auto">
          <a:xfrm>
            <a:off x="810566" y="4701669"/>
            <a:ext cx="669277" cy="669277"/>
          </a:xfrm>
          <a:prstGeom prst="rect">
            <a:avLst/>
          </a:prstGeom>
          <a:noFill/>
        </p:spPr>
      </p:pic>
      <p:pic>
        <p:nvPicPr>
          <p:cNvPr id="36" name="Picture 6" descr="D:\Gaurav\bill7.png">
            <a:extLst>
              <a:ext uri="{FF2B5EF4-FFF2-40B4-BE49-F238E27FC236}">
                <a16:creationId xmlns:a16="http://schemas.microsoft.com/office/drawing/2014/main" id="{0161A598-D6FB-3B63-7E4C-F7604A9C5022}"/>
              </a:ext>
            </a:extLst>
          </p:cNvPr>
          <p:cNvPicPr>
            <a:picLocks noChangeAspect="1" noChangeArrowheads="1"/>
          </p:cNvPicPr>
          <p:nvPr/>
        </p:nvPicPr>
        <p:blipFill>
          <a:blip r:embed="rId12" cstate="print"/>
          <a:srcRect/>
          <a:stretch>
            <a:fillRect/>
          </a:stretch>
        </p:blipFill>
        <p:spPr bwMode="auto">
          <a:xfrm>
            <a:off x="2698781" y="4091513"/>
            <a:ext cx="414842" cy="414842"/>
          </a:xfrm>
          <a:prstGeom prst="rect">
            <a:avLst/>
          </a:prstGeom>
          <a:noFill/>
        </p:spPr>
      </p:pic>
      <p:sp>
        <p:nvSpPr>
          <p:cNvPr id="37" name="TextBox 36">
            <a:extLst>
              <a:ext uri="{FF2B5EF4-FFF2-40B4-BE49-F238E27FC236}">
                <a16:creationId xmlns:a16="http://schemas.microsoft.com/office/drawing/2014/main" id="{1AC67F4B-FEEA-E0F9-6526-B9B88BD2DA5B}"/>
              </a:ext>
            </a:extLst>
          </p:cNvPr>
          <p:cNvSpPr txBox="1"/>
          <p:nvPr/>
        </p:nvSpPr>
        <p:spPr>
          <a:xfrm rot="524567">
            <a:off x="3542998" y="5506849"/>
            <a:ext cx="2357438" cy="253916"/>
          </a:xfrm>
          <a:prstGeom prst="rect">
            <a:avLst/>
          </a:prstGeom>
          <a:noFill/>
        </p:spPr>
        <p:txBody>
          <a:bodyPr wrap="square">
            <a:spAutoFit/>
          </a:bodyPr>
          <a:lstStyle/>
          <a:p>
            <a:pPr algn="ctr" defTabSz="855635"/>
            <a:r>
              <a:rPr lang="en-IN" sz="1050" b="1" dirty="0">
                <a:solidFill>
                  <a:prstClr val="black"/>
                </a:solidFill>
                <a:latin typeface="Arial" pitchFamily="34" charset="0"/>
                <a:cs typeface="Arial" pitchFamily="34" charset="0"/>
              </a:rPr>
              <a:t>In 2012 - 56(2)(</a:t>
            </a:r>
            <a:r>
              <a:rPr lang="en-IN" sz="1050" b="1" dirty="0" err="1">
                <a:solidFill>
                  <a:prstClr val="black"/>
                </a:solidFill>
                <a:latin typeface="Arial" pitchFamily="34" charset="0"/>
                <a:cs typeface="Arial" pitchFamily="34" charset="0"/>
              </a:rPr>
              <a:t>viib</a:t>
            </a:r>
            <a:r>
              <a:rPr lang="en-IN" sz="1050" b="1" dirty="0">
                <a:solidFill>
                  <a:prstClr val="black"/>
                </a:solidFill>
                <a:latin typeface="Arial" pitchFamily="34" charset="0"/>
                <a:cs typeface="Arial" pitchFamily="34" charset="0"/>
              </a:rPr>
              <a:t>) and 56(2)(</a:t>
            </a:r>
            <a:r>
              <a:rPr lang="en-IN" sz="1050" b="1" dirty="0" err="1">
                <a:solidFill>
                  <a:prstClr val="black"/>
                </a:solidFill>
                <a:latin typeface="Arial" pitchFamily="34" charset="0"/>
                <a:cs typeface="Arial" pitchFamily="34" charset="0"/>
              </a:rPr>
              <a:t>viia</a:t>
            </a:r>
            <a:r>
              <a:rPr lang="en-IN" sz="1050" b="1" dirty="0">
                <a:solidFill>
                  <a:prstClr val="black"/>
                </a:solidFill>
                <a:latin typeface="Arial" pitchFamily="34" charset="0"/>
                <a:cs typeface="Arial" pitchFamily="34" charset="0"/>
              </a:rPr>
              <a:t>)</a:t>
            </a:r>
          </a:p>
        </p:txBody>
      </p:sp>
    </p:spTree>
    <p:extLst>
      <p:ext uri="{BB962C8B-B14F-4D97-AF65-F5344CB8AC3E}">
        <p14:creationId xmlns:p14="http://schemas.microsoft.com/office/powerpoint/2010/main" val="3849214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C6C6F90-24A2-5E47-B903-ED66EE245175}" type="slidenum">
              <a:rPr lang="en-US" smtClean="0"/>
              <a:pPr/>
              <a:t>4</a:t>
            </a:fld>
            <a:endParaRPr lang="en-US"/>
          </a:p>
        </p:txBody>
      </p:sp>
      <p:graphicFrame>
        <p:nvGraphicFramePr>
          <p:cNvPr id="6" name="Content Placeholder 5"/>
          <p:cNvGraphicFramePr>
            <a:graphicFrameLocks/>
          </p:cNvGraphicFramePr>
          <p:nvPr/>
        </p:nvGraphicFramePr>
        <p:xfrm>
          <a:off x="330200" y="1331697"/>
          <a:ext cx="8483600" cy="44532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5">
            <a:extLst>
              <a:ext uri="{FF2B5EF4-FFF2-40B4-BE49-F238E27FC236}">
                <a16:creationId xmlns:a16="http://schemas.microsoft.com/office/drawing/2014/main" id="{1A6130E1-9A91-AE5E-BC74-E26C983FA8AF}"/>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200" dirty="0">
              <a:solidFill>
                <a:srgbClr val="00335A"/>
              </a:solidFill>
              <a:latin typeface="Arial"/>
              <a:cs typeface="Arial"/>
            </a:endParaRPr>
          </a:p>
          <a:p>
            <a:pPr algn="l"/>
            <a:r>
              <a:rPr lang="en-US" sz="2200" b="1" dirty="0">
                <a:solidFill>
                  <a:srgbClr val="00335A"/>
                </a:solidFill>
                <a:latin typeface="Arial"/>
                <a:cs typeface="Arial"/>
              </a:rPr>
              <a:t>Existing Institutional Framework for RV</a:t>
            </a:r>
            <a:endParaRPr lang="en-IN" sz="2200" b="1" dirty="0">
              <a:solidFill>
                <a:srgbClr val="00335A"/>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00926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BC6C6F90-24A2-5E47-B903-ED66EE245175}" type="slidenum">
              <a:rPr lang="en-US" smtClean="0"/>
              <a:pPr/>
              <a:t>5</a:t>
            </a:fld>
            <a:endParaRPr lang="en-US"/>
          </a:p>
        </p:txBody>
      </p:sp>
      <p:sp>
        <p:nvSpPr>
          <p:cNvPr id="7" name="Footer Placeholder 3">
            <a:extLst>
              <a:ext uri="{FF2B5EF4-FFF2-40B4-BE49-F238E27FC236}">
                <a16:creationId xmlns:a16="http://schemas.microsoft.com/office/drawing/2014/main" id="{8E802451-BA35-4367-A264-67F2A6493CF3}"/>
              </a:ext>
            </a:extLst>
          </p:cNvPr>
          <p:cNvSpPr>
            <a:spLocks noGrp="1"/>
          </p:cNvSpPr>
          <p:nvPr>
            <p:ph type="ftr" sz="quarter" idx="11"/>
          </p:nvPr>
        </p:nvSpPr>
        <p:spPr>
          <a:xfrm>
            <a:off x="364836" y="6485510"/>
            <a:ext cx="8414328" cy="365125"/>
          </a:xfrm>
        </p:spPr>
        <p:txBody>
          <a:bodyPr/>
          <a:lstStyle/>
          <a:p>
            <a:pPr algn="just"/>
            <a:r>
              <a:rPr lang="en-US" sz="800" dirty="0">
                <a:solidFill>
                  <a:schemeClr val="tx1"/>
                </a:solidFill>
                <a:latin typeface="Arial" panose="020B0604020202020204" pitchFamily="34" charset="0"/>
                <a:cs typeface="Arial" panose="020B0604020202020204" pitchFamily="34" charset="0"/>
              </a:rPr>
              <a:t>Source: </a:t>
            </a:r>
          </a:p>
          <a:p>
            <a:pPr marL="171450" indent="-171450" algn="just">
              <a:buFont typeface="Arial" panose="020B0604020202020204" pitchFamily="34" charset="0"/>
              <a:buChar char="•"/>
            </a:pPr>
            <a:r>
              <a:rPr lang="en-US" sz="800" dirty="0">
                <a:solidFill>
                  <a:schemeClr val="tx1"/>
                </a:solidFill>
                <a:latin typeface="Arial" panose="020B0604020202020204" pitchFamily="34" charset="0"/>
                <a:cs typeface="Arial" panose="020B0604020202020204" pitchFamily="34" charset="0"/>
              </a:rPr>
              <a:t>Report of CoE to Examine the Need for an Institutional Framework for Regulation and Development of Valuation Professionals, Volume I</a:t>
            </a:r>
          </a:p>
          <a:p>
            <a:pPr marL="171450" indent="-171450" algn="just">
              <a:buFont typeface="Arial" panose="020B0604020202020204" pitchFamily="34" charset="0"/>
              <a:buChar char="•"/>
            </a:pPr>
            <a:r>
              <a:rPr lang="en-US" sz="800" dirty="0">
                <a:solidFill>
                  <a:schemeClr val="tx1"/>
                </a:solidFill>
                <a:latin typeface="Arial" panose="020B0604020202020204" pitchFamily="34" charset="0"/>
                <a:cs typeface="Arial" panose="020B0604020202020204" pitchFamily="34" charset="0"/>
              </a:rPr>
              <a:t>Presentation on the Draft Valuers Bill, 2020 by Valuer Division, IBBI</a:t>
            </a:r>
          </a:p>
          <a:p>
            <a:pPr algn="just"/>
            <a:endParaRPr lang="en-US" sz="800" dirty="0">
              <a:solidFill>
                <a:schemeClr val="tx1"/>
              </a:solidFill>
              <a:latin typeface="Arial" panose="020B0604020202020204" pitchFamily="34" charset="0"/>
              <a:cs typeface="Arial" panose="020B0604020202020204" pitchFamily="34" charset="0"/>
            </a:endParaRPr>
          </a:p>
        </p:txBody>
      </p:sp>
      <p:graphicFrame>
        <p:nvGraphicFramePr>
          <p:cNvPr id="8" name="Diagram 7">
            <a:extLst>
              <a:ext uri="{FF2B5EF4-FFF2-40B4-BE49-F238E27FC236}">
                <a16:creationId xmlns:a16="http://schemas.microsoft.com/office/drawing/2014/main" id="{29C32FFB-37F9-46EB-B797-214399BC28F9}"/>
              </a:ext>
            </a:extLst>
          </p:cNvPr>
          <p:cNvGraphicFramePr/>
          <p:nvPr/>
        </p:nvGraphicFramePr>
        <p:xfrm>
          <a:off x="342900" y="1559387"/>
          <a:ext cx="8458201" cy="44174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itle 5">
            <a:extLst>
              <a:ext uri="{FF2B5EF4-FFF2-40B4-BE49-F238E27FC236}">
                <a16:creationId xmlns:a16="http://schemas.microsoft.com/office/drawing/2014/main" id="{AC0EBFBC-E1B4-50E4-2AAE-86FA4B2C6243}"/>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200" dirty="0">
                <a:solidFill>
                  <a:srgbClr val="00335A"/>
                </a:solidFill>
                <a:latin typeface="Arial"/>
                <a:cs typeface="Arial"/>
              </a:rPr>
              <a:t>Draft Valuers Bill, 2020</a:t>
            </a:r>
          </a:p>
          <a:p>
            <a:pPr algn="l"/>
            <a:r>
              <a:rPr lang="en-US" sz="2200" b="1" dirty="0">
                <a:solidFill>
                  <a:srgbClr val="00335A"/>
                </a:solidFill>
                <a:latin typeface="Arial"/>
                <a:cs typeface="Arial"/>
              </a:rPr>
              <a:t>Proposed Structure</a:t>
            </a:r>
            <a:endParaRPr lang="en-IN" sz="2200" b="1" dirty="0">
              <a:solidFill>
                <a:srgbClr val="00335A"/>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79771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BC6C6F90-24A2-5E47-B903-ED66EE245175}" type="slidenum">
              <a:rPr lang="en-US" smtClean="0"/>
              <a:pPr/>
              <a:t>6</a:t>
            </a:fld>
            <a:endParaRPr lang="en-US"/>
          </a:p>
        </p:txBody>
      </p:sp>
      <p:sp>
        <p:nvSpPr>
          <p:cNvPr id="5" name="Content Placeholder 4">
            <a:extLst>
              <a:ext uri="{FF2B5EF4-FFF2-40B4-BE49-F238E27FC236}">
                <a16:creationId xmlns:a16="http://schemas.microsoft.com/office/drawing/2014/main" id="{1F040FC1-11D2-4DD1-9466-18C2155D6B54}"/>
              </a:ext>
            </a:extLst>
          </p:cNvPr>
          <p:cNvSpPr>
            <a:spLocks noGrp="1"/>
          </p:cNvSpPr>
          <p:nvPr>
            <p:ph idx="1"/>
          </p:nvPr>
        </p:nvSpPr>
        <p:spPr>
          <a:xfrm>
            <a:off x="376382" y="1064500"/>
            <a:ext cx="8391236" cy="5206998"/>
          </a:xfrm>
        </p:spPr>
        <p:txBody>
          <a:bodyPr>
            <a:normAutofit/>
          </a:bodyPr>
          <a:lstStyle/>
          <a:p>
            <a:pPr marL="0" indent="0" algn="just">
              <a:lnSpc>
                <a:spcPct val="150000"/>
              </a:lnSpc>
              <a:buNone/>
            </a:pPr>
            <a:r>
              <a:rPr lang="en-US" sz="1400" b="1" u="sng" dirty="0">
                <a:latin typeface="Arial" panose="020B0604020202020204" pitchFamily="34" charset="0"/>
                <a:cs typeface="Arial" panose="020B0604020202020204" pitchFamily="34" charset="0"/>
              </a:rPr>
              <a:t>Role of Institute:</a:t>
            </a:r>
          </a:p>
          <a:p>
            <a:pPr algn="just">
              <a:lnSpc>
                <a:spcPct val="110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Register and regulate Valuer Institutes;</a:t>
            </a:r>
          </a:p>
          <a:p>
            <a:pPr algn="just">
              <a:lnSpc>
                <a:spcPct val="110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Registers and regulates VPOs;</a:t>
            </a:r>
          </a:p>
          <a:p>
            <a:pPr algn="just">
              <a:lnSpc>
                <a:spcPct val="110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Registers and regulates Valuers;</a:t>
            </a:r>
          </a:p>
          <a:p>
            <a:pPr algn="just">
              <a:lnSpc>
                <a:spcPct val="110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Conducts a screening examination for admission;</a:t>
            </a:r>
          </a:p>
          <a:p>
            <a:pPr algn="just">
              <a:lnSpc>
                <a:spcPct val="110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Facilitates development of valuation standards; and</a:t>
            </a:r>
          </a:p>
          <a:p>
            <a:pPr algn="just">
              <a:lnSpc>
                <a:spcPct val="110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Promotes competition in the market for education and for valuation services.</a:t>
            </a:r>
          </a:p>
          <a:p>
            <a:pPr marL="0" indent="0" algn="just">
              <a:buNone/>
            </a:pPr>
            <a:endParaRPr lang="en-US" sz="1400" b="1" u="sng" dirty="0">
              <a:latin typeface="Arial" panose="020B0604020202020204" pitchFamily="34" charset="0"/>
              <a:cs typeface="Arial" panose="020B0604020202020204" pitchFamily="34" charset="0"/>
            </a:endParaRPr>
          </a:p>
          <a:p>
            <a:pPr marL="0" indent="0" algn="just">
              <a:lnSpc>
                <a:spcPct val="150000"/>
              </a:lnSpc>
              <a:buNone/>
            </a:pPr>
            <a:r>
              <a:rPr lang="en-US" sz="1400" b="1" u="sng" dirty="0">
                <a:latin typeface="Arial" panose="020B0604020202020204" pitchFamily="34" charset="0"/>
                <a:cs typeface="Arial" panose="020B0604020202020204" pitchFamily="34" charset="0"/>
              </a:rPr>
              <a:t>Transparency and Accountability:</a:t>
            </a:r>
          </a:p>
          <a:p>
            <a:pPr marL="0" indent="0" algn="just">
              <a:lnSpc>
                <a:spcPct val="150000"/>
              </a:lnSpc>
              <a:buNone/>
            </a:pPr>
            <a:r>
              <a:rPr lang="en-US" sz="1400" dirty="0">
                <a:latin typeface="Arial" panose="020B0604020202020204" pitchFamily="34" charset="0"/>
                <a:cs typeface="Arial" panose="020B0604020202020204" pitchFamily="34" charset="0"/>
              </a:rPr>
              <a:t>Framework should provide for adequate transparency, accountability and governance norms for the Institute and VPOs and also conduct of Valuers.</a:t>
            </a:r>
          </a:p>
          <a:p>
            <a:pPr algn="just"/>
            <a:endParaRPr lang="en-US" sz="1400" dirty="0">
              <a:latin typeface="Arial" panose="020B0604020202020204" pitchFamily="34" charset="0"/>
              <a:cs typeface="Arial" panose="020B0604020202020204" pitchFamily="34" charset="0"/>
            </a:endParaRPr>
          </a:p>
          <a:p>
            <a:pPr marL="0" indent="0" algn="just">
              <a:lnSpc>
                <a:spcPct val="150000"/>
              </a:lnSpc>
              <a:buNone/>
            </a:pPr>
            <a:r>
              <a:rPr lang="en-US" sz="1400" b="1" u="sng" dirty="0">
                <a:latin typeface="Arial" panose="020B0604020202020204" pitchFamily="34" charset="0"/>
                <a:cs typeface="Arial" panose="020B0604020202020204" pitchFamily="34" charset="0"/>
              </a:rPr>
              <a:t>Reauthorization of Statute:</a:t>
            </a:r>
          </a:p>
          <a:p>
            <a:pPr algn="just">
              <a:lnSpc>
                <a:spcPct val="150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Statute to lay down the basic structure of the institutional framework; and</a:t>
            </a:r>
          </a:p>
          <a:p>
            <a:pPr algn="just">
              <a:buFont typeface="Wingdings" panose="05000000000000000000" pitchFamily="2" charset="2"/>
              <a:buChar char="§"/>
            </a:pPr>
            <a:r>
              <a:rPr lang="en-US" sz="1400" dirty="0">
                <a:latin typeface="Arial" panose="020B0604020202020204" pitchFamily="34" charset="0"/>
                <a:cs typeface="Arial" panose="020B0604020202020204" pitchFamily="34" charset="0"/>
              </a:rPr>
              <a:t>Periodic review by the Parliament every ten years, for continuation or modification.</a:t>
            </a:r>
            <a:endParaRPr lang="en-US" sz="1400" dirty="0"/>
          </a:p>
        </p:txBody>
      </p:sp>
      <p:sp>
        <p:nvSpPr>
          <p:cNvPr id="7" name="Footer Placeholder 3">
            <a:extLst>
              <a:ext uri="{FF2B5EF4-FFF2-40B4-BE49-F238E27FC236}">
                <a16:creationId xmlns:a16="http://schemas.microsoft.com/office/drawing/2014/main" id="{8E802451-BA35-4367-A264-67F2A6493CF3}"/>
              </a:ext>
            </a:extLst>
          </p:cNvPr>
          <p:cNvSpPr>
            <a:spLocks noGrp="1"/>
          </p:cNvSpPr>
          <p:nvPr>
            <p:ph type="ftr" sz="quarter" idx="11"/>
          </p:nvPr>
        </p:nvSpPr>
        <p:spPr>
          <a:xfrm>
            <a:off x="364836" y="6485510"/>
            <a:ext cx="8414328" cy="365125"/>
          </a:xfrm>
        </p:spPr>
        <p:txBody>
          <a:bodyPr/>
          <a:lstStyle/>
          <a:p>
            <a:pPr algn="just"/>
            <a:r>
              <a:rPr lang="en-US" sz="800" dirty="0">
                <a:solidFill>
                  <a:schemeClr val="tx1"/>
                </a:solidFill>
                <a:latin typeface="Arial" panose="020B0604020202020204" pitchFamily="34" charset="0"/>
                <a:cs typeface="Arial" panose="020B0604020202020204" pitchFamily="34" charset="0"/>
              </a:rPr>
              <a:t>Source: </a:t>
            </a:r>
          </a:p>
          <a:p>
            <a:pPr marL="171450" indent="-171450" algn="just">
              <a:buFont typeface="Arial" panose="020B0604020202020204" pitchFamily="34" charset="0"/>
              <a:buChar char="•"/>
            </a:pPr>
            <a:r>
              <a:rPr lang="en-US" sz="800" dirty="0">
                <a:solidFill>
                  <a:schemeClr val="tx1"/>
                </a:solidFill>
                <a:latin typeface="Arial" panose="020B0604020202020204" pitchFamily="34" charset="0"/>
                <a:cs typeface="Arial" panose="020B0604020202020204" pitchFamily="34" charset="0"/>
              </a:rPr>
              <a:t>Report of CoE to Examine the Need for an Institutional Framework for Regulation and Development of Valuation Professionals, Volume I</a:t>
            </a:r>
          </a:p>
          <a:p>
            <a:pPr marL="171450" indent="-171450" algn="just">
              <a:buFont typeface="Arial" panose="020B0604020202020204" pitchFamily="34" charset="0"/>
              <a:buChar char="•"/>
            </a:pPr>
            <a:r>
              <a:rPr lang="en-US" sz="800" dirty="0">
                <a:solidFill>
                  <a:schemeClr val="tx1"/>
                </a:solidFill>
                <a:latin typeface="Arial" panose="020B0604020202020204" pitchFamily="34" charset="0"/>
                <a:cs typeface="Arial" panose="020B0604020202020204" pitchFamily="34" charset="0"/>
              </a:rPr>
              <a:t>Presentation on the Draft Valuers Bill, 2020 by Valuer Division, IBBI</a:t>
            </a:r>
          </a:p>
          <a:p>
            <a:pPr algn="just"/>
            <a:endParaRPr lang="en-US" sz="800" dirty="0">
              <a:solidFill>
                <a:schemeClr val="tx1"/>
              </a:solidFill>
              <a:latin typeface="Arial" panose="020B0604020202020204" pitchFamily="34" charset="0"/>
              <a:cs typeface="Arial" panose="020B0604020202020204" pitchFamily="34" charset="0"/>
            </a:endParaRPr>
          </a:p>
        </p:txBody>
      </p:sp>
      <p:sp>
        <p:nvSpPr>
          <p:cNvPr id="8" name="Title 5">
            <a:extLst>
              <a:ext uri="{FF2B5EF4-FFF2-40B4-BE49-F238E27FC236}">
                <a16:creationId xmlns:a16="http://schemas.microsoft.com/office/drawing/2014/main" id="{D1828110-C1AB-AAEF-5D87-AF3B729F658D}"/>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200" dirty="0">
                <a:solidFill>
                  <a:srgbClr val="00335A"/>
                </a:solidFill>
                <a:latin typeface="Arial"/>
                <a:cs typeface="Arial"/>
              </a:rPr>
              <a:t>Draft Valuers Bill, 2020</a:t>
            </a:r>
          </a:p>
          <a:p>
            <a:pPr algn="l"/>
            <a:r>
              <a:rPr lang="en-US" sz="2200" b="1" dirty="0">
                <a:solidFill>
                  <a:srgbClr val="00335A"/>
                </a:solidFill>
                <a:latin typeface="Arial"/>
                <a:cs typeface="Arial"/>
              </a:rPr>
              <a:t>Proposed Structure - Overview</a:t>
            </a:r>
            <a:endParaRPr lang="en-IN" sz="2200" b="1" dirty="0">
              <a:solidFill>
                <a:srgbClr val="00335A"/>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86402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BC6C6F90-24A2-5E47-B903-ED66EE245175}" type="slidenum">
              <a:rPr lang="en-US" smtClean="0"/>
              <a:pPr/>
              <a:t>7</a:t>
            </a:fld>
            <a:endParaRPr lang="en-US"/>
          </a:p>
        </p:txBody>
      </p:sp>
      <p:pic>
        <p:nvPicPr>
          <p:cNvPr id="20" name="Picture 19">
            <a:extLst>
              <a:ext uri="{FF2B5EF4-FFF2-40B4-BE49-F238E27FC236}">
                <a16:creationId xmlns:a16="http://schemas.microsoft.com/office/drawing/2014/main" id="{2D729B05-ACF8-4812-9647-19B2F12E7483}"/>
              </a:ext>
            </a:extLst>
          </p:cNvPr>
          <p:cNvPicPr>
            <a:picLocks noChangeAspect="1"/>
          </p:cNvPicPr>
          <p:nvPr/>
        </p:nvPicPr>
        <p:blipFill>
          <a:blip r:embed="rId2"/>
          <a:stretch>
            <a:fillRect/>
          </a:stretch>
        </p:blipFill>
        <p:spPr>
          <a:xfrm>
            <a:off x="195083" y="1897411"/>
            <a:ext cx="687361" cy="600077"/>
          </a:xfrm>
          <a:prstGeom prst="rect">
            <a:avLst/>
          </a:prstGeom>
        </p:spPr>
      </p:pic>
      <p:sp>
        <p:nvSpPr>
          <p:cNvPr id="26" name="TextBox 25">
            <a:extLst>
              <a:ext uri="{FF2B5EF4-FFF2-40B4-BE49-F238E27FC236}">
                <a16:creationId xmlns:a16="http://schemas.microsoft.com/office/drawing/2014/main" id="{B357E575-7A92-4E80-8321-9CC50E5C29FB}"/>
              </a:ext>
            </a:extLst>
          </p:cNvPr>
          <p:cNvSpPr txBox="1"/>
          <p:nvPr/>
        </p:nvSpPr>
        <p:spPr>
          <a:xfrm>
            <a:off x="1062181" y="1186376"/>
            <a:ext cx="7831476" cy="338554"/>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1600" b="1" dirty="0">
                <a:latin typeface="Arial" panose="020B0604020202020204" pitchFamily="34" charset="0"/>
                <a:cs typeface="Arial" panose="020B0604020202020204" pitchFamily="34" charset="0"/>
              </a:rPr>
              <a:t>69 Sections</a:t>
            </a:r>
          </a:p>
        </p:txBody>
      </p:sp>
      <p:sp>
        <p:nvSpPr>
          <p:cNvPr id="28" name="TextBox 27">
            <a:extLst>
              <a:ext uri="{FF2B5EF4-FFF2-40B4-BE49-F238E27FC236}">
                <a16:creationId xmlns:a16="http://schemas.microsoft.com/office/drawing/2014/main" id="{F61C6065-8C03-40F7-9CA2-F2A32CD8CC22}"/>
              </a:ext>
            </a:extLst>
          </p:cNvPr>
          <p:cNvSpPr txBox="1"/>
          <p:nvPr/>
        </p:nvSpPr>
        <p:spPr>
          <a:xfrm>
            <a:off x="1062181" y="1897021"/>
            <a:ext cx="7849954" cy="58477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1600" b="1" dirty="0">
                <a:latin typeface="Arial" panose="020B0604020202020204" pitchFamily="34" charset="0"/>
                <a:cs typeface="Arial" panose="020B0604020202020204" pitchFamily="34" charset="0"/>
              </a:rPr>
              <a:t>5 Schedules – Schedule 1 to 4 relates to contraventions by Valuers, VPO, VI – Schedule 5 – Companies Act Amendments</a:t>
            </a:r>
          </a:p>
        </p:txBody>
      </p:sp>
      <p:pic>
        <p:nvPicPr>
          <p:cNvPr id="31" name="Picture 30">
            <a:extLst>
              <a:ext uri="{FF2B5EF4-FFF2-40B4-BE49-F238E27FC236}">
                <a16:creationId xmlns:a16="http://schemas.microsoft.com/office/drawing/2014/main" id="{2C770938-F725-4589-9226-D9A21D32B74A}"/>
              </a:ext>
            </a:extLst>
          </p:cNvPr>
          <p:cNvPicPr>
            <a:picLocks noChangeAspect="1"/>
          </p:cNvPicPr>
          <p:nvPr/>
        </p:nvPicPr>
        <p:blipFill>
          <a:blip r:embed="rId3"/>
          <a:stretch>
            <a:fillRect/>
          </a:stretch>
        </p:blipFill>
        <p:spPr>
          <a:xfrm>
            <a:off x="231117" y="4233043"/>
            <a:ext cx="661622" cy="668973"/>
          </a:xfrm>
          <a:prstGeom prst="rect">
            <a:avLst/>
          </a:prstGeom>
        </p:spPr>
      </p:pic>
      <p:sp>
        <p:nvSpPr>
          <p:cNvPr id="33" name="TextBox 32">
            <a:extLst>
              <a:ext uri="{FF2B5EF4-FFF2-40B4-BE49-F238E27FC236}">
                <a16:creationId xmlns:a16="http://schemas.microsoft.com/office/drawing/2014/main" id="{7597E83D-13A9-439E-A18D-91E99EF81A1C}"/>
              </a:ext>
            </a:extLst>
          </p:cNvPr>
          <p:cNvSpPr txBox="1"/>
          <p:nvPr/>
        </p:nvSpPr>
        <p:spPr>
          <a:xfrm>
            <a:off x="1062181" y="2855876"/>
            <a:ext cx="7849954" cy="338554"/>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1600" b="1" dirty="0">
                <a:latin typeface="Arial" panose="020B0604020202020204" pitchFamily="34" charset="0"/>
                <a:cs typeface="Arial" panose="020B0604020202020204" pitchFamily="34" charset="0"/>
              </a:rPr>
              <a:t>Once approved will be known as the Valuers Act, 2020</a:t>
            </a:r>
          </a:p>
        </p:txBody>
      </p:sp>
      <p:sp>
        <p:nvSpPr>
          <p:cNvPr id="35" name="TextBox 34">
            <a:extLst>
              <a:ext uri="{FF2B5EF4-FFF2-40B4-BE49-F238E27FC236}">
                <a16:creationId xmlns:a16="http://schemas.microsoft.com/office/drawing/2014/main" id="{EA4D0A13-7B48-4E13-A961-1C6F3FF75FD2}"/>
              </a:ext>
            </a:extLst>
          </p:cNvPr>
          <p:cNvSpPr txBox="1"/>
          <p:nvPr/>
        </p:nvSpPr>
        <p:spPr>
          <a:xfrm>
            <a:off x="1062181" y="3566692"/>
            <a:ext cx="7831476" cy="338554"/>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1600" b="1" dirty="0">
                <a:latin typeface="Arial" panose="020B0604020202020204" pitchFamily="34" charset="0"/>
                <a:cs typeface="Arial" panose="020B0604020202020204" pitchFamily="34" charset="0"/>
              </a:rPr>
              <a:t>Governing Council - Bureaucrats</a:t>
            </a:r>
          </a:p>
        </p:txBody>
      </p:sp>
      <p:sp>
        <p:nvSpPr>
          <p:cNvPr id="37" name="TextBox 36">
            <a:extLst>
              <a:ext uri="{FF2B5EF4-FFF2-40B4-BE49-F238E27FC236}">
                <a16:creationId xmlns:a16="http://schemas.microsoft.com/office/drawing/2014/main" id="{BE4E787C-2B47-4E89-B634-7B546C6EBF29}"/>
              </a:ext>
            </a:extLst>
          </p:cNvPr>
          <p:cNvSpPr txBox="1"/>
          <p:nvPr/>
        </p:nvSpPr>
        <p:spPr>
          <a:xfrm>
            <a:off x="1062180" y="4275143"/>
            <a:ext cx="7831477" cy="58477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1600" b="1" dirty="0">
                <a:latin typeface="Arial" panose="020B0604020202020204" pitchFamily="34" charset="0"/>
                <a:cs typeface="Arial" panose="020B0604020202020204" pitchFamily="34" charset="0"/>
              </a:rPr>
              <a:t>Committee of Valuer – 20 valuers – Issue relating to valuation  (5 by council + 15 by VPOs)</a:t>
            </a:r>
          </a:p>
        </p:txBody>
      </p:sp>
      <p:sp>
        <p:nvSpPr>
          <p:cNvPr id="39" name="TextBox 38">
            <a:extLst>
              <a:ext uri="{FF2B5EF4-FFF2-40B4-BE49-F238E27FC236}">
                <a16:creationId xmlns:a16="http://schemas.microsoft.com/office/drawing/2014/main" id="{123BADA1-E081-4589-80A0-6616E5BAC5C0}"/>
              </a:ext>
            </a:extLst>
          </p:cNvPr>
          <p:cNvSpPr txBox="1"/>
          <p:nvPr/>
        </p:nvSpPr>
        <p:spPr>
          <a:xfrm>
            <a:off x="1062181" y="5229815"/>
            <a:ext cx="7831476" cy="338554"/>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1600" b="1" dirty="0">
                <a:latin typeface="Arial" panose="020B0604020202020204" pitchFamily="34" charset="0"/>
                <a:cs typeface="Arial" panose="020B0604020202020204" pitchFamily="34" charset="0"/>
              </a:rPr>
              <a:t>Valuation Standard Committee – 3 values each Class</a:t>
            </a:r>
          </a:p>
        </p:txBody>
      </p:sp>
      <p:sp>
        <p:nvSpPr>
          <p:cNvPr id="17" name="TextBox 16">
            <a:extLst>
              <a:ext uri="{FF2B5EF4-FFF2-40B4-BE49-F238E27FC236}">
                <a16:creationId xmlns:a16="http://schemas.microsoft.com/office/drawing/2014/main" id="{E61A5549-4E6C-40D3-9675-4525C6E91299}"/>
              </a:ext>
            </a:extLst>
          </p:cNvPr>
          <p:cNvSpPr txBox="1"/>
          <p:nvPr/>
        </p:nvSpPr>
        <p:spPr>
          <a:xfrm>
            <a:off x="1062181" y="5944643"/>
            <a:ext cx="7831476" cy="338554"/>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fr-FR" sz="1600" b="1" dirty="0">
                <a:latin typeface="Arial" panose="020B0604020202020204" pitchFamily="34" charset="0"/>
                <a:cs typeface="Arial" panose="020B0604020202020204" pitchFamily="34" charset="0"/>
              </a:rPr>
              <a:t>Valuation Professional Organisation – Valuer Institute</a:t>
            </a:r>
          </a:p>
        </p:txBody>
      </p:sp>
      <p:pic>
        <p:nvPicPr>
          <p:cNvPr id="5" name="Picture 4">
            <a:extLst>
              <a:ext uri="{FF2B5EF4-FFF2-40B4-BE49-F238E27FC236}">
                <a16:creationId xmlns:a16="http://schemas.microsoft.com/office/drawing/2014/main" id="{755BD539-C6BD-4498-BC83-F5042F318508}"/>
              </a:ext>
            </a:extLst>
          </p:cNvPr>
          <p:cNvPicPr>
            <a:picLocks noChangeAspect="1"/>
          </p:cNvPicPr>
          <p:nvPr/>
        </p:nvPicPr>
        <p:blipFill rotWithShape="1">
          <a:blip r:embed="rId4"/>
          <a:srcRect t="10810"/>
          <a:stretch/>
        </p:blipFill>
        <p:spPr>
          <a:xfrm>
            <a:off x="275786" y="1092980"/>
            <a:ext cx="633709" cy="586734"/>
          </a:xfrm>
          <a:prstGeom prst="rect">
            <a:avLst/>
          </a:prstGeom>
        </p:spPr>
      </p:pic>
      <p:pic>
        <p:nvPicPr>
          <p:cNvPr id="7" name="Picture 6">
            <a:extLst>
              <a:ext uri="{FF2B5EF4-FFF2-40B4-BE49-F238E27FC236}">
                <a16:creationId xmlns:a16="http://schemas.microsoft.com/office/drawing/2014/main" id="{D536EE8F-B9D9-4BA0-A4B4-0ADD3B61BD00}"/>
              </a:ext>
            </a:extLst>
          </p:cNvPr>
          <p:cNvPicPr>
            <a:picLocks noChangeAspect="1"/>
          </p:cNvPicPr>
          <p:nvPr/>
        </p:nvPicPr>
        <p:blipFill>
          <a:blip r:embed="rId5"/>
          <a:stretch>
            <a:fillRect/>
          </a:stretch>
        </p:blipFill>
        <p:spPr>
          <a:xfrm>
            <a:off x="285186" y="2763883"/>
            <a:ext cx="514439" cy="514439"/>
          </a:xfrm>
          <a:prstGeom prst="rect">
            <a:avLst/>
          </a:prstGeom>
        </p:spPr>
      </p:pic>
      <p:pic>
        <p:nvPicPr>
          <p:cNvPr id="8" name="Picture 7">
            <a:extLst>
              <a:ext uri="{FF2B5EF4-FFF2-40B4-BE49-F238E27FC236}">
                <a16:creationId xmlns:a16="http://schemas.microsoft.com/office/drawing/2014/main" id="{F190C499-694D-4611-BD85-BCC40BC7EC9D}"/>
              </a:ext>
            </a:extLst>
          </p:cNvPr>
          <p:cNvPicPr>
            <a:picLocks noChangeAspect="1"/>
          </p:cNvPicPr>
          <p:nvPr/>
        </p:nvPicPr>
        <p:blipFill>
          <a:blip r:embed="rId6"/>
          <a:stretch>
            <a:fillRect/>
          </a:stretch>
        </p:blipFill>
        <p:spPr>
          <a:xfrm>
            <a:off x="290831" y="3481206"/>
            <a:ext cx="514439" cy="5144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4" name="Graphic 23" descr="Boardroom">
            <a:extLst>
              <a:ext uri="{FF2B5EF4-FFF2-40B4-BE49-F238E27FC236}">
                <a16:creationId xmlns:a16="http://schemas.microsoft.com/office/drawing/2014/main" id="{7D8087BF-33C0-4F4C-AE6E-B6B7194E327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8958" y="5075858"/>
            <a:ext cx="634999" cy="634999"/>
          </a:xfrm>
          <a:prstGeom prst="rect">
            <a:avLst/>
          </a:prstGeom>
          <a:effectLst>
            <a:outerShdw blurRad="50800" dist="38100" dir="2700000" algn="tl" rotWithShape="0">
              <a:prstClr val="black">
                <a:alpha val="40000"/>
              </a:prstClr>
            </a:outerShdw>
          </a:effectLst>
        </p:spPr>
      </p:pic>
      <p:pic>
        <p:nvPicPr>
          <p:cNvPr id="25" name="Graphic 24" descr="Bank">
            <a:extLst>
              <a:ext uri="{FF2B5EF4-FFF2-40B4-BE49-F238E27FC236}">
                <a16:creationId xmlns:a16="http://schemas.microsoft.com/office/drawing/2014/main" id="{5C1014AA-1BCF-4FED-B435-EA5BE2FD13F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26739" y="5851044"/>
            <a:ext cx="544224" cy="544224"/>
          </a:xfrm>
          <a:prstGeom prst="rect">
            <a:avLst/>
          </a:prstGeom>
          <a:effectLst>
            <a:outerShdw blurRad="50800" dist="38100" dir="5400000" algn="t" rotWithShape="0">
              <a:prstClr val="black">
                <a:alpha val="40000"/>
              </a:prstClr>
            </a:outerShdw>
          </a:effectLst>
        </p:spPr>
      </p:pic>
      <p:sp>
        <p:nvSpPr>
          <p:cNvPr id="21" name="Footer Placeholder 3">
            <a:extLst>
              <a:ext uri="{FF2B5EF4-FFF2-40B4-BE49-F238E27FC236}">
                <a16:creationId xmlns:a16="http://schemas.microsoft.com/office/drawing/2014/main" id="{3D52A6BD-7771-4C64-AB22-98D6AB62E8FE}"/>
              </a:ext>
            </a:extLst>
          </p:cNvPr>
          <p:cNvSpPr>
            <a:spLocks noGrp="1"/>
          </p:cNvSpPr>
          <p:nvPr>
            <p:ph type="ftr" sz="quarter" idx="11"/>
          </p:nvPr>
        </p:nvSpPr>
        <p:spPr>
          <a:xfrm>
            <a:off x="364836" y="6485510"/>
            <a:ext cx="8414328" cy="365125"/>
          </a:xfrm>
        </p:spPr>
        <p:txBody>
          <a:bodyPr/>
          <a:lstStyle/>
          <a:p>
            <a:pPr algn="just"/>
            <a:r>
              <a:rPr lang="en-US" sz="600" dirty="0">
                <a:solidFill>
                  <a:schemeClr val="tx1"/>
                </a:solidFill>
                <a:latin typeface="Arial" panose="020B0604020202020204" pitchFamily="34" charset="0"/>
                <a:cs typeface="Arial" panose="020B0604020202020204" pitchFamily="34" charset="0"/>
              </a:rPr>
              <a:t>Source: </a:t>
            </a:r>
          </a:p>
          <a:p>
            <a:pPr marL="171450" indent="-171450" algn="just">
              <a:buFont typeface="Arial" panose="020B0604020202020204" pitchFamily="34" charset="0"/>
              <a:buChar char="•"/>
            </a:pPr>
            <a:r>
              <a:rPr lang="en-US" sz="600" dirty="0">
                <a:solidFill>
                  <a:schemeClr val="tx1"/>
                </a:solidFill>
                <a:latin typeface="Arial" panose="020B0604020202020204" pitchFamily="34" charset="0"/>
                <a:cs typeface="Arial" panose="020B0604020202020204" pitchFamily="34" charset="0"/>
              </a:rPr>
              <a:t>Report of CoE to Examine the Need for an Institutional Framework for Regulation and Development of Valuation Professionals, Volume I</a:t>
            </a:r>
          </a:p>
          <a:p>
            <a:pPr marL="171450" indent="-171450" algn="just">
              <a:buFont typeface="Arial" panose="020B0604020202020204" pitchFamily="34" charset="0"/>
              <a:buChar char="•"/>
            </a:pPr>
            <a:r>
              <a:rPr lang="en-US" sz="600" dirty="0">
                <a:solidFill>
                  <a:schemeClr val="tx1"/>
                </a:solidFill>
                <a:latin typeface="Arial" panose="020B0604020202020204" pitchFamily="34" charset="0"/>
                <a:cs typeface="Arial" panose="020B0604020202020204" pitchFamily="34" charset="0"/>
              </a:rPr>
              <a:t>Presentation on the Draft Valuers Bill, 2020 by Valuer Division, IBBI</a:t>
            </a:r>
          </a:p>
          <a:p>
            <a:pPr algn="just"/>
            <a:endParaRPr lang="en-US" sz="600" dirty="0">
              <a:solidFill>
                <a:schemeClr val="tx1"/>
              </a:solidFill>
              <a:latin typeface="Arial" panose="020B0604020202020204" pitchFamily="34" charset="0"/>
              <a:cs typeface="Arial" panose="020B0604020202020204" pitchFamily="34" charset="0"/>
            </a:endParaRPr>
          </a:p>
        </p:txBody>
      </p:sp>
      <p:sp>
        <p:nvSpPr>
          <p:cNvPr id="19" name="Title 5">
            <a:extLst>
              <a:ext uri="{FF2B5EF4-FFF2-40B4-BE49-F238E27FC236}">
                <a16:creationId xmlns:a16="http://schemas.microsoft.com/office/drawing/2014/main" id="{AD7C198F-5852-1EB7-15AA-15EA8CFF95F0}"/>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200" dirty="0">
                <a:solidFill>
                  <a:srgbClr val="00335A"/>
                </a:solidFill>
                <a:latin typeface="Arial"/>
                <a:cs typeface="Arial"/>
              </a:rPr>
              <a:t>Draft Valuers Bill, 2020</a:t>
            </a:r>
          </a:p>
          <a:p>
            <a:pPr algn="l"/>
            <a:r>
              <a:rPr lang="en-US" sz="2200" b="1" dirty="0">
                <a:solidFill>
                  <a:srgbClr val="00335A"/>
                </a:solidFill>
                <a:latin typeface="Arial"/>
                <a:cs typeface="Arial"/>
              </a:rPr>
              <a:t>An Overview</a:t>
            </a:r>
            <a:endParaRPr lang="en-IN" sz="2200" b="1" dirty="0">
              <a:solidFill>
                <a:srgbClr val="00335A"/>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066841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BC6C6F90-24A2-5E47-B903-ED66EE245175}" type="slidenum">
              <a:rPr lang="en-US" smtClean="0"/>
              <a:pPr/>
              <a:t>8</a:t>
            </a:fld>
            <a:endParaRPr lang="en-US"/>
          </a:p>
        </p:txBody>
      </p:sp>
      <p:sp>
        <p:nvSpPr>
          <p:cNvPr id="5" name="Content Placeholder 4">
            <a:extLst>
              <a:ext uri="{FF2B5EF4-FFF2-40B4-BE49-F238E27FC236}">
                <a16:creationId xmlns:a16="http://schemas.microsoft.com/office/drawing/2014/main" id="{1F040FC1-11D2-4DD1-9466-18C2155D6B54}"/>
              </a:ext>
            </a:extLst>
          </p:cNvPr>
          <p:cNvSpPr>
            <a:spLocks noGrp="1"/>
          </p:cNvSpPr>
          <p:nvPr>
            <p:ph idx="1"/>
          </p:nvPr>
        </p:nvSpPr>
        <p:spPr>
          <a:xfrm>
            <a:off x="4434879" y="1150534"/>
            <a:ext cx="1963377" cy="673072"/>
          </a:xfrm>
          <a:solidFill>
            <a:schemeClr val="accent5"/>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rgbClr r="0" g="0" b="0"/>
          </a:lnRef>
          <a:fillRef idx="0">
            <a:scrgbClr r="0" g="0" b="0"/>
          </a:fillRef>
          <a:effectRef idx="0">
            <a:scrgbClr r="0" g="0" b="0"/>
          </a:effectRef>
          <a:fontRef idx="minor">
            <a:schemeClr val="lt1"/>
          </a:fontRef>
        </p:style>
        <p:txBody>
          <a:bodyPr anchor="ctr">
            <a:normAutofit/>
          </a:bodyPr>
          <a:lstStyle/>
          <a:p>
            <a:pPr marL="0" indent="0" algn="ctr">
              <a:buNone/>
            </a:pPr>
            <a:r>
              <a:rPr lang="en-US" sz="2200" b="1" dirty="0">
                <a:latin typeface="Arial" panose="020B0604020202020204" pitchFamily="34" charset="0"/>
                <a:cs typeface="Arial" panose="020B0604020202020204" pitchFamily="34" charset="0"/>
              </a:rPr>
              <a:t>Structure</a:t>
            </a:r>
          </a:p>
        </p:txBody>
      </p:sp>
      <p:graphicFrame>
        <p:nvGraphicFramePr>
          <p:cNvPr id="4" name="Diagram 3">
            <a:extLst>
              <a:ext uri="{FF2B5EF4-FFF2-40B4-BE49-F238E27FC236}">
                <a16:creationId xmlns:a16="http://schemas.microsoft.com/office/drawing/2014/main" id="{39C7CA23-F332-474B-9638-606CB06E6CB5}"/>
              </a:ext>
            </a:extLst>
          </p:cNvPr>
          <p:cNvGraphicFramePr/>
          <p:nvPr/>
        </p:nvGraphicFramePr>
        <p:xfrm>
          <a:off x="1782059" y="2036041"/>
          <a:ext cx="7269018" cy="43872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 name="Graphic 17" descr="Books">
            <a:extLst>
              <a:ext uri="{FF2B5EF4-FFF2-40B4-BE49-F238E27FC236}">
                <a16:creationId xmlns:a16="http://schemas.microsoft.com/office/drawing/2014/main" id="{E3BF9E46-6C56-4863-B282-805EC1938A4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601950" y="2036041"/>
            <a:ext cx="914400" cy="914400"/>
          </a:xfrm>
          <a:prstGeom prst="rect">
            <a:avLst/>
          </a:prstGeom>
        </p:spPr>
      </p:pic>
      <p:pic>
        <p:nvPicPr>
          <p:cNvPr id="22" name="Graphic 21" descr="Schoolhouse">
            <a:extLst>
              <a:ext uri="{FF2B5EF4-FFF2-40B4-BE49-F238E27FC236}">
                <a16:creationId xmlns:a16="http://schemas.microsoft.com/office/drawing/2014/main" id="{165E5E42-B311-4169-9A5B-09EE6B95B18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601950" y="3170095"/>
            <a:ext cx="914400" cy="914400"/>
          </a:xfrm>
          <a:prstGeom prst="rect">
            <a:avLst/>
          </a:prstGeom>
        </p:spPr>
      </p:pic>
      <p:pic>
        <p:nvPicPr>
          <p:cNvPr id="24" name="Graphic 23" descr="Open book">
            <a:extLst>
              <a:ext uri="{FF2B5EF4-FFF2-40B4-BE49-F238E27FC236}">
                <a16:creationId xmlns:a16="http://schemas.microsoft.com/office/drawing/2014/main" id="{1BFAF682-5AC0-442E-80AC-7D436AFAECB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601391" y="4378037"/>
            <a:ext cx="914400" cy="914400"/>
          </a:xfrm>
          <a:prstGeom prst="rect">
            <a:avLst/>
          </a:prstGeom>
        </p:spPr>
      </p:pic>
      <p:pic>
        <p:nvPicPr>
          <p:cNvPr id="26" name="Graphic 25" descr="Graduation cap">
            <a:extLst>
              <a:ext uri="{FF2B5EF4-FFF2-40B4-BE49-F238E27FC236}">
                <a16:creationId xmlns:a16="http://schemas.microsoft.com/office/drawing/2014/main" id="{BB663770-9262-40A1-8848-7A3D4AD00EB3}"/>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601950" y="5619751"/>
            <a:ext cx="914400" cy="914400"/>
          </a:xfrm>
          <a:prstGeom prst="rect">
            <a:avLst/>
          </a:prstGeom>
        </p:spPr>
      </p:pic>
      <p:sp>
        <p:nvSpPr>
          <p:cNvPr id="12" name="Footer Placeholder 3">
            <a:extLst>
              <a:ext uri="{FF2B5EF4-FFF2-40B4-BE49-F238E27FC236}">
                <a16:creationId xmlns:a16="http://schemas.microsoft.com/office/drawing/2014/main" id="{ECE3CABD-992D-46D0-BF38-8EF8647A6C35}"/>
              </a:ext>
            </a:extLst>
          </p:cNvPr>
          <p:cNvSpPr>
            <a:spLocks noGrp="1"/>
          </p:cNvSpPr>
          <p:nvPr>
            <p:ph type="ftr" sz="quarter" idx="11"/>
          </p:nvPr>
        </p:nvSpPr>
        <p:spPr>
          <a:xfrm>
            <a:off x="364836" y="6485510"/>
            <a:ext cx="8414328" cy="365125"/>
          </a:xfrm>
        </p:spPr>
        <p:txBody>
          <a:bodyPr/>
          <a:lstStyle/>
          <a:p>
            <a:pPr algn="just"/>
            <a:r>
              <a:rPr lang="en-US" sz="600" dirty="0">
                <a:solidFill>
                  <a:schemeClr val="tx1"/>
                </a:solidFill>
                <a:latin typeface="Arial" panose="020B0604020202020204" pitchFamily="34" charset="0"/>
                <a:cs typeface="Arial" panose="020B0604020202020204" pitchFamily="34" charset="0"/>
              </a:rPr>
              <a:t>Source: </a:t>
            </a:r>
          </a:p>
          <a:p>
            <a:pPr marL="171450" indent="-171450" algn="just">
              <a:buFont typeface="Arial" panose="020B0604020202020204" pitchFamily="34" charset="0"/>
              <a:buChar char="•"/>
            </a:pPr>
            <a:r>
              <a:rPr lang="en-US" sz="600" dirty="0">
                <a:solidFill>
                  <a:schemeClr val="tx1"/>
                </a:solidFill>
                <a:latin typeface="Arial" panose="020B0604020202020204" pitchFamily="34" charset="0"/>
                <a:cs typeface="Arial" panose="020B0604020202020204" pitchFamily="34" charset="0"/>
              </a:rPr>
              <a:t>Report of CoE to Examine the Need for an Institutional Framework for Regulation and Development of Valuation Professionals, Volume I</a:t>
            </a:r>
          </a:p>
          <a:p>
            <a:pPr marL="171450" indent="-171450" algn="just">
              <a:buFont typeface="Arial" panose="020B0604020202020204" pitchFamily="34" charset="0"/>
              <a:buChar char="•"/>
            </a:pPr>
            <a:r>
              <a:rPr lang="en-US" sz="600" dirty="0">
                <a:solidFill>
                  <a:schemeClr val="tx1"/>
                </a:solidFill>
                <a:latin typeface="Arial" panose="020B0604020202020204" pitchFamily="34" charset="0"/>
                <a:cs typeface="Arial" panose="020B0604020202020204" pitchFamily="34" charset="0"/>
              </a:rPr>
              <a:t>Presentation on the Draft Valuers Bill, 2020 by Valuer Division, IBBI</a:t>
            </a:r>
          </a:p>
          <a:p>
            <a:pPr algn="just"/>
            <a:endParaRPr lang="en-US" sz="600" dirty="0">
              <a:solidFill>
                <a:schemeClr val="tx1"/>
              </a:solidFill>
              <a:latin typeface="Arial" panose="020B0604020202020204" pitchFamily="34" charset="0"/>
              <a:cs typeface="Arial" panose="020B0604020202020204" pitchFamily="34" charset="0"/>
            </a:endParaRPr>
          </a:p>
        </p:txBody>
      </p:sp>
      <p:sp>
        <p:nvSpPr>
          <p:cNvPr id="13" name="Title 5">
            <a:extLst>
              <a:ext uri="{FF2B5EF4-FFF2-40B4-BE49-F238E27FC236}">
                <a16:creationId xmlns:a16="http://schemas.microsoft.com/office/drawing/2014/main" id="{275B208B-90B6-7564-9277-F6D726AF51C2}"/>
              </a:ext>
            </a:extLst>
          </p:cNvPr>
          <p:cNvSpPr txBox="1">
            <a:spLocks/>
          </p:cNvSpPr>
          <p:nvPr/>
        </p:nvSpPr>
        <p:spPr>
          <a:xfrm>
            <a:off x="133429" y="33453"/>
            <a:ext cx="8859562" cy="10040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200" dirty="0">
                <a:solidFill>
                  <a:srgbClr val="00335A"/>
                </a:solidFill>
                <a:latin typeface="Arial"/>
                <a:cs typeface="Arial"/>
              </a:rPr>
              <a:t>Draft Valuers Bill, 2020</a:t>
            </a:r>
          </a:p>
          <a:p>
            <a:pPr algn="l"/>
            <a:r>
              <a:rPr lang="en-US" sz="2200" b="1" dirty="0">
                <a:solidFill>
                  <a:srgbClr val="00335A"/>
                </a:solidFill>
                <a:latin typeface="Arial"/>
                <a:cs typeface="Arial"/>
              </a:rPr>
              <a:t>Process to be a Registered Valuer</a:t>
            </a:r>
            <a:endParaRPr lang="en-IN" sz="2200" b="1" dirty="0">
              <a:solidFill>
                <a:srgbClr val="00335A"/>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823539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878" y="0"/>
            <a:ext cx="8229600" cy="1047206"/>
          </a:xfrm>
        </p:spPr>
        <p:txBody>
          <a:bodyPr>
            <a:normAutofit/>
          </a:bodyPr>
          <a:lstStyle/>
          <a:p>
            <a:pPr algn="l"/>
            <a:r>
              <a:rPr lang="en-IN" sz="2200" b="1" dirty="0">
                <a:solidFill>
                  <a:srgbClr val="002060"/>
                </a:solidFill>
                <a:latin typeface="Arial" pitchFamily="34" charset="0"/>
                <a:cs typeface="Arial" pitchFamily="34" charset="0"/>
              </a:rPr>
              <a:t>Transitional Arrangement</a:t>
            </a:r>
            <a:endParaRPr lang="en-IN" sz="2200" i="1" dirty="0">
              <a:solidFill>
                <a:srgbClr val="002060"/>
              </a:solidFill>
              <a:latin typeface="Arial" pitchFamily="34" charset="0"/>
              <a:cs typeface="Arial" pitchFamily="34" charset="0"/>
            </a:endParaRPr>
          </a:p>
        </p:txBody>
      </p:sp>
      <p:sp>
        <p:nvSpPr>
          <p:cNvPr id="10" name="Slide Number Placeholder 9"/>
          <p:cNvSpPr>
            <a:spLocks noGrp="1"/>
          </p:cNvSpPr>
          <p:nvPr>
            <p:ph type="sldNum" sz="quarter" idx="12"/>
          </p:nvPr>
        </p:nvSpPr>
        <p:spPr/>
        <p:txBody>
          <a:bodyPr/>
          <a:lstStyle/>
          <a:p>
            <a:fld id="{BC6C6F90-24A2-5E47-B903-ED66EE245175}" type="slidenum">
              <a:rPr lang="en-US" smtClean="0"/>
              <a:pPr/>
              <a:t>9</a:t>
            </a:fld>
            <a:endParaRPr lang="en-US"/>
          </a:p>
        </p:txBody>
      </p:sp>
      <p:graphicFrame>
        <p:nvGraphicFramePr>
          <p:cNvPr id="6" name="Table 6">
            <a:extLst>
              <a:ext uri="{FF2B5EF4-FFF2-40B4-BE49-F238E27FC236}">
                <a16:creationId xmlns:a16="http://schemas.microsoft.com/office/drawing/2014/main" id="{9880CE48-E79C-4635-8356-4918B677EC14}"/>
              </a:ext>
            </a:extLst>
          </p:cNvPr>
          <p:cNvGraphicFramePr>
            <a:graphicFrameLocks noGrp="1"/>
          </p:cNvGraphicFramePr>
          <p:nvPr/>
        </p:nvGraphicFramePr>
        <p:xfrm>
          <a:off x="221673" y="1055097"/>
          <a:ext cx="8700654" cy="5196298"/>
        </p:xfrm>
        <a:graphic>
          <a:graphicData uri="http://schemas.openxmlformats.org/drawingml/2006/table">
            <a:tbl>
              <a:tblPr firstRow="1" bandRow="1">
                <a:tableStyleId>{74C1A8A3-306A-4EB7-A6B1-4F7E0EB9C5D6}</a:tableStyleId>
              </a:tblPr>
              <a:tblGrid>
                <a:gridCol w="3103418">
                  <a:extLst>
                    <a:ext uri="{9D8B030D-6E8A-4147-A177-3AD203B41FA5}">
                      <a16:colId xmlns:a16="http://schemas.microsoft.com/office/drawing/2014/main" val="1468304211"/>
                    </a:ext>
                  </a:extLst>
                </a:gridCol>
                <a:gridCol w="3352800">
                  <a:extLst>
                    <a:ext uri="{9D8B030D-6E8A-4147-A177-3AD203B41FA5}">
                      <a16:colId xmlns:a16="http://schemas.microsoft.com/office/drawing/2014/main" val="3544187425"/>
                    </a:ext>
                  </a:extLst>
                </a:gridCol>
                <a:gridCol w="2244436">
                  <a:extLst>
                    <a:ext uri="{9D8B030D-6E8A-4147-A177-3AD203B41FA5}">
                      <a16:colId xmlns:a16="http://schemas.microsoft.com/office/drawing/2014/main" val="3173803818"/>
                    </a:ext>
                  </a:extLst>
                </a:gridCol>
              </a:tblGrid>
              <a:tr h="541639">
                <a:tc>
                  <a:txBody>
                    <a:bodyPr/>
                    <a:lstStyle/>
                    <a:p>
                      <a:pPr algn="ctr"/>
                      <a:r>
                        <a:rPr lang="en-US" sz="1500" dirty="0">
                          <a:latin typeface="Arial" panose="020B0604020202020204" pitchFamily="34" charset="0"/>
                          <a:cs typeface="Arial" panose="020B0604020202020204" pitchFamily="34" charset="0"/>
                        </a:rPr>
                        <a:t>Category</a:t>
                      </a:r>
                    </a:p>
                  </a:txBody>
                  <a:tcPr marL="182880" marR="182880" anchor="ctr"/>
                </a:tc>
                <a:tc>
                  <a:txBody>
                    <a:bodyPr/>
                    <a:lstStyle/>
                    <a:p>
                      <a:pPr algn="ctr"/>
                      <a:r>
                        <a:rPr lang="en-US" sz="1500" dirty="0">
                          <a:latin typeface="Arial" panose="020B0604020202020204" pitchFamily="34" charset="0"/>
                          <a:cs typeface="Arial" panose="020B0604020202020204" pitchFamily="34" charset="0"/>
                        </a:rPr>
                        <a:t>Particulars</a:t>
                      </a:r>
                    </a:p>
                  </a:txBody>
                  <a:tcPr marL="182880" marR="182880" anchor="ctr"/>
                </a:tc>
                <a:tc>
                  <a:txBody>
                    <a:bodyPr/>
                    <a:lstStyle/>
                    <a:p>
                      <a:pPr algn="ctr"/>
                      <a:r>
                        <a:rPr lang="en-US" sz="1500" dirty="0">
                          <a:latin typeface="Arial" panose="020B0604020202020204" pitchFamily="34" charset="0"/>
                          <a:cs typeface="Arial" panose="020B0604020202020204" pitchFamily="34" charset="0"/>
                        </a:rPr>
                        <a:t>Remarks</a:t>
                      </a:r>
                    </a:p>
                  </a:txBody>
                  <a:tcPr marL="182880" marR="182880" anchor="ctr"/>
                </a:tc>
                <a:extLst>
                  <a:ext uri="{0D108BD9-81ED-4DB2-BD59-A6C34878D82A}">
                    <a16:rowId xmlns:a16="http://schemas.microsoft.com/office/drawing/2014/main" val="821022513"/>
                  </a:ext>
                </a:extLst>
              </a:tr>
              <a:tr h="740303">
                <a:tc>
                  <a:txBody>
                    <a:bodyPr/>
                    <a:lstStyle/>
                    <a:p>
                      <a:pPr algn="just"/>
                      <a:r>
                        <a:rPr lang="en-US" sz="1500" dirty="0">
                          <a:latin typeface="Arial" panose="020B0604020202020204" pitchFamily="34" charset="0"/>
                          <a:cs typeface="Arial" panose="020B0604020202020204" pitchFamily="34" charset="0"/>
                        </a:rPr>
                        <a:t>Registered Valuers</a:t>
                      </a:r>
                    </a:p>
                    <a:p>
                      <a:pPr algn="just"/>
                      <a:r>
                        <a:rPr lang="en-US" sz="1500" dirty="0">
                          <a:latin typeface="Arial" panose="020B0604020202020204" pitchFamily="34" charset="0"/>
                          <a:cs typeface="Arial" panose="020B0604020202020204" pitchFamily="34" charset="0"/>
                        </a:rPr>
                        <a:t>(under Valuation Rules)</a:t>
                      </a:r>
                    </a:p>
                  </a:txBody>
                  <a:tcPr marL="182880" marR="182880" anchor="ctr"/>
                </a:tc>
                <a:tc>
                  <a:txBody>
                    <a:bodyPr/>
                    <a:lstStyle/>
                    <a:p>
                      <a:pPr algn="just"/>
                      <a:r>
                        <a:rPr lang="en-US" sz="1500" dirty="0">
                          <a:latin typeface="Arial" panose="020B0604020202020204" pitchFamily="34" charset="0"/>
                          <a:cs typeface="Arial" panose="020B0604020202020204" pitchFamily="34" charset="0"/>
                        </a:rPr>
                        <a:t>Automatic transition.</a:t>
                      </a:r>
                    </a:p>
                  </a:txBody>
                  <a:tcPr marL="182880" marR="182880" anchor="ctr"/>
                </a:tc>
                <a:tc>
                  <a:txBody>
                    <a:bodyPr/>
                    <a:lstStyle/>
                    <a:p>
                      <a:pPr algn="just"/>
                      <a:endParaRPr lang="en-US" sz="1500">
                        <a:latin typeface="Arial" panose="020B0604020202020204" pitchFamily="34" charset="0"/>
                        <a:cs typeface="Arial" panose="020B0604020202020204" pitchFamily="34" charset="0"/>
                      </a:endParaRPr>
                    </a:p>
                  </a:txBody>
                  <a:tcPr marL="182880" marR="182880" anchor="ctr"/>
                </a:tc>
                <a:extLst>
                  <a:ext uri="{0D108BD9-81ED-4DB2-BD59-A6C34878D82A}">
                    <a16:rowId xmlns:a16="http://schemas.microsoft.com/office/drawing/2014/main" val="773842433"/>
                  </a:ext>
                </a:extLst>
              </a:tr>
              <a:tr h="881681">
                <a:tc>
                  <a:txBody>
                    <a:bodyPr/>
                    <a:lstStyle/>
                    <a:p>
                      <a:pPr algn="just"/>
                      <a:r>
                        <a:rPr lang="en-US" sz="1500" dirty="0">
                          <a:latin typeface="Arial" panose="020B0604020202020204" pitchFamily="34" charset="0"/>
                          <a:cs typeface="Arial" panose="020B0604020202020204" pitchFamily="34" charset="0"/>
                        </a:rPr>
                        <a:t>New Registration</a:t>
                      </a:r>
                    </a:p>
                    <a:p>
                      <a:pPr algn="just"/>
                      <a:r>
                        <a:rPr lang="en-US" sz="1500" dirty="0">
                          <a:latin typeface="Arial" panose="020B0604020202020204" pitchFamily="34" charset="0"/>
                          <a:cs typeface="Arial" panose="020B0604020202020204" pitchFamily="34" charset="0"/>
                        </a:rPr>
                        <a:t>(till implementation of new framework)</a:t>
                      </a:r>
                    </a:p>
                  </a:txBody>
                  <a:tcPr marL="182880" marR="274320" anchor="ctr"/>
                </a:tc>
                <a:tc>
                  <a:txBody>
                    <a:bodyPr/>
                    <a:lstStyle/>
                    <a:p>
                      <a:pPr algn="just"/>
                      <a:r>
                        <a:rPr lang="en-US" sz="1500" dirty="0">
                          <a:latin typeface="Arial" panose="020B0604020202020204" pitchFamily="34" charset="0"/>
                          <a:cs typeface="Arial" panose="020B0604020202020204" pitchFamily="34" charset="0"/>
                        </a:rPr>
                        <a:t>As per Valuation Rules.</a:t>
                      </a:r>
                    </a:p>
                  </a:txBody>
                  <a:tcPr marL="182880" marR="182880" anchor="ctr"/>
                </a:tc>
                <a:tc>
                  <a:txBody>
                    <a:bodyPr/>
                    <a:lstStyle/>
                    <a:p>
                      <a:pPr algn="just"/>
                      <a:r>
                        <a:rPr lang="en-US" sz="1500" dirty="0">
                          <a:latin typeface="Arial" panose="020B0604020202020204" pitchFamily="34" charset="0"/>
                          <a:cs typeface="Arial" panose="020B0604020202020204" pitchFamily="34" charset="0"/>
                        </a:rPr>
                        <a:t>Provided a window of 3 years to seek registration.</a:t>
                      </a:r>
                    </a:p>
                  </a:txBody>
                  <a:tcPr marL="274320" marR="274320" anchor="ctr"/>
                </a:tc>
                <a:extLst>
                  <a:ext uri="{0D108BD9-81ED-4DB2-BD59-A6C34878D82A}">
                    <a16:rowId xmlns:a16="http://schemas.microsoft.com/office/drawing/2014/main" val="3782262872"/>
                  </a:ext>
                </a:extLst>
              </a:tr>
              <a:tr h="1410691">
                <a:tc>
                  <a:txBody>
                    <a:bodyPr/>
                    <a:lstStyle/>
                    <a:p>
                      <a:pPr algn="just"/>
                      <a:r>
                        <a:rPr lang="en-US" sz="1500" dirty="0">
                          <a:latin typeface="Arial" panose="020B0604020202020204" pitchFamily="34" charset="0"/>
                          <a:cs typeface="Arial" panose="020B0604020202020204" pitchFamily="34" charset="0"/>
                        </a:rPr>
                        <a:t>Valuers in practice</a:t>
                      </a:r>
                    </a:p>
                    <a:p>
                      <a:pPr algn="just"/>
                      <a:r>
                        <a:rPr lang="en-US" sz="1500" dirty="0">
                          <a:latin typeface="Arial" panose="020B0604020202020204" pitchFamily="34" charset="0"/>
                          <a:cs typeface="Arial" panose="020B0604020202020204" pitchFamily="34" charset="0"/>
                        </a:rPr>
                        <a:t>(not having qualification under Valuation Rules)</a:t>
                      </a:r>
                    </a:p>
                  </a:txBody>
                  <a:tcPr marL="182880" marR="274320" anchor="ctr"/>
                </a:tc>
                <a:tc>
                  <a:txBody>
                    <a:bodyPr/>
                    <a:lstStyle/>
                    <a:p>
                      <a:pPr algn="just"/>
                      <a:r>
                        <a:rPr lang="en-US" sz="1500" dirty="0">
                          <a:latin typeface="Arial" panose="020B0604020202020204" pitchFamily="34" charset="0"/>
                          <a:cs typeface="Arial" panose="020B0604020202020204" pitchFamily="34" charset="0"/>
                        </a:rPr>
                        <a:t>Registration after undertaking Limited Valuation Course and passing Valuation examination.</a:t>
                      </a:r>
                    </a:p>
                  </a:txBody>
                  <a:tcPr marL="182880" marR="182880" anchor="ctr"/>
                </a:tc>
                <a:tc>
                  <a:txBody>
                    <a:bodyPr/>
                    <a:lstStyle/>
                    <a:p>
                      <a:pPr algn="just"/>
                      <a:r>
                        <a:rPr lang="en-US" sz="1500" dirty="0">
                          <a:latin typeface="Arial" panose="020B0604020202020204" pitchFamily="34" charset="0"/>
                          <a:cs typeface="Arial" panose="020B0604020202020204" pitchFamily="34" charset="0"/>
                        </a:rPr>
                        <a:t>Provided a window of 2 years to seek registration.</a:t>
                      </a:r>
                    </a:p>
                  </a:txBody>
                  <a:tcPr marL="274320" marR="274320" anchor="ctr"/>
                </a:tc>
                <a:extLst>
                  <a:ext uri="{0D108BD9-81ED-4DB2-BD59-A6C34878D82A}">
                    <a16:rowId xmlns:a16="http://schemas.microsoft.com/office/drawing/2014/main" val="407073112"/>
                  </a:ext>
                </a:extLst>
              </a:tr>
              <a:tr h="740303">
                <a:tc>
                  <a:txBody>
                    <a:bodyPr/>
                    <a:lstStyle/>
                    <a:p>
                      <a:pPr algn="just"/>
                      <a:r>
                        <a:rPr lang="en-US" sz="1500" dirty="0">
                          <a:latin typeface="Arial" panose="020B0604020202020204" pitchFamily="34" charset="0"/>
                          <a:cs typeface="Arial" panose="020B0604020202020204" pitchFamily="34" charset="0"/>
                        </a:rPr>
                        <a:t>RVOs</a:t>
                      </a:r>
                    </a:p>
                  </a:txBody>
                  <a:tcPr marL="182880" marR="182880" anchor="ctr"/>
                </a:tc>
                <a:tc>
                  <a:txBody>
                    <a:bodyPr/>
                    <a:lstStyle/>
                    <a:p>
                      <a:pPr algn="just"/>
                      <a:r>
                        <a:rPr lang="en-US" sz="1500" dirty="0">
                          <a:latin typeface="Arial" panose="020B0604020202020204" pitchFamily="34" charset="0"/>
                          <a:cs typeface="Arial" panose="020B0604020202020204" pitchFamily="34" charset="0"/>
                        </a:rPr>
                        <a:t>Automatic transition as VPOs.</a:t>
                      </a:r>
                    </a:p>
                  </a:txBody>
                  <a:tcPr marL="182880" marR="182880" anchor="ctr"/>
                </a:tc>
                <a:tc>
                  <a:txBody>
                    <a:bodyPr/>
                    <a:lstStyle/>
                    <a:p>
                      <a:pPr algn="just"/>
                      <a:endParaRPr lang="en-US" sz="1500" dirty="0">
                        <a:latin typeface="Arial" panose="020B0604020202020204" pitchFamily="34" charset="0"/>
                        <a:cs typeface="Arial" panose="020B0604020202020204" pitchFamily="34" charset="0"/>
                      </a:endParaRPr>
                    </a:p>
                  </a:txBody>
                  <a:tcPr marL="182880" marR="182880" anchor="ctr"/>
                </a:tc>
                <a:extLst>
                  <a:ext uri="{0D108BD9-81ED-4DB2-BD59-A6C34878D82A}">
                    <a16:rowId xmlns:a16="http://schemas.microsoft.com/office/drawing/2014/main" val="763085704"/>
                  </a:ext>
                </a:extLst>
              </a:tr>
              <a:tr h="881681">
                <a:tc>
                  <a:txBody>
                    <a:bodyPr/>
                    <a:lstStyle/>
                    <a:p>
                      <a:pPr algn="just"/>
                      <a:r>
                        <a:rPr lang="en-US" sz="1500" dirty="0">
                          <a:latin typeface="Arial" panose="020B0604020202020204" pitchFamily="34" charset="0"/>
                          <a:cs typeface="Arial" panose="020B0604020202020204" pitchFamily="34" charset="0"/>
                        </a:rPr>
                        <a:t>Authority- Principal Regulator</a:t>
                      </a:r>
                    </a:p>
                    <a:p>
                      <a:pPr algn="just"/>
                      <a:r>
                        <a:rPr lang="en-US" sz="1500" dirty="0">
                          <a:latin typeface="Arial" panose="020B0604020202020204" pitchFamily="34" charset="0"/>
                          <a:cs typeface="Arial" panose="020B0604020202020204" pitchFamily="34" charset="0"/>
                        </a:rPr>
                        <a:t>(during the transitionary period)</a:t>
                      </a:r>
                    </a:p>
                  </a:txBody>
                  <a:tcPr marL="182880" marR="182880" anchor="ctr"/>
                </a:tc>
                <a:tc>
                  <a:txBody>
                    <a:bodyPr/>
                    <a:lstStyle/>
                    <a:p>
                      <a:pPr algn="just"/>
                      <a:r>
                        <a:rPr lang="en-US" sz="1500" dirty="0">
                          <a:latin typeface="Arial" panose="020B0604020202020204" pitchFamily="34" charset="0"/>
                          <a:cs typeface="Arial" panose="020B0604020202020204" pitchFamily="34" charset="0"/>
                        </a:rPr>
                        <a:t>IBBI during the transitionary period only.</a:t>
                      </a:r>
                    </a:p>
                  </a:txBody>
                  <a:tcPr marL="182880" marR="182880" anchor="ctr"/>
                </a:tc>
                <a:tc>
                  <a:txBody>
                    <a:bodyPr/>
                    <a:lstStyle/>
                    <a:p>
                      <a:pPr algn="just"/>
                      <a:endParaRPr lang="en-US" sz="1500" dirty="0">
                        <a:latin typeface="Arial" panose="020B0604020202020204" pitchFamily="34" charset="0"/>
                        <a:cs typeface="Arial" panose="020B0604020202020204" pitchFamily="34" charset="0"/>
                      </a:endParaRPr>
                    </a:p>
                  </a:txBody>
                  <a:tcPr marL="182880" marR="182880" anchor="ctr"/>
                </a:tc>
                <a:extLst>
                  <a:ext uri="{0D108BD9-81ED-4DB2-BD59-A6C34878D82A}">
                    <a16:rowId xmlns:a16="http://schemas.microsoft.com/office/drawing/2014/main" val="753900273"/>
                  </a:ext>
                </a:extLst>
              </a:tr>
            </a:tbl>
          </a:graphicData>
        </a:graphic>
      </p:graphicFrame>
      <p:sp>
        <p:nvSpPr>
          <p:cNvPr id="7" name="Footer Placeholder 3">
            <a:extLst>
              <a:ext uri="{FF2B5EF4-FFF2-40B4-BE49-F238E27FC236}">
                <a16:creationId xmlns:a16="http://schemas.microsoft.com/office/drawing/2014/main" id="{F0741FD7-26B2-4EAD-B705-9733498AB3A8}"/>
              </a:ext>
            </a:extLst>
          </p:cNvPr>
          <p:cNvSpPr>
            <a:spLocks noGrp="1"/>
          </p:cNvSpPr>
          <p:nvPr>
            <p:ph type="ftr" sz="quarter" idx="11"/>
          </p:nvPr>
        </p:nvSpPr>
        <p:spPr>
          <a:xfrm>
            <a:off x="364836" y="6485510"/>
            <a:ext cx="8414328" cy="365125"/>
          </a:xfrm>
        </p:spPr>
        <p:txBody>
          <a:bodyPr/>
          <a:lstStyle/>
          <a:p>
            <a:pPr algn="just"/>
            <a:r>
              <a:rPr lang="en-US" sz="800" dirty="0">
                <a:solidFill>
                  <a:schemeClr val="tx1"/>
                </a:solidFill>
                <a:latin typeface="Arial" panose="020B0604020202020204" pitchFamily="34" charset="0"/>
                <a:cs typeface="Arial" panose="020B0604020202020204" pitchFamily="34" charset="0"/>
              </a:rPr>
              <a:t>Source: </a:t>
            </a:r>
          </a:p>
          <a:p>
            <a:pPr marL="171450" indent="-171450" algn="just">
              <a:buFont typeface="Arial" panose="020B0604020202020204" pitchFamily="34" charset="0"/>
              <a:buChar char="•"/>
            </a:pPr>
            <a:r>
              <a:rPr lang="en-US" sz="800" dirty="0">
                <a:solidFill>
                  <a:schemeClr val="tx1"/>
                </a:solidFill>
                <a:latin typeface="Arial" panose="020B0604020202020204" pitchFamily="34" charset="0"/>
                <a:cs typeface="Arial" panose="020B0604020202020204" pitchFamily="34" charset="0"/>
              </a:rPr>
              <a:t>Report of CoE to Examine the Need for an Institutional Framework for Regulation and Development of Valuation Professionals, Volume I</a:t>
            </a:r>
          </a:p>
          <a:p>
            <a:pPr marL="171450" indent="-171450" algn="just">
              <a:buFont typeface="Arial" panose="020B0604020202020204" pitchFamily="34" charset="0"/>
              <a:buChar char="•"/>
            </a:pPr>
            <a:r>
              <a:rPr lang="en-US" sz="800" dirty="0">
                <a:solidFill>
                  <a:schemeClr val="tx1"/>
                </a:solidFill>
                <a:latin typeface="Arial" panose="020B0604020202020204" pitchFamily="34" charset="0"/>
                <a:cs typeface="Arial" panose="020B0604020202020204" pitchFamily="34" charset="0"/>
              </a:rPr>
              <a:t>Presentation on the Draft Valuers Bill, 2020 by Valuer Division, IBBI</a:t>
            </a:r>
          </a:p>
          <a:p>
            <a:pPr algn="just"/>
            <a:endParaRPr lang="en-US" sz="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059411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6876</TotalTime>
  <Words>2483</Words>
  <Application>Microsoft Macintosh PowerPoint</Application>
  <PresentationFormat>On-screen Show (4:3)</PresentationFormat>
  <Paragraphs>409</Paragraphs>
  <Slides>28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Wingdings</vt:lpstr>
      <vt:lpstr>Office Theme</vt:lpstr>
      <vt:lpstr>CA. Gandharv Jain August 6, 2022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Transitional Arrangement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Valuation Techniques – Regulatory Compliances</vt:lpstr>
      <vt:lpstr> Technical Issues in Valuation of Instruments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Amrish Garg</dc:creator>
  <cp:lastModifiedBy>Gandharv Jain</cp:lastModifiedBy>
  <cp:revision>817</cp:revision>
  <dcterms:created xsi:type="dcterms:W3CDTF">2015-09-25T10:15:41Z</dcterms:created>
  <dcterms:modified xsi:type="dcterms:W3CDTF">2022-08-05T17:47:17Z</dcterms:modified>
</cp:coreProperties>
</file>