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79" r:id="rId11"/>
  </p:sldMasterIdLst>
  <p:notesMasterIdLst>
    <p:notesMasterId r:id="rId46"/>
  </p:notesMasterIdLst>
  <p:handoutMasterIdLst>
    <p:handoutMasterId r:id="rId47"/>
  </p:handoutMasterIdLst>
  <p:sldIdLst>
    <p:sldId id="634" r:id="rId12"/>
    <p:sldId id="763" r:id="rId13"/>
    <p:sldId id="764" r:id="rId14"/>
    <p:sldId id="1704" r:id="rId15"/>
    <p:sldId id="1572" r:id="rId16"/>
    <p:sldId id="1573" r:id="rId17"/>
    <p:sldId id="743" r:id="rId18"/>
    <p:sldId id="1885" r:id="rId19"/>
    <p:sldId id="1887" r:id="rId20"/>
    <p:sldId id="744" r:id="rId21"/>
    <p:sldId id="745" r:id="rId22"/>
    <p:sldId id="265" r:id="rId23"/>
    <p:sldId id="266" r:id="rId24"/>
    <p:sldId id="762" r:id="rId25"/>
    <p:sldId id="1888" r:id="rId26"/>
    <p:sldId id="1889" r:id="rId27"/>
    <p:sldId id="1876" r:id="rId28"/>
    <p:sldId id="1890" r:id="rId29"/>
    <p:sldId id="1892" r:id="rId30"/>
    <p:sldId id="1891" r:id="rId31"/>
    <p:sldId id="1812" r:id="rId32"/>
    <p:sldId id="1884" r:id="rId33"/>
    <p:sldId id="1893" r:id="rId34"/>
    <p:sldId id="1878" r:id="rId35"/>
    <p:sldId id="1894" r:id="rId36"/>
    <p:sldId id="754" r:id="rId37"/>
    <p:sldId id="1574" r:id="rId38"/>
    <p:sldId id="1575" r:id="rId39"/>
    <p:sldId id="755" r:id="rId40"/>
    <p:sldId id="1585" r:id="rId41"/>
    <p:sldId id="1586" r:id="rId42"/>
    <p:sldId id="1587" r:id="rId43"/>
    <p:sldId id="1588" r:id="rId44"/>
    <p:sldId id="1591" r:id="rId45"/>
  </p:sldIdLst>
  <p:sldSz cx="12192000" cy="6858000"/>
  <p:notesSz cx="6797675" cy="9872663"/>
  <p:custDataLst>
    <p:custData r:id="rId1"/>
    <p:custData r:id="rId4"/>
    <p:custData r:id="rId9"/>
    <p:custData r:id="rId2"/>
    <p:custData r:id="rId6"/>
    <p:custData r:id="rId5"/>
    <p:custData r:id="rId8"/>
    <p:tags r:id="rId4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525" userDrawn="1">
          <p15:clr>
            <a:srgbClr val="A4A3A4"/>
          </p15:clr>
        </p15:guide>
        <p15:guide id="3" orient="horz" pos="3973" userDrawn="1">
          <p15:clr>
            <a:srgbClr val="A4A3A4"/>
          </p15:clr>
        </p15:guide>
        <p15:guide id="4" pos="7224" userDrawn="1">
          <p15:clr>
            <a:srgbClr val="A4A3A4"/>
          </p15:clr>
        </p15:guide>
        <p15:guide id="5" orient="horz" pos="984" userDrawn="1">
          <p15:clr>
            <a:srgbClr val="A4A3A4"/>
          </p15:clr>
        </p15:guide>
        <p15:guide id="6" orient="horz" pos="1434" userDrawn="1">
          <p15:clr>
            <a:srgbClr val="A4A3A4"/>
          </p15:clr>
        </p15:guide>
        <p15:guide id="7" orient="horz" pos="2466" userDrawn="1">
          <p15:clr>
            <a:srgbClr val="A4A3A4"/>
          </p15:clr>
        </p15:guide>
        <p15:guide id="8" orient="horz" pos="391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dget Hurley" initials="BH" lastIdx="1" clrIdx="0">
    <p:extLst>
      <p:ext uri="{19B8F6BF-5375-455C-9EA6-DF929625EA0E}">
        <p15:presenceInfo xmlns:p15="http://schemas.microsoft.com/office/powerpoint/2012/main" userId="S::tug44965@temple.edu::275f63dc-6c60-47ce-8eb8-20135409a50d" providerId="AD"/>
      </p:ext>
    </p:extLst>
  </p:cmAuthor>
  <p:cmAuthor id="2" name="Brooke Baty" initials="BB" lastIdx="38" clrIdx="1">
    <p:extLst>
      <p:ext uri="{19B8F6BF-5375-455C-9EA6-DF929625EA0E}">
        <p15:presenceInfo xmlns:p15="http://schemas.microsoft.com/office/powerpoint/2012/main" userId="ec07392bbaf8a52a" providerId="Windows Live"/>
      </p:ext>
    </p:extLst>
  </p:cmAuthor>
  <p:cmAuthor id="3" name="Bridget Hurley" initials="BH [2]" lastIdx="1" clrIdx="2">
    <p:extLst>
      <p:ext uri="{19B8F6BF-5375-455C-9EA6-DF929625EA0E}">
        <p15:presenceInfo xmlns:p15="http://schemas.microsoft.com/office/powerpoint/2012/main" userId="Bridget Hurley" providerId="None"/>
      </p:ext>
    </p:extLst>
  </p:cmAuthor>
  <p:cmAuthor id="4" name="Khan, Zubair" initials="KZ" lastIdx="1" clrIdx="3">
    <p:extLst>
      <p:ext uri="{19B8F6BF-5375-455C-9EA6-DF929625EA0E}">
        <p15:presenceInfo xmlns:p15="http://schemas.microsoft.com/office/powerpoint/2012/main" userId="S::Zubair.Khan@DuffandPhelps.com::f9bac0ca-4342-4106-9764-c4b1a61243e8" providerId="AD"/>
      </p:ext>
    </p:extLst>
  </p:cmAuthor>
  <p:cmAuthor id="5" name="D, Divya" initials="DD" lastIdx="2" clrIdx="4">
    <p:extLst>
      <p:ext uri="{19B8F6BF-5375-455C-9EA6-DF929625EA0E}">
        <p15:presenceInfo xmlns:p15="http://schemas.microsoft.com/office/powerpoint/2012/main" userId="S::Divya.D@DuffandPhelps.com::660f5f4e-a06b-4d6f-996e-820989af49cf" providerId="AD"/>
      </p:ext>
    </p:extLst>
  </p:cmAuthor>
  <p:cmAuthor id="6" name="Manchanda, Vinay" initials="MV" lastIdx="1" clrIdx="5">
    <p:extLst>
      <p:ext uri="{19B8F6BF-5375-455C-9EA6-DF929625EA0E}">
        <p15:presenceInfo xmlns:p15="http://schemas.microsoft.com/office/powerpoint/2012/main" userId="S::Vinay.Manchanda@DuffandPhelps.com::654ffcce-6fce-4aac-b407-3d757210dd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DAF5"/>
    <a:srgbClr val="4D4D4F"/>
    <a:srgbClr val="FBC6D4"/>
    <a:srgbClr val="D8F0DA"/>
    <a:srgbClr val="14487F"/>
    <a:srgbClr val="FFFFFF"/>
    <a:srgbClr val="D9D9D9"/>
    <a:srgbClr val="BFBFBF"/>
    <a:srgbClr val="D9D91B"/>
    <a:srgbClr val="E7E9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0" autoAdjust="0"/>
    <p:restoredTop sz="96201" autoAdjust="0"/>
  </p:normalViewPr>
  <p:slideViewPr>
    <p:cSldViewPr snapToGrid="0">
      <p:cViewPr varScale="1">
        <p:scale>
          <a:sx n="62" d="100"/>
          <a:sy n="62" d="100"/>
        </p:scale>
        <p:origin x="932" y="56"/>
      </p:cViewPr>
      <p:guideLst>
        <p:guide pos="525"/>
        <p:guide orient="horz" pos="3973"/>
        <p:guide pos="7224"/>
        <p:guide orient="horz" pos="984"/>
        <p:guide orient="horz" pos="1434"/>
        <p:guide orient="horz" pos="2466"/>
        <p:guide orient="horz" pos="3918"/>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handoutMaster" Target="handoutMasters/handoutMaster1.xml"/><Relationship Id="rId50" Type="http://schemas.openxmlformats.org/officeDocument/2006/relationships/presProps" Target="presProps.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tableStyles" Target="tableStyles.xml"/><Relationship Id="rId5" Type="http://schemas.openxmlformats.org/officeDocument/2006/relationships/customXml" Target="../customXml/item5.xml"/><Relationship Id="rId10" Type="http://schemas.openxmlformats.org/officeDocument/2006/relationships/customXml" Target="../customXml/item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tags" Target="tags/tag1.xml"/><Relationship Id="rId8" Type="http://schemas.openxmlformats.org/officeDocument/2006/relationships/customXml" Target="../customXml/item8.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notesMaster" Target="notesMasters/notesMaster1.xml"/><Relationship Id="rId20" Type="http://schemas.openxmlformats.org/officeDocument/2006/relationships/slide" Target="slides/slide9.xml"/><Relationship Id="rId41" Type="http://schemas.openxmlformats.org/officeDocument/2006/relationships/slide" Target="slides/slide30.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ivya.D\Desktop\FEMA\Copy%20of%20Case%20studies_26%20Oct%202020%20v3.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2214511055852"/>
          <c:y val="3.2219609762175305E-2"/>
          <c:w val="0.8040020796623607"/>
          <c:h val="0.78752348264765948"/>
        </c:manualLayout>
      </c:layout>
      <c:barChart>
        <c:barDir val="bar"/>
        <c:grouping val="stacked"/>
        <c:varyColors val="0"/>
        <c:ser>
          <c:idx val="0"/>
          <c:order val="0"/>
          <c:tx>
            <c:strRef>
              <c:f>EV!$J$2</c:f>
              <c:strCache>
                <c:ptCount val="1"/>
                <c:pt idx="0">
                  <c:v>Low</c:v>
                </c:pt>
              </c:strCache>
            </c:strRef>
          </c:tx>
          <c:spPr>
            <a:no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EV!$I$3:$I$6</c:f>
              <c:strCache>
                <c:ptCount val="4"/>
                <c:pt idx="0">
                  <c:v>Income Approach </c:v>
                </c:pt>
                <c:pt idx="1">
                  <c:v>Market Approach - GLC </c:v>
                </c:pt>
                <c:pt idx="2">
                  <c:v>Market Approach - GLT</c:v>
                </c:pt>
                <c:pt idx="3">
                  <c:v>Concluded EV Range</c:v>
                </c:pt>
              </c:strCache>
            </c:strRef>
          </c:cat>
          <c:val>
            <c:numRef>
              <c:f>EV!$J$3:$J$6</c:f>
              <c:numCache>
                <c:formatCode>_(* #,##0_);_(* \(#,##0\);_(* "-"??_);_(@_)</c:formatCode>
                <c:ptCount val="4"/>
                <c:pt idx="0">
                  <c:v>720</c:v>
                </c:pt>
                <c:pt idx="1">
                  <c:v>705</c:v>
                </c:pt>
                <c:pt idx="2">
                  <c:v>735</c:v>
                </c:pt>
                <c:pt idx="3">
                  <c:v>712.5</c:v>
                </c:pt>
              </c:numCache>
            </c:numRef>
          </c:val>
          <c:extLst>
            <c:ext xmlns:c16="http://schemas.microsoft.com/office/drawing/2014/chart" uri="{C3380CC4-5D6E-409C-BE32-E72D297353CC}">
              <c16:uniqueId val="{00000000-D76D-481E-83F5-EFFD9D21672A}"/>
            </c:ext>
          </c:extLst>
        </c:ser>
        <c:ser>
          <c:idx val="1"/>
          <c:order val="1"/>
          <c:tx>
            <c:strRef>
              <c:f>EV!$K$2</c:f>
              <c:strCache>
                <c:ptCount val="1"/>
                <c:pt idx="0">
                  <c:v>Inc.</c:v>
                </c:pt>
              </c:strCache>
            </c:strRef>
          </c:tx>
          <c:spPr>
            <a:solidFill>
              <a:schemeClr val="accent3"/>
            </a:solidFill>
            <a:ln>
              <a:noFill/>
            </a:ln>
            <a:effectLst/>
          </c:spPr>
          <c:invertIfNegative val="0"/>
          <c:dPt>
            <c:idx val="3"/>
            <c:invertIfNegative val="0"/>
            <c:bubble3D val="0"/>
            <c:spPr>
              <a:solidFill>
                <a:schemeClr val="accent6"/>
              </a:solidFill>
              <a:ln>
                <a:noFill/>
              </a:ln>
              <a:effectLst/>
            </c:spPr>
            <c:extLst>
              <c:ext xmlns:c16="http://schemas.microsoft.com/office/drawing/2014/chart" uri="{C3380CC4-5D6E-409C-BE32-E72D297353CC}">
                <c16:uniqueId val="{00000002-D76D-481E-83F5-EFFD9D21672A}"/>
              </c:ext>
            </c:extLst>
          </c:dPt>
          <c:dLbls>
            <c:dLbl>
              <c:idx val="0"/>
              <c:layout>
                <c:manualLayout>
                  <c:x val="0.16406169228832762"/>
                  <c:y val="0"/>
                </c:manualLayout>
              </c:layout>
              <c:tx>
                <c:rich>
                  <a:bodyPr/>
                  <a:lstStyle/>
                  <a:p>
                    <a:fld id="{8B47ACDC-E3A0-4304-939D-EEFDAB7B6852}" type="CELLRANGE">
                      <a:rPr lang="en-US" dirty="0"/>
                      <a:pPr/>
                      <a:t>[CELLRANGE]</a:t>
                    </a:fld>
                    <a:endParaRPr lang="en-US"/>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D76D-481E-83F5-EFFD9D21672A}"/>
                </c:ext>
              </c:extLst>
            </c:dLbl>
            <c:dLbl>
              <c:idx val="1"/>
              <c:layout>
                <c:manualLayout>
                  <c:x val="0.13261804907020597"/>
                  <c:y val="0"/>
                </c:manualLayout>
              </c:layout>
              <c:tx>
                <c:rich>
                  <a:bodyPr/>
                  <a:lstStyle/>
                  <a:p>
                    <a:fld id="{EF90DC20-EFFD-41C1-93EF-13FB699FC76D}" type="CELLRANGE">
                      <a:rPr lang="en-US" dirty="0"/>
                      <a:pPr/>
                      <a:t>[CELLRANGE]</a:t>
                    </a:fld>
                    <a:endParaRPr lang="en-US"/>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D76D-481E-83F5-EFFD9D21672A}"/>
                </c:ext>
              </c:extLst>
            </c:dLbl>
            <c:dLbl>
              <c:idx val="2"/>
              <c:layout>
                <c:manualLayout>
                  <c:x val="7.0696004648657038E-2"/>
                  <c:y val="-1.1505035424907962E-4"/>
                </c:manualLayout>
              </c:layout>
              <c:tx>
                <c:rich>
                  <a:bodyPr/>
                  <a:lstStyle/>
                  <a:p>
                    <a:fld id="{C8E4D934-D9AB-4AF3-AEA2-926F78A59018}" type="CELLRANGE">
                      <a:rPr lang="en-US" dirty="0"/>
                      <a:pPr/>
                      <a:t>[CELLRANGE]</a:t>
                    </a:fld>
                    <a:endParaRPr lang="en-US"/>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D76D-481E-83F5-EFFD9D21672A}"/>
                </c:ext>
              </c:extLst>
            </c:dLbl>
            <c:dLbl>
              <c:idx val="3"/>
              <c:layout>
                <c:manualLayout>
                  <c:x val="0.14427888178154613"/>
                  <c:y val="0"/>
                </c:manualLayout>
              </c:layout>
              <c:tx>
                <c:rich>
                  <a:bodyPr/>
                  <a:lstStyle/>
                  <a:p>
                    <a:fld id="{97BCDFD1-CD2C-4EEB-882E-C8CE1200ADBE}" type="CELLRANGE">
                      <a:rPr lang="en-US" dirty="0"/>
                      <a:pPr/>
                      <a:t>[CELLRANGE]</a:t>
                    </a:fld>
                    <a:endParaRPr lang="en-US"/>
                  </a:p>
                </c:rich>
              </c:tx>
              <c:dLblPos val="ctr"/>
              <c:showLegendKey val="0"/>
              <c:showVal val="0"/>
              <c:showCatName val="0"/>
              <c:showSerName val="0"/>
              <c:showPercent val="0"/>
              <c:showBubbleSize val="0"/>
              <c:extLst>
                <c:ext xmlns:c15="http://schemas.microsoft.com/office/drawing/2012/chart" uri="{CE6537A1-D6FC-4f65-9D91-7224C49458BB}">
                  <c15:layout>
                    <c:manualLayout>
                      <c:w val="4.8104881538637088E-2"/>
                      <c:h val="4.8177925820483969E-2"/>
                    </c:manualLayout>
                  </c15:layout>
                  <c15:dlblFieldTable/>
                  <c15:showDataLabelsRange val="1"/>
                </c:ext>
                <c:ext xmlns:c16="http://schemas.microsoft.com/office/drawing/2014/chart" uri="{C3380CC4-5D6E-409C-BE32-E72D297353CC}">
                  <c16:uniqueId val="{00000002-D76D-481E-83F5-EFFD9D21672A}"/>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en-US"/>
              </a:p>
            </c:txPr>
            <c:dLblPos val="inEnd"/>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strRef>
              <c:f>EV!$I$3:$I$6</c:f>
              <c:strCache>
                <c:ptCount val="4"/>
                <c:pt idx="0">
                  <c:v>Income Approach </c:v>
                </c:pt>
                <c:pt idx="1">
                  <c:v>Market Approach - GLC </c:v>
                </c:pt>
                <c:pt idx="2">
                  <c:v>Market Approach - GLT</c:v>
                </c:pt>
                <c:pt idx="3">
                  <c:v>Concluded EV Range</c:v>
                </c:pt>
              </c:strCache>
            </c:strRef>
          </c:cat>
          <c:val>
            <c:numRef>
              <c:f>EV!$K$3:$K$6</c:f>
              <c:numCache>
                <c:formatCode>_(* #,##0_);_(* \(#,##0\);_(* "-"??_);_(@_)</c:formatCode>
                <c:ptCount val="4"/>
                <c:pt idx="0">
                  <c:v>90</c:v>
                </c:pt>
                <c:pt idx="1">
                  <c:v>70</c:v>
                </c:pt>
                <c:pt idx="2">
                  <c:v>30</c:v>
                </c:pt>
                <c:pt idx="3">
                  <c:v>75</c:v>
                </c:pt>
              </c:numCache>
            </c:numRef>
          </c:val>
          <c:extLst>
            <c:ext xmlns:c15="http://schemas.microsoft.com/office/drawing/2012/chart" uri="{02D57815-91ED-43cb-92C2-25804820EDAC}">
              <c15:datalabelsRange>
                <c15:f>EV!$D$3:$D$6</c15:f>
                <c15:dlblRangeCache>
                  <c:ptCount val="4"/>
                  <c:pt idx="0">
                    <c:v> 810 </c:v>
                  </c:pt>
                  <c:pt idx="1">
                    <c:v> 775 </c:v>
                  </c:pt>
                  <c:pt idx="2">
                    <c:v> 765 </c:v>
                  </c:pt>
                  <c:pt idx="3">
                    <c:v> 788 </c:v>
                  </c:pt>
                </c15:dlblRangeCache>
              </c15:datalabelsRange>
            </c:ext>
            <c:ext xmlns:c16="http://schemas.microsoft.com/office/drawing/2014/chart" uri="{C3380CC4-5D6E-409C-BE32-E72D297353CC}">
              <c16:uniqueId val="{00000006-D76D-481E-83F5-EFFD9D21672A}"/>
            </c:ext>
          </c:extLst>
        </c:ser>
        <c:ser>
          <c:idx val="2"/>
          <c:order val="2"/>
          <c:tx>
            <c:strRef>
              <c:f>EV!$L$2</c:f>
              <c:strCache>
                <c:ptCount val="1"/>
                <c:pt idx="0">
                  <c:v>Inc.2</c:v>
                </c:pt>
              </c:strCache>
            </c:strRef>
          </c:tx>
          <c:spPr>
            <a:solidFill>
              <a:schemeClr val="tx1"/>
            </a:solidFill>
            <a:ln>
              <a:noFill/>
            </a:ln>
            <a:effectLst/>
          </c:spPr>
          <c:invertIfNegative val="0"/>
          <c:dLbls>
            <c:dLbl>
              <c:idx val="0"/>
              <c:layout>
                <c:manualLayout>
                  <c:x val="9.1569455262428712E-2"/>
                  <c:y val="0"/>
                </c:manualLayout>
              </c:layout>
              <c:tx>
                <c:rich>
                  <a:bodyPr/>
                  <a:lstStyle/>
                  <a:p>
                    <a:endParaRPr lang="en-US" dirty="0"/>
                  </a:p>
                </c:rich>
              </c:tx>
              <c:dLblPos val="ctr"/>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D76D-481E-83F5-EFFD9D21672A}"/>
                </c:ext>
              </c:extLst>
            </c:dLbl>
            <c:dLbl>
              <c:idx val="1"/>
              <c:delete val="1"/>
              <c:extLst>
                <c:ext xmlns:c15="http://schemas.microsoft.com/office/drawing/2012/chart" uri="{CE6537A1-D6FC-4f65-9D91-7224C49458BB}"/>
                <c:ext xmlns:c16="http://schemas.microsoft.com/office/drawing/2014/chart" uri="{C3380CC4-5D6E-409C-BE32-E72D297353CC}">
                  <c16:uniqueId val="{00000008-D76D-481E-83F5-EFFD9D21672A}"/>
                </c:ext>
              </c:extLst>
            </c:dLbl>
            <c:dLbl>
              <c:idx val="2"/>
              <c:delete val="1"/>
              <c:extLst>
                <c:ext xmlns:c15="http://schemas.microsoft.com/office/drawing/2012/chart" uri="{CE6537A1-D6FC-4f65-9D91-7224C49458BB}"/>
                <c:ext xmlns:c16="http://schemas.microsoft.com/office/drawing/2014/chart" uri="{C3380CC4-5D6E-409C-BE32-E72D297353CC}">
                  <c16:uniqueId val="{00000009-D76D-481E-83F5-EFFD9D21672A}"/>
                </c:ext>
              </c:extLst>
            </c:dLbl>
            <c:dLbl>
              <c:idx val="3"/>
              <c:delete val="1"/>
              <c:extLst>
                <c:ext xmlns:c15="http://schemas.microsoft.com/office/drawing/2012/chart" uri="{CE6537A1-D6FC-4f65-9D91-7224C49458BB}"/>
                <c:ext xmlns:c16="http://schemas.microsoft.com/office/drawing/2014/chart" uri="{C3380CC4-5D6E-409C-BE32-E72D297353CC}">
                  <c16:uniqueId val="{0000000A-D76D-481E-83F5-EFFD9D21672A}"/>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en-US"/>
              </a:p>
            </c:txPr>
            <c:dLblPos val="inEnd"/>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strRef>
              <c:f>EV!$I$3:$I$6</c:f>
              <c:strCache>
                <c:ptCount val="4"/>
                <c:pt idx="0">
                  <c:v>Income Approach </c:v>
                </c:pt>
                <c:pt idx="1">
                  <c:v>Market Approach - GLC </c:v>
                </c:pt>
                <c:pt idx="2">
                  <c:v>Market Approach - GLT</c:v>
                </c:pt>
                <c:pt idx="3">
                  <c:v>Concluded EV Range</c:v>
                </c:pt>
              </c:strCache>
            </c:strRef>
          </c:cat>
          <c:val>
            <c:numRef>
              <c:f>EV!$L$3:$L$6</c:f>
              <c:numCache>
                <c:formatCode>_(* #,##0_);_(* \(#,##0\);_(* "-"??_);_(@_)</c:formatCode>
                <c:ptCount val="4"/>
                <c:pt idx="1">
                  <c:v>0</c:v>
                </c:pt>
                <c:pt idx="2">
                  <c:v>0</c:v>
                </c:pt>
                <c:pt idx="3">
                  <c:v>0</c:v>
                </c:pt>
              </c:numCache>
            </c:numRef>
          </c:val>
          <c:extLst>
            <c:ext xmlns:c16="http://schemas.microsoft.com/office/drawing/2014/chart" uri="{C3380CC4-5D6E-409C-BE32-E72D297353CC}">
              <c16:uniqueId val="{0000000B-D76D-481E-83F5-EFFD9D21672A}"/>
            </c:ext>
          </c:extLst>
        </c:ser>
        <c:dLbls>
          <c:dLblPos val="inEnd"/>
          <c:showLegendKey val="0"/>
          <c:showVal val="1"/>
          <c:showCatName val="0"/>
          <c:showSerName val="0"/>
          <c:showPercent val="0"/>
          <c:showBubbleSize val="0"/>
        </c:dLbls>
        <c:gapWidth val="150"/>
        <c:overlap val="100"/>
        <c:axId val="1588453312"/>
        <c:axId val="482767360"/>
      </c:barChart>
      <c:scatterChart>
        <c:scatterStyle val="lineMarker"/>
        <c:varyColors val="0"/>
        <c:ser>
          <c:idx val="3"/>
          <c:order val="3"/>
          <c:tx>
            <c:v>MidPoint</c:v>
          </c:tx>
          <c:spPr>
            <a:ln w="28575" cap="rnd">
              <a:solidFill>
                <a:schemeClr val="bg1"/>
              </a:solidFill>
              <a:round/>
            </a:ln>
            <a:effectLst/>
          </c:spPr>
          <c:marker>
            <c:symbol val="none"/>
          </c:marker>
          <c:dLbls>
            <c:dLbl>
              <c:idx val="0"/>
              <c:layout>
                <c:manualLayout>
                  <c:x val="-0.12374583891085922"/>
                  <c:y val="-0.12640960482787189"/>
                </c:manualLayout>
              </c:layout>
              <c:tx>
                <c:rich>
                  <a:bodyPr/>
                  <a:lstStyle/>
                  <a:p>
                    <a:r>
                      <a:rPr lang="en-US" dirty="0"/>
                      <a:t>Concluded EV: INR</a:t>
                    </a:r>
                    <a:fld id="{D38F95D2-D1E3-4322-93E1-4FDC3E4E6EC2}" type="CELLRANGE">
                      <a:rPr lang="en-US" smtClean="0"/>
                      <a:pPr/>
                      <a:t>[CELLRANGE]</a:t>
                    </a:fld>
                    <a:r>
                      <a:rPr lang="en-US" dirty="0"/>
                      <a:t>Cr</a:t>
                    </a:r>
                  </a:p>
                </c:rich>
              </c:tx>
              <c:showLegendKey val="0"/>
              <c:showVal val="0"/>
              <c:showCatName val="0"/>
              <c:showSerName val="0"/>
              <c:showPercent val="0"/>
              <c:showBubbleSize val="0"/>
              <c:extLst>
                <c:ext xmlns:c15="http://schemas.microsoft.com/office/drawing/2012/chart" uri="{CE6537A1-D6FC-4f65-9D91-7224C49458BB}">
                  <c15:layout>
                    <c:manualLayout>
                      <c:w val="0.22424757942046541"/>
                      <c:h val="5.2128542489971036E-2"/>
                    </c:manualLayout>
                  </c15:layout>
                  <c15:dlblFieldTable/>
                  <c15:showDataLabelsRange val="1"/>
                </c:ext>
                <c:ext xmlns:c16="http://schemas.microsoft.com/office/drawing/2014/chart" uri="{C3380CC4-5D6E-409C-BE32-E72D297353CC}">
                  <c16:uniqueId val="{0000000C-D76D-481E-83F5-EFFD9D21672A}"/>
                </c:ext>
              </c:extLst>
            </c:dLbl>
            <c:dLbl>
              <c:idx val="1"/>
              <c:delete val="1"/>
              <c:extLst>
                <c:ext xmlns:c15="http://schemas.microsoft.com/office/drawing/2012/chart" uri="{CE6537A1-D6FC-4f65-9D91-7224C49458BB}"/>
                <c:ext xmlns:c16="http://schemas.microsoft.com/office/drawing/2014/chart" uri="{C3380CC4-5D6E-409C-BE32-E72D297353CC}">
                  <c16:uniqueId val="{0000000D-D76D-481E-83F5-EFFD9D21672A}"/>
                </c:ext>
              </c:extLst>
            </c:dLbl>
            <c:spPr>
              <a:solidFill>
                <a:schemeClr val="bg1">
                  <a:lumMod val="95000"/>
                </a:schemeClr>
              </a:solidFill>
              <a:ln>
                <a:solidFill>
                  <a:schemeClr val="bg1">
                    <a:lumMod val="95000"/>
                  </a:schemeClr>
                </a:solid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EV!$M$7:$M$8</c:f>
              <c:numCache>
                <c:formatCode>_(* #,##0_);_(* \(#,##0\);_(* "-"??_);_(@_)</c:formatCode>
                <c:ptCount val="2"/>
                <c:pt idx="0">
                  <c:v>750</c:v>
                </c:pt>
                <c:pt idx="1">
                  <c:v>750</c:v>
                </c:pt>
              </c:numCache>
            </c:numRef>
          </c:xVal>
          <c:yVal>
            <c:numRef>
              <c:f>EV!$N$7:$N$8</c:f>
              <c:numCache>
                <c:formatCode>General</c:formatCode>
                <c:ptCount val="2"/>
                <c:pt idx="0">
                  <c:v>10</c:v>
                </c:pt>
                <c:pt idx="1">
                  <c:v>11</c:v>
                </c:pt>
              </c:numCache>
            </c:numRef>
          </c:yVal>
          <c:smooth val="0"/>
          <c:extLst>
            <c:ext xmlns:c15="http://schemas.microsoft.com/office/drawing/2012/chart" uri="{02D57815-91ED-43cb-92C2-25804820EDAC}">
              <c15:datalabelsRange>
                <c15:f>EV!$M$7</c15:f>
                <c15:dlblRangeCache>
                  <c:ptCount val="1"/>
                  <c:pt idx="0">
                    <c:v> 750 </c:v>
                  </c:pt>
                </c15:dlblRangeCache>
              </c15:datalabelsRange>
            </c:ext>
            <c:ext xmlns:c16="http://schemas.microsoft.com/office/drawing/2014/chart" uri="{C3380CC4-5D6E-409C-BE32-E72D297353CC}">
              <c16:uniqueId val="{0000000E-D76D-481E-83F5-EFFD9D21672A}"/>
            </c:ext>
          </c:extLst>
        </c:ser>
        <c:dLbls>
          <c:showLegendKey val="0"/>
          <c:showVal val="1"/>
          <c:showCatName val="0"/>
          <c:showSerName val="0"/>
          <c:showPercent val="0"/>
          <c:showBubbleSize val="0"/>
        </c:dLbls>
        <c:axId val="1779270288"/>
        <c:axId val="1779272784"/>
      </c:scatterChart>
      <c:catAx>
        <c:axId val="1588453312"/>
        <c:scaling>
          <c:orientation val="minMax"/>
        </c:scaling>
        <c:delete val="0"/>
        <c:axPos val="l"/>
        <c:numFmt formatCode="General" sourceLinked="1"/>
        <c:majorTickMark val="none"/>
        <c:minorTickMark val="none"/>
        <c:tickLblPos val="nextTo"/>
        <c:spPr>
          <a:noFill/>
          <a:ln w="9525" cap="flat" cmpd="sng" algn="ctr">
            <a:solidFill>
              <a:schemeClr val="bg1">
                <a:lumMod val="75000"/>
              </a:schemeClr>
            </a:solidFill>
            <a:round/>
            <a:tailEnd type="triangle"/>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en-US"/>
          </a:p>
        </c:txPr>
        <c:crossAx val="482767360"/>
        <c:crosses val="autoZero"/>
        <c:auto val="1"/>
        <c:lblAlgn val="ctr"/>
        <c:lblOffset val="100"/>
        <c:noMultiLvlLbl val="0"/>
      </c:catAx>
      <c:valAx>
        <c:axId val="482767360"/>
        <c:scaling>
          <c:orientation val="minMax"/>
          <c:max val="900"/>
          <c:min val="650"/>
        </c:scaling>
        <c:delete val="0"/>
        <c:axPos val="b"/>
        <c:title>
          <c:tx>
            <c:rich>
              <a:bodyPr rot="0" spcFirstLastPara="1" vertOverflow="ellipsis" vert="horz" wrap="square" anchor="ctr" anchorCtr="1"/>
              <a:lstStyle/>
              <a:p>
                <a:pPr>
                  <a:defRPr sz="1200" b="1" i="0" u="none" strike="noStrike" kern="1200" baseline="0">
                    <a:solidFill>
                      <a:schemeClr val="tx1"/>
                    </a:solidFill>
                    <a:latin typeface="+mn-lt"/>
                    <a:ea typeface="+mn-ea"/>
                    <a:cs typeface="Arial" panose="020B0604020202020204" pitchFamily="34" charset="0"/>
                  </a:defRPr>
                </a:pPr>
                <a:r>
                  <a:rPr lang="en-US" b="1" dirty="0"/>
                  <a:t>INR cr</a:t>
                </a:r>
              </a:p>
            </c:rich>
          </c:tx>
          <c:layout>
            <c:manualLayout>
              <c:xMode val="edge"/>
              <c:yMode val="edge"/>
              <c:x val="0.53589605452291278"/>
              <c:y val="0.9089290770323318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mn-ea"/>
                  <a:cs typeface="Arial" panose="020B0604020202020204" pitchFamily="34" charset="0"/>
                </a:defRPr>
              </a:pPr>
              <a:endParaRPr lang="en-US"/>
            </a:p>
          </c:txPr>
        </c:title>
        <c:numFmt formatCode="_(* #,##0_);_(* \(#,##0\);_(* &quot;-&quot;??_);_(@_)" sourceLinked="1"/>
        <c:majorTickMark val="none"/>
        <c:minorTickMark val="none"/>
        <c:tickLblPos val="nextTo"/>
        <c:spPr>
          <a:noFill/>
          <a:ln>
            <a:solidFill>
              <a:schemeClr val="bg1">
                <a:lumMod val="75000"/>
              </a:schemeClr>
            </a:solidFill>
            <a:tailEnd type="triangle"/>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en-US"/>
          </a:p>
        </c:txPr>
        <c:crossAx val="1588453312"/>
        <c:crosses val="autoZero"/>
        <c:crossBetween val="between"/>
      </c:valAx>
      <c:valAx>
        <c:axId val="1779272784"/>
        <c:scaling>
          <c:orientation val="minMax"/>
          <c:min val="0"/>
        </c:scaling>
        <c:delete val="1"/>
        <c:axPos val="r"/>
        <c:numFmt formatCode="General" sourceLinked="1"/>
        <c:majorTickMark val="out"/>
        <c:minorTickMark val="none"/>
        <c:tickLblPos val="nextTo"/>
        <c:crossAx val="1779270288"/>
        <c:crosses val="max"/>
        <c:crossBetween val="midCat"/>
      </c:valAx>
      <c:valAx>
        <c:axId val="1779270288"/>
        <c:scaling>
          <c:orientation val="minMax"/>
        </c:scaling>
        <c:delete val="1"/>
        <c:axPos val="b"/>
        <c:numFmt formatCode="_(* #,##0_);_(* \(#,##0\);_(* &quot;-&quot;??_);_(@_)" sourceLinked="1"/>
        <c:majorTickMark val="out"/>
        <c:minorTickMark val="none"/>
        <c:tickLblPos val="nextTo"/>
        <c:crossAx val="177927278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chemeClr val="tx1"/>
          </a:solidFill>
          <a:latin typeface="+mn-lt"/>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00A1DE"/>
              </a:solidFill>
            </c:spPr>
            <c:extLst>
              <c:ext xmlns:c16="http://schemas.microsoft.com/office/drawing/2014/chart" uri="{C3380CC4-5D6E-409C-BE32-E72D297353CC}">
                <c16:uniqueId val="{00000001-7356-4AFC-90B7-CFBD489CA3C6}"/>
              </c:ext>
            </c:extLst>
          </c:dPt>
          <c:dPt>
            <c:idx val="1"/>
            <c:bubble3D val="0"/>
            <c:spPr>
              <a:solidFill>
                <a:srgbClr val="575757"/>
              </a:solidFill>
            </c:spPr>
            <c:extLst>
              <c:ext xmlns:c16="http://schemas.microsoft.com/office/drawing/2014/chart" uri="{C3380CC4-5D6E-409C-BE32-E72D297353CC}">
                <c16:uniqueId val="{00000003-7356-4AFC-90B7-CFBD489CA3C6}"/>
              </c:ext>
            </c:extLst>
          </c:dPt>
          <c:dPt>
            <c:idx val="2"/>
            <c:bubble3D val="0"/>
            <c:spPr>
              <a:solidFill>
                <a:srgbClr val="8C8C8C"/>
              </a:solidFill>
            </c:spPr>
            <c:extLst>
              <c:ext xmlns:c16="http://schemas.microsoft.com/office/drawing/2014/chart" uri="{C3380CC4-5D6E-409C-BE32-E72D297353CC}">
                <c16:uniqueId val="{00000005-7356-4AFC-90B7-CFBD489CA3C6}"/>
              </c:ext>
            </c:extLst>
          </c:dPt>
          <c:dPt>
            <c:idx val="3"/>
            <c:bubble3D val="0"/>
            <c:spPr>
              <a:solidFill>
                <a:schemeClr val="bg1">
                  <a:lumMod val="75000"/>
                </a:schemeClr>
              </a:solidFill>
            </c:spPr>
            <c:extLst>
              <c:ext xmlns:c16="http://schemas.microsoft.com/office/drawing/2014/chart" uri="{C3380CC4-5D6E-409C-BE32-E72D297353CC}">
                <c16:uniqueId val="{00000007-7356-4AFC-90B7-CFBD489CA3C6}"/>
              </c:ext>
            </c:extLst>
          </c:dPt>
          <c:cat>
            <c:strRef>
              <c:f>Sheet1!$A$2:$A$4</c:f>
              <c:strCache>
                <c:ptCount val="3"/>
                <c:pt idx="0">
                  <c:v>1st Qtr</c:v>
                </c:pt>
                <c:pt idx="1">
                  <c:v>2nd Qtr</c:v>
                </c:pt>
                <c:pt idx="2">
                  <c:v>3rd Qtr</c:v>
                </c:pt>
              </c:strCache>
            </c:strRef>
          </c:cat>
          <c:val>
            <c:numRef>
              <c:f>Sheet1!$B$2:$B$4</c:f>
              <c:numCache>
                <c:formatCode>0%</c:formatCode>
                <c:ptCount val="3"/>
                <c:pt idx="0">
                  <c:v>0.3</c:v>
                </c:pt>
                <c:pt idx="1">
                  <c:v>0.3</c:v>
                </c:pt>
                <c:pt idx="2">
                  <c:v>0.3</c:v>
                </c:pt>
              </c:numCache>
            </c:numRef>
          </c:val>
          <c:extLst>
            <c:ext xmlns:c16="http://schemas.microsoft.com/office/drawing/2014/chart" uri="{C3380CC4-5D6E-409C-BE32-E72D297353CC}">
              <c16:uniqueId val="{00000008-7356-4AFC-90B7-CFBD489CA3C6}"/>
            </c:ext>
          </c:extLst>
        </c:ser>
        <c:dLbls>
          <c:showLegendKey val="0"/>
          <c:showVal val="0"/>
          <c:showCatName val="0"/>
          <c:showSerName val="0"/>
          <c:showPercent val="0"/>
          <c:showBubbleSize val="0"/>
          <c:showLeaderLines val="1"/>
        </c:dLbls>
        <c:firstSliceAng val="0"/>
        <c:holeSize val="65"/>
      </c:doughnutChart>
    </c:plotArea>
    <c:plotVisOnly val="1"/>
    <c:dispBlanksAs val="gap"/>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B9928B8-4231-FD40-AC9F-DBB8F6730377}"/>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r>
              <a:rPr lang="en-US" dirty="0">
                <a:latin typeface="Nunito Sans" pitchFamily="2" charset="77"/>
              </a:rPr>
              <a:t>Presentation Title Location</a:t>
            </a:r>
          </a:p>
        </p:txBody>
      </p:sp>
      <p:sp>
        <p:nvSpPr>
          <p:cNvPr id="3" name="Date Placeholder 2">
            <a:extLst>
              <a:ext uri="{FF2B5EF4-FFF2-40B4-BE49-F238E27FC236}">
                <a16:creationId xmlns:a16="http://schemas.microsoft.com/office/drawing/2014/main" id="{09CA7B90-1558-F849-8594-D87A3397A30D}"/>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58957181-563E-FD4C-88AF-2D8B9A459439}" type="datetimeFigureOut">
              <a:rPr lang="en-US" smtClean="0">
                <a:latin typeface="Nunito Sans" pitchFamily="2" charset="77"/>
              </a:rPr>
              <a:t>8/6/2022</a:t>
            </a:fld>
            <a:endParaRPr lang="en-US" dirty="0">
              <a:latin typeface="Nunito Sans" pitchFamily="2" charset="77"/>
            </a:endParaRPr>
          </a:p>
        </p:txBody>
      </p:sp>
      <p:sp>
        <p:nvSpPr>
          <p:cNvPr id="4" name="Footer Placeholder 3">
            <a:extLst>
              <a:ext uri="{FF2B5EF4-FFF2-40B4-BE49-F238E27FC236}">
                <a16:creationId xmlns:a16="http://schemas.microsoft.com/office/drawing/2014/main" id="{CB5CB853-5EA2-8846-ABE5-089180DAC985}"/>
              </a:ext>
            </a:extLst>
          </p:cNvPr>
          <p:cNvSpPr>
            <a:spLocks noGrp="1"/>
          </p:cNvSpPr>
          <p:nvPr>
            <p:ph type="ftr" sz="quarter" idx="2"/>
          </p:nvPr>
        </p:nvSpPr>
        <p:spPr>
          <a:xfrm>
            <a:off x="0" y="9377318"/>
            <a:ext cx="2945659" cy="495347"/>
          </a:xfrm>
          <a:prstGeom prst="rect">
            <a:avLst/>
          </a:prstGeom>
        </p:spPr>
        <p:txBody>
          <a:bodyPr vert="horz" lIns="91440" tIns="45720" rIns="91440" bIns="45720" rtlCol="0" anchor="b"/>
          <a:lstStyle>
            <a:lvl1pPr algn="l">
              <a:defRPr sz="1200"/>
            </a:lvl1pPr>
          </a:lstStyle>
          <a:p>
            <a:endParaRPr lang="en-US" dirty="0">
              <a:latin typeface="Nunito Sans" panose="00000500000000000000" pitchFamily="2" charset="0"/>
            </a:endParaRPr>
          </a:p>
        </p:txBody>
      </p:sp>
      <p:sp>
        <p:nvSpPr>
          <p:cNvPr id="5" name="Slide Number Placeholder 4">
            <a:extLst>
              <a:ext uri="{FF2B5EF4-FFF2-40B4-BE49-F238E27FC236}">
                <a16:creationId xmlns:a16="http://schemas.microsoft.com/office/drawing/2014/main" id="{D2621428-03D1-834D-ABD2-4BB55EBFF0E9}"/>
              </a:ext>
            </a:extLst>
          </p:cNvPr>
          <p:cNvSpPr>
            <a:spLocks noGrp="1"/>
          </p:cNvSpPr>
          <p:nvPr>
            <p:ph type="sldNum" sz="quarter" idx="3"/>
          </p:nvPr>
        </p:nvSpPr>
        <p:spPr>
          <a:xfrm>
            <a:off x="3850443" y="9377318"/>
            <a:ext cx="2945659" cy="495347"/>
          </a:xfrm>
          <a:prstGeom prst="rect">
            <a:avLst/>
          </a:prstGeom>
        </p:spPr>
        <p:txBody>
          <a:bodyPr vert="horz" lIns="91440" tIns="45720" rIns="91440" bIns="45720" rtlCol="0" anchor="b"/>
          <a:lstStyle>
            <a:lvl1pPr algn="r">
              <a:defRPr sz="1200"/>
            </a:lvl1pPr>
          </a:lstStyle>
          <a:p>
            <a:fld id="{625B72BE-D24A-CF4C-A43B-C625CDE719D4}" type="slidenum">
              <a:rPr lang="en-US" smtClean="0">
                <a:latin typeface="Nunito Sans" panose="00000500000000000000" pitchFamily="2" charset="0"/>
              </a:rPr>
              <a:t>‹#›</a:t>
            </a:fld>
            <a:endParaRPr lang="en-US" dirty="0">
              <a:latin typeface="Nunito Sans" panose="00000500000000000000" pitchFamily="2" charset="0"/>
            </a:endParaRPr>
          </a:p>
        </p:txBody>
      </p:sp>
    </p:spTree>
    <p:extLst>
      <p:ext uri="{BB962C8B-B14F-4D97-AF65-F5344CB8AC3E}">
        <p14:creationId xmlns:p14="http://schemas.microsoft.com/office/powerpoint/2010/main" val="4191977575"/>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atin typeface="Nunito Sans" panose="00000500000000000000" pitchFamily="2" charset="0"/>
              </a:defRPr>
            </a:lvl1pPr>
          </a:lstStyle>
          <a:p>
            <a:r>
              <a:rPr lang="en-US" dirty="0"/>
              <a:t>Presentation Title Location</a:t>
            </a:r>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atin typeface="Nunito Sans" panose="00000500000000000000" pitchFamily="2" charset="0"/>
              </a:defRPr>
            </a:lvl1pPr>
          </a:lstStyle>
          <a:p>
            <a:fld id="{E9B19120-71B8-406F-9BC4-1B55B480630C}" type="datetimeFigureOut">
              <a:rPr lang="en-US" smtClean="0"/>
              <a:pPr/>
              <a:t>8/6/2022</a:t>
            </a:fld>
            <a:endParaRPr lang="en-US" dirty="0"/>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atin typeface="Nunito Sans" panose="00000500000000000000" pitchFamily="2" charset="0"/>
              </a:defRPr>
            </a:lvl1pPr>
          </a:lstStyle>
          <a:p>
            <a:endParaRPr lang="en-US" dirty="0"/>
          </a:p>
        </p:txBody>
      </p:sp>
      <p:sp>
        <p:nvSpPr>
          <p:cNvPr id="7" name="Slide Number Placehold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atin typeface="Nunito Sans" panose="00000500000000000000" pitchFamily="2" charset="0"/>
              </a:defRPr>
            </a:lvl1pPr>
          </a:lstStyle>
          <a:p>
            <a:fld id="{3B0AFCB7-0146-414A-A153-40DBCFE70758}" type="slidenum">
              <a:rPr lang="en-US" smtClean="0"/>
              <a:pPr/>
              <a:t>‹#›</a:t>
            </a:fld>
            <a:endParaRPr lang="en-US" dirty="0"/>
          </a:p>
        </p:txBody>
      </p:sp>
    </p:spTree>
    <p:extLst>
      <p:ext uri="{BB962C8B-B14F-4D97-AF65-F5344CB8AC3E}">
        <p14:creationId xmlns:p14="http://schemas.microsoft.com/office/powerpoint/2010/main" val="1794025950"/>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Nunito Sans" pitchFamily="2" charset="77"/>
        <a:ea typeface="+mn-ea"/>
        <a:cs typeface="+mn-cs"/>
      </a:defRPr>
    </a:lvl1pPr>
    <a:lvl2pPr marL="457200" algn="l" defTabSz="914400" rtl="0" eaLnBrk="1" latinLnBrk="0" hangingPunct="1">
      <a:defRPr sz="1200" kern="1200">
        <a:solidFill>
          <a:schemeClr val="tx1"/>
        </a:solidFill>
        <a:latin typeface="Nunito Sans" panose="00000500000000000000" pitchFamily="2" charset="0"/>
        <a:ea typeface="+mn-ea"/>
        <a:cs typeface="+mn-cs"/>
      </a:defRPr>
    </a:lvl2pPr>
    <a:lvl3pPr marL="914400" algn="l" defTabSz="914400" rtl="0" eaLnBrk="1" latinLnBrk="0" hangingPunct="1">
      <a:defRPr sz="1200" kern="1200">
        <a:solidFill>
          <a:schemeClr val="tx1"/>
        </a:solidFill>
        <a:latin typeface="Nunito Sans" panose="00000500000000000000" pitchFamily="2" charset="0"/>
        <a:ea typeface="+mn-ea"/>
        <a:cs typeface="+mn-cs"/>
      </a:defRPr>
    </a:lvl3pPr>
    <a:lvl4pPr marL="1371600" algn="l" defTabSz="914400" rtl="0" eaLnBrk="1" latinLnBrk="0" hangingPunct="1">
      <a:defRPr sz="1200" kern="1200">
        <a:solidFill>
          <a:schemeClr val="tx1"/>
        </a:solidFill>
        <a:latin typeface="Nunito Sans" panose="00000500000000000000" pitchFamily="2" charset="0"/>
        <a:ea typeface="+mn-ea"/>
        <a:cs typeface="+mn-cs"/>
      </a:defRPr>
    </a:lvl4pPr>
    <a:lvl5pPr marL="1828800" algn="l" defTabSz="914400" rtl="0" eaLnBrk="1" latinLnBrk="0" hangingPunct="1">
      <a:defRPr sz="1200" kern="1200">
        <a:solidFill>
          <a:schemeClr val="tx1"/>
        </a:solidFill>
        <a:latin typeface="Nunito Sans" panose="00000500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yourstory.com/2016/01/anti-dilution"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www.mondaq.com/india/x/750920/Shareholders/AntiDilution+Protection+In+Shareholders+Agreement+Implementation+Under+Indian+Law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xfrm>
            <a:off x="5910204" y="7438431"/>
            <a:ext cx="4521898" cy="391114"/>
          </a:xfrm>
          <a:prstGeom prst="rect">
            <a:avLst/>
          </a:prstGeom>
          <a:noFill/>
        </p:spPr>
        <p:txBody>
          <a:bodyPr lIns="97503" tIns="48751" rIns="97503" bIns="48751"/>
          <a:lstStyle/>
          <a:p>
            <a:pPr defTabSz="1038336"/>
            <a:fld id="{E42FA06B-063E-4164-8FB7-B477129CE8F4}" type="slidenum">
              <a:rPr lang="en-US" smtClean="0"/>
              <a:pPr defTabSz="1038336"/>
              <a:t>4</a:t>
            </a:fld>
            <a:endParaRPr lang="en-US" dirty="0"/>
          </a:p>
        </p:txBody>
      </p:sp>
      <p:sp>
        <p:nvSpPr>
          <p:cNvPr id="57347" name="Rectangle 2"/>
          <p:cNvSpPr>
            <a:spLocks noGrp="1" noRot="1" noChangeAspect="1" noChangeArrowheads="1" noTextEdit="1"/>
          </p:cNvSpPr>
          <p:nvPr>
            <p:ph type="sldImg"/>
          </p:nvPr>
        </p:nvSpPr>
        <p:spPr>
          <a:xfrm>
            <a:off x="2605088" y="585788"/>
            <a:ext cx="5226050" cy="2940050"/>
          </a:xfrm>
          <a:ln/>
        </p:spPr>
      </p:sp>
      <p:sp>
        <p:nvSpPr>
          <p:cNvPr id="57348" name="Rectangle 3"/>
          <p:cNvSpPr>
            <a:spLocks noGrp="1" noChangeArrowheads="1"/>
          </p:cNvSpPr>
          <p:nvPr>
            <p:ph type="body" idx="1"/>
          </p:nvPr>
        </p:nvSpPr>
        <p:spPr>
          <a:noFill/>
          <a:ln/>
        </p:spPr>
        <p:txBody>
          <a:bodyPr/>
          <a:lstStyle/>
          <a:p>
            <a:pPr eaLnBrk="1" hangingPunct="1"/>
            <a:endParaRPr lang="es-ES" dirty="0">
              <a:latin typeface="Arial" pitchFamily="34" charset="0"/>
              <a:ea typeface="ＭＳ Ｐゴシック" pitchFamily="34" charset="-128"/>
            </a:endParaRPr>
          </a:p>
        </p:txBody>
      </p:sp>
      <p:sp>
        <p:nvSpPr>
          <p:cNvPr id="57349" name="4 Marcador de pie de página"/>
          <p:cNvSpPr>
            <a:spLocks noGrp="1"/>
          </p:cNvSpPr>
          <p:nvPr>
            <p:ph type="ftr" sz="quarter" idx="4"/>
          </p:nvPr>
        </p:nvSpPr>
        <p:spPr>
          <a:xfrm>
            <a:off x="4" y="7438431"/>
            <a:ext cx="4521898" cy="391114"/>
          </a:xfrm>
          <a:prstGeom prst="rect">
            <a:avLst/>
          </a:prstGeom>
          <a:noFill/>
        </p:spPr>
        <p:txBody>
          <a:bodyPr lIns="97503" tIns="48751" rIns="97503" bIns="48751"/>
          <a:lstStyle/>
          <a:p>
            <a:pPr defTabSz="1038336"/>
            <a:endParaRPr lang="es-ES" dirty="0"/>
          </a:p>
        </p:txBody>
      </p:sp>
    </p:spTree>
    <p:extLst>
      <p:ext uri="{BB962C8B-B14F-4D97-AF65-F5344CB8AC3E}">
        <p14:creationId xmlns:p14="http://schemas.microsoft.com/office/powerpoint/2010/main" val="1449658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22</a:t>
            </a:fld>
            <a:endParaRPr lang="en-US" dirty="0"/>
          </a:p>
        </p:txBody>
      </p:sp>
    </p:spTree>
    <p:extLst>
      <p:ext uri="{BB962C8B-B14F-4D97-AF65-F5344CB8AC3E}">
        <p14:creationId xmlns:p14="http://schemas.microsoft.com/office/powerpoint/2010/main" val="2598942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23</a:t>
            </a:fld>
            <a:endParaRPr lang="en-US" dirty="0"/>
          </a:p>
        </p:txBody>
      </p:sp>
    </p:spTree>
    <p:extLst>
      <p:ext uri="{BB962C8B-B14F-4D97-AF65-F5344CB8AC3E}">
        <p14:creationId xmlns:p14="http://schemas.microsoft.com/office/powerpoint/2010/main" val="8584117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24</a:t>
            </a:fld>
            <a:endParaRPr lang="en-US" dirty="0"/>
          </a:p>
        </p:txBody>
      </p:sp>
    </p:spTree>
    <p:extLst>
      <p:ext uri="{BB962C8B-B14F-4D97-AF65-F5344CB8AC3E}">
        <p14:creationId xmlns:p14="http://schemas.microsoft.com/office/powerpoint/2010/main" val="4216223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8</a:t>
            </a:fld>
            <a:endParaRPr lang="en-US" dirty="0"/>
          </a:p>
        </p:txBody>
      </p:sp>
    </p:spTree>
    <p:extLst>
      <p:ext uri="{BB962C8B-B14F-4D97-AF65-F5344CB8AC3E}">
        <p14:creationId xmlns:p14="http://schemas.microsoft.com/office/powerpoint/2010/main" val="3955340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9</a:t>
            </a:fld>
            <a:endParaRPr lang="en-US" dirty="0"/>
          </a:p>
        </p:txBody>
      </p:sp>
    </p:spTree>
    <p:extLst>
      <p:ext uri="{BB962C8B-B14F-4D97-AF65-F5344CB8AC3E}">
        <p14:creationId xmlns:p14="http://schemas.microsoft.com/office/powerpoint/2010/main" val="3911100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15</a:t>
            </a:fld>
            <a:endParaRPr lang="en-US" dirty="0"/>
          </a:p>
        </p:txBody>
      </p:sp>
    </p:spTree>
    <p:extLst>
      <p:ext uri="{BB962C8B-B14F-4D97-AF65-F5344CB8AC3E}">
        <p14:creationId xmlns:p14="http://schemas.microsoft.com/office/powerpoint/2010/main" val="1513408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16</a:t>
            </a:fld>
            <a:endParaRPr lang="en-US" dirty="0"/>
          </a:p>
        </p:txBody>
      </p:sp>
    </p:spTree>
    <p:extLst>
      <p:ext uri="{BB962C8B-B14F-4D97-AF65-F5344CB8AC3E}">
        <p14:creationId xmlns:p14="http://schemas.microsoft.com/office/powerpoint/2010/main" val="3315429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17</a:t>
            </a:fld>
            <a:endParaRPr lang="en-US" dirty="0"/>
          </a:p>
        </p:txBody>
      </p:sp>
    </p:spTree>
    <p:extLst>
      <p:ext uri="{BB962C8B-B14F-4D97-AF65-F5344CB8AC3E}">
        <p14:creationId xmlns:p14="http://schemas.microsoft.com/office/powerpoint/2010/main" val="2494381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18</a:t>
            </a:fld>
            <a:endParaRPr lang="en-US" dirty="0"/>
          </a:p>
        </p:txBody>
      </p:sp>
    </p:spTree>
    <p:extLst>
      <p:ext uri="{BB962C8B-B14F-4D97-AF65-F5344CB8AC3E}">
        <p14:creationId xmlns:p14="http://schemas.microsoft.com/office/powerpoint/2010/main" val="3197684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20</a:t>
            </a:fld>
            <a:endParaRPr lang="en-US" dirty="0"/>
          </a:p>
        </p:txBody>
      </p:sp>
    </p:spTree>
    <p:extLst>
      <p:ext uri="{BB962C8B-B14F-4D97-AF65-F5344CB8AC3E}">
        <p14:creationId xmlns:p14="http://schemas.microsoft.com/office/powerpoint/2010/main" val="110053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https://yourstory.com/2016/01/anti-dilution</a:t>
            </a:r>
            <a:endParaRPr lang="en-US" dirty="0"/>
          </a:p>
          <a:p>
            <a:r>
              <a:rPr lang="en-US" dirty="0">
                <a:hlinkClick r:id="rId4"/>
              </a:rPr>
              <a:t>http://www.mondaq.com/india/x/750920/Shareholders/AntiDilution+Protection+In+Shareholders+Agreement+Implementation+Under+Indian+Laws</a:t>
            </a:r>
            <a:endParaRPr lang="en-US" dirty="0"/>
          </a:p>
        </p:txBody>
      </p:sp>
      <p:sp>
        <p:nvSpPr>
          <p:cNvPr id="4" name="Slide Number Placeholder 3"/>
          <p:cNvSpPr>
            <a:spLocks noGrp="1"/>
          </p:cNvSpPr>
          <p:nvPr>
            <p:ph type="sldNum" sz="quarter" idx="5"/>
          </p:nvPr>
        </p:nvSpPr>
        <p:spPr/>
        <p:txBody>
          <a:bodyPr/>
          <a:lstStyle/>
          <a:p>
            <a:fld id="{887B0EB6-6100-4A5F-96D1-57FD3DEB93C3}" type="slidenum">
              <a:rPr lang="en-US" smtClean="0"/>
              <a:pPr/>
              <a:t>21</a:t>
            </a:fld>
            <a:endParaRPr lang="en-US" dirty="0"/>
          </a:p>
        </p:txBody>
      </p:sp>
    </p:spTree>
    <p:extLst>
      <p:ext uri="{BB962C8B-B14F-4D97-AF65-F5344CB8AC3E}">
        <p14:creationId xmlns:p14="http://schemas.microsoft.com/office/powerpoint/2010/main" val="38701899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www.kroll.com/" TargetMode="External"/><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www.duffandphelps.com/"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hyperlink" Target="http://www.kroll.com/" TargetMode="Externa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kroll.com/"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Kroll Title Slide ">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text, clipart&#10;&#10;Description automatically generated">
            <a:extLst>
              <a:ext uri="{FF2B5EF4-FFF2-40B4-BE49-F238E27FC236}">
                <a16:creationId xmlns:a16="http://schemas.microsoft.com/office/drawing/2014/main" id="{7B3A25C2-A780-4B96-AF8E-9570E26D35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3482" y="683259"/>
            <a:ext cx="1836422" cy="421697"/>
          </a:xfrm>
          <a:prstGeom prst="rect">
            <a:avLst/>
          </a:prstGeom>
        </p:spPr>
      </p:pic>
      <p:sp>
        <p:nvSpPr>
          <p:cNvPr id="11" name="Title 1">
            <a:extLst>
              <a:ext uri="{FF2B5EF4-FFF2-40B4-BE49-F238E27FC236}">
                <a16:creationId xmlns:a16="http://schemas.microsoft.com/office/drawing/2014/main" id="{1A3845D6-44B1-44AC-82C7-2803604C36D4}"/>
              </a:ext>
            </a:extLst>
          </p:cNvPr>
          <p:cNvSpPr>
            <a:spLocks noGrp="1" noChangeAspect="1"/>
          </p:cNvSpPr>
          <p:nvPr>
            <p:ph type="title" hasCustomPrompt="1"/>
          </p:nvPr>
        </p:nvSpPr>
        <p:spPr>
          <a:xfrm>
            <a:off x="701051" y="1156253"/>
            <a:ext cx="11497299" cy="1377398"/>
          </a:xfrm>
          <a:prstGeom prst="rect">
            <a:avLst/>
          </a:prstGeom>
        </p:spPr>
        <p:txBody>
          <a:bodyPr lIns="91440" anchor="b" anchorCtr="0">
            <a:noAutofit/>
          </a:bodyPr>
          <a:lstStyle>
            <a:lvl1pPr>
              <a:defRPr sz="5000" kern="3000" spc="-100" baseline="0">
                <a:solidFill>
                  <a:schemeClr val="tx2"/>
                </a:solidFill>
              </a:defRPr>
            </a:lvl1pPr>
          </a:lstStyle>
          <a:p>
            <a:r>
              <a:rPr lang="en-US" dirty="0"/>
              <a:t>Internal Presentation Title</a:t>
            </a:r>
          </a:p>
        </p:txBody>
      </p:sp>
      <p:sp>
        <p:nvSpPr>
          <p:cNvPr id="15" name="Text Placeholder 14">
            <a:extLst>
              <a:ext uri="{FF2B5EF4-FFF2-40B4-BE49-F238E27FC236}">
                <a16:creationId xmlns:a16="http://schemas.microsoft.com/office/drawing/2014/main" id="{7735CB65-0E8B-7842-A135-4FAF920343CC}"/>
              </a:ext>
            </a:extLst>
          </p:cNvPr>
          <p:cNvSpPr>
            <a:spLocks noGrp="1" noChangeAspect="1"/>
          </p:cNvSpPr>
          <p:nvPr>
            <p:ph type="body" sz="quarter" idx="10" hasCustomPrompt="1"/>
          </p:nvPr>
        </p:nvSpPr>
        <p:spPr>
          <a:xfrm>
            <a:off x="712864" y="2705101"/>
            <a:ext cx="8677275" cy="409575"/>
          </a:xfrm>
          <a:prstGeom prst="rect">
            <a:avLst/>
          </a:prstGeom>
        </p:spPr>
        <p:txBody>
          <a:bodyPr lIns="91440" anchor="ctr" anchorCtr="0"/>
          <a:lstStyle>
            <a:lvl1pPr marL="0" marR="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lang="en-US">
                <a:solidFill>
                  <a:schemeClr val="tx2"/>
                </a:solidFill>
              </a:rPr>
              <a:t>Subhead Information</a:t>
            </a:r>
          </a:p>
        </p:txBody>
      </p:sp>
      <p:sp>
        <p:nvSpPr>
          <p:cNvPr id="12" name="Freeform 11">
            <a:extLst>
              <a:ext uri="{FF2B5EF4-FFF2-40B4-BE49-F238E27FC236}">
                <a16:creationId xmlns:a16="http://schemas.microsoft.com/office/drawing/2014/main" id="{572BE6CF-35E0-D340-9175-7391F87556F2}"/>
              </a:ext>
            </a:extLst>
          </p:cNvPr>
          <p:cNvSpPr/>
          <p:nvPr userDrawn="1"/>
        </p:nvSpPr>
        <p:spPr>
          <a:xfrm>
            <a:off x="-8033" y="5367234"/>
            <a:ext cx="4908508" cy="1503466"/>
          </a:xfrm>
          <a:custGeom>
            <a:avLst/>
            <a:gdLst>
              <a:gd name="connsiteX0" fmla="*/ 11875 w 4892633"/>
              <a:gd name="connsiteY0" fmla="*/ 0 h 1484416"/>
              <a:gd name="connsiteX1" fmla="*/ 4892633 w 4892633"/>
              <a:gd name="connsiteY1" fmla="*/ 1484416 h 1484416"/>
              <a:gd name="connsiteX2" fmla="*/ 0 w 4892633"/>
              <a:gd name="connsiteY2" fmla="*/ 1484416 h 1484416"/>
              <a:gd name="connsiteX3" fmla="*/ 11875 w 4892633"/>
              <a:gd name="connsiteY3" fmla="*/ 0 h 1484416"/>
              <a:gd name="connsiteX0" fmla="*/ 668 w 4900476"/>
              <a:gd name="connsiteY0" fmla="*/ 0 h 1487591"/>
              <a:gd name="connsiteX1" fmla="*/ 4900476 w 4900476"/>
              <a:gd name="connsiteY1" fmla="*/ 1487591 h 1487591"/>
              <a:gd name="connsiteX2" fmla="*/ 7843 w 4900476"/>
              <a:gd name="connsiteY2" fmla="*/ 1487591 h 1487591"/>
              <a:gd name="connsiteX3" fmla="*/ 668 w 4900476"/>
              <a:gd name="connsiteY3" fmla="*/ 0 h 1487591"/>
              <a:gd name="connsiteX0" fmla="*/ 2350 w 4902158"/>
              <a:gd name="connsiteY0" fmla="*/ 0 h 1500291"/>
              <a:gd name="connsiteX1" fmla="*/ 4902158 w 4902158"/>
              <a:gd name="connsiteY1" fmla="*/ 1487591 h 1500291"/>
              <a:gd name="connsiteX2" fmla="*/ 0 w 4902158"/>
              <a:gd name="connsiteY2" fmla="*/ 1500291 h 1500291"/>
              <a:gd name="connsiteX3" fmla="*/ 2350 w 4902158"/>
              <a:gd name="connsiteY3" fmla="*/ 0 h 1500291"/>
              <a:gd name="connsiteX0" fmla="*/ 817 w 4906975"/>
              <a:gd name="connsiteY0" fmla="*/ 0 h 1503466"/>
              <a:gd name="connsiteX1" fmla="*/ 4906975 w 4906975"/>
              <a:gd name="connsiteY1" fmla="*/ 1490766 h 1503466"/>
              <a:gd name="connsiteX2" fmla="*/ 4817 w 4906975"/>
              <a:gd name="connsiteY2" fmla="*/ 1503466 h 1503466"/>
              <a:gd name="connsiteX3" fmla="*/ 817 w 4906975"/>
              <a:gd name="connsiteY3" fmla="*/ 0 h 1503466"/>
              <a:gd name="connsiteX0" fmla="*/ 2350 w 4908508"/>
              <a:gd name="connsiteY0" fmla="*/ 0 h 1503466"/>
              <a:gd name="connsiteX1" fmla="*/ 4908508 w 4908508"/>
              <a:gd name="connsiteY1" fmla="*/ 1490766 h 1503466"/>
              <a:gd name="connsiteX2" fmla="*/ 0 w 4908508"/>
              <a:gd name="connsiteY2" fmla="*/ 1503466 h 1503466"/>
              <a:gd name="connsiteX3" fmla="*/ 2350 w 4908508"/>
              <a:gd name="connsiteY3" fmla="*/ 0 h 1503466"/>
            </a:gdLst>
            <a:ahLst/>
            <a:cxnLst>
              <a:cxn ang="0">
                <a:pos x="connsiteX0" y="connsiteY0"/>
              </a:cxn>
              <a:cxn ang="0">
                <a:pos x="connsiteX1" y="connsiteY1"/>
              </a:cxn>
              <a:cxn ang="0">
                <a:pos x="connsiteX2" y="connsiteY2"/>
              </a:cxn>
              <a:cxn ang="0">
                <a:pos x="connsiteX3" y="connsiteY3"/>
              </a:cxn>
            </a:cxnLst>
            <a:rect l="l" t="t" r="r" b="b"/>
            <a:pathLst>
              <a:path w="4908508" h="1503466">
                <a:moveTo>
                  <a:pt x="2350" y="0"/>
                </a:moveTo>
                <a:lnTo>
                  <a:pt x="4908508" y="1490766"/>
                </a:lnTo>
                <a:lnTo>
                  <a:pt x="0" y="1503466"/>
                </a:lnTo>
                <a:cubicBezTo>
                  <a:pt x="3958" y="1008661"/>
                  <a:pt x="-1608" y="494805"/>
                  <a:pt x="235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12">
            <a:extLst>
              <a:ext uri="{FF2B5EF4-FFF2-40B4-BE49-F238E27FC236}">
                <a16:creationId xmlns:a16="http://schemas.microsoft.com/office/drawing/2014/main" id="{F57979C8-F3D0-F94A-A405-EC5A3F15B749}"/>
              </a:ext>
            </a:extLst>
          </p:cNvPr>
          <p:cNvSpPr/>
          <p:nvPr userDrawn="1"/>
        </p:nvSpPr>
        <p:spPr>
          <a:xfrm>
            <a:off x="10618932" y="-3175"/>
            <a:ext cx="1579418" cy="1460665"/>
          </a:xfrm>
          <a:custGeom>
            <a:avLst/>
            <a:gdLst>
              <a:gd name="connsiteX0" fmla="*/ 0 w 1579418"/>
              <a:gd name="connsiteY0" fmla="*/ 0 h 1460665"/>
              <a:gd name="connsiteX1" fmla="*/ 1579418 w 1579418"/>
              <a:gd name="connsiteY1" fmla="*/ 0 h 1460665"/>
              <a:gd name="connsiteX2" fmla="*/ 1579418 w 1579418"/>
              <a:gd name="connsiteY2" fmla="*/ 1460665 h 1460665"/>
              <a:gd name="connsiteX3" fmla="*/ 0 w 1579418"/>
              <a:gd name="connsiteY3" fmla="*/ 0 h 1460665"/>
            </a:gdLst>
            <a:ahLst/>
            <a:cxnLst>
              <a:cxn ang="0">
                <a:pos x="connsiteX0" y="connsiteY0"/>
              </a:cxn>
              <a:cxn ang="0">
                <a:pos x="connsiteX1" y="connsiteY1"/>
              </a:cxn>
              <a:cxn ang="0">
                <a:pos x="connsiteX2" y="connsiteY2"/>
              </a:cxn>
              <a:cxn ang="0">
                <a:pos x="connsiteX3" y="connsiteY3"/>
              </a:cxn>
            </a:cxnLst>
            <a:rect l="l" t="t" r="r" b="b"/>
            <a:pathLst>
              <a:path w="1579418" h="1460665">
                <a:moveTo>
                  <a:pt x="0" y="0"/>
                </a:moveTo>
                <a:lnTo>
                  <a:pt x="1579418" y="0"/>
                </a:lnTo>
                <a:lnTo>
                  <a:pt x="1579418" y="1460665"/>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2">
            <a:extLst>
              <a:ext uri="{FF2B5EF4-FFF2-40B4-BE49-F238E27FC236}">
                <a16:creationId xmlns:a16="http://schemas.microsoft.com/office/drawing/2014/main" id="{EF968827-0DE8-E449-8BDD-4ACA5A77D83C}"/>
              </a:ext>
            </a:extLst>
          </p:cNvPr>
          <p:cNvSpPr>
            <a:spLocks noGrp="1" noChangeAspect="1"/>
          </p:cNvSpPr>
          <p:nvPr>
            <p:ph type="body" sz="quarter" idx="12" hasCustomPrompt="1"/>
          </p:nvPr>
        </p:nvSpPr>
        <p:spPr>
          <a:xfrm>
            <a:off x="723756" y="3275445"/>
            <a:ext cx="2418455" cy="290715"/>
          </a:xfrm>
          <a:prstGeom prst="rect">
            <a:avLst/>
          </a:prstGeom>
        </p:spPr>
        <p:txBody>
          <a:bodyPr lIns="91440"/>
          <a:lstStyle>
            <a:lvl1pPr>
              <a:defRPr sz="1600" baseline="0">
                <a:solidFill>
                  <a:schemeClr val="accent1"/>
                </a:solidFill>
              </a:defRPr>
            </a:lvl1pPr>
          </a:lstStyle>
          <a:p>
            <a:pPr lvl="0"/>
            <a:r>
              <a:rPr lang="en-US"/>
              <a:t>Date, Month, Year</a:t>
            </a:r>
          </a:p>
        </p:txBody>
      </p:sp>
    </p:spTree>
    <p:extLst>
      <p:ext uri="{BB962C8B-B14F-4D97-AF65-F5344CB8AC3E}">
        <p14:creationId xmlns:p14="http://schemas.microsoft.com/office/powerpoint/2010/main" val="4000033150"/>
      </p:ext>
    </p:extLst>
  </p:cSld>
  <p:clrMapOvr>
    <a:masterClrMapping/>
  </p:clrMapOvr>
  <p:extLst>
    <p:ext uri="{DCECCB84-F9BA-43D5-87BE-67443E8EF086}">
      <p15:sldGuideLst xmlns:p15="http://schemas.microsoft.com/office/powerpoint/2012/main">
        <p15:guide id="1" orient="horz" pos="432"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Divider">
    <p:bg>
      <p:bgRef idx="1001">
        <a:schemeClr val="bg2"/>
      </p:bgRef>
    </p:bg>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CCC2542A-E258-2D4C-AB14-8DA164E69456}"/>
              </a:ext>
            </a:extLst>
          </p:cNvPr>
          <p:cNvSpPr/>
          <p:nvPr userDrawn="1"/>
        </p:nvSpPr>
        <p:spPr>
          <a:xfrm>
            <a:off x="10564118" y="2390329"/>
            <a:ext cx="1655593" cy="4482419"/>
          </a:xfrm>
          <a:custGeom>
            <a:avLst/>
            <a:gdLst>
              <a:gd name="connsiteX0" fmla="*/ 1120877 w 1130709"/>
              <a:gd name="connsiteY0" fmla="*/ 0 h 2831690"/>
              <a:gd name="connsiteX1" fmla="*/ 0 w 1130709"/>
              <a:gd name="connsiteY1" fmla="*/ 2831690 h 2831690"/>
              <a:gd name="connsiteX2" fmla="*/ 1130709 w 1130709"/>
              <a:gd name="connsiteY2" fmla="*/ 2831690 h 2831690"/>
              <a:gd name="connsiteX3" fmla="*/ 1120877 w 1130709"/>
              <a:gd name="connsiteY3" fmla="*/ 0 h 2831690"/>
              <a:gd name="connsiteX0" fmla="*/ 790787 w 800619"/>
              <a:gd name="connsiteY0" fmla="*/ 0 h 2831690"/>
              <a:gd name="connsiteX1" fmla="*/ 0 w 800619"/>
              <a:gd name="connsiteY1" fmla="*/ 2831690 h 2831690"/>
              <a:gd name="connsiteX2" fmla="*/ 800619 w 800619"/>
              <a:gd name="connsiteY2" fmla="*/ 2831690 h 2831690"/>
              <a:gd name="connsiteX3" fmla="*/ 790787 w 800619"/>
              <a:gd name="connsiteY3" fmla="*/ 0 h 2831690"/>
              <a:gd name="connsiteX0" fmla="*/ 483203 w 493035"/>
              <a:gd name="connsiteY0" fmla="*/ 0 h 2831690"/>
              <a:gd name="connsiteX1" fmla="*/ 0 w 493035"/>
              <a:gd name="connsiteY1" fmla="*/ 2779175 h 2831690"/>
              <a:gd name="connsiteX2" fmla="*/ 493035 w 493035"/>
              <a:gd name="connsiteY2" fmla="*/ 2831690 h 2831690"/>
              <a:gd name="connsiteX3" fmla="*/ 483203 w 493035"/>
              <a:gd name="connsiteY3" fmla="*/ 0 h 2831690"/>
              <a:gd name="connsiteX0" fmla="*/ 775782 w 785614"/>
              <a:gd name="connsiteY0" fmla="*/ 0 h 2831690"/>
              <a:gd name="connsiteX1" fmla="*/ 0 w 785614"/>
              <a:gd name="connsiteY1" fmla="*/ 2831689 h 2831690"/>
              <a:gd name="connsiteX2" fmla="*/ 785614 w 785614"/>
              <a:gd name="connsiteY2" fmla="*/ 2831690 h 2831690"/>
              <a:gd name="connsiteX3" fmla="*/ 775782 w 785614"/>
              <a:gd name="connsiteY3" fmla="*/ 0 h 2831690"/>
              <a:gd name="connsiteX0" fmla="*/ 864035 w 873867"/>
              <a:gd name="connsiteY0" fmla="*/ 0 h 2831690"/>
              <a:gd name="connsiteX1" fmla="*/ 0 w 873867"/>
              <a:gd name="connsiteY1" fmla="*/ 2831689 h 2831690"/>
              <a:gd name="connsiteX2" fmla="*/ 873867 w 873867"/>
              <a:gd name="connsiteY2" fmla="*/ 2831690 h 2831690"/>
              <a:gd name="connsiteX3" fmla="*/ 864035 w 873867"/>
              <a:gd name="connsiteY3" fmla="*/ 0 h 2831690"/>
              <a:gd name="connsiteX0" fmla="*/ 1014075 w 1023907"/>
              <a:gd name="connsiteY0" fmla="*/ 0 h 2839191"/>
              <a:gd name="connsiteX1" fmla="*/ 0 w 1023907"/>
              <a:gd name="connsiteY1" fmla="*/ 2839191 h 2839191"/>
              <a:gd name="connsiteX2" fmla="*/ 1023907 w 1023907"/>
              <a:gd name="connsiteY2" fmla="*/ 2831690 h 2839191"/>
              <a:gd name="connsiteX3" fmla="*/ 1014075 w 1023907"/>
              <a:gd name="connsiteY3" fmla="*/ 0 h 2839191"/>
              <a:gd name="connsiteX0" fmla="*/ 1044083 w 1053915"/>
              <a:gd name="connsiteY0" fmla="*/ 0 h 2846693"/>
              <a:gd name="connsiteX1" fmla="*/ 0 w 1053915"/>
              <a:gd name="connsiteY1" fmla="*/ 2846693 h 2846693"/>
              <a:gd name="connsiteX2" fmla="*/ 1053915 w 1053915"/>
              <a:gd name="connsiteY2" fmla="*/ 2831690 h 2846693"/>
              <a:gd name="connsiteX3" fmla="*/ 1044083 w 1053915"/>
              <a:gd name="connsiteY3" fmla="*/ 0 h 2846693"/>
              <a:gd name="connsiteX0" fmla="*/ 1036060 w 1045892"/>
              <a:gd name="connsiteY0" fmla="*/ 0 h 2831690"/>
              <a:gd name="connsiteX1" fmla="*/ 0 w 1045892"/>
              <a:gd name="connsiteY1" fmla="*/ 2826635 h 2831690"/>
              <a:gd name="connsiteX2" fmla="*/ 1045892 w 1045892"/>
              <a:gd name="connsiteY2" fmla="*/ 2831690 h 2831690"/>
              <a:gd name="connsiteX3" fmla="*/ 1036060 w 1045892"/>
              <a:gd name="connsiteY3" fmla="*/ 0 h 2831690"/>
            </a:gdLst>
            <a:ahLst/>
            <a:cxnLst>
              <a:cxn ang="0">
                <a:pos x="connsiteX0" y="connsiteY0"/>
              </a:cxn>
              <a:cxn ang="0">
                <a:pos x="connsiteX1" y="connsiteY1"/>
              </a:cxn>
              <a:cxn ang="0">
                <a:pos x="connsiteX2" y="connsiteY2"/>
              </a:cxn>
              <a:cxn ang="0">
                <a:pos x="connsiteX3" y="connsiteY3"/>
              </a:cxn>
            </a:cxnLst>
            <a:rect l="l" t="t" r="r" b="b"/>
            <a:pathLst>
              <a:path w="1045892" h="2831690">
                <a:moveTo>
                  <a:pt x="1036060" y="0"/>
                </a:moveTo>
                <a:lnTo>
                  <a:pt x="0" y="2826635"/>
                </a:lnTo>
                <a:lnTo>
                  <a:pt x="1045892" y="2831690"/>
                </a:lnTo>
                <a:cubicBezTo>
                  <a:pt x="1042615" y="1887793"/>
                  <a:pt x="1039337" y="943897"/>
                  <a:pt x="103606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5">
            <a:extLst>
              <a:ext uri="{FF2B5EF4-FFF2-40B4-BE49-F238E27FC236}">
                <a16:creationId xmlns:a16="http://schemas.microsoft.com/office/drawing/2014/main" id="{EC9C1D06-B476-2A48-B1A6-5934458B97DB}"/>
              </a:ext>
            </a:extLst>
          </p:cNvPr>
          <p:cNvSpPr/>
          <p:nvPr userDrawn="1"/>
        </p:nvSpPr>
        <p:spPr>
          <a:xfrm>
            <a:off x="-9832" y="5496232"/>
            <a:ext cx="5751871" cy="1386349"/>
          </a:xfrm>
          <a:custGeom>
            <a:avLst/>
            <a:gdLst>
              <a:gd name="connsiteX0" fmla="*/ 0 w 5751871"/>
              <a:gd name="connsiteY0" fmla="*/ 0 h 1386349"/>
              <a:gd name="connsiteX1" fmla="*/ 5751871 w 5751871"/>
              <a:gd name="connsiteY1" fmla="*/ 1376516 h 1386349"/>
              <a:gd name="connsiteX2" fmla="*/ 0 w 5751871"/>
              <a:gd name="connsiteY2" fmla="*/ 1386349 h 1386349"/>
              <a:gd name="connsiteX3" fmla="*/ 0 w 5751871"/>
              <a:gd name="connsiteY3" fmla="*/ 0 h 1386349"/>
            </a:gdLst>
            <a:ahLst/>
            <a:cxnLst>
              <a:cxn ang="0">
                <a:pos x="connsiteX0" y="connsiteY0"/>
              </a:cxn>
              <a:cxn ang="0">
                <a:pos x="connsiteX1" y="connsiteY1"/>
              </a:cxn>
              <a:cxn ang="0">
                <a:pos x="connsiteX2" y="connsiteY2"/>
              </a:cxn>
              <a:cxn ang="0">
                <a:pos x="connsiteX3" y="connsiteY3"/>
              </a:cxn>
            </a:cxnLst>
            <a:rect l="l" t="t" r="r" b="b"/>
            <a:pathLst>
              <a:path w="5751871" h="1386349">
                <a:moveTo>
                  <a:pt x="0" y="0"/>
                </a:moveTo>
                <a:lnTo>
                  <a:pt x="5751871" y="1376516"/>
                </a:lnTo>
                <a:lnTo>
                  <a:pt x="0" y="138634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4D23FF1E-46E3-644A-8112-B2FA500550FC}"/>
              </a:ext>
            </a:extLst>
          </p:cNvPr>
          <p:cNvSpPr>
            <a:spLocks noGrp="1"/>
          </p:cNvSpPr>
          <p:nvPr>
            <p:ph type="title" hasCustomPrompt="1"/>
          </p:nvPr>
        </p:nvSpPr>
        <p:spPr>
          <a:xfrm>
            <a:off x="739248" y="2021370"/>
            <a:ext cx="10614552" cy="846522"/>
          </a:xfrm>
          <a:prstGeom prst="rect">
            <a:avLst/>
          </a:prstGeom>
        </p:spPr>
        <p:txBody>
          <a:bodyPr anchor="t" anchorCtr="0">
            <a:noAutofit/>
          </a:bodyPr>
          <a:lstStyle>
            <a:lvl1pPr>
              <a:lnSpc>
                <a:spcPct val="100000"/>
              </a:lnSpc>
              <a:defRPr sz="5600"/>
            </a:lvl1pPr>
          </a:lstStyle>
          <a:p>
            <a:r>
              <a:rPr lang="en-US" dirty="0"/>
              <a:t>Click to add section title</a:t>
            </a:r>
          </a:p>
        </p:txBody>
      </p:sp>
      <p:sp>
        <p:nvSpPr>
          <p:cNvPr id="8" name="Footer Placeholder 6">
            <a:extLst>
              <a:ext uri="{FF2B5EF4-FFF2-40B4-BE49-F238E27FC236}">
                <a16:creationId xmlns:a16="http://schemas.microsoft.com/office/drawing/2014/main" id="{8DA05516-AAD2-9341-86AF-E79E6AAAC95E}"/>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tx1"/>
                </a:solidFill>
              </a:defRPr>
            </a:lvl1pPr>
          </a:lstStyle>
          <a:p>
            <a:endParaRPr lang="en-US" dirty="0"/>
          </a:p>
        </p:txBody>
      </p:sp>
      <p:sp>
        <p:nvSpPr>
          <p:cNvPr id="3" name="Text Placeholder 2">
            <a:extLst>
              <a:ext uri="{FF2B5EF4-FFF2-40B4-BE49-F238E27FC236}">
                <a16:creationId xmlns:a16="http://schemas.microsoft.com/office/drawing/2014/main" id="{7BF643A2-7E8E-408C-8F44-F806F149A441}"/>
              </a:ext>
            </a:extLst>
          </p:cNvPr>
          <p:cNvSpPr>
            <a:spLocks noGrp="1" noChangeAspect="1"/>
          </p:cNvSpPr>
          <p:nvPr>
            <p:ph type="body" sz="quarter" idx="13" hasCustomPrompt="1"/>
          </p:nvPr>
        </p:nvSpPr>
        <p:spPr>
          <a:xfrm>
            <a:off x="739247" y="2973871"/>
            <a:ext cx="10614552" cy="461665"/>
          </a:xfrm>
          <a:noFill/>
        </p:spPr>
        <p:txBody>
          <a:bodyPr wrap="square" rtlCol="0">
            <a:spAutoFit/>
          </a:bodyPr>
          <a:lstStyle>
            <a:lvl1pPr>
              <a:defRPr lang="en-US" sz="2400" dirty="0"/>
            </a:lvl1pPr>
          </a:lstStyle>
          <a:p>
            <a:pPr lvl="0"/>
            <a:r>
              <a:rPr lang="en-US" dirty="0"/>
              <a:t>Click to add sub title</a:t>
            </a:r>
          </a:p>
        </p:txBody>
      </p:sp>
    </p:spTree>
    <p:extLst>
      <p:ext uri="{BB962C8B-B14F-4D97-AF65-F5344CB8AC3E}">
        <p14:creationId xmlns:p14="http://schemas.microsoft.com/office/powerpoint/2010/main" val="53517552"/>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g Number Slide">
    <p:bg>
      <p:bgRef idx="1001">
        <a:schemeClr val="bg2"/>
      </p:bgRef>
    </p:bg>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CCC2542A-E258-2D4C-AB14-8DA164E69456}"/>
              </a:ext>
            </a:extLst>
          </p:cNvPr>
          <p:cNvSpPr/>
          <p:nvPr userDrawn="1"/>
        </p:nvSpPr>
        <p:spPr>
          <a:xfrm>
            <a:off x="10663654" y="2394700"/>
            <a:ext cx="1655593" cy="4482419"/>
          </a:xfrm>
          <a:custGeom>
            <a:avLst/>
            <a:gdLst>
              <a:gd name="connsiteX0" fmla="*/ 1120877 w 1130709"/>
              <a:gd name="connsiteY0" fmla="*/ 0 h 2831690"/>
              <a:gd name="connsiteX1" fmla="*/ 0 w 1130709"/>
              <a:gd name="connsiteY1" fmla="*/ 2831690 h 2831690"/>
              <a:gd name="connsiteX2" fmla="*/ 1130709 w 1130709"/>
              <a:gd name="connsiteY2" fmla="*/ 2831690 h 2831690"/>
              <a:gd name="connsiteX3" fmla="*/ 1120877 w 1130709"/>
              <a:gd name="connsiteY3" fmla="*/ 0 h 2831690"/>
              <a:gd name="connsiteX0" fmla="*/ 790787 w 800619"/>
              <a:gd name="connsiteY0" fmla="*/ 0 h 2831690"/>
              <a:gd name="connsiteX1" fmla="*/ 0 w 800619"/>
              <a:gd name="connsiteY1" fmla="*/ 2831690 h 2831690"/>
              <a:gd name="connsiteX2" fmla="*/ 800619 w 800619"/>
              <a:gd name="connsiteY2" fmla="*/ 2831690 h 2831690"/>
              <a:gd name="connsiteX3" fmla="*/ 790787 w 800619"/>
              <a:gd name="connsiteY3" fmla="*/ 0 h 2831690"/>
              <a:gd name="connsiteX0" fmla="*/ 483203 w 493035"/>
              <a:gd name="connsiteY0" fmla="*/ 0 h 2831690"/>
              <a:gd name="connsiteX1" fmla="*/ 0 w 493035"/>
              <a:gd name="connsiteY1" fmla="*/ 2779175 h 2831690"/>
              <a:gd name="connsiteX2" fmla="*/ 493035 w 493035"/>
              <a:gd name="connsiteY2" fmla="*/ 2831690 h 2831690"/>
              <a:gd name="connsiteX3" fmla="*/ 483203 w 493035"/>
              <a:gd name="connsiteY3" fmla="*/ 0 h 2831690"/>
              <a:gd name="connsiteX0" fmla="*/ 775782 w 785614"/>
              <a:gd name="connsiteY0" fmla="*/ 0 h 2831690"/>
              <a:gd name="connsiteX1" fmla="*/ 0 w 785614"/>
              <a:gd name="connsiteY1" fmla="*/ 2831689 h 2831690"/>
              <a:gd name="connsiteX2" fmla="*/ 785614 w 785614"/>
              <a:gd name="connsiteY2" fmla="*/ 2831690 h 2831690"/>
              <a:gd name="connsiteX3" fmla="*/ 775782 w 785614"/>
              <a:gd name="connsiteY3" fmla="*/ 0 h 2831690"/>
              <a:gd name="connsiteX0" fmla="*/ 864035 w 873867"/>
              <a:gd name="connsiteY0" fmla="*/ 0 h 2831690"/>
              <a:gd name="connsiteX1" fmla="*/ 0 w 873867"/>
              <a:gd name="connsiteY1" fmla="*/ 2831689 h 2831690"/>
              <a:gd name="connsiteX2" fmla="*/ 873867 w 873867"/>
              <a:gd name="connsiteY2" fmla="*/ 2831690 h 2831690"/>
              <a:gd name="connsiteX3" fmla="*/ 864035 w 873867"/>
              <a:gd name="connsiteY3" fmla="*/ 0 h 2831690"/>
              <a:gd name="connsiteX0" fmla="*/ 1014075 w 1023907"/>
              <a:gd name="connsiteY0" fmla="*/ 0 h 2839191"/>
              <a:gd name="connsiteX1" fmla="*/ 0 w 1023907"/>
              <a:gd name="connsiteY1" fmla="*/ 2839191 h 2839191"/>
              <a:gd name="connsiteX2" fmla="*/ 1023907 w 1023907"/>
              <a:gd name="connsiteY2" fmla="*/ 2831690 h 2839191"/>
              <a:gd name="connsiteX3" fmla="*/ 1014075 w 1023907"/>
              <a:gd name="connsiteY3" fmla="*/ 0 h 2839191"/>
              <a:gd name="connsiteX0" fmla="*/ 1044083 w 1053915"/>
              <a:gd name="connsiteY0" fmla="*/ 0 h 2846693"/>
              <a:gd name="connsiteX1" fmla="*/ 0 w 1053915"/>
              <a:gd name="connsiteY1" fmla="*/ 2846693 h 2846693"/>
              <a:gd name="connsiteX2" fmla="*/ 1053915 w 1053915"/>
              <a:gd name="connsiteY2" fmla="*/ 2831690 h 2846693"/>
              <a:gd name="connsiteX3" fmla="*/ 1044083 w 1053915"/>
              <a:gd name="connsiteY3" fmla="*/ 0 h 2846693"/>
              <a:gd name="connsiteX0" fmla="*/ 1036060 w 1045892"/>
              <a:gd name="connsiteY0" fmla="*/ 0 h 2831690"/>
              <a:gd name="connsiteX1" fmla="*/ 0 w 1045892"/>
              <a:gd name="connsiteY1" fmla="*/ 2826635 h 2831690"/>
              <a:gd name="connsiteX2" fmla="*/ 1045892 w 1045892"/>
              <a:gd name="connsiteY2" fmla="*/ 2831690 h 2831690"/>
              <a:gd name="connsiteX3" fmla="*/ 1036060 w 1045892"/>
              <a:gd name="connsiteY3" fmla="*/ 0 h 2831690"/>
            </a:gdLst>
            <a:ahLst/>
            <a:cxnLst>
              <a:cxn ang="0">
                <a:pos x="connsiteX0" y="connsiteY0"/>
              </a:cxn>
              <a:cxn ang="0">
                <a:pos x="connsiteX1" y="connsiteY1"/>
              </a:cxn>
              <a:cxn ang="0">
                <a:pos x="connsiteX2" y="connsiteY2"/>
              </a:cxn>
              <a:cxn ang="0">
                <a:pos x="connsiteX3" y="connsiteY3"/>
              </a:cxn>
            </a:cxnLst>
            <a:rect l="l" t="t" r="r" b="b"/>
            <a:pathLst>
              <a:path w="1045892" h="2831690">
                <a:moveTo>
                  <a:pt x="1036060" y="0"/>
                </a:moveTo>
                <a:lnTo>
                  <a:pt x="0" y="2826635"/>
                </a:lnTo>
                <a:lnTo>
                  <a:pt x="1045892" y="2831690"/>
                </a:lnTo>
                <a:cubicBezTo>
                  <a:pt x="1042615" y="1887793"/>
                  <a:pt x="1039337" y="943897"/>
                  <a:pt x="103606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5">
            <a:extLst>
              <a:ext uri="{FF2B5EF4-FFF2-40B4-BE49-F238E27FC236}">
                <a16:creationId xmlns:a16="http://schemas.microsoft.com/office/drawing/2014/main" id="{EC9C1D06-B476-2A48-B1A6-5934458B97DB}"/>
              </a:ext>
            </a:extLst>
          </p:cNvPr>
          <p:cNvSpPr/>
          <p:nvPr userDrawn="1"/>
        </p:nvSpPr>
        <p:spPr>
          <a:xfrm>
            <a:off x="-9832" y="5496232"/>
            <a:ext cx="5751871" cy="1386349"/>
          </a:xfrm>
          <a:custGeom>
            <a:avLst/>
            <a:gdLst>
              <a:gd name="connsiteX0" fmla="*/ 0 w 5751871"/>
              <a:gd name="connsiteY0" fmla="*/ 0 h 1386349"/>
              <a:gd name="connsiteX1" fmla="*/ 5751871 w 5751871"/>
              <a:gd name="connsiteY1" fmla="*/ 1376516 h 1386349"/>
              <a:gd name="connsiteX2" fmla="*/ 0 w 5751871"/>
              <a:gd name="connsiteY2" fmla="*/ 1386349 h 1386349"/>
              <a:gd name="connsiteX3" fmla="*/ 0 w 5751871"/>
              <a:gd name="connsiteY3" fmla="*/ 0 h 1386349"/>
            </a:gdLst>
            <a:ahLst/>
            <a:cxnLst>
              <a:cxn ang="0">
                <a:pos x="connsiteX0" y="connsiteY0"/>
              </a:cxn>
              <a:cxn ang="0">
                <a:pos x="connsiteX1" y="connsiteY1"/>
              </a:cxn>
              <a:cxn ang="0">
                <a:pos x="connsiteX2" y="connsiteY2"/>
              </a:cxn>
              <a:cxn ang="0">
                <a:pos x="connsiteX3" y="connsiteY3"/>
              </a:cxn>
            </a:cxnLst>
            <a:rect l="l" t="t" r="r" b="b"/>
            <a:pathLst>
              <a:path w="5751871" h="1386349">
                <a:moveTo>
                  <a:pt x="0" y="0"/>
                </a:moveTo>
                <a:lnTo>
                  <a:pt x="5751871" y="1376516"/>
                </a:lnTo>
                <a:lnTo>
                  <a:pt x="0" y="138634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C9F83055-80CE-044E-B2CE-4DA89C0D9FB3}"/>
              </a:ext>
            </a:extLst>
          </p:cNvPr>
          <p:cNvSpPr>
            <a:spLocks noGrp="1"/>
          </p:cNvSpPr>
          <p:nvPr>
            <p:ph type="body" sz="quarter" idx="13" hasCustomPrompt="1"/>
          </p:nvPr>
        </p:nvSpPr>
        <p:spPr>
          <a:xfrm>
            <a:off x="700549" y="1157748"/>
            <a:ext cx="10623755" cy="2617839"/>
          </a:xfrm>
          <a:prstGeom prst="rect">
            <a:avLst/>
          </a:prstGeom>
        </p:spPr>
        <p:txBody>
          <a:bodyPr lIns="0" tIns="0" rIns="0" bIns="0" numCol="1" anchor="b" anchorCtr="0"/>
          <a:lstStyle>
            <a:lvl1pPr>
              <a:lnSpc>
                <a:spcPct val="100000"/>
              </a:lnSpc>
              <a:defRPr sz="14000" b="1" i="0">
                <a:latin typeface="Nunito Sans ExtraBold" pitchFamily="2" charset="77"/>
              </a:defRPr>
            </a:lvl1pPr>
          </a:lstStyle>
          <a:p>
            <a:pPr lvl="0"/>
            <a:r>
              <a:rPr lang="en-US"/>
              <a:t>100%</a:t>
            </a:r>
          </a:p>
        </p:txBody>
      </p:sp>
      <p:sp>
        <p:nvSpPr>
          <p:cNvPr id="16" name="Text Placeholder 12">
            <a:extLst>
              <a:ext uri="{FF2B5EF4-FFF2-40B4-BE49-F238E27FC236}">
                <a16:creationId xmlns:a16="http://schemas.microsoft.com/office/drawing/2014/main" id="{4368E604-50AF-154A-A84A-CC6A6F279FC0}"/>
              </a:ext>
            </a:extLst>
          </p:cNvPr>
          <p:cNvSpPr>
            <a:spLocks noGrp="1"/>
          </p:cNvSpPr>
          <p:nvPr>
            <p:ph type="body" sz="quarter" idx="14" hasCustomPrompt="1"/>
          </p:nvPr>
        </p:nvSpPr>
        <p:spPr>
          <a:xfrm>
            <a:off x="717550" y="3549138"/>
            <a:ext cx="10636250" cy="1150938"/>
          </a:xfrm>
          <a:prstGeom prst="rect">
            <a:avLst/>
          </a:prstGeom>
        </p:spPr>
        <p:txBody>
          <a:bodyPr numCol="1"/>
          <a:lstStyle>
            <a:lvl1pPr>
              <a:lnSpc>
                <a:spcPct val="100000"/>
              </a:lnSpc>
              <a:defRPr sz="3600">
                <a:latin typeface="+mj-lt"/>
              </a:defRPr>
            </a:lvl1pPr>
          </a:lstStyle>
          <a:p>
            <a:pPr lvl="0"/>
            <a:r>
              <a:rPr lang="en-US"/>
              <a:t>of Kroll Employees should use this look for any data, also known as “big numbers.”</a:t>
            </a:r>
          </a:p>
        </p:txBody>
      </p:sp>
      <p:sp>
        <p:nvSpPr>
          <p:cNvPr id="9" name="Footer Placeholder 6">
            <a:extLst>
              <a:ext uri="{FF2B5EF4-FFF2-40B4-BE49-F238E27FC236}">
                <a16:creationId xmlns:a16="http://schemas.microsoft.com/office/drawing/2014/main" id="{7F6D1C47-EDAB-6144-8D70-D1FC575BCA47}"/>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tx1"/>
                </a:solidFill>
              </a:defRPr>
            </a:lvl1pPr>
          </a:lstStyle>
          <a:p>
            <a:endParaRPr lang="en-US" dirty="0"/>
          </a:p>
        </p:txBody>
      </p:sp>
    </p:spTree>
    <p:extLst>
      <p:ext uri="{BB962C8B-B14F-4D97-AF65-F5344CB8AC3E}">
        <p14:creationId xmlns:p14="http://schemas.microsoft.com/office/powerpoint/2010/main" val="2108182601"/>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in Point Slide">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619A964-BC59-474D-B8A4-F22498C9A4C0}"/>
              </a:ext>
            </a:extLst>
          </p:cNvPr>
          <p:cNvSpPr>
            <a:spLocks noGrp="1"/>
          </p:cNvSpPr>
          <p:nvPr>
            <p:ph type="body" sz="quarter" idx="13" hasCustomPrompt="1"/>
          </p:nvPr>
        </p:nvSpPr>
        <p:spPr>
          <a:xfrm>
            <a:off x="1531246" y="0"/>
            <a:ext cx="9129508" cy="6858000"/>
          </a:xfrm>
          <a:prstGeom prst="rect">
            <a:avLst/>
          </a:prstGeom>
        </p:spPr>
        <p:txBody>
          <a:bodyPr numCol="1" anchor="ctr" anchorCtr="0"/>
          <a:lstStyle>
            <a:lvl1pPr>
              <a:lnSpc>
                <a:spcPct val="100000"/>
              </a:lnSpc>
              <a:spcAft>
                <a:spcPts val="1200"/>
              </a:spcAft>
              <a:defRPr lang="en-US" sz="5400" smtClean="0">
                <a:solidFill>
                  <a:schemeClr val="tx2"/>
                </a:solidFill>
              </a:defRPr>
            </a:lvl1pPr>
            <a:lvl2pPr>
              <a:lnSpc>
                <a:spcPct val="100000"/>
              </a:lnSpc>
              <a:defRPr lang="en-US" sz="3200" smtClean="0">
                <a:solidFill>
                  <a:schemeClr val="tx2"/>
                </a:solidFill>
              </a:defRPr>
            </a:lvl2pPr>
          </a:lstStyle>
          <a:p>
            <a:r>
              <a:rPr lang="en-US" sz="5400" dirty="0">
                <a:solidFill>
                  <a:schemeClr val="tx2"/>
                </a:solidFill>
                <a:latin typeface="+mj-lt"/>
              </a:rPr>
              <a:t>“This style is for important quotes. You could</a:t>
            </a:r>
            <a:r>
              <a:rPr lang="en-US" sz="5400" dirty="0">
                <a:solidFill>
                  <a:schemeClr val="accent1"/>
                </a:solidFill>
                <a:latin typeface="+mj-lt"/>
              </a:rPr>
              <a:t> </a:t>
            </a:r>
            <a:r>
              <a:rPr lang="en-US" sz="5400" dirty="0">
                <a:solidFill>
                  <a:schemeClr val="accent2"/>
                </a:solidFill>
                <a:latin typeface="+mj-lt"/>
              </a:rPr>
              <a:t>emphasize</a:t>
            </a:r>
            <a:r>
              <a:rPr lang="en-US" sz="5400" dirty="0">
                <a:solidFill>
                  <a:schemeClr val="accent1"/>
                </a:solidFill>
                <a:latin typeface="+mj-lt"/>
              </a:rPr>
              <a:t> </a:t>
            </a:r>
            <a:r>
              <a:rPr lang="en-US" sz="5400" dirty="0">
                <a:solidFill>
                  <a:schemeClr val="tx2"/>
                </a:solidFill>
                <a:latin typeface="+mj-lt"/>
              </a:rPr>
              <a:t>a word with an accent color if you wish.”</a:t>
            </a:r>
          </a:p>
          <a:p>
            <a:pPr lvl="1"/>
            <a:r>
              <a:rPr lang="en-US" dirty="0"/>
              <a:t>-</a:t>
            </a:r>
            <a:r>
              <a:rPr lang="en-US" sz="3200" dirty="0">
                <a:solidFill>
                  <a:schemeClr val="tx2"/>
                </a:solidFill>
                <a:latin typeface="+mj-lt"/>
              </a:rPr>
              <a:t> Kroll Designer, 2021</a:t>
            </a:r>
            <a:endParaRPr lang="en-US" dirty="0"/>
          </a:p>
        </p:txBody>
      </p:sp>
      <p:sp>
        <p:nvSpPr>
          <p:cNvPr id="6" name="Footer Placeholder 6">
            <a:extLst>
              <a:ext uri="{FF2B5EF4-FFF2-40B4-BE49-F238E27FC236}">
                <a16:creationId xmlns:a16="http://schemas.microsoft.com/office/drawing/2014/main" id="{6430697A-A815-6F4D-82CE-DC98B895BC5F}"/>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tx1"/>
                </a:solidFill>
              </a:defRPr>
            </a:lvl1pPr>
          </a:lstStyle>
          <a:p>
            <a:endParaRPr lang="en-US" dirty="0"/>
          </a:p>
        </p:txBody>
      </p:sp>
    </p:spTree>
    <p:extLst>
      <p:ext uri="{BB962C8B-B14F-4D97-AF65-F5344CB8AC3E}">
        <p14:creationId xmlns:p14="http://schemas.microsoft.com/office/powerpoint/2010/main" val="3308337800"/>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Letter_Kroll">
    <p:spTree>
      <p:nvGrpSpPr>
        <p:cNvPr id="1" name=""/>
        <p:cNvGrpSpPr/>
        <p:nvPr/>
      </p:nvGrpSpPr>
      <p:grpSpPr>
        <a:xfrm>
          <a:off x="0" y="0"/>
          <a:ext cx="0" cy="0"/>
          <a:chOff x="0" y="0"/>
          <a:chExt cx="0" cy="0"/>
        </a:xfrm>
      </p:grpSpPr>
      <p:sp>
        <p:nvSpPr>
          <p:cNvPr id="21" name="Slide Number Placeholder 4">
            <a:extLst>
              <a:ext uri="{FF2B5EF4-FFF2-40B4-BE49-F238E27FC236}">
                <a16:creationId xmlns:a16="http://schemas.microsoft.com/office/drawing/2014/main" id="{5E445174-8AAE-2646-B634-D9F9F51733FD}"/>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17" name="Freeform 16">
            <a:extLst>
              <a:ext uri="{FF2B5EF4-FFF2-40B4-BE49-F238E27FC236}">
                <a16:creationId xmlns:a16="http://schemas.microsoft.com/office/drawing/2014/main" id="{CEDD8CF5-B766-0540-9E25-329C831C97DF}"/>
              </a:ext>
            </a:extLst>
          </p:cNvPr>
          <p:cNvSpPr/>
          <p:nvPr userDrawn="1"/>
        </p:nvSpPr>
        <p:spPr>
          <a:xfrm rot="10800000" flipH="1" flipV="1">
            <a:off x="6991682" y="-14991"/>
            <a:ext cx="5221659" cy="1117829"/>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 name="connsiteX0" fmla="*/ 0 w 7834883"/>
              <a:gd name="connsiteY0" fmla="*/ 0 h 1551690"/>
              <a:gd name="connsiteX1" fmla="*/ 7821916 w 7834883"/>
              <a:gd name="connsiteY1" fmla="*/ 1551690 h 1551690"/>
              <a:gd name="connsiteX2" fmla="*/ 7834883 w 7834883"/>
              <a:gd name="connsiteY2" fmla="*/ 1192 h 1551690"/>
              <a:gd name="connsiteX3" fmla="*/ 0 w 7834883"/>
              <a:gd name="connsiteY3" fmla="*/ 0 h 1551690"/>
              <a:gd name="connsiteX0" fmla="*/ 0 w 8000100"/>
              <a:gd name="connsiteY0" fmla="*/ 0 h 1088553"/>
              <a:gd name="connsiteX1" fmla="*/ 8000100 w 8000100"/>
              <a:gd name="connsiteY1" fmla="*/ 1088553 h 1088553"/>
              <a:gd name="connsiteX2" fmla="*/ 7834883 w 8000100"/>
              <a:gd name="connsiteY2" fmla="*/ 1192 h 1088553"/>
              <a:gd name="connsiteX3" fmla="*/ 0 w 8000100"/>
              <a:gd name="connsiteY3" fmla="*/ 0 h 1088553"/>
              <a:gd name="connsiteX0" fmla="*/ 0 w 7857553"/>
              <a:gd name="connsiteY0" fmla="*/ 0 h 1124179"/>
              <a:gd name="connsiteX1" fmla="*/ 7857553 w 7857553"/>
              <a:gd name="connsiteY1" fmla="*/ 1124179 h 1124179"/>
              <a:gd name="connsiteX2" fmla="*/ 7834883 w 7857553"/>
              <a:gd name="connsiteY2" fmla="*/ 1192 h 1124179"/>
              <a:gd name="connsiteX3" fmla="*/ 0 w 7857553"/>
              <a:gd name="connsiteY3" fmla="*/ 0 h 1124179"/>
              <a:gd name="connsiteX0" fmla="*/ 0 w 7834883"/>
              <a:gd name="connsiteY0" fmla="*/ 0 h 1117829"/>
              <a:gd name="connsiteX1" fmla="*/ 7828969 w 7834883"/>
              <a:gd name="connsiteY1" fmla="*/ 1117829 h 1117829"/>
              <a:gd name="connsiteX2" fmla="*/ 7834883 w 7834883"/>
              <a:gd name="connsiteY2" fmla="*/ 1192 h 1117829"/>
              <a:gd name="connsiteX3" fmla="*/ 0 w 7834883"/>
              <a:gd name="connsiteY3" fmla="*/ 0 h 1117829"/>
            </a:gdLst>
            <a:ahLst/>
            <a:cxnLst>
              <a:cxn ang="0">
                <a:pos x="connsiteX0" y="connsiteY0"/>
              </a:cxn>
              <a:cxn ang="0">
                <a:pos x="connsiteX1" y="connsiteY1"/>
              </a:cxn>
              <a:cxn ang="0">
                <a:pos x="connsiteX2" y="connsiteY2"/>
              </a:cxn>
              <a:cxn ang="0">
                <a:pos x="connsiteX3" y="connsiteY3"/>
              </a:cxn>
            </a:cxnLst>
            <a:rect l="l" t="t" r="r" b="b"/>
            <a:pathLst>
              <a:path w="7834883" h="1117829">
                <a:moveTo>
                  <a:pt x="0" y="0"/>
                </a:moveTo>
                <a:lnTo>
                  <a:pt x="7828969" y="1117829"/>
                </a:lnTo>
                <a:cubicBezTo>
                  <a:pt x="7830940" y="745617"/>
                  <a:pt x="7832912" y="373404"/>
                  <a:pt x="7834883" y="1192"/>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1BE2B9BD-CF20-3943-8CE4-F8A4E19DECBC}"/>
              </a:ext>
            </a:extLst>
          </p:cNvPr>
          <p:cNvSpPr/>
          <p:nvPr userDrawn="1"/>
        </p:nvSpPr>
        <p:spPr>
          <a:xfrm rot="5400000" flipH="1">
            <a:off x="33446" y="5673064"/>
            <a:ext cx="1151802" cy="1253501"/>
          </a:xfrm>
          <a:custGeom>
            <a:avLst/>
            <a:gdLst>
              <a:gd name="connsiteX0" fmla="*/ 20320 w 2407920"/>
              <a:gd name="connsiteY0" fmla="*/ 0 h 1137920"/>
              <a:gd name="connsiteX1" fmla="*/ 2407920 w 2407920"/>
              <a:gd name="connsiteY1" fmla="*/ 1137920 h 1137920"/>
              <a:gd name="connsiteX2" fmla="*/ 0 w 2407920"/>
              <a:gd name="connsiteY2" fmla="*/ 1137920 h 1137920"/>
              <a:gd name="connsiteX3" fmla="*/ 20320 w 2407920"/>
              <a:gd name="connsiteY3" fmla="*/ 0 h 1137920"/>
              <a:gd name="connsiteX0" fmla="*/ 1270 w 2388870"/>
              <a:gd name="connsiteY0" fmla="*/ 0 h 1137920"/>
              <a:gd name="connsiteX1" fmla="*/ 2388870 w 2388870"/>
              <a:gd name="connsiteY1" fmla="*/ 1137920 h 1137920"/>
              <a:gd name="connsiteX2" fmla="*/ 0 w 2388870"/>
              <a:gd name="connsiteY2" fmla="*/ 1137920 h 1137920"/>
              <a:gd name="connsiteX3" fmla="*/ 1270 w 2388870"/>
              <a:gd name="connsiteY3" fmla="*/ 0 h 1137920"/>
              <a:gd name="connsiteX0" fmla="*/ 1270 w 1130085"/>
              <a:gd name="connsiteY0" fmla="*/ 0 h 1197297"/>
              <a:gd name="connsiteX1" fmla="*/ 1130085 w 1130085"/>
              <a:gd name="connsiteY1" fmla="*/ 1197297 h 1197297"/>
              <a:gd name="connsiteX2" fmla="*/ 0 w 1130085"/>
              <a:gd name="connsiteY2" fmla="*/ 1137920 h 1197297"/>
              <a:gd name="connsiteX3" fmla="*/ 1270 w 1130085"/>
              <a:gd name="connsiteY3" fmla="*/ 0 h 1197297"/>
              <a:gd name="connsiteX0" fmla="*/ 1270 w 500693"/>
              <a:gd name="connsiteY0" fmla="*/ 0 h 1494180"/>
              <a:gd name="connsiteX1" fmla="*/ 500693 w 500693"/>
              <a:gd name="connsiteY1" fmla="*/ 1494180 h 1494180"/>
              <a:gd name="connsiteX2" fmla="*/ 0 w 500693"/>
              <a:gd name="connsiteY2" fmla="*/ 1137920 h 1494180"/>
              <a:gd name="connsiteX3" fmla="*/ 1270 w 500693"/>
              <a:gd name="connsiteY3" fmla="*/ 0 h 1494180"/>
              <a:gd name="connsiteX0" fmla="*/ 1270 w 1118210"/>
              <a:gd name="connsiteY0" fmla="*/ 0 h 1161674"/>
              <a:gd name="connsiteX1" fmla="*/ 1118210 w 1118210"/>
              <a:gd name="connsiteY1" fmla="*/ 1161674 h 1161674"/>
              <a:gd name="connsiteX2" fmla="*/ 0 w 1118210"/>
              <a:gd name="connsiteY2" fmla="*/ 1137920 h 1161674"/>
              <a:gd name="connsiteX3" fmla="*/ 1270 w 1118210"/>
              <a:gd name="connsiteY3" fmla="*/ 0 h 1161674"/>
              <a:gd name="connsiteX0" fmla="*/ 36896 w 1153836"/>
              <a:gd name="connsiteY0" fmla="*/ 0 h 1161674"/>
              <a:gd name="connsiteX1" fmla="*/ 1153836 w 1153836"/>
              <a:gd name="connsiteY1" fmla="*/ 1161674 h 1161674"/>
              <a:gd name="connsiteX2" fmla="*/ 0 w 1153836"/>
              <a:gd name="connsiteY2" fmla="*/ 1161671 h 1161674"/>
              <a:gd name="connsiteX3" fmla="*/ 36896 w 1153836"/>
              <a:gd name="connsiteY3" fmla="*/ 0 h 1161674"/>
              <a:gd name="connsiteX0" fmla="*/ 11 w 1164452"/>
              <a:gd name="connsiteY0" fmla="*/ 0 h 1256676"/>
              <a:gd name="connsiteX1" fmla="*/ 1164452 w 1164452"/>
              <a:gd name="connsiteY1" fmla="*/ 1256676 h 1256676"/>
              <a:gd name="connsiteX2" fmla="*/ 10616 w 1164452"/>
              <a:gd name="connsiteY2" fmla="*/ 1256673 h 1256676"/>
              <a:gd name="connsiteX3" fmla="*/ 11 w 1164452"/>
              <a:gd name="connsiteY3" fmla="*/ 0 h 1256676"/>
              <a:gd name="connsiteX0" fmla="*/ 11 w 1167627"/>
              <a:gd name="connsiteY0" fmla="*/ 0 h 1256673"/>
              <a:gd name="connsiteX1" fmla="*/ 1167627 w 1167627"/>
              <a:gd name="connsiteY1" fmla="*/ 1250326 h 1256673"/>
              <a:gd name="connsiteX2" fmla="*/ 10616 w 1167627"/>
              <a:gd name="connsiteY2" fmla="*/ 1256673 h 1256673"/>
              <a:gd name="connsiteX3" fmla="*/ 11 w 1167627"/>
              <a:gd name="connsiteY3" fmla="*/ 0 h 1256673"/>
              <a:gd name="connsiteX0" fmla="*/ 62420 w 1157011"/>
              <a:gd name="connsiteY0" fmla="*/ 0 h 1250323"/>
              <a:gd name="connsiteX1" fmla="*/ 1157011 w 1157011"/>
              <a:gd name="connsiteY1" fmla="*/ 1243976 h 1250323"/>
              <a:gd name="connsiteX2" fmla="*/ 0 w 1157011"/>
              <a:gd name="connsiteY2" fmla="*/ 1250323 h 1250323"/>
              <a:gd name="connsiteX3" fmla="*/ 62420 w 1157011"/>
              <a:gd name="connsiteY3" fmla="*/ 0 h 1250323"/>
              <a:gd name="connsiteX0" fmla="*/ 5270 w 1157011"/>
              <a:gd name="connsiteY0" fmla="*/ 0 h 1259848"/>
              <a:gd name="connsiteX1" fmla="*/ 1157011 w 1157011"/>
              <a:gd name="connsiteY1" fmla="*/ 1253501 h 1259848"/>
              <a:gd name="connsiteX2" fmla="*/ 0 w 1157011"/>
              <a:gd name="connsiteY2" fmla="*/ 1259848 h 1259848"/>
              <a:gd name="connsiteX3" fmla="*/ 5270 w 1157011"/>
              <a:gd name="connsiteY3" fmla="*/ 0 h 1259848"/>
              <a:gd name="connsiteX0" fmla="*/ 1 w 1151742"/>
              <a:gd name="connsiteY0" fmla="*/ 0 h 1253501"/>
              <a:gd name="connsiteX1" fmla="*/ 1151742 w 1151742"/>
              <a:gd name="connsiteY1" fmla="*/ 1253501 h 1253501"/>
              <a:gd name="connsiteX2" fmla="*/ 255081 w 1151742"/>
              <a:gd name="connsiteY2" fmla="*/ 1148723 h 1253501"/>
              <a:gd name="connsiteX3" fmla="*/ 1 w 1151742"/>
              <a:gd name="connsiteY3" fmla="*/ 0 h 1253501"/>
              <a:gd name="connsiteX0" fmla="*/ 61 w 1151802"/>
              <a:gd name="connsiteY0" fmla="*/ 0 h 1253501"/>
              <a:gd name="connsiteX1" fmla="*/ 1151802 w 1151802"/>
              <a:gd name="connsiteY1" fmla="*/ 1253501 h 1253501"/>
              <a:gd name="connsiteX2" fmla="*/ 1141 w 1151802"/>
              <a:gd name="connsiteY2" fmla="*/ 1250326 h 1253501"/>
              <a:gd name="connsiteX3" fmla="*/ 61 w 1151802"/>
              <a:gd name="connsiteY3" fmla="*/ 0 h 1253501"/>
            </a:gdLst>
            <a:ahLst/>
            <a:cxnLst>
              <a:cxn ang="0">
                <a:pos x="connsiteX0" y="connsiteY0"/>
              </a:cxn>
              <a:cxn ang="0">
                <a:pos x="connsiteX1" y="connsiteY1"/>
              </a:cxn>
              <a:cxn ang="0">
                <a:pos x="connsiteX2" y="connsiteY2"/>
              </a:cxn>
              <a:cxn ang="0">
                <a:pos x="connsiteX3" y="connsiteY3"/>
              </a:cxn>
            </a:cxnLst>
            <a:rect l="l" t="t" r="r" b="b"/>
            <a:pathLst>
              <a:path w="1151802" h="1253501">
                <a:moveTo>
                  <a:pt x="61" y="0"/>
                </a:moveTo>
                <a:lnTo>
                  <a:pt x="1151802" y="1253501"/>
                </a:lnTo>
                <a:lnTo>
                  <a:pt x="1141" y="1250326"/>
                </a:lnTo>
                <a:cubicBezTo>
                  <a:pt x="1564" y="871019"/>
                  <a:pt x="-362" y="379307"/>
                  <a:pt x="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13">
            <a:extLst>
              <a:ext uri="{FF2B5EF4-FFF2-40B4-BE49-F238E27FC236}">
                <a16:creationId xmlns:a16="http://schemas.microsoft.com/office/drawing/2014/main" id="{A6EA9B50-9D5A-429D-91B9-D6EB8CA7592A}"/>
              </a:ext>
            </a:extLst>
          </p:cNvPr>
          <p:cNvSpPr>
            <a:spLocks noGrp="1"/>
          </p:cNvSpPr>
          <p:nvPr>
            <p:ph sz="quarter" idx="13" hasCustomPrompt="1"/>
          </p:nvPr>
        </p:nvSpPr>
        <p:spPr>
          <a:xfrm>
            <a:off x="838198" y="2227059"/>
            <a:ext cx="10515602" cy="2116148"/>
          </a:xfrm>
          <a:prstGeom prst="rect">
            <a:avLst/>
          </a:prstGeom>
        </p:spPr>
        <p:txBody>
          <a:bodyPr/>
          <a:lstStyle>
            <a:lvl1pPr marL="0" indent="0">
              <a:lnSpc>
                <a:spcPct val="100000"/>
              </a:lnSpc>
              <a:spcBef>
                <a:spcPts val="600"/>
              </a:spcBef>
              <a:spcAft>
                <a:spcPts val="0"/>
              </a:spcAft>
              <a:buNone/>
              <a:defRPr sz="1200">
                <a:solidFill>
                  <a:schemeClr val="tx1"/>
                </a:solidFill>
              </a:defRPr>
            </a:lvl1pPr>
            <a:lvl2pPr marL="217717" indent="0">
              <a:lnSpc>
                <a:spcPct val="110000"/>
              </a:lnSpc>
              <a:spcBef>
                <a:spcPts val="600"/>
              </a:spcBef>
              <a:spcAft>
                <a:spcPts val="600"/>
              </a:spcAft>
              <a:buNone/>
              <a:defRPr/>
            </a:lvl2pPr>
            <a:lvl3pPr marL="435436" indent="0">
              <a:lnSpc>
                <a:spcPct val="110000"/>
              </a:lnSpc>
              <a:spcBef>
                <a:spcPts val="600"/>
              </a:spcBef>
              <a:spcAft>
                <a:spcPts val="600"/>
              </a:spcAft>
              <a:buNone/>
              <a:defRPr/>
            </a:lvl3pPr>
            <a:lvl4pPr marL="1306306" indent="0">
              <a:lnSpc>
                <a:spcPct val="110000"/>
              </a:lnSpc>
              <a:spcBef>
                <a:spcPts val="600"/>
              </a:spcBef>
              <a:spcAft>
                <a:spcPts val="600"/>
              </a:spcAft>
              <a:buNone/>
              <a:defRPr/>
            </a:lvl4pPr>
            <a:lvl5pPr marL="1741741" indent="0">
              <a:lnSpc>
                <a:spcPct val="110000"/>
              </a:lnSpc>
              <a:spcBef>
                <a:spcPts val="600"/>
              </a:spcBef>
              <a:spcAft>
                <a:spcPts val="600"/>
              </a:spcAft>
              <a:buNone/>
              <a:defRPr/>
            </a:lvl5pPr>
          </a:lstStyle>
          <a:p>
            <a:pPr lvl="0"/>
            <a:r>
              <a:rPr lang="en-US" noProof="0"/>
              <a:t>Click to add text</a:t>
            </a:r>
          </a:p>
        </p:txBody>
      </p:sp>
      <p:sp>
        <p:nvSpPr>
          <p:cNvPr id="11" name="Picture Placeholder 13">
            <a:extLst>
              <a:ext uri="{FF2B5EF4-FFF2-40B4-BE49-F238E27FC236}">
                <a16:creationId xmlns:a16="http://schemas.microsoft.com/office/drawing/2014/main" id="{5B0D927B-EE0A-4641-8E40-EFEB84C9CDD4}"/>
              </a:ext>
            </a:extLst>
          </p:cNvPr>
          <p:cNvSpPr>
            <a:spLocks noGrp="1"/>
          </p:cNvSpPr>
          <p:nvPr>
            <p:ph type="pic" sz="quarter" idx="16" hasCustomPrompt="1"/>
          </p:nvPr>
        </p:nvSpPr>
        <p:spPr>
          <a:xfrm>
            <a:off x="838200" y="4445742"/>
            <a:ext cx="2590800" cy="514667"/>
          </a:xfrm>
          <a:prstGeom prst="rect">
            <a:avLst/>
          </a:prstGeom>
        </p:spPr>
        <p:txBody>
          <a:bodyPr>
            <a:normAutofit/>
          </a:bodyPr>
          <a:lstStyle>
            <a:lvl1pPr marL="0" indent="0">
              <a:lnSpc>
                <a:spcPct val="100000"/>
              </a:lnSpc>
              <a:buNone/>
              <a:defRPr sz="1200">
                <a:solidFill>
                  <a:schemeClr val="tx1"/>
                </a:solidFill>
              </a:defRPr>
            </a:lvl1pPr>
          </a:lstStyle>
          <a:p>
            <a:r>
              <a:rPr lang="en-US" noProof="0" dirty="0"/>
              <a:t>Signature</a:t>
            </a:r>
          </a:p>
        </p:txBody>
      </p:sp>
      <p:sp>
        <p:nvSpPr>
          <p:cNvPr id="12" name="Content Placeholder 13">
            <a:extLst>
              <a:ext uri="{FF2B5EF4-FFF2-40B4-BE49-F238E27FC236}">
                <a16:creationId xmlns:a16="http://schemas.microsoft.com/office/drawing/2014/main" id="{3D6B5C8A-E544-4F3A-A9F6-519CF53A4677}"/>
              </a:ext>
            </a:extLst>
          </p:cNvPr>
          <p:cNvSpPr>
            <a:spLocks noGrp="1"/>
          </p:cNvSpPr>
          <p:nvPr>
            <p:ph sz="quarter" idx="17" hasCustomPrompt="1"/>
          </p:nvPr>
        </p:nvSpPr>
        <p:spPr>
          <a:xfrm>
            <a:off x="838200" y="5062498"/>
            <a:ext cx="5029200" cy="1236241"/>
          </a:xfrm>
          <a:prstGeom prst="rect">
            <a:avLst/>
          </a:prstGeom>
        </p:spPr>
        <p:txBody>
          <a:bodyPr>
            <a:normAutofit/>
          </a:bodyPr>
          <a:lstStyle>
            <a:lvl1pPr marL="0" indent="0">
              <a:lnSpc>
                <a:spcPct val="100000"/>
              </a:lnSpc>
              <a:spcBef>
                <a:spcPts val="600"/>
              </a:spcBef>
              <a:spcAft>
                <a:spcPts val="0"/>
              </a:spcAft>
              <a:buNone/>
              <a:defRPr sz="1200">
                <a:solidFill>
                  <a:schemeClr val="tx1"/>
                </a:solidFill>
              </a:defRPr>
            </a:lvl1pPr>
            <a:lvl2pPr marL="217717" indent="0">
              <a:lnSpc>
                <a:spcPct val="110000"/>
              </a:lnSpc>
              <a:spcBef>
                <a:spcPts val="600"/>
              </a:spcBef>
              <a:spcAft>
                <a:spcPts val="600"/>
              </a:spcAft>
              <a:buNone/>
              <a:defRPr/>
            </a:lvl2pPr>
            <a:lvl3pPr marL="435436" indent="0">
              <a:lnSpc>
                <a:spcPct val="110000"/>
              </a:lnSpc>
              <a:spcBef>
                <a:spcPts val="600"/>
              </a:spcBef>
              <a:spcAft>
                <a:spcPts val="600"/>
              </a:spcAft>
              <a:buNone/>
              <a:defRPr/>
            </a:lvl3pPr>
            <a:lvl4pPr marL="1306306" indent="0">
              <a:lnSpc>
                <a:spcPct val="110000"/>
              </a:lnSpc>
              <a:spcBef>
                <a:spcPts val="600"/>
              </a:spcBef>
              <a:spcAft>
                <a:spcPts val="600"/>
              </a:spcAft>
              <a:buNone/>
              <a:defRPr/>
            </a:lvl4pPr>
            <a:lvl5pPr marL="1741741" indent="0">
              <a:lnSpc>
                <a:spcPct val="110000"/>
              </a:lnSpc>
              <a:spcBef>
                <a:spcPts val="600"/>
              </a:spcBef>
              <a:spcAft>
                <a:spcPts val="600"/>
              </a:spcAft>
              <a:buNone/>
              <a:defRPr/>
            </a:lvl5pPr>
          </a:lstStyle>
          <a:p>
            <a:pPr lvl="0"/>
            <a:r>
              <a:rPr lang="en-US" noProof="0"/>
              <a:t>Click to add signature block</a:t>
            </a:r>
          </a:p>
        </p:txBody>
      </p:sp>
      <p:sp>
        <p:nvSpPr>
          <p:cNvPr id="13" name="Content Placeholder 13">
            <a:extLst>
              <a:ext uri="{FF2B5EF4-FFF2-40B4-BE49-F238E27FC236}">
                <a16:creationId xmlns:a16="http://schemas.microsoft.com/office/drawing/2014/main" id="{D5FB3B0D-0FE0-4F78-8310-41CA2BF18EAD}"/>
              </a:ext>
            </a:extLst>
          </p:cNvPr>
          <p:cNvSpPr>
            <a:spLocks noGrp="1"/>
          </p:cNvSpPr>
          <p:nvPr>
            <p:ph sz="quarter" idx="18" hasCustomPrompt="1"/>
          </p:nvPr>
        </p:nvSpPr>
        <p:spPr>
          <a:xfrm>
            <a:off x="838200" y="963510"/>
            <a:ext cx="5029200" cy="1132930"/>
          </a:xfrm>
          <a:prstGeom prst="rect">
            <a:avLst/>
          </a:prstGeom>
        </p:spPr>
        <p:txBody>
          <a:bodyPr/>
          <a:lstStyle>
            <a:lvl1pPr marL="0" indent="0">
              <a:lnSpc>
                <a:spcPct val="100000"/>
              </a:lnSpc>
              <a:spcBef>
                <a:spcPts val="0"/>
              </a:spcBef>
              <a:spcAft>
                <a:spcPts val="0"/>
              </a:spcAft>
              <a:buNone/>
              <a:defRPr sz="1200">
                <a:solidFill>
                  <a:schemeClr val="tx1"/>
                </a:solidFill>
              </a:defRPr>
            </a:lvl1pPr>
            <a:lvl2pPr marL="217717" indent="0">
              <a:lnSpc>
                <a:spcPct val="110000"/>
              </a:lnSpc>
              <a:spcBef>
                <a:spcPts val="600"/>
              </a:spcBef>
              <a:spcAft>
                <a:spcPts val="600"/>
              </a:spcAft>
              <a:buNone/>
              <a:defRPr/>
            </a:lvl2pPr>
            <a:lvl3pPr marL="435436" indent="0">
              <a:lnSpc>
                <a:spcPct val="110000"/>
              </a:lnSpc>
              <a:spcBef>
                <a:spcPts val="600"/>
              </a:spcBef>
              <a:spcAft>
                <a:spcPts val="600"/>
              </a:spcAft>
              <a:buNone/>
              <a:defRPr/>
            </a:lvl3pPr>
            <a:lvl4pPr marL="1306306" indent="0">
              <a:lnSpc>
                <a:spcPct val="110000"/>
              </a:lnSpc>
              <a:spcBef>
                <a:spcPts val="600"/>
              </a:spcBef>
              <a:spcAft>
                <a:spcPts val="600"/>
              </a:spcAft>
              <a:buNone/>
              <a:defRPr/>
            </a:lvl4pPr>
            <a:lvl5pPr marL="1741741" indent="0">
              <a:lnSpc>
                <a:spcPct val="110000"/>
              </a:lnSpc>
              <a:spcBef>
                <a:spcPts val="600"/>
              </a:spcBef>
              <a:spcAft>
                <a:spcPts val="600"/>
              </a:spcAft>
              <a:buNone/>
              <a:defRPr/>
            </a:lvl5pPr>
          </a:lstStyle>
          <a:p>
            <a:pPr lvl="0"/>
            <a:r>
              <a:rPr lang="en-US" noProof="0"/>
              <a:t>Date, address and email</a:t>
            </a:r>
          </a:p>
        </p:txBody>
      </p:sp>
    </p:spTree>
    <p:extLst>
      <p:ext uri="{BB962C8B-B14F-4D97-AF65-F5344CB8AC3E}">
        <p14:creationId xmlns:p14="http://schemas.microsoft.com/office/powerpoint/2010/main" val="3157542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1" name="Slide Number Placeholder 4">
            <a:extLst>
              <a:ext uri="{FF2B5EF4-FFF2-40B4-BE49-F238E27FC236}">
                <a16:creationId xmlns:a16="http://schemas.microsoft.com/office/drawing/2014/main" id="{5E445174-8AAE-2646-B634-D9F9F51733FD}"/>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10" name="Text Placeholder 3">
            <a:extLst>
              <a:ext uri="{FF2B5EF4-FFF2-40B4-BE49-F238E27FC236}">
                <a16:creationId xmlns:a16="http://schemas.microsoft.com/office/drawing/2014/main" id="{C2394637-9504-6240-8BAD-4C3FE8F17265}"/>
              </a:ext>
            </a:extLst>
          </p:cNvPr>
          <p:cNvSpPr>
            <a:spLocks noGrp="1"/>
          </p:cNvSpPr>
          <p:nvPr>
            <p:ph type="body" sz="quarter" idx="13" hasCustomPrompt="1"/>
          </p:nvPr>
        </p:nvSpPr>
        <p:spPr>
          <a:xfrm>
            <a:off x="841248" y="1138190"/>
            <a:ext cx="10512552" cy="274431"/>
          </a:xfrm>
          <a:prstGeom prst="rect">
            <a:avLst/>
          </a:prstGeom>
        </p:spPr>
        <p:txBody>
          <a:bodyPr lIns="0">
            <a:noAutofit/>
          </a:bodyPr>
          <a:lstStyle>
            <a:lvl1pPr>
              <a:defRPr sz="1800"/>
            </a:lvl1pPr>
          </a:lstStyle>
          <a:p>
            <a:r>
              <a:rPr lang="en-US" dirty="0"/>
              <a:t>Subhead location</a:t>
            </a:r>
          </a:p>
        </p:txBody>
      </p:sp>
      <p:sp>
        <p:nvSpPr>
          <p:cNvPr id="16" name="Title 2">
            <a:extLst>
              <a:ext uri="{FF2B5EF4-FFF2-40B4-BE49-F238E27FC236}">
                <a16:creationId xmlns:a16="http://schemas.microsoft.com/office/drawing/2014/main" id="{C44F460C-318D-7A40-89AB-0CB815D74841}"/>
              </a:ext>
            </a:extLst>
          </p:cNvPr>
          <p:cNvSpPr>
            <a:spLocks noGrp="1"/>
          </p:cNvSpPr>
          <p:nvPr>
            <p:ph type="title" hasCustomPrompt="1"/>
          </p:nvPr>
        </p:nvSpPr>
        <p:spPr>
          <a:xfrm>
            <a:off x="841248" y="694568"/>
            <a:ext cx="9425382" cy="373839"/>
          </a:xfrm>
          <a:prstGeom prst="rect">
            <a:avLst/>
          </a:prstGeom>
        </p:spPr>
        <p:txBody>
          <a:bodyPr lIns="0">
            <a:noAutofit/>
          </a:bodyPr>
          <a:lstStyle>
            <a:lvl1pPr>
              <a:defRPr sz="2800"/>
            </a:lvl1pPr>
          </a:lstStyle>
          <a:p>
            <a:r>
              <a:rPr lang="en-US" dirty="0"/>
              <a:t>Click to add title</a:t>
            </a:r>
            <a:endParaRPr lang="en-US" sz="1800" spc="0" dirty="0"/>
          </a:p>
        </p:txBody>
      </p:sp>
      <p:sp>
        <p:nvSpPr>
          <p:cNvPr id="17" name="Freeform 16">
            <a:extLst>
              <a:ext uri="{FF2B5EF4-FFF2-40B4-BE49-F238E27FC236}">
                <a16:creationId xmlns:a16="http://schemas.microsoft.com/office/drawing/2014/main" id="{CEDD8CF5-B766-0540-9E25-329C831C97DF}"/>
              </a:ext>
            </a:extLst>
          </p:cNvPr>
          <p:cNvSpPr/>
          <p:nvPr userDrawn="1"/>
        </p:nvSpPr>
        <p:spPr>
          <a:xfrm rot="10800000" flipH="1" flipV="1">
            <a:off x="6991682" y="-14991"/>
            <a:ext cx="5221659" cy="1117829"/>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 name="connsiteX0" fmla="*/ 0 w 7834883"/>
              <a:gd name="connsiteY0" fmla="*/ 0 h 1551690"/>
              <a:gd name="connsiteX1" fmla="*/ 7821916 w 7834883"/>
              <a:gd name="connsiteY1" fmla="*/ 1551690 h 1551690"/>
              <a:gd name="connsiteX2" fmla="*/ 7834883 w 7834883"/>
              <a:gd name="connsiteY2" fmla="*/ 1192 h 1551690"/>
              <a:gd name="connsiteX3" fmla="*/ 0 w 7834883"/>
              <a:gd name="connsiteY3" fmla="*/ 0 h 1551690"/>
              <a:gd name="connsiteX0" fmla="*/ 0 w 8000100"/>
              <a:gd name="connsiteY0" fmla="*/ 0 h 1088553"/>
              <a:gd name="connsiteX1" fmla="*/ 8000100 w 8000100"/>
              <a:gd name="connsiteY1" fmla="*/ 1088553 h 1088553"/>
              <a:gd name="connsiteX2" fmla="*/ 7834883 w 8000100"/>
              <a:gd name="connsiteY2" fmla="*/ 1192 h 1088553"/>
              <a:gd name="connsiteX3" fmla="*/ 0 w 8000100"/>
              <a:gd name="connsiteY3" fmla="*/ 0 h 1088553"/>
              <a:gd name="connsiteX0" fmla="*/ 0 w 7857553"/>
              <a:gd name="connsiteY0" fmla="*/ 0 h 1124179"/>
              <a:gd name="connsiteX1" fmla="*/ 7857553 w 7857553"/>
              <a:gd name="connsiteY1" fmla="*/ 1124179 h 1124179"/>
              <a:gd name="connsiteX2" fmla="*/ 7834883 w 7857553"/>
              <a:gd name="connsiteY2" fmla="*/ 1192 h 1124179"/>
              <a:gd name="connsiteX3" fmla="*/ 0 w 7857553"/>
              <a:gd name="connsiteY3" fmla="*/ 0 h 1124179"/>
              <a:gd name="connsiteX0" fmla="*/ 0 w 7834883"/>
              <a:gd name="connsiteY0" fmla="*/ 0 h 1117829"/>
              <a:gd name="connsiteX1" fmla="*/ 7828969 w 7834883"/>
              <a:gd name="connsiteY1" fmla="*/ 1117829 h 1117829"/>
              <a:gd name="connsiteX2" fmla="*/ 7834883 w 7834883"/>
              <a:gd name="connsiteY2" fmla="*/ 1192 h 1117829"/>
              <a:gd name="connsiteX3" fmla="*/ 0 w 7834883"/>
              <a:gd name="connsiteY3" fmla="*/ 0 h 1117829"/>
            </a:gdLst>
            <a:ahLst/>
            <a:cxnLst>
              <a:cxn ang="0">
                <a:pos x="connsiteX0" y="connsiteY0"/>
              </a:cxn>
              <a:cxn ang="0">
                <a:pos x="connsiteX1" y="connsiteY1"/>
              </a:cxn>
              <a:cxn ang="0">
                <a:pos x="connsiteX2" y="connsiteY2"/>
              </a:cxn>
              <a:cxn ang="0">
                <a:pos x="connsiteX3" y="connsiteY3"/>
              </a:cxn>
            </a:cxnLst>
            <a:rect l="l" t="t" r="r" b="b"/>
            <a:pathLst>
              <a:path w="7834883" h="1117829">
                <a:moveTo>
                  <a:pt x="0" y="0"/>
                </a:moveTo>
                <a:lnTo>
                  <a:pt x="7828969" y="1117829"/>
                </a:lnTo>
                <a:cubicBezTo>
                  <a:pt x="7830940" y="745617"/>
                  <a:pt x="7832912" y="373404"/>
                  <a:pt x="7834883" y="1192"/>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1BE2B9BD-CF20-3943-8CE4-F8A4E19DECBC}"/>
              </a:ext>
            </a:extLst>
          </p:cNvPr>
          <p:cNvSpPr/>
          <p:nvPr userDrawn="1"/>
        </p:nvSpPr>
        <p:spPr>
          <a:xfrm rot="5400000" flipH="1">
            <a:off x="33446" y="5673064"/>
            <a:ext cx="1151802" cy="1253501"/>
          </a:xfrm>
          <a:custGeom>
            <a:avLst/>
            <a:gdLst>
              <a:gd name="connsiteX0" fmla="*/ 20320 w 2407920"/>
              <a:gd name="connsiteY0" fmla="*/ 0 h 1137920"/>
              <a:gd name="connsiteX1" fmla="*/ 2407920 w 2407920"/>
              <a:gd name="connsiteY1" fmla="*/ 1137920 h 1137920"/>
              <a:gd name="connsiteX2" fmla="*/ 0 w 2407920"/>
              <a:gd name="connsiteY2" fmla="*/ 1137920 h 1137920"/>
              <a:gd name="connsiteX3" fmla="*/ 20320 w 2407920"/>
              <a:gd name="connsiteY3" fmla="*/ 0 h 1137920"/>
              <a:gd name="connsiteX0" fmla="*/ 1270 w 2388870"/>
              <a:gd name="connsiteY0" fmla="*/ 0 h 1137920"/>
              <a:gd name="connsiteX1" fmla="*/ 2388870 w 2388870"/>
              <a:gd name="connsiteY1" fmla="*/ 1137920 h 1137920"/>
              <a:gd name="connsiteX2" fmla="*/ 0 w 2388870"/>
              <a:gd name="connsiteY2" fmla="*/ 1137920 h 1137920"/>
              <a:gd name="connsiteX3" fmla="*/ 1270 w 2388870"/>
              <a:gd name="connsiteY3" fmla="*/ 0 h 1137920"/>
              <a:gd name="connsiteX0" fmla="*/ 1270 w 1130085"/>
              <a:gd name="connsiteY0" fmla="*/ 0 h 1197297"/>
              <a:gd name="connsiteX1" fmla="*/ 1130085 w 1130085"/>
              <a:gd name="connsiteY1" fmla="*/ 1197297 h 1197297"/>
              <a:gd name="connsiteX2" fmla="*/ 0 w 1130085"/>
              <a:gd name="connsiteY2" fmla="*/ 1137920 h 1197297"/>
              <a:gd name="connsiteX3" fmla="*/ 1270 w 1130085"/>
              <a:gd name="connsiteY3" fmla="*/ 0 h 1197297"/>
              <a:gd name="connsiteX0" fmla="*/ 1270 w 500693"/>
              <a:gd name="connsiteY0" fmla="*/ 0 h 1494180"/>
              <a:gd name="connsiteX1" fmla="*/ 500693 w 500693"/>
              <a:gd name="connsiteY1" fmla="*/ 1494180 h 1494180"/>
              <a:gd name="connsiteX2" fmla="*/ 0 w 500693"/>
              <a:gd name="connsiteY2" fmla="*/ 1137920 h 1494180"/>
              <a:gd name="connsiteX3" fmla="*/ 1270 w 500693"/>
              <a:gd name="connsiteY3" fmla="*/ 0 h 1494180"/>
              <a:gd name="connsiteX0" fmla="*/ 1270 w 1118210"/>
              <a:gd name="connsiteY0" fmla="*/ 0 h 1161674"/>
              <a:gd name="connsiteX1" fmla="*/ 1118210 w 1118210"/>
              <a:gd name="connsiteY1" fmla="*/ 1161674 h 1161674"/>
              <a:gd name="connsiteX2" fmla="*/ 0 w 1118210"/>
              <a:gd name="connsiteY2" fmla="*/ 1137920 h 1161674"/>
              <a:gd name="connsiteX3" fmla="*/ 1270 w 1118210"/>
              <a:gd name="connsiteY3" fmla="*/ 0 h 1161674"/>
              <a:gd name="connsiteX0" fmla="*/ 36896 w 1153836"/>
              <a:gd name="connsiteY0" fmla="*/ 0 h 1161674"/>
              <a:gd name="connsiteX1" fmla="*/ 1153836 w 1153836"/>
              <a:gd name="connsiteY1" fmla="*/ 1161674 h 1161674"/>
              <a:gd name="connsiteX2" fmla="*/ 0 w 1153836"/>
              <a:gd name="connsiteY2" fmla="*/ 1161671 h 1161674"/>
              <a:gd name="connsiteX3" fmla="*/ 36896 w 1153836"/>
              <a:gd name="connsiteY3" fmla="*/ 0 h 1161674"/>
              <a:gd name="connsiteX0" fmla="*/ 11 w 1164452"/>
              <a:gd name="connsiteY0" fmla="*/ 0 h 1256676"/>
              <a:gd name="connsiteX1" fmla="*/ 1164452 w 1164452"/>
              <a:gd name="connsiteY1" fmla="*/ 1256676 h 1256676"/>
              <a:gd name="connsiteX2" fmla="*/ 10616 w 1164452"/>
              <a:gd name="connsiteY2" fmla="*/ 1256673 h 1256676"/>
              <a:gd name="connsiteX3" fmla="*/ 11 w 1164452"/>
              <a:gd name="connsiteY3" fmla="*/ 0 h 1256676"/>
              <a:gd name="connsiteX0" fmla="*/ 11 w 1167627"/>
              <a:gd name="connsiteY0" fmla="*/ 0 h 1256673"/>
              <a:gd name="connsiteX1" fmla="*/ 1167627 w 1167627"/>
              <a:gd name="connsiteY1" fmla="*/ 1250326 h 1256673"/>
              <a:gd name="connsiteX2" fmla="*/ 10616 w 1167627"/>
              <a:gd name="connsiteY2" fmla="*/ 1256673 h 1256673"/>
              <a:gd name="connsiteX3" fmla="*/ 11 w 1167627"/>
              <a:gd name="connsiteY3" fmla="*/ 0 h 1256673"/>
              <a:gd name="connsiteX0" fmla="*/ 62420 w 1157011"/>
              <a:gd name="connsiteY0" fmla="*/ 0 h 1250323"/>
              <a:gd name="connsiteX1" fmla="*/ 1157011 w 1157011"/>
              <a:gd name="connsiteY1" fmla="*/ 1243976 h 1250323"/>
              <a:gd name="connsiteX2" fmla="*/ 0 w 1157011"/>
              <a:gd name="connsiteY2" fmla="*/ 1250323 h 1250323"/>
              <a:gd name="connsiteX3" fmla="*/ 62420 w 1157011"/>
              <a:gd name="connsiteY3" fmla="*/ 0 h 1250323"/>
              <a:gd name="connsiteX0" fmla="*/ 5270 w 1157011"/>
              <a:gd name="connsiteY0" fmla="*/ 0 h 1259848"/>
              <a:gd name="connsiteX1" fmla="*/ 1157011 w 1157011"/>
              <a:gd name="connsiteY1" fmla="*/ 1253501 h 1259848"/>
              <a:gd name="connsiteX2" fmla="*/ 0 w 1157011"/>
              <a:gd name="connsiteY2" fmla="*/ 1259848 h 1259848"/>
              <a:gd name="connsiteX3" fmla="*/ 5270 w 1157011"/>
              <a:gd name="connsiteY3" fmla="*/ 0 h 1259848"/>
              <a:gd name="connsiteX0" fmla="*/ 1 w 1151742"/>
              <a:gd name="connsiteY0" fmla="*/ 0 h 1253501"/>
              <a:gd name="connsiteX1" fmla="*/ 1151742 w 1151742"/>
              <a:gd name="connsiteY1" fmla="*/ 1253501 h 1253501"/>
              <a:gd name="connsiteX2" fmla="*/ 255081 w 1151742"/>
              <a:gd name="connsiteY2" fmla="*/ 1148723 h 1253501"/>
              <a:gd name="connsiteX3" fmla="*/ 1 w 1151742"/>
              <a:gd name="connsiteY3" fmla="*/ 0 h 1253501"/>
              <a:gd name="connsiteX0" fmla="*/ 61 w 1151802"/>
              <a:gd name="connsiteY0" fmla="*/ 0 h 1253501"/>
              <a:gd name="connsiteX1" fmla="*/ 1151802 w 1151802"/>
              <a:gd name="connsiteY1" fmla="*/ 1253501 h 1253501"/>
              <a:gd name="connsiteX2" fmla="*/ 1141 w 1151802"/>
              <a:gd name="connsiteY2" fmla="*/ 1250326 h 1253501"/>
              <a:gd name="connsiteX3" fmla="*/ 61 w 1151802"/>
              <a:gd name="connsiteY3" fmla="*/ 0 h 1253501"/>
            </a:gdLst>
            <a:ahLst/>
            <a:cxnLst>
              <a:cxn ang="0">
                <a:pos x="connsiteX0" y="connsiteY0"/>
              </a:cxn>
              <a:cxn ang="0">
                <a:pos x="connsiteX1" y="connsiteY1"/>
              </a:cxn>
              <a:cxn ang="0">
                <a:pos x="connsiteX2" y="connsiteY2"/>
              </a:cxn>
              <a:cxn ang="0">
                <a:pos x="connsiteX3" y="connsiteY3"/>
              </a:cxn>
            </a:cxnLst>
            <a:rect l="l" t="t" r="r" b="b"/>
            <a:pathLst>
              <a:path w="1151802" h="1253501">
                <a:moveTo>
                  <a:pt x="61" y="0"/>
                </a:moveTo>
                <a:lnTo>
                  <a:pt x="1151802" y="1253501"/>
                </a:lnTo>
                <a:lnTo>
                  <a:pt x="1141" y="1250326"/>
                </a:lnTo>
                <a:cubicBezTo>
                  <a:pt x="1564" y="871019"/>
                  <a:pt x="-362" y="379307"/>
                  <a:pt x="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ooter Placeholder 6">
            <a:extLst>
              <a:ext uri="{FF2B5EF4-FFF2-40B4-BE49-F238E27FC236}">
                <a16:creationId xmlns:a16="http://schemas.microsoft.com/office/drawing/2014/main" id="{005C40D2-3C10-0943-BDC8-D284EC86DE81}"/>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Tree>
    <p:extLst>
      <p:ext uri="{BB962C8B-B14F-4D97-AF65-F5344CB8AC3E}">
        <p14:creationId xmlns:p14="http://schemas.microsoft.com/office/powerpoint/2010/main" val="37149941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tro Column Left and Diagram">
    <p:spTree>
      <p:nvGrpSpPr>
        <p:cNvPr id="1" name=""/>
        <p:cNvGrpSpPr/>
        <p:nvPr/>
      </p:nvGrpSpPr>
      <p:grpSpPr>
        <a:xfrm>
          <a:off x="0" y="0"/>
          <a:ext cx="0" cy="0"/>
          <a:chOff x="0" y="0"/>
          <a:chExt cx="0" cy="0"/>
        </a:xfrm>
      </p:grpSpPr>
      <p:sp>
        <p:nvSpPr>
          <p:cNvPr id="21" name="Slide Number Placeholder 4">
            <a:extLst>
              <a:ext uri="{FF2B5EF4-FFF2-40B4-BE49-F238E27FC236}">
                <a16:creationId xmlns:a16="http://schemas.microsoft.com/office/drawing/2014/main" id="{5E445174-8AAE-2646-B634-D9F9F51733FD}"/>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10" name="Text Placeholder 3">
            <a:extLst>
              <a:ext uri="{FF2B5EF4-FFF2-40B4-BE49-F238E27FC236}">
                <a16:creationId xmlns:a16="http://schemas.microsoft.com/office/drawing/2014/main" id="{C2394637-9504-6240-8BAD-4C3FE8F17265}"/>
              </a:ext>
            </a:extLst>
          </p:cNvPr>
          <p:cNvSpPr>
            <a:spLocks noGrp="1"/>
          </p:cNvSpPr>
          <p:nvPr>
            <p:ph type="body" sz="quarter" idx="13" hasCustomPrompt="1"/>
          </p:nvPr>
        </p:nvSpPr>
        <p:spPr>
          <a:xfrm>
            <a:off x="841248" y="1138190"/>
            <a:ext cx="10512552" cy="274431"/>
          </a:xfrm>
          <a:prstGeom prst="rect">
            <a:avLst/>
          </a:prstGeom>
        </p:spPr>
        <p:txBody>
          <a:bodyPr lIns="0">
            <a:noAutofit/>
          </a:bodyPr>
          <a:lstStyle>
            <a:lvl1pPr>
              <a:defRPr sz="1800"/>
            </a:lvl1pPr>
          </a:lstStyle>
          <a:p>
            <a:r>
              <a:rPr lang="en-US" dirty="0"/>
              <a:t>Subhead location</a:t>
            </a:r>
          </a:p>
        </p:txBody>
      </p:sp>
      <p:sp>
        <p:nvSpPr>
          <p:cNvPr id="16" name="Title 2">
            <a:extLst>
              <a:ext uri="{FF2B5EF4-FFF2-40B4-BE49-F238E27FC236}">
                <a16:creationId xmlns:a16="http://schemas.microsoft.com/office/drawing/2014/main" id="{C44F460C-318D-7A40-89AB-0CB815D74841}"/>
              </a:ext>
            </a:extLst>
          </p:cNvPr>
          <p:cNvSpPr>
            <a:spLocks noGrp="1"/>
          </p:cNvSpPr>
          <p:nvPr>
            <p:ph type="title" hasCustomPrompt="1"/>
          </p:nvPr>
        </p:nvSpPr>
        <p:spPr>
          <a:xfrm>
            <a:off x="841248" y="694568"/>
            <a:ext cx="9425382" cy="373839"/>
          </a:xfrm>
          <a:prstGeom prst="rect">
            <a:avLst/>
          </a:prstGeom>
        </p:spPr>
        <p:txBody>
          <a:bodyPr lIns="0">
            <a:noAutofit/>
          </a:bodyPr>
          <a:lstStyle>
            <a:lvl1pPr>
              <a:defRPr sz="2800"/>
            </a:lvl1pPr>
          </a:lstStyle>
          <a:p>
            <a:r>
              <a:rPr lang="en-US" dirty="0"/>
              <a:t>Click to add title</a:t>
            </a:r>
            <a:endParaRPr lang="en-US" sz="1800" spc="0" dirty="0"/>
          </a:p>
        </p:txBody>
      </p:sp>
      <p:sp>
        <p:nvSpPr>
          <p:cNvPr id="17" name="Freeform 16">
            <a:extLst>
              <a:ext uri="{FF2B5EF4-FFF2-40B4-BE49-F238E27FC236}">
                <a16:creationId xmlns:a16="http://schemas.microsoft.com/office/drawing/2014/main" id="{CEDD8CF5-B766-0540-9E25-329C831C97DF}"/>
              </a:ext>
            </a:extLst>
          </p:cNvPr>
          <p:cNvSpPr/>
          <p:nvPr userDrawn="1"/>
        </p:nvSpPr>
        <p:spPr>
          <a:xfrm rot="10800000" flipH="1" flipV="1">
            <a:off x="6991682" y="-14991"/>
            <a:ext cx="5221659" cy="1117829"/>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 name="connsiteX0" fmla="*/ 0 w 7834883"/>
              <a:gd name="connsiteY0" fmla="*/ 0 h 1551690"/>
              <a:gd name="connsiteX1" fmla="*/ 7821916 w 7834883"/>
              <a:gd name="connsiteY1" fmla="*/ 1551690 h 1551690"/>
              <a:gd name="connsiteX2" fmla="*/ 7834883 w 7834883"/>
              <a:gd name="connsiteY2" fmla="*/ 1192 h 1551690"/>
              <a:gd name="connsiteX3" fmla="*/ 0 w 7834883"/>
              <a:gd name="connsiteY3" fmla="*/ 0 h 1551690"/>
              <a:gd name="connsiteX0" fmla="*/ 0 w 8000100"/>
              <a:gd name="connsiteY0" fmla="*/ 0 h 1088553"/>
              <a:gd name="connsiteX1" fmla="*/ 8000100 w 8000100"/>
              <a:gd name="connsiteY1" fmla="*/ 1088553 h 1088553"/>
              <a:gd name="connsiteX2" fmla="*/ 7834883 w 8000100"/>
              <a:gd name="connsiteY2" fmla="*/ 1192 h 1088553"/>
              <a:gd name="connsiteX3" fmla="*/ 0 w 8000100"/>
              <a:gd name="connsiteY3" fmla="*/ 0 h 1088553"/>
              <a:gd name="connsiteX0" fmla="*/ 0 w 7857553"/>
              <a:gd name="connsiteY0" fmla="*/ 0 h 1124179"/>
              <a:gd name="connsiteX1" fmla="*/ 7857553 w 7857553"/>
              <a:gd name="connsiteY1" fmla="*/ 1124179 h 1124179"/>
              <a:gd name="connsiteX2" fmla="*/ 7834883 w 7857553"/>
              <a:gd name="connsiteY2" fmla="*/ 1192 h 1124179"/>
              <a:gd name="connsiteX3" fmla="*/ 0 w 7857553"/>
              <a:gd name="connsiteY3" fmla="*/ 0 h 1124179"/>
              <a:gd name="connsiteX0" fmla="*/ 0 w 7834883"/>
              <a:gd name="connsiteY0" fmla="*/ 0 h 1117829"/>
              <a:gd name="connsiteX1" fmla="*/ 7828969 w 7834883"/>
              <a:gd name="connsiteY1" fmla="*/ 1117829 h 1117829"/>
              <a:gd name="connsiteX2" fmla="*/ 7834883 w 7834883"/>
              <a:gd name="connsiteY2" fmla="*/ 1192 h 1117829"/>
              <a:gd name="connsiteX3" fmla="*/ 0 w 7834883"/>
              <a:gd name="connsiteY3" fmla="*/ 0 h 1117829"/>
            </a:gdLst>
            <a:ahLst/>
            <a:cxnLst>
              <a:cxn ang="0">
                <a:pos x="connsiteX0" y="connsiteY0"/>
              </a:cxn>
              <a:cxn ang="0">
                <a:pos x="connsiteX1" y="connsiteY1"/>
              </a:cxn>
              <a:cxn ang="0">
                <a:pos x="connsiteX2" y="connsiteY2"/>
              </a:cxn>
              <a:cxn ang="0">
                <a:pos x="connsiteX3" y="connsiteY3"/>
              </a:cxn>
            </a:cxnLst>
            <a:rect l="l" t="t" r="r" b="b"/>
            <a:pathLst>
              <a:path w="7834883" h="1117829">
                <a:moveTo>
                  <a:pt x="0" y="0"/>
                </a:moveTo>
                <a:lnTo>
                  <a:pt x="7828969" y="1117829"/>
                </a:lnTo>
                <a:cubicBezTo>
                  <a:pt x="7830940" y="745617"/>
                  <a:pt x="7832912" y="373404"/>
                  <a:pt x="7834883" y="1192"/>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1BE2B9BD-CF20-3943-8CE4-F8A4E19DECBC}"/>
              </a:ext>
            </a:extLst>
          </p:cNvPr>
          <p:cNvSpPr/>
          <p:nvPr userDrawn="1"/>
        </p:nvSpPr>
        <p:spPr>
          <a:xfrm rot="5400000" flipH="1">
            <a:off x="33446" y="5673064"/>
            <a:ext cx="1151802" cy="1253501"/>
          </a:xfrm>
          <a:custGeom>
            <a:avLst/>
            <a:gdLst>
              <a:gd name="connsiteX0" fmla="*/ 20320 w 2407920"/>
              <a:gd name="connsiteY0" fmla="*/ 0 h 1137920"/>
              <a:gd name="connsiteX1" fmla="*/ 2407920 w 2407920"/>
              <a:gd name="connsiteY1" fmla="*/ 1137920 h 1137920"/>
              <a:gd name="connsiteX2" fmla="*/ 0 w 2407920"/>
              <a:gd name="connsiteY2" fmla="*/ 1137920 h 1137920"/>
              <a:gd name="connsiteX3" fmla="*/ 20320 w 2407920"/>
              <a:gd name="connsiteY3" fmla="*/ 0 h 1137920"/>
              <a:gd name="connsiteX0" fmla="*/ 1270 w 2388870"/>
              <a:gd name="connsiteY0" fmla="*/ 0 h 1137920"/>
              <a:gd name="connsiteX1" fmla="*/ 2388870 w 2388870"/>
              <a:gd name="connsiteY1" fmla="*/ 1137920 h 1137920"/>
              <a:gd name="connsiteX2" fmla="*/ 0 w 2388870"/>
              <a:gd name="connsiteY2" fmla="*/ 1137920 h 1137920"/>
              <a:gd name="connsiteX3" fmla="*/ 1270 w 2388870"/>
              <a:gd name="connsiteY3" fmla="*/ 0 h 1137920"/>
              <a:gd name="connsiteX0" fmla="*/ 1270 w 1130085"/>
              <a:gd name="connsiteY0" fmla="*/ 0 h 1197297"/>
              <a:gd name="connsiteX1" fmla="*/ 1130085 w 1130085"/>
              <a:gd name="connsiteY1" fmla="*/ 1197297 h 1197297"/>
              <a:gd name="connsiteX2" fmla="*/ 0 w 1130085"/>
              <a:gd name="connsiteY2" fmla="*/ 1137920 h 1197297"/>
              <a:gd name="connsiteX3" fmla="*/ 1270 w 1130085"/>
              <a:gd name="connsiteY3" fmla="*/ 0 h 1197297"/>
              <a:gd name="connsiteX0" fmla="*/ 1270 w 500693"/>
              <a:gd name="connsiteY0" fmla="*/ 0 h 1494180"/>
              <a:gd name="connsiteX1" fmla="*/ 500693 w 500693"/>
              <a:gd name="connsiteY1" fmla="*/ 1494180 h 1494180"/>
              <a:gd name="connsiteX2" fmla="*/ 0 w 500693"/>
              <a:gd name="connsiteY2" fmla="*/ 1137920 h 1494180"/>
              <a:gd name="connsiteX3" fmla="*/ 1270 w 500693"/>
              <a:gd name="connsiteY3" fmla="*/ 0 h 1494180"/>
              <a:gd name="connsiteX0" fmla="*/ 1270 w 1118210"/>
              <a:gd name="connsiteY0" fmla="*/ 0 h 1161674"/>
              <a:gd name="connsiteX1" fmla="*/ 1118210 w 1118210"/>
              <a:gd name="connsiteY1" fmla="*/ 1161674 h 1161674"/>
              <a:gd name="connsiteX2" fmla="*/ 0 w 1118210"/>
              <a:gd name="connsiteY2" fmla="*/ 1137920 h 1161674"/>
              <a:gd name="connsiteX3" fmla="*/ 1270 w 1118210"/>
              <a:gd name="connsiteY3" fmla="*/ 0 h 1161674"/>
              <a:gd name="connsiteX0" fmla="*/ 36896 w 1153836"/>
              <a:gd name="connsiteY0" fmla="*/ 0 h 1161674"/>
              <a:gd name="connsiteX1" fmla="*/ 1153836 w 1153836"/>
              <a:gd name="connsiteY1" fmla="*/ 1161674 h 1161674"/>
              <a:gd name="connsiteX2" fmla="*/ 0 w 1153836"/>
              <a:gd name="connsiteY2" fmla="*/ 1161671 h 1161674"/>
              <a:gd name="connsiteX3" fmla="*/ 36896 w 1153836"/>
              <a:gd name="connsiteY3" fmla="*/ 0 h 1161674"/>
              <a:gd name="connsiteX0" fmla="*/ 11 w 1164452"/>
              <a:gd name="connsiteY0" fmla="*/ 0 h 1256676"/>
              <a:gd name="connsiteX1" fmla="*/ 1164452 w 1164452"/>
              <a:gd name="connsiteY1" fmla="*/ 1256676 h 1256676"/>
              <a:gd name="connsiteX2" fmla="*/ 10616 w 1164452"/>
              <a:gd name="connsiteY2" fmla="*/ 1256673 h 1256676"/>
              <a:gd name="connsiteX3" fmla="*/ 11 w 1164452"/>
              <a:gd name="connsiteY3" fmla="*/ 0 h 1256676"/>
              <a:gd name="connsiteX0" fmla="*/ 11 w 1167627"/>
              <a:gd name="connsiteY0" fmla="*/ 0 h 1256673"/>
              <a:gd name="connsiteX1" fmla="*/ 1167627 w 1167627"/>
              <a:gd name="connsiteY1" fmla="*/ 1250326 h 1256673"/>
              <a:gd name="connsiteX2" fmla="*/ 10616 w 1167627"/>
              <a:gd name="connsiteY2" fmla="*/ 1256673 h 1256673"/>
              <a:gd name="connsiteX3" fmla="*/ 11 w 1167627"/>
              <a:gd name="connsiteY3" fmla="*/ 0 h 1256673"/>
              <a:gd name="connsiteX0" fmla="*/ 62420 w 1157011"/>
              <a:gd name="connsiteY0" fmla="*/ 0 h 1250323"/>
              <a:gd name="connsiteX1" fmla="*/ 1157011 w 1157011"/>
              <a:gd name="connsiteY1" fmla="*/ 1243976 h 1250323"/>
              <a:gd name="connsiteX2" fmla="*/ 0 w 1157011"/>
              <a:gd name="connsiteY2" fmla="*/ 1250323 h 1250323"/>
              <a:gd name="connsiteX3" fmla="*/ 62420 w 1157011"/>
              <a:gd name="connsiteY3" fmla="*/ 0 h 1250323"/>
              <a:gd name="connsiteX0" fmla="*/ 5270 w 1157011"/>
              <a:gd name="connsiteY0" fmla="*/ 0 h 1259848"/>
              <a:gd name="connsiteX1" fmla="*/ 1157011 w 1157011"/>
              <a:gd name="connsiteY1" fmla="*/ 1253501 h 1259848"/>
              <a:gd name="connsiteX2" fmla="*/ 0 w 1157011"/>
              <a:gd name="connsiteY2" fmla="*/ 1259848 h 1259848"/>
              <a:gd name="connsiteX3" fmla="*/ 5270 w 1157011"/>
              <a:gd name="connsiteY3" fmla="*/ 0 h 1259848"/>
              <a:gd name="connsiteX0" fmla="*/ 1 w 1151742"/>
              <a:gd name="connsiteY0" fmla="*/ 0 h 1253501"/>
              <a:gd name="connsiteX1" fmla="*/ 1151742 w 1151742"/>
              <a:gd name="connsiteY1" fmla="*/ 1253501 h 1253501"/>
              <a:gd name="connsiteX2" fmla="*/ 255081 w 1151742"/>
              <a:gd name="connsiteY2" fmla="*/ 1148723 h 1253501"/>
              <a:gd name="connsiteX3" fmla="*/ 1 w 1151742"/>
              <a:gd name="connsiteY3" fmla="*/ 0 h 1253501"/>
              <a:gd name="connsiteX0" fmla="*/ 61 w 1151802"/>
              <a:gd name="connsiteY0" fmla="*/ 0 h 1253501"/>
              <a:gd name="connsiteX1" fmla="*/ 1151802 w 1151802"/>
              <a:gd name="connsiteY1" fmla="*/ 1253501 h 1253501"/>
              <a:gd name="connsiteX2" fmla="*/ 1141 w 1151802"/>
              <a:gd name="connsiteY2" fmla="*/ 1250326 h 1253501"/>
              <a:gd name="connsiteX3" fmla="*/ 61 w 1151802"/>
              <a:gd name="connsiteY3" fmla="*/ 0 h 1253501"/>
            </a:gdLst>
            <a:ahLst/>
            <a:cxnLst>
              <a:cxn ang="0">
                <a:pos x="connsiteX0" y="connsiteY0"/>
              </a:cxn>
              <a:cxn ang="0">
                <a:pos x="connsiteX1" y="connsiteY1"/>
              </a:cxn>
              <a:cxn ang="0">
                <a:pos x="connsiteX2" y="connsiteY2"/>
              </a:cxn>
              <a:cxn ang="0">
                <a:pos x="connsiteX3" y="connsiteY3"/>
              </a:cxn>
            </a:cxnLst>
            <a:rect l="l" t="t" r="r" b="b"/>
            <a:pathLst>
              <a:path w="1151802" h="1253501">
                <a:moveTo>
                  <a:pt x="61" y="0"/>
                </a:moveTo>
                <a:lnTo>
                  <a:pt x="1151802" y="1253501"/>
                </a:lnTo>
                <a:lnTo>
                  <a:pt x="1141" y="1250326"/>
                </a:lnTo>
                <a:cubicBezTo>
                  <a:pt x="1564" y="871019"/>
                  <a:pt x="-362" y="379307"/>
                  <a:pt x="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ooter Placeholder 6">
            <a:extLst>
              <a:ext uri="{FF2B5EF4-FFF2-40B4-BE49-F238E27FC236}">
                <a16:creationId xmlns:a16="http://schemas.microsoft.com/office/drawing/2014/main" id="{005C40D2-3C10-0943-BDC8-D284EC86DE81}"/>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
        <p:nvSpPr>
          <p:cNvPr id="9" name="Grey Background">
            <a:extLst>
              <a:ext uri="{FF2B5EF4-FFF2-40B4-BE49-F238E27FC236}">
                <a16:creationId xmlns:a16="http://schemas.microsoft.com/office/drawing/2014/main" id="{E91731B9-7B88-4E3A-947F-147551BACDE5}"/>
              </a:ext>
            </a:extLst>
          </p:cNvPr>
          <p:cNvSpPr/>
          <p:nvPr userDrawn="1"/>
        </p:nvSpPr>
        <p:spPr bwMode="blackGray">
          <a:xfrm>
            <a:off x="841248" y="1617298"/>
            <a:ext cx="2966254" cy="473020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dirty="0">
              <a:solidFill>
                <a:schemeClr val="tx1"/>
              </a:solidFill>
            </a:endParaRPr>
          </a:p>
        </p:txBody>
      </p:sp>
      <p:sp>
        <p:nvSpPr>
          <p:cNvPr id="12" name="Text Placeholder 2">
            <a:extLst>
              <a:ext uri="{FF2B5EF4-FFF2-40B4-BE49-F238E27FC236}">
                <a16:creationId xmlns:a16="http://schemas.microsoft.com/office/drawing/2014/main" id="{68C588E0-33A2-481D-AB81-9227DD79814F}"/>
              </a:ext>
            </a:extLst>
          </p:cNvPr>
          <p:cNvSpPr>
            <a:spLocks noGrp="1"/>
          </p:cNvSpPr>
          <p:nvPr>
            <p:ph type="body" sz="quarter" idx="20"/>
          </p:nvPr>
        </p:nvSpPr>
        <p:spPr>
          <a:xfrm>
            <a:off x="841248" y="1617298"/>
            <a:ext cx="2965450" cy="4730206"/>
          </a:xfrm>
          <a:prstGeom prst="rect">
            <a:avLst/>
          </a:prstGeom>
        </p:spPr>
        <p:txBody>
          <a:bodyPr lIns="45720" numCol="1">
            <a:noAutofit/>
          </a:bodyPr>
          <a:lstStyle>
            <a:lvl1pPr marL="0" indent="0">
              <a:lnSpc>
                <a:spcPct val="150000"/>
              </a:lnSpc>
              <a:spcBef>
                <a:spcPts val="400"/>
              </a:spcBef>
              <a:buClr>
                <a:schemeClr val="accent2"/>
              </a:buClr>
              <a:buFont typeface="Arial" panose="020B0604020202020204" pitchFamily="34" charset="0"/>
              <a:buNone/>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24901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arter Slide">
    <p:spTree>
      <p:nvGrpSpPr>
        <p:cNvPr id="1" name=""/>
        <p:cNvGrpSpPr/>
        <p:nvPr/>
      </p:nvGrpSpPr>
      <p:grpSpPr>
        <a:xfrm>
          <a:off x="0" y="0"/>
          <a:ext cx="0" cy="0"/>
          <a:chOff x="0" y="0"/>
          <a:chExt cx="0" cy="0"/>
        </a:xfrm>
      </p:grpSpPr>
      <p:sp>
        <p:nvSpPr>
          <p:cNvPr id="21" name="Slide Number Placeholder 4">
            <a:extLst>
              <a:ext uri="{FF2B5EF4-FFF2-40B4-BE49-F238E27FC236}">
                <a16:creationId xmlns:a16="http://schemas.microsoft.com/office/drawing/2014/main" id="{5E445174-8AAE-2646-B634-D9F9F51733FD}"/>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10" name="Text Placeholder 3">
            <a:extLst>
              <a:ext uri="{FF2B5EF4-FFF2-40B4-BE49-F238E27FC236}">
                <a16:creationId xmlns:a16="http://schemas.microsoft.com/office/drawing/2014/main" id="{C2394637-9504-6240-8BAD-4C3FE8F17265}"/>
              </a:ext>
            </a:extLst>
          </p:cNvPr>
          <p:cNvSpPr>
            <a:spLocks noGrp="1" noChangeAspect="1"/>
          </p:cNvSpPr>
          <p:nvPr>
            <p:ph type="body" sz="quarter" idx="13" hasCustomPrompt="1"/>
          </p:nvPr>
        </p:nvSpPr>
        <p:spPr>
          <a:xfrm>
            <a:off x="841247" y="1138190"/>
            <a:ext cx="10512552" cy="274431"/>
          </a:xfrm>
          <a:prstGeom prst="rect">
            <a:avLst/>
          </a:prstGeom>
        </p:spPr>
        <p:txBody>
          <a:bodyPr vert="horz" lIns="0" tIns="45720" rIns="91440" bIns="45720" rtlCol="0">
            <a:noAutofit/>
          </a:bodyPr>
          <a:lstStyle>
            <a:lvl1pPr>
              <a:defRPr lang="en-US" sz="1800" dirty="0"/>
            </a:lvl1pPr>
          </a:lstStyle>
          <a:p>
            <a:pPr lvl="0"/>
            <a:r>
              <a:rPr lang="en-US" dirty="0"/>
              <a:t>Subhead location</a:t>
            </a:r>
          </a:p>
        </p:txBody>
      </p:sp>
      <p:sp>
        <p:nvSpPr>
          <p:cNvPr id="16" name="Title 2">
            <a:extLst>
              <a:ext uri="{FF2B5EF4-FFF2-40B4-BE49-F238E27FC236}">
                <a16:creationId xmlns:a16="http://schemas.microsoft.com/office/drawing/2014/main" id="{C44F460C-318D-7A40-89AB-0CB815D74841}"/>
              </a:ext>
            </a:extLst>
          </p:cNvPr>
          <p:cNvSpPr>
            <a:spLocks noGrp="1" noChangeAspect="1"/>
          </p:cNvSpPr>
          <p:nvPr>
            <p:ph type="title" hasCustomPrompt="1"/>
          </p:nvPr>
        </p:nvSpPr>
        <p:spPr>
          <a:xfrm>
            <a:off x="841248" y="694568"/>
            <a:ext cx="9425382" cy="373839"/>
          </a:xfrm>
          <a:prstGeom prst="rect">
            <a:avLst/>
          </a:prstGeom>
        </p:spPr>
        <p:txBody>
          <a:bodyPr lIns="0">
            <a:noAutofit/>
          </a:bodyPr>
          <a:lstStyle>
            <a:lvl1pPr>
              <a:defRPr sz="2800"/>
            </a:lvl1pPr>
          </a:lstStyle>
          <a:p>
            <a:r>
              <a:rPr lang="en-US"/>
              <a:t>Click to add title</a:t>
            </a:r>
            <a:endParaRPr lang="en-US" sz="1800" spc="0"/>
          </a:p>
        </p:txBody>
      </p:sp>
      <p:sp>
        <p:nvSpPr>
          <p:cNvPr id="17" name="Freeform 16">
            <a:extLst>
              <a:ext uri="{FF2B5EF4-FFF2-40B4-BE49-F238E27FC236}">
                <a16:creationId xmlns:a16="http://schemas.microsoft.com/office/drawing/2014/main" id="{CEDD8CF5-B766-0540-9E25-329C831C97DF}"/>
              </a:ext>
            </a:extLst>
          </p:cNvPr>
          <p:cNvSpPr/>
          <p:nvPr userDrawn="1"/>
        </p:nvSpPr>
        <p:spPr>
          <a:xfrm rot="10800000" flipH="1" flipV="1">
            <a:off x="6991682" y="-14991"/>
            <a:ext cx="5221659" cy="1117829"/>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 name="connsiteX0" fmla="*/ 0 w 7834883"/>
              <a:gd name="connsiteY0" fmla="*/ 0 h 1551690"/>
              <a:gd name="connsiteX1" fmla="*/ 7821916 w 7834883"/>
              <a:gd name="connsiteY1" fmla="*/ 1551690 h 1551690"/>
              <a:gd name="connsiteX2" fmla="*/ 7834883 w 7834883"/>
              <a:gd name="connsiteY2" fmla="*/ 1192 h 1551690"/>
              <a:gd name="connsiteX3" fmla="*/ 0 w 7834883"/>
              <a:gd name="connsiteY3" fmla="*/ 0 h 1551690"/>
              <a:gd name="connsiteX0" fmla="*/ 0 w 8000100"/>
              <a:gd name="connsiteY0" fmla="*/ 0 h 1088553"/>
              <a:gd name="connsiteX1" fmla="*/ 8000100 w 8000100"/>
              <a:gd name="connsiteY1" fmla="*/ 1088553 h 1088553"/>
              <a:gd name="connsiteX2" fmla="*/ 7834883 w 8000100"/>
              <a:gd name="connsiteY2" fmla="*/ 1192 h 1088553"/>
              <a:gd name="connsiteX3" fmla="*/ 0 w 8000100"/>
              <a:gd name="connsiteY3" fmla="*/ 0 h 1088553"/>
              <a:gd name="connsiteX0" fmla="*/ 0 w 7857553"/>
              <a:gd name="connsiteY0" fmla="*/ 0 h 1124179"/>
              <a:gd name="connsiteX1" fmla="*/ 7857553 w 7857553"/>
              <a:gd name="connsiteY1" fmla="*/ 1124179 h 1124179"/>
              <a:gd name="connsiteX2" fmla="*/ 7834883 w 7857553"/>
              <a:gd name="connsiteY2" fmla="*/ 1192 h 1124179"/>
              <a:gd name="connsiteX3" fmla="*/ 0 w 7857553"/>
              <a:gd name="connsiteY3" fmla="*/ 0 h 1124179"/>
              <a:gd name="connsiteX0" fmla="*/ 0 w 7834883"/>
              <a:gd name="connsiteY0" fmla="*/ 0 h 1117829"/>
              <a:gd name="connsiteX1" fmla="*/ 7828969 w 7834883"/>
              <a:gd name="connsiteY1" fmla="*/ 1117829 h 1117829"/>
              <a:gd name="connsiteX2" fmla="*/ 7834883 w 7834883"/>
              <a:gd name="connsiteY2" fmla="*/ 1192 h 1117829"/>
              <a:gd name="connsiteX3" fmla="*/ 0 w 7834883"/>
              <a:gd name="connsiteY3" fmla="*/ 0 h 1117829"/>
            </a:gdLst>
            <a:ahLst/>
            <a:cxnLst>
              <a:cxn ang="0">
                <a:pos x="connsiteX0" y="connsiteY0"/>
              </a:cxn>
              <a:cxn ang="0">
                <a:pos x="connsiteX1" y="connsiteY1"/>
              </a:cxn>
              <a:cxn ang="0">
                <a:pos x="connsiteX2" y="connsiteY2"/>
              </a:cxn>
              <a:cxn ang="0">
                <a:pos x="connsiteX3" y="connsiteY3"/>
              </a:cxn>
            </a:cxnLst>
            <a:rect l="l" t="t" r="r" b="b"/>
            <a:pathLst>
              <a:path w="7834883" h="1117829">
                <a:moveTo>
                  <a:pt x="0" y="0"/>
                </a:moveTo>
                <a:lnTo>
                  <a:pt x="7828969" y="1117829"/>
                </a:lnTo>
                <a:cubicBezTo>
                  <a:pt x="7830940" y="745617"/>
                  <a:pt x="7832912" y="373404"/>
                  <a:pt x="7834883" y="1192"/>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1BE2B9BD-CF20-3943-8CE4-F8A4E19DECBC}"/>
              </a:ext>
            </a:extLst>
          </p:cNvPr>
          <p:cNvSpPr/>
          <p:nvPr userDrawn="1"/>
        </p:nvSpPr>
        <p:spPr>
          <a:xfrm rot="5400000" flipH="1">
            <a:off x="33446" y="5673064"/>
            <a:ext cx="1151802" cy="1253501"/>
          </a:xfrm>
          <a:custGeom>
            <a:avLst/>
            <a:gdLst>
              <a:gd name="connsiteX0" fmla="*/ 20320 w 2407920"/>
              <a:gd name="connsiteY0" fmla="*/ 0 h 1137920"/>
              <a:gd name="connsiteX1" fmla="*/ 2407920 w 2407920"/>
              <a:gd name="connsiteY1" fmla="*/ 1137920 h 1137920"/>
              <a:gd name="connsiteX2" fmla="*/ 0 w 2407920"/>
              <a:gd name="connsiteY2" fmla="*/ 1137920 h 1137920"/>
              <a:gd name="connsiteX3" fmla="*/ 20320 w 2407920"/>
              <a:gd name="connsiteY3" fmla="*/ 0 h 1137920"/>
              <a:gd name="connsiteX0" fmla="*/ 1270 w 2388870"/>
              <a:gd name="connsiteY0" fmla="*/ 0 h 1137920"/>
              <a:gd name="connsiteX1" fmla="*/ 2388870 w 2388870"/>
              <a:gd name="connsiteY1" fmla="*/ 1137920 h 1137920"/>
              <a:gd name="connsiteX2" fmla="*/ 0 w 2388870"/>
              <a:gd name="connsiteY2" fmla="*/ 1137920 h 1137920"/>
              <a:gd name="connsiteX3" fmla="*/ 1270 w 2388870"/>
              <a:gd name="connsiteY3" fmla="*/ 0 h 1137920"/>
              <a:gd name="connsiteX0" fmla="*/ 1270 w 1130085"/>
              <a:gd name="connsiteY0" fmla="*/ 0 h 1197297"/>
              <a:gd name="connsiteX1" fmla="*/ 1130085 w 1130085"/>
              <a:gd name="connsiteY1" fmla="*/ 1197297 h 1197297"/>
              <a:gd name="connsiteX2" fmla="*/ 0 w 1130085"/>
              <a:gd name="connsiteY2" fmla="*/ 1137920 h 1197297"/>
              <a:gd name="connsiteX3" fmla="*/ 1270 w 1130085"/>
              <a:gd name="connsiteY3" fmla="*/ 0 h 1197297"/>
              <a:gd name="connsiteX0" fmla="*/ 1270 w 500693"/>
              <a:gd name="connsiteY0" fmla="*/ 0 h 1494180"/>
              <a:gd name="connsiteX1" fmla="*/ 500693 w 500693"/>
              <a:gd name="connsiteY1" fmla="*/ 1494180 h 1494180"/>
              <a:gd name="connsiteX2" fmla="*/ 0 w 500693"/>
              <a:gd name="connsiteY2" fmla="*/ 1137920 h 1494180"/>
              <a:gd name="connsiteX3" fmla="*/ 1270 w 500693"/>
              <a:gd name="connsiteY3" fmla="*/ 0 h 1494180"/>
              <a:gd name="connsiteX0" fmla="*/ 1270 w 1118210"/>
              <a:gd name="connsiteY0" fmla="*/ 0 h 1161674"/>
              <a:gd name="connsiteX1" fmla="*/ 1118210 w 1118210"/>
              <a:gd name="connsiteY1" fmla="*/ 1161674 h 1161674"/>
              <a:gd name="connsiteX2" fmla="*/ 0 w 1118210"/>
              <a:gd name="connsiteY2" fmla="*/ 1137920 h 1161674"/>
              <a:gd name="connsiteX3" fmla="*/ 1270 w 1118210"/>
              <a:gd name="connsiteY3" fmla="*/ 0 h 1161674"/>
              <a:gd name="connsiteX0" fmla="*/ 36896 w 1153836"/>
              <a:gd name="connsiteY0" fmla="*/ 0 h 1161674"/>
              <a:gd name="connsiteX1" fmla="*/ 1153836 w 1153836"/>
              <a:gd name="connsiteY1" fmla="*/ 1161674 h 1161674"/>
              <a:gd name="connsiteX2" fmla="*/ 0 w 1153836"/>
              <a:gd name="connsiteY2" fmla="*/ 1161671 h 1161674"/>
              <a:gd name="connsiteX3" fmla="*/ 36896 w 1153836"/>
              <a:gd name="connsiteY3" fmla="*/ 0 h 1161674"/>
              <a:gd name="connsiteX0" fmla="*/ 11 w 1164452"/>
              <a:gd name="connsiteY0" fmla="*/ 0 h 1256676"/>
              <a:gd name="connsiteX1" fmla="*/ 1164452 w 1164452"/>
              <a:gd name="connsiteY1" fmla="*/ 1256676 h 1256676"/>
              <a:gd name="connsiteX2" fmla="*/ 10616 w 1164452"/>
              <a:gd name="connsiteY2" fmla="*/ 1256673 h 1256676"/>
              <a:gd name="connsiteX3" fmla="*/ 11 w 1164452"/>
              <a:gd name="connsiteY3" fmla="*/ 0 h 1256676"/>
              <a:gd name="connsiteX0" fmla="*/ 11 w 1167627"/>
              <a:gd name="connsiteY0" fmla="*/ 0 h 1256673"/>
              <a:gd name="connsiteX1" fmla="*/ 1167627 w 1167627"/>
              <a:gd name="connsiteY1" fmla="*/ 1250326 h 1256673"/>
              <a:gd name="connsiteX2" fmla="*/ 10616 w 1167627"/>
              <a:gd name="connsiteY2" fmla="*/ 1256673 h 1256673"/>
              <a:gd name="connsiteX3" fmla="*/ 11 w 1167627"/>
              <a:gd name="connsiteY3" fmla="*/ 0 h 1256673"/>
              <a:gd name="connsiteX0" fmla="*/ 62420 w 1157011"/>
              <a:gd name="connsiteY0" fmla="*/ 0 h 1250323"/>
              <a:gd name="connsiteX1" fmla="*/ 1157011 w 1157011"/>
              <a:gd name="connsiteY1" fmla="*/ 1243976 h 1250323"/>
              <a:gd name="connsiteX2" fmla="*/ 0 w 1157011"/>
              <a:gd name="connsiteY2" fmla="*/ 1250323 h 1250323"/>
              <a:gd name="connsiteX3" fmla="*/ 62420 w 1157011"/>
              <a:gd name="connsiteY3" fmla="*/ 0 h 1250323"/>
              <a:gd name="connsiteX0" fmla="*/ 5270 w 1157011"/>
              <a:gd name="connsiteY0" fmla="*/ 0 h 1259848"/>
              <a:gd name="connsiteX1" fmla="*/ 1157011 w 1157011"/>
              <a:gd name="connsiteY1" fmla="*/ 1253501 h 1259848"/>
              <a:gd name="connsiteX2" fmla="*/ 0 w 1157011"/>
              <a:gd name="connsiteY2" fmla="*/ 1259848 h 1259848"/>
              <a:gd name="connsiteX3" fmla="*/ 5270 w 1157011"/>
              <a:gd name="connsiteY3" fmla="*/ 0 h 1259848"/>
              <a:gd name="connsiteX0" fmla="*/ 1 w 1151742"/>
              <a:gd name="connsiteY0" fmla="*/ 0 h 1253501"/>
              <a:gd name="connsiteX1" fmla="*/ 1151742 w 1151742"/>
              <a:gd name="connsiteY1" fmla="*/ 1253501 h 1253501"/>
              <a:gd name="connsiteX2" fmla="*/ 255081 w 1151742"/>
              <a:gd name="connsiteY2" fmla="*/ 1148723 h 1253501"/>
              <a:gd name="connsiteX3" fmla="*/ 1 w 1151742"/>
              <a:gd name="connsiteY3" fmla="*/ 0 h 1253501"/>
              <a:gd name="connsiteX0" fmla="*/ 61 w 1151802"/>
              <a:gd name="connsiteY0" fmla="*/ 0 h 1253501"/>
              <a:gd name="connsiteX1" fmla="*/ 1151802 w 1151802"/>
              <a:gd name="connsiteY1" fmla="*/ 1253501 h 1253501"/>
              <a:gd name="connsiteX2" fmla="*/ 1141 w 1151802"/>
              <a:gd name="connsiteY2" fmla="*/ 1250326 h 1253501"/>
              <a:gd name="connsiteX3" fmla="*/ 61 w 1151802"/>
              <a:gd name="connsiteY3" fmla="*/ 0 h 1253501"/>
            </a:gdLst>
            <a:ahLst/>
            <a:cxnLst>
              <a:cxn ang="0">
                <a:pos x="connsiteX0" y="connsiteY0"/>
              </a:cxn>
              <a:cxn ang="0">
                <a:pos x="connsiteX1" y="connsiteY1"/>
              </a:cxn>
              <a:cxn ang="0">
                <a:pos x="connsiteX2" y="connsiteY2"/>
              </a:cxn>
              <a:cxn ang="0">
                <a:pos x="connsiteX3" y="connsiteY3"/>
              </a:cxn>
            </a:cxnLst>
            <a:rect l="l" t="t" r="r" b="b"/>
            <a:pathLst>
              <a:path w="1151802" h="1253501">
                <a:moveTo>
                  <a:pt x="61" y="0"/>
                </a:moveTo>
                <a:lnTo>
                  <a:pt x="1151802" y="1253501"/>
                </a:lnTo>
                <a:lnTo>
                  <a:pt x="1141" y="1250326"/>
                </a:lnTo>
                <a:cubicBezTo>
                  <a:pt x="1564" y="871019"/>
                  <a:pt x="-362" y="379307"/>
                  <a:pt x="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ooter Placeholder 6">
            <a:extLst>
              <a:ext uri="{FF2B5EF4-FFF2-40B4-BE49-F238E27FC236}">
                <a16:creationId xmlns:a16="http://schemas.microsoft.com/office/drawing/2014/main" id="{005C40D2-3C10-0943-BDC8-D284EC86DE81}"/>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
        <p:nvSpPr>
          <p:cNvPr id="19" name="Text Placeholder 2">
            <a:extLst>
              <a:ext uri="{FF2B5EF4-FFF2-40B4-BE49-F238E27FC236}">
                <a16:creationId xmlns:a16="http://schemas.microsoft.com/office/drawing/2014/main" id="{BAEFE954-41BC-2A44-9F8B-918D0B95AAB5}"/>
              </a:ext>
            </a:extLst>
          </p:cNvPr>
          <p:cNvSpPr>
            <a:spLocks noGrp="1"/>
          </p:cNvSpPr>
          <p:nvPr>
            <p:ph type="body" sz="quarter" idx="20"/>
          </p:nvPr>
        </p:nvSpPr>
        <p:spPr>
          <a:xfrm>
            <a:off x="841249" y="1609252"/>
            <a:ext cx="5026152" cy="2011680"/>
          </a:xfrm>
          <a:prstGeom prst="rect">
            <a:avLst/>
          </a:prstGeom>
        </p:spPr>
        <p:txBody>
          <a:bodyPr lIns="0" numCol="1">
            <a:noAutofit/>
          </a:bodyPr>
          <a:lstStyle>
            <a:lvl1pPr marL="182880" indent="-182880">
              <a:lnSpc>
                <a:spcPct val="150000"/>
              </a:lnSpc>
              <a:spcBef>
                <a:spcPts val="400"/>
              </a:spcBef>
              <a:buClr>
                <a:schemeClr val="accent2"/>
              </a:buClr>
              <a:buFont typeface="Arial" panose="020B0604020202020204" pitchFamily="34" charset="0"/>
              <a:buChar char="•"/>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2">
            <a:extLst>
              <a:ext uri="{FF2B5EF4-FFF2-40B4-BE49-F238E27FC236}">
                <a16:creationId xmlns:a16="http://schemas.microsoft.com/office/drawing/2014/main" id="{53656780-2D29-5145-A2F3-55563E1863AE}"/>
              </a:ext>
            </a:extLst>
          </p:cNvPr>
          <p:cNvSpPr>
            <a:spLocks noGrp="1"/>
          </p:cNvSpPr>
          <p:nvPr>
            <p:ph type="body" sz="quarter" idx="21"/>
          </p:nvPr>
        </p:nvSpPr>
        <p:spPr>
          <a:xfrm>
            <a:off x="6327647" y="1609252"/>
            <a:ext cx="5026152" cy="2011680"/>
          </a:xfrm>
          <a:prstGeom prst="rect">
            <a:avLst/>
          </a:prstGeom>
        </p:spPr>
        <p:txBody>
          <a:bodyPr numCol="1">
            <a:noAutofit/>
          </a:bodyPr>
          <a:lstStyle>
            <a:lvl1pPr marL="182880" indent="-182880">
              <a:lnSpc>
                <a:spcPct val="150000"/>
              </a:lnSpc>
              <a:spcBef>
                <a:spcPts val="400"/>
              </a:spcBef>
              <a:buClr>
                <a:schemeClr val="accent2"/>
              </a:buClr>
              <a:buFont typeface="Arial" panose="020B0604020202020204" pitchFamily="34" charset="0"/>
              <a:buChar char="•"/>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2">
            <a:extLst>
              <a:ext uri="{FF2B5EF4-FFF2-40B4-BE49-F238E27FC236}">
                <a16:creationId xmlns:a16="http://schemas.microsoft.com/office/drawing/2014/main" id="{4AADFB5C-B6A9-485C-81E1-A419118CECEF}"/>
              </a:ext>
            </a:extLst>
          </p:cNvPr>
          <p:cNvSpPr>
            <a:spLocks noGrp="1"/>
          </p:cNvSpPr>
          <p:nvPr>
            <p:ph type="body" sz="quarter" idx="22"/>
          </p:nvPr>
        </p:nvSpPr>
        <p:spPr>
          <a:xfrm>
            <a:off x="841249" y="4162329"/>
            <a:ext cx="5026152" cy="2011680"/>
          </a:xfrm>
          <a:prstGeom prst="rect">
            <a:avLst/>
          </a:prstGeom>
        </p:spPr>
        <p:txBody>
          <a:bodyPr lIns="0" numCol="1">
            <a:noAutofit/>
          </a:bodyPr>
          <a:lstStyle>
            <a:lvl1pPr marL="182880" indent="-182880">
              <a:lnSpc>
                <a:spcPct val="150000"/>
              </a:lnSpc>
              <a:spcBef>
                <a:spcPts val="400"/>
              </a:spcBef>
              <a:buClr>
                <a:schemeClr val="accent2"/>
              </a:buClr>
              <a:buFont typeface="Arial" panose="020B0604020202020204" pitchFamily="34" charset="0"/>
              <a:buChar char="•"/>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2">
            <a:extLst>
              <a:ext uri="{FF2B5EF4-FFF2-40B4-BE49-F238E27FC236}">
                <a16:creationId xmlns:a16="http://schemas.microsoft.com/office/drawing/2014/main" id="{7BB45D95-6440-41C2-9625-7BE744B132AC}"/>
              </a:ext>
            </a:extLst>
          </p:cNvPr>
          <p:cNvSpPr>
            <a:spLocks noGrp="1"/>
          </p:cNvSpPr>
          <p:nvPr>
            <p:ph type="body" sz="quarter" idx="23"/>
          </p:nvPr>
        </p:nvSpPr>
        <p:spPr>
          <a:xfrm>
            <a:off x="6327647" y="4162329"/>
            <a:ext cx="5026152" cy="2011680"/>
          </a:xfrm>
          <a:prstGeom prst="rect">
            <a:avLst/>
          </a:prstGeom>
        </p:spPr>
        <p:txBody>
          <a:bodyPr numCol="1">
            <a:noAutofit/>
          </a:bodyPr>
          <a:lstStyle>
            <a:lvl1pPr marL="182880" indent="-182880">
              <a:lnSpc>
                <a:spcPct val="150000"/>
              </a:lnSpc>
              <a:spcBef>
                <a:spcPts val="400"/>
              </a:spcBef>
              <a:buClr>
                <a:schemeClr val="accent2"/>
              </a:buClr>
              <a:buFont typeface="Arial" panose="020B0604020202020204" pitchFamily="34" charset="0"/>
              <a:buChar char="•"/>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854437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Half">
    <p:spTree>
      <p:nvGrpSpPr>
        <p:cNvPr id="1" name=""/>
        <p:cNvGrpSpPr/>
        <p:nvPr/>
      </p:nvGrpSpPr>
      <p:grpSpPr>
        <a:xfrm>
          <a:off x="0" y="0"/>
          <a:ext cx="0" cy="0"/>
          <a:chOff x="0" y="0"/>
          <a:chExt cx="0" cy="0"/>
        </a:xfrm>
      </p:grpSpPr>
      <p:sp>
        <p:nvSpPr>
          <p:cNvPr id="21" name="Slide Number Placeholder 4">
            <a:extLst>
              <a:ext uri="{FF2B5EF4-FFF2-40B4-BE49-F238E27FC236}">
                <a16:creationId xmlns:a16="http://schemas.microsoft.com/office/drawing/2014/main" id="{5E445174-8AAE-2646-B634-D9F9F51733FD}"/>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10" name="Text Placeholder 3">
            <a:extLst>
              <a:ext uri="{FF2B5EF4-FFF2-40B4-BE49-F238E27FC236}">
                <a16:creationId xmlns:a16="http://schemas.microsoft.com/office/drawing/2014/main" id="{C2394637-9504-6240-8BAD-4C3FE8F17265}"/>
              </a:ext>
            </a:extLst>
          </p:cNvPr>
          <p:cNvSpPr>
            <a:spLocks noGrp="1" noChangeAspect="1"/>
          </p:cNvSpPr>
          <p:nvPr>
            <p:ph type="body" sz="quarter" idx="13" hasCustomPrompt="1"/>
          </p:nvPr>
        </p:nvSpPr>
        <p:spPr>
          <a:xfrm>
            <a:off x="841247" y="1138190"/>
            <a:ext cx="10512552" cy="274431"/>
          </a:xfrm>
          <a:prstGeom prst="rect">
            <a:avLst/>
          </a:prstGeom>
        </p:spPr>
        <p:txBody>
          <a:bodyPr vert="horz" lIns="0" tIns="45720" rIns="91440" bIns="45720" rtlCol="0">
            <a:noAutofit/>
          </a:bodyPr>
          <a:lstStyle>
            <a:lvl1pPr>
              <a:defRPr lang="en-US" sz="1800" dirty="0"/>
            </a:lvl1pPr>
          </a:lstStyle>
          <a:p>
            <a:pPr lvl="0"/>
            <a:r>
              <a:rPr lang="en-US" dirty="0"/>
              <a:t>Subhead location</a:t>
            </a:r>
          </a:p>
        </p:txBody>
      </p:sp>
      <p:sp>
        <p:nvSpPr>
          <p:cNvPr id="16" name="Title 2">
            <a:extLst>
              <a:ext uri="{FF2B5EF4-FFF2-40B4-BE49-F238E27FC236}">
                <a16:creationId xmlns:a16="http://schemas.microsoft.com/office/drawing/2014/main" id="{C44F460C-318D-7A40-89AB-0CB815D74841}"/>
              </a:ext>
            </a:extLst>
          </p:cNvPr>
          <p:cNvSpPr>
            <a:spLocks noGrp="1" noChangeAspect="1"/>
          </p:cNvSpPr>
          <p:nvPr>
            <p:ph type="title" hasCustomPrompt="1"/>
          </p:nvPr>
        </p:nvSpPr>
        <p:spPr>
          <a:xfrm>
            <a:off x="841248" y="694568"/>
            <a:ext cx="9425382" cy="373839"/>
          </a:xfrm>
          <a:prstGeom prst="rect">
            <a:avLst/>
          </a:prstGeom>
        </p:spPr>
        <p:txBody>
          <a:bodyPr lIns="0">
            <a:noAutofit/>
          </a:bodyPr>
          <a:lstStyle>
            <a:lvl1pPr>
              <a:defRPr sz="2800"/>
            </a:lvl1pPr>
          </a:lstStyle>
          <a:p>
            <a:r>
              <a:rPr lang="en-US"/>
              <a:t>Click to add title</a:t>
            </a:r>
            <a:endParaRPr lang="en-US" sz="1800" spc="0"/>
          </a:p>
        </p:txBody>
      </p:sp>
      <p:sp>
        <p:nvSpPr>
          <p:cNvPr id="17" name="Freeform 16">
            <a:extLst>
              <a:ext uri="{FF2B5EF4-FFF2-40B4-BE49-F238E27FC236}">
                <a16:creationId xmlns:a16="http://schemas.microsoft.com/office/drawing/2014/main" id="{CEDD8CF5-B766-0540-9E25-329C831C97DF}"/>
              </a:ext>
            </a:extLst>
          </p:cNvPr>
          <p:cNvSpPr/>
          <p:nvPr userDrawn="1"/>
        </p:nvSpPr>
        <p:spPr>
          <a:xfrm rot="10800000" flipH="1" flipV="1">
            <a:off x="6991682" y="-14991"/>
            <a:ext cx="5221659" cy="1117829"/>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 name="connsiteX0" fmla="*/ 0 w 7834883"/>
              <a:gd name="connsiteY0" fmla="*/ 0 h 1551690"/>
              <a:gd name="connsiteX1" fmla="*/ 7821916 w 7834883"/>
              <a:gd name="connsiteY1" fmla="*/ 1551690 h 1551690"/>
              <a:gd name="connsiteX2" fmla="*/ 7834883 w 7834883"/>
              <a:gd name="connsiteY2" fmla="*/ 1192 h 1551690"/>
              <a:gd name="connsiteX3" fmla="*/ 0 w 7834883"/>
              <a:gd name="connsiteY3" fmla="*/ 0 h 1551690"/>
              <a:gd name="connsiteX0" fmla="*/ 0 w 8000100"/>
              <a:gd name="connsiteY0" fmla="*/ 0 h 1088553"/>
              <a:gd name="connsiteX1" fmla="*/ 8000100 w 8000100"/>
              <a:gd name="connsiteY1" fmla="*/ 1088553 h 1088553"/>
              <a:gd name="connsiteX2" fmla="*/ 7834883 w 8000100"/>
              <a:gd name="connsiteY2" fmla="*/ 1192 h 1088553"/>
              <a:gd name="connsiteX3" fmla="*/ 0 w 8000100"/>
              <a:gd name="connsiteY3" fmla="*/ 0 h 1088553"/>
              <a:gd name="connsiteX0" fmla="*/ 0 w 7857553"/>
              <a:gd name="connsiteY0" fmla="*/ 0 h 1124179"/>
              <a:gd name="connsiteX1" fmla="*/ 7857553 w 7857553"/>
              <a:gd name="connsiteY1" fmla="*/ 1124179 h 1124179"/>
              <a:gd name="connsiteX2" fmla="*/ 7834883 w 7857553"/>
              <a:gd name="connsiteY2" fmla="*/ 1192 h 1124179"/>
              <a:gd name="connsiteX3" fmla="*/ 0 w 7857553"/>
              <a:gd name="connsiteY3" fmla="*/ 0 h 1124179"/>
              <a:gd name="connsiteX0" fmla="*/ 0 w 7834883"/>
              <a:gd name="connsiteY0" fmla="*/ 0 h 1117829"/>
              <a:gd name="connsiteX1" fmla="*/ 7828969 w 7834883"/>
              <a:gd name="connsiteY1" fmla="*/ 1117829 h 1117829"/>
              <a:gd name="connsiteX2" fmla="*/ 7834883 w 7834883"/>
              <a:gd name="connsiteY2" fmla="*/ 1192 h 1117829"/>
              <a:gd name="connsiteX3" fmla="*/ 0 w 7834883"/>
              <a:gd name="connsiteY3" fmla="*/ 0 h 1117829"/>
            </a:gdLst>
            <a:ahLst/>
            <a:cxnLst>
              <a:cxn ang="0">
                <a:pos x="connsiteX0" y="connsiteY0"/>
              </a:cxn>
              <a:cxn ang="0">
                <a:pos x="connsiteX1" y="connsiteY1"/>
              </a:cxn>
              <a:cxn ang="0">
                <a:pos x="connsiteX2" y="connsiteY2"/>
              </a:cxn>
              <a:cxn ang="0">
                <a:pos x="connsiteX3" y="connsiteY3"/>
              </a:cxn>
            </a:cxnLst>
            <a:rect l="l" t="t" r="r" b="b"/>
            <a:pathLst>
              <a:path w="7834883" h="1117829">
                <a:moveTo>
                  <a:pt x="0" y="0"/>
                </a:moveTo>
                <a:lnTo>
                  <a:pt x="7828969" y="1117829"/>
                </a:lnTo>
                <a:cubicBezTo>
                  <a:pt x="7830940" y="745617"/>
                  <a:pt x="7832912" y="373404"/>
                  <a:pt x="7834883" y="1192"/>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1BE2B9BD-CF20-3943-8CE4-F8A4E19DECBC}"/>
              </a:ext>
            </a:extLst>
          </p:cNvPr>
          <p:cNvSpPr/>
          <p:nvPr userDrawn="1"/>
        </p:nvSpPr>
        <p:spPr>
          <a:xfrm rot="5400000" flipH="1">
            <a:off x="33446" y="5673064"/>
            <a:ext cx="1151802" cy="1253501"/>
          </a:xfrm>
          <a:custGeom>
            <a:avLst/>
            <a:gdLst>
              <a:gd name="connsiteX0" fmla="*/ 20320 w 2407920"/>
              <a:gd name="connsiteY0" fmla="*/ 0 h 1137920"/>
              <a:gd name="connsiteX1" fmla="*/ 2407920 w 2407920"/>
              <a:gd name="connsiteY1" fmla="*/ 1137920 h 1137920"/>
              <a:gd name="connsiteX2" fmla="*/ 0 w 2407920"/>
              <a:gd name="connsiteY2" fmla="*/ 1137920 h 1137920"/>
              <a:gd name="connsiteX3" fmla="*/ 20320 w 2407920"/>
              <a:gd name="connsiteY3" fmla="*/ 0 h 1137920"/>
              <a:gd name="connsiteX0" fmla="*/ 1270 w 2388870"/>
              <a:gd name="connsiteY0" fmla="*/ 0 h 1137920"/>
              <a:gd name="connsiteX1" fmla="*/ 2388870 w 2388870"/>
              <a:gd name="connsiteY1" fmla="*/ 1137920 h 1137920"/>
              <a:gd name="connsiteX2" fmla="*/ 0 w 2388870"/>
              <a:gd name="connsiteY2" fmla="*/ 1137920 h 1137920"/>
              <a:gd name="connsiteX3" fmla="*/ 1270 w 2388870"/>
              <a:gd name="connsiteY3" fmla="*/ 0 h 1137920"/>
              <a:gd name="connsiteX0" fmla="*/ 1270 w 1130085"/>
              <a:gd name="connsiteY0" fmla="*/ 0 h 1197297"/>
              <a:gd name="connsiteX1" fmla="*/ 1130085 w 1130085"/>
              <a:gd name="connsiteY1" fmla="*/ 1197297 h 1197297"/>
              <a:gd name="connsiteX2" fmla="*/ 0 w 1130085"/>
              <a:gd name="connsiteY2" fmla="*/ 1137920 h 1197297"/>
              <a:gd name="connsiteX3" fmla="*/ 1270 w 1130085"/>
              <a:gd name="connsiteY3" fmla="*/ 0 h 1197297"/>
              <a:gd name="connsiteX0" fmla="*/ 1270 w 500693"/>
              <a:gd name="connsiteY0" fmla="*/ 0 h 1494180"/>
              <a:gd name="connsiteX1" fmla="*/ 500693 w 500693"/>
              <a:gd name="connsiteY1" fmla="*/ 1494180 h 1494180"/>
              <a:gd name="connsiteX2" fmla="*/ 0 w 500693"/>
              <a:gd name="connsiteY2" fmla="*/ 1137920 h 1494180"/>
              <a:gd name="connsiteX3" fmla="*/ 1270 w 500693"/>
              <a:gd name="connsiteY3" fmla="*/ 0 h 1494180"/>
              <a:gd name="connsiteX0" fmla="*/ 1270 w 1118210"/>
              <a:gd name="connsiteY0" fmla="*/ 0 h 1161674"/>
              <a:gd name="connsiteX1" fmla="*/ 1118210 w 1118210"/>
              <a:gd name="connsiteY1" fmla="*/ 1161674 h 1161674"/>
              <a:gd name="connsiteX2" fmla="*/ 0 w 1118210"/>
              <a:gd name="connsiteY2" fmla="*/ 1137920 h 1161674"/>
              <a:gd name="connsiteX3" fmla="*/ 1270 w 1118210"/>
              <a:gd name="connsiteY3" fmla="*/ 0 h 1161674"/>
              <a:gd name="connsiteX0" fmla="*/ 36896 w 1153836"/>
              <a:gd name="connsiteY0" fmla="*/ 0 h 1161674"/>
              <a:gd name="connsiteX1" fmla="*/ 1153836 w 1153836"/>
              <a:gd name="connsiteY1" fmla="*/ 1161674 h 1161674"/>
              <a:gd name="connsiteX2" fmla="*/ 0 w 1153836"/>
              <a:gd name="connsiteY2" fmla="*/ 1161671 h 1161674"/>
              <a:gd name="connsiteX3" fmla="*/ 36896 w 1153836"/>
              <a:gd name="connsiteY3" fmla="*/ 0 h 1161674"/>
              <a:gd name="connsiteX0" fmla="*/ 11 w 1164452"/>
              <a:gd name="connsiteY0" fmla="*/ 0 h 1256676"/>
              <a:gd name="connsiteX1" fmla="*/ 1164452 w 1164452"/>
              <a:gd name="connsiteY1" fmla="*/ 1256676 h 1256676"/>
              <a:gd name="connsiteX2" fmla="*/ 10616 w 1164452"/>
              <a:gd name="connsiteY2" fmla="*/ 1256673 h 1256676"/>
              <a:gd name="connsiteX3" fmla="*/ 11 w 1164452"/>
              <a:gd name="connsiteY3" fmla="*/ 0 h 1256676"/>
              <a:gd name="connsiteX0" fmla="*/ 11 w 1167627"/>
              <a:gd name="connsiteY0" fmla="*/ 0 h 1256673"/>
              <a:gd name="connsiteX1" fmla="*/ 1167627 w 1167627"/>
              <a:gd name="connsiteY1" fmla="*/ 1250326 h 1256673"/>
              <a:gd name="connsiteX2" fmla="*/ 10616 w 1167627"/>
              <a:gd name="connsiteY2" fmla="*/ 1256673 h 1256673"/>
              <a:gd name="connsiteX3" fmla="*/ 11 w 1167627"/>
              <a:gd name="connsiteY3" fmla="*/ 0 h 1256673"/>
              <a:gd name="connsiteX0" fmla="*/ 62420 w 1157011"/>
              <a:gd name="connsiteY0" fmla="*/ 0 h 1250323"/>
              <a:gd name="connsiteX1" fmla="*/ 1157011 w 1157011"/>
              <a:gd name="connsiteY1" fmla="*/ 1243976 h 1250323"/>
              <a:gd name="connsiteX2" fmla="*/ 0 w 1157011"/>
              <a:gd name="connsiteY2" fmla="*/ 1250323 h 1250323"/>
              <a:gd name="connsiteX3" fmla="*/ 62420 w 1157011"/>
              <a:gd name="connsiteY3" fmla="*/ 0 h 1250323"/>
              <a:gd name="connsiteX0" fmla="*/ 5270 w 1157011"/>
              <a:gd name="connsiteY0" fmla="*/ 0 h 1259848"/>
              <a:gd name="connsiteX1" fmla="*/ 1157011 w 1157011"/>
              <a:gd name="connsiteY1" fmla="*/ 1253501 h 1259848"/>
              <a:gd name="connsiteX2" fmla="*/ 0 w 1157011"/>
              <a:gd name="connsiteY2" fmla="*/ 1259848 h 1259848"/>
              <a:gd name="connsiteX3" fmla="*/ 5270 w 1157011"/>
              <a:gd name="connsiteY3" fmla="*/ 0 h 1259848"/>
              <a:gd name="connsiteX0" fmla="*/ 1 w 1151742"/>
              <a:gd name="connsiteY0" fmla="*/ 0 h 1253501"/>
              <a:gd name="connsiteX1" fmla="*/ 1151742 w 1151742"/>
              <a:gd name="connsiteY1" fmla="*/ 1253501 h 1253501"/>
              <a:gd name="connsiteX2" fmla="*/ 255081 w 1151742"/>
              <a:gd name="connsiteY2" fmla="*/ 1148723 h 1253501"/>
              <a:gd name="connsiteX3" fmla="*/ 1 w 1151742"/>
              <a:gd name="connsiteY3" fmla="*/ 0 h 1253501"/>
              <a:gd name="connsiteX0" fmla="*/ 61 w 1151802"/>
              <a:gd name="connsiteY0" fmla="*/ 0 h 1253501"/>
              <a:gd name="connsiteX1" fmla="*/ 1151802 w 1151802"/>
              <a:gd name="connsiteY1" fmla="*/ 1253501 h 1253501"/>
              <a:gd name="connsiteX2" fmla="*/ 1141 w 1151802"/>
              <a:gd name="connsiteY2" fmla="*/ 1250326 h 1253501"/>
              <a:gd name="connsiteX3" fmla="*/ 61 w 1151802"/>
              <a:gd name="connsiteY3" fmla="*/ 0 h 1253501"/>
            </a:gdLst>
            <a:ahLst/>
            <a:cxnLst>
              <a:cxn ang="0">
                <a:pos x="connsiteX0" y="connsiteY0"/>
              </a:cxn>
              <a:cxn ang="0">
                <a:pos x="connsiteX1" y="connsiteY1"/>
              </a:cxn>
              <a:cxn ang="0">
                <a:pos x="connsiteX2" y="connsiteY2"/>
              </a:cxn>
              <a:cxn ang="0">
                <a:pos x="connsiteX3" y="connsiteY3"/>
              </a:cxn>
            </a:cxnLst>
            <a:rect l="l" t="t" r="r" b="b"/>
            <a:pathLst>
              <a:path w="1151802" h="1253501">
                <a:moveTo>
                  <a:pt x="61" y="0"/>
                </a:moveTo>
                <a:lnTo>
                  <a:pt x="1151802" y="1253501"/>
                </a:lnTo>
                <a:lnTo>
                  <a:pt x="1141" y="1250326"/>
                </a:lnTo>
                <a:cubicBezTo>
                  <a:pt x="1564" y="871019"/>
                  <a:pt x="-362" y="379307"/>
                  <a:pt x="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ooter Placeholder 6">
            <a:extLst>
              <a:ext uri="{FF2B5EF4-FFF2-40B4-BE49-F238E27FC236}">
                <a16:creationId xmlns:a16="http://schemas.microsoft.com/office/drawing/2014/main" id="{005C40D2-3C10-0943-BDC8-D284EC86DE81}"/>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
        <p:nvSpPr>
          <p:cNvPr id="23" name="Text Placeholder 2">
            <a:extLst>
              <a:ext uri="{FF2B5EF4-FFF2-40B4-BE49-F238E27FC236}">
                <a16:creationId xmlns:a16="http://schemas.microsoft.com/office/drawing/2014/main" id="{792D129A-50B3-492E-AFDE-9D37ADE694C7}"/>
              </a:ext>
            </a:extLst>
          </p:cNvPr>
          <p:cNvSpPr>
            <a:spLocks noGrp="1"/>
          </p:cNvSpPr>
          <p:nvPr>
            <p:ph type="body" sz="quarter" idx="20"/>
          </p:nvPr>
        </p:nvSpPr>
        <p:spPr>
          <a:xfrm>
            <a:off x="841248" y="1609252"/>
            <a:ext cx="10512551" cy="2011680"/>
          </a:xfrm>
          <a:prstGeom prst="rect">
            <a:avLst/>
          </a:prstGeom>
        </p:spPr>
        <p:txBody>
          <a:bodyPr lIns="0" numCol="1">
            <a:noAutofit/>
          </a:bodyPr>
          <a:lstStyle>
            <a:lvl1pPr marL="182880" indent="-182880">
              <a:lnSpc>
                <a:spcPct val="150000"/>
              </a:lnSpc>
              <a:spcBef>
                <a:spcPts val="400"/>
              </a:spcBef>
              <a:buClr>
                <a:schemeClr val="accent2"/>
              </a:buClr>
              <a:buFont typeface="Arial" panose="020B0604020202020204" pitchFamily="34" charset="0"/>
              <a:buChar char="•"/>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Text Placeholder 2">
            <a:extLst>
              <a:ext uri="{FF2B5EF4-FFF2-40B4-BE49-F238E27FC236}">
                <a16:creationId xmlns:a16="http://schemas.microsoft.com/office/drawing/2014/main" id="{06AC930C-207F-435D-BAEB-E64DC43E84F9}"/>
              </a:ext>
            </a:extLst>
          </p:cNvPr>
          <p:cNvSpPr>
            <a:spLocks noGrp="1"/>
          </p:cNvSpPr>
          <p:nvPr>
            <p:ph type="body" sz="quarter" idx="22"/>
          </p:nvPr>
        </p:nvSpPr>
        <p:spPr>
          <a:xfrm>
            <a:off x="841248" y="4162329"/>
            <a:ext cx="10512551" cy="2011680"/>
          </a:xfrm>
          <a:prstGeom prst="rect">
            <a:avLst/>
          </a:prstGeom>
        </p:spPr>
        <p:txBody>
          <a:bodyPr lIns="0" numCol="1">
            <a:noAutofit/>
          </a:bodyPr>
          <a:lstStyle>
            <a:lvl1pPr marL="182880" indent="-182880">
              <a:lnSpc>
                <a:spcPct val="150000"/>
              </a:lnSpc>
              <a:spcBef>
                <a:spcPts val="400"/>
              </a:spcBef>
              <a:buClr>
                <a:schemeClr val="accent2"/>
              </a:buClr>
              <a:buFont typeface="Arial" panose="020B0604020202020204" pitchFamily="34" charset="0"/>
              <a:buChar char="•"/>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451700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ll Half">
    <p:spTree>
      <p:nvGrpSpPr>
        <p:cNvPr id="1" name=""/>
        <p:cNvGrpSpPr/>
        <p:nvPr/>
      </p:nvGrpSpPr>
      <p:grpSpPr>
        <a:xfrm>
          <a:off x="0" y="0"/>
          <a:ext cx="0" cy="0"/>
          <a:chOff x="0" y="0"/>
          <a:chExt cx="0" cy="0"/>
        </a:xfrm>
      </p:grpSpPr>
      <p:sp>
        <p:nvSpPr>
          <p:cNvPr id="21" name="Slide Number Placeholder 4">
            <a:extLst>
              <a:ext uri="{FF2B5EF4-FFF2-40B4-BE49-F238E27FC236}">
                <a16:creationId xmlns:a16="http://schemas.microsoft.com/office/drawing/2014/main" id="{5E445174-8AAE-2646-B634-D9F9F51733FD}"/>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10" name="Text Placeholder 3">
            <a:extLst>
              <a:ext uri="{FF2B5EF4-FFF2-40B4-BE49-F238E27FC236}">
                <a16:creationId xmlns:a16="http://schemas.microsoft.com/office/drawing/2014/main" id="{C2394637-9504-6240-8BAD-4C3FE8F17265}"/>
              </a:ext>
            </a:extLst>
          </p:cNvPr>
          <p:cNvSpPr>
            <a:spLocks noGrp="1" noChangeAspect="1"/>
          </p:cNvSpPr>
          <p:nvPr>
            <p:ph type="body" sz="quarter" idx="13" hasCustomPrompt="1"/>
          </p:nvPr>
        </p:nvSpPr>
        <p:spPr>
          <a:xfrm>
            <a:off x="841247" y="1138190"/>
            <a:ext cx="10512552" cy="274431"/>
          </a:xfrm>
          <a:prstGeom prst="rect">
            <a:avLst/>
          </a:prstGeom>
        </p:spPr>
        <p:txBody>
          <a:bodyPr vert="horz" lIns="0" tIns="45720" rIns="91440" bIns="45720" rtlCol="0">
            <a:noAutofit/>
          </a:bodyPr>
          <a:lstStyle>
            <a:lvl1pPr>
              <a:defRPr lang="en-US" sz="1800" dirty="0"/>
            </a:lvl1pPr>
          </a:lstStyle>
          <a:p>
            <a:pPr lvl="0"/>
            <a:r>
              <a:rPr lang="en-US" dirty="0"/>
              <a:t>Subhead location</a:t>
            </a:r>
          </a:p>
        </p:txBody>
      </p:sp>
      <p:sp>
        <p:nvSpPr>
          <p:cNvPr id="16" name="Title 2">
            <a:extLst>
              <a:ext uri="{FF2B5EF4-FFF2-40B4-BE49-F238E27FC236}">
                <a16:creationId xmlns:a16="http://schemas.microsoft.com/office/drawing/2014/main" id="{C44F460C-318D-7A40-89AB-0CB815D74841}"/>
              </a:ext>
            </a:extLst>
          </p:cNvPr>
          <p:cNvSpPr>
            <a:spLocks noGrp="1" noChangeAspect="1"/>
          </p:cNvSpPr>
          <p:nvPr>
            <p:ph type="title" hasCustomPrompt="1"/>
          </p:nvPr>
        </p:nvSpPr>
        <p:spPr>
          <a:xfrm>
            <a:off x="841248" y="694568"/>
            <a:ext cx="9425382" cy="373839"/>
          </a:xfrm>
          <a:prstGeom prst="rect">
            <a:avLst/>
          </a:prstGeom>
        </p:spPr>
        <p:txBody>
          <a:bodyPr lIns="0">
            <a:noAutofit/>
          </a:bodyPr>
          <a:lstStyle>
            <a:lvl1pPr>
              <a:defRPr sz="2800"/>
            </a:lvl1pPr>
          </a:lstStyle>
          <a:p>
            <a:r>
              <a:rPr lang="en-US"/>
              <a:t>Click to add title</a:t>
            </a:r>
            <a:endParaRPr lang="en-US" sz="1800" spc="0"/>
          </a:p>
        </p:txBody>
      </p:sp>
      <p:sp>
        <p:nvSpPr>
          <p:cNvPr id="17" name="Freeform 16">
            <a:extLst>
              <a:ext uri="{FF2B5EF4-FFF2-40B4-BE49-F238E27FC236}">
                <a16:creationId xmlns:a16="http://schemas.microsoft.com/office/drawing/2014/main" id="{CEDD8CF5-B766-0540-9E25-329C831C97DF}"/>
              </a:ext>
            </a:extLst>
          </p:cNvPr>
          <p:cNvSpPr/>
          <p:nvPr userDrawn="1"/>
        </p:nvSpPr>
        <p:spPr>
          <a:xfrm rot="10800000" flipH="1" flipV="1">
            <a:off x="6991682" y="-14991"/>
            <a:ext cx="5221659" cy="1117829"/>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 name="connsiteX0" fmla="*/ 0 w 7834883"/>
              <a:gd name="connsiteY0" fmla="*/ 0 h 1551690"/>
              <a:gd name="connsiteX1" fmla="*/ 7821916 w 7834883"/>
              <a:gd name="connsiteY1" fmla="*/ 1551690 h 1551690"/>
              <a:gd name="connsiteX2" fmla="*/ 7834883 w 7834883"/>
              <a:gd name="connsiteY2" fmla="*/ 1192 h 1551690"/>
              <a:gd name="connsiteX3" fmla="*/ 0 w 7834883"/>
              <a:gd name="connsiteY3" fmla="*/ 0 h 1551690"/>
              <a:gd name="connsiteX0" fmla="*/ 0 w 8000100"/>
              <a:gd name="connsiteY0" fmla="*/ 0 h 1088553"/>
              <a:gd name="connsiteX1" fmla="*/ 8000100 w 8000100"/>
              <a:gd name="connsiteY1" fmla="*/ 1088553 h 1088553"/>
              <a:gd name="connsiteX2" fmla="*/ 7834883 w 8000100"/>
              <a:gd name="connsiteY2" fmla="*/ 1192 h 1088553"/>
              <a:gd name="connsiteX3" fmla="*/ 0 w 8000100"/>
              <a:gd name="connsiteY3" fmla="*/ 0 h 1088553"/>
              <a:gd name="connsiteX0" fmla="*/ 0 w 7857553"/>
              <a:gd name="connsiteY0" fmla="*/ 0 h 1124179"/>
              <a:gd name="connsiteX1" fmla="*/ 7857553 w 7857553"/>
              <a:gd name="connsiteY1" fmla="*/ 1124179 h 1124179"/>
              <a:gd name="connsiteX2" fmla="*/ 7834883 w 7857553"/>
              <a:gd name="connsiteY2" fmla="*/ 1192 h 1124179"/>
              <a:gd name="connsiteX3" fmla="*/ 0 w 7857553"/>
              <a:gd name="connsiteY3" fmla="*/ 0 h 1124179"/>
              <a:gd name="connsiteX0" fmla="*/ 0 w 7834883"/>
              <a:gd name="connsiteY0" fmla="*/ 0 h 1117829"/>
              <a:gd name="connsiteX1" fmla="*/ 7828969 w 7834883"/>
              <a:gd name="connsiteY1" fmla="*/ 1117829 h 1117829"/>
              <a:gd name="connsiteX2" fmla="*/ 7834883 w 7834883"/>
              <a:gd name="connsiteY2" fmla="*/ 1192 h 1117829"/>
              <a:gd name="connsiteX3" fmla="*/ 0 w 7834883"/>
              <a:gd name="connsiteY3" fmla="*/ 0 h 1117829"/>
            </a:gdLst>
            <a:ahLst/>
            <a:cxnLst>
              <a:cxn ang="0">
                <a:pos x="connsiteX0" y="connsiteY0"/>
              </a:cxn>
              <a:cxn ang="0">
                <a:pos x="connsiteX1" y="connsiteY1"/>
              </a:cxn>
              <a:cxn ang="0">
                <a:pos x="connsiteX2" y="connsiteY2"/>
              </a:cxn>
              <a:cxn ang="0">
                <a:pos x="connsiteX3" y="connsiteY3"/>
              </a:cxn>
            </a:cxnLst>
            <a:rect l="l" t="t" r="r" b="b"/>
            <a:pathLst>
              <a:path w="7834883" h="1117829">
                <a:moveTo>
                  <a:pt x="0" y="0"/>
                </a:moveTo>
                <a:lnTo>
                  <a:pt x="7828969" y="1117829"/>
                </a:lnTo>
                <a:cubicBezTo>
                  <a:pt x="7830940" y="745617"/>
                  <a:pt x="7832912" y="373404"/>
                  <a:pt x="7834883" y="1192"/>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1BE2B9BD-CF20-3943-8CE4-F8A4E19DECBC}"/>
              </a:ext>
            </a:extLst>
          </p:cNvPr>
          <p:cNvSpPr/>
          <p:nvPr userDrawn="1"/>
        </p:nvSpPr>
        <p:spPr>
          <a:xfrm rot="5400000" flipH="1">
            <a:off x="33446" y="5673064"/>
            <a:ext cx="1151802" cy="1253501"/>
          </a:xfrm>
          <a:custGeom>
            <a:avLst/>
            <a:gdLst>
              <a:gd name="connsiteX0" fmla="*/ 20320 w 2407920"/>
              <a:gd name="connsiteY0" fmla="*/ 0 h 1137920"/>
              <a:gd name="connsiteX1" fmla="*/ 2407920 w 2407920"/>
              <a:gd name="connsiteY1" fmla="*/ 1137920 h 1137920"/>
              <a:gd name="connsiteX2" fmla="*/ 0 w 2407920"/>
              <a:gd name="connsiteY2" fmla="*/ 1137920 h 1137920"/>
              <a:gd name="connsiteX3" fmla="*/ 20320 w 2407920"/>
              <a:gd name="connsiteY3" fmla="*/ 0 h 1137920"/>
              <a:gd name="connsiteX0" fmla="*/ 1270 w 2388870"/>
              <a:gd name="connsiteY0" fmla="*/ 0 h 1137920"/>
              <a:gd name="connsiteX1" fmla="*/ 2388870 w 2388870"/>
              <a:gd name="connsiteY1" fmla="*/ 1137920 h 1137920"/>
              <a:gd name="connsiteX2" fmla="*/ 0 w 2388870"/>
              <a:gd name="connsiteY2" fmla="*/ 1137920 h 1137920"/>
              <a:gd name="connsiteX3" fmla="*/ 1270 w 2388870"/>
              <a:gd name="connsiteY3" fmla="*/ 0 h 1137920"/>
              <a:gd name="connsiteX0" fmla="*/ 1270 w 1130085"/>
              <a:gd name="connsiteY0" fmla="*/ 0 h 1197297"/>
              <a:gd name="connsiteX1" fmla="*/ 1130085 w 1130085"/>
              <a:gd name="connsiteY1" fmla="*/ 1197297 h 1197297"/>
              <a:gd name="connsiteX2" fmla="*/ 0 w 1130085"/>
              <a:gd name="connsiteY2" fmla="*/ 1137920 h 1197297"/>
              <a:gd name="connsiteX3" fmla="*/ 1270 w 1130085"/>
              <a:gd name="connsiteY3" fmla="*/ 0 h 1197297"/>
              <a:gd name="connsiteX0" fmla="*/ 1270 w 500693"/>
              <a:gd name="connsiteY0" fmla="*/ 0 h 1494180"/>
              <a:gd name="connsiteX1" fmla="*/ 500693 w 500693"/>
              <a:gd name="connsiteY1" fmla="*/ 1494180 h 1494180"/>
              <a:gd name="connsiteX2" fmla="*/ 0 w 500693"/>
              <a:gd name="connsiteY2" fmla="*/ 1137920 h 1494180"/>
              <a:gd name="connsiteX3" fmla="*/ 1270 w 500693"/>
              <a:gd name="connsiteY3" fmla="*/ 0 h 1494180"/>
              <a:gd name="connsiteX0" fmla="*/ 1270 w 1118210"/>
              <a:gd name="connsiteY0" fmla="*/ 0 h 1161674"/>
              <a:gd name="connsiteX1" fmla="*/ 1118210 w 1118210"/>
              <a:gd name="connsiteY1" fmla="*/ 1161674 h 1161674"/>
              <a:gd name="connsiteX2" fmla="*/ 0 w 1118210"/>
              <a:gd name="connsiteY2" fmla="*/ 1137920 h 1161674"/>
              <a:gd name="connsiteX3" fmla="*/ 1270 w 1118210"/>
              <a:gd name="connsiteY3" fmla="*/ 0 h 1161674"/>
              <a:gd name="connsiteX0" fmla="*/ 36896 w 1153836"/>
              <a:gd name="connsiteY0" fmla="*/ 0 h 1161674"/>
              <a:gd name="connsiteX1" fmla="*/ 1153836 w 1153836"/>
              <a:gd name="connsiteY1" fmla="*/ 1161674 h 1161674"/>
              <a:gd name="connsiteX2" fmla="*/ 0 w 1153836"/>
              <a:gd name="connsiteY2" fmla="*/ 1161671 h 1161674"/>
              <a:gd name="connsiteX3" fmla="*/ 36896 w 1153836"/>
              <a:gd name="connsiteY3" fmla="*/ 0 h 1161674"/>
              <a:gd name="connsiteX0" fmla="*/ 11 w 1164452"/>
              <a:gd name="connsiteY0" fmla="*/ 0 h 1256676"/>
              <a:gd name="connsiteX1" fmla="*/ 1164452 w 1164452"/>
              <a:gd name="connsiteY1" fmla="*/ 1256676 h 1256676"/>
              <a:gd name="connsiteX2" fmla="*/ 10616 w 1164452"/>
              <a:gd name="connsiteY2" fmla="*/ 1256673 h 1256676"/>
              <a:gd name="connsiteX3" fmla="*/ 11 w 1164452"/>
              <a:gd name="connsiteY3" fmla="*/ 0 h 1256676"/>
              <a:gd name="connsiteX0" fmla="*/ 11 w 1167627"/>
              <a:gd name="connsiteY0" fmla="*/ 0 h 1256673"/>
              <a:gd name="connsiteX1" fmla="*/ 1167627 w 1167627"/>
              <a:gd name="connsiteY1" fmla="*/ 1250326 h 1256673"/>
              <a:gd name="connsiteX2" fmla="*/ 10616 w 1167627"/>
              <a:gd name="connsiteY2" fmla="*/ 1256673 h 1256673"/>
              <a:gd name="connsiteX3" fmla="*/ 11 w 1167627"/>
              <a:gd name="connsiteY3" fmla="*/ 0 h 1256673"/>
              <a:gd name="connsiteX0" fmla="*/ 62420 w 1157011"/>
              <a:gd name="connsiteY0" fmla="*/ 0 h 1250323"/>
              <a:gd name="connsiteX1" fmla="*/ 1157011 w 1157011"/>
              <a:gd name="connsiteY1" fmla="*/ 1243976 h 1250323"/>
              <a:gd name="connsiteX2" fmla="*/ 0 w 1157011"/>
              <a:gd name="connsiteY2" fmla="*/ 1250323 h 1250323"/>
              <a:gd name="connsiteX3" fmla="*/ 62420 w 1157011"/>
              <a:gd name="connsiteY3" fmla="*/ 0 h 1250323"/>
              <a:gd name="connsiteX0" fmla="*/ 5270 w 1157011"/>
              <a:gd name="connsiteY0" fmla="*/ 0 h 1259848"/>
              <a:gd name="connsiteX1" fmla="*/ 1157011 w 1157011"/>
              <a:gd name="connsiteY1" fmla="*/ 1253501 h 1259848"/>
              <a:gd name="connsiteX2" fmla="*/ 0 w 1157011"/>
              <a:gd name="connsiteY2" fmla="*/ 1259848 h 1259848"/>
              <a:gd name="connsiteX3" fmla="*/ 5270 w 1157011"/>
              <a:gd name="connsiteY3" fmla="*/ 0 h 1259848"/>
              <a:gd name="connsiteX0" fmla="*/ 1 w 1151742"/>
              <a:gd name="connsiteY0" fmla="*/ 0 h 1253501"/>
              <a:gd name="connsiteX1" fmla="*/ 1151742 w 1151742"/>
              <a:gd name="connsiteY1" fmla="*/ 1253501 h 1253501"/>
              <a:gd name="connsiteX2" fmla="*/ 255081 w 1151742"/>
              <a:gd name="connsiteY2" fmla="*/ 1148723 h 1253501"/>
              <a:gd name="connsiteX3" fmla="*/ 1 w 1151742"/>
              <a:gd name="connsiteY3" fmla="*/ 0 h 1253501"/>
              <a:gd name="connsiteX0" fmla="*/ 61 w 1151802"/>
              <a:gd name="connsiteY0" fmla="*/ 0 h 1253501"/>
              <a:gd name="connsiteX1" fmla="*/ 1151802 w 1151802"/>
              <a:gd name="connsiteY1" fmla="*/ 1253501 h 1253501"/>
              <a:gd name="connsiteX2" fmla="*/ 1141 w 1151802"/>
              <a:gd name="connsiteY2" fmla="*/ 1250326 h 1253501"/>
              <a:gd name="connsiteX3" fmla="*/ 61 w 1151802"/>
              <a:gd name="connsiteY3" fmla="*/ 0 h 1253501"/>
            </a:gdLst>
            <a:ahLst/>
            <a:cxnLst>
              <a:cxn ang="0">
                <a:pos x="connsiteX0" y="connsiteY0"/>
              </a:cxn>
              <a:cxn ang="0">
                <a:pos x="connsiteX1" y="connsiteY1"/>
              </a:cxn>
              <a:cxn ang="0">
                <a:pos x="connsiteX2" y="connsiteY2"/>
              </a:cxn>
              <a:cxn ang="0">
                <a:pos x="connsiteX3" y="connsiteY3"/>
              </a:cxn>
            </a:cxnLst>
            <a:rect l="l" t="t" r="r" b="b"/>
            <a:pathLst>
              <a:path w="1151802" h="1253501">
                <a:moveTo>
                  <a:pt x="61" y="0"/>
                </a:moveTo>
                <a:lnTo>
                  <a:pt x="1151802" y="1253501"/>
                </a:lnTo>
                <a:lnTo>
                  <a:pt x="1141" y="1250326"/>
                </a:lnTo>
                <a:cubicBezTo>
                  <a:pt x="1564" y="871019"/>
                  <a:pt x="-362" y="379307"/>
                  <a:pt x="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ooter Placeholder 6">
            <a:extLst>
              <a:ext uri="{FF2B5EF4-FFF2-40B4-BE49-F238E27FC236}">
                <a16:creationId xmlns:a16="http://schemas.microsoft.com/office/drawing/2014/main" id="{005C40D2-3C10-0943-BDC8-D284EC86DE81}"/>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
        <p:nvSpPr>
          <p:cNvPr id="23" name="Text Placeholder 2">
            <a:extLst>
              <a:ext uri="{FF2B5EF4-FFF2-40B4-BE49-F238E27FC236}">
                <a16:creationId xmlns:a16="http://schemas.microsoft.com/office/drawing/2014/main" id="{CDC02AD8-5948-4C22-B3B1-C84F99B671E7}"/>
              </a:ext>
            </a:extLst>
          </p:cNvPr>
          <p:cNvSpPr>
            <a:spLocks noGrp="1"/>
          </p:cNvSpPr>
          <p:nvPr>
            <p:ph type="body" sz="quarter" idx="20"/>
          </p:nvPr>
        </p:nvSpPr>
        <p:spPr>
          <a:xfrm>
            <a:off x="841249" y="1609252"/>
            <a:ext cx="5026152" cy="4562948"/>
          </a:xfrm>
          <a:prstGeom prst="rect">
            <a:avLst/>
          </a:prstGeom>
        </p:spPr>
        <p:txBody>
          <a:bodyPr lIns="0" numCol="1">
            <a:noAutofit/>
          </a:bodyPr>
          <a:lstStyle>
            <a:lvl1pPr marL="182880" indent="-182880">
              <a:lnSpc>
                <a:spcPct val="150000"/>
              </a:lnSpc>
              <a:spcBef>
                <a:spcPts val="400"/>
              </a:spcBef>
              <a:buClr>
                <a:schemeClr val="accent2"/>
              </a:buClr>
              <a:buFont typeface="Arial" panose="020B0604020202020204" pitchFamily="34" charset="0"/>
              <a:buChar char="•"/>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Text Placeholder 2">
            <a:extLst>
              <a:ext uri="{FF2B5EF4-FFF2-40B4-BE49-F238E27FC236}">
                <a16:creationId xmlns:a16="http://schemas.microsoft.com/office/drawing/2014/main" id="{B96CF8F5-C0A7-410F-A5AD-3E1E8C527618}"/>
              </a:ext>
            </a:extLst>
          </p:cNvPr>
          <p:cNvSpPr>
            <a:spLocks noGrp="1"/>
          </p:cNvSpPr>
          <p:nvPr>
            <p:ph type="body" sz="quarter" idx="21"/>
          </p:nvPr>
        </p:nvSpPr>
        <p:spPr>
          <a:xfrm>
            <a:off x="6327647" y="1609252"/>
            <a:ext cx="5026152" cy="4562948"/>
          </a:xfrm>
          <a:prstGeom prst="rect">
            <a:avLst/>
          </a:prstGeom>
        </p:spPr>
        <p:txBody>
          <a:bodyPr numCol="1">
            <a:noAutofit/>
          </a:bodyPr>
          <a:lstStyle>
            <a:lvl1pPr marL="182880" indent="-182880">
              <a:lnSpc>
                <a:spcPct val="150000"/>
              </a:lnSpc>
              <a:spcBef>
                <a:spcPts val="400"/>
              </a:spcBef>
              <a:buClr>
                <a:schemeClr val="accent2"/>
              </a:buClr>
              <a:buFont typeface="Arial" panose="020B0604020202020204" pitchFamily="34" charset="0"/>
              <a:buChar char="•"/>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551908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Page">
    <p:spTree>
      <p:nvGrpSpPr>
        <p:cNvPr id="1" name=""/>
        <p:cNvGrpSpPr/>
        <p:nvPr/>
      </p:nvGrpSpPr>
      <p:grpSpPr>
        <a:xfrm>
          <a:off x="0" y="0"/>
          <a:ext cx="0" cy="0"/>
          <a:chOff x="0" y="0"/>
          <a:chExt cx="0" cy="0"/>
        </a:xfrm>
      </p:grpSpPr>
      <p:sp>
        <p:nvSpPr>
          <p:cNvPr id="21" name="Slide Number Placeholder 4">
            <a:extLst>
              <a:ext uri="{FF2B5EF4-FFF2-40B4-BE49-F238E27FC236}">
                <a16:creationId xmlns:a16="http://schemas.microsoft.com/office/drawing/2014/main" id="{5E445174-8AAE-2646-B634-D9F9F51733FD}"/>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10" name="Text Placeholder 3">
            <a:extLst>
              <a:ext uri="{FF2B5EF4-FFF2-40B4-BE49-F238E27FC236}">
                <a16:creationId xmlns:a16="http://schemas.microsoft.com/office/drawing/2014/main" id="{C2394637-9504-6240-8BAD-4C3FE8F17265}"/>
              </a:ext>
            </a:extLst>
          </p:cNvPr>
          <p:cNvSpPr>
            <a:spLocks noGrp="1" noChangeAspect="1"/>
          </p:cNvSpPr>
          <p:nvPr>
            <p:ph type="body" sz="quarter" idx="13" hasCustomPrompt="1"/>
          </p:nvPr>
        </p:nvSpPr>
        <p:spPr>
          <a:xfrm>
            <a:off x="841247" y="1138190"/>
            <a:ext cx="10512552" cy="274431"/>
          </a:xfrm>
          <a:prstGeom prst="rect">
            <a:avLst/>
          </a:prstGeom>
        </p:spPr>
        <p:txBody>
          <a:bodyPr vert="horz" lIns="0" tIns="45720" rIns="91440" bIns="45720" rtlCol="0">
            <a:noAutofit/>
          </a:bodyPr>
          <a:lstStyle>
            <a:lvl1pPr>
              <a:defRPr lang="en-US" sz="1800" dirty="0"/>
            </a:lvl1pPr>
          </a:lstStyle>
          <a:p>
            <a:pPr lvl="0"/>
            <a:r>
              <a:rPr lang="en-US" dirty="0"/>
              <a:t>Subhead location</a:t>
            </a:r>
          </a:p>
        </p:txBody>
      </p:sp>
      <p:sp>
        <p:nvSpPr>
          <p:cNvPr id="16" name="Title 2">
            <a:extLst>
              <a:ext uri="{FF2B5EF4-FFF2-40B4-BE49-F238E27FC236}">
                <a16:creationId xmlns:a16="http://schemas.microsoft.com/office/drawing/2014/main" id="{C44F460C-318D-7A40-89AB-0CB815D74841}"/>
              </a:ext>
            </a:extLst>
          </p:cNvPr>
          <p:cNvSpPr>
            <a:spLocks noGrp="1" noChangeAspect="1"/>
          </p:cNvSpPr>
          <p:nvPr>
            <p:ph type="title" hasCustomPrompt="1"/>
          </p:nvPr>
        </p:nvSpPr>
        <p:spPr>
          <a:xfrm>
            <a:off x="841248" y="694568"/>
            <a:ext cx="9425382" cy="373839"/>
          </a:xfrm>
          <a:prstGeom prst="rect">
            <a:avLst/>
          </a:prstGeom>
        </p:spPr>
        <p:txBody>
          <a:bodyPr lIns="0">
            <a:noAutofit/>
          </a:bodyPr>
          <a:lstStyle>
            <a:lvl1pPr>
              <a:defRPr sz="2800"/>
            </a:lvl1pPr>
          </a:lstStyle>
          <a:p>
            <a:r>
              <a:rPr lang="en-US"/>
              <a:t>Click to add title</a:t>
            </a:r>
            <a:endParaRPr lang="en-US" sz="1800" spc="0"/>
          </a:p>
        </p:txBody>
      </p:sp>
      <p:sp>
        <p:nvSpPr>
          <p:cNvPr id="17" name="Freeform 16">
            <a:extLst>
              <a:ext uri="{FF2B5EF4-FFF2-40B4-BE49-F238E27FC236}">
                <a16:creationId xmlns:a16="http://schemas.microsoft.com/office/drawing/2014/main" id="{CEDD8CF5-B766-0540-9E25-329C831C97DF}"/>
              </a:ext>
            </a:extLst>
          </p:cNvPr>
          <p:cNvSpPr/>
          <p:nvPr userDrawn="1"/>
        </p:nvSpPr>
        <p:spPr>
          <a:xfrm rot="10800000" flipH="1" flipV="1">
            <a:off x="6991682" y="-14991"/>
            <a:ext cx="5221659" cy="1117829"/>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 name="connsiteX0" fmla="*/ 0 w 7834883"/>
              <a:gd name="connsiteY0" fmla="*/ 0 h 1551690"/>
              <a:gd name="connsiteX1" fmla="*/ 7821916 w 7834883"/>
              <a:gd name="connsiteY1" fmla="*/ 1551690 h 1551690"/>
              <a:gd name="connsiteX2" fmla="*/ 7834883 w 7834883"/>
              <a:gd name="connsiteY2" fmla="*/ 1192 h 1551690"/>
              <a:gd name="connsiteX3" fmla="*/ 0 w 7834883"/>
              <a:gd name="connsiteY3" fmla="*/ 0 h 1551690"/>
              <a:gd name="connsiteX0" fmla="*/ 0 w 8000100"/>
              <a:gd name="connsiteY0" fmla="*/ 0 h 1088553"/>
              <a:gd name="connsiteX1" fmla="*/ 8000100 w 8000100"/>
              <a:gd name="connsiteY1" fmla="*/ 1088553 h 1088553"/>
              <a:gd name="connsiteX2" fmla="*/ 7834883 w 8000100"/>
              <a:gd name="connsiteY2" fmla="*/ 1192 h 1088553"/>
              <a:gd name="connsiteX3" fmla="*/ 0 w 8000100"/>
              <a:gd name="connsiteY3" fmla="*/ 0 h 1088553"/>
              <a:gd name="connsiteX0" fmla="*/ 0 w 7857553"/>
              <a:gd name="connsiteY0" fmla="*/ 0 h 1124179"/>
              <a:gd name="connsiteX1" fmla="*/ 7857553 w 7857553"/>
              <a:gd name="connsiteY1" fmla="*/ 1124179 h 1124179"/>
              <a:gd name="connsiteX2" fmla="*/ 7834883 w 7857553"/>
              <a:gd name="connsiteY2" fmla="*/ 1192 h 1124179"/>
              <a:gd name="connsiteX3" fmla="*/ 0 w 7857553"/>
              <a:gd name="connsiteY3" fmla="*/ 0 h 1124179"/>
              <a:gd name="connsiteX0" fmla="*/ 0 w 7834883"/>
              <a:gd name="connsiteY0" fmla="*/ 0 h 1117829"/>
              <a:gd name="connsiteX1" fmla="*/ 7828969 w 7834883"/>
              <a:gd name="connsiteY1" fmla="*/ 1117829 h 1117829"/>
              <a:gd name="connsiteX2" fmla="*/ 7834883 w 7834883"/>
              <a:gd name="connsiteY2" fmla="*/ 1192 h 1117829"/>
              <a:gd name="connsiteX3" fmla="*/ 0 w 7834883"/>
              <a:gd name="connsiteY3" fmla="*/ 0 h 1117829"/>
            </a:gdLst>
            <a:ahLst/>
            <a:cxnLst>
              <a:cxn ang="0">
                <a:pos x="connsiteX0" y="connsiteY0"/>
              </a:cxn>
              <a:cxn ang="0">
                <a:pos x="connsiteX1" y="connsiteY1"/>
              </a:cxn>
              <a:cxn ang="0">
                <a:pos x="connsiteX2" y="connsiteY2"/>
              </a:cxn>
              <a:cxn ang="0">
                <a:pos x="connsiteX3" y="connsiteY3"/>
              </a:cxn>
            </a:cxnLst>
            <a:rect l="l" t="t" r="r" b="b"/>
            <a:pathLst>
              <a:path w="7834883" h="1117829">
                <a:moveTo>
                  <a:pt x="0" y="0"/>
                </a:moveTo>
                <a:lnTo>
                  <a:pt x="7828969" y="1117829"/>
                </a:lnTo>
                <a:cubicBezTo>
                  <a:pt x="7830940" y="745617"/>
                  <a:pt x="7832912" y="373404"/>
                  <a:pt x="7834883" y="1192"/>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1BE2B9BD-CF20-3943-8CE4-F8A4E19DECBC}"/>
              </a:ext>
            </a:extLst>
          </p:cNvPr>
          <p:cNvSpPr/>
          <p:nvPr userDrawn="1"/>
        </p:nvSpPr>
        <p:spPr>
          <a:xfrm rot="5400000" flipH="1">
            <a:off x="33446" y="5673064"/>
            <a:ext cx="1151802" cy="1253501"/>
          </a:xfrm>
          <a:custGeom>
            <a:avLst/>
            <a:gdLst>
              <a:gd name="connsiteX0" fmla="*/ 20320 w 2407920"/>
              <a:gd name="connsiteY0" fmla="*/ 0 h 1137920"/>
              <a:gd name="connsiteX1" fmla="*/ 2407920 w 2407920"/>
              <a:gd name="connsiteY1" fmla="*/ 1137920 h 1137920"/>
              <a:gd name="connsiteX2" fmla="*/ 0 w 2407920"/>
              <a:gd name="connsiteY2" fmla="*/ 1137920 h 1137920"/>
              <a:gd name="connsiteX3" fmla="*/ 20320 w 2407920"/>
              <a:gd name="connsiteY3" fmla="*/ 0 h 1137920"/>
              <a:gd name="connsiteX0" fmla="*/ 1270 w 2388870"/>
              <a:gd name="connsiteY0" fmla="*/ 0 h 1137920"/>
              <a:gd name="connsiteX1" fmla="*/ 2388870 w 2388870"/>
              <a:gd name="connsiteY1" fmla="*/ 1137920 h 1137920"/>
              <a:gd name="connsiteX2" fmla="*/ 0 w 2388870"/>
              <a:gd name="connsiteY2" fmla="*/ 1137920 h 1137920"/>
              <a:gd name="connsiteX3" fmla="*/ 1270 w 2388870"/>
              <a:gd name="connsiteY3" fmla="*/ 0 h 1137920"/>
              <a:gd name="connsiteX0" fmla="*/ 1270 w 1130085"/>
              <a:gd name="connsiteY0" fmla="*/ 0 h 1197297"/>
              <a:gd name="connsiteX1" fmla="*/ 1130085 w 1130085"/>
              <a:gd name="connsiteY1" fmla="*/ 1197297 h 1197297"/>
              <a:gd name="connsiteX2" fmla="*/ 0 w 1130085"/>
              <a:gd name="connsiteY2" fmla="*/ 1137920 h 1197297"/>
              <a:gd name="connsiteX3" fmla="*/ 1270 w 1130085"/>
              <a:gd name="connsiteY3" fmla="*/ 0 h 1197297"/>
              <a:gd name="connsiteX0" fmla="*/ 1270 w 500693"/>
              <a:gd name="connsiteY0" fmla="*/ 0 h 1494180"/>
              <a:gd name="connsiteX1" fmla="*/ 500693 w 500693"/>
              <a:gd name="connsiteY1" fmla="*/ 1494180 h 1494180"/>
              <a:gd name="connsiteX2" fmla="*/ 0 w 500693"/>
              <a:gd name="connsiteY2" fmla="*/ 1137920 h 1494180"/>
              <a:gd name="connsiteX3" fmla="*/ 1270 w 500693"/>
              <a:gd name="connsiteY3" fmla="*/ 0 h 1494180"/>
              <a:gd name="connsiteX0" fmla="*/ 1270 w 1118210"/>
              <a:gd name="connsiteY0" fmla="*/ 0 h 1161674"/>
              <a:gd name="connsiteX1" fmla="*/ 1118210 w 1118210"/>
              <a:gd name="connsiteY1" fmla="*/ 1161674 h 1161674"/>
              <a:gd name="connsiteX2" fmla="*/ 0 w 1118210"/>
              <a:gd name="connsiteY2" fmla="*/ 1137920 h 1161674"/>
              <a:gd name="connsiteX3" fmla="*/ 1270 w 1118210"/>
              <a:gd name="connsiteY3" fmla="*/ 0 h 1161674"/>
              <a:gd name="connsiteX0" fmla="*/ 36896 w 1153836"/>
              <a:gd name="connsiteY0" fmla="*/ 0 h 1161674"/>
              <a:gd name="connsiteX1" fmla="*/ 1153836 w 1153836"/>
              <a:gd name="connsiteY1" fmla="*/ 1161674 h 1161674"/>
              <a:gd name="connsiteX2" fmla="*/ 0 w 1153836"/>
              <a:gd name="connsiteY2" fmla="*/ 1161671 h 1161674"/>
              <a:gd name="connsiteX3" fmla="*/ 36896 w 1153836"/>
              <a:gd name="connsiteY3" fmla="*/ 0 h 1161674"/>
              <a:gd name="connsiteX0" fmla="*/ 11 w 1164452"/>
              <a:gd name="connsiteY0" fmla="*/ 0 h 1256676"/>
              <a:gd name="connsiteX1" fmla="*/ 1164452 w 1164452"/>
              <a:gd name="connsiteY1" fmla="*/ 1256676 h 1256676"/>
              <a:gd name="connsiteX2" fmla="*/ 10616 w 1164452"/>
              <a:gd name="connsiteY2" fmla="*/ 1256673 h 1256676"/>
              <a:gd name="connsiteX3" fmla="*/ 11 w 1164452"/>
              <a:gd name="connsiteY3" fmla="*/ 0 h 1256676"/>
              <a:gd name="connsiteX0" fmla="*/ 11 w 1167627"/>
              <a:gd name="connsiteY0" fmla="*/ 0 h 1256673"/>
              <a:gd name="connsiteX1" fmla="*/ 1167627 w 1167627"/>
              <a:gd name="connsiteY1" fmla="*/ 1250326 h 1256673"/>
              <a:gd name="connsiteX2" fmla="*/ 10616 w 1167627"/>
              <a:gd name="connsiteY2" fmla="*/ 1256673 h 1256673"/>
              <a:gd name="connsiteX3" fmla="*/ 11 w 1167627"/>
              <a:gd name="connsiteY3" fmla="*/ 0 h 1256673"/>
              <a:gd name="connsiteX0" fmla="*/ 62420 w 1157011"/>
              <a:gd name="connsiteY0" fmla="*/ 0 h 1250323"/>
              <a:gd name="connsiteX1" fmla="*/ 1157011 w 1157011"/>
              <a:gd name="connsiteY1" fmla="*/ 1243976 h 1250323"/>
              <a:gd name="connsiteX2" fmla="*/ 0 w 1157011"/>
              <a:gd name="connsiteY2" fmla="*/ 1250323 h 1250323"/>
              <a:gd name="connsiteX3" fmla="*/ 62420 w 1157011"/>
              <a:gd name="connsiteY3" fmla="*/ 0 h 1250323"/>
              <a:gd name="connsiteX0" fmla="*/ 5270 w 1157011"/>
              <a:gd name="connsiteY0" fmla="*/ 0 h 1259848"/>
              <a:gd name="connsiteX1" fmla="*/ 1157011 w 1157011"/>
              <a:gd name="connsiteY1" fmla="*/ 1253501 h 1259848"/>
              <a:gd name="connsiteX2" fmla="*/ 0 w 1157011"/>
              <a:gd name="connsiteY2" fmla="*/ 1259848 h 1259848"/>
              <a:gd name="connsiteX3" fmla="*/ 5270 w 1157011"/>
              <a:gd name="connsiteY3" fmla="*/ 0 h 1259848"/>
              <a:gd name="connsiteX0" fmla="*/ 1 w 1151742"/>
              <a:gd name="connsiteY0" fmla="*/ 0 h 1253501"/>
              <a:gd name="connsiteX1" fmla="*/ 1151742 w 1151742"/>
              <a:gd name="connsiteY1" fmla="*/ 1253501 h 1253501"/>
              <a:gd name="connsiteX2" fmla="*/ 255081 w 1151742"/>
              <a:gd name="connsiteY2" fmla="*/ 1148723 h 1253501"/>
              <a:gd name="connsiteX3" fmla="*/ 1 w 1151742"/>
              <a:gd name="connsiteY3" fmla="*/ 0 h 1253501"/>
              <a:gd name="connsiteX0" fmla="*/ 61 w 1151802"/>
              <a:gd name="connsiteY0" fmla="*/ 0 h 1253501"/>
              <a:gd name="connsiteX1" fmla="*/ 1151802 w 1151802"/>
              <a:gd name="connsiteY1" fmla="*/ 1253501 h 1253501"/>
              <a:gd name="connsiteX2" fmla="*/ 1141 w 1151802"/>
              <a:gd name="connsiteY2" fmla="*/ 1250326 h 1253501"/>
              <a:gd name="connsiteX3" fmla="*/ 61 w 1151802"/>
              <a:gd name="connsiteY3" fmla="*/ 0 h 1253501"/>
            </a:gdLst>
            <a:ahLst/>
            <a:cxnLst>
              <a:cxn ang="0">
                <a:pos x="connsiteX0" y="connsiteY0"/>
              </a:cxn>
              <a:cxn ang="0">
                <a:pos x="connsiteX1" y="connsiteY1"/>
              </a:cxn>
              <a:cxn ang="0">
                <a:pos x="connsiteX2" y="connsiteY2"/>
              </a:cxn>
              <a:cxn ang="0">
                <a:pos x="connsiteX3" y="connsiteY3"/>
              </a:cxn>
            </a:cxnLst>
            <a:rect l="l" t="t" r="r" b="b"/>
            <a:pathLst>
              <a:path w="1151802" h="1253501">
                <a:moveTo>
                  <a:pt x="61" y="0"/>
                </a:moveTo>
                <a:lnTo>
                  <a:pt x="1151802" y="1253501"/>
                </a:lnTo>
                <a:lnTo>
                  <a:pt x="1141" y="1250326"/>
                </a:lnTo>
                <a:cubicBezTo>
                  <a:pt x="1564" y="871019"/>
                  <a:pt x="-362" y="379307"/>
                  <a:pt x="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ooter Placeholder 6">
            <a:extLst>
              <a:ext uri="{FF2B5EF4-FFF2-40B4-BE49-F238E27FC236}">
                <a16:creationId xmlns:a16="http://schemas.microsoft.com/office/drawing/2014/main" id="{005C40D2-3C10-0943-BDC8-D284EC86DE81}"/>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
        <p:nvSpPr>
          <p:cNvPr id="23" name="Text Placeholder 2">
            <a:extLst>
              <a:ext uri="{FF2B5EF4-FFF2-40B4-BE49-F238E27FC236}">
                <a16:creationId xmlns:a16="http://schemas.microsoft.com/office/drawing/2014/main" id="{BD59CAD3-668F-41A1-97CB-74C6C9F03720}"/>
              </a:ext>
            </a:extLst>
          </p:cNvPr>
          <p:cNvSpPr>
            <a:spLocks noGrp="1"/>
          </p:cNvSpPr>
          <p:nvPr>
            <p:ph type="body" sz="quarter" idx="20"/>
          </p:nvPr>
        </p:nvSpPr>
        <p:spPr>
          <a:xfrm>
            <a:off x="841248" y="1609252"/>
            <a:ext cx="10512552" cy="4562948"/>
          </a:xfrm>
          <a:prstGeom prst="rect">
            <a:avLst/>
          </a:prstGeom>
        </p:spPr>
        <p:txBody>
          <a:bodyPr lIns="0" numCol="1">
            <a:noAutofit/>
          </a:bodyPr>
          <a:lstStyle>
            <a:lvl1pPr marL="182880" indent="-182880">
              <a:lnSpc>
                <a:spcPct val="150000"/>
              </a:lnSpc>
              <a:spcBef>
                <a:spcPts val="400"/>
              </a:spcBef>
              <a:buClr>
                <a:schemeClr val="accent2"/>
              </a:buClr>
              <a:buFont typeface="Arial" panose="020B0604020202020204" pitchFamily="34" charset="0"/>
              <a:buChar char="•"/>
              <a:defRPr sz="1400"/>
            </a:lvl1pPr>
            <a:lvl2pPr marL="365760" indent="-182880">
              <a:buClr>
                <a:schemeClr val="accent2"/>
              </a:buClr>
              <a:buSzPct val="100000"/>
              <a:buFont typeface="System Font Regular"/>
              <a:buChar char="–"/>
              <a:defRPr sz="1400"/>
            </a:lvl2pPr>
            <a:lvl3pPr marL="548640" indent="-182880">
              <a:buClr>
                <a:schemeClr val="accent2"/>
              </a:buClr>
              <a:buSzPct val="75000"/>
              <a:buFont typeface="Courier New" panose="02070309020205020404" pitchFamily="49" charset="0"/>
              <a:buChar char="o"/>
              <a:defRPr sz="1400"/>
            </a:lvl3pPr>
            <a:lvl4pPr marL="731520" indent="-182880">
              <a:buClr>
                <a:schemeClr val="accent2"/>
              </a:buClr>
              <a:buFont typeface="System Font Regular"/>
              <a:buChar char="–"/>
              <a:defRPr sz="1400"/>
            </a:lvl4pPr>
            <a:lvl5pPr marL="914400" indent="-182880">
              <a:buClr>
                <a:schemeClr val="accent2"/>
              </a:buClr>
              <a:buFont typeface="System Font Regular"/>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47566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amp;P Endorsed Title Slide ">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A3845D6-44B1-44AC-82C7-2803604C36D4}"/>
              </a:ext>
            </a:extLst>
          </p:cNvPr>
          <p:cNvSpPr>
            <a:spLocks noGrp="1" noChangeAspect="1"/>
          </p:cNvSpPr>
          <p:nvPr>
            <p:ph type="title" hasCustomPrompt="1"/>
          </p:nvPr>
        </p:nvSpPr>
        <p:spPr>
          <a:xfrm>
            <a:off x="701051" y="1156253"/>
            <a:ext cx="10679155" cy="1377398"/>
          </a:xfrm>
          <a:prstGeom prst="rect">
            <a:avLst/>
          </a:prstGeom>
        </p:spPr>
        <p:txBody>
          <a:bodyPr lIns="91440" anchor="b" anchorCtr="0">
            <a:noAutofit/>
          </a:bodyPr>
          <a:lstStyle>
            <a:lvl1pPr>
              <a:defRPr sz="5000" kern="3000" spc="-100" baseline="0">
                <a:solidFill>
                  <a:schemeClr val="tx2"/>
                </a:solidFill>
              </a:defRPr>
            </a:lvl1pPr>
          </a:lstStyle>
          <a:p>
            <a:r>
              <a:rPr lang="en-US" dirty="0"/>
              <a:t>Internal Presentation Title</a:t>
            </a:r>
          </a:p>
        </p:txBody>
      </p:sp>
      <p:sp>
        <p:nvSpPr>
          <p:cNvPr id="15" name="Text Placeholder 14">
            <a:extLst>
              <a:ext uri="{FF2B5EF4-FFF2-40B4-BE49-F238E27FC236}">
                <a16:creationId xmlns:a16="http://schemas.microsoft.com/office/drawing/2014/main" id="{7735CB65-0E8B-7842-A135-4FAF920343CC}"/>
              </a:ext>
            </a:extLst>
          </p:cNvPr>
          <p:cNvSpPr>
            <a:spLocks noGrp="1" noChangeAspect="1"/>
          </p:cNvSpPr>
          <p:nvPr>
            <p:ph type="body" sz="quarter" idx="10" hasCustomPrompt="1"/>
          </p:nvPr>
        </p:nvSpPr>
        <p:spPr>
          <a:xfrm>
            <a:off x="712864" y="2705101"/>
            <a:ext cx="8677275" cy="409575"/>
          </a:xfrm>
          <a:prstGeom prst="rect">
            <a:avLst/>
          </a:prstGeom>
        </p:spPr>
        <p:txBody>
          <a:bodyPr lIns="91440" anchor="ctr" anchorCtr="0"/>
          <a:lstStyle>
            <a:lvl1pPr marL="0" marR="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lang="en-US">
                <a:solidFill>
                  <a:schemeClr val="tx2"/>
                </a:solidFill>
              </a:rPr>
              <a:t>Subhead Information</a:t>
            </a:r>
          </a:p>
        </p:txBody>
      </p:sp>
      <p:sp>
        <p:nvSpPr>
          <p:cNvPr id="12" name="Freeform 11">
            <a:extLst>
              <a:ext uri="{FF2B5EF4-FFF2-40B4-BE49-F238E27FC236}">
                <a16:creationId xmlns:a16="http://schemas.microsoft.com/office/drawing/2014/main" id="{572BE6CF-35E0-D340-9175-7391F87556F2}"/>
              </a:ext>
            </a:extLst>
          </p:cNvPr>
          <p:cNvSpPr/>
          <p:nvPr userDrawn="1"/>
        </p:nvSpPr>
        <p:spPr>
          <a:xfrm>
            <a:off x="-8033" y="5367234"/>
            <a:ext cx="4908508" cy="1503466"/>
          </a:xfrm>
          <a:custGeom>
            <a:avLst/>
            <a:gdLst>
              <a:gd name="connsiteX0" fmla="*/ 11875 w 4892633"/>
              <a:gd name="connsiteY0" fmla="*/ 0 h 1484416"/>
              <a:gd name="connsiteX1" fmla="*/ 4892633 w 4892633"/>
              <a:gd name="connsiteY1" fmla="*/ 1484416 h 1484416"/>
              <a:gd name="connsiteX2" fmla="*/ 0 w 4892633"/>
              <a:gd name="connsiteY2" fmla="*/ 1484416 h 1484416"/>
              <a:gd name="connsiteX3" fmla="*/ 11875 w 4892633"/>
              <a:gd name="connsiteY3" fmla="*/ 0 h 1484416"/>
              <a:gd name="connsiteX0" fmla="*/ 668 w 4900476"/>
              <a:gd name="connsiteY0" fmla="*/ 0 h 1487591"/>
              <a:gd name="connsiteX1" fmla="*/ 4900476 w 4900476"/>
              <a:gd name="connsiteY1" fmla="*/ 1487591 h 1487591"/>
              <a:gd name="connsiteX2" fmla="*/ 7843 w 4900476"/>
              <a:gd name="connsiteY2" fmla="*/ 1487591 h 1487591"/>
              <a:gd name="connsiteX3" fmla="*/ 668 w 4900476"/>
              <a:gd name="connsiteY3" fmla="*/ 0 h 1487591"/>
              <a:gd name="connsiteX0" fmla="*/ 2350 w 4902158"/>
              <a:gd name="connsiteY0" fmla="*/ 0 h 1500291"/>
              <a:gd name="connsiteX1" fmla="*/ 4902158 w 4902158"/>
              <a:gd name="connsiteY1" fmla="*/ 1487591 h 1500291"/>
              <a:gd name="connsiteX2" fmla="*/ 0 w 4902158"/>
              <a:gd name="connsiteY2" fmla="*/ 1500291 h 1500291"/>
              <a:gd name="connsiteX3" fmla="*/ 2350 w 4902158"/>
              <a:gd name="connsiteY3" fmla="*/ 0 h 1500291"/>
              <a:gd name="connsiteX0" fmla="*/ 817 w 4906975"/>
              <a:gd name="connsiteY0" fmla="*/ 0 h 1503466"/>
              <a:gd name="connsiteX1" fmla="*/ 4906975 w 4906975"/>
              <a:gd name="connsiteY1" fmla="*/ 1490766 h 1503466"/>
              <a:gd name="connsiteX2" fmla="*/ 4817 w 4906975"/>
              <a:gd name="connsiteY2" fmla="*/ 1503466 h 1503466"/>
              <a:gd name="connsiteX3" fmla="*/ 817 w 4906975"/>
              <a:gd name="connsiteY3" fmla="*/ 0 h 1503466"/>
              <a:gd name="connsiteX0" fmla="*/ 2350 w 4908508"/>
              <a:gd name="connsiteY0" fmla="*/ 0 h 1503466"/>
              <a:gd name="connsiteX1" fmla="*/ 4908508 w 4908508"/>
              <a:gd name="connsiteY1" fmla="*/ 1490766 h 1503466"/>
              <a:gd name="connsiteX2" fmla="*/ 0 w 4908508"/>
              <a:gd name="connsiteY2" fmla="*/ 1503466 h 1503466"/>
              <a:gd name="connsiteX3" fmla="*/ 2350 w 4908508"/>
              <a:gd name="connsiteY3" fmla="*/ 0 h 1503466"/>
            </a:gdLst>
            <a:ahLst/>
            <a:cxnLst>
              <a:cxn ang="0">
                <a:pos x="connsiteX0" y="connsiteY0"/>
              </a:cxn>
              <a:cxn ang="0">
                <a:pos x="connsiteX1" y="connsiteY1"/>
              </a:cxn>
              <a:cxn ang="0">
                <a:pos x="connsiteX2" y="connsiteY2"/>
              </a:cxn>
              <a:cxn ang="0">
                <a:pos x="connsiteX3" y="connsiteY3"/>
              </a:cxn>
            </a:cxnLst>
            <a:rect l="l" t="t" r="r" b="b"/>
            <a:pathLst>
              <a:path w="4908508" h="1503466">
                <a:moveTo>
                  <a:pt x="2350" y="0"/>
                </a:moveTo>
                <a:lnTo>
                  <a:pt x="4908508" y="1490766"/>
                </a:lnTo>
                <a:lnTo>
                  <a:pt x="0" y="1503466"/>
                </a:lnTo>
                <a:cubicBezTo>
                  <a:pt x="3958" y="1008661"/>
                  <a:pt x="-1608" y="494805"/>
                  <a:pt x="235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12">
            <a:extLst>
              <a:ext uri="{FF2B5EF4-FFF2-40B4-BE49-F238E27FC236}">
                <a16:creationId xmlns:a16="http://schemas.microsoft.com/office/drawing/2014/main" id="{F57979C8-F3D0-F94A-A405-EC5A3F15B749}"/>
              </a:ext>
            </a:extLst>
          </p:cNvPr>
          <p:cNvSpPr/>
          <p:nvPr userDrawn="1"/>
        </p:nvSpPr>
        <p:spPr>
          <a:xfrm>
            <a:off x="10618932" y="-3175"/>
            <a:ext cx="1579418" cy="1460665"/>
          </a:xfrm>
          <a:custGeom>
            <a:avLst/>
            <a:gdLst>
              <a:gd name="connsiteX0" fmla="*/ 0 w 1579418"/>
              <a:gd name="connsiteY0" fmla="*/ 0 h 1460665"/>
              <a:gd name="connsiteX1" fmla="*/ 1579418 w 1579418"/>
              <a:gd name="connsiteY1" fmla="*/ 0 h 1460665"/>
              <a:gd name="connsiteX2" fmla="*/ 1579418 w 1579418"/>
              <a:gd name="connsiteY2" fmla="*/ 1460665 h 1460665"/>
              <a:gd name="connsiteX3" fmla="*/ 0 w 1579418"/>
              <a:gd name="connsiteY3" fmla="*/ 0 h 1460665"/>
            </a:gdLst>
            <a:ahLst/>
            <a:cxnLst>
              <a:cxn ang="0">
                <a:pos x="connsiteX0" y="connsiteY0"/>
              </a:cxn>
              <a:cxn ang="0">
                <a:pos x="connsiteX1" y="connsiteY1"/>
              </a:cxn>
              <a:cxn ang="0">
                <a:pos x="connsiteX2" y="connsiteY2"/>
              </a:cxn>
              <a:cxn ang="0">
                <a:pos x="connsiteX3" y="connsiteY3"/>
              </a:cxn>
            </a:cxnLst>
            <a:rect l="l" t="t" r="r" b="b"/>
            <a:pathLst>
              <a:path w="1579418" h="1460665">
                <a:moveTo>
                  <a:pt x="0" y="0"/>
                </a:moveTo>
                <a:lnTo>
                  <a:pt x="1579418" y="0"/>
                </a:lnTo>
                <a:lnTo>
                  <a:pt x="1579418" y="1460665"/>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2">
            <a:extLst>
              <a:ext uri="{FF2B5EF4-FFF2-40B4-BE49-F238E27FC236}">
                <a16:creationId xmlns:a16="http://schemas.microsoft.com/office/drawing/2014/main" id="{EF968827-0DE8-E449-8BDD-4ACA5A77D83C}"/>
              </a:ext>
            </a:extLst>
          </p:cNvPr>
          <p:cNvSpPr>
            <a:spLocks noGrp="1" noChangeAspect="1"/>
          </p:cNvSpPr>
          <p:nvPr>
            <p:ph type="body" sz="quarter" idx="12" hasCustomPrompt="1"/>
          </p:nvPr>
        </p:nvSpPr>
        <p:spPr>
          <a:xfrm>
            <a:off x="723756" y="3275445"/>
            <a:ext cx="2418455" cy="290715"/>
          </a:xfrm>
          <a:prstGeom prst="rect">
            <a:avLst/>
          </a:prstGeom>
        </p:spPr>
        <p:txBody>
          <a:bodyPr lIns="91440"/>
          <a:lstStyle>
            <a:lvl1pPr>
              <a:defRPr sz="1600" baseline="0">
                <a:solidFill>
                  <a:schemeClr val="accent1"/>
                </a:solidFill>
              </a:defRPr>
            </a:lvl1pPr>
          </a:lstStyle>
          <a:p>
            <a:pPr lvl="0"/>
            <a:r>
              <a:rPr lang="en-US"/>
              <a:t>Date, Month, Year</a:t>
            </a:r>
          </a:p>
        </p:txBody>
      </p:sp>
    </p:spTree>
    <p:extLst>
      <p:ext uri="{BB962C8B-B14F-4D97-AF65-F5344CB8AC3E}">
        <p14:creationId xmlns:p14="http://schemas.microsoft.com/office/powerpoint/2010/main" val="4495918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os 1">
    <p:bg>
      <p:bgRef idx="1001">
        <a:schemeClr val="bg1"/>
      </p:bgRef>
    </p:bg>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1A00414D-3410-B243-BEE9-16B5A21B81FE}"/>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5" name="Rectangle 4">
            <a:extLst>
              <a:ext uri="{FF2B5EF4-FFF2-40B4-BE49-F238E27FC236}">
                <a16:creationId xmlns:a16="http://schemas.microsoft.com/office/drawing/2014/main" id="{654FB0E6-B86D-8948-9776-CECE66917FF4}"/>
              </a:ext>
            </a:extLst>
          </p:cNvPr>
          <p:cNvSpPr/>
          <p:nvPr userDrawn="1"/>
        </p:nvSpPr>
        <p:spPr>
          <a:xfrm>
            <a:off x="0" y="601884"/>
            <a:ext cx="3183038" cy="3703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B3CA579E-F83E-0F41-8BFB-36019723BDA7}"/>
              </a:ext>
            </a:extLst>
          </p:cNvPr>
          <p:cNvCxnSpPr>
            <a:cxnSpLocks/>
          </p:cNvCxnSpPr>
          <p:nvPr userDrawn="1"/>
        </p:nvCxnSpPr>
        <p:spPr>
          <a:xfrm>
            <a:off x="843809" y="3858879"/>
            <a:ext cx="2326511" cy="0"/>
          </a:xfrm>
          <a:prstGeom prst="line">
            <a:avLst/>
          </a:prstGeom>
          <a:ln w="28575"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id="{E787EDF4-7E0D-F043-9B1B-13C2366A0103}"/>
              </a:ext>
            </a:extLst>
          </p:cNvPr>
          <p:cNvSpPr>
            <a:spLocks noGrp="1"/>
          </p:cNvSpPr>
          <p:nvPr>
            <p:ph type="body" sz="quarter" idx="13" hasCustomPrompt="1"/>
          </p:nvPr>
        </p:nvSpPr>
        <p:spPr>
          <a:xfrm>
            <a:off x="843809" y="551117"/>
            <a:ext cx="2352675" cy="460375"/>
          </a:xfrm>
          <a:prstGeom prst="rect">
            <a:avLst/>
          </a:prstGeom>
        </p:spPr>
        <p:txBody>
          <a:bodyPr numCol="1" anchor="ctr" anchorCtr="0">
            <a:noAutofit/>
          </a:bodyPr>
          <a:lstStyle>
            <a:lvl1pPr>
              <a:defRPr sz="2000" b="1" i="0">
                <a:solidFill>
                  <a:schemeClr val="bg1"/>
                </a:solidFill>
                <a:latin typeface="Nunito Sans ExtraBold" pitchFamily="2" charset="77"/>
              </a:defRPr>
            </a:lvl1pPr>
            <a:lvl2pPr>
              <a:defRPr b="1" i="0">
                <a:solidFill>
                  <a:schemeClr val="bg1"/>
                </a:solidFill>
                <a:latin typeface="Nunito Sans ExtraBold" pitchFamily="2" charset="77"/>
              </a:defRPr>
            </a:lvl2pPr>
            <a:lvl3pPr>
              <a:defRPr b="1" i="0">
                <a:solidFill>
                  <a:schemeClr val="bg1"/>
                </a:solidFill>
                <a:latin typeface="Nunito Sans ExtraBold" pitchFamily="2" charset="77"/>
              </a:defRPr>
            </a:lvl3pPr>
            <a:lvl4pPr>
              <a:defRPr b="1" i="0">
                <a:solidFill>
                  <a:schemeClr val="bg1"/>
                </a:solidFill>
                <a:latin typeface="Nunito Sans ExtraBold" pitchFamily="2" charset="77"/>
              </a:defRPr>
            </a:lvl4pPr>
            <a:lvl5pPr>
              <a:defRPr b="1" i="0">
                <a:solidFill>
                  <a:schemeClr val="bg1"/>
                </a:solidFill>
                <a:latin typeface="Nunito Sans ExtraBold" pitchFamily="2" charset="77"/>
              </a:defRPr>
            </a:lvl5pPr>
          </a:lstStyle>
          <a:p>
            <a:pPr lvl="0"/>
            <a:r>
              <a:rPr lang="en-US" dirty="0"/>
              <a:t>Name First Last</a:t>
            </a:r>
          </a:p>
        </p:txBody>
      </p:sp>
      <p:sp>
        <p:nvSpPr>
          <p:cNvPr id="17" name="Text Placeholder 15">
            <a:extLst>
              <a:ext uri="{FF2B5EF4-FFF2-40B4-BE49-F238E27FC236}">
                <a16:creationId xmlns:a16="http://schemas.microsoft.com/office/drawing/2014/main" id="{8A48CDCF-7E05-BC47-827C-33BD6F0953E4}"/>
              </a:ext>
            </a:extLst>
          </p:cNvPr>
          <p:cNvSpPr>
            <a:spLocks noGrp="1"/>
          </p:cNvSpPr>
          <p:nvPr>
            <p:ph type="body" sz="quarter" idx="14"/>
          </p:nvPr>
        </p:nvSpPr>
        <p:spPr>
          <a:xfrm>
            <a:off x="3429000" y="1140542"/>
            <a:ext cx="7924800" cy="5031658"/>
          </a:xfrm>
          <a:prstGeom prst="rect">
            <a:avLst/>
          </a:prstGeom>
        </p:spPr>
        <p:txBody>
          <a:bodyPr spcCol="457200">
            <a:normAutofit/>
          </a:bodyPr>
          <a:lstStyle>
            <a:lvl1pPr>
              <a:lnSpc>
                <a:spcPct val="100000"/>
              </a:lnSpc>
              <a:defRPr sz="1200"/>
            </a:lvl1pPr>
            <a:lvl2pPr marL="287338" indent="-171450">
              <a:lnSpc>
                <a:spcPct val="100000"/>
              </a:lnSpc>
              <a:buClr>
                <a:schemeClr val="accent2"/>
              </a:buClr>
              <a:buFont typeface="Arial" panose="020B0604020202020204" pitchFamily="34" charset="0"/>
              <a:buChar char="•"/>
              <a:defRPr sz="1200"/>
            </a:lvl2pPr>
            <a:lvl3pPr marL="403225" indent="-171450">
              <a:lnSpc>
                <a:spcPct val="100000"/>
              </a:lnSpc>
              <a:buClr>
                <a:schemeClr val="accent2"/>
              </a:buClr>
              <a:buSzPct val="100000"/>
              <a:buFont typeface="System Font Regular"/>
              <a:buChar char="–"/>
              <a:defRPr sz="1200"/>
            </a:lvl3pPr>
            <a:lvl4pPr marL="520700" indent="-171450">
              <a:lnSpc>
                <a:spcPct val="100000"/>
              </a:lnSpc>
              <a:buClr>
                <a:schemeClr val="accent2"/>
              </a:buClr>
              <a:buSzPct val="75000"/>
              <a:buFont typeface="Courier New" panose="02070309020205020404" pitchFamily="49" charset="0"/>
              <a:buChar char="o"/>
              <a:defRPr sz="1200"/>
            </a:lvl4pPr>
            <a:lvl5pPr marL="636588" indent="-171450">
              <a:lnSpc>
                <a:spcPct val="100000"/>
              </a:lnSpc>
              <a:buClr>
                <a:schemeClr val="accent2"/>
              </a:buClr>
              <a:buFont typeface="System Font Regular"/>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18">
            <a:extLst>
              <a:ext uri="{FF2B5EF4-FFF2-40B4-BE49-F238E27FC236}">
                <a16:creationId xmlns:a16="http://schemas.microsoft.com/office/drawing/2014/main" id="{89D24559-E4EA-C543-9DD6-A7A5C21600EF}"/>
              </a:ext>
            </a:extLst>
          </p:cNvPr>
          <p:cNvSpPr>
            <a:spLocks noGrp="1"/>
          </p:cNvSpPr>
          <p:nvPr>
            <p:ph type="body" sz="quarter" idx="15" hasCustomPrompt="1"/>
          </p:nvPr>
        </p:nvSpPr>
        <p:spPr>
          <a:xfrm>
            <a:off x="843809" y="3341195"/>
            <a:ext cx="2396612" cy="422223"/>
          </a:xfrm>
          <a:prstGeom prst="rect">
            <a:avLst/>
          </a:prstGeom>
        </p:spPr>
        <p:txBody>
          <a:bodyPr numCol="1" anchor="ctr"/>
          <a:lstStyle>
            <a:lvl1pPr>
              <a:defRPr sz="1200" b="1" i="0">
                <a:latin typeface="+mn-lt"/>
              </a:defRPr>
            </a:lvl1pPr>
          </a:lstStyle>
          <a:p>
            <a:pPr lvl="0"/>
            <a:r>
              <a:rPr lang="en-US" dirty="0"/>
              <a:t>Title</a:t>
            </a:r>
          </a:p>
        </p:txBody>
      </p:sp>
      <p:sp>
        <p:nvSpPr>
          <p:cNvPr id="23" name="Picture Placeholder 21">
            <a:extLst>
              <a:ext uri="{FF2B5EF4-FFF2-40B4-BE49-F238E27FC236}">
                <a16:creationId xmlns:a16="http://schemas.microsoft.com/office/drawing/2014/main" id="{F90DC469-9B11-DB47-9E45-41032318D32C}"/>
              </a:ext>
            </a:extLst>
          </p:cNvPr>
          <p:cNvSpPr>
            <a:spLocks noGrp="1"/>
          </p:cNvSpPr>
          <p:nvPr>
            <p:ph type="pic" sz="quarter" idx="16"/>
          </p:nvPr>
        </p:nvSpPr>
        <p:spPr>
          <a:xfrm>
            <a:off x="825910" y="1257300"/>
            <a:ext cx="1895168" cy="1898855"/>
          </a:xfrm>
          <a:prstGeom prst="ellipse">
            <a:avLst/>
          </a:prstGeom>
          <a:ln w="28575">
            <a:solidFill>
              <a:schemeClr val="accent2"/>
            </a:solidFill>
          </a:ln>
        </p:spPr>
        <p:txBody>
          <a:bodyPr/>
          <a:lstStyle>
            <a:lvl1pPr algn="ctr">
              <a:defRPr/>
            </a:lvl1pPr>
          </a:lstStyle>
          <a:p>
            <a:endParaRPr lang="en-US" dirty="0"/>
          </a:p>
        </p:txBody>
      </p:sp>
      <p:sp>
        <p:nvSpPr>
          <p:cNvPr id="26" name="Text Placeholder 24">
            <a:extLst>
              <a:ext uri="{FF2B5EF4-FFF2-40B4-BE49-F238E27FC236}">
                <a16:creationId xmlns:a16="http://schemas.microsoft.com/office/drawing/2014/main" id="{F3018F7A-58B5-3F45-A279-A93852A5D250}"/>
              </a:ext>
            </a:extLst>
          </p:cNvPr>
          <p:cNvSpPr>
            <a:spLocks noGrp="1"/>
          </p:cNvSpPr>
          <p:nvPr>
            <p:ph type="body" sz="quarter" idx="17"/>
          </p:nvPr>
        </p:nvSpPr>
        <p:spPr>
          <a:xfrm>
            <a:off x="843809" y="4106882"/>
            <a:ext cx="2396612" cy="2220298"/>
          </a:xfrm>
          <a:prstGeom prst="rect">
            <a:avLst/>
          </a:prstGeom>
        </p:spPr>
        <p:txBody>
          <a:bodyPr numCol="1">
            <a:normAutofit/>
          </a:bodyPr>
          <a:lstStyle>
            <a:lvl1pPr>
              <a:lnSpc>
                <a:spcPct val="100000"/>
              </a:lnSpc>
              <a:defRPr sz="1200" b="0" i="0">
                <a:latin typeface="+mn-lt"/>
              </a:defRPr>
            </a:lvl1pPr>
            <a:lvl2pPr marL="9525" indent="0">
              <a:lnSpc>
                <a:spcPct val="100000"/>
              </a:lnSpc>
              <a:tabLst/>
              <a:defRPr sz="1200" b="0">
                <a:latin typeface="+mn-lt"/>
              </a:defRPr>
            </a:lvl2pPr>
          </a:lstStyle>
          <a:p>
            <a:pPr lvl="0"/>
            <a:r>
              <a:rPr lang="en-US" dirty="0"/>
              <a:t>Click to edit Master text styles</a:t>
            </a:r>
          </a:p>
          <a:p>
            <a:pPr lvl="1"/>
            <a:r>
              <a:rPr lang="en-US" dirty="0"/>
              <a:t>Second level</a:t>
            </a:r>
          </a:p>
        </p:txBody>
      </p:sp>
      <p:sp>
        <p:nvSpPr>
          <p:cNvPr id="12" name="Footer Placeholder 6">
            <a:extLst>
              <a:ext uri="{FF2B5EF4-FFF2-40B4-BE49-F238E27FC236}">
                <a16:creationId xmlns:a16="http://schemas.microsoft.com/office/drawing/2014/main" id="{999FA041-C062-DF40-A99D-A2E94C6CCFD7}"/>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Tree>
    <p:extLst>
      <p:ext uri="{BB962C8B-B14F-4D97-AF65-F5344CB8AC3E}">
        <p14:creationId xmlns:p14="http://schemas.microsoft.com/office/powerpoint/2010/main" val="169746413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os 2">
    <p:bg>
      <p:bgRef idx="1001">
        <a:schemeClr val="bg1"/>
      </p:bgRef>
    </p:bg>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1A00414D-3410-B243-BEE9-16B5A21B81FE}"/>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5" name="Rectangle 4">
            <a:extLst>
              <a:ext uri="{FF2B5EF4-FFF2-40B4-BE49-F238E27FC236}">
                <a16:creationId xmlns:a16="http://schemas.microsoft.com/office/drawing/2014/main" id="{654FB0E6-B86D-8948-9776-CECE66917FF4}"/>
              </a:ext>
            </a:extLst>
          </p:cNvPr>
          <p:cNvSpPr/>
          <p:nvPr userDrawn="1"/>
        </p:nvSpPr>
        <p:spPr>
          <a:xfrm>
            <a:off x="-1" y="601884"/>
            <a:ext cx="5441133" cy="3703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B3CA579E-F83E-0F41-8BFB-36019723BDA7}"/>
              </a:ext>
            </a:extLst>
          </p:cNvPr>
          <p:cNvCxnSpPr>
            <a:cxnSpLocks/>
          </p:cNvCxnSpPr>
          <p:nvPr userDrawn="1"/>
        </p:nvCxnSpPr>
        <p:spPr>
          <a:xfrm>
            <a:off x="843809" y="3858879"/>
            <a:ext cx="2326511" cy="0"/>
          </a:xfrm>
          <a:prstGeom prst="line">
            <a:avLst/>
          </a:prstGeom>
          <a:ln w="28575"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id="{E787EDF4-7E0D-F043-9B1B-13C2366A0103}"/>
              </a:ext>
            </a:extLst>
          </p:cNvPr>
          <p:cNvSpPr>
            <a:spLocks noGrp="1"/>
          </p:cNvSpPr>
          <p:nvPr>
            <p:ph type="body" sz="quarter" idx="13" hasCustomPrompt="1"/>
          </p:nvPr>
        </p:nvSpPr>
        <p:spPr>
          <a:xfrm>
            <a:off x="843809" y="551117"/>
            <a:ext cx="4597323" cy="460375"/>
          </a:xfrm>
          <a:prstGeom prst="rect">
            <a:avLst/>
          </a:prstGeom>
        </p:spPr>
        <p:txBody>
          <a:bodyPr numCol="1" anchor="ctr" anchorCtr="0">
            <a:noAutofit/>
          </a:bodyPr>
          <a:lstStyle>
            <a:lvl1pPr>
              <a:defRPr sz="2000" b="1" i="0">
                <a:solidFill>
                  <a:schemeClr val="bg1"/>
                </a:solidFill>
                <a:latin typeface="Nunito Sans ExtraBold" pitchFamily="2" charset="77"/>
              </a:defRPr>
            </a:lvl1pPr>
            <a:lvl2pPr>
              <a:defRPr b="1" i="0">
                <a:solidFill>
                  <a:schemeClr val="bg1"/>
                </a:solidFill>
                <a:latin typeface="Nunito Sans ExtraBold" pitchFamily="2" charset="77"/>
              </a:defRPr>
            </a:lvl2pPr>
            <a:lvl3pPr>
              <a:defRPr b="1" i="0">
                <a:solidFill>
                  <a:schemeClr val="bg1"/>
                </a:solidFill>
                <a:latin typeface="Nunito Sans ExtraBold" pitchFamily="2" charset="77"/>
              </a:defRPr>
            </a:lvl3pPr>
            <a:lvl4pPr>
              <a:defRPr b="1" i="0">
                <a:solidFill>
                  <a:schemeClr val="bg1"/>
                </a:solidFill>
                <a:latin typeface="Nunito Sans ExtraBold" pitchFamily="2" charset="77"/>
              </a:defRPr>
            </a:lvl4pPr>
            <a:lvl5pPr>
              <a:defRPr b="1" i="0">
                <a:solidFill>
                  <a:schemeClr val="bg1"/>
                </a:solidFill>
                <a:latin typeface="Nunito Sans ExtraBold" pitchFamily="2" charset="77"/>
              </a:defRPr>
            </a:lvl5pPr>
          </a:lstStyle>
          <a:p>
            <a:pPr lvl="0"/>
            <a:r>
              <a:rPr lang="en-US" dirty="0"/>
              <a:t>Name First Last</a:t>
            </a:r>
          </a:p>
        </p:txBody>
      </p:sp>
      <p:sp>
        <p:nvSpPr>
          <p:cNvPr id="17" name="Text Placeholder 15">
            <a:extLst>
              <a:ext uri="{FF2B5EF4-FFF2-40B4-BE49-F238E27FC236}">
                <a16:creationId xmlns:a16="http://schemas.microsoft.com/office/drawing/2014/main" id="{8A48CDCF-7E05-BC47-827C-33BD6F0953E4}"/>
              </a:ext>
            </a:extLst>
          </p:cNvPr>
          <p:cNvSpPr>
            <a:spLocks noGrp="1"/>
          </p:cNvSpPr>
          <p:nvPr>
            <p:ph type="body" sz="quarter" idx="14"/>
          </p:nvPr>
        </p:nvSpPr>
        <p:spPr>
          <a:xfrm>
            <a:off x="3429000" y="1140542"/>
            <a:ext cx="7924800" cy="5031658"/>
          </a:xfrm>
          <a:prstGeom prst="rect">
            <a:avLst/>
          </a:prstGeom>
        </p:spPr>
        <p:txBody>
          <a:bodyPr spcCol="457200">
            <a:normAutofit/>
          </a:bodyPr>
          <a:lstStyle>
            <a:lvl1pPr>
              <a:lnSpc>
                <a:spcPct val="100000"/>
              </a:lnSpc>
              <a:defRPr sz="1200"/>
            </a:lvl1pPr>
            <a:lvl2pPr marL="287338" indent="-171450">
              <a:lnSpc>
                <a:spcPct val="100000"/>
              </a:lnSpc>
              <a:buClr>
                <a:schemeClr val="accent2"/>
              </a:buClr>
              <a:buFont typeface="Arial" panose="020B0604020202020204" pitchFamily="34" charset="0"/>
              <a:buChar char="•"/>
              <a:defRPr sz="1200"/>
            </a:lvl2pPr>
            <a:lvl3pPr marL="403225" indent="-171450">
              <a:lnSpc>
                <a:spcPct val="100000"/>
              </a:lnSpc>
              <a:buClr>
                <a:schemeClr val="accent2"/>
              </a:buClr>
              <a:buSzPct val="100000"/>
              <a:buFont typeface="System Font Regular"/>
              <a:buChar char="–"/>
              <a:defRPr sz="1200"/>
            </a:lvl3pPr>
            <a:lvl4pPr marL="520700" indent="-171450">
              <a:lnSpc>
                <a:spcPct val="100000"/>
              </a:lnSpc>
              <a:buClr>
                <a:schemeClr val="accent2"/>
              </a:buClr>
              <a:buSzPct val="75000"/>
              <a:buFont typeface="Courier New" panose="02070309020205020404" pitchFamily="49" charset="0"/>
              <a:buChar char="o"/>
              <a:defRPr sz="1200"/>
            </a:lvl4pPr>
            <a:lvl5pPr marL="636588" indent="-171450">
              <a:lnSpc>
                <a:spcPct val="100000"/>
              </a:lnSpc>
              <a:buClr>
                <a:schemeClr val="accent2"/>
              </a:buClr>
              <a:buFont typeface="System Font Regular"/>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18">
            <a:extLst>
              <a:ext uri="{FF2B5EF4-FFF2-40B4-BE49-F238E27FC236}">
                <a16:creationId xmlns:a16="http://schemas.microsoft.com/office/drawing/2014/main" id="{89D24559-E4EA-C543-9DD6-A7A5C21600EF}"/>
              </a:ext>
            </a:extLst>
          </p:cNvPr>
          <p:cNvSpPr>
            <a:spLocks noGrp="1"/>
          </p:cNvSpPr>
          <p:nvPr>
            <p:ph type="body" sz="quarter" idx="15" hasCustomPrompt="1"/>
          </p:nvPr>
        </p:nvSpPr>
        <p:spPr>
          <a:xfrm>
            <a:off x="843809" y="3341195"/>
            <a:ext cx="2396612" cy="422223"/>
          </a:xfrm>
          <a:prstGeom prst="rect">
            <a:avLst/>
          </a:prstGeom>
        </p:spPr>
        <p:txBody>
          <a:bodyPr numCol="1" anchor="ctr"/>
          <a:lstStyle>
            <a:lvl1pPr>
              <a:defRPr sz="1200" b="1" i="0">
                <a:latin typeface="+mn-lt"/>
              </a:defRPr>
            </a:lvl1pPr>
          </a:lstStyle>
          <a:p>
            <a:pPr lvl="0"/>
            <a:r>
              <a:rPr lang="en-US" dirty="0"/>
              <a:t>Title</a:t>
            </a:r>
          </a:p>
        </p:txBody>
      </p:sp>
      <p:sp>
        <p:nvSpPr>
          <p:cNvPr id="23" name="Picture Placeholder 21">
            <a:extLst>
              <a:ext uri="{FF2B5EF4-FFF2-40B4-BE49-F238E27FC236}">
                <a16:creationId xmlns:a16="http://schemas.microsoft.com/office/drawing/2014/main" id="{F90DC469-9B11-DB47-9E45-41032318D32C}"/>
              </a:ext>
            </a:extLst>
          </p:cNvPr>
          <p:cNvSpPr>
            <a:spLocks noGrp="1"/>
          </p:cNvSpPr>
          <p:nvPr>
            <p:ph type="pic" sz="quarter" idx="16"/>
          </p:nvPr>
        </p:nvSpPr>
        <p:spPr>
          <a:xfrm>
            <a:off x="825910" y="1257300"/>
            <a:ext cx="1895168" cy="1898855"/>
          </a:xfrm>
          <a:prstGeom prst="ellipse">
            <a:avLst/>
          </a:prstGeom>
          <a:ln w="28575">
            <a:solidFill>
              <a:schemeClr val="accent2"/>
            </a:solidFill>
          </a:ln>
        </p:spPr>
        <p:txBody>
          <a:bodyPr/>
          <a:lstStyle>
            <a:lvl1pPr algn="ctr">
              <a:defRPr/>
            </a:lvl1pPr>
          </a:lstStyle>
          <a:p>
            <a:endParaRPr lang="en-US" dirty="0"/>
          </a:p>
        </p:txBody>
      </p:sp>
      <p:sp>
        <p:nvSpPr>
          <p:cNvPr id="26" name="Text Placeholder 24">
            <a:extLst>
              <a:ext uri="{FF2B5EF4-FFF2-40B4-BE49-F238E27FC236}">
                <a16:creationId xmlns:a16="http://schemas.microsoft.com/office/drawing/2014/main" id="{F3018F7A-58B5-3F45-A279-A93852A5D250}"/>
              </a:ext>
            </a:extLst>
          </p:cNvPr>
          <p:cNvSpPr>
            <a:spLocks noGrp="1"/>
          </p:cNvSpPr>
          <p:nvPr>
            <p:ph type="body" sz="quarter" idx="17"/>
          </p:nvPr>
        </p:nvSpPr>
        <p:spPr>
          <a:xfrm>
            <a:off x="843809" y="4106882"/>
            <a:ext cx="2396612" cy="2220298"/>
          </a:xfrm>
          <a:prstGeom prst="rect">
            <a:avLst/>
          </a:prstGeom>
        </p:spPr>
        <p:txBody>
          <a:bodyPr numCol="1">
            <a:normAutofit/>
          </a:bodyPr>
          <a:lstStyle>
            <a:lvl1pPr>
              <a:lnSpc>
                <a:spcPct val="100000"/>
              </a:lnSpc>
              <a:defRPr sz="1200" b="0" i="0">
                <a:latin typeface="+mn-lt"/>
              </a:defRPr>
            </a:lvl1pPr>
            <a:lvl2pPr marL="9525" indent="0">
              <a:lnSpc>
                <a:spcPct val="100000"/>
              </a:lnSpc>
              <a:tabLst/>
              <a:defRPr sz="1200" b="0">
                <a:latin typeface="+mn-lt"/>
              </a:defRPr>
            </a:lvl2pPr>
          </a:lstStyle>
          <a:p>
            <a:pPr lvl="0"/>
            <a:r>
              <a:rPr lang="en-US" dirty="0"/>
              <a:t>Click to edit Master text styles</a:t>
            </a:r>
          </a:p>
          <a:p>
            <a:pPr lvl="1"/>
            <a:r>
              <a:rPr lang="en-US" dirty="0"/>
              <a:t>Second level</a:t>
            </a:r>
          </a:p>
        </p:txBody>
      </p:sp>
      <p:sp>
        <p:nvSpPr>
          <p:cNvPr id="12" name="Footer Placeholder 6">
            <a:extLst>
              <a:ext uri="{FF2B5EF4-FFF2-40B4-BE49-F238E27FC236}">
                <a16:creationId xmlns:a16="http://schemas.microsoft.com/office/drawing/2014/main" id="{999FA041-C062-DF40-A99D-A2E94C6CCFD7}"/>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Tree>
    <p:extLst>
      <p:ext uri="{BB962C8B-B14F-4D97-AF65-F5344CB8AC3E}">
        <p14:creationId xmlns:p14="http://schemas.microsoft.com/office/powerpoint/2010/main" val="4183380289"/>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ombstones">
    <p:spTree>
      <p:nvGrpSpPr>
        <p:cNvPr id="1" name=""/>
        <p:cNvGrpSpPr/>
        <p:nvPr/>
      </p:nvGrpSpPr>
      <p:grpSpPr>
        <a:xfrm>
          <a:off x="0" y="0"/>
          <a:ext cx="0" cy="0"/>
          <a:chOff x="0" y="0"/>
          <a:chExt cx="0" cy="0"/>
        </a:xfrm>
      </p:grpSpPr>
      <p:sp>
        <p:nvSpPr>
          <p:cNvPr id="21" name="Slide Number Placeholder 4">
            <a:extLst>
              <a:ext uri="{FF2B5EF4-FFF2-40B4-BE49-F238E27FC236}">
                <a16:creationId xmlns:a16="http://schemas.microsoft.com/office/drawing/2014/main" id="{5E445174-8AAE-2646-B634-D9F9F51733FD}"/>
              </a:ext>
            </a:extLst>
          </p:cNvPr>
          <p:cNvSpPr>
            <a:spLocks noGrp="1"/>
          </p:cNvSpPr>
          <p:nvPr>
            <p:ph type="sldNum" sz="quarter" idx="12"/>
          </p:nvPr>
        </p:nvSpPr>
        <p:spPr>
          <a:xfrm>
            <a:off x="11766550" y="6454775"/>
            <a:ext cx="425450" cy="174625"/>
          </a:xfrm>
          <a:prstGeom prst="rect">
            <a:avLst/>
          </a:prstGeom>
        </p:spPr>
        <p:txBody>
          <a:bodyPr lIns="0" tIns="0" rIns="0" bIns="0" anchor="b" anchorCtr="0"/>
          <a:lstStyle>
            <a:lvl1pPr algn="l">
              <a:defRPr sz="900">
                <a:solidFill>
                  <a:schemeClr val="tx1"/>
                </a:solidFill>
              </a:defRPr>
            </a:lvl1pPr>
          </a:lstStyle>
          <a:p>
            <a:fld id="{CB7FE98A-78B1-495F-8A5C-53E48422F91F}" type="slidenum">
              <a:rPr lang="en-US" smtClean="0"/>
              <a:pPr/>
              <a:t>‹#›</a:t>
            </a:fld>
            <a:endParaRPr lang="en-US" dirty="0"/>
          </a:p>
        </p:txBody>
      </p:sp>
      <p:sp>
        <p:nvSpPr>
          <p:cNvPr id="9" name="Freeform 8">
            <a:extLst>
              <a:ext uri="{FF2B5EF4-FFF2-40B4-BE49-F238E27FC236}">
                <a16:creationId xmlns:a16="http://schemas.microsoft.com/office/drawing/2014/main" id="{B48CDD86-4933-7740-A32C-630997F8BB3C}"/>
              </a:ext>
            </a:extLst>
          </p:cNvPr>
          <p:cNvSpPr/>
          <p:nvPr userDrawn="1"/>
        </p:nvSpPr>
        <p:spPr>
          <a:xfrm rot="10800000" flipH="1" flipV="1">
            <a:off x="6978983" y="-14991"/>
            <a:ext cx="5236768" cy="1124179"/>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 name="connsiteX0" fmla="*/ 0 w 7834883"/>
              <a:gd name="connsiteY0" fmla="*/ 0 h 1551690"/>
              <a:gd name="connsiteX1" fmla="*/ 7821916 w 7834883"/>
              <a:gd name="connsiteY1" fmla="*/ 1551690 h 1551690"/>
              <a:gd name="connsiteX2" fmla="*/ 7834883 w 7834883"/>
              <a:gd name="connsiteY2" fmla="*/ 1192 h 1551690"/>
              <a:gd name="connsiteX3" fmla="*/ 0 w 7834883"/>
              <a:gd name="connsiteY3" fmla="*/ 0 h 1551690"/>
              <a:gd name="connsiteX0" fmla="*/ 0 w 8000100"/>
              <a:gd name="connsiteY0" fmla="*/ 0 h 1088553"/>
              <a:gd name="connsiteX1" fmla="*/ 8000100 w 8000100"/>
              <a:gd name="connsiteY1" fmla="*/ 1088553 h 1088553"/>
              <a:gd name="connsiteX2" fmla="*/ 7834883 w 8000100"/>
              <a:gd name="connsiteY2" fmla="*/ 1192 h 1088553"/>
              <a:gd name="connsiteX3" fmla="*/ 0 w 8000100"/>
              <a:gd name="connsiteY3" fmla="*/ 0 h 1088553"/>
              <a:gd name="connsiteX0" fmla="*/ 0 w 7857553"/>
              <a:gd name="connsiteY0" fmla="*/ 0 h 1124179"/>
              <a:gd name="connsiteX1" fmla="*/ 7857553 w 7857553"/>
              <a:gd name="connsiteY1" fmla="*/ 1124179 h 1124179"/>
              <a:gd name="connsiteX2" fmla="*/ 7834883 w 7857553"/>
              <a:gd name="connsiteY2" fmla="*/ 1192 h 1124179"/>
              <a:gd name="connsiteX3" fmla="*/ 0 w 7857553"/>
              <a:gd name="connsiteY3" fmla="*/ 0 h 1124179"/>
            </a:gdLst>
            <a:ahLst/>
            <a:cxnLst>
              <a:cxn ang="0">
                <a:pos x="connsiteX0" y="connsiteY0"/>
              </a:cxn>
              <a:cxn ang="0">
                <a:pos x="connsiteX1" y="connsiteY1"/>
              </a:cxn>
              <a:cxn ang="0">
                <a:pos x="connsiteX2" y="connsiteY2"/>
              </a:cxn>
              <a:cxn ang="0">
                <a:pos x="connsiteX3" y="connsiteY3"/>
              </a:cxn>
            </a:cxnLst>
            <a:rect l="l" t="t" r="r" b="b"/>
            <a:pathLst>
              <a:path w="7857553" h="1124179">
                <a:moveTo>
                  <a:pt x="0" y="0"/>
                </a:moveTo>
                <a:lnTo>
                  <a:pt x="7857553" y="1124179"/>
                </a:lnTo>
                <a:lnTo>
                  <a:pt x="7834883" y="119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BF04941C-6AFD-0A49-B757-EFEBB513B4C1}"/>
              </a:ext>
            </a:extLst>
          </p:cNvPr>
          <p:cNvSpPr/>
          <p:nvPr userDrawn="1"/>
        </p:nvSpPr>
        <p:spPr>
          <a:xfrm rot="5400000" flipH="1">
            <a:off x="35057" y="5668278"/>
            <a:ext cx="1164452" cy="1256676"/>
          </a:xfrm>
          <a:custGeom>
            <a:avLst/>
            <a:gdLst>
              <a:gd name="connsiteX0" fmla="*/ 20320 w 2407920"/>
              <a:gd name="connsiteY0" fmla="*/ 0 h 1137920"/>
              <a:gd name="connsiteX1" fmla="*/ 2407920 w 2407920"/>
              <a:gd name="connsiteY1" fmla="*/ 1137920 h 1137920"/>
              <a:gd name="connsiteX2" fmla="*/ 0 w 2407920"/>
              <a:gd name="connsiteY2" fmla="*/ 1137920 h 1137920"/>
              <a:gd name="connsiteX3" fmla="*/ 20320 w 2407920"/>
              <a:gd name="connsiteY3" fmla="*/ 0 h 1137920"/>
              <a:gd name="connsiteX0" fmla="*/ 1270 w 2388870"/>
              <a:gd name="connsiteY0" fmla="*/ 0 h 1137920"/>
              <a:gd name="connsiteX1" fmla="*/ 2388870 w 2388870"/>
              <a:gd name="connsiteY1" fmla="*/ 1137920 h 1137920"/>
              <a:gd name="connsiteX2" fmla="*/ 0 w 2388870"/>
              <a:gd name="connsiteY2" fmla="*/ 1137920 h 1137920"/>
              <a:gd name="connsiteX3" fmla="*/ 1270 w 2388870"/>
              <a:gd name="connsiteY3" fmla="*/ 0 h 1137920"/>
              <a:gd name="connsiteX0" fmla="*/ 1270 w 1130085"/>
              <a:gd name="connsiteY0" fmla="*/ 0 h 1197297"/>
              <a:gd name="connsiteX1" fmla="*/ 1130085 w 1130085"/>
              <a:gd name="connsiteY1" fmla="*/ 1197297 h 1197297"/>
              <a:gd name="connsiteX2" fmla="*/ 0 w 1130085"/>
              <a:gd name="connsiteY2" fmla="*/ 1137920 h 1197297"/>
              <a:gd name="connsiteX3" fmla="*/ 1270 w 1130085"/>
              <a:gd name="connsiteY3" fmla="*/ 0 h 1197297"/>
              <a:gd name="connsiteX0" fmla="*/ 1270 w 500693"/>
              <a:gd name="connsiteY0" fmla="*/ 0 h 1494180"/>
              <a:gd name="connsiteX1" fmla="*/ 500693 w 500693"/>
              <a:gd name="connsiteY1" fmla="*/ 1494180 h 1494180"/>
              <a:gd name="connsiteX2" fmla="*/ 0 w 500693"/>
              <a:gd name="connsiteY2" fmla="*/ 1137920 h 1494180"/>
              <a:gd name="connsiteX3" fmla="*/ 1270 w 500693"/>
              <a:gd name="connsiteY3" fmla="*/ 0 h 1494180"/>
              <a:gd name="connsiteX0" fmla="*/ 1270 w 1118210"/>
              <a:gd name="connsiteY0" fmla="*/ 0 h 1161674"/>
              <a:gd name="connsiteX1" fmla="*/ 1118210 w 1118210"/>
              <a:gd name="connsiteY1" fmla="*/ 1161674 h 1161674"/>
              <a:gd name="connsiteX2" fmla="*/ 0 w 1118210"/>
              <a:gd name="connsiteY2" fmla="*/ 1137920 h 1161674"/>
              <a:gd name="connsiteX3" fmla="*/ 1270 w 1118210"/>
              <a:gd name="connsiteY3" fmla="*/ 0 h 1161674"/>
              <a:gd name="connsiteX0" fmla="*/ 36896 w 1153836"/>
              <a:gd name="connsiteY0" fmla="*/ 0 h 1161674"/>
              <a:gd name="connsiteX1" fmla="*/ 1153836 w 1153836"/>
              <a:gd name="connsiteY1" fmla="*/ 1161674 h 1161674"/>
              <a:gd name="connsiteX2" fmla="*/ 0 w 1153836"/>
              <a:gd name="connsiteY2" fmla="*/ 1161671 h 1161674"/>
              <a:gd name="connsiteX3" fmla="*/ 36896 w 1153836"/>
              <a:gd name="connsiteY3" fmla="*/ 0 h 1161674"/>
              <a:gd name="connsiteX0" fmla="*/ 11 w 1164452"/>
              <a:gd name="connsiteY0" fmla="*/ 0 h 1256676"/>
              <a:gd name="connsiteX1" fmla="*/ 1164452 w 1164452"/>
              <a:gd name="connsiteY1" fmla="*/ 1256676 h 1256676"/>
              <a:gd name="connsiteX2" fmla="*/ 10616 w 1164452"/>
              <a:gd name="connsiteY2" fmla="*/ 1256673 h 1256676"/>
              <a:gd name="connsiteX3" fmla="*/ 11 w 1164452"/>
              <a:gd name="connsiteY3" fmla="*/ 0 h 1256676"/>
            </a:gdLst>
            <a:ahLst/>
            <a:cxnLst>
              <a:cxn ang="0">
                <a:pos x="connsiteX0" y="connsiteY0"/>
              </a:cxn>
              <a:cxn ang="0">
                <a:pos x="connsiteX1" y="connsiteY1"/>
              </a:cxn>
              <a:cxn ang="0">
                <a:pos x="connsiteX2" y="connsiteY2"/>
              </a:cxn>
              <a:cxn ang="0">
                <a:pos x="connsiteX3" y="connsiteY3"/>
              </a:cxn>
            </a:cxnLst>
            <a:rect l="l" t="t" r="r" b="b"/>
            <a:pathLst>
              <a:path w="1164452" h="1256676">
                <a:moveTo>
                  <a:pt x="11" y="0"/>
                </a:moveTo>
                <a:lnTo>
                  <a:pt x="1164452" y="1256676"/>
                </a:lnTo>
                <a:lnTo>
                  <a:pt x="10616" y="1256673"/>
                </a:lnTo>
                <a:cubicBezTo>
                  <a:pt x="11039" y="877366"/>
                  <a:pt x="-412" y="379307"/>
                  <a:pt x="1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itle 2">
            <a:extLst>
              <a:ext uri="{FF2B5EF4-FFF2-40B4-BE49-F238E27FC236}">
                <a16:creationId xmlns:a16="http://schemas.microsoft.com/office/drawing/2014/main" id="{70BCA34D-1D7B-504A-B9F4-162E0B5BC54D}"/>
              </a:ext>
            </a:extLst>
          </p:cNvPr>
          <p:cNvSpPr>
            <a:spLocks noGrp="1" noChangeAspect="1"/>
          </p:cNvSpPr>
          <p:nvPr>
            <p:ph type="title" hasCustomPrompt="1"/>
          </p:nvPr>
        </p:nvSpPr>
        <p:spPr>
          <a:xfrm>
            <a:off x="841248" y="694568"/>
            <a:ext cx="9425382" cy="373839"/>
          </a:xfrm>
          <a:prstGeom prst="rect">
            <a:avLst/>
          </a:prstGeom>
        </p:spPr>
        <p:txBody>
          <a:bodyPr vert="horz" lIns="0" tIns="45720" rIns="91440" bIns="45720" rtlCol="0" anchor="ctr">
            <a:noAutofit/>
          </a:bodyPr>
          <a:lstStyle>
            <a:lvl1pPr>
              <a:defRPr lang="en-US" sz="2800"/>
            </a:lvl1pPr>
          </a:lstStyle>
          <a:p>
            <a:pPr lvl="0"/>
            <a:r>
              <a:rPr lang="en-US"/>
              <a:t>Click to add title</a:t>
            </a:r>
            <a:endParaRPr lang="en-US" sz="1800" spc="0"/>
          </a:p>
        </p:txBody>
      </p:sp>
      <p:sp>
        <p:nvSpPr>
          <p:cNvPr id="35" name="Footer Placeholder 6">
            <a:extLst>
              <a:ext uri="{FF2B5EF4-FFF2-40B4-BE49-F238E27FC236}">
                <a16:creationId xmlns:a16="http://schemas.microsoft.com/office/drawing/2014/main" id="{74CBCE61-E9AF-DA44-85DF-A727468DEE4F}"/>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
        <p:nvSpPr>
          <p:cNvPr id="47" name="Text Placeholder 3">
            <a:extLst>
              <a:ext uri="{FF2B5EF4-FFF2-40B4-BE49-F238E27FC236}">
                <a16:creationId xmlns:a16="http://schemas.microsoft.com/office/drawing/2014/main" id="{0421E1CF-0435-4240-B0F8-69557EAA8EC1}"/>
              </a:ext>
            </a:extLst>
          </p:cNvPr>
          <p:cNvSpPr>
            <a:spLocks noGrp="1" noChangeAspect="1"/>
          </p:cNvSpPr>
          <p:nvPr>
            <p:ph type="body" sz="quarter" idx="13"/>
          </p:nvPr>
        </p:nvSpPr>
        <p:spPr>
          <a:xfrm>
            <a:off x="841246" y="1138190"/>
            <a:ext cx="10512552" cy="274431"/>
          </a:xfrm>
          <a:prstGeom prst="rect">
            <a:avLst/>
          </a:prstGeom>
        </p:spPr>
        <p:txBody>
          <a:bodyPr vert="horz" lIns="0" tIns="45720" rIns="91440" bIns="45720" rtlCol="0">
            <a:noAutofit/>
          </a:bodyPr>
          <a:lstStyle>
            <a:lvl1pPr>
              <a:defRPr lang="en-US" sz="1800"/>
            </a:lvl1pPr>
          </a:lstStyle>
          <a:p>
            <a:pPr lvl="0"/>
            <a:r>
              <a:rPr lang="en-US" dirty="0"/>
              <a:t>Subhead location</a:t>
            </a:r>
          </a:p>
        </p:txBody>
      </p:sp>
      <p:sp>
        <p:nvSpPr>
          <p:cNvPr id="48" name="Rectangle 47">
            <a:extLst>
              <a:ext uri="{FF2B5EF4-FFF2-40B4-BE49-F238E27FC236}">
                <a16:creationId xmlns:a16="http://schemas.microsoft.com/office/drawing/2014/main" id="{8BB92781-CC53-4E31-BF3B-D9667095CB1B}"/>
              </a:ext>
            </a:extLst>
          </p:cNvPr>
          <p:cNvSpPr/>
          <p:nvPr userDrawn="1"/>
        </p:nvSpPr>
        <p:spPr>
          <a:xfrm>
            <a:off x="838200" y="1874646"/>
            <a:ext cx="2535936" cy="2081783"/>
          </a:xfrm>
          <a:prstGeom prst="rect">
            <a:avLst/>
          </a:prstGeom>
          <a:noFill/>
          <a:ln w="6350" cap="flat" cmpd="sng" algn="ctr">
            <a:solidFill>
              <a:schemeClr val="tx1">
                <a:lumMod val="40000"/>
                <a:lumOff val="60000"/>
              </a:schemeClr>
            </a:solidFill>
            <a:prstDash val="solid"/>
          </a:ln>
          <a:effectLst/>
        </p:spPr>
        <p:txBody>
          <a:bodyPr rtlCol="0" anchor="ctr"/>
          <a:lstStyle/>
          <a:p>
            <a:pPr marR="0" lvl="0" indent="0" algn="ctr" defTabSz="914390" fontAlgn="auto">
              <a:lnSpc>
                <a:spcPct val="100000"/>
              </a:lnSpc>
              <a:spcBef>
                <a:spcPts val="0"/>
              </a:spcBef>
              <a:spcAft>
                <a:spcPts val="0"/>
              </a:spcAft>
              <a:buClrTx/>
              <a:buSzTx/>
              <a:buFontTx/>
              <a:buNone/>
              <a:tabLst/>
            </a:pPr>
            <a:endParaRPr kumimoji="0" lang="en-US" sz="1000" b="0" i="0" u="none" strike="noStrike" kern="0" cap="none" spc="0" normalizeH="0" baseline="0" noProof="0" dirty="0">
              <a:ln>
                <a:noFill/>
              </a:ln>
              <a:solidFill>
                <a:prstClr val="white"/>
              </a:solidFill>
              <a:effectLst/>
              <a:uLnTx/>
              <a:uFillTx/>
              <a:latin typeface="Nunito Sans" panose="00000500000000000000" pitchFamily="2" charset="0"/>
              <a:ea typeface="MS PGothic"/>
            </a:endParaRPr>
          </a:p>
        </p:txBody>
      </p:sp>
      <p:sp>
        <p:nvSpPr>
          <p:cNvPr id="49" name="Text Placeholder 21">
            <a:extLst>
              <a:ext uri="{FF2B5EF4-FFF2-40B4-BE49-F238E27FC236}">
                <a16:creationId xmlns:a16="http://schemas.microsoft.com/office/drawing/2014/main" id="{939F9E55-1435-43FC-8D9F-5EDA9EBFBBA2}"/>
              </a:ext>
            </a:extLst>
          </p:cNvPr>
          <p:cNvSpPr>
            <a:spLocks noGrp="1"/>
          </p:cNvSpPr>
          <p:nvPr>
            <p:ph type="body" sz="quarter" idx="17" hasCustomPrompt="1"/>
          </p:nvPr>
        </p:nvSpPr>
        <p:spPr>
          <a:xfrm>
            <a:off x="900723" y="1986398"/>
            <a:ext cx="2417045" cy="275171"/>
          </a:xfrm>
          <a:prstGeom prst="rect">
            <a:avLst/>
          </a:prstGeom>
        </p:spPr>
        <p:txBody>
          <a:bodyPr anchor="t" anchorCtr="0">
            <a:noAutofit/>
          </a:bodyPr>
          <a:lstStyle>
            <a:lvl1pPr>
              <a:lnSpc>
                <a:spcPts val="1300"/>
              </a:lnSpc>
              <a:buFont typeface="Arial" pitchFamily="34" charset="0"/>
              <a:buNone/>
              <a:defRPr sz="1200" b="0" kern="7500" spc="80" baseline="0">
                <a:solidFill>
                  <a:schemeClr val="accent2"/>
                </a:solidFill>
              </a:defRPr>
            </a:lvl1pPr>
            <a:lvl2pPr>
              <a:defRPr sz="900"/>
            </a:lvl2pPr>
            <a:lvl3pPr>
              <a:defRPr sz="900"/>
            </a:lvl3pPr>
            <a:lvl4pPr>
              <a:defRPr sz="900"/>
            </a:lvl4pPr>
            <a:lvl5pPr>
              <a:defRPr sz="900"/>
            </a:lvl5pPr>
          </a:lstStyle>
          <a:p>
            <a:pPr lvl="0"/>
            <a:r>
              <a:rPr lang="en-US" noProof="0" dirty="0"/>
              <a:t>SERVICE WE PROVIDED</a:t>
            </a:r>
          </a:p>
        </p:txBody>
      </p:sp>
      <p:sp>
        <p:nvSpPr>
          <p:cNvPr id="50" name="Text Placeholder 21">
            <a:extLst>
              <a:ext uri="{FF2B5EF4-FFF2-40B4-BE49-F238E27FC236}">
                <a16:creationId xmlns:a16="http://schemas.microsoft.com/office/drawing/2014/main" id="{F0907763-F9D0-46E3-B733-57E0C2469FF4}"/>
              </a:ext>
            </a:extLst>
          </p:cNvPr>
          <p:cNvSpPr>
            <a:spLocks noGrp="1"/>
          </p:cNvSpPr>
          <p:nvPr>
            <p:ph type="body" sz="quarter" idx="41" hasCustomPrompt="1"/>
          </p:nvPr>
        </p:nvSpPr>
        <p:spPr>
          <a:xfrm>
            <a:off x="900723" y="2799064"/>
            <a:ext cx="2417045" cy="205532"/>
          </a:xfrm>
          <a:prstGeom prst="rect">
            <a:avLst/>
          </a:prstGeom>
        </p:spPr>
        <p:txBody>
          <a:bodyPr wrap="square" anchor="ctr" anchorCtr="0">
            <a:noAutofit/>
          </a:bodyPr>
          <a:lstStyle>
            <a:lvl1pPr marL="0" indent="0">
              <a:lnSpc>
                <a:spcPct val="100000"/>
              </a:lnSpc>
              <a:buFont typeface="Arial" pitchFamily="34" charset="0"/>
              <a:buNone/>
              <a:defRPr sz="1000" b="0" baseline="0">
                <a:solidFill>
                  <a:schemeClr val="tx1"/>
                </a:solidFill>
              </a:defRPr>
            </a:lvl1pPr>
            <a:lvl2pPr>
              <a:defRPr sz="900"/>
            </a:lvl2pPr>
            <a:lvl3pPr>
              <a:defRPr sz="900"/>
            </a:lvl3pPr>
            <a:lvl4pPr>
              <a:defRPr sz="900"/>
            </a:lvl4pPr>
            <a:lvl5pPr>
              <a:defRPr sz="900"/>
            </a:lvl5pPr>
          </a:lstStyle>
          <a:p>
            <a:pPr lvl="0"/>
            <a:r>
              <a:rPr lang="en-US" noProof="0" dirty="0"/>
              <a:t>has been acquired by</a:t>
            </a:r>
          </a:p>
        </p:txBody>
      </p:sp>
      <p:sp>
        <p:nvSpPr>
          <p:cNvPr id="51" name="Text Placeholder 21">
            <a:extLst>
              <a:ext uri="{FF2B5EF4-FFF2-40B4-BE49-F238E27FC236}">
                <a16:creationId xmlns:a16="http://schemas.microsoft.com/office/drawing/2014/main" id="{0F518BE2-B503-4222-861C-B4597A40BF67}"/>
              </a:ext>
            </a:extLst>
          </p:cNvPr>
          <p:cNvSpPr>
            <a:spLocks noGrp="1"/>
          </p:cNvSpPr>
          <p:nvPr>
            <p:ph type="body" sz="quarter" idx="42" hasCustomPrompt="1"/>
          </p:nvPr>
        </p:nvSpPr>
        <p:spPr>
          <a:xfrm>
            <a:off x="900723" y="3471074"/>
            <a:ext cx="2417045" cy="366718"/>
          </a:xfrm>
          <a:prstGeom prst="rect">
            <a:avLst/>
          </a:prstGeom>
        </p:spPr>
        <p:txBody>
          <a:bodyPr wrap="square" anchor="b" anchorCtr="0">
            <a:noAutofit/>
          </a:bodyPr>
          <a:lstStyle>
            <a:lvl1pPr marL="0" indent="0">
              <a:lnSpc>
                <a:spcPct val="100000"/>
              </a:lnSpc>
              <a:spcBef>
                <a:spcPts val="0"/>
              </a:spcBef>
              <a:buFont typeface="Arial" pitchFamily="34" charset="0"/>
              <a:buNone/>
              <a:defRPr sz="1000" b="0" baseline="0">
                <a:solidFill>
                  <a:schemeClr val="accent3"/>
                </a:solidFill>
              </a:defRPr>
            </a:lvl1pPr>
            <a:lvl2pPr>
              <a:defRPr sz="900"/>
            </a:lvl2pPr>
            <a:lvl3pPr>
              <a:defRPr sz="900"/>
            </a:lvl3pPr>
            <a:lvl4pPr>
              <a:defRPr sz="900"/>
            </a:lvl4pPr>
            <a:lvl5pPr>
              <a:defRPr sz="900"/>
            </a:lvl5pPr>
          </a:lstStyle>
          <a:p>
            <a:pPr lvl="0"/>
            <a:r>
              <a:rPr lang="en-US" noProof="0" dirty="0"/>
              <a:t>Our role in the transaction</a:t>
            </a:r>
          </a:p>
          <a:p>
            <a:pPr lvl="0"/>
            <a:r>
              <a:rPr lang="en-US" noProof="0" dirty="0"/>
              <a:t>Can be two lines</a:t>
            </a:r>
          </a:p>
        </p:txBody>
      </p:sp>
      <p:sp>
        <p:nvSpPr>
          <p:cNvPr id="56" name="Picture Placeholder 5">
            <a:extLst>
              <a:ext uri="{FF2B5EF4-FFF2-40B4-BE49-F238E27FC236}">
                <a16:creationId xmlns:a16="http://schemas.microsoft.com/office/drawing/2014/main" id="{187BC4F7-C3C8-485F-8576-BFCFEFAAFB3B}"/>
              </a:ext>
            </a:extLst>
          </p:cNvPr>
          <p:cNvSpPr>
            <a:spLocks noGrp="1"/>
          </p:cNvSpPr>
          <p:nvPr>
            <p:ph type="pic" sz="quarter" idx="67" hasCustomPrompt="1"/>
          </p:nvPr>
        </p:nvSpPr>
        <p:spPr>
          <a:xfrm>
            <a:off x="900723" y="3154491"/>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82" name="Rectangle 81">
            <a:extLst>
              <a:ext uri="{FF2B5EF4-FFF2-40B4-BE49-F238E27FC236}">
                <a16:creationId xmlns:a16="http://schemas.microsoft.com/office/drawing/2014/main" id="{8198A42D-2760-4D75-8454-A7F69EB2D3B5}"/>
              </a:ext>
            </a:extLst>
          </p:cNvPr>
          <p:cNvSpPr/>
          <p:nvPr userDrawn="1"/>
        </p:nvSpPr>
        <p:spPr>
          <a:xfrm>
            <a:off x="3498089" y="1874646"/>
            <a:ext cx="2535936" cy="2081783"/>
          </a:xfrm>
          <a:prstGeom prst="rect">
            <a:avLst/>
          </a:prstGeom>
          <a:noFill/>
          <a:ln w="6350" cap="flat" cmpd="sng" algn="ctr">
            <a:solidFill>
              <a:schemeClr val="tx1">
                <a:lumMod val="40000"/>
                <a:lumOff val="60000"/>
              </a:schemeClr>
            </a:solidFill>
            <a:prstDash val="solid"/>
          </a:ln>
          <a:effectLst/>
        </p:spPr>
        <p:txBody>
          <a:bodyPr rtlCol="0" anchor="ctr"/>
          <a:lstStyle/>
          <a:p>
            <a:pPr marR="0" lvl="0" indent="0" algn="ctr" defTabSz="914390" fontAlgn="auto">
              <a:lnSpc>
                <a:spcPct val="100000"/>
              </a:lnSpc>
              <a:spcBef>
                <a:spcPts val="0"/>
              </a:spcBef>
              <a:spcAft>
                <a:spcPts val="0"/>
              </a:spcAft>
              <a:buClrTx/>
              <a:buSzTx/>
              <a:buFontTx/>
              <a:buNone/>
              <a:tabLst/>
            </a:pPr>
            <a:endParaRPr kumimoji="0" lang="en-US" sz="1000" b="0" i="0" u="none" strike="noStrike" kern="0" cap="none" spc="0" normalizeH="0" baseline="0" noProof="0" dirty="0">
              <a:ln>
                <a:noFill/>
              </a:ln>
              <a:solidFill>
                <a:prstClr val="white"/>
              </a:solidFill>
              <a:effectLst/>
              <a:uLnTx/>
              <a:uFillTx/>
              <a:latin typeface="Nunito Sans" panose="00000500000000000000" pitchFamily="2" charset="0"/>
              <a:ea typeface="MS PGothic"/>
            </a:endParaRPr>
          </a:p>
        </p:txBody>
      </p:sp>
      <p:sp>
        <p:nvSpPr>
          <p:cNvPr id="83" name="Text Placeholder 21">
            <a:extLst>
              <a:ext uri="{FF2B5EF4-FFF2-40B4-BE49-F238E27FC236}">
                <a16:creationId xmlns:a16="http://schemas.microsoft.com/office/drawing/2014/main" id="{30A9861C-06EE-41F7-95B1-E82B878BEBF8}"/>
              </a:ext>
            </a:extLst>
          </p:cNvPr>
          <p:cNvSpPr>
            <a:spLocks noGrp="1"/>
          </p:cNvSpPr>
          <p:nvPr>
            <p:ph type="body" sz="quarter" idx="68" hasCustomPrompt="1"/>
          </p:nvPr>
        </p:nvSpPr>
        <p:spPr>
          <a:xfrm>
            <a:off x="3548421" y="1986398"/>
            <a:ext cx="2417045" cy="275171"/>
          </a:xfrm>
          <a:prstGeom prst="rect">
            <a:avLst/>
          </a:prstGeom>
        </p:spPr>
        <p:txBody>
          <a:bodyPr anchor="t" anchorCtr="0">
            <a:noAutofit/>
          </a:bodyPr>
          <a:lstStyle>
            <a:lvl1pPr>
              <a:lnSpc>
                <a:spcPts val="1300"/>
              </a:lnSpc>
              <a:buFont typeface="Arial" pitchFamily="34" charset="0"/>
              <a:buNone/>
              <a:defRPr sz="1200" b="0" kern="7500" spc="80" baseline="0">
                <a:solidFill>
                  <a:schemeClr val="accent2"/>
                </a:solidFill>
              </a:defRPr>
            </a:lvl1pPr>
            <a:lvl2pPr>
              <a:defRPr sz="900"/>
            </a:lvl2pPr>
            <a:lvl3pPr>
              <a:defRPr sz="900"/>
            </a:lvl3pPr>
            <a:lvl4pPr>
              <a:defRPr sz="900"/>
            </a:lvl4pPr>
            <a:lvl5pPr>
              <a:defRPr sz="900"/>
            </a:lvl5pPr>
          </a:lstStyle>
          <a:p>
            <a:pPr lvl="0"/>
            <a:r>
              <a:rPr lang="en-US" noProof="0" dirty="0"/>
              <a:t>SERVICE WE PROVIDED</a:t>
            </a:r>
          </a:p>
        </p:txBody>
      </p:sp>
      <p:sp>
        <p:nvSpPr>
          <p:cNvPr id="84" name="Text Placeholder 21">
            <a:extLst>
              <a:ext uri="{FF2B5EF4-FFF2-40B4-BE49-F238E27FC236}">
                <a16:creationId xmlns:a16="http://schemas.microsoft.com/office/drawing/2014/main" id="{2B74B560-F5CD-4DC3-AFC7-64DF27B8F54F}"/>
              </a:ext>
            </a:extLst>
          </p:cNvPr>
          <p:cNvSpPr>
            <a:spLocks noGrp="1"/>
          </p:cNvSpPr>
          <p:nvPr>
            <p:ph type="body" sz="quarter" idx="69" hasCustomPrompt="1"/>
          </p:nvPr>
        </p:nvSpPr>
        <p:spPr>
          <a:xfrm>
            <a:off x="3548421" y="2799064"/>
            <a:ext cx="2417045" cy="205532"/>
          </a:xfrm>
          <a:prstGeom prst="rect">
            <a:avLst/>
          </a:prstGeom>
        </p:spPr>
        <p:txBody>
          <a:bodyPr wrap="square" anchor="ctr" anchorCtr="0">
            <a:noAutofit/>
          </a:bodyPr>
          <a:lstStyle>
            <a:lvl1pPr marL="0" indent="0">
              <a:lnSpc>
                <a:spcPct val="100000"/>
              </a:lnSpc>
              <a:buFont typeface="Arial" pitchFamily="34" charset="0"/>
              <a:buNone/>
              <a:defRPr sz="1000" b="0" baseline="0">
                <a:solidFill>
                  <a:schemeClr val="tx1"/>
                </a:solidFill>
              </a:defRPr>
            </a:lvl1pPr>
            <a:lvl2pPr>
              <a:defRPr sz="900"/>
            </a:lvl2pPr>
            <a:lvl3pPr>
              <a:defRPr sz="900"/>
            </a:lvl3pPr>
            <a:lvl4pPr>
              <a:defRPr sz="900"/>
            </a:lvl4pPr>
            <a:lvl5pPr>
              <a:defRPr sz="900"/>
            </a:lvl5pPr>
          </a:lstStyle>
          <a:p>
            <a:pPr lvl="0"/>
            <a:r>
              <a:rPr lang="en-US" noProof="0" dirty="0"/>
              <a:t>has been acquired by</a:t>
            </a:r>
          </a:p>
        </p:txBody>
      </p:sp>
      <p:sp>
        <p:nvSpPr>
          <p:cNvPr id="85" name="Text Placeholder 21">
            <a:extLst>
              <a:ext uri="{FF2B5EF4-FFF2-40B4-BE49-F238E27FC236}">
                <a16:creationId xmlns:a16="http://schemas.microsoft.com/office/drawing/2014/main" id="{5C673873-B7FD-4B27-AECA-552E0A4FC1A0}"/>
              </a:ext>
            </a:extLst>
          </p:cNvPr>
          <p:cNvSpPr>
            <a:spLocks noGrp="1"/>
          </p:cNvSpPr>
          <p:nvPr>
            <p:ph type="body" sz="quarter" idx="70" hasCustomPrompt="1"/>
          </p:nvPr>
        </p:nvSpPr>
        <p:spPr>
          <a:xfrm>
            <a:off x="3548421" y="3471074"/>
            <a:ext cx="2417045" cy="366718"/>
          </a:xfrm>
          <a:prstGeom prst="rect">
            <a:avLst/>
          </a:prstGeom>
        </p:spPr>
        <p:txBody>
          <a:bodyPr wrap="square" anchor="b" anchorCtr="0">
            <a:noAutofit/>
          </a:bodyPr>
          <a:lstStyle>
            <a:lvl1pPr marL="0" indent="0">
              <a:lnSpc>
                <a:spcPct val="100000"/>
              </a:lnSpc>
              <a:spcBef>
                <a:spcPts val="0"/>
              </a:spcBef>
              <a:buFont typeface="Arial" pitchFamily="34" charset="0"/>
              <a:buNone/>
              <a:defRPr sz="1000" b="0" baseline="0">
                <a:solidFill>
                  <a:schemeClr val="accent3"/>
                </a:solidFill>
              </a:defRPr>
            </a:lvl1pPr>
            <a:lvl2pPr>
              <a:defRPr sz="900"/>
            </a:lvl2pPr>
            <a:lvl3pPr>
              <a:defRPr sz="900"/>
            </a:lvl3pPr>
            <a:lvl4pPr>
              <a:defRPr sz="900"/>
            </a:lvl4pPr>
            <a:lvl5pPr>
              <a:defRPr sz="900"/>
            </a:lvl5pPr>
          </a:lstStyle>
          <a:p>
            <a:pPr lvl="0"/>
            <a:r>
              <a:rPr lang="en-US" noProof="0" dirty="0"/>
              <a:t>Our role in the transaction</a:t>
            </a:r>
          </a:p>
          <a:p>
            <a:pPr lvl="0"/>
            <a:r>
              <a:rPr lang="en-US" noProof="0" dirty="0"/>
              <a:t>Can be two lines</a:t>
            </a:r>
          </a:p>
        </p:txBody>
      </p:sp>
      <p:sp>
        <p:nvSpPr>
          <p:cNvPr id="86" name="Picture Placeholder 5">
            <a:extLst>
              <a:ext uri="{FF2B5EF4-FFF2-40B4-BE49-F238E27FC236}">
                <a16:creationId xmlns:a16="http://schemas.microsoft.com/office/drawing/2014/main" id="{BF092049-EF81-406B-9B57-F19074B90CF7}"/>
              </a:ext>
            </a:extLst>
          </p:cNvPr>
          <p:cNvSpPr>
            <a:spLocks noGrp="1"/>
          </p:cNvSpPr>
          <p:nvPr>
            <p:ph type="pic" sz="quarter" idx="71" hasCustomPrompt="1"/>
          </p:nvPr>
        </p:nvSpPr>
        <p:spPr>
          <a:xfrm>
            <a:off x="3548421" y="2482481"/>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87" name="Picture Placeholder 5">
            <a:extLst>
              <a:ext uri="{FF2B5EF4-FFF2-40B4-BE49-F238E27FC236}">
                <a16:creationId xmlns:a16="http://schemas.microsoft.com/office/drawing/2014/main" id="{1D3C336E-EA9F-42D2-94EF-81C2D826243B}"/>
              </a:ext>
            </a:extLst>
          </p:cNvPr>
          <p:cNvSpPr>
            <a:spLocks noGrp="1"/>
          </p:cNvSpPr>
          <p:nvPr>
            <p:ph type="pic" sz="quarter" idx="72" hasCustomPrompt="1"/>
          </p:nvPr>
        </p:nvSpPr>
        <p:spPr>
          <a:xfrm>
            <a:off x="3548421" y="3154491"/>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88" name="Rectangle 87">
            <a:extLst>
              <a:ext uri="{FF2B5EF4-FFF2-40B4-BE49-F238E27FC236}">
                <a16:creationId xmlns:a16="http://schemas.microsoft.com/office/drawing/2014/main" id="{67149606-EF84-41A1-96EC-88AB9C55E0D6}"/>
              </a:ext>
            </a:extLst>
          </p:cNvPr>
          <p:cNvSpPr/>
          <p:nvPr userDrawn="1"/>
        </p:nvSpPr>
        <p:spPr>
          <a:xfrm>
            <a:off x="6157977" y="1874646"/>
            <a:ext cx="2535936" cy="2081783"/>
          </a:xfrm>
          <a:prstGeom prst="rect">
            <a:avLst/>
          </a:prstGeom>
          <a:noFill/>
          <a:ln w="6350" cap="flat" cmpd="sng" algn="ctr">
            <a:solidFill>
              <a:schemeClr val="tx1">
                <a:lumMod val="40000"/>
                <a:lumOff val="60000"/>
              </a:schemeClr>
            </a:solidFill>
            <a:prstDash val="solid"/>
          </a:ln>
          <a:effectLst/>
        </p:spPr>
        <p:txBody>
          <a:bodyPr rtlCol="0" anchor="ctr"/>
          <a:lstStyle/>
          <a:p>
            <a:pPr marR="0" lvl="0" indent="0" algn="ctr" defTabSz="914390" fontAlgn="auto">
              <a:lnSpc>
                <a:spcPct val="100000"/>
              </a:lnSpc>
              <a:spcBef>
                <a:spcPts val="0"/>
              </a:spcBef>
              <a:spcAft>
                <a:spcPts val="0"/>
              </a:spcAft>
              <a:buClrTx/>
              <a:buSzTx/>
              <a:buFontTx/>
              <a:buNone/>
              <a:tabLst/>
            </a:pPr>
            <a:endParaRPr kumimoji="0" lang="en-US" sz="1000" b="0" i="0" u="none" strike="noStrike" kern="0" cap="none" spc="0" normalizeH="0" baseline="0" noProof="0" dirty="0">
              <a:ln>
                <a:noFill/>
              </a:ln>
              <a:solidFill>
                <a:prstClr val="white"/>
              </a:solidFill>
              <a:effectLst/>
              <a:uLnTx/>
              <a:uFillTx/>
              <a:latin typeface="Nunito Sans" panose="00000500000000000000" pitchFamily="2" charset="0"/>
              <a:ea typeface="MS PGothic"/>
            </a:endParaRPr>
          </a:p>
        </p:txBody>
      </p:sp>
      <p:sp>
        <p:nvSpPr>
          <p:cNvPr id="89" name="Text Placeholder 21">
            <a:extLst>
              <a:ext uri="{FF2B5EF4-FFF2-40B4-BE49-F238E27FC236}">
                <a16:creationId xmlns:a16="http://schemas.microsoft.com/office/drawing/2014/main" id="{FD1004CC-89F7-43C2-8963-C053D266217D}"/>
              </a:ext>
            </a:extLst>
          </p:cNvPr>
          <p:cNvSpPr>
            <a:spLocks noGrp="1"/>
          </p:cNvSpPr>
          <p:nvPr>
            <p:ph type="body" sz="quarter" idx="73" hasCustomPrompt="1"/>
          </p:nvPr>
        </p:nvSpPr>
        <p:spPr>
          <a:xfrm>
            <a:off x="6213664" y="1986398"/>
            <a:ext cx="2417045" cy="275171"/>
          </a:xfrm>
          <a:prstGeom prst="rect">
            <a:avLst/>
          </a:prstGeom>
        </p:spPr>
        <p:txBody>
          <a:bodyPr anchor="t" anchorCtr="0">
            <a:noAutofit/>
          </a:bodyPr>
          <a:lstStyle>
            <a:lvl1pPr>
              <a:lnSpc>
                <a:spcPts val="1300"/>
              </a:lnSpc>
              <a:buFont typeface="Arial" pitchFamily="34" charset="0"/>
              <a:buNone/>
              <a:defRPr sz="1200" b="0" kern="7500" spc="80" baseline="0">
                <a:solidFill>
                  <a:schemeClr val="accent2"/>
                </a:solidFill>
              </a:defRPr>
            </a:lvl1pPr>
            <a:lvl2pPr>
              <a:defRPr sz="900"/>
            </a:lvl2pPr>
            <a:lvl3pPr>
              <a:defRPr sz="900"/>
            </a:lvl3pPr>
            <a:lvl4pPr>
              <a:defRPr sz="900"/>
            </a:lvl4pPr>
            <a:lvl5pPr>
              <a:defRPr sz="900"/>
            </a:lvl5pPr>
          </a:lstStyle>
          <a:p>
            <a:pPr lvl="0"/>
            <a:r>
              <a:rPr lang="en-US" noProof="0" dirty="0"/>
              <a:t>SERVICE WE PROVIDED</a:t>
            </a:r>
          </a:p>
        </p:txBody>
      </p:sp>
      <p:sp>
        <p:nvSpPr>
          <p:cNvPr id="90" name="Text Placeholder 21">
            <a:extLst>
              <a:ext uri="{FF2B5EF4-FFF2-40B4-BE49-F238E27FC236}">
                <a16:creationId xmlns:a16="http://schemas.microsoft.com/office/drawing/2014/main" id="{2635CEA0-3285-4BE0-AF6E-0FB4B3CA126F}"/>
              </a:ext>
            </a:extLst>
          </p:cNvPr>
          <p:cNvSpPr>
            <a:spLocks noGrp="1"/>
          </p:cNvSpPr>
          <p:nvPr>
            <p:ph type="body" sz="quarter" idx="74" hasCustomPrompt="1"/>
          </p:nvPr>
        </p:nvSpPr>
        <p:spPr>
          <a:xfrm>
            <a:off x="6213664" y="2799064"/>
            <a:ext cx="2417045" cy="205532"/>
          </a:xfrm>
          <a:prstGeom prst="rect">
            <a:avLst/>
          </a:prstGeom>
        </p:spPr>
        <p:txBody>
          <a:bodyPr wrap="square" anchor="ctr" anchorCtr="0">
            <a:noAutofit/>
          </a:bodyPr>
          <a:lstStyle>
            <a:lvl1pPr marL="0" indent="0">
              <a:lnSpc>
                <a:spcPct val="100000"/>
              </a:lnSpc>
              <a:buFont typeface="Arial" pitchFamily="34" charset="0"/>
              <a:buNone/>
              <a:defRPr sz="1000" b="0" baseline="0">
                <a:solidFill>
                  <a:schemeClr val="tx1"/>
                </a:solidFill>
              </a:defRPr>
            </a:lvl1pPr>
            <a:lvl2pPr>
              <a:defRPr sz="900"/>
            </a:lvl2pPr>
            <a:lvl3pPr>
              <a:defRPr sz="900"/>
            </a:lvl3pPr>
            <a:lvl4pPr>
              <a:defRPr sz="900"/>
            </a:lvl4pPr>
            <a:lvl5pPr>
              <a:defRPr sz="900"/>
            </a:lvl5pPr>
          </a:lstStyle>
          <a:p>
            <a:pPr lvl="0"/>
            <a:r>
              <a:rPr lang="en-US" noProof="0" dirty="0"/>
              <a:t>has been acquired by</a:t>
            </a:r>
          </a:p>
        </p:txBody>
      </p:sp>
      <p:sp>
        <p:nvSpPr>
          <p:cNvPr id="91" name="Text Placeholder 21">
            <a:extLst>
              <a:ext uri="{FF2B5EF4-FFF2-40B4-BE49-F238E27FC236}">
                <a16:creationId xmlns:a16="http://schemas.microsoft.com/office/drawing/2014/main" id="{AB7B1EA0-38C8-4672-BD04-F93B539BCA81}"/>
              </a:ext>
            </a:extLst>
          </p:cNvPr>
          <p:cNvSpPr>
            <a:spLocks noGrp="1"/>
          </p:cNvSpPr>
          <p:nvPr>
            <p:ph type="body" sz="quarter" idx="75" hasCustomPrompt="1"/>
          </p:nvPr>
        </p:nvSpPr>
        <p:spPr>
          <a:xfrm>
            <a:off x="6213664" y="3471074"/>
            <a:ext cx="2417045" cy="366718"/>
          </a:xfrm>
          <a:prstGeom prst="rect">
            <a:avLst/>
          </a:prstGeom>
        </p:spPr>
        <p:txBody>
          <a:bodyPr wrap="square" anchor="b" anchorCtr="0">
            <a:noAutofit/>
          </a:bodyPr>
          <a:lstStyle>
            <a:lvl1pPr marL="0" indent="0">
              <a:lnSpc>
                <a:spcPct val="100000"/>
              </a:lnSpc>
              <a:spcBef>
                <a:spcPts val="0"/>
              </a:spcBef>
              <a:buFont typeface="Arial" pitchFamily="34" charset="0"/>
              <a:buNone/>
              <a:defRPr sz="1000" b="0" baseline="0">
                <a:solidFill>
                  <a:schemeClr val="accent3"/>
                </a:solidFill>
              </a:defRPr>
            </a:lvl1pPr>
            <a:lvl2pPr>
              <a:defRPr sz="900"/>
            </a:lvl2pPr>
            <a:lvl3pPr>
              <a:defRPr sz="900"/>
            </a:lvl3pPr>
            <a:lvl4pPr>
              <a:defRPr sz="900"/>
            </a:lvl4pPr>
            <a:lvl5pPr>
              <a:defRPr sz="900"/>
            </a:lvl5pPr>
          </a:lstStyle>
          <a:p>
            <a:pPr lvl="0"/>
            <a:r>
              <a:rPr lang="en-US" noProof="0" dirty="0"/>
              <a:t>Our role in the transaction</a:t>
            </a:r>
          </a:p>
          <a:p>
            <a:pPr lvl="0"/>
            <a:r>
              <a:rPr lang="en-US" noProof="0" dirty="0"/>
              <a:t>Can be two lines</a:t>
            </a:r>
          </a:p>
        </p:txBody>
      </p:sp>
      <p:sp>
        <p:nvSpPr>
          <p:cNvPr id="92" name="Picture Placeholder 5">
            <a:extLst>
              <a:ext uri="{FF2B5EF4-FFF2-40B4-BE49-F238E27FC236}">
                <a16:creationId xmlns:a16="http://schemas.microsoft.com/office/drawing/2014/main" id="{AC261A9A-E967-47FD-8CE9-526F7C5EC456}"/>
              </a:ext>
            </a:extLst>
          </p:cNvPr>
          <p:cNvSpPr>
            <a:spLocks noGrp="1"/>
          </p:cNvSpPr>
          <p:nvPr>
            <p:ph type="pic" sz="quarter" idx="76" hasCustomPrompt="1"/>
          </p:nvPr>
        </p:nvSpPr>
        <p:spPr>
          <a:xfrm>
            <a:off x="6213664" y="2482481"/>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93" name="Picture Placeholder 5">
            <a:extLst>
              <a:ext uri="{FF2B5EF4-FFF2-40B4-BE49-F238E27FC236}">
                <a16:creationId xmlns:a16="http://schemas.microsoft.com/office/drawing/2014/main" id="{50DD1AEB-03EB-46D3-95AC-78DD0C8BAFD9}"/>
              </a:ext>
            </a:extLst>
          </p:cNvPr>
          <p:cNvSpPr>
            <a:spLocks noGrp="1"/>
          </p:cNvSpPr>
          <p:nvPr>
            <p:ph type="pic" sz="quarter" idx="77" hasCustomPrompt="1"/>
          </p:nvPr>
        </p:nvSpPr>
        <p:spPr>
          <a:xfrm>
            <a:off x="6213664" y="3154491"/>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94" name="Rectangle 93">
            <a:extLst>
              <a:ext uri="{FF2B5EF4-FFF2-40B4-BE49-F238E27FC236}">
                <a16:creationId xmlns:a16="http://schemas.microsoft.com/office/drawing/2014/main" id="{C3291A07-5FDE-4A02-B660-72B628225E11}"/>
              </a:ext>
            </a:extLst>
          </p:cNvPr>
          <p:cNvSpPr/>
          <p:nvPr userDrawn="1"/>
        </p:nvSpPr>
        <p:spPr>
          <a:xfrm>
            <a:off x="8817864" y="1874646"/>
            <a:ext cx="2535936" cy="2081783"/>
          </a:xfrm>
          <a:prstGeom prst="rect">
            <a:avLst/>
          </a:prstGeom>
          <a:noFill/>
          <a:ln w="6350" cap="flat" cmpd="sng" algn="ctr">
            <a:solidFill>
              <a:schemeClr val="tx1">
                <a:lumMod val="40000"/>
                <a:lumOff val="60000"/>
              </a:schemeClr>
            </a:solidFill>
            <a:prstDash val="solid"/>
          </a:ln>
          <a:effectLst/>
        </p:spPr>
        <p:txBody>
          <a:bodyPr rtlCol="0" anchor="ctr"/>
          <a:lstStyle/>
          <a:p>
            <a:pPr marR="0" lvl="0" indent="0" algn="ctr" defTabSz="914390" fontAlgn="auto">
              <a:lnSpc>
                <a:spcPct val="100000"/>
              </a:lnSpc>
              <a:spcBef>
                <a:spcPts val="0"/>
              </a:spcBef>
              <a:spcAft>
                <a:spcPts val="0"/>
              </a:spcAft>
              <a:buClrTx/>
              <a:buSzTx/>
              <a:buFontTx/>
              <a:buNone/>
              <a:tabLst/>
            </a:pPr>
            <a:endParaRPr kumimoji="0" lang="en-US" sz="1000" b="0" i="0" u="none" strike="noStrike" kern="0" cap="none" spc="0" normalizeH="0" baseline="0" noProof="0" dirty="0">
              <a:ln>
                <a:noFill/>
              </a:ln>
              <a:solidFill>
                <a:prstClr val="white"/>
              </a:solidFill>
              <a:effectLst/>
              <a:uLnTx/>
              <a:uFillTx/>
              <a:latin typeface="Nunito Sans" panose="00000500000000000000" pitchFamily="2" charset="0"/>
              <a:ea typeface="MS PGothic"/>
            </a:endParaRPr>
          </a:p>
        </p:txBody>
      </p:sp>
      <p:sp>
        <p:nvSpPr>
          <p:cNvPr id="95" name="Text Placeholder 21">
            <a:extLst>
              <a:ext uri="{FF2B5EF4-FFF2-40B4-BE49-F238E27FC236}">
                <a16:creationId xmlns:a16="http://schemas.microsoft.com/office/drawing/2014/main" id="{25B89DC3-CE65-4075-8617-B46A17BC30BC}"/>
              </a:ext>
            </a:extLst>
          </p:cNvPr>
          <p:cNvSpPr>
            <a:spLocks noGrp="1"/>
          </p:cNvSpPr>
          <p:nvPr>
            <p:ph type="body" sz="quarter" idx="78" hasCustomPrompt="1"/>
          </p:nvPr>
        </p:nvSpPr>
        <p:spPr>
          <a:xfrm>
            <a:off x="8880387" y="1986398"/>
            <a:ext cx="2417045" cy="275171"/>
          </a:xfrm>
          <a:prstGeom prst="rect">
            <a:avLst/>
          </a:prstGeom>
        </p:spPr>
        <p:txBody>
          <a:bodyPr anchor="t" anchorCtr="0">
            <a:noAutofit/>
          </a:bodyPr>
          <a:lstStyle>
            <a:lvl1pPr>
              <a:lnSpc>
                <a:spcPts val="1300"/>
              </a:lnSpc>
              <a:buFont typeface="Arial" pitchFamily="34" charset="0"/>
              <a:buNone/>
              <a:defRPr sz="1200" b="0" kern="7500" spc="80" baseline="0">
                <a:solidFill>
                  <a:schemeClr val="accent2"/>
                </a:solidFill>
              </a:defRPr>
            </a:lvl1pPr>
            <a:lvl2pPr>
              <a:defRPr sz="900"/>
            </a:lvl2pPr>
            <a:lvl3pPr>
              <a:defRPr sz="900"/>
            </a:lvl3pPr>
            <a:lvl4pPr>
              <a:defRPr sz="900"/>
            </a:lvl4pPr>
            <a:lvl5pPr>
              <a:defRPr sz="900"/>
            </a:lvl5pPr>
          </a:lstStyle>
          <a:p>
            <a:pPr lvl="0"/>
            <a:r>
              <a:rPr lang="en-US" noProof="0" dirty="0"/>
              <a:t>SERVICE WE PROVIDED</a:t>
            </a:r>
          </a:p>
        </p:txBody>
      </p:sp>
      <p:sp>
        <p:nvSpPr>
          <p:cNvPr id="96" name="Text Placeholder 21">
            <a:extLst>
              <a:ext uri="{FF2B5EF4-FFF2-40B4-BE49-F238E27FC236}">
                <a16:creationId xmlns:a16="http://schemas.microsoft.com/office/drawing/2014/main" id="{B331D558-5941-4EC2-97E9-7134C9C4A81B}"/>
              </a:ext>
            </a:extLst>
          </p:cNvPr>
          <p:cNvSpPr>
            <a:spLocks noGrp="1"/>
          </p:cNvSpPr>
          <p:nvPr>
            <p:ph type="body" sz="quarter" idx="79" hasCustomPrompt="1"/>
          </p:nvPr>
        </p:nvSpPr>
        <p:spPr>
          <a:xfrm>
            <a:off x="8880387" y="2799064"/>
            <a:ext cx="2417045" cy="205532"/>
          </a:xfrm>
          <a:prstGeom prst="rect">
            <a:avLst/>
          </a:prstGeom>
        </p:spPr>
        <p:txBody>
          <a:bodyPr wrap="square" anchor="ctr" anchorCtr="0">
            <a:noAutofit/>
          </a:bodyPr>
          <a:lstStyle>
            <a:lvl1pPr marL="0" indent="0">
              <a:lnSpc>
                <a:spcPct val="100000"/>
              </a:lnSpc>
              <a:buFont typeface="Arial" pitchFamily="34" charset="0"/>
              <a:buNone/>
              <a:defRPr sz="1000" b="0" baseline="0">
                <a:solidFill>
                  <a:schemeClr val="tx1"/>
                </a:solidFill>
              </a:defRPr>
            </a:lvl1pPr>
            <a:lvl2pPr>
              <a:defRPr sz="900"/>
            </a:lvl2pPr>
            <a:lvl3pPr>
              <a:defRPr sz="900"/>
            </a:lvl3pPr>
            <a:lvl4pPr>
              <a:defRPr sz="900"/>
            </a:lvl4pPr>
            <a:lvl5pPr>
              <a:defRPr sz="900"/>
            </a:lvl5pPr>
          </a:lstStyle>
          <a:p>
            <a:pPr lvl="0"/>
            <a:r>
              <a:rPr lang="en-US" noProof="0" dirty="0"/>
              <a:t>has been acquired by</a:t>
            </a:r>
          </a:p>
        </p:txBody>
      </p:sp>
      <p:sp>
        <p:nvSpPr>
          <p:cNvPr id="97" name="Text Placeholder 21">
            <a:extLst>
              <a:ext uri="{FF2B5EF4-FFF2-40B4-BE49-F238E27FC236}">
                <a16:creationId xmlns:a16="http://schemas.microsoft.com/office/drawing/2014/main" id="{2A49A109-A9DD-4E49-92F9-FC9C1BD47084}"/>
              </a:ext>
            </a:extLst>
          </p:cNvPr>
          <p:cNvSpPr>
            <a:spLocks noGrp="1"/>
          </p:cNvSpPr>
          <p:nvPr>
            <p:ph type="body" sz="quarter" idx="80" hasCustomPrompt="1"/>
          </p:nvPr>
        </p:nvSpPr>
        <p:spPr>
          <a:xfrm>
            <a:off x="8880387" y="3471074"/>
            <a:ext cx="2417045" cy="366718"/>
          </a:xfrm>
          <a:prstGeom prst="rect">
            <a:avLst/>
          </a:prstGeom>
        </p:spPr>
        <p:txBody>
          <a:bodyPr wrap="square" anchor="b" anchorCtr="0">
            <a:noAutofit/>
          </a:bodyPr>
          <a:lstStyle>
            <a:lvl1pPr marL="0" indent="0">
              <a:lnSpc>
                <a:spcPct val="100000"/>
              </a:lnSpc>
              <a:spcBef>
                <a:spcPts val="0"/>
              </a:spcBef>
              <a:buFont typeface="Arial" pitchFamily="34" charset="0"/>
              <a:buNone/>
              <a:defRPr sz="1000" b="0" baseline="0">
                <a:solidFill>
                  <a:schemeClr val="accent3"/>
                </a:solidFill>
              </a:defRPr>
            </a:lvl1pPr>
            <a:lvl2pPr>
              <a:defRPr sz="900"/>
            </a:lvl2pPr>
            <a:lvl3pPr>
              <a:defRPr sz="900"/>
            </a:lvl3pPr>
            <a:lvl4pPr>
              <a:defRPr sz="900"/>
            </a:lvl4pPr>
            <a:lvl5pPr>
              <a:defRPr sz="900"/>
            </a:lvl5pPr>
          </a:lstStyle>
          <a:p>
            <a:pPr lvl="0"/>
            <a:r>
              <a:rPr lang="en-US" noProof="0" dirty="0"/>
              <a:t>Our role in the transaction</a:t>
            </a:r>
          </a:p>
          <a:p>
            <a:pPr lvl="0"/>
            <a:r>
              <a:rPr lang="en-US" noProof="0" dirty="0"/>
              <a:t>Can be two lines</a:t>
            </a:r>
          </a:p>
        </p:txBody>
      </p:sp>
      <p:sp>
        <p:nvSpPr>
          <p:cNvPr id="98" name="Picture Placeholder 5">
            <a:extLst>
              <a:ext uri="{FF2B5EF4-FFF2-40B4-BE49-F238E27FC236}">
                <a16:creationId xmlns:a16="http://schemas.microsoft.com/office/drawing/2014/main" id="{31E8F426-4951-4D48-8173-A855EB6A9CF8}"/>
              </a:ext>
            </a:extLst>
          </p:cNvPr>
          <p:cNvSpPr>
            <a:spLocks noGrp="1"/>
          </p:cNvSpPr>
          <p:nvPr>
            <p:ph type="pic" sz="quarter" idx="81" hasCustomPrompt="1"/>
          </p:nvPr>
        </p:nvSpPr>
        <p:spPr>
          <a:xfrm>
            <a:off x="8880387" y="2482481"/>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99" name="Picture Placeholder 5">
            <a:extLst>
              <a:ext uri="{FF2B5EF4-FFF2-40B4-BE49-F238E27FC236}">
                <a16:creationId xmlns:a16="http://schemas.microsoft.com/office/drawing/2014/main" id="{167DDFC6-D5A0-45E1-8C3D-5AAA43E11D3E}"/>
              </a:ext>
            </a:extLst>
          </p:cNvPr>
          <p:cNvSpPr>
            <a:spLocks noGrp="1"/>
          </p:cNvSpPr>
          <p:nvPr>
            <p:ph type="pic" sz="quarter" idx="82" hasCustomPrompt="1"/>
          </p:nvPr>
        </p:nvSpPr>
        <p:spPr>
          <a:xfrm>
            <a:off x="8880387" y="3154491"/>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151" name="Rectangle 150">
            <a:extLst>
              <a:ext uri="{FF2B5EF4-FFF2-40B4-BE49-F238E27FC236}">
                <a16:creationId xmlns:a16="http://schemas.microsoft.com/office/drawing/2014/main" id="{7D74D59D-E1CB-448A-B231-026D42B65A5E}"/>
              </a:ext>
            </a:extLst>
          </p:cNvPr>
          <p:cNvSpPr/>
          <p:nvPr userDrawn="1"/>
        </p:nvSpPr>
        <p:spPr>
          <a:xfrm>
            <a:off x="838200" y="4081940"/>
            <a:ext cx="2535936" cy="2081783"/>
          </a:xfrm>
          <a:prstGeom prst="rect">
            <a:avLst/>
          </a:prstGeom>
          <a:noFill/>
          <a:ln w="6350" cap="flat" cmpd="sng" algn="ctr">
            <a:solidFill>
              <a:schemeClr val="tx1">
                <a:lumMod val="40000"/>
                <a:lumOff val="60000"/>
              </a:schemeClr>
            </a:solidFill>
            <a:prstDash val="solid"/>
          </a:ln>
          <a:effectLst/>
        </p:spPr>
        <p:txBody>
          <a:bodyPr rtlCol="0" anchor="ctr"/>
          <a:lstStyle/>
          <a:p>
            <a:pPr marR="0" lvl="0" indent="0" algn="ctr" defTabSz="914390" fontAlgn="auto">
              <a:lnSpc>
                <a:spcPct val="100000"/>
              </a:lnSpc>
              <a:spcBef>
                <a:spcPts val="0"/>
              </a:spcBef>
              <a:spcAft>
                <a:spcPts val="0"/>
              </a:spcAft>
              <a:buClrTx/>
              <a:buSzTx/>
              <a:buFontTx/>
              <a:buNone/>
              <a:tabLst/>
            </a:pPr>
            <a:endParaRPr kumimoji="0" lang="en-US" sz="1000" b="0" i="0" u="none" strike="noStrike" kern="0" cap="none" spc="0" normalizeH="0" baseline="0" noProof="0" dirty="0">
              <a:ln>
                <a:noFill/>
              </a:ln>
              <a:solidFill>
                <a:prstClr val="white"/>
              </a:solidFill>
              <a:effectLst/>
              <a:uLnTx/>
              <a:uFillTx/>
              <a:latin typeface="Nunito Sans" panose="00000500000000000000" pitchFamily="2" charset="0"/>
              <a:ea typeface="MS PGothic"/>
            </a:endParaRPr>
          </a:p>
        </p:txBody>
      </p:sp>
      <p:sp>
        <p:nvSpPr>
          <p:cNvPr id="152" name="Text Placeholder 21">
            <a:extLst>
              <a:ext uri="{FF2B5EF4-FFF2-40B4-BE49-F238E27FC236}">
                <a16:creationId xmlns:a16="http://schemas.microsoft.com/office/drawing/2014/main" id="{BC947F47-4C08-47F7-9D2F-251851F632F9}"/>
              </a:ext>
            </a:extLst>
          </p:cNvPr>
          <p:cNvSpPr>
            <a:spLocks noGrp="1"/>
          </p:cNvSpPr>
          <p:nvPr>
            <p:ph type="body" sz="quarter" idx="83" hasCustomPrompt="1"/>
          </p:nvPr>
        </p:nvSpPr>
        <p:spPr>
          <a:xfrm>
            <a:off x="900723" y="4193692"/>
            <a:ext cx="2417045" cy="275171"/>
          </a:xfrm>
          <a:prstGeom prst="rect">
            <a:avLst/>
          </a:prstGeom>
        </p:spPr>
        <p:txBody>
          <a:bodyPr anchor="t" anchorCtr="0">
            <a:noAutofit/>
          </a:bodyPr>
          <a:lstStyle>
            <a:lvl1pPr>
              <a:lnSpc>
                <a:spcPts val="1300"/>
              </a:lnSpc>
              <a:buFont typeface="Arial" pitchFamily="34" charset="0"/>
              <a:buNone/>
              <a:defRPr sz="1200" b="0" kern="7500" spc="80" baseline="0">
                <a:solidFill>
                  <a:schemeClr val="accent2"/>
                </a:solidFill>
              </a:defRPr>
            </a:lvl1pPr>
            <a:lvl2pPr>
              <a:defRPr sz="900"/>
            </a:lvl2pPr>
            <a:lvl3pPr>
              <a:defRPr sz="900"/>
            </a:lvl3pPr>
            <a:lvl4pPr>
              <a:defRPr sz="900"/>
            </a:lvl4pPr>
            <a:lvl5pPr>
              <a:defRPr sz="900"/>
            </a:lvl5pPr>
          </a:lstStyle>
          <a:p>
            <a:pPr lvl="0"/>
            <a:r>
              <a:rPr lang="en-US" noProof="0" dirty="0"/>
              <a:t>SERVICE WE PROVIDED</a:t>
            </a:r>
          </a:p>
        </p:txBody>
      </p:sp>
      <p:sp>
        <p:nvSpPr>
          <p:cNvPr id="153" name="Text Placeholder 21">
            <a:extLst>
              <a:ext uri="{FF2B5EF4-FFF2-40B4-BE49-F238E27FC236}">
                <a16:creationId xmlns:a16="http://schemas.microsoft.com/office/drawing/2014/main" id="{A99C472B-E642-44D7-9ED5-8A8C78E44FEB}"/>
              </a:ext>
            </a:extLst>
          </p:cNvPr>
          <p:cNvSpPr>
            <a:spLocks noGrp="1"/>
          </p:cNvSpPr>
          <p:nvPr>
            <p:ph type="body" sz="quarter" idx="84" hasCustomPrompt="1"/>
          </p:nvPr>
        </p:nvSpPr>
        <p:spPr>
          <a:xfrm>
            <a:off x="900723" y="5006358"/>
            <a:ext cx="2417045" cy="205532"/>
          </a:xfrm>
          <a:prstGeom prst="rect">
            <a:avLst/>
          </a:prstGeom>
        </p:spPr>
        <p:txBody>
          <a:bodyPr wrap="square" anchor="ctr" anchorCtr="0">
            <a:noAutofit/>
          </a:bodyPr>
          <a:lstStyle>
            <a:lvl1pPr marL="0" indent="0">
              <a:lnSpc>
                <a:spcPct val="100000"/>
              </a:lnSpc>
              <a:buFont typeface="Arial" pitchFamily="34" charset="0"/>
              <a:buNone/>
              <a:defRPr sz="1000" b="0" baseline="0">
                <a:solidFill>
                  <a:schemeClr val="tx1"/>
                </a:solidFill>
              </a:defRPr>
            </a:lvl1pPr>
            <a:lvl2pPr>
              <a:defRPr sz="900"/>
            </a:lvl2pPr>
            <a:lvl3pPr>
              <a:defRPr sz="900"/>
            </a:lvl3pPr>
            <a:lvl4pPr>
              <a:defRPr sz="900"/>
            </a:lvl4pPr>
            <a:lvl5pPr>
              <a:defRPr sz="900"/>
            </a:lvl5pPr>
          </a:lstStyle>
          <a:p>
            <a:pPr lvl="0"/>
            <a:r>
              <a:rPr lang="en-US" noProof="0" dirty="0"/>
              <a:t>has been acquired by</a:t>
            </a:r>
          </a:p>
        </p:txBody>
      </p:sp>
      <p:sp>
        <p:nvSpPr>
          <p:cNvPr id="154" name="Text Placeholder 21">
            <a:extLst>
              <a:ext uri="{FF2B5EF4-FFF2-40B4-BE49-F238E27FC236}">
                <a16:creationId xmlns:a16="http://schemas.microsoft.com/office/drawing/2014/main" id="{AFDE37DA-1C9C-4B36-A78C-6D176DBCF191}"/>
              </a:ext>
            </a:extLst>
          </p:cNvPr>
          <p:cNvSpPr>
            <a:spLocks noGrp="1"/>
          </p:cNvSpPr>
          <p:nvPr>
            <p:ph type="body" sz="quarter" idx="85" hasCustomPrompt="1"/>
          </p:nvPr>
        </p:nvSpPr>
        <p:spPr>
          <a:xfrm>
            <a:off x="900723" y="5678368"/>
            <a:ext cx="2417045" cy="366718"/>
          </a:xfrm>
          <a:prstGeom prst="rect">
            <a:avLst/>
          </a:prstGeom>
        </p:spPr>
        <p:txBody>
          <a:bodyPr wrap="square" anchor="b" anchorCtr="0">
            <a:noAutofit/>
          </a:bodyPr>
          <a:lstStyle>
            <a:lvl1pPr marL="0" indent="0">
              <a:lnSpc>
                <a:spcPct val="100000"/>
              </a:lnSpc>
              <a:spcBef>
                <a:spcPts val="0"/>
              </a:spcBef>
              <a:buFont typeface="Arial" pitchFamily="34" charset="0"/>
              <a:buNone/>
              <a:defRPr sz="1000" b="0" baseline="0">
                <a:solidFill>
                  <a:schemeClr val="accent3"/>
                </a:solidFill>
              </a:defRPr>
            </a:lvl1pPr>
            <a:lvl2pPr>
              <a:defRPr sz="900"/>
            </a:lvl2pPr>
            <a:lvl3pPr>
              <a:defRPr sz="900"/>
            </a:lvl3pPr>
            <a:lvl4pPr>
              <a:defRPr sz="900"/>
            </a:lvl4pPr>
            <a:lvl5pPr>
              <a:defRPr sz="900"/>
            </a:lvl5pPr>
          </a:lstStyle>
          <a:p>
            <a:pPr lvl="0"/>
            <a:r>
              <a:rPr lang="en-US" noProof="0" dirty="0"/>
              <a:t>Our role in the transaction</a:t>
            </a:r>
          </a:p>
          <a:p>
            <a:pPr lvl="0"/>
            <a:r>
              <a:rPr lang="en-US" noProof="0" dirty="0"/>
              <a:t>Can be two lines</a:t>
            </a:r>
          </a:p>
        </p:txBody>
      </p:sp>
      <p:sp>
        <p:nvSpPr>
          <p:cNvPr id="155" name="Picture Placeholder 5">
            <a:extLst>
              <a:ext uri="{FF2B5EF4-FFF2-40B4-BE49-F238E27FC236}">
                <a16:creationId xmlns:a16="http://schemas.microsoft.com/office/drawing/2014/main" id="{4F338E16-1DAF-4906-8BD7-663301120D43}"/>
              </a:ext>
            </a:extLst>
          </p:cNvPr>
          <p:cNvSpPr>
            <a:spLocks noGrp="1"/>
          </p:cNvSpPr>
          <p:nvPr>
            <p:ph type="pic" sz="quarter" idx="86" hasCustomPrompt="1"/>
          </p:nvPr>
        </p:nvSpPr>
        <p:spPr>
          <a:xfrm>
            <a:off x="900723" y="4689775"/>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156" name="Picture Placeholder 5">
            <a:extLst>
              <a:ext uri="{FF2B5EF4-FFF2-40B4-BE49-F238E27FC236}">
                <a16:creationId xmlns:a16="http://schemas.microsoft.com/office/drawing/2014/main" id="{3A4B359E-2C80-45A8-A932-96E405D9AD15}"/>
              </a:ext>
            </a:extLst>
          </p:cNvPr>
          <p:cNvSpPr>
            <a:spLocks noGrp="1"/>
          </p:cNvSpPr>
          <p:nvPr>
            <p:ph type="pic" sz="quarter" idx="87" hasCustomPrompt="1"/>
          </p:nvPr>
        </p:nvSpPr>
        <p:spPr>
          <a:xfrm>
            <a:off x="900723" y="5361785"/>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157" name="Rectangle 156">
            <a:extLst>
              <a:ext uri="{FF2B5EF4-FFF2-40B4-BE49-F238E27FC236}">
                <a16:creationId xmlns:a16="http://schemas.microsoft.com/office/drawing/2014/main" id="{5DCCF4CB-2B12-4CA3-910F-220E042A2293}"/>
              </a:ext>
            </a:extLst>
          </p:cNvPr>
          <p:cNvSpPr/>
          <p:nvPr userDrawn="1"/>
        </p:nvSpPr>
        <p:spPr>
          <a:xfrm>
            <a:off x="3498089" y="4081940"/>
            <a:ext cx="2535936" cy="2081783"/>
          </a:xfrm>
          <a:prstGeom prst="rect">
            <a:avLst/>
          </a:prstGeom>
          <a:noFill/>
          <a:ln w="6350" cap="flat" cmpd="sng" algn="ctr">
            <a:solidFill>
              <a:schemeClr val="tx1">
                <a:lumMod val="40000"/>
                <a:lumOff val="60000"/>
              </a:schemeClr>
            </a:solidFill>
            <a:prstDash val="solid"/>
          </a:ln>
          <a:effectLst/>
        </p:spPr>
        <p:txBody>
          <a:bodyPr rtlCol="0" anchor="ctr"/>
          <a:lstStyle/>
          <a:p>
            <a:pPr marR="0" lvl="0" indent="0" algn="ctr" defTabSz="914390" fontAlgn="auto">
              <a:lnSpc>
                <a:spcPct val="100000"/>
              </a:lnSpc>
              <a:spcBef>
                <a:spcPts val="0"/>
              </a:spcBef>
              <a:spcAft>
                <a:spcPts val="0"/>
              </a:spcAft>
              <a:buClrTx/>
              <a:buSzTx/>
              <a:buFontTx/>
              <a:buNone/>
              <a:tabLst/>
            </a:pPr>
            <a:endParaRPr kumimoji="0" lang="en-US" sz="1000" b="0" i="0" u="none" strike="noStrike" kern="0" cap="none" spc="0" normalizeH="0" baseline="0" noProof="0" dirty="0">
              <a:ln>
                <a:noFill/>
              </a:ln>
              <a:solidFill>
                <a:prstClr val="white"/>
              </a:solidFill>
              <a:effectLst/>
              <a:uLnTx/>
              <a:uFillTx/>
              <a:latin typeface="Nunito Sans" panose="00000500000000000000" pitchFamily="2" charset="0"/>
              <a:ea typeface="MS PGothic"/>
            </a:endParaRPr>
          </a:p>
        </p:txBody>
      </p:sp>
      <p:sp>
        <p:nvSpPr>
          <p:cNvPr id="158" name="Text Placeholder 21">
            <a:extLst>
              <a:ext uri="{FF2B5EF4-FFF2-40B4-BE49-F238E27FC236}">
                <a16:creationId xmlns:a16="http://schemas.microsoft.com/office/drawing/2014/main" id="{154F7423-F993-4C81-B328-1DBFA25FEB94}"/>
              </a:ext>
            </a:extLst>
          </p:cNvPr>
          <p:cNvSpPr>
            <a:spLocks noGrp="1"/>
          </p:cNvSpPr>
          <p:nvPr>
            <p:ph type="body" sz="quarter" idx="88" hasCustomPrompt="1"/>
          </p:nvPr>
        </p:nvSpPr>
        <p:spPr>
          <a:xfrm>
            <a:off x="3548421" y="4193692"/>
            <a:ext cx="2417045" cy="275171"/>
          </a:xfrm>
          <a:prstGeom prst="rect">
            <a:avLst/>
          </a:prstGeom>
        </p:spPr>
        <p:txBody>
          <a:bodyPr anchor="t" anchorCtr="0">
            <a:noAutofit/>
          </a:bodyPr>
          <a:lstStyle>
            <a:lvl1pPr>
              <a:lnSpc>
                <a:spcPts val="1300"/>
              </a:lnSpc>
              <a:buFont typeface="Arial" pitchFamily="34" charset="0"/>
              <a:buNone/>
              <a:defRPr sz="1200" b="0" kern="7500" spc="80" baseline="0">
                <a:solidFill>
                  <a:schemeClr val="accent2"/>
                </a:solidFill>
              </a:defRPr>
            </a:lvl1pPr>
            <a:lvl2pPr>
              <a:defRPr sz="900"/>
            </a:lvl2pPr>
            <a:lvl3pPr>
              <a:defRPr sz="900"/>
            </a:lvl3pPr>
            <a:lvl4pPr>
              <a:defRPr sz="900"/>
            </a:lvl4pPr>
            <a:lvl5pPr>
              <a:defRPr sz="900"/>
            </a:lvl5pPr>
          </a:lstStyle>
          <a:p>
            <a:pPr lvl="0"/>
            <a:r>
              <a:rPr lang="en-US" noProof="0" dirty="0"/>
              <a:t>SERVICE WE PROVIDED</a:t>
            </a:r>
          </a:p>
        </p:txBody>
      </p:sp>
      <p:sp>
        <p:nvSpPr>
          <p:cNvPr id="159" name="Text Placeholder 21">
            <a:extLst>
              <a:ext uri="{FF2B5EF4-FFF2-40B4-BE49-F238E27FC236}">
                <a16:creationId xmlns:a16="http://schemas.microsoft.com/office/drawing/2014/main" id="{F59AB541-1F61-497D-A06C-CB9A90700121}"/>
              </a:ext>
            </a:extLst>
          </p:cNvPr>
          <p:cNvSpPr>
            <a:spLocks noGrp="1"/>
          </p:cNvSpPr>
          <p:nvPr>
            <p:ph type="body" sz="quarter" idx="89" hasCustomPrompt="1"/>
          </p:nvPr>
        </p:nvSpPr>
        <p:spPr>
          <a:xfrm>
            <a:off x="3548421" y="5006358"/>
            <a:ext cx="2417045" cy="205532"/>
          </a:xfrm>
          <a:prstGeom prst="rect">
            <a:avLst/>
          </a:prstGeom>
        </p:spPr>
        <p:txBody>
          <a:bodyPr wrap="square" anchor="ctr" anchorCtr="0">
            <a:noAutofit/>
          </a:bodyPr>
          <a:lstStyle>
            <a:lvl1pPr marL="0" indent="0">
              <a:lnSpc>
                <a:spcPct val="100000"/>
              </a:lnSpc>
              <a:buFont typeface="Arial" pitchFamily="34" charset="0"/>
              <a:buNone/>
              <a:defRPr sz="1000" b="0" baseline="0">
                <a:solidFill>
                  <a:schemeClr val="tx1"/>
                </a:solidFill>
              </a:defRPr>
            </a:lvl1pPr>
            <a:lvl2pPr>
              <a:defRPr sz="900"/>
            </a:lvl2pPr>
            <a:lvl3pPr>
              <a:defRPr sz="900"/>
            </a:lvl3pPr>
            <a:lvl4pPr>
              <a:defRPr sz="900"/>
            </a:lvl4pPr>
            <a:lvl5pPr>
              <a:defRPr sz="900"/>
            </a:lvl5pPr>
          </a:lstStyle>
          <a:p>
            <a:pPr lvl="0"/>
            <a:r>
              <a:rPr lang="en-US" noProof="0" dirty="0"/>
              <a:t>has been acquired by</a:t>
            </a:r>
          </a:p>
        </p:txBody>
      </p:sp>
      <p:sp>
        <p:nvSpPr>
          <p:cNvPr id="160" name="Text Placeholder 21">
            <a:extLst>
              <a:ext uri="{FF2B5EF4-FFF2-40B4-BE49-F238E27FC236}">
                <a16:creationId xmlns:a16="http://schemas.microsoft.com/office/drawing/2014/main" id="{68E91CAF-CCCF-43DE-9416-1B0A886286B9}"/>
              </a:ext>
            </a:extLst>
          </p:cNvPr>
          <p:cNvSpPr>
            <a:spLocks noGrp="1"/>
          </p:cNvSpPr>
          <p:nvPr>
            <p:ph type="body" sz="quarter" idx="90" hasCustomPrompt="1"/>
          </p:nvPr>
        </p:nvSpPr>
        <p:spPr>
          <a:xfrm>
            <a:off x="3548421" y="5678368"/>
            <a:ext cx="2417045" cy="366718"/>
          </a:xfrm>
          <a:prstGeom prst="rect">
            <a:avLst/>
          </a:prstGeom>
        </p:spPr>
        <p:txBody>
          <a:bodyPr wrap="square" anchor="b" anchorCtr="0">
            <a:noAutofit/>
          </a:bodyPr>
          <a:lstStyle>
            <a:lvl1pPr marL="0" indent="0">
              <a:lnSpc>
                <a:spcPct val="100000"/>
              </a:lnSpc>
              <a:spcBef>
                <a:spcPts val="0"/>
              </a:spcBef>
              <a:buFont typeface="Arial" pitchFamily="34" charset="0"/>
              <a:buNone/>
              <a:defRPr sz="1000" b="0" baseline="0">
                <a:solidFill>
                  <a:schemeClr val="accent3"/>
                </a:solidFill>
              </a:defRPr>
            </a:lvl1pPr>
            <a:lvl2pPr>
              <a:defRPr sz="900"/>
            </a:lvl2pPr>
            <a:lvl3pPr>
              <a:defRPr sz="900"/>
            </a:lvl3pPr>
            <a:lvl4pPr>
              <a:defRPr sz="900"/>
            </a:lvl4pPr>
            <a:lvl5pPr>
              <a:defRPr sz="900"/>
            </a:lvl5pPr>
          </a:lstStyle>
          <a:p>
            <a:pPr lvl="0"/>
            <a:r>
              <a:rPr lang="en-US" noProof="0" dirty="0"/>
              <a:t>Our role in the transaction</a:t>
            </a:r>
          </a:p>
          <a:p>
            <a:pPr lvl="0"/>
            <a:r>
              <a:rPr lang="en-US" noProof="0" dirty="0"/>
              <a:t>Can be two lines</a:t>
            </a:r>
          </a:p>
        </p:txBody>
      </p:sp>
      <p:sp>
        <p:nvSpPr>
          <p:cNvPr id="161" name="Picture Placeholder 5">
            <a:extLst>
              <a:ext uri="{FF2B5EF4-FFF2-40B4-BE49-F238E27FC236}">
                <a16:creationId xmlns:a16="http://schemas.microsoft.com/office/drawing/2014/main" id="{171DFE27-74AB-40F0-8B28-09E5500900FF}"/>
              </a:ext>
            </a:extLst>
          </p:cNvPr>
          <p:cNvSpPr>
            <a:spLocks noGrp="1"/>
          </p:cNvSpPr>
          <p:nvPr>
            <p:ph type="pic" sz="quarter" idx="91" hasCustomPrompt="1"/>
          </p:nvPr>
        </p:nvSpPr>
        <p:spPr>
          <a:xfrm>
            <a:off x="3548421" y="4689775"/>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162" name="Picture Placeholder 5">
            <a:extLst>
              <a:ext uri="{FF2B5EF4-FFF2-40B4-BE49-F238E27FC236}">
                <a16:creationId xmlns:a16="http://schemas.microsoft.com/office/drawing/2014/main" id="{09405110-6B65-4B38-BA76-AA945D870AE1}"/>
              </a:ext>
            </a:extLst>
          </p:cNvPr>
          <p:cNvSpPr>
            <a:spLocks noGrp="1"/>
          </p:cNvSpPr>
          <p:nvPr>
            <p:ph type="pic" sz="quarter" idx="92" hasCustomPrompt="1"/>
          </p:nvPr>
        </p:nvSpPr>
        <p:spPr>
          <a:xfrm>
            <a:off x="3548421" y="5361785"/>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163" name="Rectangle 162">
            <a:extLst>
              <a:ext uri="{FF2B5EF4-FFF2-40B4-BE49-F238E27FC236}">
                <a16:creationId xmlns:a16="http://schemas.microsoft.com/office/drawing/2014/main" id="{93940E87-D577-498C-9C0D-5E137BFF9254}"/>
              </a:ext>
            </a:extLst>
          </p:cNvPr>
          <p:cNvSpPr/>
          <p:nvPr userDrawn="1"/>
        </p:nvSpPr>
        <p:spPr>
          <a:xfrm>
            <a:off x="6157977" y="4081940"/>
            <a:ext cx="2535936" cy="2081783"/>
          </a:xfrm>
          <a:prstGeom prst="rect">
            <a:avLst/>
          </a:prstGeom>
          <a:noFill/>
          <a:ln w="6350" cap="flat" cmpd="sng" algn="ctr">
            <a:solidFill>
              <a:schemeClr val="tx1">
                <a:lumMod val="40000"/>
                <a:lumOff val="60000"/>
              </a:schemeClr>
            </a:solidFill>
            <a:prstDash val="solid"/>
          </a:ln>
          <a:effectLst/>
        </p:spPr>
        <p:txBody>
          <a:bodyPr rtlCol="0" anchor="ctr"/>
          <a:lstStyle/>
          <a:p>
            <a:pPr marR="0" lvl="0" indent="0" algn="ctr" defTabSz="914390" fontAlgn="auto">
              <a:lnSpc>
                <a:spcPct val="100000"/>
              </a:lnSpc>
              <a:spcBef>
                <a:spcPts val="0"/>
              </a:spcBef>
              <a:spcAft>
                <a:spcPts val="0"/>
              </a:spcAft>
              <a:buClrTx/>
              <a:buSzTx/>
              <a:buFontTx/>
              <a:buNone/>
              <a:tabLst/>
            </a:pPr>
            <a:endParaRPr kumimoji="0" lang="en-US" sz="1000" b="0" i="0" u="none" strike="noStrike" kern="0" cap="none" spc="0" normalizeH="0" baseline="0" noProof="0" dirty="0">
              <a:ln>
                <a:noFill/>
              </a:ln>
              <a:solidFill>
                <a:prstClr val="white"/>
              </a:solidFill>
              <a:effectLst/>
              <a:uLnTx/>
              <a:uFillTx/>
              <a:latin typeface="Nunito Sans" panose="00000500000000000000" pitchFamily="2" charset="0"/>
              <a:ea typeface="MS PGothic"/>
            </a:endParaRPr>
          </a:p>
        </p:txBody>
      </p:sp>
      <p:sp>
        <p:nvSpPr>
          <p:cNvPr id="164" name="Text Placeholder 21">
            <a:extLst>
              <a:ext uri="{FF2B5EF4-FFF2-40B4-BE49-F238E27FC236}">
                <a16:creationId xmlns:a16="http://schemas.microsoft.com/office/drawing/2014/main" id="{EA427957-AC1B-476A-9A0B-DBFB21B5C05B}"/>
              </a:ext>
            </a:extLst>
          </p:cNvPr>
          <p:cNvSpPr>
            <a:spLocks noGrp="1"/>
          </p:cNvSpPr>
          <p:nvPr>
            <p:ph type="body" sz="quarter" idx="93" hasCustomPrompt="1"/>
          </p:nvPr>
        </p:nvSpPr>
        <p:spPr>
          <a:xfrm>
            <a:off x="6213664" y="4193692"/>
            <a:ext cx="2417045" cy="275171"/>
          </a:xfrm>
          <a:prstGeom prst="rect">
            <a:avLst/>
          </a:prstGeom>
        </p:spPr>
        <p:txBody>
          <a:bodyPr anchor="t" anchorCtr="0">
            <a:noAutofit/>
          </a:bodyPr>
          <a:lstStyle>
            <a:lvl1pPr>
              <a:lnSpc>
                <a:spcPts val="1300"/>
              </a:lnSpc>
              <a:buFont typeface="Arial" pitchFamily="34" charset="0"/>
              <a:buNone/>
              <a:defRPr sz="1200" b="0" kern="7500" spc="80" baseline="0">
                <a:solidFill>
                  <a:schemeClr val="accent2"/>
                </a:solidFill>
              </a:defRPr>
            </a:lvl1pPr>
            <a:lvl2pPr>
              <a:defRPr sz="900"/>
            </a:lvl2pPr>
            <a:lvl3pPr>
              <a:defRPr sz="900"/>
            </a:lvl3pPr>
            <a:lvl4pPr>
              <a:defRPr sz="900"/>
            </a:lvl4pPr>
            <a:lvl5pPr>
              <a:defRPr sz="900"/>
            </a:lvl5pPr>
          </a:lstStyle>
          <a:p>
            <a:pPr lvl="0"/>
            <a:r>
              <a:rPr lang="en-US" noProof="0" dirty="0"/>
              <a:t>SERVICE WE PROVIDED</a:t>
            </a:r>
          </a:p>
        </p:txBody>
      </p:sp>
      <p:sp>
        <p:nvSpPr>
          <p:cNvPr id="165" name="Text Placeholder 21">
            <a:extLst>
              <a:ext uri="{FF2B5EF4-FFF2-40B4-BE49-F238E27FC236}">
                <a16:creationId xmlns:a16="http://schemas.microsoft.com/office/drawing/2014/main" id="{F79B095C-8342-4C07-B5E9-DDDBD503B377}"/>
              </a:ext>
            </a:extLst>
          </p:cNvPr>
          <p:cNvSpPr>
            <a:spLocks noGrp="1"/>
          </p:cNvSpPr>
          <p:nvPr>
            <p:ph type="body" sz="quarter" idx="94" hasCustomPrompt="1"/>
          </p:nvPr>
        </p:nvSpPr>
        <p:spPr>
          <a:xfrm>
            <a:off x="6213664" y="5006358"/>
            <a:ext cx="2417045" cy="205532"/>
          </a:xfrm>
          <a:prstGeom prst="rect">
            <a:avLst/>
          </a:prstGeom>
        </p:spPr>
        <p:txBody>
          <a:bodyPr wrap="square" anchor="ctr" anchorCtr="0">
            <a:noAutofit/>
          </a:bodyPr>
          <a:lstStyle>
            <a:lvl1pPr marL="0" indent="0">
              <a:lnSpc>
                <a:spcPct val="100000"/>
              </a:lnSpc>
              <a:buFont typeface="Arial" pitchFamily="34" charset="0"/>
              <a:buNone/>
              <a:defRPr sz="1000" b="0" baseline="0">
                <a:solidFill>
                  <a:schemeClr val="tx1"/>
                </a:solidFill>
              </a:defRPr>
            </a:lvl1pPr>
            <a:lvl2pPr>
              <a:defRPr sz="900"/>
            </a:lvl2pPr>
            <a:lvl3pPr>
              <a:defRPr sz="900"/>
            </a:lvl3pPr>
            <a:lvl4pPr>
              <a:defRPr sz="900"/>
            </a:lvl4pPr>
            <a:lvl5pPr>
              <a:defRPr sz="900"/>
            </a:lvl5pPr>
          </a:lstStyle>
          <a:p>
            <a:pPr lvl="0"/>
            <a:r>
              <a:rPr lang="en-US" noProof="0" dirty="0"/>
              <a:t>has been acquired by</a:t>
            </a:r>
          </a:p>
        </p:txBody>
      </p:sp>
      <p:sp>
        <p:nvSpPr>
          <p:cNvPr id="166" name="Text Placeholder 21">
            <a:extLst>
              <a:ext uri="{FF2B5EF4-FFF2-40B4-BE49-F238E27FC236}">
                <a16:creationId xmlns:a16="http://schemas.microsoft.com/office/drawing/2014/main" id="{F635DB19-3AC8-41DF-8FBC-C734FF0FE1EF}"/>
              </a:ext>
            </a:extLst>
          </p:cNvPr>
          <p:cNvSpPr>
            <a:spLocks noGrp="1"/>
          </p:cNvSpPr>
          <p:nvPr>
            <p:ph type="body" sz="quarter" idx="95" hasCustomPrompt="1"/>
          </p:nvPr>
        </p:nvSpPr>
        <p:spPr>
          <a:xfrm>
            <a:off x="6213664" y="5678368"/>
            <a:ext cx="2417045" cy="366718"/>
          </a:xfrm>
          <a:prstGeom prst="rect">
            <a:avLst/>
          </a:prstGeom>
        </p:spPr>
        <p:txBody>
          <a:bodyPr wrap="square" anchor="b" anchorCtr="0">
            <a:noAutofit/>
          </a:bodyPr>
          <a:lstStyle>
            <a:lvl1pPr marL="0" indent="0">
              <a:lnSpc>
                <a:spcPct val="100000"/>
              </a:lnSpc>
              <a:spcBef>
                <a:spcPts val="0"/>
              </a:spcBef>
              <a:buFont typeface="Arial" pitchFamily="34" charset="0"/>
              <a:buNone/>
              <a:defRPr sz="1000" b="0" baseline="0">
                <a:solidFill>
                  <a:schemeClr val="accent3"/>
                </a:solidFill>
              </a:defRPr>
            </a:lvl1pPr>
            <a:lvl2pPr>
              <a:defRPr sz="900"/>
            </a:lvl2pPr>
            <a:lvl3pPr>
              <a:defRPr sz="900"/>
            </a:lvl3pPr>
            <a:lvl4pPr>
              <a:defRPr sz="900"/>
            </a:lvl4pPr>
            <a:lvl5pPr>
              <a:defRPr sz="900"/>
            </a:lvl5pPr>
          </a:lstStyle>
          <a:p>
            <a:pPr lvl="0"/>
            <a:r>
              <a:rPr lang="en-US" noProof="0" dirty="0"/>
              <a:t>Our role in the transaction</a:t>
            </a:r>
          </a:p>
          <a:p>
            <a:pPr lvl="0"/>
            <a:r>
              <a:rPr lang="en-US" noProof="0" dirty="0"/>
              <a:t>Can be two lines</a:t>
            </a:r>
          </a:p>
        </p:txBody>
      </p:sp>
      <p:sp>
        <p:nvSpPr>
          <p:cNvPr id="167" name="Picture Placeholder 5">
            <a:extLst>
              <a:ext uri="{FF2B5EF4-FFF2-40B4-BE49-F238E27FC236}">
                <a16:creationId xmlns:a16="http://schemas.microsoft.com/office/drawing/2014/main" id="{C5682BD9-5EB3-4F65-96A8-488155E8B0DE}"/>
              </a:ext>
            </a:extLst>
          </p:cNvPr>
          <p:cNvSpPr>
            <a:spLocks noGrp="1"/>
          </p:cNvSpPr>
          <p:nvPr>
            <p:ph type="pic" sz="quarter" idx="96" hasCustomPrompt="1"/>
          </p:nvPr>
        </p:nvSpPr>
        <p:spPr>
          <a:xfrm>
            <a:off x="6213664" y="4689775"/>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168" name="Picture Placeholder 5">
            <a:extLst>
              <a:ext uri="{FF2B5EF4-FFF2-40B4-BE49-F238E27FC236}">
                <a16:creationId xmlns:a16="http://schemas.microsoft.com/office/drawing/2014/main" id="{5DC5C379-01E0-4B41-BB99-DB54C4CB29BC}"/>
              </a:ext>
            </a:extLst>
          </p:cNvPr>
          <p:cNvSpPr>
            <a:spLocks noGrp="1"/>
          </p:cNvSpPr>
          <p:nvPr>
            <p:ph type="pic" sz="quarter" idx="97" hasCustomPrompt="1"/>
          </p:nvPr>
        </p:nvSpPr>
        <p:spPr>
          <a:xfrm>
            <a:off x="6213664" y="5361785"/>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169" name="Rectangle 168">
            <a:extLst>
              <a:ext uri="{FF2B5EF4-FFF2-40B4-BE49-F238E27FC236}">
                <a16:creationId xmlns:a16="http://schemas.microsoft.com/office/drawing/2014/main" id="{1D0BA55F-1D2F-43F5-946C-B8F96AE798A2}"/>
              </a:ext>
            </a:extLst>
          </p:cNvPr>
          <p:cNvSpPr/>
          <p:nvPr userDrawn="1"/>
        </p:nvSpPr>
        <p:spPr>
          <a:xfrm>
            <a:off x="8817864" y="4081940"/>
            <a:ext cx="2535936" cy="2081783"/>
          </a:xfrm>
          <a:prstGeom prst="rect">
            <a:avLst/>
          </a:prstGeom>
          <a:noFill/>
          <a:ln w="6350" cap="flat" cmpd="sng" algn="ctr">
            <a:solidFill>
              <a:schemeClr val="tx1">
                <a:lumMod val="40000"/>
                <a:lumOff val="60000"/>
              </a:schemeClr>
            </a:solidFill>
            <a:prstDash val="solid"/>
          </a:ln>
          <a:effectLst/>
        </p:spPr>
        <p:txBody>
          <a:bodyPr rtlCol="0" anchor="ctr"/>
          <a:lstStyle/>
          <a:p>
            <a:pPr marR="0" lvl="0" indent="0" algn="ctr" defTabSz="914390" fontAlgn="auto">
              <a:lnSpc>
                <a:spcPct val="100000"/>
              </a:lnSpc>
              <a:spcBef>
                <a:spcPts val="0"/>
              </a:spcBef>
              <a:spcAft>
                <a:spcPts val="0"/>
              </a:spcAft>
              <a:buClrTx/>
              <a:buSzTx/>
              <a:buFontTx/>
              <a:buNone/>
              <a:tabLst/>
            </a:pPr>
            <a:endParaRPr kumimoji="0" lang="en-US" sz="1000" b="0" i="0" u="none" strike="noStrike" kern="0" cap="none" spc="0" normalizeH="0" baseline="0" noProof="0" dirty="0">
              <a:ln>
                <a:noFill/>
              </a:ln>
              <a:solidFill>
                <a:prstClr val="white"/>
              </a:solidFill>
              <a:effectLst/>
              <a:uLnTx/>
              <a:uFillTx/>
              <a:latin typeface="Nunito Sans" panose="00000500000000000000" pitchFamily="2" charset="0"/>
              <a:ea typeface="MS PGothic"/>
            </a:endParaRPr>
          </a:p>
        </p:txBody>
      </p:sp>
      <p:sp>
        <p:nvSpPr>
          <p:cNvPr id="170" name="Text Placeholder 21">
            <a:extLst>
              <a:ext uri="{FF2B5EF4-FFF2-40B4-BE49-F238E27FC236}">
                <a16:creationId xmlns:a16="http://schemas.microsoft.com/office/drawing/2014/main" id="{FD3A7F66-D7D6-4F18-B469-1DC1FB0E3DD7}"/>
              </a:ext>
            </a:extLst>
          </p:cNvPr>
          <p:cNvSpPr>
            <a:spLocks noGrp="1"/>
          </p:cNvSpPr>
          <p:nvPr>
            <p:ph type="body" sz="quarter" idx="98" hasCustomPrompt="1"/>
          </p:nvPr>
        </p:nvSpPr>
        <p:spPr>
          <a:xfrm>
            <a:off x="8880387" y="4193692"/>
            <a:ext cx="2417045" cy="275171"/>
          </a:xfrm>
          <a:prstGeom prst="rect">
            <a:avLst/>
          </a:prstGeom>
        </p:spPr>
        <p:txBody>
          <a:bodyPr anchor="t" anchorCtr="0">
            <a:noAutofit/>
          </a:bodyPr>
          <a:lstStyle>
            <a:lvl1pPr>
              <a:lnSpc>
                <a:spcPts val="1300"/>
              </a:lnSpc>
              <a:buFont typeface="Arial" pitchFamily="34" charset="0"/>
              <a:buNone/>
              <a:defRPr sz="1200" b="0" kern="7500" spc="80" baseline="0">
                <a:solidFill>
                  <a:schemeClr val="accent2"/>
                </a:solidFill>
              </a:defRPr>
            </a:lvl1pPr>
            <a:lvl2pPr>
              <a:defRPr sz="900"/>
            </a:lvl2pPr>
            <a:lvl3pPr>
              <a:defRPr sz="900"/>
            </a:lvl3pPr>
            <a:lvl4pPr>
              <a:defRPr sz="900"/>
            </a:lvl4pPr>
            <a:lvl5pPr>
              <a:defRPr sz="900"/>
            </a:lvl5pPr>
          </a:lstStyle>
          <a:p>
            <a:pPr lvl="0"/>
            <a:r>
              <a:rPr lang="en-US" noProof="0" dirty="0"/>
              <a:t>SERVICE WE PROVIDED</a:t>
            </a:r>
          </a:p>
        </p:txBody>
      </p:sp>
      <p:sp>
        <p:nvSpPr>
          <p:cNvPr id="171" name="Text Placeholder 21">
            <a:extLst>
              <a:ext uri="{FF2B5EF4-FFF2-40B4-BE49-F238E27FC236}">
                <a16:creationId xmlns:a16="http://schemas.microsoft.com/office/drawing/2014/main" id="{28EC89BA-16F7-4E2F-9882-725621016F4A}"/>
              </a:ext>
            </a:extLst>
          </p:cNvPr>
          <p:cNvSpPr>
            <a:spLocks noGrp="1"/>
          </p:cNvSpPr>
          <p:nvPr>
            <p:ph type="body" sz="quarter" idx="99" hasCustomPrompt="1"/>
          </p:nvPr>
        </p:nvSpPr>
        <p:spPr>
          <a:xfrm>
            <a:off x="8880387" y="5006358"/>
            <a:ext cx="2417045" cy="205532"/>
          </a:xfrm>
          <a:prstGeom prst="rect">
            <a:avLst/>
          </a:prstGeom>
        </p:spPr>
        <p:txBody>
          <a:bodyPr wrap="square" anchor="ctr" anchorCtr="0">
            <a:noAutofit/>
          </a:bodyPr>
          <a:lstStyle>
            <a:lvl1pPr marL="0" indent="0">
              <a:lnSpc>
                <a:spcPct val="100000"/>
              </a:lnSpc>
              <a:buFont typeface="Arial" pitchFamily="34" charset="0"/>
              <a:buNone/>
              <a:defRPr sz="1000" b="0" baseline="0">
                <a:solidFill>
                  <a:schemeClr val="tx1"/>
                </a:solidFill>
              </a:defRPr>
            </a:lvl1pPr>
            <a:lvl2pPr>
              <a:defRPr sz="900"/>
            </a:lvl2pPr>
            <a:lvl3pPr>
              <a:defRPr sz="900"/>
            </a:lvl3pPr>
            <a:lvl4pPr>
              <a:defRPr sz="900"/>
            </a:lvl4pPr>
            <a:lvl5pPr>
              <a:defRPr sz="900"/>
            </a:lvl5pPr>
          </a:lstStyle>
          <a:p>
            <a:pPr lvl="0"/>
            <a:r>
              <a:rPr lang="en-US" noProof="0" dirty="0"/>
              <a:t>has been acquired by</a:t>
            </a:r>
          </a:p>
        </p:txBody>
      </p:sp>
      <p:sp>
        <p:nvSpPr>
          <p:cNvPr id="172" name="Text Placeholder 21">
            <a:extLst>
              <a:ext uri="{FF2B5EF4-FFF2-40B4-BE49-F238E27FC236}">
                <a16:creationId xmlns:a16="http://schemas.microsoft.com/office/drawing/2014/main" id="{1A935140-529B-4051-9310-65995B8821B3}"/>
              </a:ext>
            </a:extLst>
          </p:cNvPr>
          <p:cNvSpPr>
            <a:spLocks noGrp="1"/>
          </p:cNvSpPr>
          <p:nvPr>
            <p:ph type="body" sz="quarter" idx="100" hasCustomPrompt="1"/>
          </p:nvPr>
        </p:nvSpPr>
        <p:spPr>
          <a:xfrm>
            <a:off x="8880387" y="5678368"/>
            <a:ext cx="2417045" cy="366718"/>
          </a:xfrm>
          <a:prstGeom prst="rect">
            <a:avLst/>
          </a:prstGeom>
        </p:spPr>
        <p:txBody>
          <a:bodyPr wrap="square" anchor="b" anchorCtr="0">
            <a:noAutofit/>
          </a:bodyPr>
          <a:lstStyle>
            <a:lvl1pPr marL="0" indent="0">
              <a:lnSpc>
                <a:spcPct val="100000"/>
              </a:lnSpc>
              <a:spcBef>
                <a:spcPts val="0"/>
              </a:spcBef>
              <a:buFont typeface="Arial" pitchFamily="34" charset="0"/>
              <a:buNone/>
              <a:defRPr sz="1000" b="0" baseline="0">
                <a:solidFill>
                  <a:schemeClr val="accent3"/>
                </a:solidFill>
              </a:defRPr>
            </a:lvl1pPr>
            <a:lvl2pPr>
              <a:defRPr sz="900"/>
            </a:lvl2pPr>
            <a:lvl3pPr>
              <a:defRPr sz="900"/>
            </a:lvl3pPr>
            <a:lvl4pPr>
              <a:defRPr sz="900"/>
            </a:lvl4pPr>
            <a:lvl5pPr>
              <a:defRPr sz="900"/>
            </a:lvl5pPr>
          </a:lstStyle>
          <a:p>
            <a:pPr lvl="0"/>
            <a:r>
              <a:rPr lang="en-US" noProof="0" dirty="0"/>
              <a:t>Our role in the transaction</a:t>
            </a:r>
          </a:p>
          <a:p>
            <a:pPr lvl="0"/>
            <a:r>
              <a:rPr lang="en-US" noProof="0" dirty="0"/>
              <a:t>Can be two lines</a:t>
            </a:r>
          </a:p>
        </p:txBody>
      </p:sp>
      <p:sp>
        <p:nvSpPr>
          <p:cNvPr id="173" name="Picture Placeholder 5">
            <a:extLst>
              <a:ext uri="{FF2B5EF4-FFF2-40B4-BE49-F238E27FC236}">
                <a16:creationId xmlns:a16="http://schemas.microsoft.com/office/drawing/2014/main" id="{13175164-F83A-4F33-AC82-66E6AFBA3058}"/>
              </a:ext>
            </a:extLst>
          </p:cNvPr>
          <p:cNvSpPr>
            <a:spLocks noGrp="1"/>
          </p:cNvSpPr>
          <p:nvPr>
            <p:ph type="pic" sz="quarter" idx="101" hasCustomPrompt="1"/>
          </p:nvPr>
        </p:nvSpPr>
        <p:spPr>
          <a:xfrm>
            <a:off x="8880387" y="4689775"/>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174" name="Picture Placeholder 5">
            <a:extLst>
              <a:ext uri="{FF2B5EF4-FFF2-40B4-BE49-F238E27FC236}">
                <a16:creationId xmlns:a16="http://schemas.microsoft.com/office/drawing/2014/main" id="{BB239F05-8505-4B9D-BB80-519F7E3483F4}"/>
              </a:ext>
            </a:extLst>
          </p:cNvPr>
          <p:cNvSpPr>
            <a:spLocks noGrp="1"/>
          </p:cNvSpPr>
          <p:nvPr>
            <p:ph type="pic" sz="quarter" idx="102" hasCustomPrompt="1"/>
          </p:nvPr>
        </p:nvSpPr>
        <p:spPr>
          <a:xfrm>
            <a:off x="8880387" y="5361785"/>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
        <p:nvSpPr>
          <p:cNvPr id="179" name="Picture Placeholder 5">
            <a:extLst>
              <a:ext uri="{FF2B5EF4-FFF2-40B4-BE49-F238E27FC236}">
                <a16:creationId xmlns:a16="http://schemas.microsoft.com/office/drawing/2014/main" id="{85056EC3-703D-47D5-98DD-7580108201B8}"/>
              </a:ext>
            </a:extLst>
          </p:cNvPr>
          <p:cNvSpPr>
            <a:spLocks noGrp="1"/>
          </p:cNvSpPr>
          <p:nvPr>
            <p:ph type="pic" sz="quarter" idx="103" hasCustomPrompt="1"/>
          </p:nvPr>
        </p:nvSpPr>
        <p:spPr>
          <a:xfrm>
            <a:off x="900723" y="2482481"/>
            <a:ext cx="1042151" cy="166688"/>
          </a:xfrm>
          <a:prstGeom prst="rect">
            <a:avLst/>
          </a:prstGeom>
        </p:spPr>
        <p:txBody>
          <a:bodyPr anchor="ctr">
            <a:noAutofit/>
          </a:bodyPr>
          <a:lstStyle>
            <a:lvl1pPr marL="0" indent="0">
              <a:buNone/>
              <a:defRPr sz="1000">
                <a:solidFill>
                  <a:schemeClr val="tx1"/>
                </a:solidFill>
              </a:defRPr>
            </a:lvl1pPr>
          </a:lstStyle>
          <a:p>
            <a:r>
              <a:rPr lang="en-US" noProof="0" dirty="0"/>
              <a:t>Insert Logo</a:t>
            </a:r>
          </a:p>
        </p:txBody>
      </p:sp>
    </p:spTree>
    <p:extLst>
      <p:ext uri="{BB962C8B-B14F-4D97-AF65-F5344CB8AC3E}">
        <p14:creationId xmlns:p14="http://schemas.microsoft.com/office/powerpoint/2010/main" val="38255659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End slide_Kroll">
    <p:bg>
      <p:bgRef idx="1001">
        <a:schemeClr val="bg1"/>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5C0326-0DE4-B944-8999-90A852361D89}"/>
              </a:ext>
            </a:extLst>
          </p:cNvPr>
          <p:cNvSpPr txBox="1"/>
          <p:nvPr userDrawn="1"/>
        </p:nvSpPr>
        <p:spPr>
          <a:xfrm>
            <a:off x="822862" y="1151546"/>
            <a:ext cx="4950039" cy="307777"/>
          </a:xfrm>
          <a:prstGeom prst="rect">
            <a:avLst/>
          </a:prstGeom>
          <a:noFill/>
        </p:spPr>
        <p:txBody>
          <a:bodyPr wrap="square" lIns="0" tIns="0" rIns="0" bIns="0" rtlCol="0">
            <a:spAutoFit/>
          </a:bodyPr>
          <a:lstStyle/>
          <a:p>
            <a:pPr algn="l"/>
            <a:r>
              <a:rPr lang="en-US" sz="2000" noProof="0" dirty="0">
                <a:solidFill>
                  <a:schemeClr val="tx1"/>
                </a:solidFill>
              </a:rPr>
              <a:t>For more information, please contact:</a:t>
            </a:r>
          </a:p>
        </p:txBody>
      </p:sp>
      <p:pic>
        <p:nvPicPr>
          <p:cNvPr id="4" name="Picture 3">
            <a:extLst>
              <a:ext uri="{FF2B5EF4-FFF2-40B4-BE49-F238E27FC236}">
                <a16:creationId xmlns:a16="http://schemas.microsoft.com/office/drawing/2014/main" id="{D0AE5896-BB5A-C848-96BF-E3F5EC4EBE21}"/>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627939" y="466516"/>
            <a:ext cx="1964634" cy="771132"/>
          </a:xfrm>
          <a:prstGeom prst="rect">
            <a:avLst/>
          </a:prstGeom>
        </p:spPr>
      </p:pic>
      <p:sp>
        <p:nvSpPr>
          <p:cNvPr id="5" name="TextBox 4">
            <a:extLst>
              <a:ext uri="{FF2B5EF4-FFF2-40B4-BE49-F238E27FC236}">
                <a16:creationId xmlns:a16="http://schemas.microsoft.com/office/drawing/2014/main" id="{561BB386-FE59-0140-9F32-FB726BABC961}"/>
              </a:ext>
            </a:extLst>
          </p:cNvPr>
          <p:cNvSpPr txBox="1"/>
          <p:nvPr userDrawn="1"/>
        </p:nvSpPr>
        <p:spPr>
          <a:xfrm>
            <a:off x="838200" y="5061143"/>
            <a:ext cx="10321722" cy="1046440"/>
          </a:xfrm>
          <a:prstGeom prst="rect">
            <a:avLst/>
          </a:prstGeom>
          <a:noFill/>
        </p:spPr>
        <p:txBody>
          <a:bodyPr wrap="square" lIns="0" tIns="0" rIns="0" bIns="0" rtlCol="0">
            <a:spAutoFit/>
          </a:bodyPr>
          <a:lstStyle/>
          <a:p>
            <a:pPr marL="0" marR="0" lvl="0" indent="0" algn="l" defTabSz="914384" rtl="0" eaLnBrk="1" fontAlgn="auto" latinLnBrk="0" hangingPunct="1">
              <a:lnSpc>
                <a:spcPct val="100000"/>
              </a:lnSpc>
              <a:spcBef>
                <a:spcPts val="600"/>
              </a:spcBef>
              <a:spcAft>
                <a:spcPts val="0"/>
              </a:spcAft>
              <a:buClrTx/>
              <a:buSzTx/>
              <a:buFontTx/>
              <a:buNone/>
              <a:tabLst/>
              <a:defRPr/>
            </a:pPr>
            <a:r>
              <a:rPr lang="en-US" sz="800" b="1" kern="7500" spc="80" baseline="0" noProof="0" dirty="0">
                <a:solidFill>
                  <a:schemeClr val="tx1"/>
                </a:solidFill>
                <a:latin typeface="+mn-lt"/>
                <a:ea typeface="+mn-ea"/>
                <a:cs typeface="+mn-cs"/>
              </a:rPr>
              <a:t>About Kroll</a:t>
            </a:r>
          </a:p>
          <a:p>
            <a:pPr marL="0" marR="0" lvl="0" indent="0" algn="l" defTabSz="914384" rtl="0" eaLnBrk="1" fontAlgn="auto" latinLnBrk="0" hangingPunct="1">
              <a:lnSpc>
                <a:spcPct val="100000"/>
              </a:lnSpc>
              <a:spcBef>
                <a:spcPts val="600"/>
              </a:spcBef>
              <a:spcAft>
                <a:spcPts val="600"/>
              </a:spcAft>
              <a:buClrTx/>
              <a:buSzTx/>
              <a:buFontTx/>
              <a:buNone/>
              <a:tabLst/>
              <a:defRPr/>
            </a:pPr>
            <a:r>
              <a:rPr lang="en-US" sz="750" kern="1200" dirty="0">
                <a:solidFill>
                  <a:schemeClr val="tx1"/>
                </a:solidFill>
                <a:effectLst/>
                <a:latin typeface="+mn-lt"/>
                <a:ea typeface="+mn-ea"/>
                <a:cs typeface="+mn-cs"/>
              </a:rPr>
              <a:t>Kroll is the world’s premier provider of services and digital products related to valuation, governance, risk and transparency. We work with clients across diverse sectors in the areas of valuation, expert services, investigations, cyber security, corporate finance, restructuring, legal and business solutions, data analytics and regulatory compliance. Our firm has nearly 5,000 professionals in 30 countries and territories around the world. </a:t>
            </a:r>
            <a:r>
              <a:rPr lang="en-US" sz="750" kern="1200" noProof="0" dirty="0">
                <a:solidFill>
                  <a:schemeClr val="tx1"/>
                </a:solidFill>
                <a:effectLst/>
                <a:latin typeface="+mn-lt"/>
                <a:ea typeface="+mn-ea"/>
                <a:cs typeface="+mn-cs"/>
              </a:rPr>
              <a:t>For more information, visit </a:t>
            </a:r>
            <a:r>
              <a:rPr lang="en-US" sz="750" kern="1200" noProof="0" dirty="0">
                <a:solidFill>
                  <a:schemeClr val="tx1"/>
                </a:solidFill>
                <a:effectLst/>
                <a:latin typeface="+mn-lt"/>
                <a:ea typeface="+mn-ea"/>
                <a:cs typeface="+mn-cs"/>
                <a:hlinkClick r:id="rId3"/>
              </a:rPr>
              <a:t>www.kroll.com</a:t>
            </a:r>
            <a:r>
              <a:rPr lang="en-US" sz="750" kern="1200" noProof="0" dirty="0">
                <a:solidFill>
                  <a:schemeClr val="tx1"/>
                </a:solidFill>
                <a:effectLst/>
                <a:latin typeface="+mn-lt"/>
                <a:ea typeface="+mn-ea"/>
                <a:cs typeface="+mn-cs"/>
              </a:rPr>
              <a:t>.</a:t>
            </a:r>
          </a:p>
          <a:p>
            <a:pPr marL="0" marR="0" lvl="0" indent="0" algn="l" defTabSz="914384" rtl="0" eaLnBrk="1" fontAlgn="auto" latinLnBrk="0" hangingPunct="1">
              <a:lnSpc>
                <a:spcPct val="100000"/>
              </a:lnSpc>
              <a:spcBef>
                <a:spcPts val="0"/>
              </a:spcBef>
              <a:spcAft>
                <a:spcPts val="600"/>
              </a:spcAft>
              <a:buClrTx/>
              <a:buSzTx/>
              <a:buFontTx/>
              <a:buNone/>
              <a:tabLst/>
              <a:defRPr/>
            </a:pPr>
            <a:r>
              <a:rPr lang="en-US" sz="750" i="1" kern="1200" noProof="0" dirty="0">
                <a:solidFill>
                  <a:schemeClr val="tx1"/>
                </a:solidFill>
                <a:effectLst/>
                <a:latin typeface="+mn-lt"/>
                <a:ea typeface="+mn-ea"/>
                <a:cs typeface="+mn-cs"/>
              </a:rPr>
              <a:t>M&amp;A advisory, capital raising and secondary market advisory services in the United States are provided by Duff &amp; Phelps Securities, LLC. Member FINRA/SIPC. Pagemill Partners is a Division of Duff &amp; Phelps Securities, LLC. M&amp;A advisory, capital raising and secondary market advisory services in the United Kingdom are provided by Duff &amp; Phelps Securities Ltd. (DPSL), which is authorized and regulated by the Financial Conduct Authority. Valuation Advisory Services in India are provided by Duff &amp; Phelps India Private Limited under a category 1 merchant banker license issued by the Securities and Exchange Board of India.</a:t>
            </a:r>
          </a:p>
          <a:p>
            <a:pPr marL="0" marR="0" lvl="0" indent="0" algn="l" defTabSz="914384" rtl="0" eaLnBrk="1" fontAlgn="auto" latinLnBrk="0" hangingPunct="1">
              <a:lnSpc>
                <a:spcPct val="100000"/>
              </a:lnSpc>
              <a:spcBef>
                <a:spcPts val="0"/>
              </a:spcBef>
              <a:spcAft>
                <a:spcPts val="0"/>
              </a:spcAft>
              <a:buClrTx/>
              <a:buSzTx/>
              <a:buFontTx/>
              <a:buNone/>
              <a:tabLst/>
              <a:defRPr/>
            </a:pPr>
            <a:r>
              <a:rPr lang="en-US" sz="750" kern="1200" noProof="0" dirty="0">
                <a:solidFill>
                  <a:schemeClr val="tx1"/>
                </a:solidFill>
                <a:effectLst/>
                <a:latin typeface="+mn-lt"/>
                <a:ea typeface="+mn-ea"/>
                <a:cs typeface="+mn-cs"/>
              </a:rPr>
              <a:t>© 2021 Kroll, LLC. All rights reserved.</a:t>
            </a:r>
          </a:p>
        </p:txBody>
      </p:sp>
      <p:sp>
        <p:nvSpPr>
          <p:cNvPr id="6" name="Freeform 5">
            <a:extLst>
              <a:ext uri="{FF2B5EF4-FFF2-40B4-BE49-F238E27FC236}">
                <a16:creationId xmlns:a16="http://schemas.microsoft.com/office/drawing/2014/main" id="{70D0032E-44A3-B545-A70B-D8AACF06BF11}"/>
              </a:ext>
            </a:extLst>
          </p:cNvPr>
          <p:cNvSpPr/>
          <p:nvPr userDrawn="1"/>
        </p:nvSpPr>
        <p:spPr>
          <a:xfrm rot="10800000" flipH="1" flipV="1">
            <a:off x="11159922" y="-14990"/>
            <a:ext cx="1053420" cy="1551690"/>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Lst>
            <a:ahLst/>
            <a:cxnLst>
              <a:cxn ang="0">
                <a:pos x="connsiteX0" y="connsiteY0"/>
              </a:cxn>
              <a:cxn ang="0">
                <a:pos x="connsiteX1" y="connsiteY1"/>
              </a:cxn>
              <a:cxn ang="0">
                <a:pos x="connsiteX2" y="connsiteY2"/>
              </a:cxn>
              <a:cxn ang="0">
                <a:pos x="connsiteX3" y="connsiteY3"/>
              </a:cxn>
            </a:cxnLst>
            <a:rect l="l" t="t" r="r" b="b"/>
            <a:pathLst>
              <a:path w="1580613" h="1551690">
                <a:moveTo>
                  <a:pt x="0" y="0"/>
                </a:moveTo>
                <a:lnTo>
                  <a:pt x="1567646" y="1551690"/>
                </a:lnTo>
                <a:lnTo>
                  <a:pt x="1580613" y="1192"/>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7">
            <a:extLst>
              <a:ext uri="{FF2B5EF4-FFF2-40B4-BE49-F238E27FC236}">
                <a16:creationId xmlns:a16="http://schemas.microsoft.com/office/drawing/2014/main" id="{2DCCA27E-3EF6-5E4A-BEBA-093583A538FE}"/>
              </a:ext>
            </a:extLst>
          </p:cNvPr>
          <p:cNvSpPr>
            <a:spLocks noGrp="1"/>
          </p:cNvSpPr>
          <p:nvPr>
            <p:ph type="body" sz="quarter" idx="10"/>
          </p:nvPr>
        </p:nvSpPr>
        <p:spPr>
          <a:xfrm>
            <a:off x="822862" y="1524512"/>
            <a:ext cx="5129775" cy="3013075"/>
          </a:xfrm>
          <a:prstGeom prst="rect">
            <a:avLst/>
          </a:prstGeom>
        </p:spPr>
        <p:txBody>
          <a:bodyPr/>
          <a:lstStyle>
            <a:lvl1pPr>
              <a:lnSpc>
                <a:spcPct val="100000"/>
              </a:lnSpc>
              <a:defRPr sz="1100"/>
            </a:lvl1pPr>
            <a:lvl2pPr>
              <a:lnSpc>
                <a:spcPct val="100000"/>
              </a:lnSpc>
              <a:defRPr sz="1100"/>
            </a:lvl2pPr>
            <a:lvl3pPr>
              <a:lnSpc>
                <a:spcPct val="100000"/>
              </a:lnSpc>
              <a:defRPr sz="1100"/>
            </a:lvl3pPr>
            <a:lvl4pPr>
              <a:lnSpc>
                <a:spcPct val="100000"/>
              </a:lnSpc>
              <a:defRPr sz="1100"/>
            </a:lvl4pPr>
            <a:lvl5pPr>
              <a:lnSpc>
                <a:spcPct val="100000"/>
              </a:lnSpc>
              <a:defRPr sz="11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27632010"/>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End slide_Duff &amp; Phelps">
    <p:bg>
      <p:bgRef idx="1001">
        <a:schemeClr val="bg1"/>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5C0326-0DE4-B944-8999-90A852361D89}"/>
              </a:ext>
            </a:extLst>
          </p:cNvPr>
          <p:cNvSpPr txBox="1"/>
          <p:nvPr userDrawn="1"/>
        </p:nvSpPr>
        <p:spPr>
          <a:xfrm>
            <a:off x="822862" y="1151546"/>
            <a:ext cx="4950039" cy="307777"/>
          </a:xfrm>
          <a:prstGeom prst="rect">
            <a:avLst/>
          </a:prstGeom>
          <a:noFill/>
        </p:spPr>
        <p:txBody>
          <a:bodyPr wrap="square" lIns="0" tIns="0" rIns="0" bIns="0" rtlCol="0">
            <a:spAutoFit/>
          </a:bodyPr>
          <a:lstStyle/>
          <a:p>
            <a:pPr algn="l"/>
            <a:r>
              <a:rPr lang="en-US" sz="2000" noProof="0" dirty="0">
                <a:solidFill>
                  <a:schemeClr val="tx1"/>
                </a:solidFill>
              </a:rPr>
              <a:t>For more information, please contact:</a:t>
            </a:r>
          </a:p>
        </p:txBody>
      </p:sp>
      <p:sp>
        <p:nvSpPr>
          <p:cNvPr id="6" name="Freeform 5">
            <a:extLst>
              <a:ext uri="{FF2B5EF4-FFF2-40B4-BE49-F238E27FC236}">
                <a16:creationId xmlns:a16="http://schemas.microsoft.com/office/drawing/2014/main" id="{70D0032E-44A3-B545-A70B-D8AACF06BF11}"/>
              </a:ext>
            </a:extLst>
          </p:cNvPr>
          <p:cNvSpPr/>
          <p:nvPr userDrawn="1"/>
        </p:nvSpPr>
        <p:spPr>
          <a:xfrm rot="10800000" flipH="1" flipV="1">
            <a:off x="11159922" y="-14990"/>
            <a:ext cx="1053420" cy="1551690"/>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Lst>
            <a:ahLst/>
            <a:cxnLst>
              <a:cxn ang="0">
                <a:pos x="connsiteX0" y="connsiteY0"/>
              </a:cxn>
              <a:cxn ang="0">
                <a:pos x="connsiteX1" y="connsiteY1"/>
              </a:cxn>
              <a:cxn ang="0">
                <a:pos x="connsiteX2" y="connsiteY2"/>
              </a:cxn>
              <a:cxn ang="0">
                <a:pos x="connsiteX3" y="connsiteY3"/>
              </a:cxn>
            </a:cxnLst>
            <a:rect l="l" t="t" r="r" b="b"/>
            <a:pathLst>
              <a:path w="1580613" h="1551690">
                <a:moveTo>
                  <a:pt x="0" y="0"/>
                </a:moveTo>
                <a:lnTo>
                  <a:pt x="1567646" y="1551690"/>
                </a:lnTo>
                <a:lnTo>
                  <a:pt x="1580613" y="1192"/>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7">
            <a:extLst>
              <a:ext uri="{FF2B5EF4-FFF2-40B4-BE49-F238E27FC236}">
                <a16:creationId xmlns:a16="http://schemas.microsoft.com/office/drawing/2014/main" id="{2DCCA27E-3EF6-5E4A-BEBA-093583A538FE}"/>
              </a:ext>
            </a:extLst>
          </p:cNvPr>
          <p:cNvSpPr>
            <a:spLocks noGrp="1"/>
          </p:cNvSpPr>
          <p:nvPr>
            <p:ph type="body" sz="quarter" idx="10"/>
          </p:nvPr>
        </p:nvSpPr>
        <p:spPr>
          <a:xfrm>
            <a:off x="822862" y="1524512"/>
            <a:ext cx="5129775" cy="3013075"/>
          </a:xfrm>
          <a:prstGeom prst="rect">
            <a:avLst/>
          </a:prstGeom>
        </p:spPr>
        <p:txBody>
          <a:bodyPr/>
          <a:lstStyle>
            <a:lvl1pPr>
              <a:lnSpc>
                <a:spcPct val="100000"/>
              </a:lnSpc>
              <a:defRPr sz="1100"/>
            </a:lvl1pPr>
            <a:lvl2pPr>
              <a:lnSpc>
                <a:spcPct val="100000"/>
              </a:lnSpc>
              <a:defRPr sz="1100"/>
            </a:lvl2pPr>
            <a:lvl3pPr>
              <a:lnSpc>
                <a:spcPct val="100000"/>
              </a:lnSpc>
              <a:defRPr sz="1100"/>
            </a:lvl3pPr>
            <a:lvl4pPr>
              <a:lnSpc>
                <a:spcPct val="100000"/>
              </a:lnSpc>
              <a:defRPr sz="1100"/>
            </a:lvl4pPr>
            <a:lvl5pPr>
              <a:lnSpc>
                <a:spcPct val="100000"/>
              </a:lnSpc>
              <a:defRPr sz="11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Graphical user interface, text&#10;&#10;Description automatically generated">
            <a:extLst>
              <a:ext uri="{FF2B5EF4-FFF2-40B4-BE49-F238E27FC236}">
                <a16:creationId xmlns:a16="http://schemas.microsoft.com/office/drawing/2014/main" id="{1F45F9BD-580B-44C5-AA2F-2B490FB11AA3}"/>
              </a:ext>
            </a:extLst>
          </p:cNvPr>
          <p:cNvPicPr>
            <a:picLocks noChangeAspect="1"/>
          </p:cNvPicPr>
          <p:nvPr userDrawn="1"/>
        </p:nvPicPr>
        <p:blipFill>
          <a:blip r:embed="rId2"/>
          <a:stretch>
            <a:fillRect/>
          </a:stretch>
        </p:blipFill>
        <p:spPr>
          <a:xfrm>
            <a:off x="641349" y="526810"/>
            <a:ext cx="1997422" cy="730485"/>
          </a:xfrm>
          <a:prstGeom prst="rect">
            <a:avLst/>
          </a:prstGeom>
        </p:spPr>
      </p:pic>
      <p:sp>
        <p:nvSpPr>
          <p:cNvPr id="8" name="TextBox 7">
            <a:extLst>
              <a:ext uri="{FF2B5EF4-FFF2-40B4-BE49-F238E27FC236}">
                <a16:creationId xmlns:a16="http://schemas.microsoft.com/office/drawing/2014/main" id="{D4C333D6-D4AB-427C-B1FB-EC075FB95FF7}"/>
              </a:ext>
            </a:extLst>
          </p:cNvPr>
          <p:cNvSpPr txBox="1"/>
          <p:nvPr userDrawn="1"/>
        </p:nvSpPr>
        <p:spPr>
          <a:xfrm>
            <a:off x="838200" y="4556318"/>
            <a:ext cx="10321722" cy="1769715"/>
          </a:xfrm>
          <a:prstGeom prst="rect">
            <a:avLst/>
          </a:prstGeom>
          <a:noFill/>
        </p:spPr>
        <p:txBody>
          <a:bodyPr wrap="square" lIns="0" tIns="0" rIns="0" bIns="0" rtlCol="0">
            <a:spAutoFit/>
          </a:bodyPr>
          <a:lstStyle/>
          <a:p>
            <a:pPr marL="0" marR="0" lvl="0" indent="0" algn="l" defTabSz="914294" rtl="0" eaLnBrk="1" fontAlgn="auto" latinLnBrk="0" hangingPunct="1">
              <a:lnSpc>
                <a:spcPct val="100000"/>
              </a:lnSpc>
              <a:spcBef>
                <a:spcPts val="600"/>
              </a:spcBef>
              <a:spcAft>
                <a:spcPts val="0"/>
              </a:spcAft>
              <a:buClrTx/>
              <a:buSzTx/>
              <a:buFontTx/>
              <a:buNone/>
              <a:tabLst/>
              <a:defRPr/>
            </a:pPr>
            <a:r>
              <a:rPr lang="en-US" sz="900" b="1" kern="7500" spc="80" baseline="0" noProof="0" dirty="0">
                <a:solidFill>
                  <a:schemeClr val="tx1"/>
                </a:solidFill>
                <a:latin typeface="+mn-lt"/>
                <a:ea typeface="+mn-ea"/>
                <a:cs typeface="+mn-cs"/>
              </a:rPr>
              <a:t>About Duff &amp; Phelps, A Kroll Business</a:t>
            </a:r>
          </a:p>
          <a:p>
            <a:pPr marL="0" marR="0" lvl="0" indent="0" algn="l" defTabSz="914384" rtl="0" eaLnBrk="1" fontAlgn="auto" latinLnBrk="0" hangingPunct="1">
              <a:lnSpc>
                <a:spcPct val="100000"/>
              </a:lnSpc>
              <a:spcBef>
                <a:spcPts val="600"/>
              </a:spcBef>
              <a:spcAft>
                <a:spcPts val="0"/>
              </a:spcAft>
              <a:buClrTx/>
              <a:buSzTx/>
              <a:buFontTx/>
              <a:buNone/>
              <a:tabLst/>
              <a:defRPr/>
            </a:pPr>
            <a:r>
              <a:rPr lang="en-US" sz="800" kern="1200" dirty="0">
                <a:solidFill>
                  <a:schemeClr val="tx1"/>
                </a:solidFill>
                <a:effectLst/>
                <a:latin typeface="+mn-lt"/>
                <a:ea typeface="+mn-ea"/>
                <a:cs typeface="+mn-cs"/>
              </a:rPr>
              <a:t>For nearly 100 years, Duff &amp; Phelps has helped clients make confident decisions in the areas of valuation, real estate, taxation and transfer pricing, disputes, M&amp;A advisory and other corporate transactions. For more information, </a:t>
            </a:r>
            <a:r>
              <a:rPr lang="en-US" sz="800" kern="1200" noProof="0" dirty="0">
                <a:solidFill>
                  <a:schemeClr val="tx1"/>
                </a:solidFill>
                <a:effectLst/>
                <a:latin typeface="+mn-lt"/>
                <a:ea typeface="+mn-ea"/>
                <a:cs typeface="+mn-cs"/>
              </a:rPr>
              <a:t>visit </a:t>
            </a:r>
            <a:r>
              <a:rPr lang="en-US" sz="800" kern="1200" noProof="0" dirty="0">
                <a:solidFill>
                  <a:srgbClr val="43B049"/>
                </a:solidFill>
                <a:effectLst/>
                <a:latin typeface="+mn-lt"/>
                <a:ea typeface="+mn-ea"/>
                <a:cs typeface="+mn-cs"/>
                <a:hlinkClick r:id="rId3">
                  <a:extLst>
                    <a:ext uri="{A12FA001-AC4F-418D-AE19-62706E023703}">
                      <ahyp:hlinkClr xmlns:ahyp="http://schemas.microsoft.com/office/drawing/2018/hyperlinkcolor" val="tx"/>
                    </a:ext>
                  </a:extLst>
                </a:hlinkClick>
              </a:rPr>
              <a:t>www.duffandphelps.com</a:t>
            </a:r>
            <a:r>
              <a:rPr lang="en-US" sz="800" kern="1200" noProof="0" dirty="0">
                <a:solidFill>
                  <a:schemeClr val="tx1"/>
                </a:solidFill>
                <a:effectLst/>
                <a:latin typeface="+mn-lt"/>
                <a:ea typeface="+mn-ea"/>
                <a:cs typeface="+mn-cs"/>
              </a:rPr>
              <a:t>.</a:t>
            </a:r>
          </a:p>
          <a:p>
            <a:pPr marL="0" marR="0" lvl="0" indent="0" algn="l" defTabSz="914384" rtl="0" eaLnBrk="1" fontAlgn="auto" latinLnBrk="0" hangingPunct="1">
              <a:lnSpc>
                <a:spcPct val="100000"/>
              </a:lnSpc>
              <a:spcBef>
                <a:spcPts val="600"/>
              </a:spcBef>
              <a:spcAft>
                <a:spcPts val="0"/>
              </a:spcAft>
              <a:buClrTx/>
              <a:buSzTx/>
              <a:buFontTx/>
              <a:buNone/>
              <a:tabLst/>
              <a:defRPr/>
            </a:pPr>
            <a:r>
              <a:rPr lang="en-US" sz="900" b="1" kern="7500" spc="80" baseline="0" noProof="0" dirty="0">
                <a:solidFill>
                  <a:schemeClr val="tx1"/>
                </a:solidFill>
                <a:latin typeface="+mn-lt"/>
                <a:ea typeface="+mn-ea"/>
                <a:cs typeface="+mn-cs"/>
              </a:rPr>
              <a:t>About Kroll</a:t>
            </a:r>
          </a:p>
          <a:p>
            <a:pPr marL="0" marR="0" lvl="0" indent="0" algn="l" defTabSz="914384" rtl="0" eaLnBrk="1" fontAlgn="auto" latinLnBrk="0" hangingPunct="1">
              <a:lnSpc>
                <a:spcPct val="100000"/>
              </a:lnSpc>
              <a:spcBef>
                <a:spcPts val="600"/>
              </a:spcBef>
              <a:spcAft>
                <a:spcPts val="600"/>
              </a:spcAft>
              <a:buClrTx/>
              <a:buSzTx/>
              <a:buFontTx/>
              <a:buNone/>
              <a:tabLst/>
              <a:defRPr/>
            </a:pPr>
            <a:r>
              <a:rPr lang="en-US" sz="800" kern="1200" dirty="0">
                <a:solidFill>
                  <a:schemeClr val="tx1"/>
                </a:solidFill>
                <a:effectLst/>
                <a:latin typeface="+mn-lt"/>
                <a:ea typeface="+mn-ea"/>
                <a:cs typeface="+mn-cs"/>
              </a:rPr>
              <a:t>Kroll is the world’s premier provider of services and digital products related to valuation, governance, risk and transparency. We work with clients across diverse sectors in the areas of valuation, expert services, investigations, cyber security, corporate finance, restructuring, legal and business solutions, data analytics and regulatory compliance. Our firm has nearly 5,000 professionals in 30 countries and territories around the world. For more information</a:t>
            </a:r>
            <a:r>
              <a:rPr lang="en-US" sz="800" kern="1200" noProof="0" dirty="0">
                <a:solidFill>
                  <a:schemeClr val="tx1"/>
                </a:solidFill>
                <a:effectLst/>
                <a:latin typeface="+mn-lt"/>
                <a:ea typeface="+mn-ea"/>
                <a:cs typeface="+mn-cs"/>
              </a:rPr>
              <a:t>, visit </a:t>
            </a:r>
            <a:r>
              <a:rPr lang="en-US" sz="800" kern="1200" noProof="0" dirty="0">
                <a:solidFill>
                  <a:srgbClr val="43B049"/>
                </a:solidFill>
                <a:effectLst/>
                <a:latin typeface="+mn-lt"/>
                <a:ea typeface="+mn-ea"/>
                <a:cs typeface="+mn-cs"/>
                <a:hlinkClick r:id="rId4">
                  <a:extLst>
                    <a:ext uri="{A12FA001-AC4F-418D-AE19-62706E023703}">
                      <ahyp:hlinkClr xmlns:ahyp="http://schemas.microsoft.com/office/drawing/2018/hyperlinkcolor" val="tx"/>
                    </a:ext>
                  </a:extLst>
                </a:hlinkClick>
              </a:rPr>
              <a:t>www.kroll.com</a:t>
            </a:r>
            <a:r>
              <a:rPr lang="en-US" sz="800" kern="1200" noProof="0" dirty="0">
                <a:solidFill>
                  <a:schemeClr val="tx1"/>
                </a:solidFill>
                <a:effectLst/>
                <a:latin typeface="+mn-lt"/>
                <a:ea typeface="+mn-ea"/>
                <a:cs typeface="+mn-cs"/>
              </a:rPr>
              <a:t>.</a:t>
            </a:r>
          </a:p>
          <a:p>
            <a:pPr marL="0" marR="0" lvl="0" indent="0" algn="l" defTabSz="914384" rtl="0" eaLnBrk="1" fontAlgn="auto" latinLnBrk="0" hangingPunct="1">
              <a:lnSpc>
                <a:spcPct val="100000"/>
              </a:lnSpc>
              <a:spcBef>
                <a:spcPts val="0"/>
              </a:spcBef>
              <a:spcAft>
                <a:spcPts val="600"/>
              </a:spcAft>
              <a:buClrTx/>
              <a:buSzTx/>
              <a:buFontTx/>
              <a:buNone/>
              <a:tabLst/>
              <a:defRPr/>
            </a:pPr>
            <a:r>
              <a:rPr lang="en-US" sz="800" i="1" kern="1200" noProof="0" dirty="0">
                <a:solidFill>
                  <a:schemeClr val="tx1"/>
                </a:solidFill>
                <a:effectLst/>
                <a:latin typeface="+mn-lt"/>
                <a:ea typeface="+mn-ea"/>
                <a:cs typeface="+mn-cs"/>
              </a:rPr>
              <a:t>M&amp;A advisory, capital raising and secondary market advisory services in the United States are provided by Duff &amp; Phelps Securities, LLC. Member FINRA/SIPC. Pagemill Partners is a Division of Duff &amp; Phelps Securities, LLC. M&amp;A advisory, capital raising and secondary market advisory services in the United Kingdom are provided by Duff &amp; Phelps Securities Ltd. (DPSL), which is authorized and regulated by the Financial Conduct Authority. Valuation Advisory Services in India are provided by Duff &amp; Phelps India Private Limited under a category 1 merchant banker license issued by the Securities and Exchange Board of India.</a:t>
            </a:r>
          </a:p>
          <a:p>
            <a:pPr marL="0" marR="0" lvl="0" indent="0" algn="l" defTabSz="914384"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 2021 Duff &amp; Phelps, LLC. All rights reserved. Kroll is a trade name for Duff &amp; Phelps, LLC and its affiliates.</a:t>
            </a:r>
          </a:p>
        </p:txBody>
      </p:sp>
    </p:spTree>
    <p:extLst>
      <p:ext uri="{BB962C8B-B14F-4D97-AF65-F5344CB8AC3E}">
        <p14:creationId xmlns:p14="http://schemas.microsoft.com/office/powerpoint/2010/main" val="2032310845"/>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nd slide_KBS">
    <p:bg>
      <p:bgRef idx="1001">
        <a:schemeClr val="bg1"/>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5C0326-0DE4-B944-8999-90A852361D89}"/>
              </a:ext>
            </a:extLst>
          </p:cNvPr>
          <p:cNvSpPr txBox="1"/>
          <p:nvPr userDrawn="1"/>
        </p:nvSpPr>
        <p:spPr>
          <a:xfrm>
            <a:off x="822862" y="1151546"/>
            <a:ext cx="4950039" cy="307777"/>
          </a:xfrm>
          <a:prstGeom prst="rect">
            <a:avLst/>
          </a:prstGeom>
          <a:noFill/>
        </p:spPr>
        <p:txBody>
          <a:bodyPr wrap="square" lIns="0" tIns="0" rIns="0" bIns="0" rtlCol="0">
            <a:spAutoFit/>
          </a:bodyPr>
          <a:lstStyle/>
          <a:p>
            <a:pPr algn="l"/>
            <a:r>
              <a:rPr lang="en-US" sz="2000" noProof="0" dirty="0">
                <a:solidFill>
                  <a:schemeClr val="tx1"/>
                </a:solidFill>
              </a:rPr>
              <a:t>For more information, please contact:</a:t>
            </a:r>
          </a:p>
        </p:txBody>
      </p:sp>
      <p:sp>
        <p:nvSpPr>
          <p:cNvPr id="5" name="TextBox 4">
            <a:extLst>
              <a:ext uri="{FF2B5EF4-FFF2-40B4-BE49-F238E27FC236}">
                <a16:creationId xmlns:a16="http://schemas.microsoft.com/office/drawing/2014/main" id="{561BB386-FE59-0140-9F32-FB726BABC961}"/>
              </a:ext>
            </a:extLst>
          </p:cNvPr>
          <p:cNvSpPr txBox="1"/>
          <p:nvPr userDrawn="1"/>
        </p:nvSpPr>
        <p:spPr>
          <a:xfrm>
            <a:off x="838200" y="5061143"/>
            <a:ext cx="10321722" cy="1046440"/>
          </a:xfrm>
          <a:prstGeom prst="rect">
            <a:avLst/>
          </a:prstGeom>
          <a:noFill/>
        </p:spPr>
        <p:txBody>
          <a:bodyPr wrap="square" lIns="0" tIns="0" rIns="0" bIns="0" rtlCol="0">
            <a:spAutoFit/>
          </a:bodyPr>
          <a:lstStyle/>
          <a:p>
            <a:pPr marL="0" marR="0" lvl="0" indent="0" algn="l" defTabSz="914384" rtl="0" eaLnBrk="1" fontAlgn="auto" latinLnBrk="0" hangingPunct="1">
              <a:lnSpc>
                <a:spcPct val="100000"/>
              </a:lnSpc>
              <a:spcBef>
                <a:spcPts val="600"/>
              </a:spcBef>
              <a:spcAft>
                <a:spcPts val="0"/>
              </a:spcAft>
              <a:buClrTx/>
              <a:buSzTx/>
              <a:buFontTx/>
              <a:buNone/>
              <a:tabLst/>
              <a:defRPr/>
            </a:pPr>
            <a:r>
              <a:rPr lang="en-US" sz="800" b="1" kern="7500" spc="80" baseline="0" noProof="0" dirty="0">
                <a:solidFill>
                  <a:schemeClr val="tx1"/>
                </a:solidFill>
                <a:latin typeface="+mn-lt"/>
                <a:ea typeface="+mn-ea"/>
                <a:cs typeface="+mn-cs"/>
              </a:rPr>
              <a:t>About Kroll</a:t>
            </a:r>
          </a:p>
          <a:p>
            <a:pPr marL="0" marR="0" lvl="0" indent="0" algn="l" defTabSz="914384" rtl="0" eaLnBrk="1" fontAlgn="auto" latinLnBrk="0" hangingPunct="1">
              <a:lnSpc>
                <a:spcPct val="100000"/>
              </a:lnSpc>
              <a:spcBef>
                <a:spcPts val="600"/>
              </a:spcBef>
              <a:spcAft>
                <a:spcPts val="600"/>
              </a:spcAft>
              <a:buClrTx/>
              <a:buSzTx/>
              <a:buFontTx/>
              <a:buNone/>
              <a:tabLst/>
              <a:defRPr/>
            </a:pPr>
            <a:r>
              <a:rPr lang="en-US" sz="750" kern="1200" dirty="0">
                <a:solidFill>
                  <a:schemeClr val="tx1"/>
                </a:solidFill>
                <a:effectLst/>
                <a:latin typeface="+mn-lt"/>
                <a:ea typeface="+mn-ea"/>
                <a:cs typeface="+mn-cs"/>
              </a:rPr>
              <a:t>Kroll is the world’s premier provider of services and digital products related to valuation, governance, risk and transparency. We work with clients across diverse sectors in the areas of valuation, expert services, investigations, cyber security, corporate finance, restructuring, legal and business solutions, data analytics and regulatory compliance. Our firm has nearly 5,000 professionals in 30 countries and territories around the world. </a:t>
            </a:r>
            <a:r>
              <a:rPr lang="en-US" sz="750" kern="1200" noProof="0" dirty="0">
                <a:solidFill>
                  <a:schemeClr val="tx1"/>
                </a:solidFill>
                <a:effectLst/>
                <a:latin typeface="+mn-lt"/>
                <a:ea typeface="+mn-ea"/>
                <a:cs typeface="+mn-cs"/>
              </a:rPr>
              <a:t>For more information, visit </a:t>
            </a:r>
            <a:r>
              <a:rPr lang="en-US" sz="750" kern="1200" noProof="0" dirty="0">
                <a:solidFill>
                  <a:schemeClr val="tx1"/>
                </a:solidFill>
                <a:effectLst/>
                <a:latin typeface="+mn-lt"/>
                <a:ea typeface="+mn-ea"/>
                <a:cs typeface="+mn-cs"/>
                <a:hlinkClick r:id="rId2">
                  <a:extLst>
                    <a:ext uri="{A12FA001-AC4F-418D-AE19-62706E023703}">
                      <ahyp:hlinkClr xmlns:ahyp="http://schemas.microsoft.com/office/drawing/2018/hyperlinkcolor" val="tx"/>
                    </a:ext>
                  </a:extLst>
                </a:hlinkClick>
              </a:rPr>
              <a:t>www.kroll.com</a:t>
            </a:r>
            <a:r>
              <a:rPr lang="en-US" sz="750" kern="1200" noProof="0" dirty="0">
                <a:solidFill>
                  <a:schemeClr val="tx1"/>
                </a:solidFill>
                <a:effectLst/>
                <a:latin typeface="+mn-lt"/>
                <a:ea typeface="+mn-ea"/>
                <a:cs typeface="+mn-cs"/>
              </a:rPr>
              <a:t>.</a:t>
            </a:r>
          </a:p>
          <a:p>
            <a:pPr marL="0" marR="0" lvl="0" indent="0" algn="l" defTabSz="914384" rtl="0" eaLnBrk="1" fontAlgn="auto" latinLnBrk="0" hangingPunct="1">
              <a:lnSpc>
                <a:spcPct val="100000"/>
              </a:lnSpc>
              <a:spcBef>
                <a:spcPts val="0"/>
              </a:spcBef>
              <a:spcAft>
                <a:spcPts val="600"/>
              </a:spcAft>
              <a:buClrTx/>
              <a:buSzTx/>
              <a:buFontTx/>
              <a:buNone/>
              <a:tabLst/>
              <a:defRPr/>
            </a:pPr>
            <a:r>
              <a:rPr lang="en-US" sz="750" i="1" kern="1200" noProof="0" dirty="0">
                <a:solidFill>
                  <a:schemeClr val="tx1"/>
                </a:solidFill>
                <a:effectLst/>
                <a:latin typeface="+mn-lt"/>
                <a:ea typeface="+mn-ea"/>
                <a:cs typeface="+mn-cs"/>
              </a:rPr>
              <a:t>M&amp;A advisory, capital raising and secondary market advisory services in the United States are provided by Duff &amp; Phelps Securities, LLC. Member FINRA/SIPC. Pagemill Partners is a Division of Duff &amp; Phelps Securities, LLC. M&amp;A advisory, capital raising and secondary market advisory services in the United Kingdom are provided by Duff &amp; Phelps Securities Ltd. (DPSL), which is authorized and regulated by the Financial Conduct Authority. Valuation Advisory Services in India are provided by Duff &amp; Phelps India Private Limited under a category 1 merchant banker license issued by the Securities and Exchange Board of India.</a:t>
            </a:r>
          </a:p>
          <a:p>
            <a:pPr marL="0" marR="0" lvl="0" indent="0" algn="l" defTabSz="914384" rtl="0" eaLnBrk="1" fontAlgn="auto" latinLnBrk="0" hangingPunct="1">
              <a:lnSpc>
                <a:spcPct val="100000"/>
              </a:lnSpc>
              <a:spcBef>
                <a:spcPts val="0"/>
              </a:spcBef>
              <a:spcAft>
                <a:spcPts val="0"/>
              </a:spcAft>
              <a:buClrTx/>
              <a:buSzTx/>
              <a:buFontTx/>
              <a:buNone/>
              <a:tabLst/>
              <a:defRPr/>
            </a:pPr>
            <a:r>
              <a:rPr lang="en-US" sz="750" kern="1200" noProof="0" dirty="0">
                <a:solidFill>
                  <a:schemeClr val="tx1"/>
                </a:solidFill>
                <a:effectLst/>
                <a:latin typeface="+mn-lt"/>
                <a:ea typeface="+mn-ea"/>
                <a:cs typeface="+mn-cs"/>
              </a:rPr>
              <a:t>© 2021 Kroll, LLC. All rights reserved.</a:t>
            </a:r>
          </a:p>
        </p:txBody>
      </p:sp>
      <p:sp>
        <p:nvSpPr>
          <p:cNvPr id="6" name="Freeform 5">
            <a:extLst>
              <a:ext uri="{FF2B5EF4-FFF2-40B4-BE49-F238E27FC236}">
                <a16:creationId xmlns:a16="http://schemas.microsoft.com/office/drawing/2014/main" id="{70D0032E-44A3-B545-A70B-D8AACF06BF11}"/>
              </a:ext>
            </a:extLst>
          </p:cNvPr>
          <p:cNvSpPr/>
          <p:nvPr userDrawn="1"/>
        </p:nvSpPr>
        <p:spPr>
          <a:xfrm rot="10800000" flipH="1" flipV="1">
            <a:off x="11159922" y="-14990"/>
            <a:ext cx="1053420" cy="1551690"/>
          </a:xfrm>
          <a:custGeom>
            <a:avLst/>
            <a:gdLst>
              <a:gd name="connsiteX0" fmla="*/ 0 w 2015613"/>
              <a:gd name="connsiteY0" fmla="*/ 0 h 1524000"/>
              <a:gd name="connsiteX1" fmla="*/ 2015613 w 2015613"/>
              <a:gd name="connsiteY1" fmla="*/ 1524000 h 1524000"/>
              <a:gd name="connsiteX2" fmla="*/ 2015613 w 2015613"/>
              <a:gd name="connsiteY2" fmla="*/ 9832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63807 h 1524000"/>
              <a:gd name="connsiteX3" fmla="*/ 0 w 2015613"/>
              <a:gd name="connsiteY3" fmla="*/ 0 h 1524000"/>
              <a:gd name="connsiteX0" fmla="*/ 0 w 2015613"/>
              <a:gd name="connsiteY0" fmla="*/ 0 h 1524000"/>
              <a:gd name="connsiteX1" fmla="*/ 2015613 w 2015613"/>
              <a:gd name="connsiteY1" fmla="*/ 1524000 h 1524000"/>
              <a:gd name="connsiteX2" fmla="*/ 2006088 w 2015613"/>
              <a:gd name="connsiteY2" fmla="*/ 3482 h 1524000"/>
              <a:gd name="connsiteX3" fmla="*/ 0 w 2015613"/>
              <a:gd name="connsiteY3" fmla="*/ 0 h 1524000"/>
              <a:gd name="connsiteX0" fmla="*/ 0 w 1443939"/>
              <a:gd name="connsiteY0" fmla="*/ 0 h 1536700"/>
              <a:gd name="connsiteX1" fmla="*/ 1443939 w 1443939"/>
              <a:gd name="connsiteY1" fmla="*/ 1536700 h 1536700"/>
              <a:gd name="connsiteX2" fmla="*/ 1434414 w 1443939"/>
              <a:gd name="connsiteY2" fmla="*/ 16182 h 1536700"/>
              <a:gd name="connsiteX3" fmla="*/ 0 w 1443939"/>
              <a:gd name="connsiteY3" fmla="*/ 0 h 1536700"/>
              <a:gd name="connsiteX0" fmla="*/ 0 w 1477677"/>
              <a:gd name="connsiteY0" fmla="*/ 0 h 1536700"/>
              <a:gd name="connsiteX1" fmla="*/ 1477677 w 1477677"/>
              <a:gd name="connsiteY1" fmla="*/ 1536700 h 1536700"/>
              <a:gd name="connsiteX2" fmla="*/ 1468152 w 1477677"/>
              <a:gd name="connsiteY2" fmla="*/ 16182 h 1536700"/>
              <a:gd name="connsiteX3" fmla="*/ 0 w 1477677"/>
              <a:gd name="connsiteY3" fmla="*/ 0 h 1536700"/>
              <a:gd name="connsiteX0" fmla="*/ 0 w 1490644"/>
              <a:gd name="connsiteY0" fmla="*/ 13798 h 1550498"/>
              <a:gd name="connsiteX1" fmla="*/ 1477677 w 1490644"/>
              <a:gd name="connsiteY1" fmla="*/ 1550498 h 1550498"/>
              <a:gd name="connsiteX2" fmla="*/ 1490644 w 1490644"/>
              <a:gd name="connsiteY2" fmla="*/ 0 h 1550498"/>
              <a:gd name="connsiteX3" fmla="*/ 0 w 1490644"/>
              <a:gd name="connsiteY3" fmla="*/ 13798 h 1550498"/>
              <a:gd name="connsiteX0" fmla="*/ 0 w 1580613"/>
              <a:gd name="connsiteY0" fmla="*/ 0 h 1551690"/>
              <a:gd name="connsiteX1" fmla="*/ 1567646 w 1580613"/>
              <a:gd name="connsiteY1" fmla="*/ 1551690 h 1551690"/>
              <a:gd name="connsiteX2" fmla="*/ 1580613 w 1580613"/>
              <a:gd name="connsiteY2" fmla="*/ 1192 h 1551690"/>
              <a:gd name="connsiteX3" fmla="*/ 0 w 1580613"/>
              <a:gd name="connsiteY3" fmla="*/ 0 h 1551690"/>
            </a:gdLst>
            <a:ahLst/>
            <a:cxnLst>
              <a:cxn ang="0">
                <a:pos x="connsiteX0" y="connsiteY0"/>
              </a:cxn>
              <a:cxn ang="0">
                <a:pos x="connsiteX1" y="connsiteY1"/>
              </a:cxn>
              <a:cxn ang="0">
                <a:pos x="connsiteX2" y="connsiteY2"/>
              </a:cxn>
              <a:cxn ang="0">
                <a:pos x="connsiteX3" y="connsiteY3"/>
              </a:cxn>
            </a:cxnLst>
            <a:rect l="l" t="t" r="r" b="b"/>
            <a:pathLst>
              <a:path w="1580613" h="1551690">
                <a:moveTo>
                  <a:pt x="0" y="0"/>
                </a:moveTo>
                <a:lnTo>
                  <a:pt x="1567646" y="1551690"/>
                </a:lnTo>
                <a:lnTo>
                  <a:pt x="1580613" y="1192"/>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7">
            <a:extLst>
              <a:ext uri="{FF2B5EF4-FFF2-40B4-BE49-F238E27FC236}">
                <a16:creationId xmlns:a16="http://schemas.microsoft.com/office/drawing/2014/main" id="{2DCCA27E-3EF6-5E4A-BEBA-093583A538FE}"/>
              </a:ext>
            </a:extLst>
          </p:cNvPr>
          <p:cNvSpPr>
            <a:spLocks noGrp="1"/>
          </p:cNvSpPr>
          <p:nvPr>
            <p:ph type="body" sz="quarter" idx="10"/>
          </p:nvPr>
        </p:nvSpPr>
        <p:spPr>
          <a:xfrm>
            <a:off x="822862" y="1524512"/>
            <a:ext cx="5129775" cy="3013075"/>
          </a:xfrm>
          <a:prstGeom prst="rect">
            <a:avLst/>
          </a:prstGeom>
        </p:spPr>
        <p:txBody>
          <a:bodyPr/>
          <a:lstStyle>
            <a:lvl1pPr>
              <a:lnSpc>
                <a:spcPct val="100000"/>
              </a:lnSpc>
              <a:defRPr sz="1100">
                <a:solidFill>
                  <a:schemeClr val="tx1"/>
                </a:solidFill>
              </a:defRPr>
            </a:lvl1pPr>
            <a:lvl2pPr>
              <a:lnSpc>
                <a:spcPct val="100000"/>
              </a:lnSpc>
              <a:defRPr sz="1100">
                <a:solidFill>
                  <a:schemeClr val="tx1"/>
                </a:solidFill>
              </a:defRPr>
            </a:lvl2pPr>
            <a:lvl3pPr>
              <a:lnSpc>
                <a:spcPct val="100000"/>
              </a:lnSpc>
              <a:defRPr sz="1100">
                <a:solidFill>
                  <a:schemeClr val="tx1"/>
                </a:solidFill>
              </a:defRPr>
            </a:lvl3pPr>
            <a:lvl4pPr>
              <a:lnSpc>
                <a:spcPct val="100000"/>
              </a:lnSpc>
              <a:defRPr sz="1100">
                <a:solidFill>
                  <a:schemeClr val="tx1"/>
                </a:solidFill>
              </a:defRPr>
            </a:lvl4pPr>
            <a:lvl5pPr>
              <a:lnSpc>
                <a:spcPct val="100000"/>
              </a:lnSpc>
              <a:defRPr sz="1100">
                <a:solidFill>
                  <a:schemeClr val="tx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Logo&#10;&#10;Description automatically generated">
            <a:extLst>
              <a:ext uri="{FF2B5EF4-FFF2-40B4-BE49-F238E27FC236}">
                <a16:creationId xmlns:a16="http://schemas.microsoft.com/office/drawing/2014/main" id="{CA7BBA4E-CAEE-4935-AE34-74ABEC296954}"/>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677699" y="521338"/>
            <a:ext cx="1881092" cy="735962"/>
          </a:xfrm>
          <a:prstGeom prst="rect">
            <a:avLst/>
          </a:prstGeom>
        </p:spPr>
      </p:pic>
    </p:spTree>
    <p:extLst>
      <p:ext uri="{BB962C8B-B14F-4D97-AF65-F5344CB8AC3E}">
        <p14:creationId xmlns:p14="http://schemas.microsoft.com/office/powerpoint/2010/main" val="2294604655"/>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ank You 1">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1FDCA6-D363-4A4D-ADB9-A661C9EFBB08}"/>
              </a:ext>
            </a:extLst>
          </p:cNvPr>
          <p:cNvSpPr txBox="1"/>
          <p:nvPr userDrawn="1"/>
        </p:nvSpPr>
        <p:spPr>
          <a:xfrm>
            <a:off x="744108" y="2036297"/>
            <a:ext cx="8950103" cy="954107"/>
          </a:xfrm>
          <a:prstGeom prst="rect">
            <a:avLst/>
          </a:prstGeom>
          <a:noFill/>
        </p:spPr>
        <p:txBody>
          <a:bodyPr wrap="square" rtlCol="0">
            <a:spAutoFit/>
          </a:bodyPr>
          <a:lstStyle/>
          <a:p>
            <a:r>
              <a:rPr lang="en-US" sz="5600" spc="-100" baseline="0" dirty="0">
                <a:solidFill>
                  <a:schemeClr val="tx2"/>
                </a:solidFill>
                <a:latin typeface="+mj-lt"/>
              </a:rPr>
              <a:t>Thank You</a:t>
            </a:r>
          </a:p>
        </p:txBody>
      </p:sp>
      <p:sp>
        <p:nvSpPr>
          <p:cNvPr id="5" name="Freeform 4">
            <a:extLst>
              <a:ext uri="{FF2B5EF4-FFF2-40B4-BE49-F238E27FC236}">
                <a16:creationId xmlns:a16="http://schemas.microsoft.com/office/drawing/2014/main" id="{4A4767A4-66C2-FB47-9C9E-EC8EA6D08344}"/>
              </a:ext>
            </a:extLst>
          </p:cNvPr>
          <p:cNvSpPr/>
          <p:nvPr userDrawn="1"/>
        </p:nvSpPr>
        <p:spPr>
          <a:xfrm>
            <a:off x="-20733" y="5379934"/>
            <a:ext cx="4908508" cy="1503466"/>
          </a:xfrm>
          <a:custGeom>
            <a:avLst/>
            <a:gdLst>
              <a:gd name="connsiteX0" fmla="*/ 11875 w 4892633"/>
              <a:gd name="connsiteY0" fmla="*/ 0 h 1484416"/>
              <a:gd name="connsiteX1" fmla="*/ 4892633 w 4892633"/>
              <a:gd name="connsiteY1" fmla="*/ 1484416 h 1484416"/>
              <a:gd name="connsiteX2" fmla="*/ 0 w 4892633"/>
              <a:gd name="connsiteY2" fmla="*/ 1484416 h 1484416"/>
              <a:gd name="connsiteX3" fmla="*/ 11875 w 4892633"/>
              <a:gd name="connsiteY3" fmla="*/ 0 h 1484416"/>
              <a:gd name="connsiteX0" fmla="*/ 668 w 4900476"/>
              <a:gd name="connsiteY0" fmla="*/ 0 h 1487591"/>
              <a:gd name="connsiteX1" fmla="*/ 4900476 w 4900476"/>
              <a:gd name="connsiteY1" fmla="*/ 1487591 h 1487591"/>
              <a:gd name="connsiteX2" fmla="*/ 7843 w 4900476"/>
              <a:gd name="connsiteY2" fmla="*/ 1487591 h 1487591"/>
              <a:gd name="connsiteX3" fmla="*/ 668 w 4900476"/>
              <a:gd name="connsiteY3" fmla="*/ 0 h 1487591"/>
              <a:gd name="connsiteX0" fmla="*/ 2350 w 4902158"/>
              <a:gd name="connsiteY0" fmla="*/ 0 h 1500291"/>
              <a:gd name="connsiteX1" fmla="*/ 4902158 w 4902158"/>
              <a:gd name="connsiteY1" fmla="*/ 1487591 h 1500291"/>
              <a:gd name="connsiteX2" fmla="*/ 0 w 4902158"/>
              <a:gd name="connsiteY2" fmla="*/ 1500291 h 1500291"/>
              <a:gd name="connsiteX3" fmla="*/ 2350 w 4902158"/>
              <a:gd name="connsiteY3" fmla="*/ 0 h 1500291"/>
              <a:gd name="connsiteX0" fmla="*/ 817 w 4906975"/>
              <a:gd name="connsiteY0" fmla="*/ 0 h 1503466"/>
              <a:gd name="connsiteX1" fmla="*/ 4906975 w 4906975"/>
              <a:gd name="connsiteY1" fmla="*/ 1490766 h 1503466"/>
              <a:gd name="connsiteX2" fmla="*/ 4817 w 4906975"/>
              <a:gd name="connsiteY2" fmla="*/ 1503466 h 1503466"/>
              <a:gd name="connsiteX3" fmla="*/ 817 w 4906975"/>
              <a:gd name="connsiteY3" fmla="*/ 0 h 1503466"/>
              <a:gd name="connsiteX0" fmla="*/ 2350 w 4908508"/>
              <a:gd name="connsiteY0" fmla="*/ 0 h 1503466"/>
              <a:gd name="connsiteX1" fmla="*/ 4908508 w 4908508"/>
              <a:gd name="connsiteY1" fmla="*/ 1490766 h 1503466"/>
              <a:gd name="connsiteX2" fmla="*/ 0 w 4908508"/>
              <a:gd name="connsiteY2" fmla="*/ 1503466 h 1503466"/>
              <a:gd name="connsiteX3" fmla="*/ 2350 w 4908508"/>
              <a:gd name="connsiteY3" fmla="*/ 0 h 1503466"/>
            </a:gdLst>
            <a:ahLst/>
            <a:cxnLst>
              <a:cxn ang="0">
                <a:pos x="connsiteX0" y="connsiteY0"/>
              </a:cxn>
              <a:cxn ang="0">
                <a:pos x="connsiteX1" y="connsiteY1"/>
              </a:cxn>
              <a:cxn ang="0">
                <a:pos x="connsiteX2" y="connsiteY2"/>
              </a:cxn>
              <a:cxn ang="0">
                <a:pos x="connsiteX3" y="connsiteY3"/>
              </a:cxn>
            </a:cxnLst>
            <a:rect l="l" t="t" r="r" b="b"/>
            <a:pathLst>
              <a:path w="4908508" h="1503466">
                <a:moveTo>
                  <a:pt x="2350" y="0"/>
                </a:moveTo>
                <a:lnTo>
                  <a:pt x="4908508" y="1490766"/>
                </a:lnTo>
                <a:lnTo>
                  <a:pt x="0" y="1503466"/>
                </a:lnTo>
                <a:cubicBezTo>
                  <a:pt x="3958" y="1008661"/>
                  <a:pt x="-1608" y="494805"/>
                  <a:pt x="235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5">
            <a:extLst>
              <a:ext uri="{FF2B5EF4-FFF2-40B4-BE49-F238E27FC236}">
                <a16:creationId xmlns:a16="http://schemas.microsoft.com/office/drawing/2014/main" id="{8AFF940F-7D31-EB43-A187-3871E2E75BEF}"/>
              </a:ext>
            </a:extLst>
          </p:cNvPr>
          <p:cNvSpPr/>
          <p:nvPr userDrawn="1"/>
        </p:nvSpPr>
        <p:spPr>
          <a:xfrm>
            <a:off x="10618932" y="-3175"/>
            <a:ext cx="1579418" cy="1460665"/>
          </a:xfrm>
          <a:custGeom>
            <a:avLst/>
            <a:gdLst>
              <a:gd name="connsiteX0" fmla="*/ 0 w 1579418"/>
              <a:gd name="connsiteY0" fmla="*/ 0 h 1460665"/>
              <a:gd name="connsiteX1" fmla="*/ 1579418 w 1579418"/>
              <a:gd name="connsiteY1" fmla="*/ 0 h 1460665"/>
              <a:gd name="connsiteX2" fmla="*/ 1579418 w 1579418"/>
              <a:gd name="connsiteY2" fmla="*/ 1460665 h 1460665"/>
              <a:gd name="connsiteX3" fmla="*/ 0 w 1579418"/>
              <a:gd name="connsiteY3" fmla="*/ 0 h 1460665"/>
            </a:gdLst>
            <a:ahLst/>
            <a:cxnLst>
              <a:cxn ang="0">
                <a:pos x="connsiteX0" y="connsiteY0"/>
              </a:cxn>
              <a:cxn ang="0">
                <a:pos x="connsiteX1" y="connsiteY1"/>
              </a:cxn>
              <a:cxn ang="0">
                <a:pos x="connsiteX2" y="connsiteY2"/>
              </a:cxn>
              <a:cxn ang="0">
                <a:pos x="connsiteX3" y="connsiteY3"/>
              </a:cxn>
            </a:cxnLst>
            <a:rect l="l" t="t" r="r" b="b"/>
            <a:pathLst>
              <a:path w="1579418" h="1460665">
                <a:moveTo>
                  <a:pt x="0" y="0"/>
                </a:moveTo>
                <a:lnTo>
                  <a:pt x="1579418" y="0"/>
                </a:lnTo>
                <a:lnTo>
                  <a:pt x="1579418" y="1460665"/>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813295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hank You 2">
    <p:bg>
      <p:bgPr>
        <a:solidFill>
          <a:schemeClr val="accent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F894A47-E08F-4814-9921-849B6F31E206}"/>
              </a:ext>
            </a:extLst>
          </p:cNvPr>
          <p:cNvSpPr txBox="1"/>
          <p:nvPr userDrawn="1"/>
        </p:nvSpPr>
        <p:spPr>
          <a:xfrm>
            <a:off x="740439" y="2025664"/>
            <a:ext cx="8950103" cy="954107"/>
          </a:xfrm>
          <a:prstGeom prst="rect">
            <a:avLst/>
          </a:prstGeom>
          <a:noFill/>
        </p:spPr>
        <p:txBody>
          <a:bodyPr wrap="square" rtlCol="0">
            <a:spAutoFit/>
          </a:bodyPr>
          <a:lstStyle/>
          <a:p>
            <a:r>
              <a:rPr lang="en-US" sz="5600" spc="-100" baseline="0" dirty="0">
                <a:solidFill>
                  <a:schemeClr val="bg1"/>
                </a:solidFill>
                <a:latin typeface="+mj-lt"/>
              </a:rPr>
              <a:t>Thank You</a:t>
            </a:r>
          </a:p>
        </p:txBody>
      </p:sp>
      <p:sp>
        <p:nvSpPr>
          <p:cNvPr id="9" name="Freeform 8">
            <a:extLst>
              <a:ext uri="{FF2B5EF4-FFF2-40B4-BE49-F238E27FC236}">
                <a16:creationId xmlns:a16="http://schemas.microsoft.com/office/drawing/2014/main" id="{2CB3BA10-1B99-0E46-BE63-6442CD8797A0}"/>
              </a:ext>
            </a:extLst>
          </p:cNvPr>
          <p:cNvSpPr/>
          <p:nvPr userDrawn="1"/>
        </p:nvSpPr>
        <p:spPr>
          <a:xfrm>
            <a:off x="-9832" y="5496232"/>
            <a:ext cx="5751871" cy="1386349"/>
          </a:xfrm>
          <a:custGeom>
            <a:avLst/>
            <a:gdLst>
              <a:gd name="connsiteX0" fmla="*/ 0 w 5751871"/>
              <a:gd name="connsiteY0" fmla="*/ 0 h 1386349"/>
              <a:gd name="connsiteX1" fmla="*/ 5751871 w 5751871"/>
              <a:gd name="connsiteY1" fmla="*/ 1376516 h 1386349"/>
              <a:gd name="connsiteX2" fmla="*/ 0 w 5751871"/>
              <a:gd name="connsiteY2" fmla="*/ 1386349 h 1386349"/>
              <a:gd name="connsiteX3" fmla="*/ 0 w 5751871"/>
              <a:gd name="connsiteY3" fmla="*/ 0 h 1386349"/>
            </a:gdLst>
            <a:ahLst/>
            <a:cxnLst>
              <a:cxn ang="0">
                <a:pos x="connsiteX0" y="connsiteY0"/>
              </a:cxn>
              <a:cxn ang="0">
                <a:pos x="connsiteX1" y="connsiteY1"/>
              </a:cxn>
              <a:cxn ang="0">
                <a:pos x="connsiteX2" y="connsiteY2"/>
              </a:cxn>
              <a:cxn ang="0">
                <a:pos x="connsiteX3" y="connsiteY3"/>
              </a:cxn>
            </a:cxnLst>
            <a:rect l="l" t="t" r="r" b="b"/>
            <a:pathLst>
              <a:path w="5751871" h="1386349">
                <a:moveTo>
                  <a:pt x="0" y="0"/>
                </a:moveTo>
                <a:lnTo>
                  <a:pt x="5751871" y="1376516"/>
                </a:lnTo>
                <a:lnTo>
                  <a:pt x="0" y="138634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028005A-FDF3-4942-8FA1-1E16D267F352}"/>
              </a:ext>
            </a:extLst>
          </p:cNvPr>
          <p:cNvSpPr/>
          <p:nvPr userDrawn="1"/>
        </p:nvSpPr>
        <p:spPr>
          <a:xfrm>
            <a:off x="10976126" y="2390329"/>
            <a:ext cx="1243586" cy="4482419"/>
          </a:xfrm>
          <a:custGeom>
            <a:avLst/>
            <a:gdLst>
              <a:gd name="connsiteX0" fmla="*/ 1120877 w 1130709"/>
              <a:gd name="connsiteY0" fmla="*/ 0 h 2831690"/>
              <a:gd name="connsiteX1" fmla="*/ 0 w 1130709"/>
              <a:gd name="connsiteY1" fmla="*/ 2831690 h 2831690"/>
              <a:gd name="connsiteX2" fmla="*/ 1130709 w 1130709"/>
              <a:gd name="connsiteY2" fmla="*/ 2831690 h 2831690"/>
              <a:gd name="connsiteX3" fmla="*/ 1120877 w 1130709"/>
              <a:gd name="connsiteY3" fmla="*/ 0 h 2831690"/>
              <a:gd name="connsiteX0" fmla="*/ 790787 w 800619"/>
              <a:gd name="connsiteY0" fmla="*/ 0 h 2831690"/>
              <a:gd name="connsiteX1" fmla="*/ 0 w 800619"/>
              <a:gd name="connsiteY1" fmla="*/ 2831690 h 2831690"/>
              <a:gd name="connsiteX2" fmla="*/ 800619 w 800619"/>
              <a:gd name="connsiteY2" fmla="*/ 2831690 h 2831690"/>
              <a:gd name="connsiteX3" fmla="*/ 790787 w 800619"/>
              <a:gd name="connsiteY3" fmla="*/ 0 h 2831690"/>
              <a:gd name="connsiteX0" fmla="*/ 483203 w 493035"/>
              <a:gd name="connsiteY0" fmla="*/ 0 h 2831690"/>
              <a:gd name="connsiteX1" fmla="*/ 0 w 493035"/>
              <a:gd name="connsiteY1" fmla="*/ 2779175 h 2831690"/>
              <a:gd name="connsiteX2" fmla="*/ 493035 w 493035"/>
              <a:gd name="connsiteY2" fmla="*/ 2831690 h 2831690"/>
              <a:gd name="connsiteX3" fmla="*/ 483203 w 493035"/>
              <a:gd name="connsiteY3" fmla="*/ 0 h 2831690"/>
              <a:gd name="connsiteX0" fmla="*/ 775782 w 785614"/>
              <a:gd name="connsiteY0" fmla="*/ 0 h 2831690"/>
              <a:gd name="connsiteX1" fmla="*/ 0 w 785614"/>
              <a:gd name="connsiteY1" fmla="*/ 2831689 h 2831690"/>
              <a:gd name="connsiteX2" fmla="*/ 785614 w 785614"/>
              <a:gd name="connsiteY2" fmla="*/ 2831690 h 2831690"/>
              <a:gd name="connsiteX3" fmla="*/ 775782 w 785614"/>
              <a:gd name="connsiteY3" fmla="*/ 0 h 2831690"/>
            </a:gdLst>
            <a:ahLst/>
            <a:cxnLst>
              <a:cxn ang="0">
                <a:pos x="connsiteX0" y="connsiteY0"/>
              </a:cxn>
              <a:cxn ang="0">
                <a:pos x="connsiteX1" y="connsiteY1"/>
              </a:cxn>
              <a:cxn ang="0">
                <a:pos x="connsiteX2" y="connsiteY2"/>
              </a:cxn>
              <a:cxn ang="0">
                <a:pos x="connsiteX3" y="connsiteY3"/>
              </a:cxn>
            </a:cxnLst>
            <a:rect l="l" t="t" r="r" b="b"/>
            <a:pathLst>
              <a:path w="785614" h="2831690">
                <a:moveTo>
                  <a:pt x="775782" y="0"/>
                </a:moveTo>
                <a:lnTo>
                  <a:pt x="0" y="2831689"/>
                </a:lnTo>
                <a:lnTo>
                  <a:pt x="785614" y="2831690"/>
                </a:lnTo>
                <a:cubicBezTo>
                  <a:pt x="782337" y="1887793"/>
                  <a:pt x="779059" y="943897"/>
                  <a:pt x="77578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626981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Footer Placeholder 3"/>
          <p:cNvSpPr>
            <a:spLocks noGrp="1"/>
          </p:cNvSpPr>
          <p:nvPr>
            <p:ph type="ftr" sz="quarter" idx="10"/>
          </p:nvPr>
        </p:nvSpPr>
        <p:spPr>
          <a:xfrm>
            <a:off x="819728" y="6496611"/>
            <a:ext cx="9567333" cy="170890"/>
          </a:xfrm>
          <a:prstGeom prst="rect">
            <a:avLst/>
          </a:prstGeom>
        </p:spPr>
        <p:txBody>
          <a:bodyPr lIns="85963" tIns="42981" rIns="85963" bIns="42981"/>
          <a:lstStyle>
            <a:lvl1pPr>
              <a:defRPr/>
            </a:lvl1pPr>
          </a:lstStyle>
          <a:p>
            <a:pPr>
              <a:defRPr/>
            </a:pPr>
            <a:endParaRPr lang="en-US" dirty="0">
              <a:solidFill>
                <a:schemeClr val="hlink"/>
              </a:solidFill>
            </a:endParaRPr>
          </a:p>
        </p:txBody>
      </p:sp>
      <p:sp>
        <p:nvSpPr>
          <p:cNvPr id="5" name="Slide Number Placeholder 4"/>
          <p:cNvSpPr>
            <a:spLocks noGrp="1"/>
          </p:cNvSpPr>
          <p:nvPr>
            <p:ph type="sldNum" sz="quarter" idx="11"/>
          </p:nvPr>
        </p:nvSpPr>
        <p:spPr>
          <a:xfrm>
            <a:off x="-203968" y="6500813"/>
            <a:ext cx="850516" cy="201706"/>
          </a:xfrm>
          <a:prstGeom prst="rect">
            <a:avLst/>
          </a:prstGeom>
        </p:spPr>
        <p:txBody>
          <a:bodyPr lIns="85963" tIns="42981" rIns="85963" bIns="42981"/>
          <a:lstStyle>
            <a:lvl1pPr>
              <a:defRPr/>
            </a:lvl1pPr>
          </a:lstStyle>
          <a:p>
            <a:pPr>
              <a:defRPr/>
            </a:pPr>
            <a:fld id="{F0C70E92-FDB6-4093-9F8B-E871B5E455A8}" type="slidenum">
              <a:rPr lang="en-US"/>
              <a:pPr>
                <a:defRPr/>
              </a:pPr>
              <a:t>‹#›</a:t>
            </a:fld>
            <a:endParaRPr lang="en-US" dirty="0"/>
          </a:p>
        </p:txBody>
      </p:sp>
      <p:sp>
        <p:nvSpPr>
          <p:cNvPr id="6" name="5 Título"/>
          <p:cNvSpPr>
            <a:spLocks noGrp="1"/>
          </p:cNvSpPr>
          <p:nvPr>
            <p:ph type="title"/>
          </p:nvPr>
        </p:nvSpPr>
        <p:spPr/>
        <p:txBody>
          <a:bodyPr/>
          <a:lstStyle/>
          <a:p>
            <a:r>
              <a:rPr lang="es-ES"/>
              <a:t>Haga clic para modificar el estilo de título del patrón</a:t>
            </a:r>
          </a:p>
        </p:txBody>
      </p:sp>
    </p:spTree>
    <p:extLst>
      <p:ext uri="{BB962C8B-B14F-4D97-AF65-F5344CB8AC3E}">
        <p14:creationId xmlns:p14="http://schemas.microsoft.com/office/powerpoint/2010/main" val="3757517559"/>
      </p:ext>
    </p:extLst>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Medium Fon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2400"/>
            </a:lvl1pPr>
          </a:lstStyle>
          <a:p>
            <a:r>
              <a:rPr lang="en-US" dirty="0"/>
              <a:t>Click to edit Master title style (Medium Fonts)</a:t>
            </a:r>
          </a:p>
        </p:txBody>
      </p:sp>
      <p:sp>
        <p:nvSpPr>
          <p:cNvPr id="3" name="Content Placeholder 2"/>
          <p:cNvSpPr>
            <a:spLocks noGrp="1"/>
          </p:cNvSpPr>
          <p:nvPr>
            <p:ph idx="1"/>
          </p:nvPr>
        </p:nvSpPr>
        <p:spPr/>
        <p:txBody>
          <a:bodyPr>
            <a:normAutofit/>
          </a:bodyPr>
          <a:lstStyle>
            <a:lvl1pPr marL="228600" indent="-228600">
              <a:defRPr sz="1600"/>
            </a:lvl1pPr>
            <a:lvl2pPr marL="457200" indent="-228600">
              <a:defRPr sz="1600"/>
            </a:lvl2pPr>
            <a:lvl3pPr marL="685800" indent="-228600">
              <a:defRPr sz="1600"/>
            </a:lvl3pPr>
          </a:lstStyle>
          <a:p>
            <a:pPr lvl="0"/>
            <a:r>
              <a:rPr lang="en-US" dirty="0"/>
              <a:t>Click to edit Master text styles</a:t>
            </a:r>
          </a:p>
          <a:p>
            <a:pPr lvl="1"/>
            <a:r>
              <a:rPr lang="en-US" dirty="0"/>
              <a:t>Second level</a:t>
            </a:r>
          </a:p>
          <a:p>
            <a:pPr lvl="2"/>
            <a:r>
              <a:rPr lang="en-US" dirty="0"/>
              <a:t>Third level</a:t>
            </a:r>
          </a:p>
        </p:txBody>
      </p:sp>
      <p:sp>
        <p:nvSpPr>
          <p:cNvPr id="8" name="Footer Placeholder 4"/>
          <p:cNvSpPr>
            <a:spLocks noGrp="1"/>
          </p:cNvSpPr>
          <p:nvPr>
            <p:ph type="ftr" sz="quarter" idx="3"/>
          </p:nvPr>
        </p:nvSpPr>
        <p:spPr>
          <a:xfrm>
            <a:off x="508000" y="6576066"/>
            <a:ext cx="4978400" cy="228600"/>
          </a:xfrm>
          <a:prstGeom prst="rect">
            <a:avLst/>
          </a:prstGeom>
        </p:spPr>
        <p:txBody>
          <a:bodyPr vert="horz" lIns="91440" tIns="45720" rIns="91440" bIns="45720" rtlCol="0" anchor="t"/>
          <a:lstStyle>
            <a:lvl1pPr algn="l">
              <a:defRPr sz="800">
                <a:solidFill>
                  <a:srgbClr val="455560"/>
                </a:solidFill>
                <a:latin typeface="Arial" pitchFamily="34" charset="0"/>
                <a:cs typeface="Arial" pitchFamily="34" charset="0"/>
              </a:defRPr>
            </a:lvl1pPr>
          </a:lstStyle>
          <a:p>
            <a:r>
              <a:rPr lang="en-US" dirty="0"/>
              <a:t>Duff &amp; Phelps</a:t>
            </a:r>
          </a:p>
        </p:txBody>
      </p:sp>
      <p:sp>
        <p:nvSpPr>
          <p:cNvPr id="9" name="Slide Number Placeholder 5"/>
          <p:cNvSpPr>
            <a:spLocks noGrp="1"/>
          </p:cNvSpPr>
          <p:nvPr>
            <p:ph type="sldNum" sz="quarter" idx="4"/>
          </p:nvPr>
        </p:nvSpPr>
        <p:spPr>
          <a:xfrm>
            <a:off x="10464800" y="6576066"/>
            <a:ext cx="1219200" cy="228600"/>
          </a:xfrm>
          <a:prstGeom prst="rect">
            <a:avLst/>
          </a:prstGeom>
        </p:spPr>
        <p:txBody>
          <a:bodyPr vert="horz" lIns="91440" tIns="45720" rIns="91440" bIns="45720" rtlCol="0" anchor="t"/>
          <a:lstStyle>
            <a:lvl1pPr algn="r">
              <a:defRPr sz="800">
                <a:solidFill>
                  <a:srgbClr val="455560"/>
                </a:solidFill>
                <a:latin typeface="Arial" pitchFamily="34" charset="0"/>
                <a:cs typeface="Arial" pitchFamily="34" charset="0"/>
              </a:defRPr>
            </a:lvl1pPr>
          </a:lstStyle>
          <a:p>
            <a:fld id="{601FD316-713D-4ED1-ADFD-72C1E45E04F4}" type="slidenum">
              <a:rPr lang="en-US" smtClean="0"/>
              <a:pPr/>
              <a:t>‹#›</a:t>
            </a:fld>
            <a:endParaRPr lang="en-US" dirty="0"/>
          </a:p>
        </p:txBody>
      </p:sp>
      <p:sp>
        <p:nvSpPr>
          <p:cNvPr id="10" name="Date Placeholder 10"/>
          <p:cNvSpPr>
            <a:spLocks noGrp="1"/>
          </p:cNvSpPr>
          <p:nvPr>
            <p:ph type="dt" sz="half" idx="2"/>
          </p:nvPr>
        </p:nvSpPr>
        <p:spPr>
          <a:xfrm>
            <a:off x="5722224" y="6576066"/>
            <a:ext cx="4534716" cy="228600"/>
          </a:xfrm>
          <a:prstGeom prst="rect">
            <a:avLst/>
          </a:prstGeom>
        </p:spPr>
        <p:txBody>
          <a:bodyPr vert="horz" lIns="91440" tIns="45720" rIns="91440" bIns="45720" rtlCol="0" anchor="t"/>
          <a:lstStyle>
            <a:lvl1pPr algn="r">
              <a:defRPr sz="800">
                <a:solidFill>
                  <a:srgbClr val="455560"/>
                </a:solidFill>
              </a:defRPr>
            </a:lvl1pPr>
          </a:lstStyle>
          <a:p>
            <a:fld id="{407D9DBC-97A9-4A3B-A45D-802CA0B68605}" type="datetime4">
              <a:rPr lang="en-US" smtClean="0"/>
              <a:pPr/>
              <a:t>August 6, 2022</a:t>
            </a:fld>
            <a:endParaRPr lang="en-US" dirty="0"/>
          </a:p>
        </p:txBody>
      </p:sp>
    </p:spTree>
    <p:extLst>
      <p:ext uri="{BB962C8B-B14F-4D97-AF65-F5344CB8AC3E}">
        <p14:creationId xmlns:p14="http://schemas.microsoft.com/office/powerpoint/2010/main" val="3078537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BS Title Slide ">
    <p:bg>
      <p:bgPr>
        <a:solidFill>
          <a:schemeClr val="bg1"/>
        </a:solidFill>
        <a:effectLst/>
      </p:bgPr>
    </p:bg>
    <p:spTree>
      <p:nvGrpSpPr>
        <p:cNvPr id="1" name=""/>
        <p:cNvGrpSpPr/>
        <p:nvPr/>
      </p:nvGrpSpPr>
      <p:grpSpPr>
        <a:xfrm>
          <a:off x="0" y="0"/>
          <a:ext cx="0" cy="0"/>
          <a:chOff x="0" y="0"/>
          <a:chExt cx="0" cy="0"/>
        </a:xfrm>
      </p:grpSpPr>
      <p:pic>
        <p:nvPicPr>
          <p:cNvPr id="9" name="Picture 8" descr="Logo&#10;&#10;Description automatically generated">
            <a:extLst>
              <a:ext uri="{FF2B5EF4-FFF2-40B4-BE49-F238E27FC236}">
                <a16:creationId xmlns:a16="http://schemas.microsoft.com/office/drawing/2014/main" id="{3E07A688-374B-4321-9E16-D0D4D5F12BC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677699" y="521338"/>
            <a:ext cx="1881092" cy="735962"/>
          </a:xfrm>
          <a:prstGeom prst="rect">
            <a:avLst/>
          </a:prstGeom>
        </p:spPr>
      </p:pic>
      <p:sp>
        <p:nvSpPr>
          <p:cNvPr id="11" name="Title 1">
            <a:extLst>
              <a:ext uri="{FF2B5EF4-FFF2-40B4-BE49-F238E27FC236}">
                <a16:creationId xmlns:a16="http://schemas.microsoft.com/office/drawing/2014/main" id="{1A3845D6-44B1-44AC-82C7-2803604C36D4}"/>
              </a:ext>
            </a:extLst>
          </p:cNvPr>
          <p:cNvSpPr>
            <a:spLocks noGrp="1" noChangeAspect="1"/>
          </p:cNvSpPr>
          <p:nvPr>
            <p:ph type="title" hasCustomPrompt="1"/>
          </p:nvPr>
        </p:nvSpPr>
        <p:spPr>
          <a:xfrm>
            <a:off x="701051" y="1156253"/>
            <a:ext cx="11497299" cy="1377398"/>
          </a:xfrm>
          <a:prstGeom prst="rect">
            <a:avLst/>
          </a:prstGeom>
        </p:spPr>
        <p:txBody>
          <a:bodyPr lIns="91440" anchor="b" anchorCtr="0">
            <a:noAutofit/>
          </a:bodyPr>
          <a:lstStyle>
            <a:lvl1pPr>
              <a:defRPr sz="5000" kern="3000" spc="-100" baseline="0">
                <a:solidFill>
                  <a:schemeClr val="tx2"/>
                </a:solidFill>
              </a:defRPr>
            </a:lvl1pPr>
          </a:lstStyle>
          <a:p>
            <a:r>
              <a:rPr lang="en-US" dirty="0"/>
              <a:t>Internal Presentation Title</a:t>
            </a:r>
          </a:p>
        </p:txBody>
      </p:sp>
      <p:sp>
        <p:nvSpPr>
          <p:cNvPr id="15" name="Text Placeholder 14">
            <a:extLst>
              <a:ext uri="{FF2B5EF4-FFF2-40B4-BE49-F238E27FC236}">
                <a16:creationId xmlns:a16="http://schemas.microsoft.com/office/drawing/2014/main" id="{7735CB65-0E8B-7842-A135-4FAF920343CC}"/>
              </a:ext>
            </a:extLst>
          </p:cNvPr>
          <p:cNvSpPr>
            <a:spLocks noGrp="1" noChangeAspect="1"/>
          </p:cNvSpPr>
          <p:nvPr>
            <p:ph type="body" sz="quarter" idx="10" hasCustomPrompt="1"/>
          </p:nvPr>
        </p:nvSpPr>
        <p:spPr>
          <a:xfrm>
            <a:off x="712864" y="2705101"/>
            <a:ext cx="8677275" cy="409575"/>
          </a:xfrm>
          <a:prstGeom prst="rect">
            <a:avLst/>
          </a:prstGeom>
        </p:spPr>
        <p:txBody>
          <a:bodyPr lIns="91440" anchor="ctr" anchorCtr="0"/>
          <a:lstStyle>
            <a:lvl1pPr marL="0" marR="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lang="en-US">
                <a:solidFill>
                  <a:schemeClr val="tx2"/>
                </a:solidFill>
              </a:rPr>
              <a:t>Subhead Information</a:t>
            </a:r>
          </a:p>
        </p:txBody>
      </p:sp>
      <p:sp>
        <p:nvSpPr>
          <p:cNvPr id="12" name="Freeform 11">
            <a:extLst>
              <a:ext uri="{FF2B5EF4-FFF2-40B4-BE49-F238E27FC236}">
                <a16:creationId xmlns:a16="http://schemas.microsoft.com/office/drawing/2014/main" id="{572BE6CF-35E0-D340-9175-7391F87556F2}"/>
              </a:ext>
            </a:extLst>
          </p:cNvPr>
          <p:cNvSpPr/>
          <p:nvPr userDrawn="1"/>
        </p:nvSpPr>
        <p:spPr>
          <a:xfrm>
            <a:off x="-8033" y="5367234"/>
            <a:ext cx="4908508" cy="1503466"/>
          </a:xfrm>
          <a:custGeom>
            <a:avLst/>
            <a:gdLst>
              <a:gd name="connsiteX0" fmla="*/ 11875 w 4892633"/>
              <a:gd name="connsiteY0" fmla="*/ 0 h 1484416"/>
              <a:gd name="connsiteX1" fmla="*/ 4892633 w 4892633"/>
              <a:gd name="connsiteY1" fmla="*/ 1484416 h 1484416"/>
              <a:gd name="connsiteX2" fmla="*/ 0 w 4892633"/>
              <a:gd name="connsiteY2" fmla="*/ 1484416 h 1484416"/>
              <a:gd name="connsiteX3" fmla="*/ 11875 w 4892633"/>
              <a:gd name="connsiteY3" fmla="*/ 0 h 1484416"/>
              <a:gd name="connsiteX0" fmla="*/ 668 w 4900476"/>
              <a:gd name="connsiteY0" fmla="*/ 0 h 1487591"/>
              <a:gd name="connsiteX1" fmla="*/ 4900476 w 4900476"/>
              <a:gd name="connsiteY1" fmla="*/ 1487591 h 1487591"/>
              <a:gd name="connsiteX2" fmla="*/ 7843 w 4900476"/>
              <a:gd name="connsiteY2" fmla="*/ 1487591 h 1487591"/>
              <a:gd name="connsiteX3" fmla="*/ 668 w 4900476"/>
              <a:gd name="connsiteY3" fmla="*/ 0 h 1487591"/>
              <a:gd name="connsiteX0" fmla="*/ 2350 w 4902158"/>
              <a:gd name="connsiteY0" fmla="*/ 0 h 1500291"/>
              <a:gd name="connsiteX1" fmla="*/ 4902158 w 4902158"/>
              <a:gd name="connsiteY1" fmla="*/ 1487591 h 1500291"/>
              <a:gd name="connsiteX2" fmla="*/ 0 w 4902158"/>
              <a:gd name="connsiteY2" fmla="*/ 1500291 h 1500291"/>
              <a:gd name="connsiteX3" fmla="*/ 2350 w 4902158"/>
              <a:gd name="connsiteY3" fmla="*/ 0 h 1500291"/>
              <a:gd name="connsiteX0" fmla="*/ 817 w 4906975"/>
              <a:gd name="connsiteY0" fmla="*/ 0 h 1503466"/>
              <a:gd name="connsiteX1" fmla="*/ 4906975 w 4906975"/>
              <a:gd name="connsiteY1" fmla="*/ 1490766 h 1503466"/>
              <a:gd name="connsiteX2" fmla="*/ 4817 w 4906975"/>
              <a:gd name="connsiteY2" fmla="*/ 1503466 h 1503466"/>
              <a:gd name="connsiteX3" fmla="*/ 817 w 4906975"/>
              <a:gd name="connsiteY3" fmla="*/ 0 h 1503466"/>
              <a:gd name="connsiteX0" fmla="*/ 2350 w 4908508"/>
              <a:gd name="connsiteY0" fmla="*/ 0 h 1503466"/>
              <a:gd name="connsiteX1" fmla="*/ 4908508 w 4908508"/>
              <a:gd name="connsiteY1" fmla="*/ 1490766 h 1503466"/>
              <a:gd name="connsiteX2" fmla="*/ 0 w 4908508"/>
              <a:gd name="connsiteY2" fmla="*/ 1503466 h 1503466"/>
              <a:gd name="connsiteX3" fmla="*/ 2350 w 4908508"/>
              <a:gd name="connsiteY3" fmla="*/ 0 h 1503466"/>
            </a:gdLst>
            <a:ahLst/>
            <a:cxnLst>
              <a:cxn ang="0">
                <a:pos x="connsiteX0" y="connsiteY0"/>
              </a:cxn>
              <a:cxn ang="0">
                <a:pos x="connsiteX1" y="connsiteY1"/>
              </a:cxn>
              <a:cxn ang="0">
                <a:pos x="connsiteX2" y="connsiteY2"/>
              </a:cxn>
              <a:cxn ang="0">
                <a:pos x="connsiteX3" y="connsiteY3"/>
              </a:cxn>
            </a:cxnLst>
            <a:rect l="l" t="t" r="r" b="b"/>
            <a:pathLst>
              <a:path w="4908508" h="1503466">
                <a:moveTo>
                  <a:pt x="2350" y="0"/>
                </a:moveTo>
                <a:lnTo>
                  <a:pt x="4908508" y="1490766"/>
                </a:lnTo>
                <a:lnTo>
                  <a:pt x="0" y="1503466"/>
                </a:lnTo>
                <a:cubicBezTo>
                  <a:pt x="3958" y="1008661"/>
                  <a:pt x="-1608" y="494805"/>
                  <a:pt x="235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12">
            <a:extLst>
              <a:ext uri="{FF2B5EF4-FFF2-40B4-BE49-F238E27FC236}">
                <a16:creationId xmlns:a16="http://schemas.microsoft.com/office/drawing/2014/main" id="{F57979C8-F3D0-F94A-A405-EC5A3F15B749}"/>
              </a:ext>
            </a:extLst>
          </p:cNvPr>
          <p:cNvSpPr/>
          <p:nvPr userDrawn="1"/>
        </p:nvSpPr>
        <p:spPr>
          <a:xfrm>
            <a:off x="10618932" y="-3175"/>
            <a:ext cx="1579418" cy="1460665"/>
          </a:xfrm>
          <a:custGeom>
            <a:avLst/>
            <a:gdLst>
              <a:gd name="connsiteX0" fmla="*/ 0 w 1579418"/>
              <a:gd name="connsiteY0" fmla="*/ 0 h 1460665"/>
              <a:gd name="connsiteX1" fmla="*/ 1579418 w 1579418"/>
              <a:gd name="connsiteY1" fmla="*/ 0 h 1460665"/>
              <a:gd name="connsiteX2" fmla="*/ 1579418 w 1579418"/>
              <a:gd name="connsiteY2" fmla="*/ 1460665 h 1460665"/>
              <a:gd name="connsiteX3" fmla="*/ 0 w 1579418"/>
              <a:gd name="connsiteY3" fmla="*/ 0 h 1460665"/>
            </a:gdLst>
            <a:ahLst/>
            <a:cxnLst>
              <a:cxn ang="0">
                <a:pos x="connsiteX0" y="connsiteY0"/>
              </a:cxn>
              <a:cxn ang="0">
                <a:pos x="connsiteX1" y="connsiteY1"/>
              </a:cxn>
              <a:cxn ang="0">
                <a:pos x="connsiteX2" y="connsiteY2"/>
              </a:cxn>
              <a:cxn ang="0">
                <a:pos x="connsiteX3" y="connsiteY3"/>
              </a:cxn>
            </a:cxnLst>
            <a:rect l="l" t="t" r="r" b="b"/>
            <a:pathLst>
              <a:path w="1579418" h="1460665">
                <a:moveTo>
                  <a:pt x="0" y="0"/>
                </a:moveTo>
                <a:lnTo>
                  <a:pt x="1579418" y="0"/>
                </a:lnTo>
                <a:lnTo>
                  <a:pt x="1579418" y="1460665"/>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2">
            <a:extLst>
              <a:ext uri="{FF2B5EF4-FFF2-40B4-BE49-F238E27FC236}">
                <a16:creationId xmlns:a16="http://schemas.microsoft.com/office/drawing/2014/main" id="{EF968827-0DE8-E449-8BDD-4ACA5A77D83C}"/>
              </a:ext>
            </a:extLst>
          </p:cNvPr>
          <p:cNvSpPr>
            <a:spLocks noGrp="1" noChangeAspect="1"/>
          </p:cNvSpPr>
          <p:nvPr>
            <p:ph type="body" sz="quarter" idx="12" hasCustomPrompt="1"/>
          </p:nvPr>
        </p:nvSpPr>
        <p:spPr>
          <a:xfrm>
            <a:off x="723756" y="3275445"/>
            <a:ext cx="2418455" cy="290715"/>
          </a:xfrm>
          <a:prstGeom prst="rect">
            <a:avLst/>
          </a:prstGeom>
        </p:spPr>
        <p:txBody>
          <a:bodyPr lIns="91440"/>
          <a:lstStyle>
            <a:lvl1pPr>
              <a:defRPr sz="1600" baseline="0">
                <a:solidFill>
                  <a:schemeClr val="accent1"/>
                </a:solidFill>
              </a:defRPr>
            </a:lvl1pPr>
          </a:lstStyle>
          <a:p>
            <a:pPr lvl="0"/>
            <a:r>
              <a:rPr lang="en-US"/>
              <a:t>Date, Month, Year</a:t>
            </a:r>
          </a:p>
        </p:txBody>
      </p:sp>
    </p:spTree>
    <p:extLst>
      <p:ext uri="{BB962C8B-B14F-4D97-AF65-F5344CB8AC3E}">
        <p14:creationId xmlns:p14="http://schemas.microsoft.com/office/powerpoint/2010/main" val="1878301880"/>
      </p:ext>
    </p:extLst>
  </p:cSld>
  <p:clrMapOvr>
    <a:masterClrMapping/>
  </p:clrMapOvr>
  <p:extLst>
    <p:ext uri="{DCECCB84-F9BA-43D5-87BE-67443E8EF086}">
      <p15:sldGuideLst xmlns:p15="http://schemas.microsoft.com/office/powerpoint/2012/main">
        <p15:guide id="1" orient="horz" pos="432"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AG Title Slide ">
    <p:bg>
      <p:bgPr>
        <a:solidFill>
          <a:schemeClr val="bg1"/>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41297952-5FFF-4848-B365-9714B3295A75}"/>
              </a:ext>
            </a:extLst>
          </p:cNvPr>
          <p:cNvPicPr>
            <a:picLocks noChangeAspect="1"/>
          </p:cNvPicPr>
          <p:nvPr userDrawn="1"/>
        </p:nvPicPr>
        <p:blipFill rotWithShape="1">
          <a:blip r:embed="rId2"/>
          <a:srcRect l="6366" t="16881" r="6366" b="15409"/>
          <a:stretch/>
        </p:blipFill>
        <p:spPr>
          <a:xfrm>
            <a:off x="765159" y="626550"/>
            <a:ext cx="1940477" cy="644090"/>
          </a:xfrm>
          <a:prstGeom prst="rect">
            <a:avLst/>
          </a:prstGeom>
        </p:spPr>
      </p:pic>
      <p:sp>
        <p:nvSpPr>
          <p:cNvPr id="11" name="Title 1">
            <a:extLst>
              <a:ext uri="{FF2B5EF4-FFF2-40B4-BE49-F238E27FC236}">
                <a16:creationId xmlns:a16="http://schemas.microsoft.com/office/drawing/2014/main" id="{1A3845D6-44B1-44AC-82C7-2803604C36D4}"/>
              </a:ext>
            </a:extLst>
          </p:cNvPr>
          <p:cNvSpPr>
            <a:spLocks noGrp="1" noChangeAspect="1"/>
          </p:cNvSpPr>
          <p:nvPr>
            <p:ph type="title" hasCustomPrompt="1"/>
          </p:nvPr>
        </p:nvSpPr>
        <p:spPr>
          <a:xfrm>
            <a:off x="701051" y="1156253"/>
            <a:ext cx="11497299" cy="1377398"/>
          </a:xfrm>
          <a:prstGeom prst="rect">
            <a:avLst/>
          </a:prstGeom>
        </p:spPr>
        <p:txBody>
          <a:bodyPr lIns="91440" anchor="b" anchorCtr="0">
            <a:noAutofit/>
          </a:bodyPr>
          <a:lstStyle>
            <a:lvl1pPr>
              <a:defRPr sz="5000" kern="3000" spc="-100" baseline="0">
                <a:solidFill>
                  <a:schemeClr val="tx2"/>
                </a:solidFill>
              </a:defRPr>
            </a:lvl1pPr>
          </a:lstStyle>
          <a:p>
            <a:r>
              <a:rPr lang="en-US" dirty="0"/>
              <a:t>Internal Presentation Title</a:t>
            </a:r>
          </a:p>
        </p:txBody>
      </p:sp>
      <p:sp>
        <p:nvSpPr>
          <p:cNvPr id="15" name="Text Placeholder 14">
            <a:extLst>
              <a:ext uri="{FF2B5EF4-FFF2-40B4-BE49-F238E27FC236}">
                <a16:creationId xmlns:a16="http://schemas.microsoft.com/office/drawing/2014/main" id="{7735CB65-0E8B-7842-A135-4FAF920343CC}"/>
              </a:ext>
            </a:extLst>
          </p:cNvPr>
          <p:cNvSpPr>
            <a:spLocks noGrp="1" noChangeAspect="1"/>
          </p:cNvSpPr>
          <p:nvPr>
            <p:ph type="body" sz="quarter" idx="10" hasCustomPrompt="1"/>
          </p:nvPr>
        </p:nvSpPr>
        <p:spPr>
          <a:xfrm>
            <a:off x="712864" y="2705101"/>
            <a:ext cx="8677275" cy="409575"/>
          </a:xfrm>
          <a:prstGeom prst="rect">
            <a:avLst/>
          </a:prstGeom>
        </p:spPr>
        <p:txBody>
          <a:bodyPr lIns="91440" anchor="ctr" anchorCtr="0"/>
          <a:lstStyle>
            <a:lvl1pPr marL="0" marR="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lang="en-US">
                <a:solidFill>
                  <a:schemeClr val="tx2"/>
                </a:solidFill>
              </a:rPr>
              <a:t>Subhead Information</a:t>
            </a:r>
          </a:p>
        </p:txBody>
      </p:sp>
      <p:sp>
        <p:nvSpPr>
          <p:cNvPr id="12" name="Freeform 11">
            <a:extLst>
              <a:ext uri="{FF2B5EF4-FFF2-40B4-BE49-F238E27FC236}">
                <a16:creationId xmlns:a16="http://schemas.microsoft.com/office/drawing/2014/main" id="{572BE6CF-35E0-D340-9175-7391F87556F2}"/>
              </a:ext>
            </a:extLst>
          </p:cNvPr>
          <p:cNvSpPr/>
          <p:nvPr userDrawn="1"/>
        </p:nvSpPr>
        <p:spPr>
          <a:xfrm>
            <a:off x="-8033" y="5367234"/>
            <a:ext cx="4908508" cy="1503466"/>
          </a:xfrm>
          <a:custGeom>
            <a:avLst/>
            <a:gdLst>
              <a:gd name="connsiteX0" fmla="*/ 11875 w 4892633"/>
              <a:gd name="connsiteY0" fmla="*/ 0 h 1484416"/>
              <a:gd name="connsiteX1" fmla="*/ 4892633 w 4892633"/>
              <a:gd name="connsiteY1" fmla="*/ 1484416 h 1484416"/>
              <a:gd name="connsiteX2" fmla="*/ 0 w 4892633"/>
              <a:gd name="connsiteY2" fmla="*/ 1484416 h 1484416"/>
              <a:gd name="connsiteX3" fmla="*/ 11875 w 4892633"/>
              <a:gd name="connsiteY3" fmla="*/ 0 h 1484416"/>
              <a:gd name="connsiteX0" fmla="*/ 668 w 4900476"/>
              <a:gd name="connsiteY0" fmla="*/ 0 h 1487591"/>
              <a:gd name="connsiteX1" fmla="*/ 4900476 w 4900476"/>
              <a:gd name="connsiteY1" fmla="*/ 1487591 h 1487591"/>
              <a:gd name="connsiteX2" fmla="*/ 7843 w 4900476"/>
              <a:gd name="connsiteY2" fmla="*/ 1487591 h 1487591"/>
              <a:gd name="connsiteX3" fmla="*/ 668 w 4900476"/>
              <a:gd name="connsiteY3" fmla="*/ 0 h 1487591"/>
              <a:gd name="connsiteX0" fmla="*/ 2350 w 4902158"/>
              <a:gd name="connsiteY0" fmla="*/ 0 h 1500291"/>
              <a:gd name="connsiteX1" fmla="*/ 4902158 w 4902158"/>
              <a:gd name="connsiteY1" fmla="*/ 1487591 h 1500291"/>
              <a:gd name="connsiteX2" fmla="*/ 0 w 4902158"/>
              <a:gd name="connsiteY2" fmla="*/ 1500291 h 1500291"/>
              <a:gd name="connsiteX3" fmla="*/ 2350 w 4902158"/>
              <a:gd name="connsiteY3" fmla="*/ 0 h 1500291"/>
              <a:gd name="connsiteX0" fmla="*/ 817 w 4906975"/>
              <a:gd name="connsiteY0" fmla="*/ 0 h 1503466"/>
              <a:gd name="connsiteX1" fmla="*/ 4906975 w 4906975"/>
              <a:gd name="connsiteY1" fmla="*/ 1490766 h 1503466"/>
              <a:gd name="connsiteX2" fmla="*/ 4817 w 4906975"/>
              <a:gd name="connsiteY2" fmla="*/ 1503466 h 1503466"/>
              <a:gd name="connsiteX3" fmla="*/ 817 w 4906975"/>
              <a:gd name="connsiteY3" fmla="*/ 0 h 1503466"/>
              <a:gd name="connsiteX0" fmla="*/ 2350 w 4908508"/>
              <a:gd name="connsiteY0" fmla="*/ 0 h 1503466"/>
              <a:gd name="connsiteX1" fmla="*/ 4908508 w 4908508"/>
              <a:gd name="connsiteY1" fmla="*/ 1490766 h 1503466"/>
              <a:gd name="connsiteX2" fmla="*/ 0 w 4908508"/>
              <a:gd name="connsiteY2" fmla="*/ 1503466 h 1503466"/>
              <a:gd name="connsiteX3" fmla="*/ 2350 w 4908508"/>
              <a:gd name="connsiteY3" fmla="*/ 0 h 1503466"/>
            </a:gdLst>
            <a:ahLst/>
            <a:cxnLst>
              <a:cxn ang="0">
                <a:pos x="connsiteX0" y="connsiteY0"/>
              </a:cxn>
              <a:cxn ang="0">
                <a:pos x="connsiteX1" y="connsiteY1"/>
              </a:cxn>
              <a:cxn ang="0">
                <a:pos x="connsiteX2" y="connsiteY2"/>
              </a:cxn>
              <a:cxn ang="0">
                <a:pos x="connsiteX3" y="connsiteY3"/>
              </a:cxn>
            </a:cxnLst>
            <a:rect l="l" t="t" r="r" b="b"/>
            <a:pathLst>
              <a:path w="4908508" h="1503466">
                <a:moveTo>
                  <a:pt x="2350" y="0"/>
                </a:moveTo>
                <a:lnTo>
                  <a:pt x="4908508" y="1490766"/>
                </a:lnTo>
                <a:lnTo>
                  <a:pt x="0" y="1503466"/>
                </a:lnTo>
                <a:cubicBezTo>
                  <a:pt x="3958" y="1008661"/>
                  <a:pt x="-1608" y="494805"/>
                  <a:pt x="235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12">
            <a:extLst>
              <a:ext uri="{FF2B5EF4-FFF2-40B4-BE49-F238E27FC236}">
                <a16:creationId xmlns:a16="http://schemas.microsoft.com/office/drawing/2014/main" id="{F57979C8-F3D0-F94A-A405-EC5A3F15B749}"/>
              </a:ext>
            </a:extLst>
          </p:cNvPr>
          <p:cNvSpPr/>
          <p:nvPr userDrawn="1"/>
        </p:nvSpPr>
        <p:spPr>
          <a:xfrm>
            <a:off x="10618932" y="-3175"/>
            <a:ext cx="1579418" cy="1460665"/>
          </a:xfrm>
          <a:custGeom>
            <a:avLst/>
            <a:gdLst>
              <a:gd name="connsiteX0" fmla="*/ 0 w 1579418"/>
              <a:gd name="connsiteY0" fmla="*/ 0 h 1460665"/>
              <a:gd name="connsiteX1" fmla="*/ 1579418 w 1579418"/>
              <a:gd name="connsiteY1" fmla="*/ 0 h 1460665"/>
              <a:gd name="connsiteX2" fmla="*/ 1579418 w 1579418"/>
              <a:gd name="connsiteY2" fmla="*/ 1460665 h 1460665"/>
              <a:gd name="connsiteX3" fmla="*/ 0 w 1579418"/>
              <a:gd name="connsiteY3" fmla="*/ 0 h 1460665"/>
            </a:gdLst>
            <a:ahLst/>
            <a:cxnLst>
              <a:cxn ang="0">
                <a:pos x="connsiteX0" y="connsiteY0"/>
              </a:cxn>
              <a:cxn ang="0">
                <a:pos x="connsiteX1" y="connsiteY1"/>
              </a:cxn>
              <a:cxn ang="0">
                <a:pos x="connsiteX2" y="connsiteY2"/>
              </a:cxn>
              <a:cxn ang="0">
                <a:pos x="connsiteX3" y="connsiteY3"/>
              </a:cxn>
            </a:cxnLst>
            <a:rect l="l" t="t" r="r" b="b"/>
            <a:pathLst>
              <a:path w="1579418" h="1460665">
                <a:moveTo>
                  <a:pt x="0" y="0"/>
                </a:moveTo>
                <a:lnTo>
                  <a:pt x="1579418" y="0"/>
                </a:lnTo>
                <a:lnTo>
                  <a:pt x="1579418" y="1460665"/>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2">
            <a:extLst>
              <a:ext uri="{FF2B5EF4-FFF2-40B4-BE49-F238E27FC236}">
                <a16:creationId xmlns:a16="http://schemas.microsoft.com/office/drawing/2014/main" id="{EF968827-0DE8-E449-8BDD-4ACA5A77D83C}"/>
              </a:ext>
            </a:extLst>
          </p:cNvPr>
          <p:cNvSpPr>
            <a:spLocks noGrp="1" noChangeAspect="1"/>
          </p:cNvSpPr>
          <p:nvPr>
            <p:ph type="body" sz="quarter" idx="12" hasCustomPrompt="1"/>
          </p:nvPr>
        </p:nvSpPr>
        <p:spPr>
          <a:xfrm>
            <a:off x="723756" y="3275445"/>
            <a:ext cx="2418455" cy="290715"/>
          </a:xfrm>
          <a:prstGeom prst="rect">
            <a:avLst/>
          </a:prstGeom>
        </p:spPr>
        <p:txBody>
          <a:bodyPr lIns="91440"/>
          <a:lstStyle>
            <a:lvl1pPr>
              <a:defRPr sz="1600" baseline="0">
                <a:solidFill>
                  <a:schemeClr val="accent1"/>
                </a:solidFill>
              </a:defRPr>
            </a:lvl1pPr>
          </a:lstStyle>
          <a:p>
            <a:pPr lvl="0"/>
            <a:r>
              <a:rPr lang="en-US"/>
              <a:t>Date, Month, Year</a:t>
            </a:r>
          </a:p>
        </p:txBody>
      </p:sp>
    </p:spTree>
    <p:extLst>
      <p:ext uri="{BB962C8B-B14F-4D97-AF65-F5344CB8AC3E}">
        <p14:creationId xmlns:p14="http://schemas.microsoft.com/office/powerpoint/2010/main" val="3965809520"/>
      </p:ext>
    </p:extLst>
  </p:cSld>
  <p:clrMapOvr>
    <a:masterClrMapping/>
  </p:clrMapOvr>
  <p:extLst>
    <p:ext uri="{DCECCB84-F9BA-43D5-87BE-67443E8EF086}">
      <p15:sldGuideLst xmlns:p15="http://schemas.microsoft.com/office/powerpoint/2012/main">
        <p15:guide id="1" orient="horz" pos="432"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Kroll Title Slide 1">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text, clipart&#10;&#10;Description automatically generated">
            <a:extLst>
              <a:ext uri="{FF2B5EF4-FFF2-40B4-BE49-F238E27FC236}">
                <a16:creationId xmlns:a16="http://schemas.microsoft.com/office/drawing/2014/main" id="{9C0F3E62-B2DF-48E7-81E5-AC63DD5C8B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78023"/>
            <a:ext cx="1836422" cy="426798"/>
          </a:xfrm>
          <a:prstGeom prst="rect">
            <a:avLst/>
          </a:prstGeom>
        </p:spPr>
      </p:pic>
      <p:sp>
        <p:nvSpPr>
          <p:cNvPr id="11" name="Title 1">
            <a:extLst>
              <a:ext uri="{FF2B5EF4-FFF2-40B4-BE49-F238E27FC236}">
                <a16:creationId xmlns:a16="http://schemas.microsoft.com/office/drawing/2014/main" id="{5F5C0177-6760-4C35-A97E-9A0DEE4B0CA1}"/>
              </a:ext>
            </a:extLst>
          </p:cNvPr>
          <p:cNvSpPr>
            <a:spLocks noGrp="1" noChangeAspect="1"/>
          </p:cNvSpPr>
          <p:nvPr>
            <p:ph type="title" hasCustomPrompt="1"/>
          </p:nvPr>
        </p:nvSpPr>
        <p:spPr>
          <a:xfrm>
            <a:off x="701051" y="1156253"/>
            <a:ext cx="11490949" cy="1377398"/>
          </a:xfrm>
          <a:prstGeom prst="rect">
            <a:avLst/>
          </a:prstGeom>
        </p:spPr>
        <p:txBody>
          <a:bodyPr lIns="91440" anchor="b" anchorCtr="0">
            <a:noAutofit/>
          </a:bodyPr>
          <a:lstStyle>
            <a:lvl1pPr>
              <a:defRPr sz="5000" kern="3000" spc="-100" baseline="0">
                <a:solidFill>
                  <a:schemeClr val="bg1"/>
                </a:solidFill>
              </a:defRPr>
            </a:lvl1pPr>
          </a:lstStyle>
          <a:p>
            <a:r>
              <a:rPr lang="en-US" dirty="0"/>
              <a:t>Internal Presentation Title</a:t>
            </a:r>
          </a:p>
        </p:txBody>
      </p:sp>
      <p:sp>
        <p:nvSpPr>
          <p:cNvPr id="14" name="Freeform 13">
            <a:extLst>
              <a:ext uri="{FF2B5EF4-FFF2-40B4-BE49-F238E27FC236}">
                <a16:creationId xmlns:a16="http://schemas.microsoft.com/office/drawing/2014/main" id="{570FA735-66D5-3C4E-AA0E-0BA10C6C6F56}"/>
              </a:ext>
            </a:extLst>
          </p:cNvPr>
          <p:cNvSpPr/>
          <p:nvPr userDrawn="1"/>
        </p:nvSpPr>
        <p:spPr>
          <a:xfrm>
            <a:off x="-9832" y="5496232"/>
            <a:ext cx="5751871" cy="1386349"/>
          </a:xfrm>
          <a:custGeom>
            <a:avLst/>
            <a:gdLst>
              <a:gd name="connsiteX0" fmla="*/ 0 w 5751871"/>
              <a:gd name="connsiteY0" fmla="*/ 0 h 1386349"/>
              <a:gd name="connsiteX1" fmla="*/ 5751871 w 5751871"/>
              <a:gd name="connsiteY1" fmla="*/ 1376516 h 1386349"/>
              <a:gd name="connsiteX2" fmla="*/ 0 w 5751871"/>
              <a:gd name="connsiteY2" fmla="*/ 1386349 h 1386349"/>
              <a:gd name="connsiteX3" fmla="*/ 0 w 5751871"/>
              <a:gd name="connsiteY3" fmla="*/ 0 h 1386349"/>
            </a:gdLst>
            <a:ahLst/>
            <a:cxnLst>
              <a:cxn ang="0">
                <a:pos x="connsiteX0" y="connsiteY0"/>
              </a:cxn>
              <a:cxn ang="0">
                <a:pos x="connsiteX1" y="connsiteY1"/>
              </a:cxn>
              <a:cxn ang="0">
                <a:pos x="connsiteX2" y="connsiteY2"/>
              </a:cxn>
              <a:cxn ang="0">
                <a:pos x="connsiteX3" y="connsiteY3"/>
              </a:cxn>
            </a:cxnLst>
            <a:rect l="l" t="t" r="r" b="b"/>
            <a:pathLst>
              <a:path w="5751871" h="1386349">
                <a:moveTo>
                  <a:pt x="0" y="0"/>
                </a:moveTo>
                <a:lnTo>
                  <a:pt x="5751871" y="1376516"/>
                </a:lnTo>
                <a:lnTo>
                  <a:pt x="0" y="138634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14">
            <a:extLst>
              <a:ext uri="{FF2B5EF4-FFF2-40B4-BE49-F238E27FC236}">
                <a16:creationId xmlns:a16="http://schemas.microsoft.com/office/drawing/2014/main" id="{DCF45251-6A16-0344-B742-5258EA3A135E}"/>
              </a:ext>
            </a:extLst>
          </p:cNvPr>
          <p:cNvSpPr/>
          <p:nvPr userDrawn="1"/>
        </p:nvSpPr>
        <p:spPr>
          <a:xfrm>
            <a:off x="10976126" y="2390329"/>
            <a:ext cx="1243586" cy="4482419"/>
          </a:xfrm>
          <a:custGeom>
            <a:avLst/>
            <a:gdLst>
              <a:gd name="connsiteX0" fmla="*/ 1120877 w 1130709"/>
              <a:gd name="connsiteY0" fmla="*/ 0 h 2831690"/>
              <a:gd name="connsiteX1" fmla="*/ 0 w 1130709"/>
              <a:gd name="connsiteY1" fmla="*/ 2831690 h 2831690"/>
              <a:gd name="connsiteX2" fmla="*/ 1130709 w 1130709"/>
              <a:gd name="connsiteY2" fmla="*/ 2831690 h 2831690"/>
              <a:gd name="connsiteX3" fmla="*/ 1120877 w 1130709"/>
              <a:gd name="connsiteY3" fmla="*/ 0 h 2831690"/>
              <a:gd name="connsiteX0" fmla="*/ 790787 w 800619"/>
              <a:gd name="connsiteY0" fmla="*/ 0 h 2831690"/>
              <a:gd name="connsiteX1" fmla="*/ 0 w 800619"/>
              <a:gd name="connsiteY1" fmla="*/ 2831690 h 2831690"/>
              <a:gd name="connsiteX2" fmla="*/ 800619 w 800619"/>
              <a:gd name="connsiteY2" fmla="*/ 2831690 h 2831690"/>
              <a:gd name="connsiteX3" fmla="*/ 790787 w 800619"/>
              <a:gd name="connsiteY3" fmla="*/ 0 h 2831690"/>
              <a:gd name="connsiteX0" fmla="*/ 483203 w 493035"/>
              <a:gd name="connsiteY0" fmla="*/ 0 h 2831690"/>
              <a:gd name="connsiteX1" fmla="*/ 0 w 493035"/>
              <a:gd name="connsiteY1" fmla="*/ 2779175 h 2831690"/>
              <a:gd name="connsiteX2" fmla="*/ 493035 w 493035"/>
              <a:gd name="connsiteY2" fmla="*/ 2831690 h 2831690"/>
              <a:gd name="connsiteX3" fmla="*/ 483203 w 493035"/>
              <a:gd name="connsiteY3" fmla="*/ 0 h 2831690"/>
              <a:gd name="connsiteX0" fmla="*/ 775782 w 785614"/>
              <a:gd name="connsiteY0" fmla="*/ 0 h 2831690"/>
              <a:gd name="connsiteX1" fmla="*/ 0 w 785614"/>
              <a:gd name="connsiteY1" fmla="*/ 2831689 h 2831690"/>
              <a:gd name="connsiteX2" fmla="*/ 785614 w 785614"/>
              <a:gd name="connsiteY2" fmla="*/ 2831690 h 2831690"/>
              <a:gd name="connsiteX3" fmla="*/ 775782 w 785614"/>
              <a:gd name="connsiteY3" fmla="*/ 0 h 2831690"/>
            </a:gdLst>
            <a:ahLst/>
            <a:cxnLst>
              <a:cxn ang="0">
                <a:pos x="connsiteX0" y="connsiteY0"/>
              </a:cxn>
              <a:cxn ang="0">
                <a:pos x="connsiteX1" y="connsiteY1"/>
              </a:cxn>
              <a:cxn ang="0">
                <a:pos x="connsiteX2" y="connsiteY2"/>
              </a:cxn>
              <a:cxn ang="0">
                <a:pos x="connsiteX3" y="connsiteY3"/>
              </a:cxn>
            </a:cxnLst>
            <a:rect l="l" t="t" r="r" b="b"/>
            <a:pathLst>
              <a:path w="785614" h="2831690">
                <a:moveTo>
                  <a:pt x="775782" y="0"/>
                </a:moveTo>
                <a:lnTo>
                  <a:pt x="0" y="2831689"/>
                </a:lnTo>
                <a:lnTo>
                  <a:pt x="785614" y="2831690"/>
                </a:lnTo>
                <a:cubicBezTo>
                  <a:pt x="782337" y="1887793"/>
                  <a:pt x="779059" y="943897"/>
                  <a:pt x="77578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2">
            <a:extLst>
              <a:ext uri="{FF2B5EF4-FFF2-40B4-BE49-F238E27FC236}">
                <a16:creationId xmlns:a16="http://schemas.microsoft.com/office/drawing/2014/main" id="{CA0B653F-3719-F548-922A-3B1E510D2721}"/>
              </a:ext>
            </a:extLst>
          </p:cNvPr>
          <p:cNvSpPr>
            <a:spLocks noGrp="1" noChangeAspect="1"/>
          </p:cNvSpPr>
          <p:nvPr>
            <p:ph type="body" sz="quarter" idx="11" hasCustomPrompt="1"/>
          </p:nvPr>
        </p:nvSpPr>
        <p:spPr>
          <a:xfrm>
            <a:off x="712864" y="2705101"/>
            <a:ext cx="8677275" cy="409575"/>
          </a:xfrm>
          <a:prstGeom prst="rect">
            <a:avLst/>
          </a:prstGeom>
        </p:spPr>
        <p:txBody>
          <a:bodyPr lIns="91440" anchor="ctr" anchorCtr="0"/>
          <a:lstStyle>
            <a:lvl1pPr>
              <a:defRPr sz="2000">
                <a:solidFill>
                  <a:schemeClr val="bg1"/>
                </a:solidFill>
              </a:defRPr>
            </a:lvl1pPr>
          </a:lstStyle>
          <a:p>
            <a:pPr lvl="0"/>
            <a:r>
              <a:rPr lang="en-US" dirty="0"/>
              <a:t>Subhead Information</a:t>
            </a:r>
          </a:p>
        </p:txBody>
      </p:sp>
      <p:sp>
        <p:nvSpPr>
          <p:cNvPr id="10" name="Text Placeholder 2">
            <a:extLst>
              <a:ext uri="{FF2B5EF4-FFF2-40B4-BE49-F238E27FC236}">
                <a16:creationId xmlns:a16="http://schemas.microsoft.com/office/drawing/2014/main" id="{D495770D-97E1-BF46-BFC5-4F8BD664029A}"/>
              </a:ext>
            </a:extLst>
          </p:cNvPr>
          <p:cNvSpPr>
            <a:spLocks noGrp="1" noChangeAspect="1"/>
          </p:cNvSpPr>
          <p:nvPr>
            <p:ph type="body" sz="quarter" idx="12" hasCustomPrompt="1"/>
          </p:nvPr>
        </p:nvSpPr>
        <p:spPr>
          <a:xfrm>
            <a:off x="723756" y="3275445"/>
            <a:ext cx="2418455" cy="290715"/>
          </a:xfrm>
          <a:prstGeom prst="rect">
            <a:avLst/>
          </a:prstGeom>
        </p:spPr>
        <p:txBody>
          <a:bodyPr lIns="91440"/>
          <a:lstStyle>
            <a:lvl1pPr>
              <a:defRPr sz="1600" baseline="0">
                <a:solidFill>
                  <a:schemeClr val="bg2"/>
                </a:solidFill>
              </a:defRPr>
            </a:lvl1pPr>
          </a:lstStyle>
          <a:p>
            <a:pPr lvl="0"/>
            <a:r>
              <a:rPr lang="en-US" dirty="0"/>
              <a:t>Date, Month, Year</a:t>
            </a:r>
          </a:p>
        </p:txBody>
      </p:sp>
    </p:spTree>
    <p:extLst>
      <p:ext uri="{BB962C8B-B14F-4D97-AF65-F5344CB8AC3E}">
        <p14:creationId xmlns:p14="http://schemas.microsoft.com/office/powerpoint/2010/main" val="265002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amp;P Endorsed Title Slide 1">
    <p:bg>
      <p:bgPr>
        <a:solidFill>
          <a:schemeClr val="tx2"/>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F5C0177-6760-4C35-A97E-9A0DEE4B0CA1}"/>
              </a:ext>
            </a:extLst>
          </p:cNvPr>
          <p:cNvSpPr>
            <a:spLocks noGrp="1" noChangeAspect="1"/>
          </p:cNvSpPr>
          <p:nvPr>
            <p:ph type="title" hasCustomPrompt="1"/>
          </p:nvPr>
        </p:nvSpPr>
        <p:spPr>
          <a:xfrm>
            <a:off x="701051" y="1156253"/>
            <a:ext cx="11490949" cy="1377398"/>
          </a:xfrm>
          <a:prstGeom prst="rect">
            <a:avLst/>
          </a:prstGeom>
        </p:spPr>
        <p:txBody>
          <a:bodyPr lIns="91440" anchor="b" anchorCtr="0">
            <a:noAutofit/>
          </a:bodyPr>
          <a:lstStyle>
            <a:lvl1pPr>
              <a:defRPr sz="5000" kern="3000" spc="-100" baseline="0">
                <a:solidFill>
                  <a:schemeClr val="bg1"/>
                </a:solidFill>
              </a:defRPr>
            </a:lvl1pPr>
          </a:lstStyle>
          <a:p>
            <a:r>
              <a:rPr lang="en-US" dirty="0"/>
              <a:t>Internal Presentation Title</a:t>
            </a:r>
          </a:p>
        </p:txBody>
      </p:sp>
      <p:sp>
        <p:nvSpPr>
          <p:cNvPr id="14" name="Freeform 13">
            <a:extLst>
              <a:ext uri="{FF2B5EF4-FFF2-40B4-BE49-F238E27FC236}">
                <a16:creationId xmlns:a16="http://schemas.microsoft.com/office/drawing/2014/main" id="{570FA735-66D5-3C4E-AA0E-0BA10C6C6F56}"/>
              </a:ext>
            </a:extLst>
          </p:cNvPr>
          <p:cNvSpPr/>
          <p:nvPr userDrawn="1"/>
        </p:nvSpPr>
        <p:spPr>
          <a:xfrm>
            <a:off x="-9832" y="5496232"/>
            <a:ext cx="5751871" cy="1386349"/>
          </a:xfrm>
          <a:custGeom>
            <a:avLst/>
            <a:gdLst>
              <a:gd name="connsiteX0" fmla="*/ 0 w 5751871"/>
              <a:gd name="connsiteY0" fmla="*/ 0 h 1386349"/>
              <a:gd name="connsiteX1" fmla="*/ 5751871 w 5751871"/>
              <a:gd name="connsiteY1" fmla="*/ 1376516 h 1386349"/>
              <a:gd name="connsiteX2" fmla="*/ 0 w 5751871"/>
              <a:gd name="connsiteY2" fmla="*/ 1386349 h 1386349"/>
              <a:gd name="connsiteX3" fmla="*/ 0 w 5751871"/>
              <a:gd name="connsiteY3" fmla="*/ 0 h 1386349"/>
            </a:gdLst>
            <a:ahLst/>
            <a:cxnLst>
              <a:cxn ang="0">
                <a:pos x="connsiteX0" y="connsiteY0"/>
              </a:cxn>
              <a:cxn ang="0">
                <a:pos x="connsiteX1" y="connsiteY1"/>
              </a:cxn>
              <a:cxn ang="0">
                <a:pos x="connsiteX2" y="connsiteY2"/>
              </a:cxn>
              <a:cxn ang="0">
                <a:pos x="connsiteX3" y="connsiteY3"/>
              </a:cxn>
            </a:cxnLst>
            <a:rect l="l" t="t" r="r" b="b"/>
            <a:pathLst>
              <a:path w="5751871" h="1386349">
                <a:moveTo>
                  <a:pt x="0" y="0"/>
                </a:moveTo>
                <a:lnTo>
                  <a:pt x="5751871" y="1376516"/>
                </a:lnTo>
                <a:lnTo>
                  <a:pt x="0" y="138634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14">
            <a:extLst>
              <a:ext uri="{FF2B5EF4-FFF2-40B4-BE49-F238E27FC236}">
                <a16:creationId xmlns:a16="http://schemas.microsoft.com/office/drawing/2014/main" id="{DCF45251-6A16-0344-B742-5258EA3A135E}"/>
              </a:ext>
            </a:extLst>
          </p:cNvPr>
          <p:cNvSpPr/>
          <p:nvPr userDrawn="1"/>
        </p:nvSpPr>
        <p:spPr>
          <a:xfrm>
            <a:off x="10976126" y="2390329"/>
            <a:ext cx="1243586" cy="4482419"/>
          </a:xfrm>
          <a:custGeom>
            <a:avLst/>
            <a:gdLst>
              <a:gd name="connsiteX0" fmla="*/ 1120877 w 1130709"/>
              <a:gd name="connsiteY0" fmla="*/ 0 h 2831690"/>
              <a:gd name="connsiteX1" fmla="*/ 0 w 1130709"/>
              <a:gd name="connsiteY1" fmla="*/ 2831690 h 2831690"/>
              <a:gd name="connsiteX2" fmla="*/ 1130709 w 1130709"/>
              <a:gd name="connsiteY2" fmla="*/ 2831690 h 2831690"/>
              <a:gd name="connsiteX3" fmla="*/ 1120877 w 1130709"/>
              <a:gd name="connsiteY3" fmla="*/ 0 h 2831690"/>
              <a:gd name="connsiteX0" fmla="*/ 790787 w 800619"/>
              <a:gd name="connsiteY0" fmla="*/ 0 h 2831690"/>
              <a:gd name="connsiteX1" fmla="*/ 0 w 800619"/>
              <a:gd name="connsiteY1" fmla="*/ 2831690 h 2831690"/>
              <a:gd name="connsiteX2" fmla="*/ 800619 w 800619"/>
              <a:gd name="connsiteY2" fmla="*/ 2831690 h 2831690"/>
              <a:gd name="connsiteX3" fmla="*/ 790787 w 800619"/>
              <a:gd name="connsiteY3" fmla="*/ 0 h 2831690"/>
              <a:gd name="connsiteX0" fmla="*/ 483203 w 493035"/>
              <a:gd name="connsiteY0" fmla="*/ 0 h 2831690"/>
              <a:gd name="connsiteX1" fmla="*/ 0 w 493035"/>
              <a:gd name="connsiteY1" fmla="*/ 2779175 h 2831690"/>
              <a:gd name="connsiteX2" fmla="*/ 493035 w 493035"/>
              <a:gd name="connsiteY2" fmla="*/ 2831690 h 2831690"/>
              <a:gd name="connsiteX3" fmla="*/ 483203 w 493035"/>
              <a:gd name="connsiteY3" fmla="*/ 0 h 2831690"/>
              <a:gd name="connsiteX0" fmla="*/ 775782 w 785614"/>
              <a:gd name="connsiteY0" fmla="*/ 0 h 2831690"/>
              <a:gd name="connsiteX1" fmla="*/ 0 w 785614"/>
              <a:gd name="connsiteY1" fmla="*/ 2831689 h 2831690"/>
              <a:gd name="connsiteX2" fmla="*/ 785614 w 785614"/>
              <a:gd name="connsiteY2" fmla="*/ 2831690 h 2831690"/>
              <a:gd name="connsiteX3" fmla="*/ 775782 w 785614"/>
              <a:gd name="connsiteY3" fmla="*/ 0 h 2831690"/>
            </a:gdLst>
            <a:ahLst/>
            <a:cxnLst>
              <a:cxn ang="0">
                <a:pos x="connsiteX0" y="connsiteY0"/>
              </a:cxn>
              <a:cxn ang="0">
                <a:pos x="connsiteX1" y="connsiteY1"/>
              </a:cxn>
              <a:cxn ang="0">
                <a:pos x="connsiteX2" y="connsiteY2"/>
              </a:cxn>
              <a:cxn ang="0">
                <a:pos x="connsiteX3" y="connsiteY3"/>
              </a:cxn>
            </a:cxnLst>
            <a:rect l="l" t="t" r="r" b="b"/>
            <a:pathLst>
              <a:path w="785614" h="2831690">
                <a:moveTo>
                  <a:pt x="775782" y="0"/>
                </a:moveTo>
                <a:lnTo>
                  <a:pt x="0" y="2831689"/>
                </a:lnTo>
                <a:lnTo>
                  <a:pt x="785614" y="2831690"/>
                </a:lnTo>
                <a:cubicBezTo>
                  <a:pt x="782337" y="1887793"/>
                  <a:pt x="779059" y="943897"/>
                  <a:pt x="77578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2">
            <a:extLst>
              <a:ext uri="{FF2B5EF4-FFF2-40B4-BE49-F238E27FC236}">
                <a16:creationId xmlns:a16="http://schemas.microsoft.com/office/drawing/2014/main" id="{CA0B653F-3719-F548-922A-3B1E510D2721}"/>
              </a:ext>
            </a:extLst>
          </p:cNvPr>
          <p:cNvSpPr>
            <a:spLocks noGrp="1" noChangeAspect="1"/>
          </p:cNvSpPr>
          <p:nvPr>
            <p:ph type="body" sz="quarter" idx="11" hasCustomPrompt="1"/>
          </p:nvPr>
        </p:nvSpPr>
        <p:spPr>
          <a:xfrm>
            <a:off x="712864" y="2705101"/>
            <a:ext cx="8677275" cy="409575"/>
          </a:xfrm>
          <a:prstGeom prst="rect">
            <a:avLst/>
          </a:prstGeom>
        </p:spPr>
        <p:txBody>
          <a:bodyPr lIns="91440" anchor="ctr" anchorCtr="0"/>
          <a:lstStyle>
            <a:lvl1pPr>
              <a:defRPr sz="2000">
                <a:solidFill>
                  <a:schemeClr val="bg1"/>
                </a:solidFill>
              </a:defRPr>
            </a:lvl1pPr>
          </a:lstStyle>
          <a:p>
            <a:pPr lvl="0"/>
            <a:r>
              <a:rPr lang="en-US" dirty="0"/>
              <a:t>Subhead Information</a:t>
            </a:r>
          </a:p>
        </p:txBody>
      </p:sp>
      <p:sp>
        <p:nvSpPr>
          <p:cNvPr id="10" name="Text Placeholder 2">
            <a:extLst>
              <a:ext uri="{FF2B5EF4-FFF2-40B4-BE49-F238E27FC236}">
                <a16:creationId xmlns:a16="http://schemas.microsoft.com/office/drawing/2014/main" id="{D495770D-97E1-BF46-BFC5-4F8BD664029A}"/>
              </a:ext>
            </a:extLst>
          </p:cNvPr>
          <p:cNvSpPr>
            <a:spLocks noGrp="1" noChangeAspect="1"/>
          </p:cNvSpPr>
          <p:nvPr>
            <p:ph type="body" sz="quarter" idx="12" hasCustomPrompt="1"/>
          </p:nvPr>
        </p:nvSpPr>
        <p:spPr>
          <a:xfrm>
            <a:off x="723756" y="3275445"/>
            <a:ext cx="2418455" cy="290715"/>
          </a:xfrm>
          <a:prstGeom prst="rect">
            <a:avLst/>
          </a:prstGeom>
        </p:spPr>
        <p:txBody>
          <a:bodyPr lIns="91440"/>
          <a:lstStyle>
            <a:lvl1pPr>
              <a:defRPr sz="1600" baseline="0">
                <a:solidFill>
                  <a:schemeClr val="bg2"/>
                </a:solidFill>
              </a:defRPr>
            </a:lvl1pPr>
          </a:lstStyle>
          <a:p>
            <a:pPr lvl="0"/>
            <a:r>
              <a:rPr lang="en-US" dirty="0"/>
              <a:t>Date, Month, Year</a:t>
            </a:r>
          </a:p>
        </p:txBody>
      </p:sp>
    </p:spTree>
    <p:extLst>
      <p:ext uri="{BB962C8B-B14F-4D97-AF65-F5344CB8AC3E}">
        <p14:creationId xmlns:p14="http://schemas.microsoft.com/office/powerpoint/2010/main" val="1708748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KBS Title Slide 1">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text, clipart&#10;&#10;Description automatically generated">
            <a:extLst>
              <a:ext uri="{FF2B5EF4-FFF2-40B4-BE49-F238E27FC236}">
                <a16:creationId xmlns:a16="http://schemas.microsoft.com/office/drawing/2014/main" id="{9C0F3E62-B2DF-48E7-81E5-AC63DD5C8B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78023"/>
            <a:ext cx="1836422" cy="426798"/>
          </a:xfrm>
          <a:prstGeom prst="rect">
            <a:avLst/>
          </a:prstGeom>
        </p:spPr>
      </p:pic>
      <p:sp>
        <p:nvSpPr>
          <p:cNvPr id="11" name="Title 1">
            <a:extLst>
              <a:ext uri="{FF2B5EF4-FFF2-40B4-BE49-F238E27FC236}">
                <a16:creationId xmlns:a16="http://schemas.microsoft.com/office/drawing/2014/main" id="{5F5C0177-6760-4C35-A97E-9A0DEE4B0CA1}"/>
              </a:ext>
            </a:extLst>
          </p:cNvPr>
          <p:cNvSpPr>
            <a:spLocks noGrp="1" noChangeAspect="1"/>
          </p:cNvSpPr>
          <p:nvPr>
            <p:ph type="title" hasCustomPrompt="1"/>
          </p:nvPr>
        </p:nvSpPr>
        <p:spPr>
          <a:xfrm>
            <a:off x="701051" y="1156253"/>
            <a:ext cx="11490949" cy="1377398"/>
          </a:xfrm>
          <a:prstGeom prst="rect">
            <a:avLst/>
          </a:prstGeom>
        </p:spPr>
        <p:txBody>
          <a:bodyPr lIns="91440" anchor="b" anchorCtr="0">
            <a:noAutofit/>
          </a:bodyPr>
          <a:lstStyle>
            <a:lvl1pPr>
              <a:defRPr sz="5000" kern="3000" spc="-100" baseline="0">
                <a:solidFill>
                  <a:schemeClr val="bg1"/>
                </a:solidFill>
              </a:defRPr>
            </a:lvl1pPr>
          </a:lstStyle>
          <a:p>
            <a:r>
              <a:rPr lang="en-US" dirty="0"/>
              <a:t>Internal Presentation Title</a:t>
            </a:r>
          </a:p>
        </p:txBody>
      </p:sp>
      <p:sp>
        <p:nvSpPr>
          <p:cNvPr id="14" name="Freeform 13">
            <a:extLst>
              <a:ext uri="{FF2B5EF4-FFF2-40B4-BE49-F238E27FC236}">
                <a16:creationId xmlns:a16="http://schemas.microsoft.com/office/drawing/2014/main" id="{570FA735-66D5-3C4E-AA0E-0BA10C6C6F56}"/>
              </a:ext>
            </a:extLst>
          </p:cNvPr>
          <p:cNvSpPr/>
          <p:nvPr userDrawn="1"/>
        </p:nvSpPr>
        <p:spPr>
          <a:xfrm>
            <a:off x="-9832" y="5496232"/>
            <a:ext cx="5751871" cy="1386349"/>
          </a:xfrm>
          <a:custGeom>
            <a:avLst/>
            <a:gdLst>
              <a:gd name="connsiteX0" fmla="*/ 0 w 5751871"/>
              <a:gd name="connsiteY0" fmla="*/ 0 h 1386349"/>
              <a:gd name="connsiteX1" fmla="*/ 5751871 w 5751871"/>
              <a:gd name="connsiteY1" fmla="*/ 1376516 h 1386349"/>
              <a:gd name="connsiteX2" fmla="*/ 0 w 5751871"/>
              <a:gd name="connsiteY2" fmla="*/ 1386349 h 1386349"/>
              <a:gd name="connsiteX3" fmla="*/ 0 w 5751871"/>
              <a:gd name="connsiteY3" fmla="*/ 0 h 1386349"/>
            </a:gdLst>
            <a:ahLst/>
            <a:cxnLst>
              <a:cxn ang="0">
                <a:pos x="connsiteX0" y="connsiteY0"/>
              </a:cxn>
              <a:cxn ang="0">
                <a:pos x="connsiteX1" y="connsiteY1"/>
              </a:cxn>
              <a:cxn ang="0">
                <a:pos x="connsiteX2" y="connsiteY2"/>
              </a:cxn>
              <a:cxn ang="0">
                <a:pos x="connsiteX3" y="connsiteY3"/>
              </a:cxn>
            </a:cxnLst>
            <a:rect l="l" t="t" r="r" b="b"/>
            <a:pathLst>
              <a:path w="5751871" h="1386349">
                <a:moveTo>
                  <a:pt x="0" y="0"/>
                </a:moveTo>
                <a:lnTo>
                  <a:pt x="5751871" y="1376516"/>
                </a:lnTo>
                <a:lnTo>
                  <a:pt x="0" y="138634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14">
            <a:extLst>
              <a:ext uri="{FF2B5EF4-FFF2-40B4-BE49-F238E27FC236}">
                <a16:creationId xmlns:a16="http://schemas.microsoft.com/office/drawing/2014/main" id="{DCF45251-6A16-0344-B742-5258EA3A135E}"/>
              </a:ext>
            </a:extLst>
          </p:cNvPr>
          <p:cNvSpPr/>
          <p:nvPr userDrawn="1"/>
        </p:nvSpPr>
        <p:spPr>
          <a:xfrm>
            <a:off x="10976126" y="2390329"/>
            <a:ext cx="1243586" cy="4482419"/>
          </a:xfrm>
          <a:custGeom>
            <a:avLst/>
            <a:gdLst>
              <a:gd name="connsiteX0" fmla="*/ 1120877 w 1130709"/>
              <a:gd name="connsiteY0" fmla="*/ 0 h 2831690"/>
              <a:gd name="connsiteX1" fmla="*/ 0 w 1130709"/>
              <a:gd name="connsiteY1" fmla="*/ 2831690 h 2831690"/>
              <a:gd name="connsiteX2" fmla="*/ 1130709 w 1130709"/>
              <a:gd name="connsiteY2" fmla="*/ 2831690 h 2831690"/>
              <a:gd name="connsiteX3" fmla="*/ 1120877 w 1130709"/>
              <a:gd name="connsiteY3" fmla="*/ 0 h 2831690"/>
              <a:gd name="connsiteX0" fmla="*/ 790787 w 800619"/>
              <a:gd name="connsiteY0" fmla="*/ 0 h 2831690"/>
              <a:gd name="connsiteX1" fmla="*/ 0 w 800619"/>
              <a:gd name="connsiteY1" fmla="*/ 2831690 h 2831690"/>
              <a:gd name="connsiteX2" fmla="*/ 800619 w 800619"/>
              <a:gd name="connsiteY2" fmla="*/ 2831690 h 2831690"/>
              <a:gd name="connsiteX3" fmla="*/ 790787 w 800619"/>
              <a:gd name="connsiteY3" fmla="*/ 0 h 2831690"/>
              <a:gd name="connsiteX0" fmla="*/ 483203 w 493035"/>
              <a:gd name="connsiteY0" fmla="*/ 0 h 2831690"/>
              <a:gd name="connsiteX1" fmla="*/ 0 w 493035"/>
              <a:gd name="connsiteY1" fmla="*/ 2779175 h 2831690"/>
              <a:gd name="connsiteX2" fmla="*/ 493035 w 493035"/>
              <a:gd name="connsiteY2" fmla="*/ 2831690 h 2831690"/>
              <a:gd name="connsiteX3" fmla="*/ 483203 w 493035"/>
              <a:gd name="connsiteY3" fmla="*/ 0 h 2831690"/>
              <a:gd name="connsiteX0" fmla="*/ 775782 w 785614"/>
              <a:gd name="connsiteY0" fmla="*/ 0 h 2831690"/>
              <a:gd name="connsiteX1" fmla="*/ 0 w 785614"/>
              <a:gd name="connsiteY1" fmla="*/ 2831689 h 2831690"/>
              <a:gd name="connsiteX2" fmla="*/ 785614 w 785614"/>
              <a:gd name="connsiteY2" fmla="*/ 2831690 h 2831690"/>
              <a:gd name="connsiteX3" fmla="*/ 775782 w 785614"/>
              <a:gd name="connsiteY3" fmla="*/ 0 h 2831690"/>
            </a:gdLst>
            <a:ahLst/>
            <a:cxnLst>
              <a:cxn ang="0">
                <a:pos x="connsiteX0" y="connsiteY0"/>
              </a:cxn>
              <a:cxn ang="0">
                <a:pos x="connsiteX1" y="connsiteY1"/>
              </a:cxn>
              <a:cxn ang="0">
                <a:pos x="connsiteX2" y="connsiteY2"/>
              </a:cxn>
              <a:cxn ang="0">
                <a:pos x="connsiteX3" y="connsiteY3"/>
              </a:cxn>
            </a:cxnLst>
            <a:rect l="l" t="t" r="r" b="b"/>
            <a:pathLst>
              <a:path w="785614" h="2831690">
                <a:moveTo>
                  <a:pt x="775782" y="0"/>
                </a:moveTo>
                <a:lnTo>
                  <a:pt x="0" y="2831689"/>
                </a:lnTo>
                <a:lnTo>
                  <a:pt x="785614" y="2831690"/>
                </a:lnTo>
                <a:cubicBezTo>
                  <a:pt x="782337" y="1887793"/>
                  <a:pt x="779059" y="943897"/>
                  <a:pt x="77578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2">
            <a:extLst>
              <a:ext uri="{FF2B5EF4-FFF2-40B4-BE49-F238E27FC236}">
                <a16:creationId xmlns:a16="http://schemas.microsoft.com/office/drawing/2014/main" id="{CA0B653F-3719-F548-922A-3B1E510D2721}"/>
              </a:ext>
            </a:extLst>
          </p:cNvPr>
          <p:cNvSpPr>
            <a:spLocks noGrp="1" noChangeAspect="1"/>
          </p:cNvSpPr>
          <p:nvPr>
            <p:ph type="body" sz="quarter" idx="11" hasCustomPrompt="1"/>
          </p:nvPr>
        </p:nvSpPr>
        <p:spPr>
          <a:xfrm>
            <a:off x="712864" y="2705101"/>
            <a:ext cx="8677275" cy="409575"/>
          </a:xfrm>
          <a:prstGeom prst="rect">
            <a:avLst/>
          </a:prstGeom>
        </p:spPr>
        <p:txBody>
          <a:bodyPr lIns="91440" anchor="ctr" anchorCtr="0"/>
          <a:lstStyle>
            <a:lvl1pPr>
              <a:defRPr sz="2000">
                <a:solidFill>
                  <a:schemeClr val="bg1"/>
                </a:solidFill>
              </a:defRPr>
            </a:lvl1pPr>
          </a:lstStyle>
          <a:p>
            <a:pPr lvl="0"/>
            <a:r>
              <a:rPr lang="en-US" dirty="0"/>
              <a:t>Subhead Information</a:t>
            </a:r>
          </a:p>
        </p:txBody>
      </p:sp>
      <p:sp>
        <p:nvSpPr>
          <p:cNvPr id="10" name="Text Placeholder 2">
            <a:extLst>
              <a:ext uri="{FF2B5EF4-FFF2-40B4-BE49-F238E27FC236}">
                <a16:creationId xmlns:a16="http://schemas.microsoft.com/office/drawing/2014/main" id="{D495770D-97E1-BF46-BFC5-4F8BD664029A}"/>
              </a:ext>
            </a:extLst>
          </p:cNvPr>
          <p:cNvSpPr>
            <a:spLocks noGrp="1" noChangeAspect="1"/>
          </p:cNvSpPr>
          <p:nvPr>
            <p:ph type="body" sz="quarter" idx="12" hasCustomPrompt="1"/>
          </p:nvPr>
        </p:nvSpPr>
        <p:spPr>
          <a:xfrm>
            <a:off x="723756" y="3275445"/>
            <a:ext cx="2418455" cy="290715"/>
          </a:xfrm>
          <a:prstGeom prst="rect">
            <a:avLst/>
          </a:prstGeom>
        </p:spPr>
        <p:txBody>
          <a:bodyPr lIns="91440"/>
          <a:lstStyle>
            <a:lvl1pPr>
              <a:defRPr sz="1600" baseline="0">
                <a:solidFill>
                  <a:schemeClr val="bg2"/>
                </a:solidFill>
              </a:defRPr>
            </a:lvl1pPr>
          </a:lstStyle>
          <a:p>
            <a:pPr lvl="0"/>
            <a:r>
              <a:rPr lang="en-US" dirty="0"/>
              <a:t>Date, Month, Year</a:t>
            </a:r>
          </a:p>
        </p:txBody>
      </p:sp>
    </p:spTree>
    <p:extLst>
      <p:ext uri="{BB962C8B-B14F-4D97-AF65-F5344CB8AC3E}">
        <p14:creationId xmlns:p14="http://schemas.microsoft.com/office/powerpoint/2010/main" val="1463332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EAG Title Slide 1">
    <p:bg>
      <p:bgPr>
        <a:solidFill>
          <a:schemeClr val="tx2"/>
        </a:solidFill>
        <a:effectLst/>
      </p:bgPr>
    </p:bg>
    <p:spTree>
      <p:nvGrpSpPr>
        <p:cNvPr id="1" name=""/>
        <p:cNvGrpSpPr/>
        <p:nvPr/>
      </p:nvGrpSpPr>
      <p:grpSpPr>
        <a:xfrm>
          <a:off x="0" y="0"/>
          <a:ext cx="0" cy="0"/>
          <a:chOff x="0" y="0"/>
          <a:chExt cx="0" cy="0"/>
        </a:xfrm>
      </p:grpSpPr>
      <p:pic>
        <p:nvPicPr>
          <p:cNvPr id="6" name="Picture 5" descr="A picture containing text, clipart&#10;&#10;Description automatically generated">
            <a:extLst>
              <a:ext uri="{FF2B5EF4-FFF2-40B4-BE49-F238E27FC236}">
                <a16:creationId xmlns:a16="http://schemas.microsoft.com/office/drawing/2014/main" id="{9C0F3E62-B2DF-48E7-81E5-AC63DD5C8B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78023"/>
            <a:ext cx="1836422" cy="426798"/>
          </a:xfrm>
          <a:prstGeom prst="rect">
            <a:avLst/>
          </a:prstGeom>
        </p:spPr>
      </p:pic>
      <p:sp>
        <p:nvSpPr>
          <p:cNvPr id="11" name="Title 1">
            <a:extLst>
              <a:ext uri="{FF2B5EF4-FFF2-40B4-BE49-F238E27FC236}">
                <a16:creationId xmlns:a16="http://schemas.microsoft.com/office/drawing/2014/main" id="{5F5C0177-6760-4C35-A97E-9A0DEE4B0CA1}"/>
              </a:ext>
            </a:extLst>
          </p:cNvPr>
          <p:cNvSpPr>
            <a:spLocks noGrp="1" noChangeAspect="1"/>
          </p:cNvSpPr>
          <p:nvPr>
            <p:ph type="title" hasCustomPrompt="1"/>
          </p:nvPr>
        </p:nvSpPr>
        <p:spPr>
          <a:xfrm>
            <a:off x="701051" y="1156253"/>
            <a:ext cx="11490949" cy="1377398"/>
          </a:xfrm>
          <a:prstGeom prst="rect">
            <a:avLst/>
          </a:prstGeom>
        </p:spPr>
        <p:txBody>
          <a:bodyPr lIns="91440" anchor="b" anchorCtr="0">
            <a:noAutofit/>
          </a:bodyPr>
          <a:lstStyle>
            <a:lvl1pPr>
              <a:defRPr sz="5000" kern="3000" spc="-100" baseline="0">
                <a:solidFill>
                  <a:schemeClr val="bg1"/>
                </a:solidFill>
              </a:defRPr>
            </a:lvl1pPr>
          </a:lstStyle>
          <a:p>
            <a:r>
              <a:rPr lang="en-US" dirty="0"/>
              <a:t>Internal Presentation Title</a:t>
            </a:r>
          </a:p>
        </p:txBody>
      </p:sp>
      <p:sp>
        <p:nvSpPr>
          <p:cNvPr id="14" name="Freeform 13">
            <a:extLst>
              <a:ext uri="{FF2B5EF4-FFF2-40B4-BE49-F238E27FC236}">
                <a16:creationId xmlns:a16="http://schemas.microsoft.com/office/drawing/2014/main" id="{570FA735-66D5-3C4E-AA0E-0BA10C6C6F56}"/>
              </a:ext>
            </a:extLst>
          </p:cNvPr>
          <p:cNvSpPr/>
          <p:nvPr userDrawn="1"/>
        </p:nvSpPr>
        <p:spPr>
          <a:xfrm>
            <a:off x="-9832" y="5496232"/>
            <a:ext cx="5751871" cy="1386349"/>
          </a:xfrm>
          <a:custGeom>
            <a:avLst/>
            <a:gdLst>
              <a:gd name="connsiteX0" fmla="*/ 0 w 5751871"/>
              <a:gd name="connsiteY0" fmla="*/ 0 h 1386349"/>
              <a:gd name="connsiteX1" fmla="*/ 5751871 w 5751871"/>
              <a:gd name="connsiteY1" fmla="*/ 1376516 h 1386349"/>
              <a:gd name="connsiteX2" fmla="*/ 0 w 5751871"/>
              <a:gd name="connsiteY2" fmla="*/ 1386349 h 1386349"/>
              <a:gd name="connsiteX3" fmla="*/ 0 w 5751871"/>
              <a:gd name="connsiteY3" fmla="*/ 0 h 1386349"/>
            </a:gdLst>
            <a:ahLst/>
            <a:cxnLst>
              <a:cxn ang="0">
                <a:pos x="connsiteX0" y="connsiteY0"/>
              </a:cxn>
              <a:cxn ang="0">
                <a:pos x="connsiteX1" y="connsiteY1"/>
              </a:cxn>
              <a:cxn ang="0">
                <a:pos x="connsiteX2" y="connsiteY2"/>
              </a:cxn>
              <a:cxn ang="0">
                <a:pos x="connsiteX3" y="connsiteY3"/>
              </a:cxn>
            </a:cxnLst>
            <a:rect l="l" t="t" r="r" b="b"/>
            <a:pathLst>
              <a:path w="5751871" h="1386349">
                <a:moveTo>
                  <a:pt x="0" y="0"/>
                </a:moveTo>
                <a:lnTo>
                  <a:pt x="5751871" y="1376516"/>
                </a:lnTo>
                <a:lnTo>
                  <a:pt x="0" y="138634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14">
            <a:extLst>
              <a:ext uri="{FF2B5EF4-FFF2-40B4-BE49-F238E27FC236}">
                <a16:creationId xmlns:a16="http://schemas.microsoft.com/office/drawing/2014/main" id="{DCF45251-6A16-0344-B742-5258EA3A135E}"/>
              </a:ext>
            </a:extLst>
          </p:cNvPr>
          <p:cNvSpPr/>
          <p:nvPr userDrawn="1"/>
        </p:nvSpPr>
        <p:spPr>
          <a:xfrm>
            <a:off x="10976126" y="2390329"/>
            <a:ext cx="1243586" cy="4482419"/>
          </a:xfrm>
          <a:custGeom>
            <a:avLst/>
            <a:gdLst>
              <a:gd name="connsiteX0" fmla="*/ 1120877 w 1130709"/>
              <a:gd name="connsiteY0" fmla="*/ 0 h 2831690"/>
              <a:gd name="connsiteX1" fmla="*/ 0 w 1130709"/>
              <a:gd name="connsiteY1" fmla="*/ 2831690 h 2831690"/>
              <a:gd name="connsiteX2" fmla="*/ 1130709 w 1130709"/>
              <a:gd name="connsiteY2" fmla="*/ 2831690 h 2831690"/>
              <a:gd name="connsiteX3" fmla="*/ 1120877 w 1130709"/>
              <a:gd name="connsiteY3" fmla="*/ 0 h 2831690"/>
              <a:gd name="connsiteX0" fmla="*/ 790787 w 800619"/>
              <a:gd name="connsiteY0" fmla="*/ 0 h 2831690"/>
              <a:gd name="connsiteX1" fmla="*/ 0 w 800619"/>
              <a:gd name="connsiteY1" fmla="*/ 2831690 h 2831690"/>
              <a:gd name="connsiteX2" fmla="*/ 800619 w 800619"/>
              <a:gd name="connsiteY2" fmla="*/ 2831690 h 2831690"/>
              <a:gd name="connsiteX3" fmla="*/ 790787 w 800619"/>
              <a:gd name="connsiteY3" fmla="*/ 0 h 2831690"/>
              <a:gd name="connsiteX0" fmla="*/ 483203 w 493035"/>
              <a:gd name="connsiteY0" fmla="*/ 0 h 2831690"/>
              <a:gd name="connsiteX1" fmla="*/ 0 w 493035"/>
              <a:gd name="connsiteY1" fmla="*/ 2779175 h 2831690"/>
              <a:gd name="connsiteX2" fmla="*/ 493035 w 493035"/>
              <a:gd name="connsiteY2" fmla="*/ 2831690 h 2831690"/>
              <a:gd name="connsiteX3" fmla="*/ 483203 w 493035"/>
              <a:gd name="connsiteY3" fmla="*/ 0 h 2831690"/>
              <a:gd name="connsiteX0" fmla="*/ 775782 w 785614"/>
              <a:gd name="connsiteY0" fmla="*/ 0 h 2831690"/>
              <a:gd name="connsiteX1" fmla="*/ 0 w 785614"/>
              <a:gd name="connsiteY1" fmla="*/ 2831689 h 2831690"/>
              <a:gd name="connsiteX2" fmla="*/ 785614 w 785614"/>
              <a:gd name="connsiteY2" fmla="*/ 2831690 h 2831690"/>
              <a:gd name="connsiteX3" fmla="*/ 775782 w 785614"/>
              <a:gd name="connsiteY3" fmla="*/ 0 h 2831690"/>
            </a:gdLst>
            <a:ahLst/>
            <a:cxnLst>
              <a:cxn ang="0">
                <a:pos x="connsiteX0" y="connsiteY0"/>
              </a:cxn>
              <a:cxn ang="0">
                <a:pos x="connsiteX1" y="connsiteY1"/>
              </a:cxn>
              <a:cxn ang="0">
                <a:pos x="connsiteX2" y="connsiteY2"/>
              </a:cxn>
              <a:cxn ang="0">
                <a:pos x="connsiteX3" y="connsiteY3"/>
              </a:cxn>
            </a:cxnLst>
            <a:rect l="l" t="t" r="r" b="b"/>
            <a:pathLst>
              <a:path w="785614" h="2831690">
                <a:moveTo>
                  <a:pt x="775782" y="0"/>
                </a:moveTo>
                <a:lnTo>
                  <a:pt x="0" y="2831689"/>
                </a:lnTo>
                <a:lnTo>
                  <a:pt x="785614" y="2831690"/>
                </a:lnTo>
                <a:cubicBezTo>
                  <a:pt x="782337" y="1887793"/>
                  <a:pt x="779059" y="943897"/>
                  <a:pt x="77578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2">
            <a:extLst>
              <a:ext uri="{FF2B5EF4-FFF2-40B4-BE49-F238E27FC236}">
                <a16:creationId xmlns:a16="http://schemas.microsoft.com/office/drawing/2014/main" id="{CA0B653F-3719-F548-922A-3B1E510D2721}"/>
              </a:ext>
            </a:extLst>
          </p:cNvPr>
          <p:cNvSpPr>
            <a:spLocks noGrp="1" noChangeAspect="1"/>
          </p:cNvSpPr>
          <p:nvPr>
            <p:ph type="body" sz="quarter" idx="11" hasCustomPrompt="1"/>
          </p:nvPr>
        </p:nvSpPr>
        <p:spPr>
          <a:xfrm>
            <a:off x="712864" y="2705101"/>
            <a:ext cx="8677275" cy="409575"/>
          </a:xfrm>
          <a:prstGeom prst="rect">
            <a:avLst/>
          </a:prstGeom>
        </p:spPr>
        <p:txBody>
          <a:bodyPr lIns="91440" anchor="ctr" anchorCtr="0"/>
          <a:lstStyle>
            <a:lvl1pPr>
              <a:defRPr sz="2000">
                <a:solidFill>
                  <a:schemeClr val="bg1"/>
                </a:solidFill>
              </a:defRPr>
            </a:lvl1pPr>
          </a:lstStyle>
          <a:p>
            <a:pPr lvl="0"/>
            <a:r>
              <a:rPr lang="en-US" dirty="0"/>
              <a:t>Subhead Information</a:t>
            </a:r>
          </a:p>
        </p:txBody>
      </p:sp>
      <p:sp>
        <p:nvSpPr>
          <p:cNvPr id="10" name="Text Placeholder 2">
            <a:extLst>
              <a:ext uri="{FF2B5EF4-FFF2-40B4-BE49-F238E27FC236}">
                <a16:creationId xmlns:a16="http://schemas.microsoft.com/office/drawing/2014/main" id="{D495770D-97E1-BF46-BFC5-4F8BD664029A}"/>
              </a:ext>
            </a:extLst>
          </p:cNvPr>
          <p:cNvSpPr>
            <a:spLocks noGrp="1" noChangeAspect="1"/>
          </p:cNvSpPr>
          <p:nvPr>
            <p:ph type="body" sz="quarter" idx="12" hasCustomPrompt="1"/>
          </p:nvPr>
        </p:nvSpPr>
        <p:spPr>
          <a:xfrm>
            <a:off x="723756" y="3275445"/>
            <a:ext cx="2418455" cy="290715"/>
          </a:xfrm>
          <a:prstGeom prst="rect">
            <a:avLst/>
          </a:prstGeom>
        </p:spPr>
        <p:txBody>
          <a:bodyPr lIns="91440"/>
          <a:lstStyle>
            <a:lvl1pPr>
              <a:defRPr sz="1600" baseline="0">
                <a:solidFill>
                  <a:schemeClr val="bg2"/>
                </a:solidFill>
              </a:defRPr>
            </a:lvl1pPr>
          </a:lstStyle>
          <a:p>
            <a:pPr lvl="0"/>
            <a:r>
              <a:rPr lang="en-US" dirty="0"/>
              <a:t>Date, Month, Year</a:t>
            </a:r>
          </a:p>
        </p:txBody>
      </p:sp>
    </p:spTree>
    <p:extLst>
      <p:ext uri="{BB962C8B-B14F-4D97-AF65-F5344CB8AC3E}">
        <p14:creationId xmlns:p14="http://schemas.microsoft.com/office/powerpoint/2010/main" val="381141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OC">
    <p:bg>
      <p:bgPr>
        <a:solidFill>
          <a:schemeClr val="bg1"/>
        </a:solidFill>
        <a:effectLst/>
      </p:bgPr>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57525B8D-085A-024E-AA08-6E82A1E782D1}"/>
              </a:ext>
            </a:extLst>
          </p:cNvPr>
          <p:cNvSpPr/>
          <p:nvPr userDrawn="1"/>
        </p:nvSpPr>
        <p:spPr>
          <a:xfrm>
            <a:off x="-16700" y="-24575"/>
            <a:ext cx="3910982" cy="1060079"/>
          </a:xfrm>
          <a:custGeom>
            <a:avLst/>
            <a:gdLst>
              <a:gd name="connsiteX0" fmla="*/ 3906982 w 3906982"/>
              <a:gd name="connsiteY0" fmla="*/ 11875 h 1056904"/>
              <a:gd name="connsiteX1" fmla="*/ 0 w 3906982"/>
              <a:gd name="connsiteY1" fmla="*/ 1056904 h 1056904"/>
              <a:gd name="connsiteX2" fmla="*/ 11875 w 3906982"/>
              <a:gd name="connsiteY2" fmla="*/ 0 h 1056904"/>
              <a:gd name="connsiteX3" fmla="*/ 3906982 w 3906982"/>
              <a:gd name="connsiteY3" fmla="*/ 11875 h 1056904"/>
              <a:gd name="connsiteX0" fmla="*/ 3910982 w 3910982"/>
              <a:gd name="connsiteY0" fmla="*/ 11875 h 1056904"/>
              <a:gd name="connsiteX1" fmla="*/ 4000 w 3910982"/>
              <a:gd name="connsiteY1" fmla="*/ 1056904 h 1056904"/>
              <a:gd name="connsiteX2" fmla="*/ 0 w 3910982"/>
              <a:gd name="connsiteY2" fmla="*/ 0 h 1056904"/>
              <a:gd name="connsiteX3" fmla="*/ 3910982 w 3910982"/>
              <a:gd name="connsiteY3" fmla="*/ 11875 h 1056904"/>
              <a:gd name="connsiteX0" fmla="*/ 3910982 w 3910982"/>
              <a:gd name="connsiteY0" fmla="*/ 11875 h 1060079"/>
              <a:gd name="connsiteX1" fmla="*/ 825 w 3910982"/>
              <a:gd name="connsiteY1" fmla="*/ 1060079 h 1060079"/>
              <a:gd name="connsiteX2" fmla="*/ 0 w 3910982"/>
              <a:gd name="connsiteY2" fmla="*/ 0 h 1060079"/>
              <a:gd name="connsiteX3" fmla="*/ 3910982 w 3910982"/>
              <a:gd name="connsiteY3" fmla="*/ 11875 h 1060079"/>
              <a:gd name="connsiteX0" fmla="*/ 3910982 w 3910982"/>
              <a:gd name="connsiteY0" fmla="*/ 5525 h 1060079"/>
              <a:gd name="connsiteX1" fmla="*/ 825 w 3910982"/>
              <a:gd name="connsiteY1" fmla="*/ 1060079 h 1060079"/>
              <a:gd name="connsiteX2" fmla="*/ 0 w 3910982"/>
              <a:gd name="connsiteY2" fmla="*/ 0 h 1060079"/>
              <a:gd name="connsiteX3" fmla="*/ 3910982 w 3910982"/>
              <a:gd name="connsiteY3" fmla="*/ 5525 h 1060079"/>
            </a:gdLst>
            <a:ahLst/>
            <a:cxnLst>
              <a:cxn ang="0">
                <a:pos x="connsiteX0" y="connsiteY0"/>
              </a:cxn>
              <a:cxn ang="0">
                <a:pos x="connsiteX1" y="connsiteY1"/>
              </a:cxn>
              <a:cxn ang="0">
                <a:pos x="connsiteX2" y="connsiteY2"/>
              </a:cxn>
              <a:cxn ang="0">
                <a:pos x="connsiteX3" y="connsiteY3"/>
              </a:cxn>
            </a:cxnLst>
            <a:rect l="l" t="t" r="r" b="b"/>
            <a:pathLst>
              <a:path w="3910982" h="1060079">
                <a:moveTo>
                  <a:pt x="3910982" y="5525"/>
                </a:moveTo>
                <a:lnTo>
                  <a:pt x="825" y="1060079"/>
                </a:lnTo>
                <a:cubicBezTo>
                  <a:pt x="-508" y="707778"/>
                  <a:pt x="1333" y="352301"/>
                  <a:pt x="0" y="0"/>
                </a:cubicBezTo>
                <a:lnTo>
                  <a:pt x="3910982" y="552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B88EB595-6250-9E40-A22F-DAF9C8FC3001}"/>
              </a:ext>
            </a:extLst>
          </p:cNvPr>
          <p:cNvSpPr/>
          <p:nvPr userDrawn="1"/>
        </p:nvSpPr>
        <p:spPr>
          <a:xfrm>
            <a:off x="10629240" y="-19050"/>
            <a:ext cx="1584400" cy="4620326"/>
          </a:xfrm>
          <a:custGeom>
            <a:avLst/>
            <a:gdLst>
              <a:gd name="connsiteX0" fmla="*/ 0 w 1603169"/>
              <a:gd name="connsiteY0" fmla="*/ 0 h 4619501"/>
              <a:gd name="connsiteX1" fmla="*/ 1603169 w 1603169"/>
              <a:gd name="connsiteY1" fmla="*/ 4619501 h 4619501"/>
              <a:gd name="connsiteX2" fmla="*/ 1579418 w 1603169"/>
              <a:gd name="connsiteY2" fmla="*/ 11875 h 4619501"/>
              <a:gd name="connsiteX3" fmla="*/ 0 w 1603169"/>
              <a:gd name="connsiteY3" fmla="*/ 0 h 4619501"/>
              <a:gd name="connsiteX0" fmla="*/ 0 w 1603169"/>
              <a:gd name="connsiteY0" fmla="*/ 0 h 4613151"/>
              <a:gd name="connsiteX1" fmla="*/ 1603169 w 1603169"/>
              <a:gd name="connsiteY1" fmla="*/ 4613151 h 4613151"/>
              <a:gd name="connsiteX2" fmla="*/ 1579418 w 1603169"/>
              <a:gd name="connsiteY2" fmla="*/ 5525 h 4613151"/>
              <a:gd name="connsiteX3" fmla="*/ 0 w 1603169"/>
              <a:gd name="connsiteY3" fmla="*/ 0 h 4613151"/>
              <a:gd name="connsiteX0" fmla="*/ 0 w 1603169"/>
              <a:gd name="connsiteY0" fmla="*/ 825 h 4613976"/>
              <a:gd name="connsiteX1" fmla="*/ 1603169 w 1603169"/>
              <a:gd name="connsiteY1" fmla="*/ 4613976 h 4613976"/>
              <a:gd name="connsiteX2" fmla="*/ 1582593 w 1603169"/>
              <a:gd name="connsiteY2" fmla="*/ 0 h 4613976"/>
              <a:gd name="connsiteX3" fmla="*/ 0 w 1603169"/>
              <a:gd name="connsiteY3" fmla="*/ 825 h 4613976"/>
              <a:gd name="connsiteX0" fmla="*/ 0 w 1584400"/>
              <a:gd name="connsiteY0" fmla="*/ 825 h 4620326"/>
              <a:gd name="connsiteX1" fmla="*/ 1580944 w 1584400"/>
              <a:gd name="connsiteY1" fmla="*/ 4620326 h 4620326"/>
              <a:gd name="connsiteX2" fmla="*/ 1582593 w 1584400"/>
              <a:gd name="connsiteY2" fmla="*/ 0 h 4620326"/>
              <a:gd name="connsiteX3" fmla="*/ 0 w 1584400"/>
              <a:gd name="connsiteY3" fmla="*/ 825 h 4620326"/>
            </a:gdLst>
            <a:ahLst/>
            <a:cxnLst>
              <a:cxn ang="0">
                <a:pos x="connsiteX0" y="connsiteY0"/>
              </a:cxn>
              <a:cxn ang="0">
                <a:pos x="connsiteX1" y="connsiteY1"/>
              </a:cxn>
              <a:cxn ang="0">
                <a:pos x="connsiteX2" y="connsiteY2"/>
              </a:cxn>
              <a:cxn ang="0">
                <a:pos x="connsiteX3" y="connsiteY3"/>
              </a:cxn>
            </a:cxnLst>
            <a:rect l="l" t="t" r="r" b="b"/>
            <a:pathLst>
              <a:path w="1584400" h="4620326">
                <a:moveTo>
                  <a:pt x="0" y="825"/>
                </a:moveTo>
                <a:lnTo>
                  <a:pt x="1580944" y="4620326"/>
                </a:lnTo>
                <a:cubicBezTo>
                  <a:pt x="1574085" y="3082334"/>
                  <a:pt x="1589452" y="1537992"/>
                  <a:pt x="1582593" y="0"/>
                </a:cubicBezTo>
                <a:lnTo>
                  <a:pt x="0" y="8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870C2D6A-4553-174A-B10E-991AC7A3D40C}"/>
              </a:ext>
            </a:extLst>
          </p:cNvPr>
          <p:cNvSpPr txBox="1"/>
          <p:nvPr userDrawn="1"/>
        </p:nvSpPr>
        <p:spPr>
          <a:xfrm>
            <a:off x="1206631" y="2542324"/>
            <a:ext cx="3170185" cy="1815882"/>
          </a:xfrm>
          <a:prstGeom prst="rect">
            <a:avLst/>
          </a:prstGeom>
          <a:noFill/>
        </p:spPr>
        <p:txBody>
          <a:bodyPr wrap="square" rtlCol="0">
            <a:spAutoFit/>
          </a:bodyPr>
          <a:lstStyle/>
          <a:p>
            <a:pPr algn="l"/>
            <a:r>
              <a:rPr lang="en-US" sz="5600" spc="-150" dirty="0">
                <a:solidFill>
                  <a:schemeClr val="accent1"/>
                </a:solidFill>
                <a:latin typeface="+mj-lt"/>
              </a:rPr>
              <a:t>Table of Contents</a:t>
            </a:r>
          </a:p>
        </p:txBody>
      </p:sp>
      <p:sp>
        <p:nvSpPr>
          <p:cNvPr id="3" name="Text Placeholder 2">
            <a:extLst>
              <a:ext uri="{FF2B5EF4-FFF2-40B4-BE49-F238E27FC236}">
                <a16:creationId xmlns:a16="http://schemas.microsoft.com/office/drawing/2014/main" id="{6FF923A3-5157-844E-95B9-E65FEA3E216E}"/>
              </a:ext>
            </a:extLst>
          </p:cNvPr>
          <p:cNvSpPr>
            <a:spLocks noGrp="1" noChangeAspect="1"/>
          </p:cNvSpPr>
          <p:nvPr>
            <p:ph type="body" sz="quarter" idx="13"/>
          </p:nvPr>
        </p:nvSpPr>
        <p:spPr>
          <a:xfrm>
            <a:off x="5867405" y="911834"/>
            <a:ext cx="5072058" cy="5034332"/>
          </a:xfrm>
          <a:prstGeom prst="rect">
            <a:avLst/>
          </a:prstGeom>
        </p:spPr>
        <p:txBody>
          <a:bodyPr lIns="91440" spcCol="457200" anchor="ctr" anchorCtr="0"/>
          <a:lstStyle>
            <a:lvl1pPr marL="342900" indent="-342900">
              <a:lnSpc>
                <a:spcPct val="100000"/>
              </a:lnSpc>
              <a:buClr>
                <a:schemeClr val="accent1"/>
              </a:buClr>
              <a:buFont typeface="+mj-lt"/>
              <a:buAutoNum type="arabicPeriod"/>
              <a:defRPr sz="1600" b="1" i="0">
                <a:latin typeface="Nunito Sans" pitchFamily="2" charset="77"/>
              </a:defRPr>
            </a:lvl1pPr>
            <a:lvl2pPr marL="466725" indent="-122238">
              <a:lnSpc>
                <a:spcPct val="100000"/>
              </a:lnSpc>
              <a:buClr>
                <a:schemeClr val="accent2"/>
              </a:buClr>
              <a:buFont typeface="Arial" panose="020B0604020202020204" pitchFamily="34" charset="0"/>
              <a:buChar char="•"/>
              <a:tabLst/>
              <a:defRPr sz="1200"/>
            </a:lvl2pPr>
            <a:lvl3pPr marL="466725" indent="-122238">
              <a:lnSpc>
                <a:spcPct val="100000"/>
              </a:lnSpc>
              <a:buClr>
                <a:schemeClr val="accent2"/>
              </a:buClr>
              <a:buFont typeface="Arial" panose="020B0604020202020204" pitchFamily="34" charset="0"/>
              <a:buChar char="•"/>
              <a:tabLst/>
              <a:defRPr sz="1100"/>
            </a:lvl3pPr>
            <a:lvl4pPr marL="466725" indent="-122238">
              <a:lnSpc>
                <a:spcPct val="100000"/>
              </a:lnSpc>
              <a:buClr>
                <a:schemeClr val="accent2"/>
              </a:buClr>
              <a:buFont typeface="Arial" panose="020B0604020202020204" pitchFamily="34" charset="0"/>
              <a:buChar char="•"/>
              <a:tabLst/>
              <a:defRPr sz="1100"/>
            </a:lvl4pPr>
            <a:lvl5pPr marL="466725" indent="-122238">
              <a:lnSpc>
                <a:spcPct val="100000"/>
              </a:lnSpc>
              <a:buClr>
                <a:schemeClr val="accent2"/>
              </a:buClr>
              <a:buFont typeface="Arial" panose="020B0604020202020204" pitchFamily="34" charset="0"/>
              <a:buChar char="•"/>
              <a:tabLst/>
              <a:defRPr sz="1100"/>
            </a:lvl5pPr>
          </a:lstStyle>
          <a:p>
            <a:pPr lvl="0"/>
            <a:r>
              <a:rPr lang="en-US"/>
              <a:t>Click to edit Master text styles</a:t>
            </a:r>
          </a:p>
          <a:p>
            <a:pPr lvl="1"/>
            <a:r>
              <a:rPr lang="en-US" dirty="0"/>
              <a:t>Second level</a:t>
            </a:r>
          </a:p>
        </p:txBody>
      </p:sp>
      <p:sp>
        <p:nvSpPr>
          <p:cNvPr id="12" name="Footer Placeholder 6">
            <a:extLst>
              <a:ext uri="{FF2B5EF4-FFF2-40B4-BE49-F238E27FC236}">
                <a16:creationId xmlns:a16="http://schemas.microsoft.com/office/drawing/2014/main" id="{57FA4324-5AE0-F343-9ED2-8B93AC2E19BB}"/>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bg2"/>
                </a:solidFill>
              </a:defRPr>
            </a:lvl1pPr>
          </a:lstStyle>
          <a:p>
            <a:endParaRPr lang="en-US" dirty="0"/>
          </a:p>
        </p:txBody>
      </p:sp>
      <p:cxnSp>
        <p:nvCxnSpPr>
          <p:cNvPr id="10" name="Straight Connector 9">
            <a:extLst>
              <a:ext uri="{FF2B5EF4-FFF2-40B4-BE49-F238E27FC236}">
                <a16:creationId xmlns:a16="http://schemas.microsoft.com/office/drawing/2014/main" id="{BCD392DB-06D0-4B95-A411-2AA942F99798}"/>
              </a:ext>
            </a:extLst>
          </p:cNvPr>
          <p:cNvCxnSpPr>
            <a:cxnSpLocks/>
          </p:cNvCxnSpPr>
          <p:nvPr userDrawn="1"/>
        </p:nvCxnSpPr>
        <p:spPr>
          <a:xfrm>
            <a:off x="5334000" y="911834"/>
            <a:ext cx="0" cy="5034332"/>
          </a:xfrm>
          <a:prstGeom prst="line">
            <a:avLst/>
          </a:prstGeom>
          <a:ln w="28575">
            <a:solidFill>
              <a:schemeClr val="accent2"/>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59551827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vmlDrawing" Target="../drawings/vmlDrawing1.v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64A7C72F-D7F7-4B5A-BF06-D5AD947BE146}"/>
              </a:ext>
            </a:extLst>
          </p:cNvPr>
          <p:cNvGraphicFramePr>
            <a:graphicFrameLocks noChangeAspect="1"/>
          </p:cNvGraphicFramePr>
          <p:nvPr userDrawn="1">
            <p:custDataLst>
              <p:tags r:id="rId32"/>
            </p:custDataLst>
            <p:extLst>
              <p:ext uri="{D42A27DB-BD31-4B8C-83A1-F6EECF244321}">
                <p14:modId xmlns:p14="http://schemas.microsoft.com/office/powerpoint/2010/main" val="1576451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81" name="think-cell Slide" r:id="rId33" imgW="324" imgH="324" progId="TCLayout.ActiveDocument.1">
                  <p:embed/>
                </p:oleObj>
              </mc:Choice>
              <mc:Fallback>
                <p:oleObj name="think-cell Slide" r:id="rId33" imgW="324" imgH="324" progId="TCLayout.ActiveDocument.1">
                  <p:embed/>
                  <p:pic>
                    <p:nvPicPr>
                      <p:cNvPr id="4" name="Object 3" hidden="1">
                        <a:extLst>
                          <a:ext uri="{FF2B5EF4-FFF2-40B4-BE49-F238E27FC236}">
                            <a16:creationId xmlns:a16="http://schemas.microsoft.com/office/drawing/2014/main" id="{64A7C72F-D7F7-4B5A-BF06-D5AD947BE146}"/>
                          </a:ext>
                        </a:extLst>
                      </p:cNvPr>
                      <p:cNvPicPr/>
                      <p:nvPr/>
                    </p:nvPicPr>
                    <p:blipFill>
                      <a:blip r:embed="rId34"/>
                      <a:stretch>
                        <a:fillRect/>
                      </a:stretch>
                    </p:blipFill>
                    <p:spPr>
                      <a:xfrm>
                        <a:off x="1588" y="1588"/>
                        <a:ext cx="1588" cy="1588"/>
                      </a:xfrm>
                      <a:prstGeom prst="rect">
                        <a:avLst/>
                      </a:prstGeom>
                    </p:spPr>
                  </p:pic>
                </p:oleObj>
              </mc:Fallback>
            </mc:AlternateContent>
          </a:graphicData>
        </a:graphic>
      </p:graphicFrame>
      <p:sp>
        <p:nvSpPr>
          <p:cNvPr id="6" name="Title Placeholder 5">
            <a:extLst>
              <a:ext uri="{FF2B5EF4-FFF2-40B4-BE49-F238E27FC236}">
                <a16:creationId xmlns:a16="http://schemas.microsoft.com/office/drawing/2014/main" id="{CDF99032-A3C5-924A-BE5E-B5558BAA5CB6}"/>
              </a:ext>
            </a:extLst>
          </p:cNvPr>
          <p:cNvSpPr>
            <a:spLocks noGrp="1"/>
          </p:cNvSpPr>
          <p:nvPr>
            <p:ph type="title"/>
          </p:nvPr>
        </p:nvSpPr>
        <p:spPr>
          <a:xfrm>
            <a:off x="838200" y="365125"/>
            <a:ext cx="10515600" cy="1325563"/>
          </a:xfrm>
          <a:prstGeom prst="rect">
            <a:avLst/>
          </a:prstGeom>
        </p:spPr>
        <p:txBody>
          <a:bodyPr vert="horz" lIns="0" tIns="45720" rIns="91440" bIns="45720" rtlCol="0" anchor="ctr">
            <a:normAutofit/>
          </a:bodyPr>
          <a:lstStyle/>
          <a:p>
            <a:r>
              <a:rPr lang="en-US" dirty="0"/>
              <a:t>Click to edit Master title style</a:t>
            </a:r>
          </a:p>
        </p:txBody>
      </p:sp>
      <p:sp>
        <p:nvSpPr>
          <p:cNvPr id="9" name="Footer Placeholder 6">
            <a:extLst>
              <a:ext uri="{FF2B5EF4-FFF2-40B4-BE49-F238E27FC236}">
                <a16:creationId xmlns:a16="http://schemas.microsoft.com/office/drawing/2014/main" id="{C45419AF-FCB2-664F-AB16-EC79BE852F29}"/>
              </a:ext>
            </a:extLst>
          </p:cNvPr>
          <p:cNvSpPr>
            <a:spLocks noGrp="1"/>
          </p:cNvSpPr>
          <p:nvPr>
            <p:ph type="ftr" sz="quarter" idx="3"/>
          </p:nvPr>
        </p:nvSpPr>
        <p:spPr>
          <a:xfrm>
            <a:off x="181495" y="179994"/>
            <a:ext cx="2072755" cy="177453"/>
          </a:xfrm>
          <a:prstGeom prst="rect">
            <a:avLst/>
          </a:prstGeom>
        </p:spPr>
        <p:txBody>
          <a:bodyPr vert="horz" lIns="91440" tIns="45720" rIns="91440" bIns="45720" rtlCol="0" anchor="ctr"/>
          <a:lstStyle>
            <a:lvl1pPr algn="l">
              <a:defRPr sz="800">
                <a:solidFill>
                  <a:schemeClr val="accent1"/>
                </a:solidFill>
              </a:defRPr>
            </a:lvl1pPr>
          </a:lstStyle>
          <a:p>
            <a:endParaRPr lang="en-US" dirty="0"/>
          </a:p>
        </p:txBody>
      </p:sp>
      <p:sp>
        <p:nvSpPr>
          <p:cNvPr id="3" name="Text Placeholder 2">
            <a:extLst>
              <a:ext uri="{FF2B5EF4-FFF2-40B4-BE49-F238E27FC236}">
                <a16:creationId xmlns:a16="http://schemas.microsoft.com/office/drawing/2014/main" id="{5FF3B92C-F576-F64E-90CB-338DE73734D8}"/>
              </a:ext>
            </a:extLst>
          </p:cNvPr>
          <p:cNvSpPr>
            <a:spLocks noGrp="1"/>
          </p:cNvSpPr>
          <p:nvPr>
            <p:ph type="body" idx="1"/>
          </p:nvPr>
        </p:nvSpPr>
        <p:spPr>
          <a:xfrm>
            <a:off x="838200" y="1825625"/>
            <a:ext cx="10515600" cy="4351338"/>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15898890"/>
      </p:ext>
    </p:extLst>
  </p:cSld>
  <p:clrMap bg1="lt1" tx1="dk1" bg2="lt2" tx2="dk2" accent1="accent1" accent2="accent2" accent3="accent3" accent4="accent4" accent5="accent5" accent6="accent6" hlink="hlink" folHlink="folHlink"/>
  <p:sldLayoutIdLst>
    <p:sldLayoutId id="2147483649" r:id="rId1"/>
    <p:sldLayoutId id="2147483770" r:id="rId2"/>
    <p:sldLayoutId id="2147483771" r:id="rId3"/>
    <p:sldLayoutId id="2147483772" r:id="rId4"/>
    <p:sldLayoutId id="2147483714" r:id="rId5"/>
    <p:sldLayoutId id="2147483773" r:id="rId6"/>
    <p:sldLayoutId id="2147483774" r:id="rId7"/>
    <p:sldLayoutId id="2147483775" r:id="rId8"/>
    <p:sldLayoutId id="2147483703" r:id="rId9"/>
    <p:sldLayoutId id="2147483704" r:id="rId10"/>
    <p:sldLayoutId id="2147483738" r:id="rId11"/>
    <p:sldLayoutId id="2147483707" r:id="rId12"/>
    <p:sldLayoutId id="2147483683" r:id="rId13"/>
    <p:sldLayoutId id="2147483778" r:id="rId14"/>
    <p:sldLayoutId id="2147483769" r:id="rId15"/>
    <p:sldLayoutId id="2147483763" r:id="rId16"/>
    <p:sldLayoutId id="2147483765" r:id="rId17"/>
    <p:sldLayoutId id="2147483764" r:id="rId18"/>
    <p:sldLayoutId id="2147483766" r:id="rId19"/>
    <p:sldLayoutId id="2147483709" r:id="rId20"/>
    <p:sldLayoutId id="2147483780" r:id="rId21"/>
    <p:sldLayoutId id="2147483762" r:id="rId22"/>
    <p:sldLayoutId id="2147483736" r:id="rId23"/>
    <p:sldLayoutId id="2147483776" r:id="rId24"/>
    <p:sldLayoutId id="2147483777" r:id="rId25"/>
    <p:sldLayoutId id="2147483695" r:id="rId26"/>
    <p:sldLayoutId id="2147483716" r:id="rId27"/>
    <p:sldLayoutId id="2147483814" r:id="rId28"/>
    <p:sldLayoutId id="2147483815" r:id="rId29"/>
  </p:sldLayoutIdLst>
  <p:hf hdr="0" ftr="0" dt="0"/>
  <p:txStyles>
    <p:titleStyle>
      <a:lvl1pPr algn="l" defTabSz="914400" rtl="0" eaLnBrk="1" latinLnBrk="0" hangingPunct="1">
        <a:lnSpc>
          <a:spcPct val="113000"/>
        </a:lnSpc>
        <a:spcBef>
          <a:spcPct val="0"/>
        </a:spcBef>
        <a:buNone/>
        <a:defRPr sz="2000" kern="2400" spc="-60" baseline="0">
          <a:solidFill>
            <a:schemeClr val="tx2"/>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1600" kern="1200">
          <a:solidFill>
            <a:schemeClr val="tx1"/>
          </a:solidFill>
          <a:latin typeface="+mn-lt"/>
          <a:ea typeface="+mn-ea"/>
          <a:cs typeface="+mn-cs"/>
        </a:defRPr>
      </a:lvl1pPr>
      <a:lvl2pPr marL="230188" indent="-114300" algn="l" defTabSz="914400" rtl="0" eaLnBrk="1" latinLnBrk="0" hangingPunct="1">
        <a:lnSpc>
          <a:spcPct val="100000"/>
        </a:lnSpc>
        <a:spcBef>
          <a:spcPts val="500"/>
        </a:spcBef>
        <a:buClr>
          <a:schemeClr val="accent2"/>
        </a:buClr>
        <a:buFont typeface="Arial" panose="020B0604020202020204" pitchFamily="34" charset="0"/>
        <a:buChar char="•"/>
        <a:tabLst/>
        <a:defRPr sz="1600" kern="1200">
          <a:solidFill>
            <a:schemeClr val="tx1"/>
          </a:solidFill>
          <a:latin typeface="+mn-lt"/>
          <a:ea typeface="+mn-ea"/>
          <a:cs typeface="+mn-cs"/>
        </a:defRPr>
      </a:lvl2pPr>
      <a:lvl3pPr marL="461963" indent="-230188" algn="l" defTabSz="914400" rtl="0" eaLnBrk="1" latinLnBrk="0" hangingPunct="1">
        <a:lnSpc>
          <a:spcPct val="100000"/>
        </a:lnSpc>
        <a:spcBef>
          <a:spcPts val="500"/>
        </a:spcBef>
        <a:buClr>
          <a:schemeClr val="accent2"/>
        </a:buClr>
        <a:buFont typeface="System Font Regular"/>
        <a:buChar char="—"/>
        <a:tabLst/>
        <a:defRPr sz="1400" kern="1200">
          <a:solidFill>
            <a:schemeClr val="tx1"/>
          </a:solidFill>
          <a:latin typeface="+mn-lt"/>
          <a:ea typeface="+mn-ea"/>
          <a:cs typeface="+mn-cs"/>
        </a:defRPr>
      </a:lvl3pPr>
      <a:lvl4pPr marL="574675" indent="-225425" algn="l" defTabSz="914400" rtl="0" eaLnBrk="1" latinLnBrk="0" hangingPunct="1">
        <a:lnSpc>
          <a:spcPct val="100000"/>
        </a:lnSpc>
        <a:spcBef>
          <a:spcPts val="500"/>
        </a:spcBef>
        <a:buClr>
          <a:schemeClr val="accent2"/>
        </a:buClr>
        <a:buFont typeface="Courier New" panose="02070309020205020404" pitchFamily="49" charset="0"/>
        <a:buChar char="o"/>
        <a:tabLst/>
        <a:defRPr sz="1400" kern="1200">
          <a:solidFill>
            <a:schemeClr val="tx1"/>
          </a:solidFill>
          <a:latin typeface="+mn-lt"/>
          <a:ea typeface="+mn-ea"/>
          <a:cs typeface="+mn-cs"/>
        </a:defRPr>
      </a:lvl4pPr>
      <a:lvl5pPr marL="685800" indent="-220663" algn="l" defTabSz="914400" rtl="0" eaLnBrk="1" latinLnBrk="0" hangingPunct="1">
        <a:lnSpc>
          <a:spcPct val="100000"/>
        </a:lnSpc>
        <a:spcBef>
          <a:spcPts val="500"/>
        </a:spcBef>
        <a:buClr>
          <a:schemeClr val="accent2"/>
        </a:buClr>
        <a:buFont typeface="System Font Regular"/>
        <a:buChar char="–"/>
        <a:tabLst/>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9.emf"/></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mailto:carl.jenkins@duffandphelps.com" TargetMode="Externa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4.xml"/><Relationship Id="rId5" Type="http://schemas.openxmlformats.org/officeDocument/2006/relationships/image" Target="../media/image14.sv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2E1E9D-1E7D-4F2F-AB9B-F0476F18D10A}"/>
              </a:ext>
            </a:extLst>
          </p:cNvPr>
          <p:cNvSpPr>
            <a:spLocks noGrp="1"/>
          </p:cNvSpPr>
          <p:nvPr>
            <p:ph type="title"/>
          </p:nvPr>
        </p:nvSpPr>
        <p:spPr>
          <a:xfrm>
            <a:off x="756422" y="1682810"/>
            <a:ext cx="10679155" cy="1377398"/>
          </a:xfrm>
        </p:spPr>
        <p:txBody>
          <a:bodyPr/>
          <a:lstStyle/>
          <a:p>
            <a:r>
              <a:rPr lang="en-US" sz="4000" dirty="0"/>
              <a:t>SEMINAR ON VALUATION</a:t>
            </a:r>
          </a:p>
        </p:txBody>
      </p:sp>
      <p:sp>
        <p:nvSpPr>
          <p:cNvPr id="5" name="Text Placeholder 4">
            <a:extLst>
              <a:ext uri="{FF2B5EF4-FFF2-40B4-BE49-F238E27FC236}">
                <a16:creationId xmlns:a16="http://schemas.microsoft.com/office/drawing/2014/main" id="{C3687761-B1D8-4037-BA2B-CDB1F42C6C8B}"/>
              </a:ext>
            </a:extLst>
          </p:cNvPr>
          <p:cNvSpPr>
            <a:spLocks noGrp="1"/>
          </p:cNvSpPr>
          <p:nvPr>
            <p:ph type="body" sz="quarter" idx="10"/>
          </p:nvPr>
        </p:nvSpPr>
        <p:spPr>
          <a:xfrm>
            <a:off x="756422" y="3060208"/>
            <a:ext cx="8677275" cy="409575"/>
          </a:xfrm>
        </p:spPr>
        <p:txBody>
          <a:bodyPr>
            <a:normAutofit fontScale="85000" lnSpcReduction="10000"/>
          </a:bodyPr>
          <a:lstStyle/>
          <a:p>
            <a:r>
              <a:rPr lang="en-US" sz="1800" dirty="0"/>
              <a:t>Valuation Challenges in </a:t>
            </a:r>
            <a:r>
              <a:rPr lang="en-US" sz="1800" u="sng" dirty="0"/>
              <a:t>Indian Regulations </a:t>
            </a:r>
            <a:r>
              <a:rPr lang="en-US" sz="1800" dirty="0"/>
              <a:t>for companies with </a:t>
            </a:r>
            <a:r>
              <a:rPr lang="en-US" sz="1800" u="sng" dirty="0"/>
              <a:t>Complex capital structure</a:t>
            </a:r>
          </a:p>
        </p:txBody>
      </p:sp>
      <p:sp>
        <p:nvSpPr>
          <p:cNvPr id="6" name="Text Placeholder 5">
            <a:extLst>
              <a:ext uri="{FF2B5EF4-FFF2-40B4-BE49-F238E27FC236}">
                <a16:creationId xmlns:a16="http://schemas.microsoft.com/office/drawing/2014/main" id="{6DD2E082-B447-4454-B5B8-44E153A29D5D}"/>
              </a:ext>
            </a:extLst>
          </p:cNvPr>
          <p:cNvSpPr>
            <a:spLocks noGrp="1"/>
          </p:cNvSpPr>
          <p:nvPr>
            <p:ph type="body" sz="quarter" idx="12"/>
          </p:nvPr>
        </p:nvSpPr>
        <p:spPr>
          <a:xfrm>
            <a:off x="767314" y="4955914"/>
            <a:ext cx="2418455" cy="290715"/>
          </a:xfrm>
        </p:spPr>
        <p:txBody>
          <a:bodyPr>
            <a:normAutofit fontScale="92500" lnSpcReduction="20000"/>
          </a:bodyPr>
          <a:lstStyle/>
          <a:p>
            <a:r>
              <a:rPr lang="en-US" dirty="0"/>
              <a:t>August 2022</a:t>
            </a:r>
          </a:p>
        </p:txBody>
      </p:sp>
    </p:spTree>
    <p:extLst>
      <p:ext uri="{BB962C8B-B14F-4D97-AF65-F5344CB8AC3E}">
        <p14:creationId xmlns:p14="http://schemas.microsoft.com/office/powerpoint/2010/main" val="1336844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8762AC-3CEC-4E40-B68F-365A943BFD70}"/>
              </a:ext>
            </a:extLst>
          </p:cNvPr>
          <p:cNvSpPr>
            <a:spLocks noGrp="1"/>
          </p:cNvSpPr>
          <p:nvPr>
            <p:ph type="title"/>
          </p:nvPr>
        </p:nvSpPr>
        <p:spPr>
          <a:xfrm>
            <a:off x="858665" y="711985"/>
            <a:ext cx="9425382" cy="373839"/>
          </a:xfrm>
        </p:spPr>
        <p:txBody>
          <a:bodyPr/>
          <a:lstStyle/>
          <a:p>
            <a:r>
              <a:rPr lang="en-US" dirty="0"/>
              <a:t>Enterprise Valuation</a:t>
            </a:r>
          </a:p>
        </p:txBody>
      </p:sp>
      <p:sp>
        <p:nvSpPr>
          <p:cNvPr id="31" name="Content Placeholder 7">
            <a:extLst>
              <a:ext uri="{FF2B5EF4-FFF2-40B4-BE49-F238E27FC236}">
                <a16:creationId xmlns:a16="http://schemas.microsoft.com/office/drawing/2014/main" id="{EFCB9735-8B74-497E-8158-9955F0870F8A}"/>
              </a:ext>
            </a:extLst>
          </p:cNvPr>
          <p:cNvSpPr txBox="1">
            <a:spLocks/>
          </p:cNvSpPr>
          <p:nvPr/>
        </p:nvSpPr>
        <p:spPr>
          <a:xfrm>
            <a:off x="3015060" y="3808055"/>
            <a:ext cx="1174666" cy="2375058"/>
          </a:xfrm>
          <a:prstGeom prst="rect">
            <a:avLst/>
          </a:prstGeom>
          <a:solidFill>
            <a:schemeClr val="accent1"/>
          </a:solidFill>
        </p:spPr>
        <p:txBody>
          <a:bodyPr anchor="ctr">
            <a:noAutofit/>
          </a:bodyPr>
          <a:lstStyle>
            <a:lvl1pPr marL="18288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1pPr>
            <a:lvl2pPr marL="36576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2pPr>
            <a:lvl3pPr marL="54864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1200" cap="none" spc="0" normalizeH="0" baseline="0" noProof="0" dirty="0">
                <a:ln>
                  <a:noFill/>
                </a:ln>
                <a:solidFill>
                  <a:schemeClr val="bg1"/>
                </a:solidFill>
                <a:effectLst/>
                <a:uLnTx/>
                <a:uFillTx/>
                <a:latin typeface="+mn-lt"/>
                <a:ea typeface="MS PGothic"/>
                <a:cs typeface="Arial" pitchFamily="34" charset="0"/>
              </a:rPr>
              <a:t>Operating Enterprise Value (EV)</a:t>
            </a:r>
          </a:p>
        </p:txBody>
      </p:sp>
      <p:grpSp>
        <p:nvGrpSpPr>
          <p:cNvPr id="44" name="Group 43">
            <a:extLst>
              <a:ext uri="{FF2B5EF4-FFF2-40B4-BE49-F238E27FC236}">
                <a16:creationId xmlns:a16="http://schemas.microsoft.com/office/drawing/2014/main" id="{061C886C-C20F-4F3A-A24A-7C576E14362C}"/>
              </a:ext>
            </a:extLst>
          </p:cNvPr>
          <p:cNvGrpSpPr/>
          <p:nvPr/>
        </p:nvGrpSpPr>
        <p:grpSpPr>
          <a:xfrm>
            <a:off x="841247" y="4234835"/>
            <a:ext cx="1609367" cy="1521498"/>
            <a:chOff x="841247" y="4395021"/>
            <a:chExt cx="1609367" cy="1593260"/>
          </a:xfrm>
          <a:solidFill>
            <a:schemeClr val="accent1">
              <a:lumMod val="20000"/>
              <a:lumOff val="80000"/>
            </a:schemeClr>
          </a:solidFill>
        </p:grpSpPr>
        <p:sp>
          <p:nvSpPr>
            <p:cNvPr id="36" name="TextBox 35">
              <a:extLst>
                <a:ext uri="{FF2B5EF4-FFF2-40B4-BE49-F238E27FC236}">
                  <a16:creationId xmlns:a16="http://schemas.microsoft.com/office/drawing/2014/main" id="{A6E838BB-A42C-48C8-A043-E25A7E1E5B6F}"/>
                </a:ext>
              </a:extLst>
            </p:cNvPr>
            <p:cNvSpPr txBox="1"/>
            <p:nvPr/>
          </p:nvSpPr>
          <p:spPr>
            <a:xfrm>
              <a:off x="843632" y="4395021"/>
              <a:ext cx="1606982" cy="365760"/>
            </a:xfrm>
            <a:prstGeom prst="rect">
              <a:avLst/>
            </a:prstGeom>
            <a:solidFill>
              <a:srgbClr val="C0DAF5">
                <a:alpha val="50196"/>
              </a:srgbClr>
            </a:solidFill>
            <a:ln>
              <a:noFill/>
            </a:ln>
          </p:spPr>
          <p:txBody>
            <a:bodyPr wrap="square" rtlCol="0" anchor="ctr">
              <a:noAutofit/>
            </a:bodyPr>
            <a:lstStyle>
              <a:defPPr>
                <a:defRPr lang="en-US"/>
              </a:defPPr>
              <a:lvl1pPr marR="0" lvl="0" indent="0" algn="ctr" fontAlgn="auto">
                <a:lnSpc>
                  <a:spcPct val="100000"/>
                </a:lnSpc>
                <a:spcBef>
                  <a:spcPts val="0"/>
                </a:spcBef>
                <a:spcAft>
                  <a:spcPts val="0"/>
                </a:spcAft>
                <a:buClrTx/>
                <a:buSzTx/>
                <a:buFontTx/>
                <a:buNone/>
                <a:tabLst/>
                <a:defRPr kumimoji="0" sz="1200" b="1" i="0" u="none" strike="noStrike" kern="0" cap="none" spc="0" normalizeH="0" baseline="0">
                  <a:ln>
                    <a:noFill/>
                  </a:ln>
                  <a:solidFill>
                    <a:prstClr val="white"/>
                  </a:solidFill>
                  <a:effectLst/>
                  <a:uLnTx/>
                  <a:uFillTx/>
                  <a:ea typeface="MS PGothic"/>
                </a:defRPr>
              </a:lvl1pPr>
            </a:lstStyle>
            <a:p>
              <a:r>
                <a:rPr lang="en-US" dirty="0">
                  <a:solidFill>
                    <a:schemeClr val="tx1"/>
                  </a:solidFill>
                </a:rPr>
                <a:t>Income Approach</a:t>
              </a:r>
            </a:p>
          </p:txBody>
        </p:sp>
        <p:sp>
          <p:nvSpPr>
            <p:cNvPr id="37" name="TextBox 36">
              <a:extLst>
                <a:ext uri="{FF2B5EF4-FFF2-40B4-BE49-F238E27FC236}">
                  <a16:creationId xmlns:a16="http://schemas.microsoft.com/office/drawing/2014/main" id="{66FAAD15-BD4B-4B03-B5DA-795279AAE730}"/>
                </a:ext>
              </a:extLst>
            </p:cNvPr>
            <p:cNvSpPr txBox="1"/>
            <p:nvPr/>
          </p:nvSpPr>
          <p:spPr>
            <a:xfrm>
              <a:off x="841248" y="5008771"/>
              <a:ext cx="1606982" cy="365760"/>
            </a:xfrm>
            <a:prstGeom prst="rect">
              <a:avLst/>
            </a:prstGeom>
            <a:solidFill>
              <a:srgbClr val="C0DAF5">
                <a:alpha val="50196"/>
              </a:srgbClr>
            </a:solidFill>
            <a:ln>
              <a:noFill/>
            </a:ln>
          </p:spPr>
          <p:txBody>
            <a:bodyPr wrap="square" rtlCol="0" anchor="ctr">
              <a:noAutofit/>
            </a:bodyPr>
            <a:lstStyle>
              <a:defPPr>
                <a:defRPr lang="en-US"/>
              </a:defPPr>
              <a:lvl1pPr marR="0" lvl="0" indent="0" algn="ctr" fontAlgn="auto">
                <a:lnSpc>
                  <a:spcPct val="100000"/>
                </a:lnSpc>
                <a:spcBef>
                  <a:spcPts val="0"/>
                </a:spcBef>
                <a:spcAft>
                  <a:spcPts val="0"/>
                </a:spcAft>
                <a:buClrTx/>
                <a:buSzTx/>
                <a:buFontTx/>
                <a:buNone/>
                <a:tabLst/>
                <a:defRPr kumimoji="0" sz="1200" b="1" i="0" u="none" strike="noStrike" kern="0" cap="none" spc="0" normalizeH="0" baseline="0">
                  <a:ln>
                    <a:noFill/>
                  </a:ln>
                  <a:solidFill>
                    <a:prstClr val="white"/>
                  </a:solidFill>
                  <a:effectLst/>
                  <a:uLnTx/>
                  <a:uFillTx/>
                  <a:ea typeface="MS PGothic"/>
                </a:defRPr>
              </a:lvl1pPr>
            </a:lstStyle>
            <a:p>
              <a:r>
                <a:rPr lang="en-US" dirty="0">
                  <a:solidFill>
                    <a:schemeClr val="tx1"/>
                  </a:solidFill>
                </a:rPr>
                <a:t>Market Approach</a:t>
              </a:r>
            </a:p>
          </p:txBody>
        </p:sp>
        <p:sp>
          <p:nvSpPr>
            <p:cNvPr id="38" name="TextBox 37">
              <a:extLst>
                <a:ext uri="{FF2B5EF4-FFF2-40B4-BE49-F238E27FC236}">
                  <a16:creationId xmlns:a16="http://schemas.microsoft.com/office/drawing/2014/main" id="{BBD93452-2520-4D1C-A661-D17AF4AA9593}"/>
                </a:ext>
              </a:extLst>
            </p:cNvPr>
            <p:cNvSpPr txBox="1"/>
            <p:nvPr/>
          </p:nvSpPr>
          <p:spPr>
            <a:xfrm>
              <a:off x="841247" y="5622521"/>
              <a:ext cx="1606982" cy="365760"/>
            </a:xfrm>
            <a:prstGeom prst="rect">
              <a:avLst/>
            </a:prstGeom>
            <a:solidFill>
              <a:srgbClr val="C0DAF5">
                <a:alpha val="50196"/>
              </a:srgbClr>
            </a:solidFill>
            <a:ln>
              <a:noFill/>
            </a:ln>
          </p:spPr>
          <p:txBody>
            <a:bodyPr wrap="square" rtlCol="0" anchor="ctr">
              <a:noAutofit/>
            </a:bodyPr>
            <a:lstStyle>
              <a:defPPr>
                <a:defRPr lang="en-US"/>
              </a:defPPr>
              <a:lvl1pPr marR="0" lvl="0" indent="0" algn="ctr" fontAlgn="auto">
                <a:lnSpc>
                  <a:spcPct val="100000"/>
                </a:lnSpc>
                <a:spcBef>
                  <a:spcPts val="0"/>
                </a:spcBef>
                <a:spcAft>
                  <a:spcPts val="0"/>
                </a:spcAft>
                <a:buClrTx/>
                <a:buSzTx/>
                <a:buFontTx/>
                <a:buNone/>
                <a:tabLst/>
                <a:defRPr kumimoji="0" sz="1200" b="1" i="0" u="none" strike="noStrike" kern="0" cap="none" spc="0" normalizeH="0" baseline="0">
                  <a:ln>
                    <a:noFill/>
                  </a:ln>
                  <a:solidFill>
                    <a:prstClr val="white"/>
                  </a:solidFill>
                  <a:effectLst/>
                  <a:uLnTx/>
                  <a:uFillTx/>
                  <a:ea typeface="MS PGothic"/>
                </a:defRPr>
              </a:lvl1pPr>
            </a:lstStyle>
            <a:p>
              <a:r>
                <a:rPr lang="en-US" dirty="0">
                  <a:solidFill>
                    <a:schemeClr val="tx1"/>
                  </a:solidFill>
                </a:rPr>
                <a:t>Cost Approach</a:t>
              </a:r>
            </a:p>
          </p:txBody>
        </p:sp>
      </p:grpSp>
      <p:cxnSp>
        <p:nvCxnSpPr>
          <p:cNvPr id="39" name="Straight Arrow Connector 38">
            <a:extLst>
              <a:ext uri="{FF2B5EF4-FFF2-40B4-BE49-F238E27FC236}">
                <a16:creationId xmlns:a16="http://schemas.microsoft.com/office/drawing/2014/main" id="{7663905F-55DA-4EDC-9E99-2BD0AC6027BB}"/>
              </a:ext>
            </a:extLst>
          </p:cNvPr>
          <p:cNvCxnSpPr>
            <a:cxnSpLocks/>
            <a:stCxn id="37" idx="3"/>
            <a:endCxn id="31" idx="1"/>
          </p:cNvCxnSpPr>
          <p:nvPr/>
        </p:nvCxnSpPr>
        <p:spPr>
          <a:xfrm>
            <a:off x="2448230" y="4995584"/>
            <a:ext cx="566830" cy="0"/>
          </a:xfrm>
          <a:prstGeom prst="straightConnector1">
            <a:avLst/>
          </a:prstGeom>
          <a:noFill/>
          <a:ln w="9525" cap="flat" cmpd="sng" algn="ctr">
            <a:solidFill>
              <a:schemeClr val="bg1">
                <a:lumMod val="75000"/>
              </a:schemeClr>
            </a:solidFill>
            <a:prstDash val="solid"/>
            <a:tailEnd type="triangle"/>
          </a:ln>
          <a:effectLst/>
        </p:spPr>
      </p:cxnSp>
      <p:cxnSp>
        <p:nvCxnSpPr>
          <p:cNvPr id="46" name="Connector: Elbow 45">
            <a:extLst>
              <a:ext uri="{FF2B5EF4-FFF2-40B4-BE49-F238E27FC236}">
                <a16:creationId xmlns:a16="http://schemas.microsoft.com/office/drawing/2014/main" id="{FE9AB28E-D813-4384-87E0-110EF66A3C35}"/>
              </a:ext>
            </a:extLst>
          </p:cNvPr>
          <p:cNvCxnSpPr>
            <a:stCxn id="36" idx="3"/>
            <a:endCxn id="31" idx="1"/>
          </p:cNvCxnSpPr>
          <p:nvPr/>
        </p:nvCxnSpPr>
        <p:spPr>
          <a:xfrm>
            <a:off x="2450614" y="4409478"/>
            <a:ext cx="564446" cy="586106"/>
          </a:xfrm>
          <a:prstGeom prst="bentConnector3">
            <a:avLst/>
          </a:prstGeom>
          <a:noFill/>
          <a:ln w="9525" cap="flat" cmpd="sng" algn="ctr">
            <a:solidFill>
              <a:schemeClr val="bg1">
                <a:lumMod val="75000"/>
              </a:schemeClr>
            </a:solidFill>
            <a:prstDash val="solid"/>
            <a:tailEnd type="triangle"/>
          </a:ln>
          <a:effectLst/>
        </p:spPr>
      </p:cxnSp>
      <p:cxnSp>
        <p:nvCxnSpPr>
          <p:cNvPr id="48" name="Connector: Elbow 47">
            <a:extLst>
              <a:ext uri="{FF2B5EF4-FFF2-40B4-BE49-F238E27FC236}">
                <a16:creationId xmlns:a16="http://schemas.microsoft.com/office/drawing/2014/main" id="{814ECCFD-D848-470C-A7DD-63A9F39FA50F}"/>
              </a:ext>
            </a:extLst>
          </p:cNvPr>
          <p:cNvCxnSpPr>
            <a:stCxn id="38" idx="3"/>
            <a:endCxn id="31" idx="1"/>
          </p:cNvCxnSpPr>
          <p:nvPr/>
        </p:nvCxnSpPr>
        <p:spPr>
          <a:xfrm flipV="1">
            <a:off x="2448229" y="4995584"/>
            <a:ext cx="566831" cy="586106"/>
          </a:xfrm>
          <a:prstGeom prst="bentConnector3">
            <a:avLst/>
          </a:prstGeom>
          <a:noFill/>
          <a:ln w="9525" cap="flat" cmpd="sng" algn="ctr">
            <a:solidFill>
              <a:schemeClr val="bg1">
                <a:lumMod val="75000"/>
              </a:schemeClr>
            </a:solidFill>
            <a:prstDash val="solid"/>
            <a:tailEnd type="triangle"/>
          </a:ln>
          <a:effectLst/>
        </p:spPr>
      </p:cxnSp>
      <p:sp>
        <p:nvSpPr>
          <p:cNvPr id="50" name="Slide Number Placeholder 49">
            <a:extLst>
              <a:ext uri="{FF2B5EF4-FFF2-40B4-BE49-F238E27FC236}">
                <a16:creationId xmlns:a16="http://schemas.microsoft.com/office/drawing/2014/main" id="{AB19AB9F-890B-4067-9D79-51F521A50FC0}"/>
              </a:ext>
            </a:extLst>
          </p:cNvPr>
          <p:cNvSpPr>
            <a:spLocks noGrp="1"/>
          </p:cNvSpPr>
          <p:nvPr>
            <p:ph type="sldNum" sz="quarter" idx="12"/>
          </p:nvPr>
        </p:nvSpPr>
        <p:spPr/>
        <p:txBody>
          <a:bodyPr/>
          <a:lstStyle/>
          <a:p>
            <a:fld id="{CB7FE98A-78B1-495F-8A5C-53E48422F91F}" type="slidenum">
              <a:rPr lang="en-US" smtClean="0"/>
              <a:pPr/>
              <a:t>10</a:t>
            </a:fld>
            <a:endParaRPr lang="en-US" dirty="0"/>
          </a:p>
        </p:txBody>
      </p:sp>
      <p:sp>
        <p:nvSpPr>
          <p:cNvPr id="40" name="Rectangle 39">
            <a:extLst>
              <a:ext uri="{FF2B5EF4-FFF2-40B4-BE49-F238E27FC236}">
                <a16:creationId xmlns:a16="http://schemas.microsoft.com/office/drawing/2014/main" id="{DD68B2BB-5604-4A8C-BE90-2CECDDAC5E9A}"/>
              </a:ext>
            </a:extLst>
          </p:cNvPr>
          <p:cNvSpPr>
            <a:spLocks noChangeAspect="1"/>
          </p:cNvSpPr>
          <p:nvPr/>
        </p:nvSpPr>
        <p:spPr>
          <a:xfrm>
            <a:off x="841247" y="1613262"/>
            <a:ext cx="10701465" cy="49398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lvl="0">
              <a:lnSpc>
                <a:spcPct val="110000"/>
              </a:lnSpc>
              <a:spcBef>
                <a:spcPts val="600"/>
              </a:spcBef>
              <a:buClr>
                <a:schemeClr val="accent2"/>
              </a:buClr>
            </a:pPr>
            <a:r>
              <a:rPr lang="en-US" sz="1200" b="1" kern="7500" dirty="0">
                <a:solidFill>
                  <a:schemeClr val="accent1"/>
                </a:solidFill>
              </a:rPr>
              <a:t>Business Enterprise Value (“EV”) can be defined as the value of the entire business representing the total value attributable to sum of debt and equity as well as sum of value of all operating assets</a:t>
            </a:r>
          </a:p>
        </p:txBody>
      </p:sp>
      <p:cxnSp>
        <p:nvCxnSpPr>
          <p:cNvPr id="43" name="Straight Connector 42">
            <a:extLst>
              <a:ext uri="{FF2B5EF4-FFF2-40B4-BE49-F238E27FC236}">
                <a16:creationId xmlns:a16="http://schemas.microsoft.com/office/drawing/2014/main" id="{A0F1A25F-697C-4410-8D31-36AE906512C1}"/>
              </a:ext>
            </a:extLst>
          </p:cNvPr>
          <p:cNvCxnSpPr>
            <a:cxnSpLocks/>
          </p:cNvCxnSpPr>
          <p:nvPr/>
        </p:nvCxnSpPr>
        <p:spPr>
          <a:xfrm>
            <a:off x="850900" y="2108248"/>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7E568DDD-C670-4297-B25B-57B52D264726}"/>
              </a:ext>
            </a:extLst>
          </p:cNvPr>
          <p:cNvGrpSpPr/>
          <p:nvPr/>
        </p:nvGrpSpPr>
        <p:grpSpPr>
          <a:xfrm>
            <a:off x="4189726" y="2099902"/>
            <a:ext cx="7164072" cy="4093893"/>
            <a:chOff x="4189726" y="2099902"/>
            <a:chExt cx="7164072" cy="4093893"/>
          </a:xfrm>
        </p:grpSpPr>
        <p:sp>
          <p:nvSpPr>
            <p:cNvPr id="27" name="Content Placeholder 10">
              <a:extLst>
                <a:ext uri="{FF2B5EF4-FFF2-40B4-BE49-F238E27FC236}">
                  <a16:creationId xmlns:a16="http://schemas.microsoft.com/office/drawing/2014/main" id="{D24E999B-36DF-4745-B637-085032EE240C}"/>
                </a:ext>
              </a:extLst>
            </p:cNvPr>
            <p:cNvSpPr txBox="1">
              <a:spLocks/>
            </p:cNvSpPr>
            <p:nvPr/>
          </p:nvSpPr>
          <p:spPr>
            <a:xfrm>
              <a:off x="10179132" y="3258207"/>
              <a:ext cx="1174666" cy="2935588"/>
            </a:xfrm>
            <a:prstGeom prst="rect">
              <a:avLst/>
            </a:prstGeom>
            <a:solidFill>
              <a:schemeClr val="accent1"/>
            </a:solidFill>
          </p:spPr>
          <p:txBody>
            <a:bodyPr anchor="ctr">
              <a:noAutofit/>
            </a:bodyPr>
            <a:lstStyle>
              <a:lvl1pPr marL="18288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1pPr>
              <a:lvl2pPr marL="36576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2pPr>
              <a:lvl3pPr marL="54864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1200" cap="none" spc="0" normalizeH="0" baseline="0" noProof="0" dirty="0">
                  <a:ln>
                    <a:noFill/>
                  </a:ln>
                  <a:solidFill>
                    <a:schemeClr val="bg1"/>
                  </a:solidFill>
                  <a:effectLst/>
                  <a:uLnTx/>
                  <a:uFillTx/>
                  <a:latin typeface="+mn-lt"/>
                  <a:ea typeface="MS PGothic"/>
                  <a:cs typeface="Arial" pitchFamily="34" charset="0"/>
                </a:rPr>
                <a:t>Equity </a:t>
              </a:r>
              <a:br>
                <a:rPr kumimoji="0" lang="en-US" sz="1200" b="1" i="0" u="none" strike="noStrike" kern="1200" cap="none" spc="0" normalizeH="0" baseline="0" noProof="0" dirty="0">
                  <a:ln>
                    <a:noFill/>
                  </a:ln>
                  <a:solidFill>
                    <a:schemeClr val="bg1"/>
                  </a:solidFill>
                  <a:effectLst/>
                  <a:uLnTx/>
                  <a:uFillTx/>
                  <a:latin typeface="+mn-lt"/>
                  <a:ea typeface="MS PGothic"/>
                  <a:cs typeface="Arial" pitchFamily="34" charset="0"/>
                </a:rPr>
              </a:br>
              <a:r>
                <a:rPr kumimoji="0" lang="en-US" sz="1200" b="1" i="0" u="none" strike="noStrike" kern="1200" cap="none" spc="0" normalizeH="0" baseline="0" noProof="0" dirty="0">
                  <a:ln>
                    <a:noFill/>
                  </a:ln>
                  <a:solidFill>
                    <a:schemeClr val="bg1"/>
                  </a:solidFill>
                  <a:effectLst/>
                  <a:uLnTx/>
                  <a:uFillTx/>
                  <a:latin typeface="+mn-lt"/>
                  <a:ea typeface="MS PGothic"/>
                  <a:cs typeface="Arial" pitchFamily="34" charset="0"/>
                </a:rPr>
                <a:t>Value</a:t>
              </a:r>
            </a:p>
          </p:txBody>
        </p:sp>
        <p:sp>
          <p:nvSpPr>
            <p:cNvPr id="28" name="Content Placeholder 9">
              <a:extLst>
                <a:ext uri="{FF2B5EF4-FFF2-40B4-BE49-F238E27FC236}">
                  <a16:creationId xmlns:a16="http://schemas.microsoft.com/office/drawing/2014/main" id="{2DF9C2E8-0677-4D42-BFE5-30DF83F43CCF}"/>
                </a:ext>
              </a:extLst>
            </p:cNvPr>
            <p:cNvSpPr txBox="1">
              <a:spLocks/>
            </p:cNvSpPr>
            <p:nvPr/>
          </p:nvSpPr>
          <p:spPr>
            <a:xfrm>
              <a:off x="5587864" y="2527596"/>
              <a:ext cx="1383371" cy="611250"/>
            </a:xfrm>
            <a:prstGeom prst="rect">
              <a:avLst/>
            </a:prstGeom>
            <a:solidFill>
              <a:schemeClr val="accent2">
                <a:lumMod val="20000"/>
                <a:lumOff val="80000"/>
              </a:schemeClr>
            </a:solidFill>
          </p:spPr>
          <p:txBody>
            <a:bodyPr vert="horz" lIns="0" tIns="0" rIns="0" bIns="0" rtlCol="0" anchor="ctr">
              <a:noAutofit/>
            </a:bodyPr>
            <a:lstStyle>
              <a:defPPr>
                <a:defRPr lang="en-US"/>
              </a:defPPr>
              <a:lvl1pPr marR="0" lvl="0" indent="0" algn="ctr" fontAlgn="auto">
                <a:lnSpc>
                  <a:spcPct val="100000"/>
                </a:lnSpc>
                <a:spcBef>
                  <a:spcPct val="20000"/>
                </a:spcBef>
                <a:spcAft>
                  <a:spcPts val="0"/>
                </a:spcAft>
                <a:buClrTx/>
                <a:buSzTx/>
                <a:buFont typeface="Arial" pitchFamily="34" charset="0"/>
                <a:buNone/>
                <a:tabLst/>
                <a:defRPr kumimoji="0" sz="1200" b="1" i="0" u="none" strike="noStrike" kern="0" cap="none" spc="0" normalizeH="0" baseline="0">
                  <a:ln>
                    <a:noFill/>
                  </a:ln>
                  <a:effectLst/>
                  <a:uLnTx/>
                  <a:uFillTx/>
                  <a:ea typeface="MS PGothic"/>
                  <a:cs typeface="Arial" pitchFamily="34" charset="0"/>
                </a:defRPr>
              </a:lvl1pPr>
              <a:lvl2pPr marL="742950" indent="-285750">
                <a:spcBef>
                  <a:spcPct val="20000"/>
                </a:spcBef>
                <a:buFont typeface="Arial" pitchFamily="34" charset="0"/>
                <a:buChar char="–"/>
                <a:defRPr sz="2400">
                  <a:solidFill>
                    <a:srgbClr val="455560"/>
                  </a:solidFill>
                  <a:latin typeface="Arial" pitchFamily="34" charset="0"/>
                  <a:cs typeface="Arial" pitchFamily="34" charset="0"/>
                </a:defRPr>
              </a:lvl2pPr>
              <a:lvl3pPr marL="1143000" indent="-228600">
                <a:spcBef>
                  <a:spcPct val="20000"/>
                </a:spcBef>
                <a:buFont typeface="Arial" pitchFamily="34" charset="0"/>
                <a:buChar char="»"/>
                <a:defRPr sz="2400">
                  <a:solidFill>
                    <a:srgbClr val="455560"/>
                  </a:solidFill>
                  <a:latin typeface="Arial" pitchFamily="34" charset="0"/>
                  <a:cs typeface="Arial" pitchFamily="34" charset="0"/>
                </a:defRPr>
              </a:lvl3pPr>
              <a:lvl4pPr marL="1600200" indent="-228600">
                <a:spcBef>
                  <a:spcPct val="20000"/>
                </a:spcBef>
                <a:buFont typeface="Arial" pitchFamily="34" charset="0"/>
                <a:buChar char="–"/>
                <a:defRPr sz="2000">
                  <a:solidFill>
                    <a:srgbClr val="455560"/>
                  </a:solidFill>
                  <a:latin typeface="Arial" pitchFamily="34" charset="0"/>
                  <a:cs typeface="Arial" pitchFamily="34" charset="0"/>
                </a:defRPr>
              </a:lvl4pPr>
              <a:lvl5pPr marL="2057400" indent="-228600">
                <a:spcBef>
                  <a:spcPct val="20000"/>
                </a:spcBef>
                <a:buFont typeface="Arial" pitchFamily="34" charset="0"/>
                <a:buChar char="»"/>
                <a:defRPr sz="2000">
                  <a:solidFill>
                    <a:srgbClr val="455560"/>
                  </a:solidFill>
                  <a:latin typeface="Arial" pitchFamily="34" charset="0"/>
                  <a:cs typeface="Arial" pitchFamily="34" charset="0"/>
                </a:defRPr>
              </a:lvl5pPr>
              <a:lvl6pPr marL="2514600" indent="-228600">
                <a:spcBef>
                  <a:spcPct val="20000"/>
                </a:spcBef>
                <a:buFont typeface="Arial" pitchFamily="34" charset="0"/>
                <a:buChar char="•"/>
              </a:lvl6pPr>
              <a:lvl7pPr marL="2971800" indent="-228600">
                <a:spcBef>
                  <a:spcPct val="20000"/>
                </a:spcBef>
                <a:buFont typeface="Arial" pitchFamily="34" charset="0"/>
                <a:buChar char="•"/>
              </a:lvl7pPr>
              <a:lvl8pPr marL="3429000" indent="-228600">
                <a:spcBef>
                  <a:spcPct val="20000"/>
                </a:spcBef>
                <a:buFont typeface="Arial" pitchFamily="34" charset="0"/>
                <a:buChar char="•"/>
              </a:lvl8pPr>
              <a:lvl9pPr marL="3886200" indent="-228600">
                <a:spcBef>
                  <a:spcPct val="20000"/>
                </a:spcBef>
                <a:buFont typeface="Arial" pitchFamily="34" charset="0"/>
                <a:buChar char="•"/>
              </a:lvl9pPr>
            </a:lstStyle>
            <a:p>
              <a:r>
                <a:rPr lang="en-US" dirty="0"/>
                <a:t>Net Non-</a:t>
              </a:r>
              <a:br>
                <a:rPr lang="en-US" dirty="0"/>
              </a:br>
              <a:r>
                <a:rPr lang="en-US" dirty="0"/>
                <a:t>Operating Assets</a:t>
              </a:r>
            </a:p>
          </p:txBody>
        </p:sp>
        <p:sp>
          <p:nvSpPr>
            <p:cNvPr id="34" name="Content Placeholder 6">
              <a:extLst>
                <a:ext uri="{FF2B5EF4-FFF2-40B4-BE49-F238E27FC236}">
                  <a16:creationId xmlns:a16="http://schemas.microsoft.com/office/drawing/2014/main" id="{82FE30DC-EE40-4407-825D-B7DA4450BC62}"/>
                </a:ext>
              </a:extLst>
            </p:cNvPr>
            <p:cNvSpPr txBox="1">
              <a:spLocks/>
            </p:cNvSpPr>
            <p:nvPr/>
          </p:nvSpPr>
          <p:spPr>
            <a:xfrm>
              <a:off x="8514096" y="2559040"/>
              <a:ext cx="1506203" cy="611250"/>
            </a:xfrm>
            <a:prstGeom prst="rect">
              <a:avLst/>
            </a:prstGeom>
            <a:solidFill>
              <a:srgbClr val="FBC6D4">
                <a:alpha val="50196"/>
              </a:srgbClr>
            </a:solidFill>
          </p:spPr>
          <p:txBody>
            <a:bodyPr vert="horz" lIns="0" tIns="0" rIns="0" bIns="0" rtlCol="0" anchor="ctr">
              <a:noAutofit/>
            </a:bodyPr>
            <a:lstStyle>
              <a:defPPr>
                <a:defRPr lang="en-US"/>
              </a:defPPr>
              <a:lvl1pPr indent="0">
                <a:spcBef>
                  <a:spcPct val="20000"/>
                </a:spcBef>
                <a:buFont typeface="Arial" pitchFamily="34" charset="0"/>
                <a:buNone/>
                <a:defRPr sz="1000">
                  <a:solidFill>
                    <a:srgbClr val="455560"/>
                  </a:solidFill>
                  <a:latin typeface="Arial" pitchFamily="34" charset="0"/>
                  <a:cs typeface="Arial" pitchFamily="34" charset="0"/>
                </a:defRPr>
              </a:lvl1pPr>
              <a:lvl2pPr marL="742950" indent="-285750">
                <a:spcBef>
                  <a:spcPct val="20000"/>
                </a:spcBef>
                <a:buFont typeface="Arial" pitchFamily="34" charset="0"/>
                <a:buChar char="–"/>
                <a:defRPr sz="2400">
                  <a:solidFill>
                    <a:srgbClr val="455560"/>
                  </a:solidFill>
                  <a:latin typeface="Arial" pitchFamily="34" charset="0"/>
                  <a:cs typeface="Arial" pitchFamily="34" charset="0"/>
                </a:defRPr>
              </a:lvl2pPr>
              <a:lvl3pPr marL="1143000" indent="-228600">
                <a:spcBef>
                  <a:spcPct val="20000"/>
                </a:spcBef>
                <a:buFont typeface="Arial" pitchFamily="34" charset="0"/>
                <a:buChar char="»"/>
                <a:defRPr sz="2400">
                  <a:solidFill>
                    <a:srgbClr val="455560"/>
                  </a:solidFill>
                  <a:latin typeface="Arial" pitchFamily="34" charset="0"/>
                  <a:cs typeface="Arial" pitchFamily="34" charset="0"/>
                </a:defRPr>
              </a:lvl3pPr>
              <a:lvl4pPr marL="1600200" indent="-228600">
                <a:spcBef>
                  <a:spcPct val="20000"/>
                </a:spcBef>
                <a:buFont typeface="Arial" pitchFamily="34" charset="0"/>
                <a:buChar char="–"/>
                <a:defRPr sz="2000">
                  <a:solidFill>
                    <a:srgbClr val="455560"/>
                  </a:solidFill>
                  <a:latin typeface="Arial" pitchFamily="34" charset="0"/>
                  <a:cs typeface="Arial" pitchFamily="34" charset="0"/>
                </a:defRPr>
              </a:lvl4pPr>
              <a:lvl5pPr marL="2057400" indent="-228600">
                <a:spcBef>
                  <a:spcPct val="20000"/>
                </a:spcBef>
                <a:buFont typeface="Arial" pitchFamily="34" charset="0"/>
                <a:buChar char="»"/>
                <a:defRPr sz="2000">
                  <a:solidFill>
                    <a:srgbClr val="455560"/>
                  </a:solidFill>
                  <a:latin typeface="Arial" pitchFamily="34" charset="0"/>
                  <a:cs typeface="Arial" pitchFamily="34" charset="0"/>
                </a:defRPr>
              </a:lvl5pPr>
              <a:lvl6pPr marL="2514600" indent="-228600">
                <a:spcBef>
                  <a:spcPct val="20000"/>
                </a:spcBef>
                <a:buFont typeface="Arial" pitchFamily="34" charset="0"/>
                <a:buChar char="•"/>
              </a:lvl6pPr>
              <a:lvl7pPr marL="2971800" indent="-228600">
                <a:spcBef>
                  <a:spcPct val="20000"/>
                </a:spcBef>
                <a:buFont typeface="Arial" pitchFamily="34" charset="0"/>
                <a:buChar char="•"/>
              </a:lvl7pPr>
              <a:lvl8pPr marL="3429000" indent="-228600">
                <a:spcBef>
                  <a:spcPct val="20000"/>
                </a:spcBef>
                <a:buFont typeface="Arial" pitchFamily="34" charset="0"/>
                <a:buChar char="•"/>
              </a:lvl8pPr>
              <a:lvl9pPr marL="3886200" indent="-228600">
                <a:spcBef>
                  <a:spcPct val="20000"/>
                </a:spcBef>
                <a:buFont typeface="Arial" pitchFamily="34" charset="0"/>
                <a:buChar char="•"/>
              </a:lvl9pPr>
            </a:lstStyle>
            <a:p>
              <a:pPr marL="0" marR="0" lvl="0" indent="0" algn="ctr" defTabSz="91440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0" cap="none" spc="0" normalizeH="0" baseline="0" noProof="0" dirty="0">
                  <a:ln>
                    <a:noFill/>
                  </a:ln>
                  <a:solidFill>
                    <a:srgbClr val="455560"/>
                  </a:solidFill>
                  <a:effectLst/>
                  <a:uLnTx/>
                  <a:uFillTx/>
                  <a:latin typeface="+mn-lt"/>
                  <a:ea typeface="MS PGothic"/>
                  <a:cs typeface="Arial" pitchFamily="34" charset="0"/>
                </a:rPr>
                <a:t>Market Value of </a:t>
              </a:r>
              <a:br>
                <a:rPr kumimoji="0" lang="en-US" sz="1200" b="1" i="0" u="none" strike="noStrike" kern="0" cap="none" spc="0" normalizeH="0" baseline="0" noProof="0" dirty="0">
                  <a:ln>
                    <a:noFill/>
                  </a:ln>
                  <a:solidFill>
                    <a:srgbClr val="455560"/>
                  </a:solidFill>
                  <a:effectLst/>
                  <a:uLnTx/>
                  <a:uFillTx/>
                  <a:latin typeface="+mn-lt"/>
                  <a:ea typeface="MS PGothic"/>
                  <a:cs typeface="Arial" pitchFamily="34" charset="0"/>
                </a:rPr>
              </a:br>
              <a:r>
                <a:rPr kumimoji="0" lang="en-US" sz="1200" b="1" i="0" u="none" strike="noStrike" kern="0" cap="none" spc="0" normalizeH="0" baseline="0" noProof="0" dirty="0">
                  <a:ln>
                    <a:noFill/>
                  </a:ln>
                  <a:solidFill>
                    <a:srgbClr val="455560"/>
                  </a:solidFill>
                  <a:effectLst/>
                  <a:uLnTx/>
                  <a:uFillTx/>
                  <a:latin typeface="+mn-lt"/>
                  <a:ea typeface="MS PGothic"/>
                  <a:cs typeface="Arial" pitchFamily="34" charset="0"/>
                </a:rPr>
                <a:t>Debt and Non-Operating Liabilities</a:t>
              </a:r>
            </a:p>
          </p:txBody>
        </p:sp>
        <p:sp>
          <p:nvSpPr>
            <p:cNvPr id="35" name="TextBox 34">
              <a:extLst>
                <a:ext uri="{FF2B5EF4-FFF2-40B4-BE49-F238E27FC236}">
                  <a16:creationId xmlns:a16="http://schemas.microsoft.com/office/drawing/2014/main" id="{A372E90C-0EB1-4E26-99E4-0888EB4D233F}"/>
                </a:ext>
              </a:extLst>
            </p:cNvPr>
            <p:cNvSpPr txBox="1"/>
            <p:nvPr/>
          </p:nvSpPr>
          <p:spPr>
            <a:xfrm>
              <a:off x="4189726" y="5286672"/>
              <a:ext cx="2999842" cy="839200"/>
            </a:xfrm>
            <a:prstGeom prst="rect">
              <a:avLst/>
            </a:prstGeom>
            <a:noFill/>
            <a:ln w="3175">
              <a:solidFill>
                <a:schemeClr val="bg1">
                  <a:lumMod val="75000"/>
                </a:schemeClr>
              </a:solidFill>
            </a:ln>
          </p:spPr>
          <p:txBody>
            <a:bodyPr wrap="square" rtlCol="0" anchor="ctr">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200" b="0" u="none" strike="noStrike" kern="0" cap="none" spc="0" normalizeH="0" baseline="0" noProof="0" dirty="0">
                  <a:ln>
                    <a:noFill/>
                  </a:ln>
                  <a:solidFill>
                    <a:srgbClr val="455560"/>
                  </a:solidFill>
                  <a:effectLst/>
                  <a:uLnTx/>
                  <a:uFillTx/>
                  <a:ea typeface="MS PGothic"/>
                </a:rPr>
                <a:t>Non-operating assets such as market value of surplus land, loans and advances </a:t>
              </a:r>
              <a:br>
                <a:rPr kumimoji="0" lang="en-US" sz="1200" b="0" u="none" strike="noStrike" kern="0" cap="none" spc="0" normalizeH="0" baseline="0" noProof="0" dirty="0">
                  <a:ln>
                    <a:noFill/>
                  </a:ln>
                  <a:solidFill>
                    <a:srgbClr val="455560"/>
                  </a:solidFill>
                  <a:effectLst/>
                  <a:uLnTx/>
                  <a:uFillTx/>
                  <a:ea typeface="MS PGothic"/>
                </a:rPr>
              </a:br>
              <a:r>
                <a:rPr kumimoji="0" lang="en-US" sz="1200" b="0" u="none" strike="noStrike" kern="0" cap="none" spc="0" normalizeH="0" baseline="0" noProof="0" dirty="0">
                  <a:ln>
                    <a:noFill/>
                  </a:ln>
                  <a:solidFill>
                    <a:srgbClr val="455560"/>
                  </a:solidFill>
                  <a:effectLst/>
                  <a:uLnTx/>
                  <a:uFillTx/>
                  <a:ea typeface="MS PGothic"/>
                </a:rPr>
                <a:t>(not related to operations) etc., if any, will </a:t>
              </a:r>
              <a:br>
                <a:rPr kumimoji="0" lang="en-US" sz="1200" b="0" u="none" strike="noStrike" kern="0" cap="none" spc="0" normalizeH="0" baseline="0" noProof="0" dirty="0">
                  <a:ln>
                    <a:noFill/>
                  </a:ln>
                  <a:solidFill>
                    <a:srgbClr val="455560"/>
                  </a:solidFill>
                  <a:effectLst/>
                  <a:uLnTx/>
                  <a:uFillTx/>
                  <a:ea typeface="MS PGothic"/>
                </a:rPr>
              </a:br>
              <a:r>
                <a:rPr kumimoji="0" lang="en-US" sz="1200" b="0" u="none" strike="noStrike" kern="0" cap="none" spc="0" normalizeH="0" baseline="0" noProof="0" dirty="0">
                  <a:ln>
                    <a:noFill/>
                  </a:ln>
                  <a:solidFill>
                    <a:srgbClr val="455560"/>
                  </a:solidFill>
                  <a:effectLst/>
                  <a:uLnTx/>
                  <a:uFillTx/>
                  <a:ea typeface="MS PGothic"/>
                </a:rPr>
                <a:t>be adjusted to arrive at the equity value.</a:t>
              </a:r>
            </a:p>
          </p:txBody>
        </p:sp>
        <p:sp>
          <p:nvSpPr>
            <p:cNvPr id="26" name="Content Placeholder 6">
              <a:extLst>
                <a:ext uri="{FF2B5EF4-FFF2-40B4-BE49-F238E27FC236}">
                  <a16:creationId xmlns:a16="http://schemas.microsoft.com/office/drawing/2014/main" id="{64B68C47-E84B-401B-83C1-04D0ECC5C4B4}"/>
                </a:ext>
              </a:extLst>
            </p:cNvPr>
            <p:cNvSpPr txBox="1">
              <a:spLocks/>
            </p:cNvSpPr>
            <p:nvPr/>
          </p:nvSpPr>
          <p:spPr>
            <a:xfrm>
              <a:off x="4218949" y="3129479"/>
              <a:ext cx="1280160" cy="611250"/>
            </a:xfrm>
            <a:prstGeom prst="rect">
              <a:avLst/>
            </a:prstGeom>
            <a:solidFill>
              <a:schemeClr val="accent2">
                <a:lumMod val="20000"/>
                <a:lumOff val="80000"/>
              </a:schemeClr>
            </a:solidFill>
          </p:spPr>
          <p:txBody>
            <a:bodyPr vert="horz" lIns="0" tIns="0" rIns="0" bIns="0" rtlCol="0" anchor="ctr">
              <a:noAutofit/>
            </a:bodyPr>
            <a:lstStyle>
              <a:defPPr>
                <a:defRPr lang="en-US"/>
              </a:defPPr>
              <a:lvl1pPr indent="0">
                <a:spcBef>
                  <a:spcPct val="20000"/>
                </a:spcBef>
                <a:buFont typeface="Arial" pitchFamily="34" charset="0"/>
                <a:buNone/>
                <a:defRPr sz="1000">
                  <a:solidFill>
                    <a:srgbClr val="455560"/>
                  </a:solidFill>
                  <a:latin typeface="Arial" pitchFamily="34" charset="0"/>
                  <a:cs typeface="Arial" pitchFamily="34" charset="0"/>
                </a:defRPr>
              </a:lvl1pPr>
              <a:lvl2pPr marL="742950" indent="-285750">
                <a:spcBef>
                  <a:spcPct val="20000"/>
                </a:spcBef>
                <a:buFont typeface="Arial" pitchFamily="34" charset="0"/>
                <a:buChar char="–"/>
                <a:defRPr sz="2400">
                  <a:solidFill>
                    <a:srgbClr val="455560"/>
                  </a:solidFill>
                  <a:latin typeface="Arial" pitchFamily="34" charset="0"/>
                  <a:cs typeface="Arial" pitchFamily="34" charset="0"/>
                </a:defRPr>
              </a:lvl2pPr>
              <a:lvl3pPr marL="1143000" indent="-228600">
                <a:spcBef>
                  <a:spcPct val="20000"/>
                </a:spcBef>
                <a:buFont typeface="Arial" pitchFamily="34" charset="0"/>
                <a:buChar char="»"/>
                <a:defRPr sz="2400">
                  <a:solidFill>
                    <a:srgbClr val="455560"/>
                  </a:solidFill>
                  <a:latin typeface="Arial" pitchFamily="34" charset="0"/>
                  <a:cs typeface="Arial" pitchFamily="34" charset="0"/>
                </a:defRPr>
              </a:lvl3pPr>
              <a:lvl4pPr marL="1600200" indent="-228600">
                <a:spcBef>
                  <a:spcPct val="20000"/>
                </a:spcBef>
                <a:buFont typeface="Arial" pitchFamily="34" charset="0"/>
                <a:buChar char="–"/>
                <a:defRPr sz="2000">
                  <a:solidFill>
                    <a:srgbClr val="455560"/>
                  </a:solidFill>
                  <a:latin typeface="Arial" pitchFamily="34" charset="0"/>
                  <a:cs typeface="Arial" pitchFamily="34" charset="0"/>
                </a:defRPr>
              </a:lvl4pPr>
              <a:lvl5pPr marL="2057400" indent="-228600">
                <a:spcBef>
                  <a:spcPct val="20000"/>
                </a:spcBef>
                <a:buFont typeface="Arial" pitchFamily="34" charset="0"/>
                <a:buChar char="»"/>
                <a:defRPr sz="2000">
                  <a:solidFill>
                    <a:srgbClr val="455560"/>
                  </a:solidFill>
                  <a:latin typeface="Arial" pitchFamily="34" charset="0"/>
                  <a:cs typeface="Arial" pitchFamily="34" charset="0"/>
                </a:defRPr>
              </a:lvl5pPr>
              <a:lvl6pPr marL="2514600" indent="-228600">
                <a:spcBef>
                  <a:spcPct val="20000"/>
                </a:spcBef>
                <a:buFont typeface="Arial" pitchFamily="34" charset="0"/>
                <a:buChar char="•"/>
              </a:lvl6pPr>
              <a:lvl7pPr marL="2971800" indent="-228600">
                <a:spcBef>
                  <a:spcPct val="20000"/>
                </a:spcBef>
                <a:buFont typeface="Arial" pitchFamily="34" charset="0"/>
                <a:buChar char="•"/>
              </a:lvl7pPr>
              <a:lvl8pPr marL="3429000" indent="-228600">
                <a:spcBef>
                  <a:spcPct val="20000"/>
                </a:spcBef>
                <a:buFont typeface="Arial" pitchFamily="34" charset="0"/>
                <a:buChar char="•"/>
              </a:lvl8pPr>
              <a:lvl9pPr marL="3886200" indent="-228600">
                <a:spcBef>
                  <a:spcPct val="20000"/>
                </a:spcBef>
                <a:buFont typeface="Arial" pitchFamily="34" charset="0"/>
                <a:buChar char="•"/>
              </a:lvl9pPr>
            </a:lstStyle>
            <a:p>
              <a:pPr marL="0" marR="0" lvl="0" indent="0" algn="ctr" defTabSz="91440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0" cap="none" spc="0" normalizeH="0" baseline="0" noProof="0" dirty="0">
                  <a:ln>
                    <a:noFill/>
                  </a:ln>
                  <a:solidFill>
                    <a:schemeClr val="tx1"/>
                  </a:solidFill>
                  <a:effectLst/>
                  <a:uLnTx/>
                  <a:uFillTx/>
                  <a:latin typeface="+mn-lt"/>
                  <a:ea typeface="MS PGothic"/>
                  <a:cs typeface="Arial" pitchFamily="34" charset="0"/>
                </a:rPr>
                <a:t>Cash and Cash Equivalent</a:t>
              </a:r>
            </a:p>
          </p:txBody>
        </p:sp>
        <p:sp>
          <p:nvSpPr>
            <p:cNvPr id="41" name="Content Placeholder 7">
              <a:extLst>
                <a:ext uri="{FF2B5EF4-FFF2-40B4-BE49-F238E27FC236}">
                  <a16:creationId xmlns:a16="http://schemas.microsoft.com/office/drawing/2014/main" id="{3C16F87D-4CCB-48B2-868A-DB686A761A2C}"/>
                </a:ext>
              </a:extLst>
            </p:cNvPr>
            <p:cNvSpPr txBox="1">
              <a:spLocks/>
            </p:cNvSpPr>
            <p:nvPr/>
          </p:nvSpPr>
          <p:spPr>
            <a:xfrm>
              <a:off x="7189569" y="2527596"/>
              <a:ext cx="1174666" cy="3666199"/>
            </a:xfrm>
            <a:prstGeom prst="rect">
              <a:avLst/>
            </a:prstGeom>
            <a:solidFill>
              <a:schemeClr val="accent1"/>
            </a:solidFill>
          </p:spPr>
          <p:txBody>
            <a:bodyPr anchor="ctr">
              <a:noAutofit/>
            </a:bodyPr>
            <a:lstStyle>
              <a:lvl1pPr marL="18288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1pPr>
              <a:lvl2pPr marL="36576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2pPr>
              <a:lvl3pPr marL="54864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1200" cap="none" spc="0" normalizeH="0" baseline="0" noProof="0" dirty="0">
                  <a:ln>
                    <a:noFill/>
                  </a:ln>
                  <a:solidFill>
                    <a:schemeClr val="bg1"/>
                  </a:solidFill>
                  <a:effectLst/>
                  <a:uLnTx/>
                  <a:uFillTx/>
                  <a:latin typeface="+mn-lt"/>
                  <a:ea typeface="MS PGothic"/>
                  <a:cs typeface="Arial" pitchFamily="34" charset="0"/>
                </a:rPr>
                <a:t>Total Invested Capital (TIC)</a:t>
              </a:r>
            </a:p>
          </p:txBody>
        </p:sp>
        <p:sp>
          <p:nvSpPr>
            <p:cNvPr id="45" name="Freeform: Shape 44">
              <a:extLst>
                <a:ext uri="{FF2B5EF4-FFF2-40B4-BE49-F238E27FC236}">
                  <a16:creationId xmlns:a16="http://schemas.microsoft.com/office/drawing/2014/main" id="{AA032EA6-9EDD-49FE-A566-17DF95EEC1E6}"/>
                </a:ext>
              </a:extLst>
            </p:cNvPr>
            <p:cNvSpPr/>
            <p:nvPr/>
          </p:nvSpPr>
          <p:spPr>
            <a:xfrm>
              <a:off x="7629969" y="2099902"/>
              <a:ext cx="286808" cy="286806"/>
            </a:xfrm>
            <a:custGeom>
              <a:avLst/>
              <a:gdLst>
                <a:gd name="connsiteX0" fmla="*/ 55918 w 222460"/>
                <a:gd name="connsiteY0" fmla="*/ 118107 h 222460"/>
                <a:gd name="connsiteX1" fmla="*/ 55918 w 222460"/>
                <a:gd name="connsiteY1" fmla="*/ 142559 h 222460"/>
                <a:gd name="connsiteX2" fmla="*/ 166542 w 222460"/>
                <a:gd name="connsiteY2" fmla="*/ 142559 h 222460"/>
                <a:gd name="connsiteX3" fmla="*/ 166542 w 222460"/>
                <a:gd name="connsiteY3" fmla="*/ 118107 h 222460"/>
                <a:gd name="connsiteX4" fmla="*/ 55918 w 222460"/>
                <a:gd name="connsiteY4" fmla="*/ 79901 h 222460"/>
                <a:gd name="connsiteX5" fmla="*/ 55918 w 222460"/>
                <a:gd name="connsiteY5" fmla="*/ 104353 h 222460"/>
                <a:gd name="connsiteX6" fmla="*/ 166542 w 222460"/>
                <a:gd name="connsiteY6" fmla="*/ 104353 h 222460"/>
                <a:gd name="connsiteX7" fmla="*/ 166542 w 222460"/>
                <a:gd name="connsiteY7" fmla="*/ 79901 h 222460"/>
                <a:gd name="connsiteX8" fmla="*/ 111230 w 222460"/>
                <a:gd name="connsiteY8" fmla="*/ 0 h 222460"/>
                <a:gd name="connsiteX9" fmla="*/ 222460 w 222460"/>
                <a:gd name="connsiteY9" fmla="*/ 111230 h 222460"/>
                <a:gd name="connsiteX10" fmla="*/ 111230 w 222460"/>
                <a:gd name="connsiteY10" fmla="*/ 222460 h 222460"/>
                <a:gd name="connsiteX11" fmla="*/ 0 w 222460"/>
                <a:gd name="connsiteY11" fmla="*/ 111230 h 222460"/>
                <a:gd name="connsiteX12" fmla="*/ 111230 w 222460"/>
                <a:gd name="connsiteY12" fmla="*/ 0 h 2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460" h="222460">
                  <a:moveTo>
                    <a:pt x="55918" y="118107"/>
                  </a:moveTo>
                  <a:lnTo>
                    <a:pt x="55918" y="142559"/>
                  </a:lnTo>
                  <a:lnTo>
                    <a:pt x="166542" y="142559"/>
                  </a:lnTo>
                  <a:lnTo>
                    <a:pt x="166542" y="118107"/>
                  </a:lnTo>
                  <a:close/>
                  <a:moveTo>
                    <a:pt x="55918" y="79901"/>
                  </a:moveTo>
                  <a:lnTo>
                    <a:pt x="55918" y="104353"/>
                  </a:lnTo>
                  <a:lnTo>
                    <a:pt x="166542" y="104353"/>
                  </a:lnTo>
                  <a:lnTo>
                    <a:pt x="166542" y="79901"/>
                  </a:lnTo>
                  <a:close/>
                  <a:moveTo>
                    <a:pt x="111230" y="0"/>
                  </a:moveTo>
                  <a:cubicBezTo>
                    <a:pt x="172661" y="0"/>
                    <a:pt x="222460" y="49799"/>
                    <a:pt x="222460" y="111230"/>
                  </a:cubicBezTo>
                  <a:cubicBezTo>
                    <a:pt x="222460" y="172661"/>
                    <a:pt x="172661" y="222460"/>
                    <a:pt x="111230" y="222460"/>
                  </a:cubicBezTo>
                  <a:cubicBezTo>
                    <a:pt x="49799" y="222460"/>
                    <a:pt x="0" y="172661"/>
                    <a:pt x="0" y="111230"/>
                  </a:cubicBezTo>
                  <a:cubicBezTo>
                    <a:pt x="0" y="49799"/>
                    <a:pt x="49799" y="0"/>
                    <a:pt x="111230" y="0"/>
                  </a:cubicBezTo>
                  <a:close/>
                </a:path>
              </a:pathLst>
            </a:custGeom>
            <a:solidFill>
              <a:schemeClr val="tx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Shape 46">
              <a:extLst>
                <a:ext uri="{FF2B5EF4-FFF2-40B4-BE49-F238E27FC236}">
                  <a16:creationId xmlns:a16="http://schemas.microsoft.com/office/drawing/2014/main" id="{A46E688D-E4BE-4A48-9C08-AA1C46E72A6C}"/>
                </a:ext>
              </a:extLst>
            </p:cNvPr>
            <p:cNvSpPr/>
            <p:nvPr/>
          </p:nvSpPr>
          <p:spPr>
            <a:xfrm>
              <a:off x="4715625" y="2737477"/>
              <a:ext cx="286808" cy="286806"/>
            </a:xfrm>
            <a:custGeom>
              <a:avLst/>
              <a:gdLst>
                <a:gd name="connsiteX0" fmla="*/ 96493 w 222460"/>
                <a:gd name="connsiteY0" fmla="*/ 56011 h 222460"/>
                <a:gd name="connsiteX1" fmla="*/ 96493 w 222460"/>
                <a:gd name="connsiteY1" fmla="*/ 96530 h 222460"/>
                <a:gd name="connsiteX2" fmla="*/ 56048 w 222460"/>
                <a:gd name="connsiteY2" fmla="*/ 96530 h 222460"/>
                <a:gd name="connsiteX3" fmla="*/ 56048 w 222460"/>
                <a:gd name="connsiteY3" fmla="*/ 125930 h 222460"/>
                <a:gd name="connsiteX4" fmla="*/ 96493 w 222460"/>
                <a:gd name="connsiteY4" fmla="*/ 125930 h 222460"/>
                <a:gd name="connsiteX5" fmla="*/ 96493 w 222460"/>
                <a:gd name="connsiteY5" fmla="*/ 166449 h 222460"/>
                <a:gd name="connsiteX6" fmla="*/ 125967 w 222460"/>
                <a:gd name="connsiteY6" fmla="*/ 166449 h 222460"/>
                <a:gd name="connsiteX7" fmla="*/ 125967 w 222460"/>
                <a:gd name="connsiteY7" fmla="*/ 125930 h 222460"/>
                <a:gd name="connsiteX8" fmla="*/ 166412 w 222460"/>
                <a:gd name="connsiteY8" fmla="*/ 125930 h 222460"/>
                <a:gd name="connsiteX9" fmla="*/ 166412 w 222460"/>
                <a:gd name="connsiteY9" fmla="*/ 96530 h 222460"/>
                <a:gd name="connsiteX10" fmla="*/ 125893 w 222460"/>
                <a:gd name="connsiteY10" fmla="*/ 96530 h 222460"/>
                <a:gd name="connsiteX11" fmla="*/ 125893 w 222460"/>
                <a:gd name="connsiteY11" fmla="*/ 56011 h 222460"/>
                <a:gd name="connsiteX12" fmla="*/ 111230 w 222460"/>
                <a:gd name="connsiteY12" fmla="*/ 0 h 222460"/>
                <a:gd name="connsiteX13" fmla="*/ 222460 w 222460"/>
                <a:gd name="connsiteY13" fmla="*/ 111230 h 222460"/>
                <a:gd name="connsiteX14" fmla="*/ 111230 w 222460"/>
                <a:gd name="connsiteY14" fmla="*/ 222460 h 222460"/>
                <a:gd name="connsiteX15" fmla="*/ 0 w 222460"/>
                <a:gd name="connsiteY15" fmla="*/ 111230 h 222460"/>
                <a:gd name="connsiteX16" fmla="*/ 111230 w 222460"/>
                <a:gd name="connsiteY16" fmla="*/ 0 h 2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2460" h="222460">
                  <a:moveTo>
                    <a:pt x="96493" y="56011"/>
                  </a:moveTo>
                  <a:lnTo>
                    <a:pt x="96493" y="96530"/>
                  </a:lnTo>
                  <a:lnTo>
                    <a:pt x="56048" y="96530"/>
                  </a:lnTo>
                  <a:lnTo>
                    <a:pt x="56048" y="125930"/>
                  </a:lnTo>
                  <a:lnTo>
                    <a:pt x="96493" y="125930"/>
                  </a:lnTo>
                  <a:lnTo>
                    <a:pt x="96493" y="166449"/>
                  </a:lnTo>
                  <a:lnTo>
                    <a:pt x="125967" y="166449"/>
                  </a:lnTo>
                  <a:lnTo>
                    <a:pt x="125967" y="125930"/>
                  </a:lnTo>
                  <a:lnTo>
                    <a:pt x="166412" y="125930"/>
                  </a:lnTo>
                  <a:lnTo>
                    <a:pt x="166412" y="96530"/>
                  </a:lnTo>
                  <a:lnTo>
                    <a:pt x="125893" y="96530"/>
                  </a:lnTo>
                  <a:lnTo>
                    <a:pt x="125893" y="56011"/>
                  </a:lnTo>
                  <a:close/>
                  <a:moveTo>
                    <a:pt x="111230" y="0"/>
                  </a:moveTo>
                  <a:cubicBezTo>
                    <a:pt x="172661" y="0"/>
                    <a:pt x="222460" y="49799"/>
                    <a:pt x="222460" y="111230"/>
                  </a:cubicBezTo>
                  <a:cubicBezTo>
                    <a:pt x="222460" y="172661"/>
                    <a:pt x="172661" y="222460"/>
                    <a:pt x="111230" y="222460"/>
                  </a:cubicBezTo>
                  <a:cubicBezTo>
                    <a:pt x="49799" y="222460"/>
                    <a:pt x="0" y="172661"/>
                    <a:pt x="0" y="111230"/>
                  </a:cubicBezTo>
                  <a:cubicBezTo>
                    <a:pt x="0" y="49799"/>
                    <a:pt x="49799" y="0"/>
                    <a:pt x="111230" y="0"/>
                  </a:cubicBezTo>
                  <a:close/>
                </a:path>
              </a:pathLst>
            </a:custGeom>
            <a:solidFill>
              <a:schemeClr val="accent2">
                <a:lumMod val="75000"/>
              </a:schemeClr>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Shape 48">
              <a:extLst>
                <a:ext uri="{FF2B5EF4-FFF2-40B4-BE49-F238E27FC236}">
                  <a16:creationId xmlns:a16="http://schemas.microsoft.com/office/drawing/2014/main" id="{F4B0AF46-ABA4-4D22-891B-D3B27F1720FE}"/>
                </a:ext>
              </a:extLst>
            </p:cNvPr>
            <p:cNvSpPr/>
            <p:nvPr/>
          </p:nvSpPr>
          <p:spPr>
            <a:xfrm>
              <a:off x="6136145" y="2141055"/>
              <a:ext cx="286808" cy="286806"/>
            </a:xfrm>
            <a:custGeom>
              <a:avLst/>
              <a:gdLst>
                <a:gd name="connsiteX0" fmla="*/ 96493 w 222460"/>
                <a:gd name="connsiteY0" fmla="*/ 56011 h 222460"/>
                <a:gd name="connsiteX1" fmla="*/ 96493 w 222460"/>
                <a:gd name="connsiteY1" fmla="*/ 96530 h 222460"/>
                <a:gd name="connsiteX2" fmla="*/ 56048 w 222460"/>
                <a:gd name="connsiteY2" fmla="*/ 96530 h 222460"/>
                <a:gd name="connsiteX3" fmla="*/ 56048 w 222460"/>
                <a:gd name="connsiteY3" fmla="*/ 125930 h 222460"/>
                <a:gd name="connsiteX4" fmla="*/ 96493 w 222460"/>
                <a:gd name="connsiteY4" fmla="*/ 125930 h 222460"/>
                <a:gd name="connsiteX5" fmla="*/ 96493 w 222460"/>
                <a:gd name="connsiteY5" fmla="*/ 166449 h 222460"/>
                <a:gd name="connsiteX6" fmla="*/ 125967 w 222460"/>
                <a:gd name="connsiteY6" fmla="*/ 166449 h 222460"/>
                <a:gd name="connsiteX7" fmla="*/ 125967 w 222460"/>
                <a:gd name="connsiteY7" fmla="*/ 125930 h 222460"/>
                <a:gd name="connsiteX8" fmla="*/ 166412 w 222460"/>
                <a:gd name="connsiteY8" fmla="*/ 125930 h 222460"/>
                <a:gd name="connsiteX9" fmla="*/ 166412 w 222460"/>
                <a:gd name="connsiteY9" fmla="*/ 96530 h 222460"/>
                <a:gd name="connsiteX10" fmla="*/ 125893 w 222460"/>
                <a:gd name="connsiteY10" fmla="*/ 96530 h 222460"/>
                <a:gd name="connsiteX11" fmla="*/ 125893 w 222460"/>
                <a:gd name="connsiteY11" fmla="*/ 56011 h 222460"/>
                <a:gd name="connsiteX12" fmla="*/ 111230 w 222460"/>
                <a:gd name="connsiteY12" fmla="*/ 0 h 222460"/>
                <a:gd name="connsiteX13" fmla="*/ 222460 w 222460"/>
                <a:gd name="connsiteY13" fmla="*/ 111230 h 222460"/>
                <a:gd name="connsiteX14" fmla="*/ 111230 w 222460"/>
                <a:gd name="connsiteY14" fmla="*/ 222460 h 222460"/>
                <a:gd name="connsiteX15" fmla="*/ 0 w 222460"/>
                <a:gd name="connsiteY15" fmla="*/ 111230 h 222460"/>
                <a:gd name="connsiteX16" fmla="*/ 111230 w 222460"/>
                <a:gd name="connsiteY16" fmla="*/ 0 h 2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2460" h="222460">
                  <a:moveTo>
                    <a:pt x="96493" y="56011"/>
                  </a:moveTo>
                  <a:lnTo>
                    <a:pt x="96493" y="96530"/>
                  </a:lnTo>
                  <a:lnTo>
                    <a:pt x="56048" y="96530"/>
                  </a:lnTo>
                  <a:lnTo>
                    <a:pt x="56048" y="125930"/>
                  </a:lnTo>
                  <a:lnTo>
                    <a:pt x="96493" y="125930"/>
                  </a:lnTo>
                  <a:lnTo>
                    <a:pt x="96493" y="166449"/>
                  </a:lnTo>
                  <a:lnTo>
                    <a:pt x="125967" y="166449"/>
                  </a:lnTo>
                  <a:lnTo>
                    <a:pt x="125967" y="125930"/>
                  </a:lnTo>
                  <a:lnTo>
                    <a:pt x="166412" y="125930"/>
                  </a:lnTo>
                  <a:lnTo>
                    <a:pt x="166412" y="96530"/>
                  </a:lnTo>
                  <a:lnTo>
                    <a:pt x="125893" y="96530"/>
                  </a:lnTo>
                  <a:lnTo>
                    <a:pt x="125893" y="56011"/>
                  </a:lnTo>
                  <a:close/>
                  <a:moveTo>
                    <a:pt x="111230" y="0"/>
                  </a:moveTo>
                  <a:cubicBezTo>
                    <a:pt x="172661" y="0"/>
                    <a:pt x="222460" y="49799"/>
                    <a:pt x="222460" y="111230"/>
                  </a:cubicBezTo>
                  <a:cubicBezTo>
                    <a:pt x="222460" y="172661"/>
                    <a:pt x="172661" y="222460"/>
                    <a:pt x="111230" y="222460"/>
                  </a:cubicBezTo>
                  <a:cubicBezTo>
                    <a:pt x="49799" y="222460"/>
                    <a:pt x="0" y="172661"/>
                    <a:pt x="0" y="111230"/>
                  </a:cubicBezTo>
                  <a:cubicBezTo>
                    <a:pt x="0" y="49799"/>
                    <a:pt x="49799" y="0"/>
                    <a:pt x="111230" y="0"/>
                  </a:cubicBezTo>
                  <a:close/>
                </a:path>
              </a:pathLst>
            </a:custGeom>
            <a:solidFill>
              <a:schemeClr val="accent2">
                <a:lumMod val="75000"/>
              </a:schemeClr>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Freeform: Shape 50">
              <a:extLst>
                <a:ext uri="{FF2B5EF4-FFF2-40B4-BE49-F238E27FC236}">
                  <a16:creationId xmlns:a16="http://schemas.microsoft.com/office/drawing/2014/main" id="{6FFE8920-8EFB-4DFB-8F34-E975451A0D19}"/>
                </a:ext>
              </a:extLst>
            </p:cNvPr>
            <p:cNvSpPr/>
            <p:nvPr/>
          </p:nvSpPr>
          <p:spPr>
            <a:xfrm>
              <a:off x="10623061" y="2816512"/>
              <a:ext cx="286808" cy="286806"/>
            </a:xfrm>
            <a:custGeom>
              <a:avLst/>
              <a:gdLst>
                <a:gd name="connsiteX0" fmla="*/ 55918 w 222460"/>
                <a:gd name="connsiteY0" fmla="*/ 118107 h 222460"/>
                <a:gd name="connsiteX1" fmla="*/ 55918 w 222460"/>
                <a:gd name="connsiteY1" fmla="*/ 142559 h 222460"/>
                <a:gd name="connsiteX2" fmla="*/ 166542 w 222460"/>
                <a:gd name="connsiteY2" fmla="*/ 142559 h 222460"/>
                <a:gd name="connsiteX3" fmla="*/ 166542 w 222460"/>
                <a:gd name="connsiteY3" fmla="*/ 118107 h 222460"/>
                <a:gd name="connsiteX4" fmla="*/ 55918 w 222460"/>
                <a:gd name="connsiteY4" fmla="*/ 79901 h 222460"/>
                <a:gd name="connsiteX5" fmla="*/ 55918 w 222460"/>
                <a:gd name="connsiteY5" fmla="*/ 104353 h 222460"/>
                <a:gd name="connsiteX6" fmla="*/ 166542 w 222460"/>
                <a:gd name="connsiteY6" fmla="*/ 104353 h 222460"/>
                <a:gd name="connsiteX7" fmla="*/ 166542 w 222460"/>
                <a:gd name="connsiteY7" fmla="*/ 79901 h 222460"/>
                <a:gd name="connsiteX8" fmla="*/ 111230 w 222460"/>
                <a:gd name="connsiteY8" fmla="*/ 0 h 222460"/>
                <a:gd name="connsiteX9" fmla="*/ 222460 w 222460"/>
                <a:gd name="connsiteY9" fmla="*/ 111230 h 222460"/>
                <a:gd name="connsiteX10" fmla="*/ 111230 w 222460"/>
                <a:gd name="connsiteY10" fmla="*/ 222460 h 222460"/>
                <a:gd name="connsiteX11" fmla="*/ 0 w 222460"/>
                <a:gd name="connsiteY11" fmla="*/ 111230 h 222460"/>
                <a:gd name="connsiteX12" fmla="*/ 111230 w 222460"/>
                <a:gd name="connsiteY12" fmla="*/ 0 h 2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460" h="222460">
                  <a:moveTo>
                    <a:pt x="55918" y="118107"/>
                  </a:moveTo>
                  <a:lnTo>
                    <a:pt x="55918" y="142559"/>
                  </a:lnTo>
                  <a:lnTo>
                    <a:pt x="166542" y="142559"/>
                  </a:lnTo>
                  <a:lnTo>
                    <a:pt x="166542" y="118107"/>
                  </a:lnTo>
                  <a:close/>
                  <a:moveTo>
                    <a:pt x="55918" y="79901"/>
                  </a:moveTo>
                  <a:lnTo>
                    <a:pt x="55918" y="104353"/>
                  </a:lnTo>
                  <a:lnTo>
                    <a:pt x="166542" y="104353"/>
                  </a:lnTo>
                  <a:lnTo>
                    <a:pt x="166542" y="79901"/>
                  </a:lnTo>
                  <a:close/>
                  <a:moveTo>
                    <a:pt x="111230" y="0"/>
                  </a:moveTo>
                  <a:cubicBezTo>
                    <a:pt x="172661" y="0"/>
                    <a:pt x="222460" y="49799"/>
                    <a:pt x="222460" y="111230"/>
                  </a:cubicBezTo>
                  <a:cubicBezTo>
                    <a:pt x="222460" y="172661"/>
                    <a:pt x="172661" y="222460"/>
                    <a:pt x="111230" y="222460"/>
                  </a:cubicBezTo>
                  <a:cubicBezTo>
                    <a:pt x="49799" y="222460"/>
                    <a:pt x="0" y="172661"/>
                    <a:pt x="0" y="111230"/>
                  </a:cubicBezTo>
                  <a:cubicBezTo>
                    <a:pt x="0" y="49799"/>
                    <a:pt x="49799" y="0"/>
                    <a:pt x="111230" y="0"/>
                  </a:cubicBezTo>
                  <a:close/>
                </a:path>
              </a:pathLst>
            </a:custGeom>
            <a:solidFill>
              <a:schemeClr val="tx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40A0E558-937F-48C9-AC61-B1AB5C329537}"/>
                </a:ext>
              </a:extLst>
            </p:cNvPr>
            <p:cNvSpPr/>
            <p:nvPr/>
          </p:nvSpPr>
          <p:spPr>
            <a:xfrm>
              <a:off x="9123793" y="2188152"/>
              <a:ext cx="286808" cy="286806"/>
            </a:xfrm>
            <a:custGeom>
              <a:avLst/>
              <a:gdLst/>
              <a:ahLst/>
              <a:cxnLst/>
              <a:rect l="l" t="t" r="r" b="b"/>
              <a:pathLst>
                <a:path w="740780" h="740780">
                  <a:moveTo>
                    <a:pt x="195293" y="312993"/>
                  </a:moveTo>
                  <a:cubicBezTo>
                    <a:pt x="185024" y="312993"/>
                    <a:pt x="177322" y="317272"/>
                    <a:pt x="172188" y="325829"/>
                  </a:cubicBezTo>
                  <a:cubicBezTo>
                    <a:pt x="167053" y="334387"/>
                    <a:pt x="164486" y="349505"/>
                    <a:pt x="164486" y="371185"/>
                  </a:cubicBezTo>
                  <a:cubicBezTo>
                    <a:pt x="164486" y="392864"/>
                    <a:pt x="167053" y="408125"/>
                    <a:pt x="172188" y="416968"/>
                  </a:cubicBezTo>
                  <a:cubicBezTo>
                    <a:pt x="177322" y="425811"/>
                    <a:pt x="185024" y="430232"/>
                    <a:pt x="195293" y="430232"/>
                  </a:cubicBezTo>
                  <a:lnTo>
                    <a:pt x="553002" y="430232"/>
                  </a:lnTo>
                  <a:cubicBezTo>
                    <a:pt x="562700" y="430232"/>
                    <a:pt x="570117" y="425953"/>
                    <a:pt x="575251" y="417396"/>
                  </a:cubicBezTo>
                  <a:cubicBezTo>
                    <a:pt x="580386" y="408838"/>
                    <a:pt x="582953" y="393434"/>
                    <a:pt x="582953" y="371185"/>
                  </a:cubicBezTo>
                  <a:cubicBezTo>
                    <a:pt x="582953" y="360345"/>
                    <a:pt x="582240" y="351217"/>
                    <a:pt x="580814" y="343800"/>
                  </a:cubicBezTo>
                  <a:cubicBezTo>
                    <a:pt x="579388" y="336384"/>
                    <a:pt x="577391" y="330251"/>
                    <a:pt x="574824" y="325401"/>
                  </a:cubicBezTo>
                  <a:cubicBezTo>
                    <a:pt x="572256" y="320552"/>
                    <a:pt x="569118" y="317272"/>
                    <a:pt x="565410" y="315560"/>
                  </a:cubicBezTo>
                  <a:cubicBezTo>
                    <a:pt x="561702" y="313849"/>
                    <a:pt x="557566" y="312993"/>
                    <a:pt x="553002" y="312993"/>
                  </a:cubicBezTo>
                  <a:close/>
                  <a:moveTo>
                    <a:pt x="370390" y="0"/>
                  </a:moveTo>
                  <a:cubicBezTo>
                    <a:pt x="574951" y="0"/>
                    <a:pt x="740780" y="165829"/>
                    <a:pt x="740780" y="370390"/>
                  </a:cubicBezTo>
                  <a:cubicBezTo>
                    <a:pt x="740780" y="574951"/>
                    <a:pt x="574951" y="740780"/>
                    <a:pt x="370390" y="740780"/>
                  </a:cubicBezTo>
                  <a:cubicBezTo>
                    <a:pt x="165829" y="740780"/>
                    <a:pt x="0" y="574951"/>
                    <a:pt x="0" y="370390"/>
                  </a:cubicBezTo>
                  <a:cubicBezTo>
                    <a:pt x="0" y="165829"/>
                    <a:pt x="165829" y="0"/>
                    <a:pt x="37039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 name="TextBox 29">
            <a:extLst>
              <a:ext uri="{FF2B5EF4-FFF2-40B4-BE49-F238E27FC236}">
                <a16:creationId xmlns:a16="http://schemas.microsoft.com/office/drawing/2014/main" id="{E4412202-CFDB-4C6D-9A8F-4A0BB595B3CE}"/>
              </a:ext>
            </a:extLst>
          </p:cNvPr>
          <p:cNvSpPr txBox="1"/>
          <p:nvPr/>
        </p:nvSpPr>
        <p:spPr>
          <a:xfrm>
            <a:off x="766354" y="227177"/>
            <a:ext cx="8133805" cy="523220"/>
          </a:xfrm>
          <a:prstGeom prst="rect">
            <a:avLst/>
          </a:prstGeom>
          <a:noFill/>
        </p:spPr>
        <p:txBody>
          <a:bodyPr wrap="square">
            <a:spAutoFit/>
          </a:bodyPr>
          <a:lstStyle/>
          <a:p>
            <a:r>
              <a:rPr lang="en-US" sz="2800" kern="2400" spc="-60" dirty="0">
                <a:solidFill>
                  <a:schemeClr val="tx2"/>
                </a:solidFill>
                <a:latin typeface="+mj-lt"/>
                <a:ea typeface="+mj-ea"/>
                <a:cs typeface="+mj-cs"/>
              </a:rPr>
              <a:t>Internationally Accepted Valuation Methodology</a:t>
            </a:r>
          </a:p>
        </p:txBody>
      </p:sp>
    </p:spTree>
    <p:extLst>
      <p:ext uri="{BB962C8B-B14F-4D97-AF65-F5344CB8AC3E}">
        <p14:creationId xmlns:p14="http://schemas.microsoft.com/office/powerpoint/2010/main" val="24535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620646-B3CD-46A2-99A5-8497C985AF75}"/>
              </a:ext>
            </a:extLst>
          </p:cNvPr>
          <p:cNvSpPr>
            <a:spLocks noGrp="1"/>
          </p:cNvSpPr>
          <p:nvPr>
            <p:ph type="sldNum" sz="quarter" idx="12"/>
          </p:nvPr>
        </p:nvSpPr>
        <p:spPr/>
        <p:txBody>
          <a:bodyPr/>
          <a:lstStyle/>
          <a:p>
            <a:fld id="{CB7FE98A-78B1-495F-8A5C-53E48422F91F}" type="slidenum">
              <a:rPr lang="en-US" smtClean="0"/>
              <a:pPr/>
              <a:t>11</a:t>
            </a:fld>
            <a:endParaRPr lang="en-US" dirty="0"/>
          </a:p>
        </p:txBody>
      </p:sp>
      <p:sp>
        <p:nvSpPr>
          <p:cNvPr id="4" name="Title 3">
            <a:extLst>
              <a:ext uri="{FF2B5EF4-FFF2-40B4-BE49-F238E27FC236}">
                <a16:creationId xmlns:a16="http://schemas.microsoft.com/office/drawing/2014/main" id="{D971DD13-9A42-463F-9D40-FB7B278BCBA5}"/>
              </a:ext>
            </a:extLst>
          </p:cNvPr>
          <p:cNvSpPr>
            <a:spLocks noGrp="1"/>
          </p:cNvSpPr>
          <p:nvPr>
            <p:ph type="title"/>
          </p:nvPr>
        </p:nvSpPr>
        <p:spPr/>
        <p:txBody>
          <a:bodyPr/>
          <a:lstStyle/>
          <a:p>
            <a:r>
              <a:rPr lang="en-US" dirty="0"/>
              <a:t>Enterprise Valuation</a:t>
            </a:r>
          </a:p>
        </p:txBody>
      </p:sp>
      <p:sp>
        <p:nvSpPr>
          <p:cNvPr id="5" name="Rectangle 4">
            <a:extLst>
              <a:ext uri="{FF2B5EF4-FFF2-40B4-BE49-F238E27FC236}">
                <a16:creationId xmlns:a16="http://schemas.microsoft.com/office/drawing/2014/main" id="{25D96000-0748-4866-A37C-C3744B2E1877}"/>
              </a:ext>
            </a:extLst>
          </p:cNvPr>
          <p:cNvSpPr>
            <a:spLocks noChangeAspect="1"/>
          </p:cNvSpPr>
          <p:nvPr/>
        </p:nvSpPr>
        <p:spPr>
          <a:xfrm>
            <a:off x="841248" y="1613262"/>
            <a:ext cx="10626852" cy="1517396"/>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82880" lvl="0" indent="-182880">
              <a:lnSpc>
                <a:spcPct val="110000"/>
              </a:lnSpc>
              <a:spcBef>
                <a:spcPts val="1200"/>
              </a:spcBef>
              <a:buClr>
                <a:schemeClr val="accent1"/>
              </a:buClr>
              <a:buFont typeface="+mj-lt"/>
              <a:buAutoNum type="arabicPeriod"/>
            </a:pPr>
            <a:r>
              <a:rPr lang="en-US" sz="1200" b="1" kern="7500" dirty="0">
                <a:solidFill>
                  <a:srgbClr val="14487F"/>
                </a:solidFill>
              </a:rPr>
              <a:t>Companies with shares </a:t>
            </a:r>
            <a:r>
              <a:rPr lang="en-US" sz="1200" b="1" kern="7500" dirty="0">
                <a:solidFill>
                  <a:schemeClr val="accent3"/>
                </a:solidFill>
              </a:rPr>
              <a:t>trading in an active market:</a:t>
            </a:r>
          </a:p>
          <a:p>
            <a:pPr marL="182880" lvl="0" indent="-182880">
              <a:lnSpc>
                <a:spcPct val="110000"/>
              </a:lnSpc>
              <a:spcBef>
                <a:spcPts val="600"/>
              </a:spcBef>
              <a:buClr>
                <a:schemeClr val="accent2"/>
              </a:buClr>
              <a:buFont typeface="Arial" panose="020B0604020202020204" pitchFamily="34" charset="0"/>
              <a:buChar char="•"/>
            </a:pPr>
            <a:r>
              <a:rPr lang="en-US" sz="1200" kern="7500" dirty="0">
                <a:solidFill>
                  <a:schemeClr val="tx1"/>
                </a:solidFill>
              </a:rPr>
              <a:t>Trading price is typically the best indicator of minority level of value</a:t>
            </a:r>
          </a:p>
          <a:p>
            <a:pPr marL="182880" lvl="0" indent="-182880">
              <a:lnSpc>
                <a:spcPct val="110000"/>
              </a:lnSpc>
              <a:spcBef>
                <a:spcPts val="1200"/>
              </a:spcBef>
              <a:buClr>
                <a:schemeClr val="accent1"/>
              </a:buClr>
              <a:buFont typeface="+mj-lt"/>
              <a:buAutoNum type="arabicPeriod" startAt="2"/>
            </a:pPr>
            <a:r>
              <a:rPr lang="en-US" sz="1200" b="1" kern="7500" dirty="0">
                <a:solidFill>
                  <a:srgbClr val="14487F"/>
                </a:solidFill>
              </a:rPr>
              <a:t>Companies whose shares are </a:t>
            </a:r>
            <a:r>
              <a:rPr lang="en-US" sz="1200" b="1" kern="7500" dirty="0">
                <a:solidFill>
                  <a:schemeClr val="accent3"/>
                </a:solidFill>
              </a:rPr>
              <a:t>not traded in an active market: </a:t>
            </a:r>
          </a:p>
          <a:p>
            <a:pPr marL="182880" lvl="0" indent="-182880">
              <a:lnSpc>
                <a:spcPct val="110000"/>
              </a:lnSpc>
              <a:spcBef>
                <a:spcPts val="600"/>
              </a:spcBef>
              <a:buClr>
                <a:schemeClr val="accent2"/>
              </a:buClr>
              <a:buFont typeface="Arial" panose="020B0604020202020204" pitchFamily="34" charset="0"/>
              <a:buChar char="•"/>
            </a:pPr>
            <a:r>
              <a:rPr lang="en-US" sz="1200" kern="7500" dirty="0">
                <a:solidFill>
                  <a:schemeClr val="tx1"/>
                </a:solidFill>
              </a:rPr>
              <a:t>A recent third-party transaction or an issuance of the company’s shares can sometimes be referred</a:t>
            </a:r>
          </a:p>
          <a:p>
            <a:pPr marL="182880" lvl="0" indent="-182880">
              <a:lnSpc>
                <a:spcPct val="110000"/>
              </a:lnSpc>
              <a:spcBef>
                <a:spcPts val="600"/>
              </a:spcBef>
              <a:buClr>
                <a:schemeClr val="accent2"/>
              </a:buClr>
              <a:buFont typeface="Arial" panose="020B0604020202020204" pitchFamily="34" charset="0"/>
              <a:buChar char="•"/>
            </a:pPr>
            <a:r>
              <a:rPr lang="en-US" sz="1200" kern="7500" dirty="0">
                <a:solidFill>
                  <a:schemeClr val="tx1"/>
                </a:solidFill>
              </a:rPr>
              <a:t>If recent transactions are not available, an Enterprise valuation analysis may be required</a:t>
            </a:r>
          </a:p>
        </p:txBody>
      </p:sp>
      <p:grpSp>
        <p:nvGrpSpPr>
          <p:cNvPr id="20" name="Group 19">
            <a:extLst>
              <a:ext uri="{FF2B5EF4-FFF2-40B4-BE49-F238E27FC236}">
                <a16:creationId xmlns:a16="http://schemas.microsoft.com/office/drawing/2014/main" id="{7C10A6D0-31E8-4C9B-995B-0DC312768A2B}"/>
              </a:ext>
            </a:extLst>
          </p:cNvPr>
          <p:cNvGrpSpPr/>
          <p:nvPr/>
        </p:nvGrpSpPr>
        <p:grpSpPr>
          <a:xfrm>
            <a:off x="1905001" y="4215985"/>
            <a:ext cx="9563100" cy="929559"/>
            <a:chOff x="1905001" y="4215985"/>
            <a:chExt cx="9563100" cy="929559"/>
          </a:xfrm>
        </p:grpSpPr>
        <p:sp>
          <p:nvSpPr>
            <p:cNvPr id="13" name="Line 9">
              <a:extLst>
                <a:ext uri="{FF2B5EF4-FFF2-40B4-BE49-F238E27FC236}">
                  <a16:creationId xmlns:a16="http://schemas.microsoft.com/office/drawing/2014/main" id="{D649E1E9-3EA2-4520-92EB-80C6BB52048E}"/>
                </a:ext>
              </a:extLst>
            </p:cNvPr>
            <p:cNvSpPr>
              <a:spLocks noChangeShapeType="1"/>
            </p:cNvSpPr>
            <p:nvPr/>
          </p:nvSpPr>
          <p:spPr bwMode="auto">
            <a:xfrm>
              <a:off x="1905001" y="4215985"/>
              <a:ext cx="9563100" cy="0"/>
            </a:xfrm>
            <a:prstGeom prst="line">
              <a:avLst/>
            </a:prstGeom>
            <a:noFill/>
            <a:ln w="9525" cap="flat">
              <a:solidFill>
                <a:srgbClr val="BFBF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4" name="Rectangle 15">
              <a:extLst>
                <a:ext uri="{FF2B5EF4-FFF2-40B4-BE49-F238E27FC236}">
                  <a16:creationId xmlns:a16="http://schemas.microsoft.com/office/drawing/2014/main" id="{CE96CC74-CB95-4A48-9546-14DE13DD0363}"/>
                </a:ext>
              </a:extLst>
            </p:cNvPr>
            <p:cNvSpPr>
              <a:spLocks noChangeArrowheads="1"/>
            </p:cNvSpPr>
            <p:nvPr/>
          </p:nvSpPr>
          <p:spPr bwMode="auto">
            <a:xfrm>
              <a:off x="1971675" y="4244018"/>
              <a:ext cx="9496425" cy="90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spcBef>
                  <a:spcPts val="200"/>
                </a:spcBef>
                <a:spcAft>
                  <a:spcPts val="0"/>
                </a:spcAft>
              </a:pPr>
              <a:r>
                <a:rPr kumimoji="0" lang="en-US" altLang="en-US" sz="1200" b="1" i="0" u="none" strike="noStrike" cap="none" normalizeH="0" baseline="0" dirty="0">
                  <a:ln>
                    <a:noFill/>
                  </a:ln>
                  <a:solidFill>
                    <a:srgbClr val="4D4D4F"/>
                  </a:solidFill>
                  <a:effectLst/>
                  <a:latin typeface="+mn-lt"/>
                </a:rPr>
                <a:t>The value is developed based on capitalization of the free cash flows</a:t>
              </a:r>
            </a:p>
            <a:p>
              <a:pPr marL="137160" lvl="0" indent="-137160" eaLnBrk="1" hangingPunct="1">
                <a:spcBef>
                  <a:spcPts val="200"/>
                </a:spcBef>
                <a:spcAft>
                  <a:spcPts val="0"/>
                </a:spcAft>
                <a:buClr>
                  <a:schemeClr val="accent2"/>
                </a:buClr>
                <a:buFont typeface="Arial" panose="020B0604020202020204" pitchFamily="34" charset="0"/>
                <a:buChar char="•"/>
              </a:pPr>
              <a:r>
                <a:rPr lang="en-US" altLang="en-US" sz="1200" dirty="0">
                  <a:latin typeface="+mn-lt"/>
                </a:rPr>
                <a:t>Income Capitalizations</a:t>
              </a:r>
            </a:p>
            <a:p>
              <a:pPr marL="137160" lvl="0" indent="-137160" eaLnBrk="1" hangingPunct="1">
                <a:spcBef>
                  <a:spcPts val="200"/>
                </a:spcBef>
                <a:spcAft>
                  <a:spcPts val="0"/>
                </a:spcAft>
                <a:buClr>
                  <a:schemeClr val="accent2"/>
                </a:buClr>
                <a:buFont typeface="Arial" panose="020B0604020202020204" pitchFamily="34" charset="0"/>
                <a:buChar char="•"/>
              </a:pPr>
              <a:r>
                <a:rPr lang="en-US" altLang="en-US" sz="1200" dirty="0">
                  <a:latin typeface="+mn-lt"/>
                </a:rPr>
                <a:t>Discounted Cash Flow</a:t>
              </a:r>
            </a:p>
          </p:txBody>
        </p:sp>
      </p:grpSp>
      <p:sp>
        <p:nvSpPr>
          <p:cNvPr id="8" name="Rectangle 5">
            <a:extLst>
              <a:ext uri="{FF2B5EF4-FFF2-40B4-BE49-F238E27FC236}">
                <a16:creationId xmlns:a16="http://schemas.microsoft.com/office/drawing/2014/main" id="{28690355-C341-42F6-92DE-E955EAB10679}"/>
              </a:ext>
            </a:extLst>
          </p:cNvPr>
          <p:cNvSpPr>
            <a:spLocks noChangeArrowheads="1"/>
          </p:cNvSpPr>
          <p:nvPr/>
        </p:nvSpPr>
        <p:spPr bwMode="auto">
          <a:xfrm>
            <a:off x="841248" y="3279776"/>
            <a:ext cx="1063752" cy="908176"/>
          </a:xfrm>
          <a:prstGeom prst="rect">
            <a:avLst/>
          </a:prstGeom>
          <a:solidFill>
            <a:srgbClr val="14487F"/>
          </a:solidFill>
          <a:ln w="19050">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FFFF"/>
                </a:solidFill>
                <a:effectLst/>
              </a:rPr>
              <a:t>Market </a:t>
            </a:r>
            <a:br>
              <a:rPr kumimoji="0" lang="en-US" altLang="en-US" sz="1200" b="1" i="0" u="none" strike="noStrike" cap="none" normalizeH="0" baseline="0" dirty="0">
                <a:ln>
                  <a:noFill/>
                </a:ln>
                <a:solidFill>
                  <a:srgbClr val="FFFFFF"/>
                </a:solidFill>
                <a:effectLst/>
              </a:rPr>
            </a:br>
            <a:r>
              <a:rPr kumimoji="0" lang="en-US" altLang="en-US" sz="1200" b="1" i="0" u="none" strike="noStrike" cap="none" normalizeH="0" baseline="0" dirty="0">
                <a:ln>
                  <a:noFill/>
                </a:ln>
                <a:solidFill>
                  <a:srgbClr val="FFFFFF"/>
                </a:solidFill>
                <a:effectLst/>
              </a:rPr>
              <a:t>Approach</a:t>
            </a:r>
            <a:endParaRPr kumimoji="0" lang="en-US" altLang="en-US" sz="1200" b="0" i="0" u="none" strike="noStrike" cap="none" normalizeH="0" baseline="0" dirty="0">
              <a:ln>
                <a:noFill/>
              </a:ln>
              <a:solidFill>
                <a:schemeClr val="tx1"/>
              </a:solidFill>
              <a:effectLst/>
            </a:endParaRPr>
          </a:p>
        </p:txBody>
      </p:sp>
      <p:sp>
        <p:nvSpPr>
          <p:cNvPr id="10" name="Rectangle 6">
            <a:extLst>
              <a:ext uri="{FF2B5EF4-FFF2-40B4-BE49-F238E27FC236}">
                <a16:creationId xmlns:a16="http://schemas.microsoft.com/office/drawing/2014/main" id="{95100303-98AE-434B-951B-5D15C3B6C8D9}"/>
              </a:ext>
            </a:extLst>
          </p:cNvPr>
          <p:cNvSpPr>
            <a:spLocks noChangeArrowheads="1"/>
          </p:cNvSpPr>
          <p:nvPr/>
        </p:nvSpPr>
        <p:spPr bwMode="auto">
          <a:xfrm>
            <a:off x="841248" y="4244018"/>
            <a:ext cx="1063752" cy="901526"/>
          </a:xfrm>
          <a:prstGeom prst="rect">
            <a:avLst/>
          </a:prstGeom>
          <a:solidFill>
            <a:srgbClr val="14487F"/>
          </a:solid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FFFF"/>
                </a:solidFill>
                <a:effectLst/>
              </a:rPr>
              <a:t>Income </a:t>
            </a:r>
            <a:br>
              <a:rPr kumimoji="0" lang="en-US" altLang="en-US" sz="1200" b="1" i="0" u="none" strike="noStrike" cap="none" normalizeH="0" baseline="0" dirty="0">
                <a:ln>
                  <a:noFill/>
                </a:ln>
                <a:solidFill>
                  <a:srgbClr val="FFFFFF"/>
                </a:solidFill>
                <a:effectLst/>
              </a:rPr>
            </a:br>
            <a:r>
              <a:rPr kumimoji="0" lang="en-US" altLang="en-US" sz="1200" b="1" i="0" u="none" strike="noStrike" cap="none" normalizeH="0" baseline="0" dirty="0">
                <a:ln>
                  <a:noFill/>
                </a:ln>
                <a:solidFill>
                  <a:srgbClr val="FFFFFF"/>
                </a:solidFill>
                <a:effectLst/>
              </a:rPr>
              <a:t>Approach</a:t>
            </a:r>
            <a:endParaRPr kumimoji="0" lang="en-US" altLang="en-US" sz="1200" b="0" i="0" u="none" strike="noStrike" cap="none" normalizeH="0" baseline="0" dirty="0">
              <a:ln>
                <a:noFill/>
              </a:ln>
              <a:solidFill>
                <a:schemeClr val="tx1"/>
              </a:solidFill>
              <a:effectLst/>
            </a:endParaRPr>
          </a:p>
        </p:txBody>
      </p:sp>
      <p:sp>
        <p:nvSpPr>
          <p:cNvPr id="11" name="Rectangle 7">
            <a:extLst>
              <a:ext uri="{FF2B5EF4-FFF2-40B4-BE49-F238E27FC236}">
                <a16:creationId xmlns:a16="http://schemas.microsoft.com/office/drawing/2014/main" id="{D9A051EE-C4CF-4536-82EA-325578523335}"/>
              </a:ext>
            </a:extLst>
          </p:cNvPr>
          <p:cNvSpPr>
            <a:spLocks noChangeArrowheads="1"/>
          </p:cNvSpPr>
          <p:nvPr/>
        </p:nvSpPr>
        <p:spPr bwMode="auto">
          <a:xfrm>
            <a:off x="841248" y="5201610"/>
            <a:ext cx="1063752" cy="1121395"/>
          </a:xfrm>
          <a:prstGeom prst="rect">
            <a:avLst/>
          </a:prstGeom>
          <a:solidFill>
            <a:srgbClr val="14487F"/>
          </a:solid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FFFF"/>
                </a:solidFill>
                <a:effectLst/>
              </a:rPr>
              <a:t>Cost </a:t>
            </a:r>
            <a:br>
              <a:rPr kumimoji="0" lang="en-US" altLang="en-US" sz="1200" b="1" i="0" u="none" strike="noStrike" cap="none" normalizeH="0" baseline="0" dirty="0">
                <a:ln>
                  <a:noFill/>
                </a:ln>
                <a:solidFill>
                  <a:srgbClr val="FFFFFF"/>
                </a:solidFill>
                <a:effectLst/>
              </a:rPr>
            </a:br>
            <a:r>
              <a:rPr kumimoji="0" lang="en-US" altLang="en-US" sz="1200" b="1" i="0" u="none" strike="noStrike" cap="none" normalizeH="0" baseline="0" dirty="0">
                <a:ln>
                  <a:noFill/>
                </a:ln>
                <a:solidFill>
                  <a:srgbClr val="FFFFFF"/>
                </a:solidFill>
                <a:effectLst/>
              </a:rPr>
              <a:t>Approach</a:t>
            </a:r>
            <a:endParaRPr kumimoji="0" lang="en-US" altLang="en-US" sz="1200" b="0" i="0" u="none" strike="noStrike" cap="none" normalizeH="0" baseline="0" dirty="0">
              <a:ln>
                <a:noFill/>
              </a:ln>
              <a:solidFill>
                <a:schemeClr val="tx1"/>
              </a:solidFill>
              <a:effectLst/>
            </a:endParaRPr>
          </a:p>
        </p:txBody>
      </p:sp>
      <p:grpSp>
        <p:nvGrpSpPr>
          <p:cNvPr id="9" name="Group 8">
            <a:extLst>
              <a:ext uri="{FF2B5EF4-FFF2-40B4-BE49-F238E27FC236}">
                <a16:creationId xmlns:a16="http://schemas.microsoft.com/office/drawing/2014/main" id="{70A1FEF0-9908-4402-8E51-208BF3A27784}"/>
              </a:ext>
            </a:extLst>
          </p:cNvPr>
          <p:cNvGrpSpPr/>
          <p:nvPr/>
        </p:nvGrpSpPr>
        <p:grpSpPr>
          <a:xfrm>
            <a:off x="841249" y="3279776"/>
            <a:ext cx="10626852" cy="908176"/>
            <a:chOff x="841249" y="3279776"/>
            <a:chExt cx="10626852" cy="908176"/>
          </a:xfrm>
        </p:grpSpPr>
        <p:sp>
          <p:nvSpPr>
            <p:cNvPr id="19" name="Rectangle 15">
              <a:extLst>
                <a:ext uri="{FF2B5EF4-FFF2-40B4-BE49-F238E27FC236}">
                  <a16:creationId xmlns:a16="http://schemas.microsoft.com/office/drawing/2014/main" id="{09D84470-E3DB-43B7-9B7F-4F1C2009469E}"/>
                </a:ext>
              </a:extLst>
            </p:cNvPr>
            <p:cNvSpPr>
              <a:spLocks noChangeArrowheads="1"/>
            </p:cNvSpPr>
            <p:nvPr/>
          </p:nvSpPr>
          <p:spPr bwMode="auto">
            <a:xfrm>
              <a:off x="1971675" y="3279776"/>
              <a:ext cx="9496425" cy="908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spcBef>
                  <a:spcPts val="200"/>
                </a:spcBef>
                <a:spcAft>
                  <a:spcPts val="0"/>
                </a:spcAft>
              </a:pPr>
              <a:r>
                <a:rPr kumimoji="0" lang="en-US" altLang="en-US" sz="1200" b="1" i="0" u="none" strike="noStrike" cap="none" normalizeH="0" baseline="0" dirty="0">
                  <a:ln>
                    <a:noFill/>
                  </a:ln>
                  <a:solidFill>
                    <a:srgbClr val="4D4D4F"/>
                  </a:solidFill>
                  <a:effectLst/>
                  <a:latin typeface="+mn-lt"/>
                </a:rPr>
                <a:t>The value is appraised through an analysis of recent sales/transactions of guideline companies</a:t>
              </a:r>
              <a:r>
                <a:rPr lang="en-US" altLang="en-US" sz="1200" b="1" dirty="0">
                  <a:solidFill>
                    <a:srgbClr val="4D4D4F"/>
                  </a:solidFill>
                  <a:latin typeface="+mn-lt"/>
                </a:rPr>
                <a:t>/transactions</a:t>
              </a:r>
            </a:p>
            <a:p>
              <a:pPr marL="137160" lvl="0" indent="-137160" eaLnBrk="1" hangingPunct="1">
                <a:spcBef>
                  <a:spcPts val="200"/>
                </a:spcBef>
                <a:spcAft>
                  <a:spcPts val="0"/>
                </a:spcAft>
                <a:buClr>
                  <a:schemeClr val="accent2"/>
                </a:buClr>
                <a:buFont typeface="Arial" panose="020B0604020202020204" pitchFamily="34" charset="0"/>
                <a:buChar char="•"/>
              </a:pPr>
              <a:r>
                <a:rPr lang="en-US" altLang="en-US" sz="1200" dirty="0">
                  <a:latin typeface="+mn-lt"/>
                </a:rPr>
                <a:t>Guideline Public Company Method</a:t>
              </a:r>
            </a:p>
            <a:p>
              <a:pPr marL="137160" lvl="0" indent="-137160" eaLnBrk="1" hangingPunct="1">
                <a:spcBef>
                  <a:spcPts val="200"/>
                </a:spcBef>
                <a:spcAft>
                  <a:spcPts val="0"/>
                </a:spcAft>
                <a:buClr>
                  <a:schemeClr val="accent2"/>
                </a:buClr>
                <a:buFont typeface="Arial" panose="020B0604020202020204" pitchFamily="34" charset="0"/>
                <a:buChar char="•"/>
              </a:pPr>
              <a:r>
                <a:rPr lang="en-US" altLang="en-US" sz="1200" dirty="0">
                  <a:latin typeface="+mn-lt"/>
                </a:rPr>
                <a:t>Guideline Transactions Method</a:t>
              </a:r>
            </a:p>
            <a:p>
              <a:pPr marL="137160" lvl="0" indent="-137160" eaLnBrk="1" hangingPunct="1">
                <a:spcBef>
                  <a:spcPts val="200"/>
                </a:spcBef>
                <a:spcAft>
                  <a:spcPts val="0"/>
                </a:spcAft>
                <a:buClr>
                  <a:schemeClr val="accent2"/>
                </a:buClr>
                <a:buFont typeface="Arial" panose="020B0604020202020204" pitchFamily="34" charset="0"/>
                <a:buChar char="•"/>
              </a:pPr>
              <a:r>
                <a:rPr lang="en-US" altLang="en-US" sz="1200" dirty="0">
                  <a:latin typeface="+mn-lt"/>
                </a:rPr>
                <a:t>Price of Recent Investment</a:t>
              </a:r>
            </a:p>
          </p:txBody>
        </p:sp>
        <p:sp>
          <p:nvSpPr>
            <p:cNvPr id="16" name="Line 12">
              <a:extLst>
                <a:ext uri="{FF2B5EF4-FFF2-40B4-BE49-F238E27FC236}">
                  <a16:creationId xmlns:a16="http://schemas.microsoft.com/office/drawing/2014/main" id="{BE83B02D-5FC9-47D5-912F-8EBDCA58AE18}"/>
                </a:ext>
              </a:extLst>
            </p:cNvPr>
            <p:cNvSpPr>
              <a:spLocks noChangeShapeType="1"/>
            </p:cNvSpPr>
            <p:nvPr/>
          </p:nvSpPr>
          <p:spPr bwMode="auto">
            <a:xfrm>
              <a:off x="841249" y="3279776"/>
              <a:ext cx="10626852" cy="0"/>
            </a:xfrm>
            <a:prstGeom prst="line">
              <a:avLst/>
            </a:prstGeom>
            <a:noFill/>
            <a:ln w="12700" cap="flat">
              <a:solidFill>
                <a:srgbClr val="7F7F7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2" name="Group 21">
            <a:extLst>
              <a:ext uri="{FF2B5EF4-FFF2-40B4-BE49-F238E27FC236}">
                <a16:creationId xmlns:a16="http://schemas.microsoft.com/office/drawing/2014/main" id="{720BB966-496D-42A8-9851-26818163E4CF}"/>
              </a:ext>
            </a:extLst>
          </p:cNvPr>
          <p:cNvGrpSpPr/>
          <p:nvPr/>
        </p:nvGrpSpPr>
        <p:grpSpPr>
          <a:xfrm>
            <a:off x="841249" y="5173577"/>
            <a:ext cx="10626852" cy="1149436"/>
            <a:chOff x="841249" y="5173577"/>
            <a:chExt cx="10626852" cy="1149436"/>
          </a:xfrm>
        </p:grpSpPr>
        <p:sp>
          <p:nvSpPr>
            <p:cNvPr id="15" name="Line 11">
              <a:extLst>
                <a:ext uri="{FF2B5EF4-FFF2-40B4-BE49-F238E27FC236}">
                  <a16:creationId xmlns:a16="http://schemas.microsoft.com/office/drawing/2014/main" id="{12300640-3409-40F9-87D0-7D4EC2E062CC}"/>
                </a:ext>
              </a:extLst>
            </p:cNvPr>
            <p:cNvSpPr>
              <a:spLocks noChangeShapeType="1"/>
            </p:cNvSpPr>
            <p:nvPr/>
          </p:nvSpPr>
          <p:spPr bwMode="auto">
            <a:xfrm>
              <a:off x="1905001" y="5173577"/>
              <a:ext cx="9563100" cy="0"/>
            </a:xfrm>
            <a:prstGeom prst="line">
              <a:avLst/>
            </a:prstGeom>
            <a:noFill/>
            <a:ln w="9525" cap="flat">
              <a:solidFill>
                <a:srgbClr val="BFBFB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nvGrpSpPr>
            <p:cNvPr id="21" name="Group 20">
              <a:extLst>
                <a:ext uri="{FF2B5EF4-FFF2-40B4-BE49-F238E27FC236}">
                  <a16:creationId xmlns:a16="http://schemas.microsoft.com/office/drawing/2014/main" id="{0A87C307-ADC8-40CB-BAF6-98ADBD54D0F7}"/>
                </a:ext>
              </a:extLst>
            </p:cNvPr>
            <p:cNvGrpSpPr/>
            <p:nvPr/>
          </p:nvGrpSpPr>
          <p:grpSpPr>
            <a:xfrm>
              <a:off x="841249" y="5226959"/>
              <a:ext cx="10626852" cy="1096054"/>
              <a:chOff x="841249" y="5226959"/>
              <a:chExt cx="10626852" cy="1096054"/>
            </a:xfrm>
          </p:grpSpPr>
          <p:sp>
            <p:nvSpPr>
              <p:cNvPr id="17" name="Line 13">
                <a:extLst>
                  <a:ext uri="{FF2B5EF4-FFF2-40B4-BE49-F238E27FC236}">
                    <a16:creationId xmlns:a16="http://schemas.microsoft.com/office/drawing/2014/main" id="{5CFFAFB6-2A90-477F-890C-FC8083BBFDCE}"/>
                  </a:ext>
                </a:extLst>
              </p:cNvPr>
              <p:cNvSpPr>
                <a:spLocks noChangeShapeType="1"/>
              </p:cNvSpPr>
              <p:nvPr/>
            </p:nvSpPr>
            <p:spPr bwMode="auto">
              <a:xfrm>
                <a:off x="841249" y="6323013"/>
                <a:ext cx="10626852" cy="0"/>
              </a:xfrm>
              <a:prstGeom prst="line">
                <a:avLst/>
              </a:prstGeom>
              <a:noFill/>
              <a:ln w="12700" cap="flat">
                <a:solidFill>
                  <a:srgbClr val="7F7F7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5" name="Rectangle 15">
                <a:extLst>
                  <a:ext uri="{FF2B5EF4-FFF2-40B4-BE49-F238E27FC236}">
                    <a16:creationId xmlns:a16="http://schemas.microsoft.com/office/drawing/2014/main" id="{8D6020AD-BD3F-4ECF-9691-84B191F25BAF}"/>
                  </a:ext>
                </a:extLst>
              </p:cNvPr>
              <p:cNvSpPr>
                <a:spLocks noChangeArrowheads="1"/>
              </p:cNvSpPr>
              <p:nvPr/>
            </p:nvSpPr>
            <p:spPr bwMode="auto">
              <a:xfrm>
                <a:off x="1971675" y="5226959"/>
                <a:ext cx="9496425" cy="1096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spcBef>
                    <a:spcPts val="200"/>
                  </a:spcBef>
                  <a:spcAft>
                    <a:spcPts val="0"/>
                  </a:spcAft>
                </a:pPr>
                <a:r>
                  <a:rPr kumimoji="0" lang="en-US" altLang="en-US" sz="1200" b="1" i="0" u="none" strike="noStrike" cap="none" normalizeH="0" baseline="0" dirty="0">
                    <a:ln>
                      <a:noFill/>
                    </a:ln>
                    <a:solidFill>
                      <a:srgbClr val="4D4D4F"/>
                    </a:solidFill>
                    <a:effectLst/>
                    <a:latin typeface="+mn-lt"/>
                  </a:rPr>
                  <a:t>The value is established based on the cost of reproducing or replacing the assets, less depreciation from physical deterioration, functional, economic and external obsolescence.</a:t>
                </a:r>
              </a:p>
              <a:p>
                <a:pPr marL="137160" lvl="0" indent="-137160" eaLnBrk="1" hangingPunct="1">
                  <a:spcBef>
                    <a:spcPts val="200"/>
                  </a:spcBef>
                  <a:spcAft>
                    <a:spcPts val="0"/>
                  </a:spcAft>
                  <a:buClr>
                    <a:schemeClr val="accent2"/>
                  </a:buClr>
                  <a:buFont typeface="Arial" panose="020B0604020202020204" pitchFamily="34" charset="0"/>
                  <a:buChar char="•"/>
                </a:pPr>
                <a:r>
                  <a:rPr lang="en-US" altLang="en-US" sz="1200" dirty="0">
                    <a:latin typeface="+mn-lt"/>
                  </a:rPr>
                  <a:t>Reproduction Method; </a:t>
                </a:r>
              </a:p>
              <a:p>
                <a:pPr marL="137160" lvl="0" indent="-137160" eaLnBrk="1" hangingPunct="1">
                  <a:spcBef>
                    <a:spcPts val="200"/>
                  </a:spcBef>
                  <a:spcAft>
                    <a:spcPts val="0"/>
                  </a:spcAft>
                  <a:buClr>
                    <a:schemeClr val="accent2"/>
                  </a:buClr>
                  <a:buFont typeface="Arial" panose="020B0604020202020204" pitchFamily="34" charset="0"/>
                  <a:buChar char="•"/>
                </a:pPr>
                <a:r>
                  <a:rPr lang="en-US" altLang="en-US" sz="1200" dirty="0">
                    <a:latin typeface="+mn-lt"/>
                  </a:rPr>
                  <a:t>Replacement Method; </a:t>
                </a:r>
              </a:p>
              <a:p>
                <a:pPr marL="137160" lvl="0" indent="-137160" eaLnBrk="1" hangingPunct="1">
                  <a:spcBef>
                    <a:spcPts val="200"/>
                  </a:spcBef>
                  <a:spcAft>
                    <a:spcPts val="0"/>
                  </a:spcAft>
                  <a:buClr>
                    <a:schemeClr val="accent2"/>
                  </a:buClr>
                  <a:buFont typeface="Arial" panose="020B0604020202020204" pitchFamily="34" charset="0"/>
                  <a:buChar char="•"/>
                </a:pPr>
                <a:r>
                  <a:rPr lang="en-US" altLang="en-US" sz="1200" dirty="0">
                    <a:latin typeface="+mn-lt"/>
                  </a:rPr>
                  <a:t>Adjusted NAV Method</a:t>
                </a:r>
              </a:p>
            </p:txBody>
          </p:sp>
        </p:grpSp>
      </p:grpSp>
    </p:spTree>
    <p:extLst>
      <p:ext uri="{BB962C8B-B14F-4D97-AF65-F5344CB8AC3E}">
        <p14:creationId xmlns:p14="http://schemas.microsoft.com/office/powerpoint/2010/main" val="4155499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A14708-3759-4ADA-87CE-5CBACEC25AA0}"/>
              </a:ext>
            </a:extLst>
          </p:cNvPr>
          <p:cNvSpPr>
            <a:spLocks noGrp="1"/>
          </p:cNvSpPr>
          <p:nvPr>
            <p:ph type="sldNum" sz="quarter" idx="12"/>
          </p:nvPr>
        </p:nvSpPr>
        <p:spPr>
          <a:xfrm>
            <a:off x="11766550" y="6454775"/>
            <a:ext cx="425450" cy="174625"/>
          </a:xfrm>
        </p:spPr>
        <p:txBody>
          <a:bodyPr/>
          <a:lstStyle/>
          <a:p>
            <a:fld id="{CB7FE98A-78B1-495F-8A5C-53E48422F91F}" type="slidenum">
              <a:rPr lang="en-US" smtClean="0"/>
              <a:pPr/>
              <a:t>12</a:t>
            </a:fld>
            <a:endParaRPr lang="en-US" dirty="0"/>
          </a:p>
        </p:txBody>
      </p:sp>
      <p:sp>
        <p:nvSpPr>
          <p:cNvPr id="4" name="Title 3">
            <a:extLst>
              <a:ext uri="{FF2B5EF4-FFF2-40B4-BE49-F238E27FC236}">
                <a16:creationId xmlns:a16="http://schemas.microsoft.com/office/drawing/2014/main" id="{4DB1993D-3D40-44CC-B6E8-CBF7AB121946}"/>
              </a:ext>
            </a:extLst>
          </p:cNvPr>
          <p:cNvSpPr>
            <a:spLocks noGrp="1"/>
          </p:cNvSpPr>
          <p:nvPr>
            <p:ph type="title"/>
          </p:nvPr>
        </p:nvSpPr>
        <p:spPr>
          <a:xfrm>
            <a:off x="841248" y="694568"/>
            <a:ext cx="9425382" cy="373839"/>
          </a:xfrm>
        </p:spPr>
        <p:txBody>
          <a:bodyPr/>
          <a:lstStyle/>
          <a:p>
            <a:r>
              <a:rPr lang="en-US" dirty="0"/>
              <a:t>Enterprise Valuation − Valuation Approaches </a:t>
            </a:r>
          </a:p>
        </p:txBody>
      </p:sp>
      <p:sp>
        <p:nvSpPr>
          <p:cNvPr id="8" name="TextBox 7">
            <a:extLst>
              <a:ext uri="{FF2B5EF4-FFF2-40B4-BE49-F238E27FC236}">
                <a16:creationId xmlns:a16="http://schemas.microsoft.com/office/drawing/2014/main" id="{42E645AC-D3F6-48FA-99BC-6F8976EE12EA}"/>
              </a:ext>
            </a:extLst>
          </p:cNvPr>
          <p:cNvSpPr txBox="1"/>
          <p:nvPr/>
        </p:nvSpPr>
        <p:spPr>
          <a:xfrm>
            <a:off x="841375" y="1589186"/>
            <a:ext cx="10626725" cy="493614"/>
          </a:xfrm>
          <a:prstGeom prst="rect">
            <a:avLst/>
          </a:prstGeom>
          <a:noFill/>
        </p:spPr>
        <p:txBody>
          <a:bodyPr wrap="square" lIns="0" rIns="0" rtlCol="0">
            <a:noAutofit/>
          </a:bodyPr>
          <a:lstStyle/>
          <a:p>
            <a:r>
              <a:rPr lang="en-US" sz="1400" b="1" dirty="0"/>
              <a:t>Company ABC Ltd. which is an unlisted going concern enterprise, two approaches – Income and Market Approach can be used to estimate the enterprise value.</a:t>
            </a:r>
          </a:p>
        </p:txBody>
      </p:sp>
      <p:sp>
        <p:nvSpPr>
          <p:cNvPr id="9" name="TextBox 8">
            <a:extLst>
              <a:ext uri="{FF2B5EF4-FFF2-40B4-BE49-F238E27FC236}">
                <a16:creationId xmlns:a16="http://schemas.microsoft.com/office/drawing/2014/main" id="{02EDEDEC-2455-481B-8EA6-E0A8659758A5}"/>
              </a:ext>
            </a:extLst>
          </p:cNvPr>
          <p:cNvSpPr txBox="1"/>
          <p:nvPr/>
        </p:nvSpPr>
        <p:spPr>
          <a:xfrm>
            <a:off x="841375" y="2214219"/>
            <a:ext cx="10626725" cy="378510"/>
          </a:xfrm>
          <a:prstGeom prst="rect">
            <a:avLst/>
          </a:prstGeom>
          <a:noFill/>
        </p:spPr>
        <p:txBody>
          <a:bodyPr wrap="square" lIns="0" rIns="0" rtlCol="0" anchor="ctr">
            <a:noAutofit/>
          </a:bodyPr>
          <a:lstStyle/>
          <a:p>
            <a:r>
              <a:rPr lang="en-US" sz="1400" b="1" dirty="0">
                <a:solidFill>
                  <a:schemeClr val="accent2"/>
                </a:solidFill>
              </a:rPr>
              <a:t>Estimation of Enterprise Value</a:t>
            </a:r>
          </a:p>
        </p:txBody>
      </p:sp>
      <p:cxnSp>
        <p:nvCxnSpPr>
          <p:cNvPr id="11" name="Straight Connector 10">
            <a:extLst>
              <a:ext uri="{FF2B5EF4-FFF2-40B4-BE49-F238E27FC236}">
                <a16:creationId xmlns:a16="http://schemas.microsoft.com/office/drawing/2014/main" id="{53A1117F-60C8-4EC0-8F15-DBB3DD3D68D6}"/>
              </a:ext>
            </a:extLst>
          </p:cNvPr>
          <p:cNvCxnSpPr>
            <a:cxnSpLocks/>
          </p:cNvCxnSpPr>
          <p:nvPr/>
        </p:nvCxnSpPr>
        <p:spPr>
          <a:xfrm>
            <a:off x="841375" y="2607645"/>
            <a:ext cx="509286"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aphicFrame>
        <p:nvGraphicFramePr>
          <p:cNvPr id="12" name="Chart 11">
            <a:extLst>
              <a:ext uri="{FF2B5EF4-FFF2-40B4-BE49-F238E27FC236}">
                <a16:creationId xmlns:a16="http://schemas.microsoft.com/office/drawing/2014/main" id="{EBA2437D-64B7-4F0F-81ED-B77E9A3769FF}"/>
              </a:ext>
            </a:extLst>
          </p:cNvPr>
          <p:cNvGraphicFramePr>
            <a:graphicFrameLocks/>
          </p:cNvGraphicFramePr>
          <p:nvPr>
            <p:extLst>
              <p:ext uri="{D42A27DB-BD31-4B8C-83A1-F6EECF244321}">
                <p14:modId xmlns:p14="http://schemas.microsoft.com/office/powerpoint/2010/main" val="4165830219"/>
              </p:ext>
            </p:extLst>
          </p:nvPr>
        </p:nvGraphicFramePr>
        <p:xfrm>
          <a:off x="841375" y="2724148"/>
          <a:ext cx="10626725" cy="367665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25319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CA78F2-F5CA-43E3-9839-1FA11369DEF8}"/>
              </a:ext>
            </a:extLst>
          </p:cNvPr>
          <p:cNvSpPr>
            <a:spLocks noGrp="1"/>
          </p:cNvSpPr>
          <p:nvPr>
            <p:ph type="sldNum" sz="quarter" idx="12"/>
          </p:nvPr>
        </p:nvSpPr>
        <p:spPr/>
        <p:txBody>
          <a:bodyPr/>
          <a:lstStyle/>
          <a:p>
            <a:fld id="{CB7FE98A-78B1-495F-8A5C-53E48422F91F}" type="slidenum">
              <a:rPr lang="en-US" smtClean="0"/>
              <a:pPr/>
              <a:t>13</a:t>
            </a:fld>
            <a:endParaRPr lang="en-US" dirty="0"/>
          </a:p>
        </p:txBody>
      </p:sp>
      <p:sp>
        <p:nvSpPr>
          <p:cNvPr id="4" name="Title 3">
            <a:extLst>
              <a:ext uri="{FF2B5EF4-FFF2-40B4-BE49-F238E27FC236}">
                <a16:creationId xmlns:a16="http://schemas.microsoft.com/office/drawing/2014/main" id="{DF975D46-39FE-4FCD-BCC3-3D37E614AD4F}"/>
              </a:ext>
            </a:extLst>
          </p:cNvPr>
          <p:cNvSpPr>
            <a:spLocks noGrp="1"/>
          </p:cNvSpPr>
          <p:nvPr>
            <p:ph type="title"/>
          </p:nvPr>
        </p:nvSpPr>
        <p:spPr>
          <a:xfrm>
            <a:off x="841248" y="694568"/>
            <a:ext cx="9425382" cy="373839"/>
          </a:xfrm>
        </p:spPr>
        <p:txBody>
          <a:bodyPr/>
          <a:lstStyle/>
          <a:p>
            <a:r>
              <a:rPr lang="en-US" dirty="0"/>
              <a:t>Enterprise Valuation: Movement to Equity Valuation</a:t>
            </a:r>
          </a:p>
        </p:txBody>
      </p:sp>
      <p:sp>
        <p:nvSpPr>
          <p:cNvPr id="16" name="TextBox 15">
            <a:extLst>
              <a:ext uri="{FF2B5EF4-FFF2-40B4-BE49-F238E27FC236}">
                <a16:creationId xmlns:a16="http://schemas.microsoft.com/office/drawing/2014/main" id="{2EEFF66B-0259-4C17-BF9E-FCB32A37F638}"/>
              </a:ext>
            </a:extLst>
          </p:cNvPr>
          <p:cNvSpPr txBox="1"/>
          <p:nvPr/>
        </p:nvSpPr>
        <p:spPr>
          <a:xfrm>
            <a:off x="843659" y="2811904"/>
            <a:ext cx="1624454" cy="362022"/>
          </a:xfrm>
          <a:prstGeom prst="rect">
            <a:avLst/>
          </a:prstGeom>
          <a:solidFill>
            <a:srgbClr val="C0DAF5">
              <a:alpha val="50196"/>
            </a:srgbClr>
          </a:solidFill>
          <a:ln>
            <a:noFill/>
          </a:ln>
        </p:spPr>
        <p:txBody>
          <a:bodyPr wrap="square" rtlCol="0" anchor="ctr">
            <a:noAutofit/>
          </a:bodyPr>
          <a:lstStyle>
            <a:defPPr>
              <a:defRPr lang="en-US"/>
            </a:defPPr>
            <a:lvl1pPr marR="0" lvl="0" indent="0" algn="ctr" fontAlgn="auto">
              <a:lnSpc>
                <a:spcPct val="100000"/>
              </a:lnSpc>
              <a:spcBef>
                <a:spcPts val="0"/>
              </a:spcBef>
              <a:spcAft>
                <a:spcPts val="0"/>
              </a:spcAft>
              <a:buClrTx/>
              <a:buSzTx/>
              <a:buFontTx/>
              <a:buNone/>
              <a:tabLst/>
              <a:defRPr kumimoji="0" sz="1200" b="1" i="0" u="none" strike="noStrike" kern="0" cap="none" spc="0" normalizeH="0" baseline="0">
                <a:ln>
                  <a:noFill/>
                </a:ln>
                <a:effectLst/>
                <a:uLnTx/>
                <a:uFillTx/>
                <a:ea typeface="MS PGothic"/>
              </a:defRPr>
            </a:lvl1pPr>
          </a:lstStyle>
          <a:p>
            <a:r>
              <a:rPr lang="en-US" dirty="0"/>
              <a:t>Income Approach</a:t>
            </a:r>
          </a:p>
        </p:txBody>
      </p:sp>
      <p:sp>
        <p:nvSpPr>
          <p:cNvPr id="17" name="TextBox 16">
            <a:extLst>
              <a:ext uri="{FF2B5EF4-FFF2-40B4-BE49-F238E27FC236}">
                <a16:creationId xmlns:a16="http://schemas.microsoft.com/office/drawing/2014/main" id="{A56DC242-5E74-471E-B1E5-0681C087E517}"/>
              </a:ext>
            </a:extLst>
          </p:cNvPr>
          <p:cNvSpPr txBox="1"/>
          <p:nvPr/>
        </p:nvSpPr>
        <p:spPr>
          <a:xfrm>
            <a:off x="841249" y="3342702"/>
            <a:ext cx="1624454" cy="362022"/>
          </a:xfrm>
          <a:prstGeom prst="rect">
            <a:avLst/>
          </a:prstGeom>
          <a:solidFill>
            <a:srgbClr val="C0DAF5">
              <a:alpha val="50196"/>
            </a:srgbClr>
          </a:solidFill>
          <a:ln>
            <a:noFill/>
          </a:ln>
        </p:spPr>
        <p:txBody>
          <a:bodyPr wrap="square" rtlCol="0" anchor="ctr">
            <a:noAutofit/>
          </a:bodyPr>
          <a:lstStyle>
            <a:defPPr>
              <a:defRPr lang="en-US"/>
            </a:defPPr>
            <a:lvl1pPr marR="0" lvl="0" indent="0" algn="ctr" fontAlgn="auto">
              <a:lnSpc>
                <a:spcPct val="100000"/>
              </a:lnSpc>
              <a:spcBef>
                <a:spcPts val="0"/>
              </a:spcBef>
              <a:spcAft>
                <a:spcPts val="0"/>
              </a:spcAft>
              <a:buClrTx/>
              <a:buSzTx/>
              <a:buFontTx/>
              <a:buNone/>
              <a:tabLst/>
              <a:defRPr kumimoji="0" sz="1200" b="1" i="0" u="none" strike="noStrike" kern="0" cap="none" spc="0" normalizeH="0" baseline="0">
                <a:ln>
                  <a:noFill/>
                </a:ln>
                <a:effectLst/>
                <a:uLnTx/>
                <a:uFillTx/>
                <a:ea typeface="MS PGothic"/>
              </a:defRPr>
            </a:lvl1pPr>
          </a:lstStyle>
          <a:p>
            <a:r>
              <a:rPr lang="en-US" dirty="0"/>
              <a:t>Market Approach</a:t>
            </a:r>
          </a:p>
        </p:txBody>
      </p:sp>
      <p:sp>
        <p:nvSpPr>
          <p:cNvPr id="18" name="TextBox 17">
            <a:extLst>
              <a:ext uri="{FF2B5EF4-FFF2-40B4-BE49-F238E27FC236}">
                <a16:creationId xmlns:a16="http://schemas.microsoft.com/office/drawing/2014/main" id="{878F3747-D5E9-4050-BC67-D48EA540DF70}"/>
              </a:ext>
            </a:extLst>
          </p:cNvPr>
          <p:cNvSpPr txBox="1"/>
          <p:nvPr/>
        </p:nvSpPr>
        <p:spPr>
          <a:xfrm>
            <a:off x="841248" y="3873500"/>
            <a:ext cx="1624454" cy="362022"/>
          </a:xfrm>
          <a:prstGeom prst="rect">
            <a:avLst/>
          </a:prstGeom>
          <a:solidFill>
            <a:srgbClr val="C0DAF5">
              <a:alpha val="50196"/>
            </a:srgbClr>
          </a:solidFill>
          <a:ln>
            <a:noFill/>
          </a:ln>
        </p:spPr>
        <p:txBody>
          <a:bodyPr wrap="square" rtlCol="0" anchor="ctr">
            <a:noAutofit/>
          </a:bodyPr>
          <a:lstStyle>
            <a:defPPr>
              <a:defRPr lang="en-US"/>
            </a:defPPr>
            <a:lvl1pPr marR="0" lvl="0" indent="0" algn="ctr" fontAlgn="auto">
              <a:lnSpc>
                <a:spcPct val="100000"/>
              </a:lnSpc>
              <a:spcBef>
                <a:spcPts val="0"/>
              </a:spcBef>
              <a:spcAft>
                <a:spcPts val="0"/>
              </a:spcAft>
              <a:buClrTx/>
              <a:buSzTx/>
              <a:buFontTx/>
              <a:buNone/>
              <a:tabLst/>
              <a:defRPr kumimoji="0" sz="1200" b="1" i="0" u="none" strike="noStrike" kern="0" cap="none" spc="0" normalizeH="0" baseline="0">
                <a:ln>
                  <a:noFill/>
                </a:ln>
                <a:effectLst/>
                <a:uLnTx/>
                <a:uFillTx/>
                <a:ea typeface="MS PGothic"/>
              </a:defRPr>
            </a:lvl1pPr>
          </a:lstStyle>
          <a:p>
            <a:r>
              <a:rPr lang="en-US" dirty="0"/>
              <a:t>Cost Approach</a:t>
            </a:r>
          </a:p>
        </p:txBody>
      </p:sp>
      <p:cxnSp>
        <p:nvCxnSpPr>
          <p:cNvPr id="19" name="Straight Arrow Connector 18">
            <a:extLst>
              <a:ext uri="{FF2B5EF4-FFF2-40B4-BE49-F238E27FC236}">
                <a16:creationId xmlns:a16="http://schemas.microsoft.com/office/drawing/2014/main" id="{949D2D70-C192-4CF7-93F9-7DC32270411E}"/>
              </a:ext>
            </a:extLst>
          </p:cNvPr>
          <p:cNvCxnSpPr>
            <a:cxnSpLocks/>
            <a:endCxn id="12" idx="1"/>
          </p:cNvCxnSpPr>
          <p:nvPr/>
        </p:nvCxnSpPr>
        <p:spPr>
          <a:xfrm>
            <a:off x="2465703" y="3523713"/>
            <a:ext cx="628619" cy="1"/>
          </a:xfrm>
          <a:prstGeom prst="straightConnector1">
            <a:avLst/>
          </a:prstGeom>
          <a:noFill/>
          <a:ln w="9525" cap="flat" cmpd="sng" algn="ctr">
            <a:solidFill>
              <a:schemeClr val="bg1">
                <a:lumMod val="75000"/>
              </a:schemeClr>
            </a:solidFill>
            <a:prstDash val="solid"/>
            <a:tailEnd type="triangle"/>
          </a:ln>
          <a:effectLst/>
        </p:spPr>
      </p:cxnSp>
      <p:sp>
        <p:nvSpPr>
          <p:cNvPr id="12" name="Content Placeholder 7">
            <a:extLst>
              <a:ext uri="{FF2B5EF4-FFF2-40B4-BE49-F238E27FC236}">
                <a16:creationId xmlns:a16="http://schemas.microsoft.com/office/drawing/2014/main" id="{8B938F73-505B-4DF9-BE9D-478F3DC810A6}"/>
              </a:ext>
            </a:extLst>
          </p:cNvPr>
          <p:cNvSpPr txBox="1">
            <a:spLocks/>
          </p:cNvSpPr>
          <p:nvPr/>
        </p:nvSpPr>
        <p:spPr>
          <a:xfrm>
            <a:off x="3094322" y="2663275"/>
            <a:ext cx="1187438" cy="1720877"/>
          </a:xfrm>
          <a:prstGeom prst="rect">
            <a:avLst/>
          </a:prstGeom>
          <a:solidFill>
            <a:srgbClr val="14487F"/>
          </a:solidFill>
        </p:spPr>
        <p:txBody>
          <a:bodyPr anchor="ctr">
            <a:normAutofit/>
          </a:bodyPr>
          <a:lstStyle>
            <a:lvl1pPr marL="18288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1pPr>
            <a:lvl2pPr marL="36576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2pPr>
            <a:lvl3pPr marL="54864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1" i="0" u="none" strike="noStrike" kern="1200" cap="none" spc="0" normalizeH="0" baseline="0" noProof="0" dirty="0">
                <a:ln>
                  <a:noFill/>
                </a:ln>
                <a:solidFill>
                  <a:schemeClr val="bg1"/>
                </a:solidFill>
                <a:effectLst/>
                <a:uLnTx/>
                <a:uFillTx/>
                <a:latin typeface="+mn-lt"/>
                <a:ea typeface="MS PGothic"/>
                <a:cs typeface="Arial" pitchFamily="34" charset="0"/>
              </a:rPr>
              <a:t>Operating Enterprise Value (EV)</a:t>
            </a:r>
          </a:p>
        </p:txBody>
      </p:sp>
      <p:sp>
        <p:nvSpPr>
          <p:cNvPr id="23" name="TextBox 22">
            <a:extLst>
              <a:ext uri="{FF2B5EF4-FFF2-40B4-BE49-F238E27FC236}">
                <a16:creationId xmlns:a16="http://schemas.microsoft.com/office/drawing/2014/main" id="{B4679F9D-ECD7-4DC1-AB44-7A8E49EFAECF}"/>
              </a:ext>
            </a:extLst>
          </p:cNvPr>
          <p:cNvSpPr txBox="1"/>
          <p:nvPr/>
        </p:nvSpPr>
        <p:spPr>
          <a:xfrm>
            <a:off x="3098899" y="4398316"/>
            <a:ext cx="1178284" cy="246221"/>
          </a:xfrm>
          <a:prstGeom prst="rect">
            <a:avLst/>
          </a:prstGeom>
          <a:noFill/>
        </p:spPr>
        <p:txBody>
          <a:bodyPr wrap="square" rtlCol="0">
            <a:spAutoFit/>
          </a:bodyPr>
          <a:lstStyle/>
          <a:p>
            <a:pPr algn="ctr"/>
            <a:r>
              <a:rPr lang="en-US" sz="1000" b="1" dirty="0"/>
              <a:t>INR 750 Cr </a:t>
            </a:r>
          </a:p>
        </p:txBody>
      </p:sp>
      <p:sp>
        <p:nvSpPr>
          <p:cNvPr id="7" name="Content Placeholder 6">
            <a:extLst>
              <a:ext uri="{FF2B5EF4-FFF2-40B4-BE49-F238E27FC236}">
                <a16:creationId xmlns:a16="http://schemas.microsoft.com/office/drawing/2014/main" id="{2E56B760-A467-4E77-8830-975714DA4F8E}"/>
              </a:ext>
            </a:extLst>
          </p:cNvPr>
          <p:cNvSpPr txBox="1">
            <a:spLocks/>
          </p:cNvSpPr>
          <p:nvPr/>
        </p:nvSpPr>
        <p:spPr>
          <a:xfrm>
            <a:off x="4501725" y="2171605"/>
            <a:ext cx="1187438" cy="506589"/>
          </a:xfrm>
          <a:prstGeom prst="rect">
            <a:avLst/>
          </a:prstGeom>
          <a:solidFill>
            <a:srgbClr val="D8F0DA"/>
          </a:solidFill>
        </p:spPr>
        <p:txBody>
          <a:bodyPr vert="horz" lIns="0" tIns="0" rIns="0" bIns="0" rtlCol="0" anchor="ctr">
            <a:normAutofit/>
          </a:bodyPr>
          <a:lstStyle>
            <a:defPPr>
              <a:defRPr lang="en-US"/>
            </a:defPPr>
            <a:lvl1pPr indent="0">
              <a:spcBef>
                <a:spcPct val="20000"/>
              </a:spcBef>
              <a:buFont typeface="Arial" pitchFamily="34" charset="0"/>
              <a:buNone/>
              <a:defRPr sz="1000">
                <a:solidFill>
                  <a:srgbClr val="455560"/>
                </a:solidFill>
                <a:latin typeface="Arial" pitchFamily="34" charset="0"/>
                <a:cs typeface="Arial" pitchFamily="34" charset="0"/>
              </a:defRPr>
            </a:lvl1pPr>
            <a:lvl2pPr marL="742950" indent="-285750">
              <a:spcBef>
                <a:spcPct val="20000"/>
              </a:spcBef>
              <a:buFont typeface="Arial" pitchFamily="34" charset="0"/>
              <a:buChar char="–"/>
              <a:defRPr sz="2400">
                <a:solidFill>
                  <a:srgbClr val="455560"/>
                </a:solidFill>
                <a:latin typeface="Arial" pitchFamily="34" charset="0"/>
                <a:cs typeface="Arial" pitchFamily="34" charset="0"/>
              </a:defRPr>
            </a:lvl2pPr>
            <a:lvl3pPr marL="1143000" indent="-228600">
              <a:spcBef>
                <a:spcPct val="20000"/>
              </a:spcBef>
              <a:buFont typeface="Arial" pitchFamily="34" charset="0"/>
              <a:buChar char="»"/>
              <a:defRPr sz="2400">
                <a:solidFill>
                  <a:srgbClr val="455560"/>
                </a:solidFill>
                <a:latin typeface="Arial" pitchFamily="34" charset="0"/>
                <a:cs typeface="Arial" pitchFamily="34" charset="0"/>
              </a:defRPr>
            </a:lvl3pPr>
            <a:lvl4pPr marL="1600200" indent="-228600">
              <a:spcBef>
                <a:spcPct val="20000"/>
              </a:spcBef>
              <a:buFont typeface="Arial" pitchFamily="34" charset="0"/>
              <a:buChar char="–"/>
              <a:defRPr sz="2000">
                <a:solidFill>
                  <a:srgbClr val="455560"/>
                </a:solidFill>
                <a:latin typeface="Arial" pitchFamily="34" charset="0"/>
                <a:cs typeface="Arial" pitchFamily="34" charset="0"/>
              </a:defRPr>
            </a:lvl4pPr>
            <a:lvl5pPr marL="2057400" indent="-228600">
              <a:spcBef>
                <a:spcPct val="20000"/>
              </a:spcBef>
              <a:buFont typeface="Arial" pitchFamily="34" charset="0"/>
              <a:buChar char="»"/>
              <a:defRPr sz="2000">
                <a:solidFill>
                  <a:srgbClr val="455560"/>
                </a:solidFill>
                <a:latin typeface="Arial" pitchFamily="34" charset="0"/>
                <a:cs typeface="Arial" pitchFamily="34" charset="0"/>
              </a:defRPr>
            </a:lvl5pPr>
            <a:lvl6pPr marL="2514600" indent="-228600">
              <a:spcBef>
                <a:spcPct val="20000"/>
              </a:spcBef>
              <a:buFont typeface="Arial" pitchFamily="34" charset="0"/>
              <a:buChar char="•"/>
            </a:lvl6pPr>
            <a:lvl7pPr marL="2971800" indent="-228600">
              <a:spcBef>
                <a:spcPct val="20000"/>
              </a:spcBef>
              <a:buFont typeface="Arial" pitchFamily="34" charset="0"/>
              <a:buChar char="•"/>
            </a:lvl7pPr>
            <a:lvl8pPr marL="3429000" indent="-228600">
              <a:spcBef>
                <a:spcPct val="20000"/>
              </a:spcBef>
              <a:buFont typeface="Arial" pitchFamily="34" charset="0"/>
              <a:buChar char="•"/>
            </a:lvl8pPr>
            <a:lvl9pPr marL="3886200" indent="-228600">
              <a:spcBef>
                <a:spcPct val="20000"/>
              </a:spcBef>
              <a:buFont typeface="Arial" pitchFamily="34" charset="0"/>
              <a:buChar cha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a:ln>
                  <a:noFill/>
                </a:ln>
                <a:solidFill>
                  <a:srgbClr val="4D4D4F"/>
                </a:solidFill>
                <a:effectLst/>
                <a:uLnTx/>
                <a:uFillTx/>
                <a:latin typeface="+mn-lt"/>
                <a:ea typeface="MS PGothic"/>
                <a:cs typeface="Arial" pitchFamily="34" charset="0"/>
              </a:rPr>
              <a:t>Cash and Cash Equivalent</a:t>
            </a:r>
          </a:p>
        </p:txBody>
      </p:sp>
      <p:sp>
        <p:nvSpPr>
          <p:cNvPr id="24" name="TextBox 23">
            <a:extLst>
              <a:ext uri="{FF2B5EF4-FFF2-40B4-BE49-F238E27FC236}">
                <a16:creationId xmlns:a16="http://schemas.microsoft.com/office/drawing/2014/main" id="{B8169629-A157-45DE-9B59-BB06CADE5DCE}"/>
              </a:ext>
            </a:extLst>
          </p:cNvPr>
          <p:cNvSpPr txBox="1"/>
          <p:nvPr/>
        </p:nvSpPr>
        <p:spPr>
          <a:xfrm>
            <a:off x="4506302" y="2686475"/>
            <a:ext cx="1178284" cy="246221"/>
          </a:xfrm>
          <a:prstGeom prst="rect">
            <a:avLst/>
          </a:prstGeom>
          <a:noFill/>
        </p:spPr>
        <p:txBody>
          <a:bodyPr wrap="square" rtlCol="0">
            <a:spAutoFit/>
          </a:bodyPr>
          <a:lstStyle/>
          <a:p>
            <a:pPr algn="ctr"/>
            <a:r>
              <a:rPr lang="en-US" sz="1000" b="1" dirty="0"/>
              <a:t>INR 150 Cr </a:t>
            </a:r>
          </a:p>
        </p:txBody>
      </p:sp>
      <p:sp>
        <p:nvSpPr>
          <p:cNvPr id="21" name="Content Placeholder 7">
            <a:extLst>
              <a:ext uri="{FF2B5EF4-FFF2-40B4-BE49-F238E27FC236}">
                <a16:creationId xmlns:a16="http://schemas.microsoft.com/office/drawing/2014/main" id="{227C7DE2-9B1A-4E69-9B71-50CE8DD2DBCF}"/>
              </a:ext>
            </a:extLst>
          </p:cNvPr>
          <p:cNvSpPr txBox="1">
            <a:spLocks/>
          </p:cNvSpPr>
          <p:nvPr/>
        </p:nvSpPr>
        <p:spPr>
          <a:xfrm>
            <a:off x="7388905" y="1797526"/>
            <a:ext cx="1187438" cy="2600790"/>
          </a:xfrm>
          <a:prstGeom prst="rect">
            <a:avLst/>
          </a:prstGeom>
          <a:solidFill>
            <a:srgbClr val="14487F"/>
          </a:solidFill>
        </p:spPr>
        <p:txBody>
          <a:bodyPr anchor="ctr">
            <a:normAutofit/>
          </a:bodyPr>
          <a:lstStyle>
            <a:lvl1pPr marL="18288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1pPr>
            <a:lvl2pPr marL="36576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2pPr>
            <a:lvl3pPr marL="54864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1" i="0" u="none" strike="noStrike" kern="1200" cap="none" spc="0" normalizeH="0" baseline="0" noProof="0" dirty="0">
                <a:ln>
                  <a:noFill/>
                </a:ln>
                <a:solidFill>
                  <a:schemeClr val="bg1"/>
                </a:solidFill>
                <a:effectLst/>
                <a:uLnTx/>
                <a:uFillTx/>
                <a:latin typeface="+mn-lt"/>
                <a:ea typeface="MS PGothic"/>
                <a:cs typeface="Arial" pitchFamily="34" charset="0"/>
              </a:rPr>
              <a:t>Total Invested Capital</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1" i="0" u="none" strike="noStrike" kern="1200" cap="none" spc="0" normalizeH="0" baseline="0" noProof="0" dirty="0">
                <a:ln>
                  <a:noFill/>
                </a:ln>
                <a:solidFill>
                  <a:schemeClr val="bg1"/>
                </a:solidFill>
                <a:effectLst/>
                <a:uLnTx/>
                <a:uFillTx/>
                <a:latin typeface="+mn-lt"/>
                <a:ea typeface="MS PGothic"/>
                <a:cs typeface="Arial" pitchFamily="34" charset="0"/>
              </a:rPr>
              <a:t>(TIC)</a:t>
            </a:r>
          </a:p>
        </p:txBody>
      </p:sp>
      <p:sp>
        <p:nvSpPr>
          <p:cNvPr id="25" name="TextBox 24">
            <a:extLst>
              <a:ext uri="{FF2B5EF4-FFF2-40B4-BE49-F238E27FC236}">
                <a16:creationId xmlns:a16="http://schemas.microsoft.com/office/drawing/2014/main" id="{5C300428-3926-45ED-B321-DB7A7CF96D4D}"/>
              </a:ext>
            </a:extLst>
          </p:cNvPr>
          <p:cNvSpPr txBox="1"/>
          <p:nvPr/>
        </p:nvSpPr>
        <p:spPr>
          <a:xfrm>
            <a:off x="7437679" y="4412480"/>
            <a:ext cx="1178284" cy="246221"/>
          </a:xfrm>
          <a:prstGeom prst="rect">
            <a:avLst/>
          </a:prstGeom>
          <a:noFill/>
        </p:spPr>
        <p:txBody>
          <a:bodyPr wrap="square" rtlCol="0">
            <a:spAutoFit/>
          </a:bodyPr>
          <a:lstStyle/>
          <a:p>
            <a:pPr algn="ctr"/>
            <a:r>
              <a:rPr lang="en-US" sz="1000" b="1" dirty="0"/>
              <a:t>INR 920 Cr </a:t>
            </a:r>
          </a:p>
        </p:txBody>
      </p:sp>
      <p:sp>
        <p:nvSpPr>
          <p:cNvPr id="15" name="Content Placeholder 6">
            <a:extLst>
              <a:ext uri="{FF2B5EF4-FFF2-40B4-BE49-F238E27FC236}">
                <a16:creationId xmlns:a16="http://schemas.microsoft.com/office/drawing/2014/main" id="{B80928D3-96EF-4D97-A3C8-23ED90932B8E}"/>
              </a:ext>
            </a:extLst>
          </p:cNvPr>
          <p:cNvSpPr txBox="1">
            <a:spLocks/>
          </p:cNvSpPr>
          <p:nvPr/>
        </p:nvSpPr>
        <p:spPr>
          <a:xfrm>
            <a:off x="8873259" y="1758287"/>
            <a:ext cx="1187438" cy="506589"/>
          </a:xfrm>
          <a:prstGeom prst="rect">
            <a:avLst/>
          </a:prstGeom>
          <a:solidFill>
            <a:srgbClr val="FBC6D4">
              <a:alpha val="49804"/>
            </a:srgbClr>
          </a:solidFill>
        </p:spPr>
        <p:txBody>
          <a:bodyPr vert="horz" lIns="0" tIns="0" rIns="0" bIns="0" rtlCol="0" anchor="ctr">
            <a:normAutofit/>
          </a:bodyPr>
          <a:lstStyle>
            <a:defPPr>
              <a:defRPr lang="en-US"/>
            </a:defPPr>
            <a:lvl1pPr indent="0">
              <a:spcBef>
                <a:spcPct val="20000"/>
              </a:spcBef>
              <a:buFont typeface="Arial" pitchFamily="34" charset="0"/>
              <a:buNone/>
              <a:defRPr sz="1000">
                <a:solidFill>
                  <a:srgbClr val="455560"/>
                </a:solidFill>
                <a:latin typeface="Arial" pitchFamily="34" charset="0"/>
                <a:cs typeface="Arial" pitchFamily="34" charset="0"/>
              </a:defRPr>
            </a:lvl1pPr>
            <a:lvl2pPr marL="742950" indent="-285750">
              <a:spcBef>
                <a:spcPct val="20000"/>
              </a:spcBef>
              <a:buFont typeface="Arial" pitchFamily="34" charset="0"/>
              <a:buChar char="–"/>
              <a:defRPr sz="2400">
                <a:solidFill>
                  <a:srgbClr val="455560"/>
                </a:solidFill>
                <a:latin typeface="Arial" pitchFamily="34" charset="0"/>
                <a:cs typeface="Arial" pitchFamily="34" charset="0"/>
              </a:defRPr>
            </a:lvl2pPr>
            <a:lvl3pPr marL="1143000" indent="-228600">
              <a:spcBef>
                <a:spcPct val="20000"/>
              </a:spcBef>
              <a:buFont typeface="Arial" pitchFamily="34" charset="0"/>
              <a:buChar char="»"/>
              <a:defRPr sz="2400">
                <a:solidFill>
                  <a:srgbClr val="455560"/>
                </a:solidFill>
                <a:latin typeface="Arial" pitchFamily="34" charset="0"/>
                <a:cs typeface="Arial" pitchFamily="34" charset="0"/>
              </a:defRPr>
            </a:lvl3pPr>
            <a:lvl4pPr marL="1600200" indent="-228600">
              <a:spcBef>
                <a:spcPct val="20000"/>
              </a:spcBef>
              <a:buFont typeface="Arial" pitchFamily="34" charset="0"/>
              <a:buChar char="–"/>
              <a:defRPr sz="2000">
                <a:solidFill>
                  <a:srgbClr val="455560"/>
                </a:solidFill>
                <a:latin typeface="Arial" pitchFamily="34" charset="0"/>
                <a:cs typeface="Arial" pitchFamily="34" charset="0"/>
              </a:defRPr>
            </a:lvl4pPr>
            <a:lvl5pPr marL="2057400" indent="-228600">
              <a:spcBef>
                <a:spcPct val="20000"/>
              </a:spcBef>
              <a:buFont typeface="Arial" pitchFamily="34" charset="0"/>
              <a:buChar char="»"/>
              <a:defRPr sz="2000">
                <a:solidFill>
                  <a:srgbClr val="455560"/>
                </a:solidFill>
                <a:latin typeface="Arial" pitchFamily="34" charset="0"/>
                <a:cs typeface="Arial" pitchFamily="34" charset="0"/>
              </a:defRPr>
            </a:lvl5pPr>
            <a:lvl6pPr marL="2514600" indent="-228600">
              <a:spcBef>
                <a:spcPct val="20000"/>
              </a:spcBef>
              <a:buFont typeface="Arial" pitchFamily="34" charset="0"/>
              <a:buChar char="•"/>
            </a:lvl6pPr>
            <a:lvl7pPr marL="2971800" indent="-228600">
              <a:spcBef>
                <a:spcPct val="20000"/>
              </a:spcBef>
              <a:buFont typeface="Arial" pitchFamily="34" charset="0"/>
              <a:buChar char="•"/>
            </a:lvl7pPr>
            <a:lvl8pPr marL="3429000" indent="-228600">
              <a:spcBef>
                <a:spcPct val="20000"/>
              </a:spcBef>
              <a:buFont typeface="Arial" pitchFamily="34" charset="0"/>
              <a:buChar char="•"/>
            </a:lvl8pPr>
            <a:lvl9pPr marL="3886200" indent="-228600">
              <a:spcBef>
                <a:spcPct val="20000"/>
              </a:spcBef>
              <a:buFont typeface="Arial" pitchFamily="34" charset="0"/>
              <a:buChar cha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a:ln>
                  <a:noFill/>
                </a:ln>
                <a:solidFill>
                  <a:srgbClr val="455560"/>
                </a:solidFill>
                <a:effectLst/>
                <a:uLnTx/>
                <a:uFillTx/>
                <a:latin typeface="+mn-lt"/>
                <a:ea typeface="MS PGothic"/>
                <a:cs typeface="Arial" pitchFamily="34" charset="0"/>
              </a:rPr>
              <a:t>Market Value of Debt and </a:t>
            </a:r>
            <a:r>
              <a:rPr lang="en-US" dirty="0">
                <a:latin typeface="+mn-lt"/>
                <a:ea typeface="MS PGothic"/>
              </a:rPr>
              <a:t>n</a:t>
            </a:r>
            <a:r>
              <a:rPr kumimoji="0" lang="en-US" b="0" i="0" u="none" strike="noStrike" kern="1200" cap="none" spc="0" normalizeH="0" baseline="0" noProof="0" dirty="0">
                <a:ln>
                  <a:noFill/>
                </a:ln>
                <a:solidFill>
                  <a:srgbClr val="455560"/>
                </a:solidFill>
                <a:effectLst/>
                <a:uLnTx/>
                <a:uFillTx/>
                <a:latin typeface="+mn-lt"/>
                <a:ea typeface="MS PGothic"/>
                <a:cs typeface="Arial" pitchFamily="34" charset="0"/>
              </a:rPr>
              <a:t>on-operating liabilities</a:t>
            </a:r>
          </a:p>
        </p:txBody>
      </p:sp>
      <p:sp>
        <p:nvSpPr>
          <p:cNvPr id="27" name="TextBox 26">
            <a:extLst>
              <a:ext uri="{FF2B5EF4-FFF2-40B4-BE49-F238E27FC236}">
                <a16:creationId xmlns:a16="http://schemas.microsoft.com/office/drawing/2014/main" id="{11495ACD-C830-477D-A676-B10215713D64}"/>
              </a:ext>
            </a:extLst>
          </p:cNvPr>
          <p:cNvSpPr txBox="1"/>
          <p:nvPr/>
        </p:nvSpPr>
        <p:spPr>
          <a:xfrm>
            <a:off x="8877836" y="2241926"/>
            <a:ext cx="1178284" cy="246221"/>
          </a:xfrm>
          <a:prstGeom prst="rect">
            <a:avLst/>
          </a:prstGeom>
          <a:noFill/>
        </p:spPr>
        <p:txBody>
          <a:bodyPr wrap="square" rtlCol="0">
            <a:spAutoFit/>
          </a:bodyPr>
          <a:lstStyle/>
          <a:p>
            <a:pPr algn="ctr"/>
            <a:r>
              <a:rPr lang="en-US" sz="1000" b="1" dirty="0"/>
              <a:t>INR 20 Cr </a:t>
            </a:r>
          </a:p>
        </p:txBody>
      </p:sp>
      <p:sp>
        <p:nvSpPr>
          <p:cNvPr id="8" name="Content Placeholder 10">
            <a:extLst>
              <a:ext uri="{FF2B5EF4-FFF2-40B4-BE49-F238E27FC236}">
                <a16:creationId xmlns:a16="http://schemas.microsoft.com/office/drawing/2014/main" id="{823707AC-9ED0-46C5-87E2-B1A4314279BE}"/>
              </a:ext>
            </a:extLst>
          </p:cNvPr>
          <p:cNvSpPr txBox="1">
            <a:spLocks/>
          </p:cNvSpPr>
          <p:nvPr/>
        </p:nvSpPr>
        <p:spPr>
          <a:xfrm>
            <a:off x="10280662" y="1748604"/>
            <a:ext cx="1187438" cy="2643287"/>
          </a:xfrm>
          <a:prstGeom prst="rect">
            <a:avLst/>
          </a:prstGeom>
          <a:solidFill>
            <a:srgbClr val="14487F"/>
          </a:solidFill>
        </p:spPr>
        <p:txBody>
          <a:bodyPr anchor="ctr"/>
          <a:lstStyle>
            <a:lvl1pPr marL="18288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1pPr>
            <a:lvl2pPr marL="36576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2pPr>
            <a:lvl3pPr marL="548640" indent="-182880" algn="l" defTabSz="914400" rtl="0" eaLnBrk="1" latinLnBrk="0" hangingPunct="1">
              <a:spcBef>
                <a:spcPct val="20000"/>
              </a:spcBef>
              <a:buFont typeface="Arial" pitchFamily="34" charset="0"/>
              <a:buChar char="»"/>
              <a:defRPr sz="1000" kern="1200">
                <a:solidFill>
                  <a:srgbClr val="455560"/>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400" kern="1200">
                <a:solidFill>
                  <a:srgbClr val="455560"/>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1" i="0" u="none" strike="noStrike" kern="1200" cap="none" spc="0" normalizeH="0" baseline="0" noProof="0" dirty="0">
                <a:ln>
                  <a:noFill/>
                </a:ln>
                <a:solidFill>
                  <a:schemeClr val="bg1"/>
                </a:solidFill>
                <a:effectLst/>
                <a:uLnTx/>
                <a:uFillTx/>
                <a:latin typeface="+mn-lt"/>
                <a:ea typeface="MS PGothic"/>
                <a:cs typeface="Arial" pitchFamily="34" charset="0"/>
              </a:rPr>
              <a:t>Equity </a:t>
            </a:r>
            <a:br>
              <a:rPr kumimoji="0" lang="en-US" b="1" i="0" u="none" strike="noStrike" kern="1200" cap="none" spc="0" normalizeH="0" baseline="0" noProof="0" dirty="0">
                <a:ln>
                  <a:noFill/>
                </a:ln>
                <a:solidFill>
                  <a:schemeClr val="bg1"/>
                </a:solidFill>
                <a:effectLst/>
                <a:uLnTx/>
                <a:uFillTx/>
                <a:latin typeface="+mn-lt"/>
                <a:ea typeface="MS PGothic"/>
                <a:cs typeface="Arial" pitchFamily="34" charset="0"/>
              </a:rPr>
            </a:br>
            <a:r>
              <a:rPr kumimoji="0" lang="en-US" b="1" i="0" u="none" strike="noStrike" kern="1200" cap="none" spc="0" normalizeH="0" baseline="0" noProof="0" dirty="0">
                <a:ln>
                  <a:noFill/>
                </a:ln>
                <a:solidFill>
                  <a:schemeClr val="bg1"/>
                </a:solidFill>
                <a:effectLst/>
                <a:uLnTx/>
                <a:uFillTx/>
                <a:latin typeface="+mn-lt"/>
                <a:ea typeface="MS PGothic"/>
                <a:cs typeface="Arial" pitchFamily="34" charset="0"/>
              </a:rPr>
              <a:t>Value</a:t>
            </a:r>
          </a:p>
        </p:txBody>
      </p:sp>
      <p:sp>
        <p:nvSpPr>
          <p:cNvPr id="28" name="TextBox 27">
            <a:extLst>
              <a:ext uri="{FF2B5EF4-FFF2-40B4-BE49-F238E27FC236}">
                <a16:creationId xmlns:a16="http://schemas.microsoft.com/office/drawing/2014/main" id="{5CE80CD9-7EA9-4EAE-B271-77FA76E34969}"/>
              </a:ext>
            </a:extLst>
          </p:cNvPr>
          <p:cNvSpPr txBox="1"/>
          <p:nvPr/>
        </p:nvSpPr>
        <p:spPr>
          <a:xfrm>
            <a:off x="10280662" y="4398316"/>
            <a:ext cx="1187438" cy="246221"/>
          </a:xfrm>
          <a:prstGeom prst="rect">
            <a:avLst/>
          </a:prstGeom>
          <a:noFill/>
        </p:spPr>
        <p:txBody>
          <a:bodyPr wrap="square" rtlCol="0">
            <a:spAutoFit/>
          </a:bodyPr>
          <a:lstStyle/>
          <a:p>
            <a:pPr algn="ctr"/>
            <a:r>
              <a:rPr lang="en-US" sz="1000" b="1" dirty="0"/>
              <a:t>INR 900 Cr </a:t>
            </a:r>
          </a:p>
        </p:txBody>
      </p:sp>
      <p:sp>
        <p:nvSpPr>
          <p:cNvPr id="9" name="Content Placeholder 9">
            <a:extLst>
              <a:ext uri="{FF2B5EF4-FFF2-40B4-BE49-F238E27FC236}">
                <a16:creationId xmlns:a16="http://schemas.microsoft.com/office/drawing/2014/main" id="{DA6CEF48-F1ED-41CE-BE25-A8F2E7B75DA7}"/>
              </a:ext>
            </a:extLst>
          </p:cNvPr>
          <p:cNvSpPr txBox="1">
            <a:spLocks/>
          </p:cNvSpPr>
          <p:nvPr/>
        </p:nvSpPr>
        <p:spPr>
          <a:xfrm>
            <a:off x="5862794" y="1824175"/>
            <a:ext cx="1336764" cy="379596"/>
          </a:xfrm>
          <a:prstGeom prst="rect">
            <a:avLst/>
          </a:prstGeom>
          <a:solidFill>
            <a:srgbClr val="D8F0DA"/>
          </a:solidFill>
        </p:spPr>
        <p:txBody>
          <a:bodyPr vert="horz" lIns="0" tIns="0" rIns="0" bIns="0" rtlCol="0" anchor="ctr">
            <a:noAutofit/>
          </a:bodyPr>
          <a:lstStyle>
            <a:lvl1pPr indent="0">
              <a:spcBef>
                <a:spcPct val="20000"/>
              </a:spcBef>
              <a:buFont typeface="Arial" pitchFamily="34" charset="0"/>
              <a:buNone/>
              <a:defRPr sz="1000">
                <a:solidFill>
                  <a:srgbClr val="455560"/>
                </a:solidFill>
                <a:latin typeface="Arial" pitchFamily="34" charset="0"/>
                <a:cs typeface="Arial" pitchFamily="34" charset="0"/>
              </a:defRPr>
            </a:lvl1pPr>
            <a:lvl2pPr indent="-228600">
              <a:spcBef>
                <a:spcPct val="20000"/>
              </a:spcBef>
              <a:buFont typeface="Arial" pitchFamily="34" charset="0"/>
              <a:buChar char="–"/>
              <a:defRPr sz="1600">
                <a:solidFill>
                  <a:srgbClr val="455560"/>
                </a:solidFill>
                <a:latin typeface="Arial" pitchFamily="34" charset="0"/>
                <a:cs typeface="Arial" pitchFamily="34" charset="0"/>
              </a:defRPr>
            </a:lvl2pPr>
            <a:lvl3pPr marL="685800" indent="-228600">
              <a:spcBef>
                <a:spcPct val="20000"/>
              </a:spcBef>
              <a:buFont typeface="Arial" pitchFamily="34" charset="0"/>
              <a:buChar char="»"/>
              <a:defRPr sz="1600">
                <a:solidFill>
                  <a:srgbClr val="455560"/>
                </a:solidFill>
                <a:latin typeface="Arial" pitchFamily="34" charset="0"/>
                <a:cs typeface="Arial" pitchFamily="34" charset="0"/>
              </a:defRPr>
            </a:lvl3pPr>
            <a:lvl4pPr marL="1600200" indent="-228600">
              <a:spcBef>
                <a:spcPct val="20000"/>
              </a:spcBef>
              <a:buFont typeface="Arial" pitchFamily="34" charset="0"/>
              <a:buChar char="–"/>
              <a:defRPr sz="2400">
                <a:solidFill>
                  <a:srgbClr val="455560"/>
                </a:solidFill>
                <a:latin typeface="Arial" pitchFamily="34" charset="0"/>
                <a:cs typeface="Arial" pitchFamily="34" charset="0"/>
              </a:defRPr>
            </a:lvl4pPr>
            <a:lvl5pPr marL="2057400" indent="-228600">
              <a:spcBef>
                <a:spcPct val="20000"/>
              </a:spcBef>
              <a:buFont typeface="Arial" pitchFamily="34" charset="0"/>
              <a:buChar char="»"/>
              <a:defRPr sz="2400">
                <a:solidFill>
                  <a:srgbClr val="455560"/>
                </a:solidFill>
                <a:latin typeface="Arial" pitchFamily="34" charset="0"/>
                <a:cs typeface="Arial"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0" u="none" strike="noStrike" kern="1200" cap="none" spc="0" normalizeH="0" baseline="0" noProof="0" dirty="0">
                <a:ln>
                  <a:noFill/>
                </a:ln>
                <a:solidFill>
                  <a:srgbClr val="4D4D4F"/>
                </a:solidFill>
                <a:effectLst/>
                <a:uLnTx/>
                <a:uFillTx/>
                <a:latin typeface="+mn-lt"/>
                <a:ea typeface="MS PGothic"/>
                <a:cs typeface="Arial" pitchFamily="34" charset="0"/>
              </a:rPr>
              <a:t>Net Non-operating assets (Jewellery)</a:t>
            </a:r>
          </a:p>
        </p:txBody>
      </p:sp>
      <p:sp>
        <p:nvSpPr>
          <p:cNvPr id="26" name="TextBox 25">
            <a:extLst>
              <a:ext uri="{FF2B5EF4-FFF2-40B4-BE49-F238E27FC236}">
                <a16:creationId xmlns:a16="http://schemas.microsoft.com/office/drawing/2014/main" id="{691CCF57-D0EF-4D9F-92FE-65B7068D27DE}"/>
              </a:ext>
            </a:extLst>
          </p:cNvPr>
          <p:cNvSpPr txBox="1"/>
          <p:nvPr/>
        </p:nvSpPr>
        <p:spPr>
          <a:xfrm>
            <a:off x="5942034" y="2220230"/>
            <a:ext cx="1178284" cy="246221"/>
          </a:xfrm>
          <a:prstGeom prst="rect">
            <a:avLst/>
          </a:prstGeom>
          <a:noFill/>
        </p:spPr>
        <p:txBody>
          <a:bodyPr wrap="square" rtlCol="0">
            <a:spAutoFit/>
          </a:bodyPr>
          <a:lstStyle/>
          <a:p>
            <a:pPr algn="ctr"/>
            <a:r>
              <a:rPr lang="en-US" sz="1000" b="1" dirty="0"/>
              <a:t>INR 20 Cr </a:t>
            </a:r>
          </a:p>
        </p:txBody>
      </p:sp>
      <p:sp>
        <p:nvSpPr>
          <p:cNvPr id="44" name="TextBox 43">
            <a:extLst>
              <a:ext uri="{FF2B5EF4-FFF2-40B4-BE49-F238E27FC236}">
                <a16:creationId xmlns:a16="http://schemas.microsoft.com/office/drawing/2014/main" id="{8B61EA1B-06B3-416D-844B-3905F43ED8A6}"/>
              </a:ext>
            </a:extLst>
          </p:cNvPr>
          <p:cNvSpPr txBox="1"/>
          <p:nvPr/>
        </p:nvSpPr>
        <p:spPr>
          <a:xfrm>
            <a:off x="841375" y="4643052"/>
            <a:ext cx="10626725" cy="493614"/>
          </a:xfrm>
          <a:prstGeom prst="rect">
            <a:avLst/>
          </a:prstGeom>
          <a:noFill/>
        </p:spPr>
        <p:txBody>
          <a:bodyPr wrap="square" lIns="0" rIns="0" rtlCol="0">
            <a:noAutofit/>
          </a:bodyPr>
          <a:lstStyle/>
          <a:p>
            <a:r>
              <a:rPr lang="en-US" sz="1400" b="1" dirty="0"/>
              <a:t>Based on the Equity value above, and no. of common shares of 500,000, the fair value per share is calculated as follows:</a:t>
            </a:r>
          </a:p>
        </p:txBody>
      </p:sp>
      <p:graphicFrame>
        <p:nvGraphicFramePr>
          <p:cNvPr id="47" name="Table 46">
            <a:extLst>
              <a:ext uri="{FF2B5EF4-FFF2-40B4-BE49-F238E27FC236}">
                <a16:creationId xmlns:a16="http://schemas.microsoft.com/office/drawing/2014/main" id="{C8D103E8-34EB-4281-B48C-1571A2114800}"/>
              </a:ext>
            </a:extLst>
          </p:cNvPr>
          <p:cNvGraphicFramePr>
            <a:graphicFrameLocks noGrp="1"/>
          </p:cNvGraphicFramePr>
          <p:nvPr>
            <p:extLst>
              <p:ext uri="{D42A27DB-BD31-4B8C-83A1-F6EECF244321}">
                <p14:modId xmlns:p14="http://schemas.microsoft.com/office/powerpoint/2010/main" val="4103341340"/>
              </p:ext>
            </p:extLst>
          </p:nvPr>
        </p:nvGraphicFramePr>
        <p:xfrm>
          <a:off x="841375" y="4925501"/>
          <a:ext cx="10626725" cy="1036320"/>
        </p:xfrm>
        <a:graphic>
          <a:graphicData uri="http://schemas.openxmlformats.org/drawingml/2006/table">
            <a:tbl>
              <a:tblPr firstRow="1" bandRow="1">
                <a:tableStyleId>{2D5ABB26-0587-4C30-8999-92F81FD0307C}</a:tableStyleId>
              </a:tblPr>
              <a:tblGrid>
                <a:gridCol w="7686375">
                  <a:extLst>
                    <a:ext uri="{9D8B030D-6E8A-4147-A177-3AD203B41FA5}">
                      <a16:colId xmlns:a16="http://schemas.microsoft.com/office/drawing/2014/main" val="3502711515"/>
                    </a:ext>
                  </a:extLst>
                </a:gridCol>
                <a:gridCol w="2940350">
                  <a:extLst>
                    <a:ext uri="{9D8B030D-6E8A-4147-A177-3AD203B41FA5}">
                      <a16:colId xmlns:a16="http://schemas.microsoft.com/office/drawing/2014/main" val="2794342256"/>
                    </a:ext>
                  </a:extLst>
                </a:gridCol>
              </a:tblGrid>
              <a:tr h="123404">
                <a:tc>
                  <a:txBody>
                    <a:bodyPr/>
                    <a:lstStyle/>
                    <a:p>
                      <a:r>
                        <a:rPr lang="en-US" sz="1100" b="1" dirty="0"/>
                        <a:t>Internationally Accepted Valuation Methodology</a:t>
                      </a:r>
                    </a:p>
                  </a:txBody>
                  <a:tcPr anchor="ctr">
                    <a:lnB w="952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en-US" sz="1100" b="1" dirty="0"/>
                        <a:t>Amount (INR Cr)</a:t>
                      </a:r>
                    </a:p>
                  </a:txBody>
                  <a:tcPr anchor="ctr">
                    <a:lnB w="9525"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240226385"/>
                  </a:ext>
                </a:extLst>
              </a:tr>
              <a:tr h="123404">
                <a:tc>
                  <a:txBody>
                    <a:bodyPr/>
                    <a:lstStyle/>
                    <a:p>
                      <a:r>
                        <a:rPr lang="en-US" sz="1100" dirty="0"/>
                        <a:t>Equity Value of the Firm arrived at using DCF, Market Approach (A)</a:t>
                      </a:r>
                      <a:endParaRPr lang="en-US" sz="1100" b="1" dirty="0"/>
                    </a:p>
                  </a:txBody>
                  <a:tcPr anchor="ct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US" sz="1100" dirty="0"/>
                        <a:t>900</a:t>
                      </a:r>
                    </a:p>
                  </a:txBody>
                  <a:tcPr anchor="ct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35950478"/>
                  </a:ext>
                </a:extLst>
              </a:tr>
              <a:tr h="123404">
                <a:tc>
                  <a:txBody>
                    <a:bodyPr/>
                    <a:lstStyle/>
                    <a:p>
                      <a:r>
                        <a:rPr lang="en-US" sz="1100" dirty="0"/>
                        <a:t>Common Equity Shares</a:t>
                      </a:r>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US" sz="1100" dirty="0"/>
                        <a:t>500,000 shares</a:t>
                      </a:r>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45011713"/>
                  </a:ext>
                </a:extLst>
              </a:tr>
              <a:tr h="123404">
                <a:tc>
                  <a:txBody>
                    <a:bodyPr/>
                    <a:lstStyle/>
                    <a:p>
                      <a:r>
                        <a:rPr lang="en-US" sz="1100" dirty="0"/>
                        <a:t>FV of Common Stock on a Fully Diluted Basis (B/A)</a:t>
                      </a:r>
                      <a:endParaRPr lang="en-US" sz="1100" b="1" dirty="0"/>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lang="en-US" sz="1100" dirty="0"/>
                        <a:t>INR 18,000 per share</a:t>
                      </a:r>
                      <a:endParaRPr lang="en-US" sz="1100" b="1" dirty="0"/>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53454133"/>
                  </a:ext>
                </a:extLst>
              </a:tr>
            </a:tbl>
          </a:graphicData>
        </a:graphic>
      </p:graphicFrame>
      <p:cxnSp>
        <p:nvCxnSpPr>
          <p:cNvPr id="13" name="Connector: Elbow 12">
            <a:extLst>
              <a:ext uri="{FF2B5EF4-FFF2-40B4-BE49-F238E27FC236}">
                <a16:creationId xmlns:a16="http://schemas.microsoft.com/office/drawing/2014/main" id="{A1F43C9E-9AA7-410E-ACBB-9AC69CEFBC5E}"/>
              </a:ext>
            </a:extLst>
          </p:cNvPr>
          <p:cNvCxnSpPr>
            <a:stCxn id="16" idx="3"/>
            <a:endCxn id="12" idx="1"/>
          </p:cNvCxnSpPr>
          <p:nvPr/>
        </p:nvCxnSpPr>
        <p:spPr>
          <a:xfrm>
            <a:off x="2468113" y="2992915"/>
            <a:ext cx="626209" cy="530799"/>
          </a:xfrm>
          <a:prstGeom prst="bentConnector3">
            <a:avLst/>
          </a:prstGeom>
          <a:noFill/>
          <a:ln w="9525" cap="flat" cmpd="sng" algn="ctr">
            <a:solidFill>
              <a:schemeClr val="bg1">
                <a:lumMod val="75000"/>
              </a:schemeClr>
            </a:solidFill>
            <a:prstDash val="solid"/>
            <a:tailEnd type="triangle"/>
          </a:ln>
          <a:effectLst/>
        </p:spPr>
      </p:cxnSp>
      <p:cxnSp>
        <p:nvCxnSpPr>
          <p:cNvPr id="29" name="Connector: Elbow 28">
            <a:extLst>
              <a:ext uri="{FF2B5EF4-FFF2-40B4-BE49-F238E27FC236}">
                <a16:creationId xmlns:a16="http://schemas.microsoft.com/office/drawing/2014/main" id="{AA1F4735-D627-4EB0-BB4D-1BD6CACA4D85}"/>
              </a:ext>
            </a:extLst>
          </p:cNvPr>
          <p:cNvCxnSpPr>
            <a:stCxn id="18" idx="3"/>
            <a:endCxn id="12" idx="1"/>
          </p:cNvCxnSpPr>
          <p:nvPr/>
        </p:nvCxnSpPr>
        <p:spPr>
          <a:xfrm flipV="1">
            <a:off x="2465702" y="3523714"/>
            <a:ext cx="628620" cy="530797"/>
          </a:xfrm>
          <a:prstGeom prst="bentConnector3">
            <a:avLst/>
          </a:prstGeom>
          <a:noFill/>
          <a:ln w="9525" cap="flat" cmpd="sng" algn="ctr">
            <a:solidFill>
              <a:schemeClr val="bg1">
                <a:lumMod val="75000"/>
              </a:schemeClr>
            </a:solidFill>
            <a:prstDash val="solid"/>
            <a:tailEnd type="triangle"/>
          </a:ln>
          <a:effectLst/>
        </p:spPr>
      </p:cxnSp>
      <p:sp>
        <p:nvSpPr>
          <p:cNvPr id="33" name="Freeform: Shape 32">
            <a:extLst>
              <a:ext uri="{FF2B5EF4-FFF2-40B4-BE49-F238E27FC236}">
                <a16:creationId xmlns:a16="http://schemas.microsoft.com/office/drawing/2014/main" id="{E03683C2-879D-4565-85A3-F1E1BFFC71D2}"/>
              </a:ext>
            </a:extLst>
          </p:cNvPr>
          <p:cNvSpPr/>
          <p:nvPr/>
        </p:nvSpPr>
        <p:spPr>
          <a:xfrm>
            <a:off x="7839220" y="1471113"/>
            <a:ext cx="286808" cy="286806"/>
          </a:xfrm>
          <a:custGeom>
            <a:avLst/>
            <a:gdLst>
              <a:gd name="connsiteX0" fmla="*/ 55918 w 222460"/>
              <a:gd name="connsiteY0" fmla="*/ 118107 h 222460"/>
              <a:gd name="connsiteX1" fmla="*/ 55918 w 222460"/>
              <a:gd name="connsiteY1" fmla="*/ 142559 h 222460"/>
              <a:gd name="connsiteX2" fmla="*/ 166542 w 222460"/>
              <a:gd name="connsiteY2" fmla="*/ 142559 h 222460"/>
              <a:gd name="connsiteX3" fmla="*/ 166542 w 222460"/>
              <a:gd name="connsiteY3" fmla="*/ 118107 h 222460"/>
              <a:gd name="connsiteX4" fmla="*/ 55918 w 222460"/>
              <a:gd name="connsiteY4" fmla="*/ 79901 h 222460"/>
              <a:gd name="connsiteX5" fmla="*/ 55918 w 222460"/>
              <a:gd name="connsiteY5" fmla="*/ 104353 h 222460"/>
              <a:gd name="connsiteX6" fmla="*/ 166542 w 222460"/>
              <a:gd name="connsiteY6" fmla="*/ 104353 h 222460"/>
              <a:gd name="connsiteX7" fmla="*/ 166542 w 222460"/>
              <a:gd name="connsiteY7" fmla="*/ 79901 h 222460"/>
              <a:gd name="connsiteX8" fmla="*/ 111230 w 222460"/>
              <a:gd name="connsiteY8" fmla="*/ 0 h 222460"/>
              <a:gd name="connsiteX9" fmla="*/ 222460 w 222460"/>
              <a:gd name="connsiteY9" fmla="*/ 111230 h 222460"/>
              <a:gd name="connsiteX10" fmla="*/ 111230 w 222460"/>
              <a:gd name="connsiteY10" fmla="*/ 222460 h 222460"/>
              <a:gd name="connsiteX11" fmla="*/ 0 w 222460"/>
              <a:gd name="connsiteY11" fmla="*/ 111230 h 222460"/>
              <a:gd name="connsiteX12" fmla="*/ 111230 w 222460"/>
              <a:gd name="connsiteY12" fmla="*/ 0 h 2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460" h="222460">
                <a:moveTo>
                  <a:pt x="55918" y="118107"/>
                </a:moveTo>
                <a:lnTo>
                  <a:pt x="55918" y="142559"/>
                </a:lnTo>
                <a:lnTo>
                  <a:pt x="166542" y="142559"/>
                </a:lnTo>
                <a:lnTo>
                  <a:pt x="166542" y="118107"/>
                </a:lnTo>
                <a:close/>
                <a:moveTo>
                  <a:pt x="55918" y="79901"/>
                </a:moveTo>
                <a:lnTo>
                  <a:pt x="55918" y="104353"/>
                </a:lnTo>
                <a:lnTo>
                  <a:pt x="166542" y="104353"/>
                </a:lnTo>
                <a:lnTo>
                  <a:pt x="166542" y="79901"/>
                </a:lnTo>
                <a:close/>
                <a:moveTo>
                  <a:pt x="111230" y="0"/>
                </a:moveTo>
                <a:cubicBezTo>
                  <a:pt x="172661" y="0"/>
                  <a:pt x="222460" y="49799"/>
                  <a:pt x="222460" y="111230"/>
                </a:cubicBezTo>
                <a:cubicBezTo>
                  <a:pt x="222460" y="172661"/>
                  <a:pt x="172661" y="222460"/>
                  <a:pt x="111230" y="222460"/>
                </a:cubicBezTo>
                <a:cubicBezTo>
                  <a:pt x="49799" y="222460"/>
                  <a:pt x="0" y="172661"/>
                  <a:pt x="0" y="111230"/>
                </a:cubicBezTo>
                <a:cubicBezTo>
                  <a:pt x="0" y="49799"/>
                  <a:pt x="49799" y="0"/>
                  <a:pt x="111230" y="0"/>
                </a:cubicBezTo>
                <a:close/>
              </a:path>
            </a:pathLst>
          </a:custGeom>
          <a:solidFill>
            <a:schemeClr val="tx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564A128B-42B8-4A4E-B2DF-9FA7E55DC1E8}"/>
              </a:ext>
            </a:extLst>
          </p:cNvPr>
          <p:cNvSpPr/>
          <p:nvPr/>
        </p:nvSpPr>
        <p:spPr>
          <a:xfrm>
            <a:off x="4952040" y="1807152"/>
            <a:ext cx="286808" cy="286806"/>
          </a:xfrm>
          <a:custGeom>
            <a:avLst/>
            <a:gdLst>
              <a:gd name="connsiteX0" fmla="*/ 96493 w 222460"/>
              <a:gd name="connsiteY0" fmla="*/ 56011 h 222460"/>
              <a:gd name="connsiteX1" fmla="*/ 96493 w 222460"/>
              <a:gd name="connsiteY1" fmla="*/ 96530 h 222460"/>
              <a:gd name="connsiteX2" fmla="*/ 56048 w 222460"/>
              <a:gd name="connsiteY2" fmla="*/ 96530 h 222460"/>
              <a:gd name="connsiteX3" fmla="*/ 56048 w 222460"/>
              <a:gd name="connsiteY3" fmla="*/ 125930 h 222460"/>
              <a:gd name="connsiteX4" fmla="*/ 96493 w 222460"/>
              <a:gd name="connsiteY4" fmla="*/ 125930 h 222460"/>
              <a:gd name="connsiteX5" fmla="*/ 96493 w 222460"/>
              <a:gd name="connsiteY5" fmla="*/ 166449 h 222460"/>
              <a:gd name="connsiteX6" fmla="*/ 125967 w 222460"/>
              <a:gd name="connsiteY6" fmla="*/ 166449 h 222460"/>
              <a:gd name="connsiteX7" fmla="*/ 125967 w 222460"/>
              <a:gd name="connsiteY7" fmla="*/ 125930 h 222460"/>
              <a:gd name="connsiteX8" fmla="*/ 166412 w 222460"/>
              <a:gd name="connsiteY8" fmla="*/ 125930 h 222460"/>
              <a:gd name="connsiteX9" fmla="*/ 166412 w 222460"/>
              <a:gd name="connsiteY9" fmla="*/ 96530 h 222460"/>
              <a:gd name="connsiteX10" fmla="*/ 125893 w 222460"/>
              <a:gd name="connsiteY10" fmla="*/ 96530 h 222460"/>
              <a:gd name="connsiteX11" fmla="*/ 125893 w 222460"/>
              <a:gd name="connsiteY11" fmla="*/ 56011 h 222460"/>
              <a:gd name="connsiteX12" fmla="*/ 111230 w 222460"/>
              <a:gd name="connsiteY12" fmla="*/ 0 h 222460"/>
              <a:gd name="connsiteX13" fmla="*/ 222460 w 222460"/>
              <a:gd name="connsiteY13" fmla="*/ 111230 h 222460"/>
              <a:gd name="connsiteX14" fmla="*/ 111230 w 222460"/>
              <a:gd name="connsiteY14" fmla="*/ 222460 h 222460"/>
              <a:gd name="connsiteX15" fmla="*/ 0 w 222460"/>
              <a:gd name="connsiteY15" fmla="*/ 111230 h 222460"/>
              <a:gd name="connsiteX16" fmla="*/ 111230 w 222460"/>
              <a:gd name="connsiteY16" fmla="*/ 0 h 2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2460" h="222460">
                <a:moveTo>
                  <a:pt x="96493" y="56011"/>
                </a:moveTo>
                <a:lnTo>
                  <a:pt x="96493" y="96530"/>
                </a:lnTo>
                <a:lnTo>
                  <a:pt x="56048" y="96530"/>
                </a:lnTo>
                <a:lnTo>
                  <a:pt x="56048" y="125930"/>
                </a:lnTo>
                <a:lnTo>
                  <a:pt x="96493" y="125930"/>
                </a:lnTo>
                <a:lnTo>
                  <a:pt x="96493" y="166449"/>
                </a:lnTo>
                <a:lnTo>
                  <a:pt x="125967" y="166449"/>
                </a:lnTo>
                <a:lnTo>
                  <a:pt x="125967" y="125930"/>
                </a:lnTo>
                <a:lnTo>
                  <a:pt x="166412" y="125930"/>
                </a:lnTo>
                <a:lnTo>
                  <a:pt x="166412" y="96530"/>
                </a:lnTo>
                <a:lnTo>
                  <a:pt x="125893" y="96530"/>
                </a:lnTo>
                <a:lnTo>
                  <a:pt x="125893" y="56011"/>
                </a:lnTo>
                <a:close/>
                <a:moveTo>
                  <a:pt x="111230" y="0"/>
                </a:moveTo>
                <a:cubicBezTo>
                  <a:pt x="172661" y="0"/>
                  <a:pt x="222460" y="49799"/>
                  <a:pt x="222460" y="111230"/>
                </a:cubicBezTo>
                <a:cubicBezTo>
                  <a:pt x="222460" y="172661"/>
                  <a:pt x="172661" y="222460"/>
                  <a:pt x="111230" y="222460"/>
                </a:cubicBezTo>
                <a:cubicBezTo>
                  <a:pt x="49799" y="222460"/>
                  <a:pt x="0" y="172661"/>
                  <a:pt x="0" y="111230"/>
                </a:cubicBezTo>
                <a:cubicBezTo>
                  <a:pt x="0" y="49799"/>
                  <a:pt x="49799" y="0"/>
                  <a:pt x="111230" y="0"/>
                </a:cubicBezTo>
                <a:close/>
              </a:path>
            </a:pathLst>
          </a:custGeom>
          <a:solidFill>
            <a:schemeClr val="accent2">
              <a:lumMod val="75000"/>
            </a:schemeClr>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Shape 35">
            <a:extLst>
              <a:ext uri="{FF2B5EF4-FFF2-40B4-BE49-F238E27FC236}">
                <a16:creationId xmlns:a16="http://schemas.microsoft.com/office/drawing/2014/main" id="{04249EA4-E45B-444B-81FE-34B7C66C06C1}"/>
              </a:ext>
            </a:extLst>
          </p:cNvPr>
          <p:cNvSpPr/>
          <p:nvPr/>
        </p:nvSpPr>
        <p:spPr>
          <a:xfrm>
            <a:off x="6387772" y="1461798"/>
            <a:ext cx="286808" cy="286806"/>
          </a:xfrm>
          <a:custGeom>
            <a:avLst/>
            <a:gdLst>
              <a:gd name="connsiteX0" fmla="*/ 96493 w 222460"/>
              <a:gd name="connsiteY0" fmla="*/ 56011 h 222460"/>
              <a:gd name="connsiteX1" fmla="*/ 96493 w 222460"/>
              <a:gd name="connsiteY1" fmla="*/ 96530 h 222460"/>
              <a:gd name="connsiteX2" fmla="*/ 56048 w 222460"/>
              <a:gd name="connsiteY2" fmla="*/ 96530 h 222460"/>
              <a:gd name="connsiteX3" fmla="*/ 56048 w 222460"/>
              <a:gd name="connsiteY3" fmla="*/ 125930 h 222460"/>
              <a:gd name="connsiteX4" fmla="*/ 96493 w 222460"/>
              <a:gd name="connsiteY4" fmla="*/ 125930 h 222460"/>
              <a:gd name="connsiteX5" fmla="*/ 96493 w 222460"/>
              <a:gd name="connsiteY5" fmla="*/ 166449 h 222460"/>
              <a:gd name="connsiteX6" fmla="*/ 125967 w 222460"/>
              <a:gd name="connsiteY6" fmla="*/ 166449 h 222460"/>
              <a:gd name="connsiteX7" fmla="*/ 125967 w 222460"/>
              <a:gd name="connsiteY7" fmla="*/ 125930 h 222460"/>
              <a:gd name="connsiteX8" fmla="*/ 166412 w 222460"/>
              <a:gd name="connsiteY8" fmla="*/ 125930 h 222460"/>
              <a:gd name="connsiteX9" fmla="*/ 166412 w 222460"/>
              <a:gd name="connsiteY9" fmla="*/ 96530 h 222460"/>
              <a:gd name="connsiteX10" fmla="*/ 125893 w 222460"/>
              <a:gd name="connsiteY10" fmla="*/ 96530 h 222460"/>
              <a:gd name="connsiteX11" fmla="*/ 125893 w 222460"/>
              <a:gd name="connsiteY11" fmla="*/ 56011 h 222460"/>
              <a:gd name="connsiteX12" fmla="*/ 111230 w 222460"/>
              <a:gd name="connsiteY12" fmla="*/ 0 h 222460"/>
              <a:gd name="connsiteX13" fmla="*/ 222460 w 222460"/>
              <a:gd name="connsiteY13" fmla="*/ 111230 h 222460"/>
              <a:gd name="connsiteX14" fmla="*/ 111230 w 222460"/>
              <a:gd name="connsiteY14" fmla="*/ 222460 h 222460"/>
              <a:gd name="connsiteX15" fmla="*/ 0 w 222460"/>
              <a:gd name="connsiteY15" fmla="*/ 111230 h 222460"/>
              <a:gd name="connsiteX16" fmla="*/ 111230 w 222460"/>
              <a:gd name="connsiteY16" fmla="*/ 0 h 2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2460" h="222460">
                <a:moveTo>
                  <a:pt x="96493" y="56011"/>
                </a:moveTo>
                <a:lnTo>
                  <a:pt x="96493" y="96530"/>
                </a:lnTo>
                <a:lnTo>
                  <a:pt x="56048" y="96530"/>
                </a:lnTo>
                <a:lnTo>
                  <a:pt x="56048" y="125930"/>
                </a:lnTo>
                <a:lnTo>
                  <a:pt x="96493" y="125930"/>
                </a:lnTo>
                <a:lnTo>
                  <a:pt x="96493" y="166449"/>
                </a:lnTo>
                <a:lnTo>
                  <a:pt x="125967" y="166449"/>
                </a:lnTo>
                <a:lnTo>
                  <a:pt x="125967" y="125930"/>
                </a:lnTo>
                <a:lnTo>
                  <a:pt x="166412" y="125930"/>
                </a:lnTo>
                <a:lnTo>
                  <a:pt x="166412" y="96530"/>
                </a:lnTo>
                <a:lnTo>
                  <a:pt x="125893" y="96530"/>
                </a:lnTo>
                <a:lnTo>
                  <a:pt x="125893" y="56011"/>
                </a:lnTo>
                <a:close/>
                <a:moveTo>
                  <a:pt x="111230" y="0"/>
                </a:moveTo>
                <a:cubicBezTo>
                  <a:pt x="172661" y="0"/>
                  <a:pt x="222460" y="49799"/>
                  <a:pt x="222460" y="111230"/>
                </a:cubicBezTo>
                <a:cubicBezTo>
                  <a:pt x="222460" y="172661"/>
                  <a:pt x="172661" y="222460"/>
                  <a:pt x="111230" y="222460"/>
                </a:cubicBezTo>
                <a:cubicBezTo>
                  <a:pt x="49799" y="222460"/>
                  <a:pt x="0" y="172661"/>
                  <a:pt x="0" y="111230"/>
                </a:cubicBezTo>
                <a:cubicBezTo>
                  <a:pt x="0" y="49799"/>
                  <a:pt x="49799" y="0"/>
                  <a:pt x="111230" y="0"/>
                </a:cubicBezTo>
                <a:close/>
              </a:path>
            </a:pathLst>
          </a:custGeom>
          <a:solidFill>
            <a:schemeClr val="accent2">
              <a:lumMod val="75000"/>
            </a:schemeClr>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Shape 36">
            <a:extLst>
              <a:ext uri="{FF2B5EF4-FFF2-40B4-BE49-F238E27FC236}">
                <a16:creationId xmlns:a16="http://schemas.microsoft.com/office/drawing/2014/main" id="{829B8466-54AE-40C4-B0F5-A939C65A451F}"/>
              </a:ext>
            </a:extLst>
          </p:cNvPr>
          <p:cNvSpPr/>
          <p:nvPr/>
        </p:nvSpPr>
        <p:spPr>
          <a:xfrm>
            <a:off x="10775022" y="1407102"/>
            <a:ext cx="286808" cy="286806"/>
          </a:xfrm>
          <a:custGeom>
            <a:avLst/>
            <a:gdLst>
              <a:gd name="connsiteX0" fmla="*/ 55918 w 222460"/>
              <a:gd name="connsiteY0" fmla="*/ 118107 h 222460"/>
              <a:gd name="connsiteX1" fmla="*/ 55918 w 222460"/>
              <a:gd name="connsiteY1" fmla="*/ 142559 h 222460"/>
              <a:gd name="connsiteX2" fmla="*/ 166542 w 222460"/>
              <a:gd name="connsiteY2" fmla="*/ 142559 h 222460"/>
              <a:gd name="connsiteX3" fmla="*/ 166542 w 222460"/>
              <a:gd name="connsiteY3" fmla="*/ 118107 h 222460"/>
              <a:gd name="connsiteX4" fmla="*/ 55918 w 222460"/>
              <a:gd name="connsiteY4" fmla="*/ 79901 h 222460"/>
              <a:gd name="connsiteX5" fmla="*/ 55918 w 222460"/>
              <a:gd name="connsiteY5" fmla="*/ 104353 h 222460"/>
              <a:gd name="connsiteX6" fmla="*/ 166542 w 222460"/>
              <a:gd name="connsiteY6" fmla="*/ 104353 h 222460"/>
              <a:gd name="connsiteX7" fmla="*/ 166542 w 222460"/>
              <a:gd name="connsiteY7" fmla="*/ 79901 h 222460"/>
              <a:gd name="connsiteX8" fmla="*/ 111230 w 222460"/>
              <a:gd name="connsiteY8" fmla="*/ 0 h 222460"/>
              <a:gd name="connsiteX9" fmla="*/ 222460 w 222460"/>
              <a:gd name="connsiteY9" fmla="*/ 111230 h 222460"/>
              <a:gd name="connsiteX10" fmla="*/ 111230 w 222460"/>
              <a:gd name="connsiteY10" fmla="*/ 222460 h 222460"/>
              <a:gd name="connsiteX11" fmla="*/ 0 w 222460"/>
              <a:gd name="connsiteY11" fmla="*/ 111230 h 222460"/>
              <a:gd name="connsiteX12" fmla="*/ 111230 w 222460"/>
              <a:gd name="connsiteY12" fmla="*/ 0 h 2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460" h="222460">
                <a:moveTo>
                  <a:pt x="55918" y="118107"/>
                </a:moveTo>
                <a:lnTo>
                  <a:pt x="55918" y="142559"/>
                </a:lnTo>
                <a:lnTo>
                  <a:pt x="166542" y="142559"/>
                </a:lnTo>
                <a:lnTo>
                  <a:pt x="166542" y="118107"/>
                </a:lnTo>
                <a:close/>
                <a:moveTo>
                  <a:pt x="55918" y="79901"/>
                </a:moveTo>
                <a:lnTo>
                  <a:pt x="55918" y="104353"/>
                </a:lnTo>
                <a:lnTo>
                  <a:pt x="166542" y="104353"/>
                </a:lnTo>
                <a:lnTo>
                  <a:pt x="166542" y="79901"/>
                </a:lnTo>
                <a:close/>
                <a:moveTo>
                  <a:pt x="111230" y="0"/>
                </a:moveTo>
                <a:cubicBezTo>
                  <a:pt x="172661" y="0"/>
                  <a:pt x="222460" y="49799"/>
                  <a:pt x="222460" y="111230"/>
                </a:cubicBezTo>
                <a:cubicBezTo>
                  <a:pt x="222460" y="172661"/>
                  <a:pt x="172661" y="222460"/>
                  <a:pt x="111230" y="222460"/>
                </a:cubicBezTo>
                <a:cubicBezTo>
                  <a:pt x="49799" y="222460"/>
                  <a:pt x="0" y="172661"/>
                  <a:pt x="0" y="111230"/>
                </a:cubicBezTo>
                <a:cubicBezTo>
                  <a:pt x="0" y="49799"/>
                  <a:pt x="49799" y="0"/>
                  <a:pt x="111230" y="0"/>
                </a:cubicBezTo>
                <a:close/>
              </a:path>
            </a:pathLst>
          </a:custGeom>
          <a:solidFill>
            <a:schemeClr val="tx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a:extLst>
              <a:ext uri="{FF2B5EF4-FFF2-40B4-BE49-F238E27FC236}">
                <a16:creationId xmlns:a16="http://schemas.microsoft.com/office/drawing/2014/main" id="{D342CE1F-0A22-41E3-9045-75A18A954430}"/>
              </a:ext>
            </a:extLst>
          </p:cNvPr>
          <p:cNvSpPr/>
          <p:nvPr/>
        </p:nvSpPr>
        <p:spPr>
          <a:xfrm>
            <a:off x="9323574" y="1407102"/>
            <a:ext cx="286808" cy="286806"/>
          </a:xfrm>
          <a:custGeom>
            <a:avLst/>
            <a:gdLst/>
            <a:ahLst/>
            <a:cxnLst/>
            <a:rect l="l" t="t" r="r" b="b"/>
            <a:pathLst>
              <a:path w="740780" h="740780">
                <a:moveTo>
                  <a:pt x="195293" y="312993"/>
                </a:moveTo>
                <a:cubicBezTo>
                  <a:pt x="185024" y="312993"/>
                  <a:pt x="177322" y="317272"/>
                  <a:pt x="172188" y="325829"/>
                </a:cubicBezTo>
                <a:cubicBezTo>
                  <a:pt x="167053" y="334387"/>
                  <a:pt x="164486" y="349505"/>
                  <a:pt x="164486" y="371185"/>
                </a:cubicBezTo>
                <a:cubicBezTo>
                  <a:pt x="164486" y="392864"/>
                  <a:pt x="167053" y="408125"/>
                  <a:pt x="172188" y="416968"/>
                </a:cubicBezTo>
                <a:cubicBezTo>
                  <a:pt x="177322" y="425811"/>
                  <a:pt x="185024" y="430232"/>
                  <a:pt x="195293" y="430232"/>
                </a:cubicBezTo>
                <a:lnTo>
                  <a:pt x="553002" y="430232"/>
                </a:lnTo>
                <a:cubicBezTo>
                  <a:pt x="562700" y="430232"/>
                  <a:pt x="570117" y="425953"/>
                  <a:pt x="575251" y="417396"/>
                </a:cubicBezTo>
                <a:cubicBezTo>
                  <a:pt x="580386" y="408838"/>
                  <a:pt x="582953" y="393434"/>
                  <a:pt x="582953" y="371185"/>
                </a:cubicBezTo>
                <a:cubicBezTo>
                  <a:pt x="582953" y="360345"/>
                  <a:pt x="582240" y="351217"/>
                  <a:pt x="580814" y="343800"/>
                </a:cubicBezTo>
                <a:cubicBezTo>
                  <a:pt x="579388" y="336384"/>
                  <a:pt x="577391" y="330251"/>
                  <a:pt x="574824" y="325401"/>
                </a:cubicBezTo>
                <a:cubicBezTo>
                  <a:pt x="572256" y="320552"/>
                  <a:pt x="569118" y="317272"/>
                  <a:pt x="565410" y="315560"/>
                </a:cubicBezTo>
                <a:cubicBezTo>
                  <a:pt x="561702" y="313849"/>
                  <a:pt x="557566" y="312993"/>
                  <a:pt x="553002" y="312993"/>
                </a:cubicBezTo>
                <a:close/>
                <a:moveTo>
                  <a:pt x="370390" y="0"/>
                </a:moveTo>
                <a:cubicBezTo>
                  <a:pt x="574951" y="0"/>
                  <a:pt x="740780" y="165829"/>
                  <a:pt x="740780" y="370390"/>
                </a:cubicBezTo>
                <a:cubicBezTo>
                  <a:pt x="740780" y="574951"/>
                  <a:pt x="574951" y="740780"/>
                  <a:pt x="370390" y="740780"/>
                </a:cubicBezTo>
                <a:cubicBezTo>
                  <a:pt x="165829" y="740780"/>
                  <a:pt x="0" y="574951"/>
                  <a:pt x="0" y="370390"/>
                </a:cubicBezTo>
                <a:cubicBezTo>
                  <a:pt x="0" y="165829"/>
                  <a:pt x="165829" y="0"/>
                  <a:pt x="37039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024E714-73D0-4A7E-AAF5-B55CADB5AE2E}"/>
              </a:ext>
            </a:extLst>
          </p:cNvPr>
          <p:cNvGrpSpPr/>
          <p:nvPr/>
        </p:nvGrpSpPr>
        <p:grpSpPr>
          <a:xfrm>
            <a:off x="1695848" y="6028511"/>
            <a:ext cx="4163546" cy="746670"/>
            <a:chOff x="2662521" y="5295996"/>
            <a:chExt cx="4215193" cy="746670"/>
          </a:xfrm>
        </p:grpSpPr>
        <p:sp>
          <p:nvSpPr>
            <p:cNvPr id="31" name="Rectangle 30">
              <a:extLst>
                <a:ext uri="{FF2B5EF4-FFF2-40B4-BE49-F238E27FC236}">
                  <a16:creationId xmlns:a16="http://schemas.microsoft.com/office/drawing/2014/main" id="{73C92D52-9932-45FA-8B3C-81EDB5B2A933}"/>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sp>
          <p:nvSpPr>
            <p:cNvPr id="32" name="Arrow: Chevron 31">
              <a:extLst>
                <a:ext uri="{FF2B5EF4-FFF2-40B4-BE49-F238E27FC236}">
                  <a16:creationId xmlns:a16="http://schemas.microsoft.com/office/drawing/2014/main" id="{8EC45E94-2727-47C5-823B-CBA27709FDFE}"/>
                </a:ext>
              </a:extLst>
            </p:cNvPr>
            <p:cNvSpPr/>
            <p:nvPr/>
          </p:nvSpPr>
          <p:spPr>
            <a:xfrm flipH="1">
              <a:off x="4472279" y="5437475"/>
              <a:ext cx="360984" cy="433647"/>
            </a:xfrm>
            <a:prstGeom prst="chevr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srgbClr val="455560"/>
                </a:solidFill>
                <a:latin typeface="Arial"/>
                <a:ea typeface="MS PGothic"/>
              </a:endParaRPr>
            </a:p>
          </p:txBody>
        </p:sp>
        <p:sp>
          <p:nvSpPr>
            <p:cNvPr id="34" name="Text Box 7">
              <a:extLst>
                <a:ext uri="{FF2B5EF4-FFF2-40B4-BE49-F238E27FC236}">
                  <a16:creationId xmlns:a16="http://schemas.microsoft.com/office/drawing/2014/main" id="{A6F09813-334F-4ACC-AF2B-8184E905EE95}"/>
                </a:ext>
              </a:extLst>
            </p:cNvPr>
            <p:cNvSpPr txBox="1">
              <a:spLocks noChangeArrowheads="1"/>
            </p:cNvSpPr>
            <p:nvPr/>
          </p:nvSpPr>
          <p:spPr bwMode="auto">
            <a:xfrm>
              <a:off x="2775965"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100" dirty="0">
                  <a:solidFill>
                    <a:schemeClr val="bg1"/>
                  </a:solidFill>
                  <a:latin typeface="+mj-lt"/>
                  <a:ea typeface="MS PGothic"/>
                </a:rPr>
                <a:t>Consideration of INR 17,400</a:t>
              </a:r>
            </a:p>
          </p:txBody>
        </p:sp>
        <p:sp>
          <p:nvSpPr>
            <p:cNvPr id="39" name="Text Box 7">
              <a:extLst>
                <a:ext uri="{FF2B5EF4-FFF2-40B4-BE49-F238E27FC236}">
                  <a16:creationId xmlns:a16="http://schemas.microsoft.com/office/drawing/2014/main" id="{8F093C2D-1CB8-4C0D-8A47-5337A6D02A93}"/>
                </a:ext>
              </a:extLst>
            </p:cNvPr>
            <p:cNvSpPr txBox="1">
              <a:spLocks noChangeArrowheads="1"/>
            </p:cNvSpPr>
            <p:nvPr/>
          </p:nvSpPr>
          <p:spPr bwMode="auto">
            <a:xfrm>
              <a:off x="5139196"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100" dirty="0">
                  <a:solidFill>
                    <a:schemeClr val="bg1"/>
                  </a:solidFill>
                  <a:latin typeface="+mj-lt"/>
                </a:rPr>
                <a:t>Fair Value of INR 18,000</a:t>
              </a:r>
            </a:p>
          </p:txBody>
        </p:sp>
      </p:grpSp>
      <p:grpSp>
        <p:nvGrpSpPr>
          <p:cNvPr id="40" name="Group 39">
            <a:extLst>
              <a:ext uri="{FF2B5EF4-FFF2-40B4-BE49-F238E27FC236}">
                <a16:creationId xmlns:a16="http://schemas.microsoft.com/office/drawing/2014/main" id="{6524B18D-4D30-476F-B16B-9311EE53334F}"/>
              </a:ext>
            </a:extLst>
          </p:cNvPr>
          <p:cNvGrpSpPr/>
          <p:nvPr/>
        </p:nvGrpSpPr>
        <p:grpSpPr>
          <a:xfrm>
            <a:off x="6608221" y="6010724"/>
            <a:ext cx="3828903" cy="746670"/>
            <a:chOff x="2662521" y="5295996"/>
            <a:chExt cx="4215193" cy="746670"/>
          </a:xfrm>
        </p:grpSpPr>
        <p:sp>
          <p:nvSpPr>
            <p:cNvPr id="41" name="Rectangle 40">
              <a:extLst>
                <a:ext uri="{FF2B5EF4-FFF2-40B4-BE49-F238E27FC236}">
                  <a16:creationId xmlns:a16="http://schemas.microsoft.com/office/drawing/2014/main" id="{63BFBB65-D061-4CBF-8214-92264F17D696}"/>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sp>
          <p:nvSpPr>
            <p:cNvPr id="42" name="Text Box 7">
              <a:extLst>
                <a:ext uri="{FF2B5EF4-FFF2-40B4-BE49-F238E27FC236}">
                  <a16:creationId xmlns:a16="http://schemas.microsoft.com/office/drawing/2014/main" id="{4246EBEF-A9FA-4DDD-8961-03A9898AD304}"/>
                </a:ext>
              </a:extLst>
            </p:cNvPr>
            <p:cNvSpPr txBox="1">
              <a:spLocks noChangeArrowheads="1"/>
            </p:cNvSpPr>
            <p:nvPr/>
          </p:nvSpPr>
          <p:spPr bwMode="auto">
            <a:xfrm>
              <a:off x="2775965" y="5394511"/>
              <a:ext cx="3921391"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ts val="1222"/>
                </a:lnSpc>
                <a:buClr>
                  <a:prstClr val="white"/>
                </a:buClr>
                <a:buSzPct val="85000"/>
                <a:defRPr/>
              </a:pPr>
              <a:r>
                <a:rPr lang="en-US" sz="1100" dirty="0">
                  <a:solidFill>
                    <a:schemeClr val="bg1"/>
                  </a:solidFill>
                  <a:latin typeface="+mj-lt"/>
                  <a:ea typeface="MS PGothic"/>
                </a:rPr>
                <a:t>No FEMA Implication, since it is NR to R transfer</a:t>
              </a:r>
            </a:p>
          </p:txBody>
        </p:sp>
      </p:grpSp>
      <p:sp>
        <p:nvSpPr>
          <p:cNvPr id="43" name="Arrow: Down 42">
            <a:extLst>
              <a:ext uri="{FF2B5EF4-FFF2-40B4-BE49-F238E27FC236}">
                <a16:creationId xmlns:a16="http://schemas.microsoft.com/office/drawing/2014/main" id="{C97BB9C2-3A29-4D22-887E-4972D5C94A8E}"/>
              </a:ext>
            </a:extLst>
          </p:cNvPr>
          <p:cNvSpPr/>
          <p:nvPr/>
        </p:nvSpPr>
        <p:spPr>
          <a:xfrm rot="16200000">
            <a:off x="5917078" y="6134701"/>
            <a:ext cx="694850" cy="498283"/>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spTree>
    <p:extLst>
      <p:ext uri="{BB962C8B-B14F-4D97-AF65-F5344CB8AC3E}">
        <p14:creationId xmlns:p14="http://schemas.microsoft.com/office/powerpoint/2010/main" val="534773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9F3D8E-A4DD-47CD-A050-F3ACB7887E23}"/>
              </a:ext>
            </a:extLst>
          </p:cNvPr>
          <p:cNvSpPr>
            <a:spLocks noGrp="1"/>
          </p:cNvSpPr>
          <p:nvPr>
            <p:ph type="title"/>
          </p:nvPr>
        </p:nvSpPr>
        <p:spPr/>
        <p:txBody>
          <a:bodyPr/>
          <a:lstStyle/>
          <a:p>
            <a:r>
              <a:rPr lang="en-US" dirty="0"/>
              <a:t>Case Study 2 – Complex Capital Structure (Liquidation Preference Rights)</a:t>
            </a:r>
            <a:br>
              <a:rPr lang="en-US" dirty="0"/>
            </a:br>
            <a:endParaRPr lang="en-US" dirty="0"/>
          </a:p>
        </p:txBody>
      </p:sp>
    </p:spTree>
    <p:extLst>
      <p:ext uri="{BB962C8B-B14F-4D97-AF65-F5344CB8AC3E}">
        <p14:creationId xmlns:p14="http://schemas.microsoft.com/office/powerpoint/2010/main" val="2831707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AE03E-684D-4FBD-8F5D-355E9CCDA3B3}"/>
              </a:ext>
            </a:extLst>
          </p:cNvPr>
          <p:cNvSpPr>
            <a:spLocks noGrp="1"/>
          </p:cNvSpPr>
          <p:nvPr>
            <p:ph type="title"/>
          </p:nvPr>
        </p:nvSpPr>
        <p:spPr>
          <a:xfrm>
            <a:off x="814641" y="95471"/>
            <a:ext cx="8801100" cy="1066800"/>
          </a:xfrm>
        </p:spPr>
        <p:txBody>
          <a:bodyPr vert="horz" lIns="0" tIns="45720" rIns="91440" bIns="45720" rtlCol="0" anchor="ctr">
            <a:noAutofit/>
          </a:bodyPr>
          <a:lstStyle/>
          <a:p>
            <a:r>
              <a:rPr lang="en-US" sz="2800" dirty="0"/>
              <a:t>Case Study 2: Complex Capital Structure</a:t>
            </a:r>
          </a:p>
        </p:txBody>
      </p:sp>
      <p:sp>
        <p:nvSpPr>
          <p:cNvPr id="23" name="Rectangle 22">
            <a:extLst>
              <a:ext uri="{FF2B5EF4-FFF2-40B4-BE49-F238E27FC236}">
                <a16:creationId xmlns:a16="http://schemas.microsoft.com/office/drawing/2014/main" id="{4659244E-3026-4B45-9E00-81DB4D4DAF34}"/>
              </a:ext>
            </a:extLst>
          </p:cNvPr>
          <p:cNvSpPr/>
          <p:nvPr/>
        </p:nvSpPr>
        <p:spPr>
          <a:xfrm>
            <a:off x="751258" y="1117352"/>
            <a:ext cx="10776346" cy="677108"/>
          </a:xfrm>
          <a:prstGeom prst="rect">
            <a:avLst/>
          </a:prstGeom>
          <a:solidFill>
            <a:schemeClr val="bg2">
              <a:lumMod val="20000"/>
              <a:lumOff val="80000"/>
            </a:schemeClr>
          </a:solidFill>
        </p:spPr>
        <p:txBody>
          <a:bodyPr wrap="square">
            <a:spAutoFit/>
          </a:bodyPr>
          <a:lstStyle/>
          <a:p>
            <a:r>
              <a:rPr lang="en-US" sz="1400" b="1" dirty="0">
                <a:solidFill>
                  <a:schemeClr val="accent2"/>
                </a:solidFill>
                <a:cs typeface="Arial" pitchFamily="34" charset="0"/>
              </a:rPr>
              <a:t>CASE: </a:t>
            </a:r>
          </a:p>
          <a:p>
            <a:r>
              <a:rPr lang="en-US" sz="1200" dirty="0">
                <a:solidFill>
                  <a:schemeClr val="tx2"/>
                </a:solidFill>
                <a:cs typeface="Arial" pitchFamily="34" charset="0"/>
              </a:rPr>
              <a:t>ABC Ltd. has two investors, Investor A (Resident) holding </a:t>
            </a:r>
            <a:r>
              <a:rPr lang="en-US" sz="1200" b="1" dirty="0">
                <a:solidFill>
                  <a:schemeClr val="tx2"/>
                </a:solidFill>
                <a:cs typeface="Arial" pitchFamily="34" charset="0"/>
              </a:rPr>
              <a:t>250,000 shares of Common equity </a:t>
            </a:r>
            <a:r>
              <a:rPr lang="en-US" sz="1200" dirty="0">
                <a:solidFill>
                  <a:schemeClr val="tx2"/>
                </a:solidFill>
                <a:cs typeface="Arial" pitchFamily="34" charset="0"/>
              </a:rPr>
              <a:t>and Investor B (Non-Resident) </a:t>
            </a:r>
            <a:r>
              <a:rPr lang="en-US" sz="1200" b="1" dirty="0">
                <a:solidFill>
                  <a:schemeClr val="tx2"/>
                </a:solidFill>
                <a:cs typeface="Arial" pitchFamily="34" charset="0"/>
              </a:rPr>
              <a:t>holding 250,000 convertible preference shares</a:t>
            </a:r>
            <a:r>
              <a:rPr lang="en-US" sz="1200" dirty="0">
                <a:solidFill>
                  <a:schemeClr val="tx2"/>
                </a:solidFill>
                <a:cs typeface="Arial" pitchFamily="34" charset="0"/>
              </a:rPr>
              <a:t>. Company XYZ Ltd (Resident) acquires stake from </a:t>
            </a:r>
            <a:r>
              <a:rPr lang="en-US" sz="1200" b="1" dirty="0">
                <a:solidFill>
                  <a:schemeClr val="tx2"/>
                </a:solidFill>
                <a:cs typeface="Arial" pitchFamily="34" charset="0"/>
              </a:rPr>
              <a:t>Investor A and B at a price per share of INR 17,000 and INR 19,000</a:t>
            </a:r>
            <a:r>
              <a:rPr lang="en-US" sz="1200" dirty="0">
                <a:solidFill>
                  <a:schemeClr val="tx2"/>
                </a:solidFill>
                <a:cs typeface="Arial" pitchFamily="34" charset="0"/>
              </a:rPr>
              <a:t>, respectively </a:t>
            </a:r>
          </a:p>
        </p:txBody>
      </p:sp>
      <p:sp>
        <p:nvSpPr>
          <p:cNvPr id="9" name="Rectangle 8">
            <a:extLst>
              <a:ext uri="{FF2B5EF4-FFF2-40B4-BE49-F238E27FC236}">
                <a16:creationId xmlns:a16="http://schemas.microsoft.com/office/drawing/2014/main" id="{E1C2CAB6-CCF2-4287-B673-F6AECB59114E}"/>
              </a:ext>
            </a:extLst>
          </p:cNvPr>
          <p:cNvSpPr/>
          <p:nvPr/>
        </p:nvSpPr>
        <p:spPr>
          <a:xfrm>
            <a:off x="759967" y="1852343"/>
            <a:ext cx="10776346" cy="1969770"/>
          </a:xfrm>
          <a:prstGeom prst="rect">
            <a:avLst/>
          </a:prstGeom>
        </p:spPr>
        <p:txBody>
          <a:bodyPr wrap="square">
            <a:spAutoFit/>
          </a:bodyPr>
          <a:lstStyle/>
          <a:p>
            <a:pPr indent="-57150"/>
            <a:r>
              <a:rPr lang="en-US" sz="1400" b="1" dirty="0">
                <a:solidFill>
                  <a:schemeClr val="accent2"/>
                </a:solidFill>
              </a:rPr>
              <a:t>VALUATION REQUIREMENTS:</a:t>
            </a:r>
          </a:p>
          <a:p>
            <a:pPr indent="-57150"/>
            <a:r>
              <a:rPr lang="en-US" sz="1200" dirty="0">
                <a:solidFill>
                  <a:srgbClr val="415560"/>
                </a:solidFill>
              </a:rPr>
              <a:t>Income Tax Act -  </a:t>
            </a:r>
            <a:r>
              <a:rPr lang="en-US" sz="1200" dirty="0"/>
              <a:t>A person receiving any property other than immovable property (say shares or securities of any company) from any person </a:t>
            </a:r>
            <a:r>
              <a:rPr lang="en-US" sz="1200" u="sng" dirty="0"/>
              <a:t>without consideration or at a consideration which is less than the fair market value </a:t>
            </a:r>
            <a:r>
              <a:rPr lang="en-US" sz="1200" dirty="0"/>
              <a:t>of such property, then the excess of fair market value over the consideration shall be taxable in the hands of the recipient as income from other sources. </a:t>
            </a:r>
          </a:p>
          <a:p>
            <a:pPr indent="-57150"/>
            <a:endParaRPr lang="en-US" sz="1200" dirty="0"/>
          </a:p>
          <a:p>
            <a:pPr indent="-57150"/>
            <a:r>
              <a:rPr lang="en-US" sz="1200" dirty="0"/>
              <a:t>FEMA - </a:t>
            </a:r>
            <a:r>
              <a:rPr lang="en-US" sz="1200" u="sng" dirty="0"/>
              <a:t>Transfer</a:t>
            </a:r>
            <a:r>
              <a:rPr lang="en-US" sz="1200" dirty="0"/>
              <a:t> of capital instruments of unlisted Indian company by a person resident outside India (Investor B) to a person resident in India - </a:t>
            </a:r>
            <a:r>
              <a:rPr lang="en-US" sz="1200" i="1" dirty="0"/>
              <a:t>Price should not be more than Fair Value</a:t>
            </a:r>
          </a:p>
          <a:p>
            <a:pPr indent="-57150"/>
            <a:endParaRPr lang="en-US" sz="1200" u="sng" dirty="0"/>
          </a:p>
          <a:p>
            <a:pPr indent="-57150"/>
            <a:endParaRPr lang="en-US" sz="1200" dirty="0"/>
          </a:p>
          <a:p>
            <a:pPr indent="-57150"/>
            <a:endParaRPr lang="en-US" sz="1200" dirty="0"/>
          </a:p>
        </p:txBody>
      </p:sp>
      <p:grpSp>
        <p:nvGrpSpPr>
          <p:cNvPr id="29" name="Group 28">
            <a:extLst>
              <a:ext uri="{FF2B5EF4-FFF2-40B4-BE49-F238E27FC236}">
                <a16:creationId xmlns:a16="http://schemas.microsoft.com/office/drawing/2014/main" id="{3C91DB61-6B76-457E-91E9-3B79BCF123B6}"/>
              </a:ext>
            </a:extLst>
          </p:cNvPr>
          <p:cNvGrpSpPr/>
          <p:nvPr/>
        </p:nvGrpSpPr>
        <p:grpSpPr>
          <a:xfrm>
            <a:off x="3597805" y="3171334"/>
            <a:ext cx="4245331" cy="3506529"/>
            <a:chOff x="4864378" y="1777259"/>
            <a:chExt cx="4245331" cy="3506529"/>
          </a:xfrm>
        </p:grpSpPr>
        <p:sp>
          <p:nvSpPr>
            <p:cNvPr id="33" name="Text Box 7">
              <a:extLst>
                <a:ext uri="{FF2B5EF4-FFF2-40B4-BE49-F238E27FC236}">
                  <a16:creationId xmlns:a16="http://schemas.microsoft.com/office/drawing/2014/main" id="{4DBD1B2B-66F8-4BEB-B640-454E19324140}"/>
                </a:ext>
              </a:extLst>
            </p:cNvPr>
            <p:cNvSpPr txBox="1">
              <a:spLocks noChangeArrowheads="1"/>
            </p:cNvSpPr>
            <p:nvPr/>
          </p:nvSpPr>
          <p:spPr bwMode="auto">
            <a:xfrm>
              <a:off x="4864378" y="3747029"/>
              <a:ext cx="1979470" cy="1536759"/>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ct val="120000"/>
                </a:lnSpc>
                <a:buClr>
                  <a:prstClr val="white"/>
                </a:buClr>
                <a:buSzPct val="85000"/>
                <a:defRPr/>
              </a:pPr>
              <a:r>
                <a:rPr lang="en-US" sz="1100" dirty="0">
                  <a:solidFill>
                    <a:prstClr val="white"/>
                  </a:solidFill>
                  <a:latin typeface="Arial"/>
                  <a:ea typeface="MS PGothic"/>
                </a:rPr>
                <a:t>Section 56(2)(x)(c), Rule 11UA - Adjusted Net asset value Method</a:t>
              </a: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p:txBody>
        </p:sp>
        <p:sp>
          <p:nvSpPr>
            <p:cNvPr id="34" name="Text Box 7">
              <a:extLst>
                <a:ext uri="{FF2B5EF4-FFF2-40B4-BE49-F238E27FC236}">
                  <a16:creationId xmlns:a16="http://schemas.microsoft.com/office/drawing/2014/main" id="{F52EC2FE-1827-4000-8B53-C814360F3543}"/>
                </a:ext>
              </a:extLst>
            </p:cNvPr>
            <p:cNvSpPr txBox="1">
              <a:spLocks noChangeArrowheads="1"/>
            </p:cNvSpPr>
            <p:nvPr/>
          </p:nvSpPr>
          <p:spPr bwMode="auto">
            <a:xfrm>
              <a:off x="7095706" y="3747029"/>
              <a:ext cx="2014003" cy="1536758"/>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ct val="120000"/>
                </a:lnSpc>
                <a:buClr>
                  <a:prstClr val="white"/>
                </a:buClr>
                <a:buSzPct val="85000"/>
                <a:defRPr/>
              </a:pPr>
              <a:r>
                <a:rPr lang="en-US" sz="1100" dirty="0">
                  <a:solidFill>
                    <a:prstClr val="white"/>
                  </a:solidFill>
                  <a:latin typeface="Arial"/>
                  <a:ea typeface="MS PGothic"/>
                </a:rPr>
                <a:t>Section 56(2)(x)(c), Price in open market - Internationally Accepted Valuation Methods</a:t>
              </a: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a:p>
              <a:pPr marL="0" lvl="2" defTabSz="1067296" eaLnBrk="0" hangingPunct="0">
                <a:lnSpc>
                  <a:spcPct val="120000"/>
                </a:lnSpc>
                <a:buClr>
                  <a:prstClr val="white"/>
                </a:buClr>
                <a:buSzPct val="85000"/>
                <a:defRPr/>
              </a:pPr>
              <a:r>
                <a:rPr lang="en-US" sz="1100" dirty="0">
                  <a:solidFill>
                    <a:prstClr val="white"/>
                  </a:solidFill>
                  <a:latin typeface="Arial"/>
                  <a:ea typeface="MS PGothic"/>
                </a:rPr>
                <a:t>FEMA – Internationally Accepted Valuation Methods</a:t>
              </a:r>
            </a:p>
          </p:txBody>
        </p:sp>
        <p:pic>
          <p:nvPicPr>
            <p:cNvPr id="38" name="Picture 14" descr="C:\Users\jsauvageau\Desktop\3.png">
              <a:extLst>
                <a:ext uri="{FF2B5EF4-FFF2-40B4-BE49-F238E27FC236}">
                  <a16:creationId xmlns:a16="http://schemas.microsoft.com/office/drawing/2014/main" id="{8E2FE33D-74AB-4147-B18C-DFA3517DC4CB}"/>
                </a:ext>
              </a:extLst>
            </p:cNvPr>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15818" y="1777259"/>
              <a:ext cx="800840" cy="745039"/>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4" descr="C:\Users\jsauvageau\Desktop\3.png">
              <a:extLst>
                <a:ext uri="{FF2B5EF4-FFF2-40B4-BE49-F238E27FC236}">
                  <a16:creationId xmlns:a16="http://schemas.microsoft.com/office/drawing/2014/main" id="{F88D3A44-C5E3-4D5D-9C7A-D3E237A099C2}"/>
                </a:ext>
              </a:extLst>
            </p:cNvPr>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76920" y="1793955"/>
              <a:ext cx="800840" cy="74503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CBE2978-C248-4343-8C7E-CD2F32DDE817}"/>
                </a:ext>
              </a:extLst>
            </p:cNvPr>
            <p:cNvSpPr txBox="1"/>
            <p:nvPr/>
          </p:nvSpPr>
          <p:spPr>
            <a:xfrm>
              <a:off x="7642085" y="2522297"/>
              <a:ext cx="1249680" cy="461665"/>
            </a:xfrm>
            <a:prstGeom prst="rect">
              <a:avLst/>
            </a:prstGeom>
            <a:noFill/>
          </p:spPr>
          <p:txBody>
            <a:bodyPr wrap="square" rtlCol="0">
              <a:spAutoFit/>
            </a:bodyPr>
            <a:lstStyle/>
            <a:p>
              <a:r>
                <a:rPr lang="en-US" sz="1200" dirty="0"/>
                <a:t>Investor B</a:t>
              </a:r>
            </a:p>
            <a:p>
              <a:r>
                <a:rPr lang="en-US" sz="1200" dirty="0"/>
                <a:t>(Non-Resident)</a:t>
              </a:r>
              <a:endParaRPr lang="en-US" dirty="0"/>
            </a:p>
          </p:txBody>
        </p:sp>
        <p:sp>
          <p:nvSpPr>
            <p:cNvPr id="40" name="TextBox 39">
              <a:extLst>
                <a:ext uri="{FF2B5EF4-FFF2-40B4-BE49-F238E27FC236}">
                  <a16:creationId xmlns:a16="http://schemas.microsoft.com/office/drawing/2014/main" id="{497FA228-209F-4C07-A81E-89E53D92EA88}"/>
                </a:ext>
              </a:extLst>
            </p:cNvPr>
            <p:cNvSpPr txBox="1"/>
            <p:nvPr/>
          </p:nvSpPr>
          <p:spPr>
            <a:xfrm>
              <a:off x="5394588" y="2513588"/>
              <a:ext cx="1375802" cy="461665"/>
            </a:xfrm>
            <a:prstGeom prst="rect">
              <a:avLst/>
            </a:prstGeom>
            <a:noFill/>
          </p:spPr>
          <p:txBody>
            <a:bodyPr wrap="square" rtlCol="0">
              <a:spAutoFit/>
            </a:bodyPr>
            <a:lstStyle/>
            <a:p>
              <a:r>
                <a:rPr lang="en-US" sz="1200" dirty="0"/>
                <a:t>Investor A (Resident) </a:t>
              </a:r>
              <a:endParaRPr lang="en-US" dirty="0"/>
            </a:p>
          </p:txBody>
        </p:sp>
        <p:sp>
          <p:nvSpPr>
            <p:cNvPr id="42" name="Text Box 7">
              <a:extLst>
                <a:ext uri="{FF2B5EF4-FFF2-40B4-BE49-F238E27FC236}">
                  <a16:creationId xmlns:a16="http://schemas.microsoft.com/office/drawing/2014/main" id="{2BA30997-FAC2-4045-951E-3713B7D4D9A4}"/>
                </a:ext>
              </a:extLst>
            </p:cNvPr>
            <p:cNvSpPr txBox="1">
              <a:spLocks noChangeArrowheads="1"/>
            </p:cNvSpPr>
            <p:nvPr/>
          </p:nvSpPr>
          <p:spPr bwMode="auto">
            <a:xfrm>
              <a:off x="4864378" y="3007325"/>
              <a:ext cx="1979470" cy="457200"/>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ct val="120000"/>
                </a:lnSpc>
                <a:buClr>
                  <a:prstClr val="white"/>
                </a:buClr>
                <a:buSzPct val="85000"/>
                <a:defRPr/>
              </a:pPr>
              <a:r>
                <a:rPr lang="en-US" sz="1100" dirty="0">
                  <a:solidFill>
                    <a:prstClr val="white"/>
                  </a:solidFill>
                  <a:latin typeface="Arial"/>
                  <a:ea typeface="MS PGothic"/>
                </a:rPr>
                <a:t>Holds Common Equity</a:t>
              </a:r>
            </a:p>
          </p:txBody>
        </p:sp>
        <p:sp>
          <p:nvSpPr>
            <p:cNvPr id="43" name="Text Box 7">
              <a:extLst>
                <a:ext uri="{FF2B5EF4-FFF2-40B4-BE49-F238E27FC236}">
                  <a16:creationId xmlns:a16="http://schemas.microsoft.com/office/drawing/2014/main" id="{7B789E1D-1066-4B80-87EC-9C8113A5993C}"/>
                </a:ext>
              </a:extLst>
            </p:cNvPr>
            <p:cNvSpPr txBox="1">
              <a:spLocks noChangeArrowheads="1"/>
            </p:cNvSpPr>
            <p:nvPr/>
          </p:nvSpPr>
          <p:spPr bwMode="auto">
            <a:xfrm>
              <a:off x="7116166" y="3001265"/>
              <a:ext cx="1978873" cy="463260"/>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ct val="120000"/>
                </a:lnSpc>
                <a:buClr>
                  <a:prstClr val="white"/>
                </a:buClr>
                <a:buSzPct val="85000"/>
                <a:defRPr/>
              </a:pPr>
              <a:r>
                <a:rPr lang="en-US" sz="1100" dirty="0">
                  <a:solidFill>
                    <a:prstClr val="white"/>
                  </a:solidFill>
                  <a:latin typeface="Arial"/>
                  <a:ea typeface="MS PGothic"/>
                </a:rPr>
                <a:t>Holds Pref Shares</a:t>
              </a:r>
            </a:p>
          </p:txBody>
        </p:sp>
        <p:cxnSp>
          <p:nvCxnSpPr>
            <p:cNvPr id="13" name="Straight Arrow Connector 12">
              <a:extLst>
                <a:ext uri="{FF2B5EF4-FFF2-40B4-BE49-F238E27FC236}">
                  <a16:creationId xmlns:a16="http://schemas.microsoft.com/office/drawing/2014/main" id="{0071640C-23A2-4D07-BE87-B8B8C3010BD8}"/>
                </a:ext>
              </a:extLst>
            </p:cNvPr>
            <p:cNvCxnSpPr>
              <a:cxnSpLocks/>
              <a:stCxn id="42" idx="2"/>
              <a:endCxn id="33" idx="0"/>
            </p:cNvCxnSpPr>
            <p:nvPr/>
          </p:nvCxnSpPr>
          <p:spPr>
            <a:xfrm>
              <a:off x="5854113" y="3464525"/>
              <a:ext cx="0" cy="282504"/>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C963A810-8166-4CEC-B7F9-69B0EC0B51FD}"/>
                </a:ext>
              </a:extLst>
            </p:cNvPr>
            <p:cNvCxnSpPr>
              <a:cxnSpLocks/>
            </p:cNvCxnSpPr>
            <p:nvPr/>
          </p:nvCxnSpPr>
          <p:spPr>
            <a:xfrm>
              <a:off x="8080762" y="3464525"/>
              <a:ext cx="0" cy="282504"/>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grpSp>
      <p:sp>
        <p:nvSpPr>
          <p:cNvPr id="6" name="Rectangle: Rounded Corners 5">
            <a:extLst>
              <a:ext uri="{FF2B5EF4-FFF2-40B4-BE49-F238E27FC236}">
                <a16:creationId xmlns:a16="http://schemas.microsoft.com/office/drawing/2014/main" id="{CA2D3246-529F-4FF1-AD13-644294275ED7}"/>
              </a:ext>
            </a:extLst>
          </p:cNvPr>
          <p:cNvSpPr/>
          <p:nvPr/>
        </p:nvSpPr>
        <p:spPr>
          <a:xfrm>
            <a:off x="8288409" y="5571372"/>
            <a:ext cx="1162563" cy="794594"/>
          </a:xfrm>
          <a:prstGeom prst="roundRect">
            <a:avLst/>
          </a:prstGeom>
          <a:solidFill>
            <a:schemeClr val="accent4">
              <a:lumMod val="10000"/>
              <a:lumOff val="90000"/>
            </a:schemeClr>
          </a:solidFill>
          <a:ln w="12700" cap="flat" cmpd="sng" algn="ctr">
            <a:noFill/>
            <a:prstDash val="solid"/>
            <a:miter lim="800000"/>
          </a:ln>
          <a:effectLst>
            <a:outerShdw blurRad="63500" dist="37357" dir="2700000" rotWithShape="0">
              <a:scrgbClr r="0" g="0" b="0">
                <a:alpha val="4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US" sz="1100" b="1" dirty="0">
                <a:solidFill>
                  <a:schemeClr val="accent2"/>
                </a:solidFill>
              </a:rPr>
              <a:t>Same Methodology Applicable for EV</a:t>
            </a:r>
          </a:p>
        </p:txBody>
      </p:sp>
      <p:sp>
        <p:nvSpPr>
          <p:cNvPr id="7" name="Right Brace 6">
            <a:extLst>
              <a:ext uri="{FF2B5EF4-FFF2-40B4-BE49-F238E27FC236}">
                <a16:creationId xmlns:a16="http://schemas.microsoft.com/office/drawing/2014/main" id="{DF46A5BD-2919-471E-88B7-E0A118A52134}"/>
              </a:ext>
            </a:extLst>
          </p:cNvPr>
          <p:cNvSpPr/>
          <p:nvPr/>
        </p:nvSpPr>
        <p:spPr>
          <a:xfrm>
            <a:off x="7947000" y="5355400"/>
            <a:ext cx="237545" cy="110816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2"/>
              </a:solidFill>
            </a:endParaRPr>
          </a:p>
        </p:txBody>
      </p:sp>
      <p:sp>
        <p:nvSpPr>
          <p:cNvPr id="21" name="Slide Number Placeholder 49">
            <a:extLst>
              <a:ext uri="{FF2B5EF4-FFF2-40B4-BE49-F238E27FC236}">
                <a16:creationId xmlns:a16="http://schemas.microsoft.com/office/drawing/2014/main" id="{6A1C9280-BD96-43EB-89A1-004DB0F0D553}"/>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15</a:t>
            </a:fld>
            <a:endParaRPr lang="en-US" sz="900" dirty="0"/>
          </a:p>
        </p:txBody>
      </p:sp>
    </p:spTree>
    <p:extLst>
      <p:ext uri="{BB962C8B-B14F-4D97-AF65-F5344CB8AC3E}">
        <p14:creationId xmlns:p14="http://schemas.microsoft.com/office/powerpoint/2010/main" val="1196842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4659244E-3026-4B45-9E00-81DB4D4DAF34}"/>
              </a:ext>
            </a:extLst>
          </p:cNvPr>
          <p:cNvSpPr/>
          <p:nvPr/>
        </p:nvSpPr>
        <p:spPr>
          <a:xfrm>
            <a:off x="804367" y="910040"/>
            <a:ext cx="8801100" cy="523220"/>
          </a:xfrm>
          <a:prstGeom prst="rect">
            <a:avLst/>
          </a:prstGeom>
          <a:solidFill>
            <a:schemeClr val="bg2">
              <a:lumMod val="20000"/>
              <a:lumOff val="80000"/>
            </a:schemeClr>
          </a:solidFill>
        </p:spPr>
        <p:txBody>
          <a:bodyPr wrap="square">
            <a:spAutoFit/>
          </a:bodyPr>
          <a:lstStyle/>
          <a:p>
            <a:r>
              <a:rPr lang="en-US" sz="1400" b="1" dirty="0">
                <a:solidFill>
                  <a:schemeClr val="accent2"/>
                </a:solidFill>
                <a:cs typeface="Arial" pitchFamily="34" charset="0"/>
              </a:rPr>
              <a:t>FAIR MARKET VALUE OF COMMON EQUITY HELD BY </a:t>
            </a:r>
            <a:r>
              <a:rPr lang="en-US" sz="1400" b="1" dirty="0">
                <a:solidFill>
                  <a:srgbClr val="FF0000"/>
                </a:solidFill>
                <a:cs typeface="Arial" pitchFamily="34" charset="0"/>
              </a:rPr>
              <a:t>INVESTOR A</a:t>
            </a:r>
            <a:r>
              <a:rPr lang="en-US" sz="1400" b="1" dirty="0">
                <a:solidFill>
                  <a:schemeClr val="accent2"/>
                </a:solidFill>
                <a:cs typeface="Arial" pitchFamily="34" charset="0"/>
              </a:rPr>
              <a:t> </a:t>
            </a:r>
            <a:endParaRPr lang="en-US" sz="1400" b="1" dirty="0">
              <a:solidFill>
                <a:srgbClr val="14B9EC"/>
              </a:solidFill>
              <a:cs typeface="Arial" pitchFamily="34" charset="0"/>
            </a:endParaRPr>
          </a:p>
          <a:p>
            <a:r>
              <a:rPr lang="en-US" sz="1400" b="1" dirty="0">
                <a:cs typeface="Arial" pitchFamily="34" charset="0"/>
              </a:rPr>
              <a:t>Approach: Adjusted NAV Method as per Rule 11UA</a:t>
            </a:r>
          </a:p>
        </p:txBody>
      </p:sp>
      <p:graphicFrame>
        <p:nvGraphicFramePr>
          <p:cNvPr id="11" name="Table 10">
            <a:extLst>
              <a:ext uri="{FF2B5EF4-FFF2-40B4-BE49-F238E27FC236}">
                <a16:creationId xmlns:a16="http://schemas.microsoft.com/office/drawing/2014/main" id="{9343ACA8-A73C-4243-A7A7-BE1E94CDB6B4}"/>
              </a:ext>
            </a:extLst>
          </p:cNvPr>
          <p:cNvGraphicFramePr>
            <a:graphicFrameLocks noGrp="1"/>
          </p:cNvGraphicFramePr>
          <p:nvPr>
            <p:extLst>
              <p:ext uri="{D42A27DB-BD31-4B8C-83A1-F6EECF244321}">
                <p14:modId xmlns:p14="http://schemas.microsoft.com/office/powerpoint/2010/main" val="1050424296"/>
              </p:ext>
            </p:extLst>
          </p:nvPr>
        </p:nvGraphicFramePr>
        <p:xfrm>
          <a:off x="1127496" y="1605787"/>
          <a:ext cx="4197642" cy="2998605"/>
        </p:xfrm>
        <a:graphic>
          <a:graphicData uri="http://schemas.openxmlformats.org/drawingml/2006/table">
            <a:tbl>
              <a:tblPr firstRow="1" bandRow="1">
                <a:tableStyleId>{5C22544A-7EE6-4342-B048-85BDC9FD1C3A}</a:tableStyleId>
              </a:tblPr>
              <a:tblGrid>
                <a:gridCol w="2662274">
                  <a:extLst>
                    <a:ext uri="{9D8B030D-6E8A-4147-A177-3AD203B41FA5}">
                      <a16:colId xmlns:a16="http://schemas.microsoft.com/office/drawing/2014/main" val="3502711515"/>
                    </a:ext>
                  </a:extLst>
                </a:gridCol>
                <a:gridCol w="1535368">
                  <a:extLst>
                    <a:ext uri="{9D8B030D-6E8A-4147-A177-3AD203B41FA5}">
                      <a16:colId xmlns:a16="http://schemas.microsoft.com/office/drawing/2014/main" val="2794342256"/>
                    </a:ext>
                  </a:extLst>
                </a:gridCol>
              </a:tblGrid>
              <a:tr h="327418">
                <a:tc>
                  <a:txBody>
                    <a:bodyPr/>
                    <a:lstStyle/>
                    <a:p>
                      <a:r>
                        <a:rPr lang="en-US" sz="1200" dirty="0"/>
                        <a:t>ABC Ltd.</a:t>
                      </a:r>
                    </a:p>
                  </a:txBody>
                  <a:tcPr/>
                </a:tc>
                <a:tc>
                  <a:txBody>
                    <a:bodyPr/>
                    <a:lstStyle/>
                    <a:p>
                      <a:pPr algn="ctr"/>
                      <a:r>
                        <a:rPr lang="en-US" sz="1200" dirty="0"/>
                        <a:t>Amount INR Cr.</a:t>
                      </a:r>
                    </a:p>
                  </a:txBody>
                  <a:tcPr/>
                </a:tc>
                <a:extLst>
                  <a:ext uri="{0D108BD9-81ED-4DB2-BD59-A6C34878D82A}">
                    <a16:rowId xmlns:a16="http://schemas.microsoft.com/office/drawing/2014/main" val="3240226385"/>
                  </a:ext>
                </a:extLst>
              </a:tr>
              <a:tr h="327418">
                <a:tc>
                  <a:txBody>
                    <a:bodyPr/>
                    <a:lstStyle/>
                    <a:p>
                      <a:r>
                        <a:rPr lang="en-US" sz="1200" dirty="0"/>
                        <a:t>Book Value (“BV”) of Assets</a:t>
                      </a:r>
                    </a:p>
                  </a:txBody>
                  <a:tcPr/>
                </a:tc>
                <a:tc>
                  <a:txBody>
                    <a:bodyPr/>
                    <a:lstStyle/>
                    <a:p>
                      <a:pPr algn="ctr"/>
                      <a:r>
                        <a:rPr lang="en-US" sz="1200" dirty="0"/>
                        <a:t>700 </a:t>
                      </a:r>
                    </a:p>
                  </a:txBody>
                  <a:tcPr/>
                </a:tc>
                <a:extLst>
                  <a:ext uri="{0D108BD9-81ED-4DB2-BD59-A6C34878D82A}">
                    <a16:rowId xmlns:a16="http://schemas.microsoft.com/office/drawing/2014/main" val="2135950478"/>
                  </a:ext>
                </a:extLst>
              </a:tr>
              <a:tr h="557300">
                <a:tc>
                  <a:txBody>
                    <a:bodyPr/>
                    <a:lstStyle/>
                    <a:p>
                      <a:r>
                        <a:rPr lang="en-US" sz="1200" dirty="0"/>
                        <a:t>Less: BV of jewellery, immovable assets, quoted equity </a:t>
                      </a:r>
                    </a:p>
                  </a:txBody>
                  <a:tcPr/>
                </a:tc>
                <a:tc>
                  <a:txBody>
                    <a:bodyPr/>
                    <a:lstStyle/>
                    <a:p>
                      <a:pPr algn="ctr"/>
                      <a:r>
                        <a:rPr lang="en-US" sz="1200" dirty="0"/>
                        <a:t>20</a:t>
                      </a:r>
                    </a:p>
                  </a:txBody>
                  <a:tcPr/>
                </a:tc>
                <a:extLst>
                  <a:ext uri="{0D108BD9-81ED-4DB2-BD59-A6C34878D82A}">
                    <a16:rowId xmlns:a16="http://schemas.microsoft.com/office/drawing/2014/main" val="253454133"/>
                  </a:ext>
                </a:extLst>
              </a:tr>
              <a:tr h="327418">
                <a:tc>
                  <a:txBody>
                    <a:bodyPr/>
                    <a:lstStyle/>
                    <a:p>
                      <a:r>
                        <a:rPr lang="en-US" sz="1200" dirty="0"/>
                        <a:t>Add: Fair Value of Jewellery, immovable assets, quoted equity</a:t>
                      </a:r>
                    </a:p>
                  </a:txBody>
                  <a:tcPr/>
                </a:tc>
                <a:tc>
                  <a:txBody>
                    <a:bodyPr/>
                    <a:lstStyle/>
                    <a:p>
                      <a:pPr algn="ctr"/>
                      <a:r>
                        <a:rPr lang="en-US" sz="1200" dirty="0"/>
                        <a:t>50</a:t>
                      </a:r>
                    </a:p>
                  </a:txBody>
                  <a:tcPr/>
                </a:tc>
                <a:extLst>
                  <a:ext uri="{0D108BD9-81ED-4DB2-BD59-A6C34878D82A}">
                    <a16:rowId xmlns:a16="http://schemas.microsoft.com/office/drawing/2014/main" val="4238364956"/>
                  </a:ext>
                </a:extLst>
              </a:tr>
              <a:tr h="327418">
                <a:tc>
                  <a:txBody>
                    <a:bodyPr/>
                    <a:lstStyle/>
                    <a:p>
                      <a:r>
                        <a:rPr lang="en-US" sz="1200" dirty="0"/>
                        <a:t>Less: Deferred Tax Asset</a:t>
                      </a:r>
                    </a:p>
                  </a:txBody>
                  <a:tcPr/>
                </a:tc>
                <a:tc>
                  <a:txBody>
                    <a:bodyPr/>
                    <a:lstStyle/>
                    <a:p>
                      <a:pPr algn="ctr"/>
                      <a:r>
                        <a:rPr lang="en-US" sz="1200" dirty="0"/>
                        <a:t>0</a:t>
                      </a:r>
                    </a:p>
                  </a:txBody>
                  <a:tcPr/>
                </a:tc>
                <a:extLst>
                  <a:ext uri="{0D108BD9-81ED-4DB2-BD59-A6C34878D82A}">
                    <a16:rowId xmlns:a16="http://schemas.microsoft.com/office/drawing/2014/main" val="3519445947"/>
                  </a:ext>
                </a:extLst>
              </a:tr>
              <a:tr h="400113">
                <a:tc>
                  <a:txBody>
                    <a:bodyPr/>
                    <a:lstStyle/>
                    <a:p>
                      <a:r>
                        <a:rPr lang="en-US" sz="1200" dirty="0"/>
                        <a:t>Less: Income Tax Paid Less Refund</a:t>
                      </a:r>
                    </a:p>
                  </a:txBody>
                  <a:tcPr/>
                </a:tc>
                <a:tc>
                  <a:txBody>
                    <a:bodyPr/>
                    <a:lstStyle/>
                    <a:p>
                      <a:pPr algn="ctr"/>
                      <a:r>
                        <a:rPr lang="en-US" sz="1200" dirty="0"/>
                        <a:t>0</a:t>
                      </a:r>
                    </a:p>
                  </a:txBody>
                  <a:tcPr/>
                </a:tc>
                <a:extLst>
                  <a:ext uri="{0D108BD9-81ED-4DB2-BD59-A6C34878D82A}">
                    <a16:rowId xmlns:a16="http://schemas.microsoft.com/office/drawing/2014/main" val="567888455"/>
                  </a:ext>
                </a:extLst>
              </a:tr>
              <a:tr h="327418">
                <a:tc>
                  <a:txBody>
                    <a:bodyPr/>
                    <a:lstStyle/>
                    <a:p>
                      <a:r>
                        <a:rPr lang="en-US" sz="1200" dirty="0"/>
                        <a:t>Less: Income Tax Payable</a:t>
                      </a:r>
                    </a:p>
                  </a:txBody>
                  <a:tcPr/>
                </a:tc>
                <a:tc>
                  <a:txBody>
                    <a:bodyPr/>
                    <a:lstStyle/>
                    <a:p>
                      <a:pPr algn="ctr"/>
                      <a:r>
                        <a:rPr lang="en-US" sz="1200" dirty="0"/>
                        <a:t>0</a:t>
                      </a:r>
                    </a:p>
                  </a:txBody>
                  <a:tcPr/>
                </a:tc>
                <a:extLst>
                  <a:ext uri="{0D108BD9-81ED-4DB2-BD59-A6C34878D82A}">
                    <a16:rowId xmlns:a16="http://schemas.microsoft.com/office/drawing/2014/main" val="214086552"/>
                  </a:ext>
                </a:extLst>
              </a:tr>
              <a:tr h="242926">
                <a:tc>
                  <a:txBody>
                    <a:bodyPr/>
                    <a:lstStyle/>
                    <a:p>
                      <a:r>
                        <a:rPr lang="en-US" sz="1200" b="1" dirty="0"/>
                        <a:t>Total Assets (A)</a:t>
                      </a:r>
                    </a:p>
                  </a:txBody>
                  <a:tcPr/>
                </a:tc>
                <a:tc>
                  <a:txBody>
                    <a:bodyPr/>
                    <a:lstStyle/>
                    <a:p>
                      <a:pPr algn="ctr"/>
                      <a:r>
                        <a:rPr lang="en-US" sz="1200" b="1" dirty="0"/>
                        <a:t>730</a:t>
                      </a:r>
                    </a:p>
                  </a:txBody>
                  <a:tcPr/>
                </a:tc>
                <a:extLst>
                  <a:ext uri="{0D108BD9-81ED-4DB2-BD59-A6C34878D82A}">
                    <a16:rowId xmlns:a16="http://schemas.microsoft.com/office/drawing/2014/main" val="3144907164"/>
                  </a:ext>
                </a:extLst>
              </a:tr>
            </a:tbl>
          </a:graphicData>
        </a:graphic>
      </p:graphicFrame>
      <p:graphicFrame>
        <p:nvGraphicFramePr>
          <p:cNvPr id="17" name="Table 16">
            <a:extLst>
              <a:ext uri="{FF2B5EF4-FFF2-40B4-BE49-F238E27FC236}">
                <a16:creationId xmlns:a16="http://schemas.microsoft.com/office/drawing/2014/main" id="{2F6B80DF-B171-43E2-A73C-F4D8546099EC}"/>
              </a:ext>
            </a:extLst>
          </p:cNvPr>
          <p:cNvGraphicFramePr>
            <a:graphicFrameLocks noGrp="1"/>
          </p:cNvGraphicFramePr>
          <p:nvPr>
            <p:extLst>
              <p:ext uri="{D42A27DB-BD31-4B8C-83A1-F6EECF244321}">
                <p14:modId xmlns:p14="http://schemas.microsoft.com/office/powerpoint/2010/main" val="2260240841"/>
              </p:ext>
            </p:extLst>
          </p:nvPr>
        </p:nvGraphicFramePr>
        <p:xfrm>
          <a:off x="6090355" y="1605785"/>
          <a:ext cx="4197642" cy="2991064"/>
        </p:xfrm>
        <a:graphic>
          <a:graphicData uri="http://schemas.openxmlformats.org/drawingml/2006/table">
            <a:tbl>
              <a:tblPr firstRow="1" bandRow="1">
                <a:tableStyleId>{5C22544A-7EE6-4342-B048-85BDC9FD1C3A}</a:tableStyleId>
              </a:tblPr>
              <a:tblGrid>
                <a:gridCol w="2671648">
                  <a:extLst>
                    <a:ext uri="{9D8B030D-6E8A-4147-A177-3AD203B41FA5}">
                      <a16:colId xmlns:a16="http://schemas.microsoft.com/office/drawing/2014/main" val="3502711515"/>
                    </a:ext>
                  </a:extLst>
                </a:gridCol>
                <a:gridCol w="1525994">
                  <a:extLst>
                    <a:ext uri="{9D8B030D-6E8A-4147-A177-3AD203B41FA5}">
                      <a16:colId xmlns:a16="http://schemas.microsoft.com/office/drawing/2014/main" val="2794342256"/>
                    </a:ext>
                  </a:extLst>
                </a:gridCol>
              </a:tblGrid>
              <a:tr h="320278">
                <a:tc>
                  <a:txBody>
                    <a:bodyPr/>
                    <a:lstStyle/>
                    <a:p>
                      <a:r>
                        <a:rPr lang="en-US" sz="1200" dirty="0"/>
                        <a:t>ABC Ltd.</a:t>
                      </a:r>
                    </a:p>
                  </a:txBody>
                  <a:tcPr/>
                </a:tc>
                <a:tc>
                  <a:txBody>
                    <a:bodyPr/>
                    <a:lstStyle/>
                    <a:p>
                      <a:pPr algn="ctr"/>
                      <a:r>
                        <a:rPr lang="en-US" sz="1200" dirty="0"/>
                        <a:t>Amount INR Cr.</a:t>
                      </a:r>
                    </a:p>
                  </a:txBody>
                  <a:tcPr/>
                </a:tc>
                <a:extLst>
                  <a:ext uri="{0D108BD9-81ED-4DB2-BD59-A6C34878D82A}">
                    <a16:rowId xmlns:a16="http://schemas.microsoft.com/office/drawing/2014/main" val="3240226385"/>
                  </a:ext>
                </a:extLst>
              </a:tr>
              <a:tr h="320278">
                <a:tc>
                  <a:txBody>
                    <a:bodyPr/>
                    <a:lstStyle/>
                    <a:p>
                      <a:r>
                        <a:rPr lang="en-US" sz="1200" dirty="0"/>
                        <a:t>BV of Equity and Liabilities</a:t>
                      </a:r>
                    </a:p>
                  </a:txBody>
                  <a:tcPr/>
                </a:tc>
                <a:tc>
                  <a:txBody>
                    <a:bodyPr/>
                    <a:lstStyle/>
                    <a:p>
                      <a:pPr algn="ctr"/>
                      <a:r>
                        <a:rPr lang="en-US" sz="1200" b="0" dirty="0"/>
                        <a:t>700</a:t>
                      </a:r>
                    </a:p>
                  </a:txBody>
                  <a:tcPr/>
                </a:tc>
                <a:extLst>
                  <a:ext uri="{0D108BD9-81ED-4DB2-BD59-A6C34878D82A}">
                    <a16:rowId xmlns:a16="http://schemas.microsoft.com/office/drawing/2014/main" val="798775092"/>
                  </a:ext>
                </a:extLst>
              </a:tr>
              <a:tr h="368130">
                <a:tc>
                  <a:txBody>
                    <a:bodyPr/>
                    <a:lstStyle/>
                    <a:p>
                      <a:r>
                        <a:rPr lang="en-US" sz="1200" dirty="0"/>
                        <a:t>Less: Book Value of Paid-up capital</a:t>
                      </a:r>
                    </a:p>
                  </a:txBody>
                  <a:tcPr/>
                </a:tc>
                <a:tc>
                  <a:txBody>
                    <a:bodyPr/>
                    <a:lstStyle/>
                    <a:p>
                      <a:pPr algn="ctr"/>
                      <a:r>
                        <a:rPr lang="en-US" sz="1200" dirty="0"/>
                        <a:t>270</a:t>
                      </a:r>
                    </a:p>
                  </a:txBody>
                  <a:tcPr/>
                </a:tc>
                <a:extLst>
                  <a:ext uri="{0D108BD9-81ED-4DB2-BD59-A6C34878D82A}">
                    <a16:rowId xmlns:a16="http://schemas.microsoft.com/office/drawing/2014/main" val="2958218402"/>
                  </a:ext>
                </a:extLst>
              </a:tr>
              <a:tr h="438110">
                <a:tc>
                  <a:txBody>
                    <a:bodyPr/>
                    <a:lstStyle/>
                    <a:p>
                      <a:r>
                        <a:rPr lang="en-US" sz="1200" dirty="0"/>
                        <a:t>Less: Dividends</a:t>
                      </a:r>
                    </a:p>
                  </a:txBody>
                  <a:tcPr/>
                </a:tc>
                <a:tc>
                  <a:txBody>
                    <a:bodyPr/>
                    <a:lstStyle/>
                    <a:p>
                      <a:pPr algn="ctr"/>
                      <a:r>
                        <a:rPr lang="en-US" sz="1200" dirty="0"/>
                        <a:t>0</a:t>
                      </a:r>
                    </a:p>
                  </a:txBody>
                  <a:tcPr/>
                </a:tc>
                <a:extLst>
                  <a:ext uri="{0D108BD9-81ED-4DB2-BD59-A6C34878D82A}">
                    <a16:rowId xmlns:a16="http://schemas.microsoft.com/office/drawing/2014/main" val="2185196447"/>
                  </a:ext>
                </a:extLst>
              </a:tr>
              <a:tr h="309590">
                <a:tc>
                  <a:txBody>
                    <a:bodyPr/>
                    <a:lstStyle/>
                    <a:p>
                      <a:r>
                        <a:rPr lang="en-US" sz="1200" dirty="0"/>
                        <a:t>Less: Reserves &amp; Surplus</a:t>
                      </a:r>
                    </a:p>
                  </a:txBody>
                  <a:tcPr/>
                </a:tc>
                <a:tc>
                  <a:txBody>
                    <a:bodyPr/>
                    <a:lstStyle/>
                    <a:p>
                      <a:pPr algn="ctr"/>
                      <a:r>
                        <a:rPr lang="en-US" sz="1200" dirty="0"/>
                        <a:t>350</a:t>
                      </a:r>
                    </a:p>
                  </a:txBody>
                  <a:tcPr/>
                </a:tc>
                <a:extLst>
                  <a:ext uri="{0D108BD9-81ED-4DB2-BD59-A6C34878D82A}">
                    <a16:rowId xmlns:a16="http://schemas.microsoft.com/office/drawing/2014/main" val="351896201"/>
                  </a:ext>
                </a:extLst>
              </a:tr>
              <a:tr h="438110">
                <a:tc>
                  <a:txBody>
                    <a:bodyPr/>
                    <a:lstStyle/>
                    <a:p>
                      <a:r>
                        <a:rPr lang="en-US" sz="1200" dirty="0"/>
                        <a:t>Less: Provision for Taxation and provision for unascertained liabilities</a:t>
                      </a:r>
                    </a:p>
                  </a:txBody>
                  <a:tcPr/>
                </a:tc>
                <a:tc>
                  <a:txBody>
                    <a:bodyPr/>
                    <a:lstStyle/>
                    <a:p>
                      <a:pPr algn="ctr"/>
                      <a:r>
                        <a:rPr lang="en-US" sz="1200" dirty="0"/>
                        <a:t>0</a:t>
                      </a:r>
                    </a:p>
                  </a:txBody>
                  <a:tcPr/>
                </a:tc>
                <a:extLst>
                  <a:ext uri="{0D108BD9-81ED-4DB2-BD59-A6C34878D82A}">
                    <a16:rowId xmlns:a16="http://schemas.microsoft.com/office/drawing/2014/main" val="2261317988"/>
                  </a:ext>
                </a:extLst>
              </a:tr>
              <a:tr h="438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Less: Provision for unascertained liabilities</a:t>
                      </a:r>
                    </a:p>
                  </a:txBody>
                  <a:tcPr/>
                </a:tc>
                <a:tc>
                  <a:txBody>
                    <a:bodyPr/>
                    <a:lstStyle/>
                    <a:p>
                      <a:pPr algn="ctr"/>
                      <a:r>
                        <a:rPr lang="en-US" sz="1200" b="0" dirty="0"/>
                        <a:t>0</a:t>
                      </a:r>
                    </a:p>
                  </a:txBody>
                  <a:tcPr/>
                </a:tc>
                <a:extLst>
                  <a:ext uri="{0D108BD9-81ED-4DB2-BD59-A6C34878D82A}">
                    <a16:rowId xmlns:a16="http://schemas.microsoft.com/office/drawing/2014/main" val="277528481"/>
                  </a:ext>
                </a:extLst>
              </a:tr>
              <a:tr h="320278">
                <a:tc>
                  <a:txBody>
                    <a:bodyPr/>
                    <a:lstStyle/>
                    <a:p>
                      <a:r>
                        <a:rPr lang="en-US" sz="1200" b="1" dirty="0"/>
                        <a:t>Total Liabilities (B)</a:t>
                      </a:r>
                    </a:p>
                  </a:txBody>
                  <a:tcPr/>
                </a:tc>
                <a:tc>
                  <a:txBody>
                    <a:bodyPr/>
                    <a:lstStyle/>
                    <a:p>
                      <a:pPr algn="ctr"/>
                      <a:r>
                        <a:rPr lang="en-US" sz="1200" b="1" dirty="0"/>
                        <a:t>80</a:t>
                      </a:r>
                    </a:p>
                  </a:txBody>
                  <a:tcPr/>
                </a:tc>
                <a:extLst>
                  <a:ext uri="{0D108BD9-81ED-4DB2-BD59-A6C34878D82A}">
                    <a16:rowId xmlns:a16="http://schemas.microsoft.com/office/drawing/2014/main" val="1770373575"/>
                  </a:ext>
                </a:extLst>
              </a:tr>
            </a:tbl>
          </a:graphicData>
        </a:graphic>
      </p:graphicFrame>
      <p:sp>
        <p:nvSpPr>
          <p:cNvPr id="12" name="Rectangle 11">
            <a:extLst>
              <a:ext uri="{FF2B5EF4-FFF2-40B4-BE49-F238E27FC236}">
                <a16:creationId xmlns:a16="http://schemas.microsoft.com/office/drawing/2014/main" id="{8439BCD3-5704-452D-86AB-4882741DEB8D}"/>
              </a:ext>
            </a:extLst>
          </p:cNvPr>
          <p:cNvSpPr/>
          <p:nvPr/>
        </p:nvSpPr>
        <p:spPr>
          <a:xfrm>
            <a:off x="4333154" y="4780669"/>
            <a:ext cx="3016879" cy="381725"/>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algn="ctr"/>
            <a:r>
              <a:rPr lang="en-US" sz="1400" b="1" dirty="0">
                <a:solidFill>
                  <a:schemeClr val="bg1"/>
                </a:solidFill>
              </a:rPr>
              <a:t>FMV </a:t>
            </a:r>
            <a:r>
              <a:rPr lang="en-US" sz="1400" dirty="0">
                <a:solidFill>
                  <a:schemeClr val="bg1"/>
                </a:solidFill>
              </a:rPr>
              <a:t>: </a:t>
            </a:r>
            <a:r>
              <a:rPr lang="en-US" sz="1400" b="1" dirty="0">
                <a:solidFill>
                  <a:schemeClr val="bg1"/>
                </a:solidFill>
              </a:rPr>
              <a:t>(A-B)/5,00,000 : INR 13,000 </a:t>
            </a:r>
          </a:p>
        </p:txBody>
      </p:sp>
      <p:grpSp>
        <p:nvGrpSpPr>
          <p:cNvPr id="13" name="Group 12">
            <a:extLst>
              <a:ext uri="{FF2B5EF4-FFF2-40B4-BE49-F238E27FC236}">
                <a16:creationId xmlns:a16="http://schemas.microsoft.com/office/drawing/2014/main" id="{78E3E65D-B3BD-45A2-8F20-55CFFC8EA57F}"/>
              </a:ext>
            </a:extLst>
          </p:cNvPr>
          <p:cNvGrpSpPr/>
          <p:nvPr/>
        </p:nvGrpSpPr>
        <p:grpSpPr>
          <a:xfrm>
            <a:off x="1695848" y="5514699"/>
            <a:ext cx="4163546" cy="746670"/>
            <a:chOff x="2662521" y="5295996"/>
            <a:chExt cx="4215193" cy="746670"/>
          </a:xfrm>
        </p:grpSpPr>
        <p:sp>
          <p:nvSpPr>
            <p:cNvPr id="21" name="Rectangle 20">
              <a:extLst>
                <a:ext uri="{FF2B5EF4-FFF2-40B4-BE49-F238E27FC236}">
                  <a16:creationId xmlns:a16="http://schemas.microsoft.com/office/drawing/2014/main" id="{FC2FF1E7-DC87-4A0A-A7BF-91F2FC302277}"/>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sp>
          <p:nvSpPr>
            <p:cNvPr id="22" name="Arrow: Chevron 21">
              <a:extLst>
                <a:ext uri="{FF2B5EF4-FFF2-40B4-BE49-F238E27FC236}">
                  <a16:creationId xmlns:a16="http://schemas.microsoft.com/office/drawing/2014/main" id="{8DC85240-ECED-45B7-BF96-88A7278F51FC}"/>
                </a:ext>
              </a:extLst>
            </p:cNvPr>
            <p:cNvSpPr/>
            <p:nvPr/>
          </p:nvSpPr>
          <p:spPr>
            <a:xfrm>
              <a:off x="4524679" y="5437475"/>
              <a:ext cx="410804" cy="433647"/>
            </a:xfrm>
            <a:prstGeom prst="chevr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srgbClr val="455560"/>
                </a:solidFill>
                <a:latin typeface="Arial"/>
                <a:ea typeface="MS PGothic"/>
              </a:endParaRPr>
            </a:p>
          </p:txBody>
        </p:sp>
        <p:sp>
          <p:nvSpPr>
            <p:cNvPr id="24" name="Text Box 7">
              <a:extLst>
                <a:ext uri="{FF2B5EF4-FFF2-40B4-BE49-F238E27FC236}">
                  <a16:creationId xmlns:a16="http://schemas.microsoft.com/office/drawing/2014/main" id="{2AC49495-93E9-48CF-9988-FFC00A6E06CD}"/>
                </a:ext>
              </a:extLst>
            </p:cNvPr>
            <p:cNvSpPr txBox="1">
              <a:spLocks noChangeArrowheads="1"/>
            </p:cNvSpPr>
            <p:nvPr/>
          </p:nvSpPr>
          <p:spPr bwMode="auto">
            <a:xfrm>
              <a:off x="2775965"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100" dirty="0">
                  <a:solidFill>
                    <a:schemeClr val="bg1"/>
                  </a:solidFill>
                  <a:latin typeface="+mj-lt"/>
                  <a:ea typeface="MS PGothic"/>
                </a:rPr>
                <a:t>Consideration of INR 17,000</a:t>
              </a:r>
            </a:p>
          </p:txBody>
        </p:sp>
        <p:sp>
          <p:nvSpPr>
            <p:cNvPr id="25" name="Text Box 7">
              <a:extLst>
                <a:ext uri="{FF2B5EF4-FFF2-40B4-BE49-F238E27FC236}">
                  <a16:creationId xmlns:a16="http://schemas.microsoft.com/office/drawing/2014/main" id="{66ABA176-ECEF-4529-976F-E8CE3D99F08C}"/>
                </a:ext>
              </a:extLst>
            </p:cNvPr>
            <p:cNvSpPr txBox="1">
              <a:spLocks noChangeArrowheads="1"/>
            </p:cNvSpPr>
            <p:nvPr/>
          </p:nvSpPr>
          <p:spPr bwMode="auto">
            <a:xfrm>
              <a:off x="5139196"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100" dirty="0">
                  <a:solidFill>
                    <a:schemeClr val="bg1"/>
                  </a:solidFill>
                  <a:latin typeface="+mj-lt"/>
                </a:rPr>
                <a:t>Fair Market Value as per Adjusted NAV of INR 13,000</a:t>
              </a:r>
            </a:p>
          </p:txBody>
        </p:sp>
      </p:grpSp>
      <p:sp>
        <p:nvSpPr>
          <p:cNvPr id="26" name="Arrow: Down 25">
            <a:extLst>
              <a:ext uri="{FF2B5EF4-FFF2-40B4-BE49-F238E27FC236}">
                <a16:creationId xmlns:a16="http://schemas.microsoft.com/office/drawing/2014/main" id="{CF302D7A-AD51-4792-96E2-D1DFBC910362}"/>
              </a:ext>
            </a:extLst>
          </p:cNvPr>
          <p:cNvSpPr/>
          <p:nvPr/>
        </p:nvSpPr>
        <p:spPr>
          <a:xfrm rot="16200000">
            <a:off x="5917078" y="5647016"/>
            <a:ext cx="694850" cy="498283"/>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grpSp>
        <p:nvGrpSpPr>
          <p:cNvPr id="27" name="Group 26">
            <a:extLst>
              <a:ext uri="{FF2B5EF4-FFF2-40B4-BE49-F238E27FC236}">
                <a16:creationId xmlns:a16="http://schemas.microsoft.com/office/drawing/2014/main" id="{4D3D8753-01F8-43AC-A1E1-9088D93505C2}"/>
              </a:ext>
            </a:extLst>
          </p:cNvPr>
          <p:cNvGrpSpPr/>
          <p:nvPr/>
        </p:nvGrpSpPr>
        <p:grpSpPr>
          <a:xfrm>
            <a:off x="6608221" y="5496912"/>
            <a:ext cx="3828903" cy="746670"/>
            <a:chOff x="2662521" y="5295996"/>
            <a:chExt cx="4215193" cy="746670"/>
          </a:xfrm>
        </p:grpSpPr>
        <p:sp>
          <p:nvSpPr>
            <p:cNvPr id="29" name="Rectangle 28">
              <a:extLst>
                <a:ext uri="{FF2B5EF4-FFF2-40B4-BE49-F238E27FC236}">
                  <a16:creationId xmlns:a16="http://schemas.microsoft.com/office/drawing/2014/main" id="{822DCA51-DA9A-4D1D-B3EF-1AE6DB093635}"/>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sp>
          <p:nvSpPr>
            <p:cNvPr id="32" name="Text Box 7">
              <a:extLst>
                <a:ext uri="{FF2B5EF4-FFF2-40B4-BE49-F238E27FC236}">
                  <a16:creationId xmlns:a16="http://schemas.microsoft.com/office/drawing/2014/main" id="{AE62D203-EA37-4613-949E-71B1648263DF}"/>
                </a:ext>
              </a:extLst>
            </p:cNvPr>
            <p:cNvSpPr txBox="1">
              <a:spLocks noChangeArrowheads="1"/>
            </p:cNvSpPr>
            <p:nvPr/>
          </p:nvSpPr>
          <p:spPr bwMode="auto">
            <a:xfrm>
              <a:off x="2775965" y="5394511"/>
              <a:ext cx="3921391"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ts val="1222"/>
                </a:lnSpc>
                <a:buClr>
                  <a:prstClr val="white"/>
                </a:buClr>
                <a:buSzPct val="85000"/>
                <a:defRPr/>
              </a:pPr>
              <a:r>
                <a:rPr lang="en-US" sz="1100" dirty="0">
                  <a:solidFill>
                    <a:schemeClr val="bg1"/>
                  </a:solidFill>
                  <a:latin typeface="+mj-lt"/>
                  <a:ea typeface="MS PGothic"/>
                </a:rPr>
                <a:t>No tax implication in the hands of recipient </a:t>
              </a:r>
            </a:p>
          </p:txBody>
        </p:sp>
      </p:grpSp>
      <p:sp>
        <p:nvSpPr>
          <p:cNvPr id="28" name="Title 1">
            <a:extLst>
              <a:ext uri="{FF2B5EF4-FFF2-40B4-BE49-F238E27FC236}">
                <a16:creationId xmlns:a16="http://schemas.microsoft.com/office/drawing/2014/main" id="{E00221C8-3F6D-4096-B0C9-243713F4708F}"/>
              </a:ext>
            </a:extLst>
          </p:cNvPr>
          <p:cNvSpPr>
            <a:spLocks noGrp="1"/>
          </p:cNvSpPr>
          <p:nvPr>
            <p:ph type="title"/>
          </p:nvPr>
        </p:nvSpPr>
        <p:spPr>
          <a:xfrm>
            <a:off x="814641" y="95471"/>
            <a:ext cx="8801100" cy="1066800"/>
          </a:xfrm>
        </p:spPr>
        <p:txBody>
          <a:bodyPr vert="horz" lIns="0" tIns="45720" rIns="91440" bIns="45720" rtlCol="0" anchor="ctr">
            <a:noAutofit/>
          </a:bodyPr>
          <a:lstStyle/>
          <a:p>
            <a:r>
              <a:rPr lang="en-US" sz="2800" dirty="0"/>
              <a:t>Rule 11UA: Common Stock</a:t>
            </a:r>
          </a:p>
        </p:txBody>
      </p:sp>
      <p:sp>
        <p:nvSpPr>
          <p:cNvPr id="18" name="Rectangle: Rounded Corners 17">
            <a:extLst>
              <a:ext uri="{FF2B5EF4-FFF2-40B4-BE49-F238E27FC236}">
                <a16:creationId xmlns:a16="http://schemas.microsoft.com/office/drawing/2014/main" id="{B5712E41-4E20-4E9E-9DA0-DCC6E1402CCF}"/>
              </a:ext>
            </a:extLst>
          </p:cNvPr>
          <p:cNvSpPr/>
          <p:nvPr/>
        </p:nvSpPr>
        <p:spPr>
          <a:xfrm>
            <a:off x="10657146" y="2488526"/>
            <a:ext cx="1162563" cy="940474"/>
          </a:xfrm>
          <a:prstGeom prst="roundRect">
            <a:avLst/>
          </a:prstGeom>
          <a:solidFill>
            <a:schemeClr val="accent4">
              <a:lumMod val="10000"/>
              <a:lumOff val="90000"/>
            </a:schemeClr>
          </a:solidFill>
          <a:ln w="12700" cap="flat" cmpd="sng" algn="ctr">
            <a:noFill/>
            <a:prstDash val="solid"/>
            <a:miter lim="800000"/>
          </a:ln>
          <a:effectLst>
            <a:outerShdw blurRad="63500" dist="37357" dir="2700000" rotWithShape="0">
              <a:scrgbClr r="0" g="0" b="0">
                <a:alpha val="4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US" sz="1100" b="1" dirty="0">
                <a:solidFill>
                  <a:schemeClr val="accent2"/>
                </a:solidFill>
              </a:rPr>
              <a:t>Pref shares treated as Equity being convertible in nature</a:t>
            </a:r>
          </a:p>
        </p:txBody>
      </p:sp>
      <p:sp>
        <p:nvSpPr>
          <p:cNvPr id="19" name="Right Brace 18">
            <a:extLst>
              <a:ext uri="{FF2B5EF4-FFF2-40B4-BE49-F238E27FC236}">
                <a16:creationId xmlns:a16="http://schemas.microsoft.com/office/drawing/2014/main" id="{CD46B241-7EA7-46B1-B3E9-18E1646BB6EE}"/>
              </a:ext>
            </a:extLst>
          </p:cNvPr>
          <p:cNvSpPr/>
          <p:nvPr/>
        </p:nvSpPr>
        <p:spPr>
          <a:xfrm>
            <a:off x="10315737" y="2272555"/>
            <a:ext cx="237545" cy="110816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2"/>
              </a:solidFill>
            </a:endParaRPr>
          </a:p>
        </p:txBody>
      </p:sp>
      <p:sp>
        <p:nvSpPr>
          <p:cNvPr id="20" name="Slide Number Placeholder 49">
            <a:extLst>
              <a:ext uri="{FF2B5EF4-FFF2-40B4-BE49-F238E27FC236}">
                <a16:creationId xmlns:a16="http://schemas.microsoft.com/office/drawing/2014/main" id="{B41298DC-89E1-4FCF-B1E0-03924A7E65A8}"/>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16</a:t>
            </a:fld>
            <a:endParaRPr lang="en-US" sz="900" dirty="0"/>
          </a:p>
        </p:txBody>
      </p:sp>
    </p:spTree>
    <p:extLst>
      <p:ext uri="{BB962C8B-B14F-4D97-AF65-F5344CB8AC3E}">
        <p14:creationId xmlns:p14="http://schemas.microsoft.com/office/powerpoint/2010/main" val="1163382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4659244E-3026-4B45-9E00-81DB4D4DAF34}"/>
              </a:ext>
            </a:extLst>
          </p:cNvPr>
          <p:cNvSpPr/>
          <p:nvPr/>
        </p:nvSpPr>
        <p:spPr>
          <a:xfrm>
            <a:off x="808381" y="1463941"/>
            <a:ext cx="8801100" cy="523220"/>
          </a:xfrm>
          <a:prstGeom prst="rect">
            <a:avLst/>
          </a:prstGeom>
          <a:solidFill>
            <a:schemeClr val="bg2">
              <a:lumMod val="20000"/>
              <a:lumOff val="80000"/>
            </a:schemeClr>
          </a:solidFill>
        </p:spPr>
        <p:txBody>
          <a:bodyPr wrap="square">
            <a:spAutoFit/>
          </a:bodyPr>
          <a:lstStyle/>
          <a:p>
            <a:r>
              <a:rPr lang="en-US" sz="1400" b="1" dirty="0">
                <a:solidFill>
                  <a:schemeClr val="accent2"/>
                </a:solidFill>
                <a:cs typeface="Arial" pitchFamily="34" charset="0"/>
              </a:rPr>
              <a:t>FAIR MARKET VALUE OF PREFERENCE SHARES HELD BY </a:t>
            </a:r>
            <a:r>
              <a:rPr lang="en-US" sz="1400" b="1" dirty="0">
                <a:solidFill>
                  <a:srgbClr val="FF0000"/>
                </a:solidFill>
                <a:cs typeface="Arial" pitchFamily="34" charset="0"/>
              </a:rPr>
              <a:t>INVESTOR B</a:t>
            </a:r>
          </a:p>
          <a:p>
            <a:r>
              <a:rPr lang="en-US" sz="1400" b="1" dirty="0">
                <a:cs typeface="Arial" pitchFamily="34" charset="0"/>
              </a:rPr>
              <a:t>Approach: </a:t>
            </a:r>
            <a:r>
              <a:rPr lang="en-US" sz="1400" b="1" dirty="0">
                <a:solidFill>
                  <a:srgbClr val="FF0000"/>
                </a:solidFill>
                <a:cs typeface="Arial" pitchFamily="34" charset="0"/>
              </a:rPr>
              <a:t>On a Fully Diluted Basis</a:t>
            </a:r>
          </a:p>
        </p:txBody>
      </p:sp>
      <p:graphicFrame>
        <p:nvGraphicFramePr>
          <p:cNvPr id="11" name="Table 10">
            <a:extLst>
              <a:ext uri="{FF2B5EF4-FFF2-40B4-BE49-F238E27FC236}">
                <a16:creationId xmlns:a16="http://schemas.microsoft.com/office/drawing/2014/main" id="{9343ACA8-A73C-4243-A7A7-BE1E94CDB6B4}"/>
              </a:ext>
            </a:extLst>
          </p:cNvPr>
          <p:cNvGraphicFramePr>
            <a:graphicFrameLocks noGrp="1"/>
          </p:cNvGraphicFramePr>
          <p:nvPr>
            <p:extLst>
              <p:ext uri="{D42A27DB-BD31-4B8C-83A1-F6EECF244321}">
                <p14:modId xmlns:p14="http://schemas.microsoft.com/office/powerpoint/2010/main" val="900001580"/>
              </p:ext>
            </p:extLst>
          </p:nvPr>
        </p:nvGraphicFramePr>
        <p:xfrm>
          <a:off x="5646749" y="3425788"/>
          <a:ext cx="5291804" cy="1463358"/>
        </p:xfrm>
        <a:graphic>
          <a:graphicData uri="http://schemas.openxmlformats.org/drawingml/2006/table">
            <a:tbl>
              <a:tblPr firstRow="1" bandRow="1">
                <a:tableStyleId>{5C22544A-7EE6-4342-B048-85BDC9FD1C3A}</a:tableStyleId>
              </a:tblPr>
              <a:tblGrid>
                <a:gridCol w="3356226">
                  <a:extLst>
                    <a:ext uri="{9D8B030D-6E8A-4147-A177-3AD203B41FA5}">
                      <a16:colId xmlns:a16="http://schemas.microsoft.com/office/drawing/2014/main" val="3502711515"/>
                    </a:ext>
                  </a:extLst>
                </a:gridCol>
                <a:gridCol w="1935578">
                  <a:extLst>
                    <a:ext uri="{9D8B030D-6E8A-4147-A177-3AD203B41FA5}">
                      <a16:colId xmlns:a16="http://schemas.microsoft.com/office/drawing/2014/main" val="2794342256"/>
                    </a:ext>
                  </a:extLst>
                </a:gridCol>
              </a:tblGrid>
              <a:tr h="270123">
                <a:tc>
                  <a:txBody>
                    <a:bodyPr/>
                    <a:lstStyle/>
                    <a:p>
                      <a:endParaRPr lang="en-US" sz="1400" dirty="0"/>
                    </a:p>
                  </a:txBody>
                  <a:tcPr/>
                </a:tc>
                <a:tc>
                  <a:txBody>
                    <a:bodyPr/>
                    <a:lstStyle/>
                    <a:p>
                      <a:pPr algn="ctr"/>
                      <a:r>
                        <a:rPr lang="en-US" sz="1400" dirty="0"/>
                        <a:t>Amount (INR Cr.)</a:t>
                      </a:r>
                    </a:p>
                  </a:txBody>
                  <a:tcPr/>
                </a:tc>
                <a:extLst>
                  <a:ext uri="{0D108BD9-81ED-4DB2-BD59-A6C34878D82A}">
                    <a16:rowId xmlns:a16="http://schemas.microsoft.com/office/drawing/2014/main" val="3240226385"/>
                  </a:ext>
                </a:extLst>
              </a:tr>
              <a:tr h="579279">
                <a:tc>
                  <a:txBody>
                    <a:bodyPr/>
                    <a:lstStyle/>
                    <a:p>
                      <a:r>
                        <a:rPr lang="en-US" sz="1400" dirty="0"/>
                        <a:t>Equity Value of the Firm arrived at using DCF, Market Approach</a:t>
                      </a:r>
                    </a:p>
                  </a:txBody>
                  <a:tcPr/>
                </a:tc>
                <a:tc>
                  <a:txBody>
                    <a:bodyPr/>
                    <a:lstStyle/>
                    <a:p>
                      <a:pPr algn="ctr"/>
                      <a:r>
                        <a:rPr lang="en-US" sz="1400" dirty="0"/>
                        <a:t>900 </a:t>
                      </a:r>
                    </a:p>
                  </a:txBody>
                  <a:tcPr/>
                </a:tc>
                <a:extLst>
                  <a:ext uri="{0D108BD9-81ED-4DB2-BD59-A6C34878D82A}">
                    <a16:rowId xmlns:a16="http://schemas.microsoft.com/office/drawing/2014/main" val="2135950478"/>
                  </a:ext>
                </a:extLst>
              </a:tr>
              <a:tr h="579279">
                <a:tc>
                  <a:txBody>
                    <a:bodyPr/>
                    <a:lstStyle/>
                    <a:p>
                      <a:r>
                        <a:rPr lang="en-US" sz="1400" dirty="0"/>
                        <a:t>FV of preference shares on a fully diluted basis </a:t>
                      </a:r>
                      <a:r>
                        <a:rPr lang="en-US" sz="1400" b="1" dirty="0"/>
                        <a:t>(as is converted basis)</a:t>
                      </a:r>
                    </a:p>
                  </a:txBody>
                  <a:tcPr/>
                </a:tc>
                <a:tc>
                  <a:txBody>
                    <a:bodyPr/>
                    <a:lstStyle/>
                    <a:p>
                      <a:pPr algn="ctr"/>
                      <a:r>
                        <a:rPr lang="en-US" sz="1400" dirty="0"/>
                        <a:t>INR 18,000 per share</a:t>
                      </a:r>
                    </a:p>
                  </a:txBody>
                  <a:tcPr/>
                </a:tc>
                <a:extLst>
                  <a:ext uri="{0D108BD9-81ED-4DB2-BD59-A6C34878D82A}">
                    <a16:rowId xmlns:a16="http://schemas.microsoft.com/office/drawing/2014/main" val="253454133"/>
                  </a:ext>
                </a:extLst>
              </a:tr>
            </a:tbl>
          </a:graphicData>
        </a:graphic>
      </p:graphicFrame>
      <p:sp>
        <p:nvSpPr>
          <p:cNvPr id="19" name="Rectangle 18">
            <a:extLst>
              <a:ext uri="{FF2B5EF4-FFF2-40B4-BE49-F238E27FC236}">
                <a16:creationId xmlns:a16="http://schemas.microsoft.com/office/drawing/2014/main" id="{CD161CF8-0090-45E8-88C0-A36C0EC8E793}"/>
              </a:ext>
            </a:extLst>
          </p:cNvPr>
          <p:cNvSpPr/>
          <p:nvPr/>
        </p:nvSpPr>
        <p:spPr>
          <a:xfrm>
            <a:off x="792352" y="2012468"/>
            <a:ext cx="10170173" cy="1169551"/>
          </a:xfrm>
          <a:prstGeom prst="rect">
            <a:avLst/>
          </a:prstGeom>
        </p:spPr>
        <p:txBody>
          <a:bodyPr wrap="square">
            <a:spAutoFit/>
          </a:bodyPr>
          <a:lstStyle/>
          <a:p>
            <a:pPr indent="-57150"/>
            <a:r>
              <a:rPr lang="en-US" sz="1400" b="1" dirty="0">
                <a:solidFill>
                  <a:schemeClr val="accent2"/>
                </a:solidFill>
              </a:rPr>
              <a:t>GUIDELINE:</a:t>
            </a:r>
          </a:p>
          <a:p>
            <a:pPr indent="-57150"/>
            <a:r>
              <a:rPr lang="en-US" sz="1400" dirty="0">
                <a:solidFill>
                  <a:srgbClr val="415560"/>
                </a:solidFill>
              </a:rPr>
              <a:t>To arrive at the fair market value of preference shares, we first estimate the enterprise value of the firm using internationally accepted valuation methodologies. To further, estimate the fair market value of preference shares which also has liquidation preference, say we use the fully diluted approach to arrive at the per share preference share value.</a:t>
            </a:r>
            <a:endParaRPr lang="en-US" sz="1400" dirty="0"/>
          </a:p>
          <a:p>
            <a:pPr indent="-57150"/>
            <a:endParaRPr lang="en-US" sz="1400" dirty="0"/>
          </a:p>
        </p:txBody>
      </p:sp>
      <p:grpSp>
        <p:nvGrpSpPr>
          <p:cNvPr id="20" name="Group 19">
            <a:extLst>
              <a:ext uri="{FF2B5EF4-FFF2-40B4-BE49-F238E27FC236}">
                <a16:creationId xmlns:a16="http://schemas.microsoft.com/office/drawing/2014/main" id="{E34289AC-11DE-400C-82E7-5A5DAEC294EF}"/>
              </a:ext>
            </a:extLst>
          </p:cNvPr>
          <p:cNvGrpSpPr/>
          <p:nvPr/>
        </p:nvGrpSpPr>
        <p:grpSpPr>
          <a:xfrm>
            <a:off x="1658959" y="5225826"/>
            <a:ext cx="4252850" cy="880746"/>
            <a:chOff x="2662521" y="5295996"/>
            <a:chExt cx="4215193" cy="746670"/>
          </a:xfrm>
        </p:grpSpPr>
        <p:sp>
          <p:nvSpPr>
            <p:cNvPr id="28" name="Rectangle 27">
              <a:extLst>
                <a:ext uri="{FF2B5EF4-FFF2-40B4-BE49-F238E27FC236}">
                  <a16:creationId xmlns:a16="http://schemas.microsoft.com/office/drawing/2014/main" id="{50C5B3CA-E74D-4882-A3EA-8343C4436136}"/>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200" dirty="0">
                <a:solidFill>
                  <a:prstClr val="white"/>
                </a:solidFill>
                <a:ea typeface="MS PGothic"/>
              </a:endParaRPr>
            </a:p>
          </p:txBody>
        </p:sp>
        <p:sp>
          <p:nvSpPr>
            <p:cNvPr id="30" name="Arrow: Chevron 29">
              <a:extLst>
                <a:ext uri="{FF2B5EF4-FFF2-40B4-BE49-F238E27FC236}">
                  <a16:creationId xmlns:a16="http://schemas.microsoft.com/office/drawing/2014/main" id="{B3B7E69A-51C1-437B-BC93-518965EAD23A}"/>
                </a:ext>
              </a:extLst>
            </p:cNvPr>
            <p:cNvSpPr/>
            <p:nvPr/>
          </p:nvSpPr>
          <p:spPr>
            <a:xfrm>
              <a:off x="4524679" y="5437475"/>
              <a:ext cx="410804" cy="433647"/>
            </a:xfrm>
            <a:prstGeom prst="chevr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200" dirty="0">
                <a:solidFill>
                  <a:srgbClr val="455560"/>
                </a:solidFill>
                <a:ea typeface="MS PGothic"/>
              </a:endParaRPr>
            </a:p>
          </p:txBody>
        </p:sp>
        <p:sp>
          <p:nvSpPr>
            <p:cNvPr id="31" name="Text Box 7">
              <a:extLst>
                <a:ext uri="{FF2B5EF4-FFF2-40B4-BE49-F238E27FC236}">
                  <a16:creationId xmlns:a16="http://schemas.microsoft.com/office/drawing/2014/main" id="{185E0405-5E7D-43EA-9C95-76853FE036C7}"/>
                </a:ext>
              </a:extLst>
            </p:cNvPr>
            <p:cNvSpPr txBox="1">
              <a:spLocks noChangeArrowheads="1"/>
            </p:cNvSpPr>
            <p:nvPr/>
          </p:nvSpPr>
          <p:spPr bwMode="auto">
            <a:xfrm>
              <a:off x="2775965"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200" b="1" dirty="0">
                  <a:solidFill>
                    <a:schemeClr val="bg1"/>
                  </a:solidFill>
                </a:rPr>
                <a:t>Consideration paid of INR 19,000 </a:t>
              </a:r>
            </a:p>
          </p:txBody>
        </p:sp>
        <p:sp>
          <p:nvSpPr>
            <p:cNvPr id="33" name="Text Box 7">
              <a:extLst>
                <a:ext uri="{FF2B5EF4-FFF2-40B4-BE49-F238E27FC236}">
                  <a16:creationId xmlns:a16="http://schemas.microsoft.com/office/drawing/2014/main" id="{7E30FD30-D9B7-4B80-A706-E5768988A6C2}"/>
                </a:ext>
              </a:extLst>
            </p:cNvPr>
            <p:cNvSpPr txBox="1">
              <a:spLocks noChangeArrowheads="1"/>
            </p:cNvSpPr>
            <p:nvPr/>
          </p:nvSpPr>
          <p:spPr bwMode="auto">
            <a:xfrm>
              <a:off x="5139196"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200" b="1" dirty="0">
                  <a:solidFill>
                    <a:schemeClr val="bg1"/>
                  </a:solidFill>
                </a:rPr>
                <a:t>Fair Market Value of INR 18,000 per share</a:t>
              </a:r>
            </a:p>
          </p:txBody>
        </p:sp>
      </p:grpSp>
      <p:sp>
        <p:nvSpPr>
          <p:cNvPr id="34" name="Arrow: Down 33">
            <a:extLst>
              <a:ext uri="{FF2B5EF4-FFF2-40B4-BE49-F238E27FC236}">
                <a16:creationId xmlns:a16="http://schemas.microsoft.com/office/drawing/2014/main" id="{DB2F44AE-44AE-4EBF-B435-7C296E7D1618}"/>
              </a:ext>
            </a:extLst>
          </p:cNvPr>
          <p:cNvSpPr/>
          <p:nvPr/>
        </p:nvSpPr>
        <p:spPr>
          <a:xfrm rot="16200000">
            <a:off x="5864896" y="5391920"/>
            <a:ext cx="694850" cy="498283"/>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grpSp>
        <p:nvGrpSpPr>
          <p:cNvPr id="35" name="Group 34">
            <a:extLst>
              <a:ext uri="{FF2B5EF4-FFF2-40B4-BE49-F238E27FC236}">
                <a16:creationId xmlns:a16="http://schemas.microsoft.com/office/drawing/2014/main" id="{888CED45-8EFC-475E-803C-5871922F4E35}"/>
              </a:ext>
            </a:extLst>
          </p:cNvPr>
          <p:cNvGrpSpPr/>
          <p:nvPr/>
        </p:nvGrpSpPr>
        <p:grpSpPr>
          <a:xfrm>
            <a:off x="6498865" y="5210792"/>
            <a:ext cx="3975103" cy="895779"/>
            <a:chOff x="2662521" y="5295996"/>
            <a:chExt cx="4215193" cy="746670"/>
          </a:xfrm>
        </p:grpSpPr>
        <p:sp>
          <p:nvSpPr>
            <p:cNvPr id="36" name="Rectangle 35">
              <a:extLst>
                <a:ext uri="{FF2B5EF4-FFF2-40B4-BE49-F238E27FC236}">
                  <a16:creationId xmlns:a16="http://schemas.microsoft.com/office/drawing/2014/main" id="{52DC7D75-6526-4E71-B94F-31266EBF1986}"/>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200" dirty="0">
                <a:solidFill>
                  <a:prstClr val="white"/>
                </a:solidFill>
                <a:ea typeface="MS PGothic"/>
              </a:endParaRPr>
            </a:p>
          </p:txBody>
        </p:sp>
        <p:sp>
          <p:nvSpPr>
            <p:cNvPr id="37" name="Text Box 7">
              <a:extLst>
                <a:ext uri="{FF2B5EF4-FFF2-40B4-BE49-F238E27FC236}">
                  <a16:creationId xmlns:a16="http://schemas.microsoft.com/office/drawing/2014/main" id="{30556EB7-2F2A-4FF5-8C2C-954FE8773FBC}"/>
                </a:ext>
              </a:extLst>
            </p:cNvPr>
            <p:cNvSpPr txBox="1">
              <a:spLocks noChangeArrowheads="1"/>
            </p:cNvSpPr>
            <p:nvPr/>
          </p:nvSpPr>
          <p:spPr bwMode="auto">
            <a:xfrm>
              <a:off x="2775965" y="5394511"/>
              <a:ext cx="3921391"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ts val="1222"/>
                </a:lnSpc>
                <a:buClr>
                  <a:prstClr val="white"/>
                </a:buClr>
                <a:buSzPct val="85000"/>
                <a:defRPr/>
              </a:pPr>
              <a:r>
                <a:rPr lang="en-US" sz="1200" b="1" dirty="0">
                  <a:solidFill>
                    <a:schemeClr val="bg1"/>
                  </a:solidFill>
                  <a:ea typeface="MS PGothic"/>
                </a:rPr>
                <a:t>No Tax liability in the hands of recipient </a:t>
              </a:r>
            </a:p>
          </p:txBody>
        </p:sp>
      </p:grpSp>
      <p:graphicFrame>
        <p:nvGraphicFramePr>
          <p:cNvPr id="18" name="Table 17">
            <a:extLst>
              <a:ext uri="{FF2B5EF4-FFF2-40B4-BE49-F238E27FC236}">
                <a16:creationId xmlns:a16="http://schemas.microsoft.com/office/drawing/2014/main" id="{1517F0B8-0062-4A28-B860-0FA54DD2C977}"/>
              </a:ext>
            </a:extLst>
          </p:cNvPr>
          <p:cNvGraphicFramePr>
            <a:graphicFrameLocks noGrp="1"/>
          </p:cNvGraphicFramePr>
          <p:nvPr>
            <p:extLst>
              <p:ext uri="{D42A27DB-BD31-4B8C-83A1-F6EECF244321}">
                <p14:modId xmlns:p14="http://schemas.microsoft.com/office/powerpoint/2010/main" val="3520042621"/>
              </p:ext>
            </p:extLst>
          </p:nvPr>
        </p:nvGraphicFramePr>
        <p:xfrm>
          <a:off x="1253447" y="3425573"/>
          <a:ext cx="4220060" cy="1428895"/>
        </p:xfrm>
        <a:graphic>
          <a:graphicData uri="http://schemas.openxmlformats.org/drawingml/2006/table">
            <a:tbl>
              <a:tblPr firstRow="1" bandRow="1">
                <a:tableStyleId>{5C22544A-7EE6-4342-B048-85BDC9FD1C3A}</a:tableStyleId>
              </a:tblPr>
              <a:tblGrid>
                <a:gridCol w="2193005">
                  <a:extLst>
                    <a:ext uri="{9D8B030D-6E8A-4147-A177-3AD203B41FA5}">
                      <a16:colId xmlns:a16="http://schemas.microsoft.com/office/drawing/2014/main" val="3502711515"/>
                    </a:ext>
                  </a:extLst>
                </a:gridCol>
                <a:gridCol w="2027055">
                  <a:extLst>
                    <a:ext uri="{9D8B030D-6E8A-4147-A177-3AD203B41FA5}">
                      <a16:colId xmlns:a16="http://schemas.microsoft.com/office/drawing/2014/main" val="2794342256"/>
                    </a:ext>
                  </a:extLst>
                </a:gridCol>
              </a:tblGrid>
              <a:tr h="315892">
                <a:tc>
                  <a:txBody>
                    <a:bodyPr/>
                    <a:lstStyle/>
                    <a:p>
                      <a:r>
                        <a:rPr lang="en-US" sz="1400" dirty="0"/>
                        <a:t>Capital Structure</a:t>
                      </a:r>
                    </a:p>
                  </a:txBody>
                  <a:tcPr/>
                </a:tc>
                <a:tc>
                  <a:txBody>
                    <a:bodyPr/>
                    <a:lstStyle/>
                    <a:p>
                      <a:pPr algn="ctr"/>
                      <a:r>
                        <a:rPr lang="en-US" sz="1400" dirty="0"/>
                        <a:t>(# of shares)</a:t>
                      </a:r>
                    </a:p>
                  </a:txBody>
                  <a:tcPr/>
                </a:tc>
                <a:extLst>
                  <a:ext uri="{0D108BD9-81ED-4DB2-BD59-A6C34878D82A}">
                    <a16:rowId xmlns:a16="http://schemas.microsoft.com/office/drawing/2014/main" val="3240226385"/>
                  </a:ext>
                </a:extLst>
              </a:tr>
              <a:tr h="371001">
                <a:tc>
                  <a:txBody>
                    <a:bodyPr/>
                    <a:lstStyle/>
                    <a:p>
                      <a:r>
                        <a:rPr lang="en-US" sz="1400" dirty="0"/>
                        <a:t>Common Equity Shares</a:t>
                      </a:r>
                    </a:p>
                  </a:txBody>
                  <a:tcPr/>
                </a:tc>
                <a:tc>
                  <a:txBody>
                    <a:bodyPr/>
                    <a:lstStyle/>
                    <a:p>
                      <a:pPr algn="ctr"/>
                      <a:r>
                        <a:rPr lang="en-US" sz="1400" dirty="0"/>
                        <a:t>2,50,000 shares</a:t>
                      </a:r>
                    </a:p>
                  </a:txBody>
                  <a:tcPr/>
                </a:tc>
                <a:extLst>
                  <a:ext uri="{0D108BD9-81ED-4DB2-BD59-A6C34878D82A}">
                    <a16:rowId xmlns:a16="http://schemas.microsoft.com/office/drawing/2014/main" val="2135950478"/>
                  </a:ext>
                </a:extLst>
              </a:tr>
              <a:tr h="371001">
                <a:tc>
                  <a:txBody>
                    <a:bodyPr/>
                    <a:lstStyle/>
                    <a:p>
                      <a:r>
                        <a:rPr lang="en-US" sz="1400" dirty="0"/>
                        <a:t>Preference Equity Shares</a:t>
                      </a:r>
                    </a:p>
                  </a:txBody>
                  <a:tcPr/>
                </a:tc>
                <a:tc>
                  <a:txBody>
                    <a:bodyPr/>
                    <a:lstStyle/>
                    <a:p>
                      <a:pPr algn="ctr"/>
                      <a:r>
                        <a:rPr lang="en-US" sz="1400" dirty="0"/>
                        <a:t>2,50,000 shares</a:t>
                      </a:r>
                    </a:p>
                  </a:txBody>
                  <a:tcPr/>
                </a:tc>
                <a:extLst>
                  <a:ext uri="{0D108BD9-81ED-4DB2-BD59-A6C34878D82A}">
                    <a16:rowId xmlns:a16="http://schemas.microsoft.com/office/drawing/2014/main" val="253454133"/>
                  </a:ext>
                </a:extLst>
              </a:tr>
              <a:tr h="371001">
                <a:tc>
                  <a:txBody>
                    <a:bodyPr/>
                    <a:lstStyle/>
                    <a:p>
                      <a:r>
                        <a:rPr lang="en-US" sz="1400" b="1" dirty="0"/>
                        <a:t>Total</a:t>
                      </a:r>
                    </a:p>
                  </a:txBody>
                  <a:tcPr/>
                </a:tc>
                <a:tc>
                  <a:txBody>
                    <a:bodyPr/>
                    <a:lstStyle/>
                    <a:p>
                      <a:pPr algn="ctr"/>
                      <a:r>
                        <a:rPr lang="en-US" sz="1400" b="1" dirty="0"/>
                        <a:t>5,00,000 shares</a:t>
                      </a:r>
                    </a:p>
                  </a:txBody>
                  <a:tcPr/>
                </a:tc>
                <a:extLst>
                  <a:ext uri="{0D108BD9-81ED-4DB2-BD59-A6C34878D82A}">
                    <a16:rowId xmlns:a16="http://schemas.microsoft.com/office/drawing/2014/main" val="1893855750"/>
                  </a:ext>
                </a:extLst>
              </a:tr>
            </a:tbl>
          </a:graphicData>
        </a:graphic>
      </p:graphicFrame>
      <p:sp>
        <p:nvSpPr>
          <p:cNvPr id="21" name="Title 1">
            <a:extLst>
              <a:ext uri="{FF2B5EF4-FFF2-40B4-BE49-F238E27FC236}">
                <a16:creationId xmlns:a16="http://schemas.microsoft.com/office/drawing/2014/main" id="{B246603C-9DD0-4EC1-BC9B-D3F03C33473A}"/>
              </a:ext>
            </a:extLst>
          </p:cNvPr>
          <p:cNvSpPr>
            <a:spLocks noGrp="1"/>
          </p:cNvSpPr>
          <p:nvPr>
            <p:ph type="title"/>
          </p:nvPr>
        </p:nvSpPr>
        <p:spPr>
          <a:xfrm>
            <a:off x="875603" y="321897"/>
            <a:ext cx="8930250" cy="1066800"/>
          </a:xfrm>
        </p:spPr>
        <p:txBody>
          <a:bodyPr vert="horz" lIns="0" tIns="45720" rIns="91440" bIns="45720" rtlCol="0" anchor="ctr">
            <a:noAutofit/>
          </a:bodyPr>
          <a:lstStyle/>
          <a:p>
            <a:r>
              <a:rPr lang="en-US" sz="2800" dirty="0"/>
              <a:t>Internationally Accepted Valuation Methodology Preferred Stock</a:t>
            </a:r>
          </a:p>
        </p:txBody>
      </p:sp>
      <p:sp>
        <p:nvSpPr>
          <p:cNvPr id="17" name="Slide Number Placeholder 49">
            <a:extLst>
              <a:ext uri="{FF2B5EF4-FFF2-40B4-BE49-F238E27FC236}">
                <a16:creationId xmlns:a16="http://schemas.microsoft.com/office/drawing/2014/main" id="{61D4192B-8207-4F75-92E6-3AB9A993F083}"/>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17</a:t>
            </a:fld>
            <a:endParaRPr lang="en-US" sz="900" dirty="0"/>
          </a:p>
        </p:txBody>
      </p:sp>
    </p:spTree>
    <p:extLst>
      <p:ext uri="{BB962C8B-B14F-4D97-AF65-F5344CB8AC3E}">
        <p14:creationId xmlns:p14="http://schemas.microsoft.com/office/powerpoint/2010/main" val="3655563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4659244E-3026-4B45-9E00-81DB4D4DAF34}"/>
              </a:ext>
            </a:extLst>
          </p:cNvPr>
          <p:cNvSpPr/>
          <p:nvPr/>
        </p:nvSpPr>
        <p:spPr>
          <a:xfrm>
            <a:off x="808381" y="1463941"/>
            <a:ext cx="8801100" cy="523220"/>
          </a:xfrm>
          <a:prstGeom prst="rect">
            <a:avLst/>
          </a:prstGeom>
          <a:solidFill>
            <a:schemeClr val="bg2">
              <a:lumMod val="20000"/>
              <a:lumOff val="80000"/>
            </a:schemeClr>
          </a:solidFill>
        </p:spPr>
        <p:txBody>
          <a:bodyPr wrap="square">
            <a:spAutoFit/>
          </a:bodyPr>
          <a:lstStyle/>
          <a:p>
            <a:r>
              <a:rPr lang="en-US" sz="1400" b="1" dirty="0">
                <a:solidFill>
                  <a:schemeClr val="accent2"/>
                </a:solidFill>
                <a:cs typeface="Arial" pitchFamily="34" charset="0"/>
              </a:rPr>
              <a:t>FAIR MARKET VALUE OF PREFERENCE SHARES HELD BY </a:t>
            </a:r>
            <a:r>
              <a:rPr lang="en-US" sz="1400" b="1" dirty="0">
                <a:solidFill>
                  <a:srgbClr val="FF0000"/>
                </a:solidFill>
                <a:cs typeface="Arial" pitchFamily="34" charset="0"/>
              </a:rPr>
              <a:t>INVESTOR B</a:t>
            </a:r>
          </a:p>
          <a:p>
            <a:r>
              <a:rPr lang="en-US" sz="1400" b="1" dirty="0">
                <a:cs typeface="Arial" pitchFamily="34" charset="0"/>
              </a:rPr>
              <a:t>Approach: </a:t>
            </a:r>
            <a:r>
              <a:rPr lang="en-US" sz="1400" b="1" dirty="0">
                <a:solidFill>
                  <a:srgbClr val="FF0000"/>
                </a:solidFill>
                <a:cs typeface="Arial" pitchFamily="34" charset="0"/>
              </a:rPr>
              <a:t>Using OPM</a:t>
            </a:r>
          </a:p>
        </p:txBody>
      </p:sp>
      <p:graphicFrame>
        <p:nvGraphicFramePr>
          <p:cNvPr id="11" name="Table 10">
            <a:extLst>
              <a:ext uri="{FF2B5EF4-FFF2-40B4-BE49-F238E27FC236}">
                <a16:creationId xmlns:a16="http://schemas.microsoft.com/office/drawing/2014/main" id="{9343ACA8-A73C-4243-A7A7-BE1E94CDB6B4}"/>
              </a:ext>
            </a:extLst>
          </p:cNvPr>
          <p:cNvGraphicFramePr>
            <a:graphicFrameLocks noGrp="1"/>
          </p:cNvGraphicFramePr>
          <p:nvPr>
            <p:extLst>
              <p:ext uri="{D42A27DB-BD31-4B8C-83A1-F6EECF244321}">
                <p14:modId xmlns:p14="http://schemas.microsoft.com/office/powerpoint/2010/main" val="284128615"/>
              </p:ext>
            </p:extLst>
          </p:nvPr>
        </p:nvGraphicFramePr>
        <p:xfrm>
          <a:off x="5646749" y="3425788"/>
          <a:ext cx="5291804" cy="1463358"/>
        </p:xfrm>
        <a:graphic>
          <a:graphicData uri="http://schemas.openxmlformats.org/drawingml/2006/table">
            <a:tbl>
              <a:tblPr firstRow="1" bandRow="1">
                <a:tableStyleId>{5C22544A-7EE6-4342-B048-85BDC9FD1C3A}</a:tableStyleId>
              </a:tblPr>
              <a:tblGrid>
                <a:gridCol w="3356226">
                  <a:extLst>
                    <a:ext uri="{9D8B030D-6E8A-4147-A177-3AD203B41FA5}">
                      <a16:colId xmlns:a16="http://schemas.microsoft.com/office/drawing/2014/main" val="3502711515"/>
                    </a:ext>
                  </a:extLst>
                </a:gridCol>
                <a:gridCol w="1935578">
                  <a:extLst>
                    <a:ext uri="{9D8B030D-6E8A-4147-A177-3AD203B41FA5}">
                      <a16:colId xmlns:a16="http://schemas.microsoft.com/office/drawing/2014/main" val="2794342256"/>
                    </a:ext>
                  </a:extLst>
                </a:gridCol>
              </a:tblGrid>
              <a:tr h="270123">
                <a:tc>
                  <a:txBody>
                    <a:bodyPr/>
                    <a:lstStyle/>
                    <a:p>
                      <a:endParaRPr lang="en-US" sz="1400" dirty="0"/>
                    </a:p>
                  </a:txBody>
                  <a:tcPr/>
                </a:tc>
                <a:tc>
                  <a:txBody>
                    <a:bodyPr/>
                    <a:lstStyle/>
                    <a:p>
                      <a:pPr algn="ctr"/>
                      <a:r>
                        <a:rPr lang="en-US" sz="1400" dirty="0"/>
                        <a:t>Amount (INR Cr.)</a:t>
                      </a:r>
                    </a:p>
                  </a:txBody>
                  <a:tcPr/>
                </a:tc>
                <a:extLst>
                  <a:ext uri="{0D108BD9-81ED-4DB2-BD59-A6C34878D82A}">
                    <a16:rowId xmlns:a16="http://schemas.microsoft.com/office/drawing/2014/main" val="3240226385"/>
                  </a:ext>
                </a:extLst>
              </a:tr>
              <a:tr h="579279">
                <a:tc>
                  <a:txBody>
                    <a:bodyPr/>
                    <a:lstStyle/>
                    <a:p>
                      <a:r>
                        <a:rPr lang="en-US" sz="1400" dirty="0"/>
                        <a:t>Equity Value of the Firm arrived at using DCF, Market Approach</a:t>
                      </a:r>
                    </a:p>
                  </a:txBody>
                  <a:tcPr/>
                </a:tc>
                <a:tc>
                  <a:txBody>
                    <a:bodyPr/>
                    <a:lstStyle/>
                    <a:p>
                      <a:pPr algn="ctr"/>
                      <a:r>
                        <a:rPr lang="en-US" sz="1400" dirty="0"/>
                        <a:t>900 </a:t>
                      </a:r>
                    </a:p>
                  </a:txBody>
                  <a:tcPr/>
                </a:tc>
                <a:extLst>
                  <a:ext uri="{0D108BD9-81ED-4DB2-BD59-A6C34878D82A}">
                    <a16:rowId xmlns:a16="http://schemas.microsoft.com/office/drawing/2014/main" val="2135950478"/>
                  </a:ext>
                </a:extLst>
              </a:tr>
              <a:tr h="579279">
                <a:tc>
                  <a:txBody>
                    <a:bodyPr/>
                    <a:lstStyle/>
                    <a:p>
                      <a:r>
                        <a:rPr lang="en-US" sz="1400" dirty="0"/>
                        <a:t>FV of preference shares using OPM analysis</a:t>
                      </a:r>
                      <a:endParaRPr lang="en-US" sz="1400" b="1" dirty="0"/>
                    </a:p>
                  </a:txBody>
                  <a:tcPr/>
                </a:tc>
                <a:tc>
                  <a:txBody>
                    <a:bodyPr/>
                    <a:lstStyle/>
                    <a:p>
                      <a:pPr algn="ctr"/>
                      <a:r>
                        <a:rPr lang="en-US" sz="1400" dirty="0"/>
                        <a:t>INR 20,000 per share</a:t>
                      </a:r>
                    </a:p>
                  </a:txBody>
                  <a:tcPr/>
                </a:tc>
                <a:extLst>
                  <a:ext uri="{0D108BD9-81ED-4DB2-BD59-A6C34878D82A}">
                    <a16:rowId xmlns:a16="http://schemas.microsoft.com/office/drawing/2014/main" val="253454133"/>
                  </a:ext>
                </a:extLst>
              </a:tr>
            </a:tbl>
          </a:graphicData>
        </a:graphic>
      </p:graphicFrame>
      <p:sp>
        <p:nvSpPr>
          <p:cNvPr id="19" name="Rectangle 18">
            <a:extLst>
              <a:ext uri="{FF2B5EF4-FFF2-40B4-BE49-F238E27FC236}">
                <a16:creationId xmlns:a16="http://schemas.microsoft.com/office/drawing/2014/main" id="{CD161CF8-0090-45E8-88C0-A36C0EC8E793}"/>
              </a:ext>
            </a:extLst>
          </p:cNvPr>
          <p:cNvSpPr/>
          <p:nvPr/>
        </p:nvSpPr>
        <p:spPr>
          <a:xfrm>
            <a:off x="792352" y="2012468"/>
            <a:ext cx="10170173" cy="738664"/>
          </a:xfrm>
          <a:prstGeom prst="rect">
            <a:avLst/>
          </a:prstGeom>
        </p:spPr>
        <p:txBody>
          <a:bodyPr wrap="square">
            <a:spAutoFit/>
          </a:bodyPr>
          <a:lstStyle/>
          <a:p>
            <a:pPr indent="-57150"/>
            <a:r>
              <a:rPr lang="en-US" sz="1400" b="1" dirty="0">
                <a:solidFill>
                  <a:schemeClr val="accent2"/>
                </a:solidFill>
              </a:rPr>
              <a:t>GUIDELINE:</a:t>
            </a:r>
          </a:p>
          <a:p>
            <a:pPr indent="-57150"/>
            <a:r>
              <a:rPr lang="en-US" sz="1400" dirty="0">
                <a:solidFill>
                  <a:srgbClr val="415560"/>
                </a:solidFill>
              </a:rPr>
              <a:t>In continuation to the prior case, </a:t>
            </a:r>
            <a:r>
              <a:rPr lang="en-US" sz="1400" u="sng" dirty="0">
                <a:solidFill>
                  <a:srgbClr val="415560"/>
                </a:solidFill>
              </a:rPr>
              <a:t>tax liability may arrive </a:t>
            </a:r>
            <a:r>
              <a:rPr lang="en-US" sz="1400" dirty="0">
                <a:solidFill>
                  <a:srgbClr val="415560"/>
                </a:solidFill>
              </a:rPr>
              <a:t>for Investor B depending on the methodology used for valuation i.e., on a fully diluted basis or using option pricing model.</a:t>
            </a:r>
          </a:p>
        </p:txBody>
      </p:sp>
      <p:grpSp>
        <p:nvGrpSpPr>
          <p:cNvPr id="20" name="Group 19">
            <a:extLst>
              <a:ext uri="{FF2B5EF4-FFF2-40B4-BE49-F238E27FC236}">
                <a16:creationId xmlns:a16="http://schemas.microsoft.com/office/drawing/2014/main" id="{E34289AC-11DE-400C-82E7-5A5DAEC294EF}"/>
              </a:ext>
            </a:extLst>
          </p:cNvPr>
          <p:cNvGrpSpPr/>
          <p:nvPr/>
        </p:nvGrpSpPr>
        <p:grpSpPr>
          <a:xfrm>
            <a:off x="1658959" y="5225826"/>
            <a:ext cx="4252850" cy="880746"/>
            <a:chOff x="2662521" y="5295996"/>
            <a:chExt cx="4215193" cy="746670"/>
          </a:xfrm>
        </p:grpSpPr>
        <p:sp>
          <p:nvSpPr>
            <p:cNvPr id="28" name="Rectangle 27">
              <a:extLst>
                <a:ext uri="{FF2B5EF4-FFF2-40B4-BE49-F238E27FC236}">
                  <a16:creationId xmlns:a16="http://schemas.microsoft.com/office/drawing/2014/main" id="{50C5B3CA-E74D-4882-A3EA-8343C4436136}"/>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200" dirty="0">
                <a:solidFill>
                  <a:prstClr val="white"/>
                </a:solidFill>
                <a:ea typeface="MS PGothic"/>
              </a:endParaRPr>
            </a:p>
          </p:txBody>
        </p:sp>
        <p:sp>
          <p:nvSpPr>
            <p:cNvPr id="30" name="Arrow: Chevron 29">
              <a:extLst>
                <a:ext uri="{FF2B5EF4-FFF2-40B4-BE49-F238E27FC236}">
                  <a16:creationId xmlns:a16="http://schemas.microsoft.com/office/drawing/2014/main" id="{B3B7E69A-51C1-437B-BC93-518965EAD23A}"/>
                </a:ext>
              </a:extLst>
            </p:cNvPr>
            <p:cNvSpPr/>
            <p:nvPr/>
          </p:nvSpPr>
          <p:spPr>
            <a:xfrm flipH="1">
              <a:off x="4513996" y="5437475"/>
              <a:ext cx="381839" cy="433647"/>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200" dirty="0">
                <a:solidFill>
                  <a:srgbClr val="455560"/>
                </a:solidFill>
                <a:ea typeface="MS PGothic"/>
              </a:endParaRPr>
            </a:p>
          </p:txBody>
        </p:sp>
        <p:sp>
          <p:nvSpPr>
            <p:cNvPr id="31" name="Text Box 7">
              <a:extLst>
                <a:ext uri="{FF2B5EF4-FFF2-40B4-BE49-F238E27FC236}">
                  <a16:creationId xmlns:a16="http://schemas.microsoft.com/office/drawing/2014/main" id="{185E0405-5E7D-43EA-9C95-76853FE036C7}"/>
                </a:ext>
              </a:extLst>
            </p:cNvPr>
            <p:cNvSpPr txBox="1">
              <a:spLocks noChangeArrowheads="1"/>
            </p:cNvSpPr>
            <p:nvPr/>
          </p:nvSpPr>
          <p:spPr bwMode="auto">
            <a:xfrm>
              <a:off x="2775965"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200" b="1" dirty="0">
                  <a:solidFill>
                    <a:schemeClr val="bg1"/>
                  </a:solidFill>
                </a:rPr>
                <a:t>Consideration paid of INR 19,000 </a:t>
              </a:r>
            </a:p>
          </p:txBody>
        </p:sp>
        <p:sp>
          <p:nvSpPr>
            <p:cNvPr id="33" name="Text Box 7">
              <a:extLst>
                <a:ext uri="{FF2B5EF4-FFF2-40B4-BE49-F238E27FC236}">
                  <a16:creationId xmlns:a16="http://schemas.microsoft.com/office/drawing/2014/main" id="{7E30FD30-D9B7-4B80-A706-E5768988A6C2}"/>
                </a:ext>
              </a:extLst>
            </p:cNvPr>
            <p:cNvSpPr txBox="1">
              <a:spLocks noChangeArrowheads="1"/>
            </p:cNvSpPr>
            <p:nvPr/>
          </p:nvSpPr>
          <p:spPr bwMode="auto">
            <a:xfrm>
              <a:off x="5139196"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200" b="1" dirty="0">
                  <a:solidFill>
                    <a:schemeClr val="bg1"/>
                  </a:solidFill>
                </a:rPr>
                <a:t>Fair Market Value of INR 20,000 per share</a:t>
              </a:r>
            </a:p>
          </p:txBody>
        </p:sp>
      </p:grpSp>
      <p:sp>
        <p:nvSpPr>
          <p:cNvPr id="34" name="Arrow: Down 33">
            <a:extLst>
              <a:ext uri="{FF2B5EF4-FFF2-40B4-BE49-F238E27FC236}">
                <a16:creationId xmlns:a16="http://schemas.microsoft.com/office/drawing/2014/main" id="{DB2F44AE-44AE-4EBF-B435-7C296E7D1618}"/>
              </a:ext>
            </a:extLst>
          </p:cNvPr>
          <p:cNvSpPr/>
          <p:nvPr/>
        </p:nvSpPr>
        <p:spPr>
          <a:xfrm rot="16200000">
            <a:off x="5864896" y="5391920"/>
            <a:ext cx="694850" cy="498283"/>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grpSp>
        <p:nvGrpSpPr>
          <p:cNvPr id="35" name="Group 34">
            <a:extLst>
              <a:ext uri="{FF2B5EF4-FFF2-40B4-BE49-F238E27FC236}">
                <a16:creationId xmlns:a16="http://schemas.microsoft.com/office/drawing/2014/main" id="{888CED45-8EFC-475E-803C-5871922F4E35}"/>
              </a:ext>
            </a:extLst>
          </p:cNvPr>
          <p:cNvGrpSpPr/>
          <p:nvPr/>
        </p:nvGrpSpPr>
        <p:grpSpPr>
          <a:xfrm>
            <a:off x="6498865" y="5210792"/>
            <a:ext cx="3975103" cy="895779"/>
            <a:chOff x="2662521" y="5295996"/>
            <a:chExt cx="4215193" cy="746670"/>
          </a:xfrm>
        </p:grpSpPr>
        <p:sp>
          <p:nvSpPr>
            <p:cNvPr id="36" name="Rectangle 35">
              <a:extLst>
                <a:ext uri="{FF2B5EF4-FFF2-40B4-BE49-F238E27FC236}">
                  <a16:creationId xmlns:a16="http://schemas.microsoft.com/office/drawing/2014/main" id="{52DC7D75-6526-4E71-B94F-31266EBF1986}"/>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200" dirty="0">
                <a:solidFill>
                  <a:prstClr val="white"/>
                </a:solidFill>
                <a:ea typeface="MS PGothic"/>
              </a:endParaRPr>
            </a:p>
          </p:txBody>
        </p:sp>
        <p:sp>
          <p:nvSpPr>
            <p:cNvPr id="37" name="Text Box 7">
              <a:extLst>
                <a:ext uri="{FF2B5EF4-FFF2-40B4-BE49-F238E27FC236}">
                  <a16:creationId xmlns:a16="http://schemas.microsoft.com/office/drawing/2014/main" id="{30556EB7-2F2A-4FF5-8C2C-954FE8773FBC}"/>
                </a:ext>
              </a:extLst>
            </p:cNvPr>
            <p:cNvSpPr txBox="1">
              <a:spLocks noChangeArrowheads="1"/>
            </p:cNvSpPr>
            <p:nvPr/>
          </p:nvSpPr>
          <p:spPr bwMode="auto">
            <a:xfrm>
              <a:off x="2775965" y="5394511"/>
              <a:ext cx="3921391"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ts val="1222"/>
                </a:lnSpc>
                <a:buClr>
                  <a:prstClr val="white"/>
                </a:buClr>
                <a:buSzPct val="85000"/>
                <a:defRPr/>
              </a:pPr>
              <a:r>
                <a:rPr lang="en-US" sz="1200" b="1" dirty="0">
                  <a:solidFill>
                    <a:schemeClr val="bg1"/>
                  </a:solidFill>
                  <a:ea typeface="MS PGothic"/>
                </a:rPr>
                <a:t>Tax payable on difference of INR 1,000 in the hands of recipient </a:t>
              </a:r>
            </a:p>
          </p:txBody>
        </p:sp>
      </p:grpSp>
      <p:graphicFrame>
        <p:nvGraphicFramePr>
          <p:cNvPr id="18" name="Table 17">
            <a:extLst>
              <a:ext uri="{FF2B5EF4-FFF2-40B4-BE49-F238E27FC236}">
                <a16:creationId xmlns:a16="http://schemas.microsoft.com/office/drawing/2014/main" id="{1517F0B8-0062-4A28-B860-0FA54DD2C977}"/>
              </a:ext>
            </a:extLst>
          </p:cNvPr>
          <p:cNvGraphicFramePr>
            <a:graphicFrameLocks noGrp="1"/>
          </p:cNvGraphicFramePr>
          <p:nvPr/>
        </p:nvGraphicFramePr>
        <p:xfrm>
          <a:off x="1253447" y="3425573"/>
          <a:ext cx="4220060" cy="1428895"/>
        </p:xfrm>
        <a:graphic>
          <a:graphicData uri="http://schemas.openxmlformats.org/drawingml/2006/table">
            <a:tbl>
              <a:tblPr firstRow="1" bandRow="1">
                <a:tableStyleId>{5C22544A-7EE6-4342-B048-85BDC9FD1C3A}</a:tableStyleId>
              </a:tblPr>
              <a:tblGrid>
                <a:gridCol w="2193005">
                  <a:extLst>
                    <a:ext uri="{9D8B030D-6E8A-4147-A177-3AD203B41FA5}">
                      <a16:colId xmlns:a16="http://schemas.microsoft.com/office/drawing/2014/main" val="3502711515"/>
                    </a:ext>
                  </a:extLst>
                </a:gridCol>
                <a:gridCol w="2027055">
                  <a:extLst>
                    <a:ext uri="{9D8B030D-6E8A-4147-A177-3AD203B41FA5}">
                      <a16:colId xmlns:a16="http://schemas.microsoft.com/office/drawing/2014/main" val="2794342256"/>
                    </a:ext>
                  </a:extLst>
                </a:gridCol>
              </a:tblGrid>
              <a:tr h="315892">
                <a:tc>
                  <a:txBody>
                    <a:bodyPr/>
                    <a:lstStyle/>
                    <a:p>
                      <a:r>
                        <a:rPr lang="en-US" sz="1400" dirty="0"/>
                        <a:t>Capital Structure</a:t>
                      </a:r>
                    </a:p>
                  </a:txBody>
                  <a:tcPr/>
                </a:tc>
                <a:tc>
                  <a:txBody>
                    <a:bodyPr/>
                    <a:lstStyle/>
                    <a:p>
                      <a:pPr algn="ctr"/>
                      <a:r>
                        <a:rPr lang="en-US" sz="1400" dirty="0"/>
                        <a:t>(# of shares)</a:t>
                      </a:r>
                    </a:p>
                  </a:txBody>
                  <a:tcPr/>
                </a:tc>
                <a:extLst>
                  <a:ext uri="{0D108BD9-81ED-4DB2-BD59-A6C34878D82A}">
                    <a16:rowId xmlns:a16="http://schemas.microsoft.com/office/drawing/2014/main" val="3240226385"/>
                  </a:ext>
                </a:extLst>
              </a:tr>
              <a:tr h="371001">
                <a:tc>
                  <a:txBody>
                    <a:bodyPr/>
                    <a:lstStyle/>
                    <a:p>
                      <a:r>
                        <a:rPr lang="en-US" sz="1400" dirty="0"/>
                        <a:t>Common Equity Shares</a:t>
                      </a:r>
                    </a:p>
                  </a:txBody>
                  <a:tcPr/>
                </a:tc>
                <a:tc>
                  <a:txBody>
                    <a:bodyPr/>
                    <a:lstStyle/>
                    <a:p>
                      <a:pPr algn="ctr"/>
                      <a:r>
                        <a:rPr lang="en-US" sz="1400" dirty="0"/>
                        <a:t>2,50,000 shares</a:t>
                      </a:r>
                    </a:p>
                  </a:txBody>
                  <a:tcPr/>
                </a:tc>
                <a:extLst>
                  <a:ext uri="{0D108BD9-81ED-4DB2-BD59-A6C34878D82A}">
                    <a16:rowId xmlns:a16="http://schemas.microsoft.com/office/drawing/2014/main" val="2135950478"/>
                  </a:ext>
                </a:extLst>
              </a:tr>
              <a:tr h="371001">
                <a:tc>
                  <a:txBody>
                    <a:bodyPr/>
                    <a:lstStyle/>
                    <a:p>
                      <a:r>
                        <a:rPr lang="en-US" sz="1400" dirty="0"/>
                        <a:t>Preference Equity Shares</a:t>
                      </a:r>
                    </a:p>
                  </a:txBody>
                  <a:tcPr/>
                </a:tc>
                <a:tc>
                  <a:txBody>
                    <a:bodyPr/>
                    <a:lstStyle/>
                    <a:p>
                      <a:pPr algn="ctr"/>
                      <a:r>
                        <a:rPr lang="en-US" sz="1400" dirty="0"/>
                        <a:t>2,50,000 shares</a:t>
                      </a:r>
                    </a:p>
                  </a:txBody>
                  <a:tcPr/>
                </a:tc>
                <a:extLst>
                  <a:ext uri="{0D108BD9-81ED-4DB2-BD59-A6C34878D82A}">
                    <a16:rowId xmlns:a16="http://schemas.microsoft.com/office/drawing/2014/main" val="253454133"/>
                  </a:ext>
                </a:extLst>
              </a:tr>
              <a:tr h="371001">
                <a:tc>
                  <a:txBody>
                    <a:bodyPr/>
                    <a:lstStyle/>
                    <a:p>
                      <a:r>
                        <a:rPr lang="en-US" sz="1400" b="1" dirty="0"/>
                        <a:t>Total</a:t>
                      </a:r>
                    </a:p>
                  </a:txBody>
                  <a:tcPr/>
                </a:tc>
                <a:tc>
                  <a:txBody>
                    <a:bodyPr/>
                    <a:lstStyle/>
                    <a:p>
                      <a:pPr algn="ctr"/>
                      <a:r>
                        <a:rPr lang="en-US" sz="1400" b="1" dirty="0"/>
                        <a:t>5,00,000 shares</a:t>
                      </a:r>
                    </a:p>
                  </a:txBody>
                  <a:tcPr/>
                </a:tc>
                <a:extLst>
                  <a:ext uri="{0D108BD9-81ED-4DB2-BD59-A6C34878D82A}">
                    <a16:rowId xmlns:a16="http://schemas.microsoft.com/office/drawing/2014/main" val="1893855750"/>
                  </a:ext>
                </a:extLst>
              </a:tr>
            </a:tbl>
          </a:graphicData>
        </a:graphic>
      </p:graphicFrame>
      <p:sp>
        <p:nvSpPr>
          <p:cNvPr id="21" name="Title 1">
            <a:extLst>
              <a:ext uri="{FF2B5EF4-FFF2-40B4-BE49-F238E27FC236}">
                <a16:creationId xmlns:a16="http://schemas.microsoft.com/office/drawing/2014/main" id="{B246603C-9DD0-4EC1-BC9B-D3F03C33473A}"/>
              </a:ext>
            </a:extLst>
          </p:cNvPr>
          <p:cNvSpPr>
            <a:spLocks noGrp="1"/>
          </p:cNvSpPr>
          <p:nvPr>
            <p:ph type="title"/>
          </p:nvPr>
        </p:nvSpPr>
        <p:spPr>
          <a:xfrm>
            <a:off x="875603" y="321897"/>
            <a:ext cx="8930250" cy="1066800"/>
          </a:xfrm>
        </p:spPr>
        <p:txBody>
          <a:bodyPr vert="horz" lIns="0" tIns="45720" rIns="91440" bIns="45720" rtlCol="0" anchor="ctr">
            <a:noAutofit/>
          </a:bodyPr>
          <a:lstStyle/>
          <a:p>
            <a:r>
              <a:rPr lang="en-US" sz="2800" dirty="0"/>
              <a:t>Internationally Accepted Valuation Methodology Preferred Stock</a:t>
            </a:r>
          </a:p>
        </p:txBody>
      </p:sp>
      <p:sp>
        <p:nvSpPr>
          <p:cNvPr id="17" name="Slide Number Placeholder 49">
            <a:extLst>
              <a:ext uri="{FF2B5EF4-FFF2-40B4-BE49-F238E27FC236}">
                <a16:creationId xmlns:a16="http://schemas.microsoft.com/office/drawing/2014/main" id="{1564C5C0-4018-4E6A-8C59-846EF231E867}"/>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18</a:t>
            </a:fld>
            <a:endParaRPr lang="en-US" sz="900" dirty="0"/>
          </a:p>
        </p:txBody>
      </p:sp>
    </p:spTree>
    <p:extLst>
      <p:ext uri="{BB962C8B-B14F-4D97-AF65-F5344CB8AC3E}">
        <p14:creationId xmlns:p14="http://schemas.microsoft.com/office/powerpoint/2010/main" val="3810403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9F3D8E-A4DD-47CD-A050-F3ACB7887E23}"/>
              </a:ext>
            </a:extLst>
          </p:cNvPr>
          <p:cNvSpPr>
            <a:spLocks noGrp="1"/>
          </p:cNvSpPr>
          <p:nvPr>
            <p:ph type="title"/>
          </p:nvPr>
        </p:nvSpPr>
        <p:spPr/>
        <p:txBody>
          <a:bodyPr/>
          <a:lstStyle/>
          <a:p>
            <a:r>
              <a:rPr lang="en-US" dirty="0"/>
              <a:t>Case Study 3 – Complex Capital Structure (Anti Dilution Rights) </a:t>
            </a:r>
            <a:br>
              <a:rPr lang="en-US" dirty="0"/>
            </a:br>
            <a:endParaRPr lang="en-US" dirty="0"/>
          </a:p>
        </p:txBody>
      </p:sp>
    </p:spTree>
    <p:extLst>
      <p:ext uri="{BB962C8B-B14F-4D97-AF65-F5344CB8AC3E}">
        <p14:creationId xmlns:p14="http://schemas.microsoft.com/office/powerpoint/2010/main" val="1050379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5DE0D7C2-EF43-4FEB-BAE6-30D35BE2558C}"/>
              </a:ext>
            </a:extLst>
          </p:cNvPr>
          <p:cNvSpPr>
            <a:spLocks noGrp="1"/>
          </p:cNvSpPr>
          <p:nvPr>
            <p:ph type="sldNum" sz="quarter" idx="12"/>
          </p:nvPr>
        </p:nvSpPr>
        <p:spPr/>
        <p:txBody>
          <a:bodyPr/>
          <a:lstStyle/>
          <a:p>
            <a:fld id="{CB7FE98A-78B1-495F-8A5C-53E48422F91F}" type="slidenum">
              <a:rPr lang="en-US" smtClean="0"/>
              <a:pPr/>
              <a:t>2</a:t>
            </a:fld>
            <a:endParaRPr lang="en-US" dirty="0"/>
          </a:p>
        </p:txBody>
      </p:sp>
      <p:sp>
        <p:nvSpPr>
          <p:cNvPr id="4" name="Title 3">
            <a:extLst>
              <a:ext uri="{FF2B5EF4-FFF2-40B4-BE49-F238E27FC236}">
                <a16:creationId xmlns:a16="http://schemas.microsoft.com/office/drawing/2014/main" id="{E06AAC68-BD6E-4276-B3FB-00C472E8E194}"/>
              </a:ext>
            </a:extLst>
          </p:cNvPr>
          <p:cNvSpPr>
            <a:spLocks noGrp="1"/>
          </p:cNvSpPr>
          <p:nvPr>
            <p:ph type="title"/>
          </p:nvPr>
        </p:nvSpPr>
        <p:spPr/>
        <p:txBody>
          <a:bodyPr/>
          <a:lstStyle/>
          <a:p>
            <a:r>
              <a:rPr lang="en-US" dirty="0"/>
              <a:t>Complex Capital Structure</a:t>
            </a:r>
          </a:p>
        </p:txBody>
      </p:sp>
      <p:sp>
        <p:nvSpPr>
          <p:cNvPr id="12" name="Text Placeholder 1">
            <a:extLst>
              <a:ext uri="{FF2B5EF4-FFF2-40B4-BE49-F238E27FC236}">
                <a16:creationId xmlns:a16="http://schemas.microsoft.com/office/drawing/2014/main" id="{3DCE8D43-EB20-4F31-8401-8DDB2299B8FE}"/>
              </a:ext>
            </a:extLst>
          </p:cNvPr>
          <p:cNvSpPr txBox="1">
            <a:spLocks/>
          </p:cNvSpPr>
          <p:nvPr/>
        </p:nvSpPr>
        <p:spPr>
          <a:xfrm>
            <a:off x="838199" y="1600200"/>
            <a:ext cx="2632788" cy="4572000"/>
          </a:xfrm>
          <a:prstGeom prst="rect">
            <a:avLst/>
          </a:prstGeom>
          <a:solidFill>
            <a:schemeClr val="bg1">
              <a:lumMod val="95000"/>
            </a:schemeClr>
          </a:solidFill>
        </p:spPr>
        <p:txBody>
          <a:bodyPr lIns="91440" rIns="91440"/>
          <a:lstStyle>
            <a:lvl1pPr marL="0" indent="0" algn="l" defTabSz="914400" rtl="0" eaLnBrk="1" latinLnBrk="0" hangingPunct="1">
              <a:lnSpc>
                <a:spcPct val="100000"/>
              </a:lnSpc>
              <a:spcBef>
                <a:spcPts val="1000"/>
              </a:spcBef>
              <a:buFont typeface="Arial" panose="020B0604020202020204" pitchFamily="34" charset="0"/>
              <a:buNone/>
              <a:defRPr sz="1600" kern="1200">
                <a:solidFill>
                  <a:schemeClr val="tx1"/>
                </a:solidFill>
                <a:latin typeface="+mn-lt"/>
                <a:ea typeface="+mn-ea"/>
                <a:cs typeface="+mn-cs"/>
              </a:defRPr>
            </a:lvl1pPr>
            <a:lvl2pPr marL="230188" indent="-114300" algn="l" defTabSz="914400" rtl="0" eaLnBrk="1" latinLnBrk="0" hangingPunct="1">
              <a:lnSpc>
                <a:spcPct val="100000"/>
              </a:lnSpc>
              <a:spcBef>
                <a:spcPts val="500"/>
              </a:spcBef>
              <a:buClr>
                <a:schemeClr val="accent2"/>
              </a:buClr>
              <a:buFont typeface="Arial" panose="020B0604020202020204" pitchFamily="34" charset="0"/>
              <a:buChar char="•"/>
              <a:tabLst/>
              <a:defRPr sz="1600" kern="1200">
                <a:solidFill>
                  <a:schemeClr val="tx1"/>
                </a:solidFill>
                <a:latin typeface="+mn-lt"/>
                <a:ea typeface="+mn-ea"/>
                <a:cs typeface="+mn-cs"/>
              </a:defRPr>
            </a:lvl2pPr>
            <a:lvl3pPr marL="461963" indent="-230188" algn="l" defTabSz="914400" rtl="0" eaLnBrk="1" latinLnBrk="0" hangingPunct="1">
              <a:lnSpc>
                <a:spcPct val="100000"/>
              </a:lnSpc>
              <a:spcBef>
                <a:spcPts val="500"/>
              </a:spcBef>
              <a:buClr>
                <a:schemeClr val="accent2"/>
              </a:buClr>
              <a:buFont typeface="System Font Regular"/>
              <a:buChar char="—"/>
              <a:tabLst/>
              <a:defRPr sz="1400" kern="1200">
                <a:solidFill>
                  <a:schemeClr val="tx1"/>
                </a:solidFill>
                <a:latin typeface="+mn-lt"/>
                <a:ea typeface="+mn-ea"/>
                <a:cs typeface="+mn-cs"/>
              </a:defRPr>
            </a:lvl3pPr>
            <a:lvl4pPr marL="574675" indent="-225425" algn="l" defTabSz="914400" rtl="0" eaLnBrk="1" latinLnBrk="0" hangingPunct="1">
              <a:lnSpc>
                <a:spcPct val="100000"/>
              </a:lnSpc>
              <a:spcBef>
                <a:spcPts val="500"/>
              </a:spcBef>
              <a:buClr>
                <a:schemeClr val="accent2"/>
              </a:buClr>
              <a:buFont typeface="Courier New" panose="02070309020205020404" pitchFamily="49" charset="0"/>
              <a:buChar char="o"/>
              <a:tabLst/>
              <a:defRPr sz="1400" kern="1200">
                <a:solidFill>
                  <a:schemeClr val="tx1"/>
                </a:solidFill>
                <a:latin typeface="+mn-lt"/>
                <a:ea typeface="+mn-ea"/>
                <a:cs typeface="+mn-cs"/>
              </a:defRPr>
            </a:lvl4pPr>
            <a:lvl5pPr marL="685800" indent="-220663" algn="l" defTabSz="914400" rtl="0" eaLnBrk="1" latinLnBrk="0" hangingPunct="1">
              <a:lnSpc>
                <a:spcPct val="100000"/>
              </a:lnSpc>
              <a:spcBef>
                <a:spcPts val="500"/>
              </a:spcBef>
              <a:buClr>
                <a:schemeClr val="accent2"/>
              </a:buClr>
              <a:buFont typeface="System Font Regular"/>
              <a:buChar char="–"/>
              <a:tabLst/>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lnSpc>
                <a:spcPct val="125000"/>
              </a:lnSpc>
              <a:spcBef>
                <a:spcPts val="400"/>
              </a:spcBef>
              <a:buClr>
                <a:schemeClr val="accent2"/>
              </a:buClr>
              <a:buFont typeface="Arial" panose="020B0604020202020204" pitchFamily="34" charset="0"/>
              <a:buChar char="•"/>
            </a:pPr>
            <a:r>
              <a:rPr lang="en-US" sz="1200" spc="10" dirty="0"/>
              <a:t>A company is said to have a complex capital structure if it has issued </a:t>
            </a:r>
            <a:r>
              <a:rPr lang="en-US" sz="1200" b="1" spc="10" dirty="0"/>
              <a:t>any financial instrument which is potentially convertible into common stock</a:t>
            </a:r>
            <a:r>
              <a:rPr lang="en-US" sz="1200" spc="10" dirty="0"/>
              <a:t> (or ordinary shares). </a:t>
            </a:r>
          </a:p>
          <a:p>
            <a:pPr marL="171450" indent="-171450">
              <a:lnSpc>
                <a:spcPct val="125000"/>
              </a:lnSpc>
              <a:spcBef>
                <a:spcPts val="400"/>
              </a:spcBef>
              <a:buClr>
                <a:schemeClr val="accent2"/>
              </a:buClr>
              <a:buFont typeface="Arial" panose="020B0604020202020204" pitchFamily="34" charset="0"/>
              <a:buChar char="•"/>
            </a:pPr>
            <a:r>
              <a:rPr lang="en-US" sz="1200" spc="10" dirty="0"/>
              <a:t>An organization is considered to have a complex structure because the </a:t>
            </a:r>
            <a:r>
              <a:rPr lang="en-US" sz="1200" b="1" spc="10" dirty="0"/>
              <a:t>total number of common shares outstanding can be increased </a:t>
            </a:r>
            <a:r>
              <a:rPr lang="en-US" sz="1200" spc="10" dirty="0"/>
              <a:t>at any time without the direction of the board of directors. </a:t>
            </a:r>
          </a:p>
          <a:p>
            <a:pPr marL="171450" indent="-171450">
              <a:lnSpc>
                <a:spcPct val="125000"/>
              </a:lnSpc>
              <a:spcBef>
                <a:spcPts val="400"/>
              </a:spcBef>
              <a:buClr>
                <a:schemeClr val="accent2"/>
              </a:buClr>
              <a:buFont typeface="Arial" panose="020B0604020202020204" pitchFamily="34" charset="0"/>
              <a:buChar char="•"/>
            </a:pPr>
            <a:r>
              <a:rPr lang="en-US" sz="1200" spc="10" dirty="0"/>
              <a:t>This is </a:t>
            </a:r>
            <a:r>
              <a:rPr lang="en-US" sz="1200" b="1" spc="10" dirty="0"/>
              <a:t>frequent in startup or venture-backed companies</a:t>
            </a:r>
            <a:r>
              <a:rPr lang="en-US" sz="1200" spc="10" dirty="0"/>
              <a:t> that receive financing through multiple channels or fundraising rounds and private equity sources</a:t>
            </a:r>
          </a:p>
        </p:txBody>
      </p:sp>
      <p:sp>
        <p:nvSpPr>
          <p:cNvPr id="14" name="Rectangle 13">
            <a:extLst>
              <a:ext uri="{FF2B5EF4-FFF2-40B4-BE49-F238E27FC236}">
                <a16:creationId xmlns:a16="http://schemas.microsoft.com/office/drawing/2014/main" id="{7D9ECCE3-2E9D-40FE-AB46-F72D5980DA45}"/>
              </a:ext>
            </a:extLst>
          </p:cNvPr>
          <p:cNvSpPr/>
          <p:nvPr/>
        </p:nvSpPr>
        <p:spPr>
          <a:xfrm>
            <a:off x="3705225" y="1607214"/>
            <a:ext cx="7648576" cy="290849"/>
          </a:xfrm>
          <a:prstGeom prst="rect">
            <a:avLst/>
          </a:prstGeom>
        </p:spPr>
        <p:txBody>
          <a:bodyPr wrap="square" lIns="0" tIns="45720" rIns="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tx2"/>
                </a:solidFill>
              </a:rPr>
              <a:t>Typical Instruments issued are as follows:</a:t>
            </a:r>
          </a:p>
        </p:txBody>
      </p:sp>
      <p:grpSp>
        <p:nvGrpSpPr>
          <p:cNvPr id="61" name="Group 60">
            <a:extLst>
              <a:ext uri="{FF2B5EF4-FFF2-40B4-BE49-F238E27FC236}">
                <a16:creationId xmlns:a16="http://schemas.microsoft.com/office/drawing/2014/main" id="{4336ECFF-D7A3-47B9-989D-4BDFBAC1E20F}"/>
              </a:ext>
            </a:extLst>
          </p:cNvPr>
          <p:cNvGrpSpPr/>
          <p:nvPr/>
        </p:nvGrpSpPr>
        <p:grpSpPr>
          <a:xfrm>
            <a:off x="3705225" y="2016799"/>
            <a:ext cx="2361487" cy="4160165"/>
            <a:chOff x="3705225" y="2016799"/>
            <a:chExt cx="2361487" cy="4160165"/>
          </a:xfrm>
        </p:grpSpPr>
        <p:sp>
          <p:nvSpPr>
            <p:cNvPr id="20" name="TextBox 19">
              <a:extLst>
                <a:ext uri="{FF2B5EF4-FFF2-40B4-BE49-F238E27FC236}">
                  <a16:creationId xmlns:a16="http://schemas.microsoft.com/office/drawing/2014/main" id="{4679D2A0-8CA0-46FC-B820-ED5A04B70068}"/>
                </a:ext>
              </a:extLst>
            </p:cNvPr>
            <p:cNvSpPr txBox="1"/>
            <p:nvPr/>
          </p:nvSpPr>
          <p:spPr>
            <a:xfrm>
              <a:off x="3705225" y="3159232"/>
              <a:ext cx="2361487" cy="3017732"/>
            </a:xfrm>
            <a:prstGeom prst="rect">
              <a:avLst/>
            </a:prstGeom>
            <a:noFill/>
            <a:ln>
              <a:noFill/>
              <a:prstDash val="dashDot"/>
            </a:ln>
          </p:spPr>
          <p:txBody>
            <a:bodyPr wrap="square" lIns="0" rIns="0" rtlCol="0" anchor="t">
              <a:noAutofit/>
            </a:bodyPr>
            <a:lstStyle/>
            <a:p>
              <a:pPr>
                <a:spcBef>
                  <a:spcPts val="600"/>
                </a:spcBef>
              </a:pPr>
              <a:r>
                <a:rPr lang="en-US" sz="1200" dirty="0"/>
                <a:t>Convertible bond or convertible note or convertible debt is a type of bond that the holder can convert into a specified number of shares of common stock in the issuing company or cash of equal value. It is a hybrid security with debt- and equity-like features. e.g., CCD, OCD</a:t>
              </a:r>
            </a:p>
          </p:txBody>
        </p:sp>
        <p:sp>
          <p:nvSpPr>
            <p:cNvPr id="21" name="Rectangle 20">
              <a:extLst>
                <a:ext uri="{FF2B5EF4-FFF2-40B4-BE49-F238E27FC236}">
                  <a16:creationId xmlns:a16="http://schemas.microsoft.com/office/drawing/2014/main" id="{114E83E1-72D2-4C50-909F-5111F68612FE}"/>
                </a:ext>
              </a:extLst>
            </p:cNvPr>
            <p:cNvSpPr/>
            <p:nvPr/>
          </p:nvSpPr>
          <p:spPr>
            <a:xfrm>
              <a:off x="3705225" y="2829314"/>
              <a:ext cx="2361487" cy="276999"/>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rIns="0" rtlCol="0" anchor="ctr">
              <a:noAutofit/>
            </a:bodyPr>
            <a:lstStyle/>
            <a:p>
              <a:r>
                <a:rPr lang="en-US" sz="1200" b="1" dirty="0">
                  <a:solidFill>
                    <a:schemeClr val="accent2"/>
                  </a:solidFill>
                </a:rPr>
                <a:t>Convertible Bonds</a:t>
              </a:r>
            </a:p>
          </p:txBody>
        </p:sp>
        <p:cxnSp>
          <p:nvCxnSpPr>
            <p:cNvPr id="26" name="Straight Connector 25">
              <a:extLst>
                <a:ext uri="{FF2B5EF4-FFF2-40B4-BE49-F238E27FC236}">
                  <a16:creationId xmlns:a16="http://schemas.microsoft.com/office/drawing/2014/main" id="{ADFF80F8-EF03-444B-8495-D054E52238E8}"/>
                </a:ext>
              </a:extLst>
            </p:cNvPr>
            <p:cNvCxnSpPr>
              <a:cxnSpLocks/>
            </p:cNvCxnSpPr>
            <p:nvPr/>
          </p:nvCxnSpPr>
          <p:spPr>
            <a:xfrm>
              <a:off x="3705225" y="3106313"/>
              <a:ext cx="55245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7B38CFA0-9C82-4128-99F8-A5BE220419A6}"/>
                </a:ext>
              </a:extLst>
            </p:cNvPr>
            <p:cNvSpPr/>
            <p:nvPr/>
          </p:nvSpPr>
          <p:spPr>
            <a:xfrm>
              <a:off x="3705225" y="2016799"/>
              <a:ext cx="754698" cy="7546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294">
                <a:defRPr/>
              </a:pPr>
              <a:endParaRPr lang="en-US" dirty="0">
                <a:solidFill>
                  <a:prstClr val="white"/>
                </a:solidFill>
                <a:ea typeface="MS PGothic"/>
              </a:endParaRPr>
            </a:p>
          </p:txBody>
        </p:sp>
        <p:sp>
          <p:nvSpPr>
            <p:cNvPr id="47" name="Freeform: Shape 46">
              <a:extLst>
                <a:ext uri="{FF2B5EF4-FFF2-40B4-BE49-F238E27FC236}">
                  <a16:creationId xmlns:a16="http://schemas.microsoft.com/office/drawing/2014/main" id="{9719B26A-D8BB-41EF-B5B7-6B7D36A5466F}"/>
                </a:ext>
              </a:extLst>
            </p:cNvPr>
            <p:cNvSpPr/>
            <p:nvPr/>
          </p:nvSpPr>
          <p:spPr>
            <a:xfrm>
              <a:off x="3845150" y="2160822"/>
              <a:ext cx="474848" cy="466652"/>
            </a:xfrm>
            <a:custGeom>
              <a:avLst/>
              <a:gdLst>
                <a:gd name="connsiteX0" fmla="*/ 521237 w 590550"/>
                <a:gd name="connsiteY0" fmla="*/ 455628 h 580358"/>
                <a:gd name="connsiteX1" fmla="*/ 466792 w 590550"/>
                <a:gd name="connsiteY1" fmla="*/ 474821 h 580358"/>
                <a:gd name="connsiteX2" fmla="*/ 478860 w 590550"/>
                <a:gd name="connsiteY2" fmla="*/ 543601 h 580358"/>
                <a:gd name="connsiteX3" fmla="*/ 503272 w 590550"/>
                <a:gd name="connsiteY3" fmla="*/ 522075 h 580358"/>
                <a:gd name="connsiteX4" fmla="*/ 535638 w 590550"/>
                <a:gd name="connsiteY4" fmla="*/ 537724 h 580358"/>
                <a:gd name="connsiteX5" fmla="*/ 374113 w 590550"/>
                <a:gd name="connsiteY5" fmla="*/ 455619 h 580358"/>
                <a:gd name="connsiteX6" fmla="*/ 359712 w 590550"/>
                <a:gd name="connsiteY6" fmla="*/ 537715 h 580358"/>
                <a:gd name="connsiteX7" fmla="*/ 392078 w 590550"/>
                <a:gd name="connsiteY7" fmla="*/ 522065 h 580358"/>
                <a:gd name="connsiteX8" fmla="*/ 416490 w 590550"/>
                <a:gd name="connsiteY8" fmla="*/ 543592 h 580358"/>
                <a:gd name="connsiteX9" fmla="*/ 428558 w 590550"/>
                <a:gd name="connsiteY9" fmla="*/ 474812 h 580358"/>
                <a:gd name="connsiteX10" fmla="*/ 374113 w 590550"/>
                <a:gd name="connsiteY10" fmla="*/ 455619 h 580358"/>
                <a:gd name="connsiteX11" fmla="*/ 366636 w 590550"/>
                <a:gd name="connsiteY11" fmla="*/ 266985 h 580358"/>
                <a:gd name="connsiteX12" fmla="*/ 381362 w 590550"/>
                <a:gd name="connsiteY12" fmla="*/ 279072 h 580358"/>
                <a:gd name="connsiteX13" fmla="*/ 361950 w 590550"/>
                <a:gd name="connsiteY13" fmla="*/ 333374 h 580358"/>
                <a:gd name="connsiteX14" fmla="*/ 447675 w 590550"/>
                <a:gd name="connsiteY14" fmla="*/ 419099 h 580358"/>
                <a:gd name="connsiteX15" fmla="*/ 501977 w 590550"/>
                <a:gd name="connsiteY15" fmla="*/ 399687 h 580358"/>
                <a:gd name="connsiteX16" fmla="*/ 514064 w 590550"/>
                <a:gd name="connsiteY16" fmla="*/ 414422 h 580358"/>
                <a:gd name="connsiteX17" fmla="*/ 447675 w 590550"/>
                <a:gd name="connsiteY17" fmla="*/ 438149 h 580358"/>
                <a:gd name="connsiteX18" fmla="*/ 342900 w 590550"/>
                <a:gd name="connsiteY18" fmla="*/ 333374 h 580358"/>
                <a:gd name="connsiteX19" fmla="*/ 366636 w 590550"/>
                <a:gd name="connsiteY19" fmla="*/ 266985 h 580358"/>
                <a:gd name="connsiteX20" fmla="*/ 438150 w 590550"/>
                <a:gd name="connsiteY20" fmla="*/ 266700 h 580358"/>
                <a:gd name="connsiteX21" fmla="*/ 457200 w 590550"/>
                <a:gd name="connsiteY21" fmla="*/ 266700 h 580358"/>
                <a:gd name="connsiteX22" fmla="*/ 457200 w 590550"/>
                <a:gd name="connsiteY22" fmla="*/ 285750 h 580358"/>
                <a:gd name="connsiteX23" fmla="*/ 485775 w 590550"/>
                <a:gd name="connsiteY23" fmla="*/ 314325 h 580358"/>
                <a:gd name="connsiteX24" fmla="*/ 466725 w 590550"/>
                <a:gd name="connsiteY24" fmla="*/ 314325 h 580358"/>
                <a:gd name="connsiteX25" fmla="*/ 457200 w 590550"/>
                <a:gd name="connsiteY25" fmla="*/ 304800 h 580358"/>
                <a:gd name="connsiteX26" fmla="*/ 428625 w 590550"/>
                <a:gd name="connsiteY26" fmla="*/ 304800 h 580358"/>
                <a:gd name="connsiteX27" fmla="*/ 428625 w 590550"/>
                <a:gd name="connsiteY27" fmla="*/ 314325 h 580358"/>
                <a:gd name="connsiteX28" fmla="*/ 438150 w 590550"/>
                <a:gd name="connsiteY28" fmla="*/ 323850 h 580358"/>
                <a:gd name="connsiteX29" fmla="*/ 457200 w 590550"/>
                <a:gd name="connsiteY29" fmla="*/ 323850 h 580358"/>
                <a:gd name="connsiteX30" fmla="*/ 485775 w 590550"/>
                <a:gd name="connsiteY30" fmla="*/ 352425 h 580358"/>
                <a:gd name="connsiteX31" fmla="*/ 485775 w 590550"/>
                <a:gd name="connsiteY31" fmla="*/ 381000 h 580358"/>
                <a:gd name="connsiteX32" fmla="*/ 457200 w 590550"/>
                <a:gd name="connsiteY32" fmla="*/ 381000 h 580358"/>
                <a:gd name="connsiteX33" fmla="*/ 457200 w 590550"/>
                <a:gd name="connsiteY33" fmla="*/ 400050 h 580358"/>
                <a:gd name="connsiteX34" fmla="*/ 438150 w 590550"/>
                <a:gd name="connsiteY34" fmla="*/ 400050 h 580358"/>
                <a:gd name="connsiteX35" fmla="*/ 438150 w 590550"/>
                <a:gd name="connsiteY35" fmla="*/ 381000 h 580358"/>
                <a:gd name="connsiteX36" fmla="*/ 409575 w 590550"/>
                <a:gd name="connsiteY36" fmla="*/ 352425 h 580358"/>
                <a:gd name="connsiteX37" fmla="*/ 428625 w 590550"/>
                <a:gd name="connsiteY37" fmla="*/ 352425 h 580358"/>
                <a:gd name="connsiteX38" fmla="*/ 438150 w 590550"/>
                <a:gd name="connsiteY38" fmla="*/ 361950 h 580358"/>
                <a:gd name="connsiteX39" fmla="*/ 466725 w 590550"/>
                <a:gd name="connsiteY39" fmla="*/ 361950 h 580358"/>
                <a:gd name="connsiteX40" fmla="*/ 466725 w 590550"/>
                <a:gd name="connsiteY40" fmla="*/ 352425 h 580358"/>
                <a:gd name="connsiteX41" fmla="*/ 457200 w 590550"/>
                <a:gd name="connsiteY41" fmla="*/ 342900 h 580358"/>
                <a:gd name="connsiteX42" fmla="*/ 438150 w 590550"/>
                <a:gd name="connsiteY42" fmla="*/ 342900 h 580358"/>
                <a:gd name="connsiteX43" fmla="*/ 409575 w 590550"/>
                <a:gd name="connsiteY43" fmla="*/ 314325 h 580358"/>
                <a:gd name="connsiteX44" fmla="*/ 409575 w 590550"/>
                <a:gd name="connsiteY44" fmla="*/ 285750 h 580358"/>
                <a:gd name="connsiteX45" fmla="*/ 438150 w 590550"/>
                <a:gd name="connsiteY45" fmla="*/ 285750 h 580358"/>
                <a:gd name="connsiteX46" fmla="*/ 19050 w 590550"/>
                <a:gd name="connsiteY46" fmla="*/ 251593 h 580358"/>
                <a:gd name="connsiteX47" fmla="*/ 19050 w 590550"/>
                <a:gd name="connsiteY47" fmla="*/ 333375 h 580358"/>
                <a:gd name="connsiteX48" fmla="*/ 28575 w 590550"/>
                <a:gd name="connsiteY48" fmla="*/ 342900 h 580358"/>
                <a:gd name="connsiteX49" fmla="*/ 110357 w 590550"/>
                <a:gd name="connsiteY49" fmla="*/ 342900 h 580358"/>
                <a:gd name="connsiteX50" fmla="*/ 447674 w 590550"/>
                <a:gd name="connsiteY50" fmla="*/ 228600 h 580358"/>
                <a:gd name="connsiteX51" fmla="*/ 552449 w 590550"/>
                <a:gd name="connsiteY51" fmla="*/ 333375 h 580358"/>
                <a:gd name="connsiteX52" fmla="*/ 528722 w 590550"/>
                <a:gd name="connsiteY52" fmla="*/ 399764 h 580358"/>
                <a:gd name="connsiteX53" fmla="*/ 513987 w 590550"/>
                <a:gd name="connsiteY53" fmla="*/ 387677 h 580358"/>
                <a:gd name="connsiteX54" fmla="*/ 533399 w 590550"/>
                <a:gd name="connsiteY54" fmla="*/ 333375 h 580358"/>
                <a:gd name="connsiteX55" fmla="*/ 447674 w 590550"/>
                <a:gd name="connsiteY55" fmla="*/ 247650 h 580358"/>
                <a:gd name="connsiteX56" fmla="*/ 393372 w 590550"/>
                <a:gd name="connsiteY56" fmla="*/ 267062 h 580358"/>
                <a:gd name="connsiteX57" fmla="*/ 381285 w 590550"/>
                <a:gd name="connsiteY57" fmla="*/ 252327 h 580358"/>
                <a:gd name="connsiteX58" fmla="*/ 447674 w 590550"/>
                <a:gd name="connsiteY58" fmla="*/ 228600 h 580358"/>
                <a:gd name="connsiteX59" fmla="*/ 209550 w 590550"/>
                <a:gd name="connsiteY59" fmla="*/ 228600 h 580358"/>
                <a:gd name="connsiteX60" fmla="*/ 209550 w 590550"/>
                <a:gd name="connsiteY60" fmla="*/ 304800 h 580358"/>
                <a:gd name="connsiteX61" fmla="*/ 266700 w 590550"/>
                <a:gd name="connsiteY61" fmla="*/ 304800 h 580358"/>
                <a:gd name="connsiteX62" fmla="*/ 266700 w 590550"/>
                <a:gd name="connsiteY62" fmla="*/ 228600 h 580358"/>
                <a:gd name="connsiteX63" fmla="*/ 447675 w 590550"/>
                <a:gd name="connsiteY63" fmla="*/ 209550 h 580358"/>
                <a:gd name="connsiteX64" fmla="*/ 323850 w 590550"/>
                <a:gd name="connsiteY64" fmla="*/ 333375 h 580358"/>
                <a:gd name="connsiteX65" fmla="*/ 447675 w 590550"/>
                <a:gd name="connsiteY65" fmla="*/ 457200 h 580358"/>
                <a:gd name="connsiteX66" fmla="*/ 571500 w 590550"/>
                <a:gd name="connsiteY66" fmla="*/ 333375 h 580358"/>
                <a:gd name="connsiteX67" fmla="*/ 447675 w 590550"/>
                <a:gd name="connsiteY67" fmla="*/ 209550 h 580358"/>
                <a:gd name="connsiteX68" fmla="*/ 190500 w 590550"/>
                <a:gd name="connsiteY68" fmla="*/ 209550 h 580358"/>
                <a:gd name="connsiteX69" fmla="*/ 285750 w 590550"/>
                <a:gd name="connsiteY69" fmla="*/ 209550 h 580358"/>
                <a:gd name="connsiteX70" fmla="*/ 285750 w 590550"/>
                <a:gd name="connsiteY70" fmla="*/ 323850 h 580358"/>
                <a:gd name="connsiteX71" fmla="*/ 190500 w 590550"/>
                <a:gd name="connsiteY71" fmla="*/ 323850 h 580358"/>
                <a:gd name="connsiteX72" fmla="*/ 19050 w 590550"/>
                <a:gd name="connsiteY72" fmla="*/ 194443 h 580358"/>
                <a:gd name="connsiteX73" fmla="*/ 19050 w 590550"/>
                <a:gd name="connsiteY73" fmla="*/ 224657 h 580358"/>
                <a:gd name="connsiteX74" fmla="*/ 137293 w 590550"/>
                <a:gd name="connsiteY74" fmla="*/ 342900 h 580358"/>
                <a:gd name="connsiteX75" fmla="*/ 167507 w 590550"/>
                <a:gd name="connsiteY75" fmla="*/ 342900 h 580358"/>
                <a:gd name="connsiteX76" fmla="*/ 342900 w 590550"/>
                <a:gd name="connsiteY76" fmla="*/ 171450 h 580358"/>
                <a:gd name="connsiteX77" fmla="*/ 361950 w 590550"/>
                <a:gd name="connsiteY77" fmla="*/ 171450 h 580358"/>
                <a:gd name="connsiteX78" fmla="*/ 361950 w 590550"/>
                <a:gd name="connsiteY78" fmla="*/ 190500 h 580358"/>
                <a:gd name="connsiteX79" fmla="*/ 342900 w 590550"/>
                <a:gd name="connsiteY79" fmla="*/ 190500 h 580358"/>
                <a:gd name="connsiteX80" fmla="*/ 76200 w 590550"/>
                <a:gd name="connsiteY80" fmla="*/ 171450 h 580358"/>
                <a:gd name="connsiteX81" fmla="*/ 323850 w 590550"/>
                <a:gd name="connsiteY81" fmla="*/ 171450 h 580358"/>
                <a:gd name="connsiteX82" fmla="*/ 323850 w 590550"/>
                <a:gd name="connsiteY82" fmla="*/ 190500 h 580358"/>
                <a:gd name="connsiteX83" fmla="*/ 76200 w 590550"/>
                <a:gd name="connsiteY83" fmla="*/ 190500 h 580358"/>
                <a:gd name="connsiteX84" fmla="*/ 76200 w 590550"/>
                <a:gd name="connsiteY84" fmla="*/ 133350 h 580358"/>
                <a:gd name="connsiteX85" fmla="*/ 361950 w 590550"/>
                <a:gd name="connsiteY85" fmla="*/ 133350 h 580358"/>
                <a:gd name="connsiteX86" fmla="*/ 361950 w 590550"/>
                <a:gd name="connsiteY86" fmla="*/ 152400 h 580358"/>
                <a:gd name="connsiteX87" fmla="*/ 76200 w 590550"/>
                <a:gd name="connsiteY87" fmla="*/ 152400 h 580358"/>
                <a:gd name="connsiteX88" fmla="*/ 95250 w 590550"/>
                <a:gd name="connsiteY88" fmla="*/ 57150 h 580358"/>
                <a:gd name="connsiteX89" fmla="*/ 95250 w 590550"/>
                <a:gd name="connsiteY89" fmla="*/ 95250 h 580358"/>
                <a:gd name="connsiteX90" fmla="*/ 342900 w 590550"/>
                <a:gd name="connsiteY90" fmla="*/ 95250 h 580358"/>
                <a:gd name="connsiteX91" fmla="*/ 342900 w 590550"/>
                <a:gd name="connsiteY91" fmla="*/ 57150 h 580358"/>
                <a:gd name="connsiteX92" fmla="*/ 76200 w 590550"/>
                <a:gd name="connsiteY92" fmla="*/ 38100 h 580358"/>
                <a:gd name="connsiteX93" fmla="*/ 361950 w 590550"/>
                <a:gd name="connsiteY93" fmla="*/ 38100 h 580358"/>
                <a:gd name="connsiteX94" fmla="*/ 361950 w 590550"/>
                <a:gd name="connsiteY94" fmla="*/ 114300 h 580358"/>
                <a:gd name="connsiteX95" fmla="*/ 76200 w 590550"/>
                <a:gd name="connsiteY95" fmla="*/ 114300 h 580358"/>
                <a:gd name="connsiteX96" fmla="*/ 442093 w 590550"/>
                <a:gd name="connsiteY96" fmla="*/ 19050 h 580358"/>
                <a:gd name="connsiteX97" fmla="*/ 533400 w 590550"/>
                <a:gd name="connsiteY97" fmla="*/ 110357 h 580358"/>
                <a:gd name="connsiteX98" fmla="*/ 533400 w 590550"/>
                <a:gd name="connsiteY98" fmla="*/ 28575 h 580358"/>
                <a:gd name="connsiteX99" fmla="*/ 523875 w 590550"/>
                <a:gd name="connsiteY99" fmla="*/ 19050 h 580358"/>
                <a:gd name="connsiteX100" fmla="*/ 384943 w 590550"/>
                <a:gd name="connsiteY100" fmla="*/ 19050 h 580358"/>
                <a:gd name="connsiteX101" fmla="*/ 533400 w 590550"/>
                <a:gd name="connsiteY101" fmla="*/ 167507 h 580358"/>
                <a:gd name="connsiteX102" fmla="*/ 533400 w 590550"/>
                <a:gd name="connsiteY102" fmla="*/ 137293 h 580358"/>
                <a:gd name="connsiteX103" fmla="*/ 415157 w 590550"/>
                <a:gd name="connsiteY103" fmla="*/ 19050 h 580358"/>
                <a:gd name="connsiteX104" fmla="*/ 28575 w 590550"/>
                <a:gd name="connsiteY104" fmla="*/ 19050 h 580358"/>
                <a:gd name="connsiteX105" fmla="*/ 19050 w 590550"/>
                <a:gd name="connsiteY105" fmla="*/ 28575 h 580358"/>
                <a:gd name="connsiteX106" fmla="*/ 19050 w 590550"/>
                <a:gd name="connsiteY106" fmla="*/ 167507 h 580358"/>
                <a:gd name="connsiteX107" fmla="*/ 194443 w 590550"/>
                <a:gd name="connsiteY107" fmla="*/ 342900 h 580358"/>
                <a:gd name="connsiteX108" fmla="*/ 305286 w 590550"/>
                <a:gd name="connsiteY108" fmla="*/ 342900 h 580358"/>
                <a:gd name="connsiteX109" fmla="*/ 304800 w 590550"/>
                <a:gd name="connsiteY109" fmla="*/ 333375 h 580358"/>
                <a:gd name="connsiteX110" fmla="*/ 447675 w 590550"/>
                <a:gd name="connsiteY110" fmla="*/ 190500 h 580358"/>
                <a:gd name="connsiteX111" fmla="*/ 533400 w 590550"/>
                <a:gd name="connsiteY111" fmla="*/ 219351 h 580358"/>
                <a:gd name="connsiteX112" fmla="*/ 533400 w 590550"/>
                <a:gd name="connsiteY112" fmla="*/ 194443 h 580358"/>
                <a:gd name="connsiteX113" fmla="*/ 358007 w 590550"/>
                <a:gd name="connsiteY113" fmla="*/ 19050 h 580358"/>
                <a:gd name="connsiteX114" fmla="*/ 28575 w 590550"/>
                <a:gd name="connsiteY114" fmla="*/ 0 h 580358"/>
                <a:gd name="connsiteX115" fmla="*/ 523875 w 590550"/>
                <a:gd name="connsiteY115" fmla="*/ 0 h 580358"/>
                <a:gd name="connsiteX116" fmla="*/ 552450 w 590550"/>
                <a:gd name="connsiteY116" fmla="*/ 28575 h 580358"/>
                <a:gd name="connsiteX117" fmla="*/ 552450 w 590550"/>
                <a:gd name="connsiteY117" fmla="*/ 236572 h 580358"/>
                <a:gd name="connsiteX118" fmla="*/ 590550 w 590550"/>
                <a:gd name="connsiteY118" fmla="*/ 333375 h 580358"/>
                <a:gd name="connsiteX119" fmla="*/ 538477 w 590550"/>
                <a:gd name="connsiteY119" fmla="*/ 443617 h 580358"/>
                <a:gd name="connsiteX120" fmla="*/ 560842 w 590550"/>
                <a:gd name="connsiteY120" fmla="*/ 571062 h 580358"/>
                <a:gd name="connsiteX121" fmla="*/ 506387 w 590550"/>
                <a:gd name="connsiteY121" fmla="*/ 544735 h 580358"/>
                <a:gd name="connsiteX122" fmla="*/ 465973 w 590550"/>
                <a:gd name="connsiteY122" fmla="*/ 580358 h 580358"/>
                <a:gd name="connsiteX123" fmla="*/ 447704 w 590550"/>
                <a:gd name="connsiteY123" fmla="*/ 476250 h 580358"/>
                <a:gd name="connsiteX124" fmla="*/ 447675 w 590550"/>
                <a:gd name="connsiteY124" fmla="*/ 476250 h 580358"/>
                <a:gd name="connsiteX125" fmla="*/ 447646 w 590550"/>
                <a:gd name="connsiteY125" fmla="*/ 476250 h 580358"/>
                <a:gd name="connsiteX126" fmla="*/ 429387 w 590550"/>
                <a:gd name="connsiteY126" fmla="*/ 580349 h 580358"/>
                <a:gd name="connsiteX127" fmla="*/ 388972 w 590550"/>
                <a:gd name="connsiteY127" fmla="*/ 544725 h 580358"/>
                <a:gd name="connsiteX128" fmla="*/ 334518 w 590550"/>
                <a:gd name="connsiteY128" fmla="*/ 571052 h 580358"/>
                <a:gd name="connsiteX129" fmla="*/ 356883 w 590550"/>
                <a:gd name="connsiteY129" fmla="*/ 443608 h 580358"/>
                <a:gd name="connsiteX130" fmla="*/ 307677 w 590550"/>
                <a:gd name="connsiteY130" fmla="*/ 361950 h 580358"/>
                <a:gd name="connsiteX131" fmla="*/ 28575 w 590550"/>
                <a:gd name="connsiteY131" fmla="*/ 361950 h 580358"/>
                <a:gd name="connsiteX132" fmla="*/ 0 w 590550"/>
                <a:gd name="connsiteY132" fmla="*/ 333375 h 580358"/>
                <a:gd name="connsiteX133" fmla="*/ 0 w 590550"/>
                <a:gd name="connsiteY133" fmla="*/ 28575 h 580358"/>
                <a:gd name="connsiteX134" fmla="*/ 28575 w 590550"/>
                <a:gd name="connsiteY134" fmla="*/ 0 h 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590550" h="580358">
                  <a:moveTo>
                    <a:pt x="521237" y="455628"/>
                  </a:moveTo>
                  <a:cubicBezTo>
                    <a:pt x="504911" y="465496"/>
                    <a:pt x="486508" y="472164"/>
                    <a:pt x="466792" y="474821"/>
                  </a:cubicBezTo>
                  <a:lnTo>
                    <a:pt x="478860" y="543601"/>
                  </a:lnTo>
                  <a:lnTo>
                    <a:pt x="503272" y="522075"/>
                  </a:lnTo>
                  <a:lnTo>
                    <a:pt x="535638" y="537724"/>
                  </a:lnTo>
                  <a:close/>
                  <a:moveTo>
                    <a:pt x="374113" y="455619"/>
                  </a:moveTo>
                  <a:lnTo>
                    <a:pt x="359712" y="537715"/>
                  </a:lnTo>
                  <a:lnTo>
                    <a:pt x="392078" y="522065"/>
                  </a:lnTo>
                  <a:lnTo>
                    <a:pt x="416490" y="543592"/>
                  </a:lnTo>
                  <a:lnTo>
                    <a:pt x="428558" y="474812"/>
                  </a:lnTo>
                  <a:cubicBezTo>
                    <a:pt x="408851" y="472154"/>
                    <a:pt x="390439" y="465487"/>
                    <a:pt x="374113" y="455619"/>
                  </a:cubicBezTo>
                  <a:close/>
                  <a:moveTo>
                    <a:pt x="366636" y="266985"/>
                  </a:moveTo>
                  <a:lnTo>
                    <a:pt x="381362" y="279072"/>
                  </a:lnTo>
                  <a:cubicBezTo>
                    <a:pt x="368846" y="294331"/>
                    <a:pt x="361950" y="313619"/>
                    <a:pt x="361950" y="333374"/>
                  </a:cubicBezTo>
                  <a:cubicBezTo>
                    <a:pt x="361950" y="380637"/>
                    <a:pt x="400412" y="419099"/>
                    <a:pt x="447675" y="419099"/>
                  </a:cubicBezTo>
                  <a:cubicBezTo>
                    <a:pt x="467430" y="419099"/>
                    <a:pt x="486718" y="412203"/>
                    <a:pt x="501977" y="399687"/>
                  </a:cubicBezTo>
                  <a:lnTo>
                    <a:pt x="514064" y="414422"/>
                  </a:lnTo>
                  <a:cubicBezTo>
                    <a:pt x="495395" y="429720"/>
                    <a:pt x="471821" y="438149"/>
                    <a:pt x="447675" y="438149"/>
                  </a:cubicBezTo>
                  <a:cubicBezTo>
                    <a:pt x="389906" y="438149"/>
                    <a:pt x="342900" y="391143"/>
                    <a:pt x="342900" y="333374"/>
                  </a:cubicBezTo>
                  <a:cubicBezTo>
                    <a:pt x="342900" y="309219"/>
                    <a:pt x="351330" y="285644"/>
                    <a:pt x="366636" y="266985"/>
                  </a:cubicBezTo>
                  <a:close/>
                  <a:moveTo>
                    <a:pt x="438150" y="266700"/>
                  </a:moveTo>
                  <a:lnTo>
                    <a:pt x="457200" y="266700"/>
                  </a:lnTo>
                  <a:lnTo>
                    <a:pt x="457200" y="285750"/>
                  </a:lnTo>
                  <a:cubicBezTo>
                    <a:pt x="472954" y="285750"/>
                    <a:pt x="485775" y="298571"/>
                    <a:pt x="485775" y="314325"/>
                  </a:cubicBezTo>
                  <a:lnTo>
                    <a:pt x="466725" y="314325"/>
                  </a:lnTo>
                  <a:cubicBezTo>
                    <a:pt x="466725" y="309077"/>
                    <a:pt x="462448" y="304800"/>
                    <a:pt x="457200" y="304800"/>
                  </a:cubicBezTo>
                  <a:lnTo>
                    <a:pt x="428625" y="304800"/>
                  </a:lnTo>
                  <a:lnTo>
                    <a:pt x="428625" y="314325"/>
                  </a:lnTo>
                  <a:cubicBezTo>
                    <a:pt x="428625" y="319573"/>
                    <a:pt x="432902" y="323850"/>
                    <a:pt x="438150" y="323850"/>
                  </a:cubicBezTo>
                  <a:lnTo>
                    <a:pt x="457200" y="323850"/>
                  </a:lnTo>
                  <a:cubicBezTo>
                    <a:pt x="472954" y="323850"/>
                    <a:pt x="485775" y="336671"/>
                    <a:pt x="485775" y="352425"/>
                  </a:cubicBezTo>
                  <a:lnTo>
                    <a:pt x="485775" y="381000"/>
                  </a:lnTo>
                  <a:lnTo>
                    <a:pt x="457200" y="381000"/>
                  </a:lnTo>
                  <a:lnTo>
                    <a:pt x="457200" y="400050"/>
                  </a:lnTo>
                  <a:lnTo>
                    <a:pt x="438150" y="400050"/>
                  </a:lnTo>
                  <a:lnTo>
                    <a:pt x="438150" y="381000"/>
                  </a:lnTo>
                  <a:cubicBezTo>
                    <a:pt x="422396" y="381000"/>
                    <a:pt x="409575" y="368179"/>
                    <a:pt x="409575" y="352425"/>
                  </a:cubicBezTo>
                  <a:lnTo>
                    <a:pt x="428625" y="352425"/>
                  </a:lnTo>
                  <a:cubicBezTo>
                    <a:pt x="428625" y="357673"/>
                    <a:pt x="432902" y="361950"/>
                    <a:pt x="438150" y="361950"/>
                  </a:cubicBezTo>
                  <a:lnTo>
                    <a:pt x="466725" y="361950"/>
                  </a:lnTo>
                  <a:lnTo>
                    <a:pt x="466725" y="352425"/>
                  </a:lnTo>
                  <a:cubicBezTo>
                    <a:pt x="466725" y="347177"/>
                    <a:pt x="462448" y="342900"/>
                    <a:pt x="457200" y="342900"/>
                  </a:cubicBezTo>
                  <a:lnTo>
                    <a:pt x="438150" y="342900"/>
                  </a:lnTo>
                  <a:cubicBezTo>
                    <a:pt x="422396" y="342900"/>
                    <a:pt x="409575" y="330079"/>
                    <a:pt x="409575" y="314325"/>
                  </a:cubicBezTo>
                  <a:lnTo>
                    <a:pt x="409575" y="285750"/>
                  </a:lnTo>
                  <a:lnTo>
                    <a:pt x="438150" y="285750"/>
                  </a:lnTo>
                  <a:close/>
                  <a:moveTo>
                    <a:pt x="19050" y="251593"/>
                  </a:moveTo>
                  <a:lnTo>
                    <a:pt x="19050" y="333375"/>
                  </a:lnTo>
                  <a:cubicBezTo>
                    <a:pt x="19050" y="338623"/>
                    <a:pt x="23327" y="342900"/>
                    <a:pt x="28575" y="342900"/>
                  </a:cubicBezTo>
                  <a:lnTo>
                    <a:pt x="110357" y="342900"/>
                  </a:lnTo>
                  <a:close/>
                  <a:moveTo>
                    <a:pt x="447674" y="228600"/>
                  </a:moveTo>
                  <a:cubicBezTo>
                    <a:pt x="505443" y="228600"/>
                    <a:pt x="552449" y="275606"/>
                    <a:pt x="552449" y="333375"/>
                  </a:cubicBezTo>
                  <a:cubicBezTo>
                    <a:pt x="552449" y="357521"/>
                    <a:pt x="544020" y="381095"/>
                    <a:pt x="528722" y="399764"/>
                  </a:cubicBezTo>
                  <a:lnTo>
                    <a:pt x="513987" y="387677"/>
                  </a:lnTo>
                  <a:cubicBezTo>
                    <a:pt x="526503" y="372418"/>
                    <a:pt x="533399" y="353130"/>
                    <a:pt x="533399" y="333375"/>
                  </a:cubicBezTo>
                  <a:cubicBezTo>
                    <a:pt x="533399" y="286112"/>
                    <a:pt x="494937" y="247650"/>
                    <a:pt x="447674" y="247650"/>
                  </a:cubicBezTo>
                  <a:cubicBezTo>
                    <a:pt x="427919" y="247650"/>
                    <a:pt x="408631" y="254546"/>
                    <a:pt x="393372" y="267062"/>
                  </a:cubicBezTo>
                  <a:lnTo>
                    <a:pt x="381285" y="252327"/>
                  </a:lnTo>
                  <a:cubicBezTo>
                    <a:pt x="399954" y="237030"/>
                    <a:pt x="423528" y="228600"/>
                    <a:pt x="447674" y="228600"/>
                  </a:cubicBezTo>
                  <a:close/>
                  <a:moveTo>
                    <a:pt x="209550" y="228600"/>
                  </a:moveTo>
                  <a:lnTo>
                    <a:pt x="209550" y="304800"/>
                  </a:lnTo>
                  <a:lnTo>
                    <a:pt x="266700" y="304800"/>
                  </a:lnTo>
                  <a:lnTo>
                    <a:pt x="266700" y="228600"/>
                  </a:lnTo>
                  <a:close/>
                  <a:moveTo>
                    <a:pt x="447675" y="209550"/>
                  </a:moveTo>
                  <a:cubicBezTo>
                    <a:pt x="379400" y="209550"/>
                    <a:pt x="323850" y="265100"/>
                    <a:pt x="323850" y="333375"/>
                  </a:cubicBezTo>
                  <a:cubicBezTo>
                    <a:pt x="323850" y="401650"/>
                    <a:pt x="379400" y="457200"/>
                    <a:pt x="447675" y="457200"/>
                  </a:cubicBezTo>
                  <a:cubicBezTo>
                    <a:pt x="515950" y="457200"/>
                    <a:pt x="571500" y="401650"/>
                    <a:pt x="571500" y="333375"/>
                  </a:cubicBezTo>
                  <a:cubicBezTo>
                    <a:pt x="571500" y="265100"/>
                    <a:pt x="515950" y="209550"/>
                    <a:pt x="447675" y="209550"/>
                  </a:cubicBezTo>
                  <a:close/>
                  <a:moveTo>
                    <a:pt x="190500" y="209550"/>
                  </a:moveTo>
                  <a:lnTo>
                    <a:pt x="285750" y="209550"/>
                  </a:lnTo>
                  <a:lnTo>
                    <a:pt x="285750" y="323850"/>
                  </a:lnTo>
                  <a:lnTo>
                    <a:pt x="190500" y="323850"/>
                  </a:lnTo>
                  <a:close/>
                  <a:moveTo>
                    <a:pt x="19050" y="194443"/>
                  </a:moveTo>
                  <a:lnTo>
                    <a:pt x="19050" y="224657"/>
                  </a:lnTo>
                  <a:lnTo>
                    <a:pt x="137293" y="342900"/>
                  </a:lnTo>
                  <a:lnTo>
                    <a:pt x="167507" y="342900"/>
                  </a:lnTo>
                  <a:close/>
                  <a:moveTo>
                    <a:pt x="342900" y="171450"/>
                  </a:moveTo>
                  <a:lnTo>
                    <a:pt x="361950" y="171450"/>
                  </a:lnTo>
                  <a:lnTo>
                    <a:pt x="361950" y="190500"/>
                  </a:lnTo>
                  <a:lnTo>
                    <a:pt x="342900" y="190500"/>
                  </a:lnTo>
                  <a:close/>
                  <a:moveTo>
                    <a:pt x="76200" y="171450"/>
                  </a:moveTo>
                  <a:lnTo>
                    <a:pt x="323850" y="171450"/>
                  </a:lnTo>
                  <a:lnTo>
                    <a:pt x="323850" y="190500"/>
                  </a:lnTo>
                  <a:lnTo>
                    <a:pt x="76200" y="190500"/>
                  </a:lnTo>
                  <a:close/>
                  <a:moveTo>
                    <a:pt x="76200" y="133350"/>
                  </a:moveTo>
                  <a:lnTo>
                    <a:pt x="361950" y="133350"/>
                  </a:lnTo>
                  <a:lnTo>
                    <a:pt x="361950" y="152400"/>
                  </a:lnTo>
                  <a:lnTo>
                    <a:pt x="76200" y="152400"/>
                  </a:lnTo>
                  <a:close/>
                  <a:moveTo>
                    <a:pt x="95250" y="57150"/>
                  </a:moveTo>
                  <a:lnTo>
                    <a:pt x="95250" y="95250"/>
                  </a:lnTo>
                  <a:lnTo>
                    <a:pt x="342900" y="95250"/>
                  </a:lnTo>
                  <a:lnTo>
                    <a:pt x="342900" y="57150"/>
                  </a:lnTo>
                  <a:close/>
                  <a:moveTo>
                    <a:pt x="76200" y="38100"/>
                  </a:moveTo>
                  <a:lnTo>
                    <a:pt x="361950" y="38100"/>
                  </a:lnTo>
                  <a:lnTo>
                    <a:pt x="361950" y="114300"/>
                  </a:lnTo>
                  <a:lnTo>
                    <a:pt x="76200" y="114300"/>
                  </a:lnTo>
                  <a:close/>
                  <a:moveTo>
                    <a:pt x="442093" y="19050"/>
                  </a:moveTo>
                  <a:lnTo>
                    <a:pt x="533400" y="110357"/>
                  </a:lnTo>
                  <a:lnTo>
                    <a:pt x="533400" y="28575"/>
                  </a:lnTo>
                  <a:cubicBezTo>
                    <a:pt x="533400" y="23327"/>
                    <a:pt x="529123" y="19050"/>
                    <a:pt x="523875" y="19050"/>
                  </a:cubicBezTo>
                  <a:close/>
                  <a:moveTo>
                    <a:pt x="384943" y="19050"/>
                  </a:moveTo>
                  <a:lnTo>
                    <a:pt x="533400" y="167507"/>
                  </a:lnTo>
                  <a:lnTo>
                    <a:pt x="533400" y="137293"/>
                  </a:lnTo>
                  <a:lnTo>
                    <a:pt x="415157" y="19050"/>
                  </a:lnTo>
                  <a:close/>
                  <a:moveTo>
                    <a:pt x="28575" y="19050"/>
                  </a:moveTo>
                  <a:cubicBezTo>
                    <a:pt x="23327" y="19050"/>
                    <a:pt x="19050" y="23327"/>
                    <a:pt x="19050" y="28575"/>
                  </a:cubicBezTo>
                  <a:lnTo>
                    <a:pt x="19050" y="167507"/>
                  </a:lnTo>
                  <a:lnTo>
                    <a:pt x="194443" y="342900"/>
                  </a:lnTo>
                  <a:lnTo>
                    <a:pt x="305286" y="342900"/>
                  </a:lnTo>
                  <a:cubicBezTo>
                    <a:pt x="305076" y="339738"/>
                    <a:pt x="304800" y="336594"/>
                    <a:pt x="304800" y="333375"/>
                  </a:cubicBezTo>
                  <a:cubicBezTo>
                    <a:pt x="304800" y="254594"/>
                    <a:pt x="368894" y="190500"/>
                    <a:pt x="447675" y="190500"/>
                  </a:cubicBezTo>
                  <a:cubicBezTo>
                    <a:pt x="479860" y="190500"/>
                    <a:pt x="509492" y="201320"/>
                    <a:pt x="533400" y="219351"/>
                  </a:cubicBezTo>
                  <a:lnTo>
                    <a:pt x="533400" y="194443"/>
                  </a:lnTo>
                  <a:lnTo>
                    <a:pt x="358007" y="19050"/>
                  </a:lnTo>
                  <a:close/>
                  <a:moveTo>
                    <a:pt x="28575" y="0"/>
                  </a:moveTo>
                  <a:lnTo>
                    <a:pt x="523875" y="0"/>
                  </a:lnTo>
                  <a:cubicBezTo>
                    <a:pt x="539629" y="0"/>
                    <a:pt x="552450" y="12821"/>
                    <a:pt x="552450" y="28575"/>
                  </a:cubicBezTo>
                  <a:lnTo>
                    <a:pt x="552450" y="236572"/>
                  </a:lnTo>
                  <a:cubicBezTo>
                    <a:pt x="576015" y="262052"/>
                    <a:pt x="590550" y="296008"/>
                    <a:pt x="590550" y="333375"/>
                  </a:cubicBezTo>
                  <a:cubicBezTo>
                    <a:pt x="590550" y="377704"/>
                    <a:pt x="570252" y="417386"/>
                    <a:pt x="538477" y="443617"/>
                  </a:cubicBezTo>
                  <a:lnTo>
                    <a:pt x="560842" y="571062"/>
                  </a:lnTo>
                  <a:lnTo>
                    <a:pt x="506387" y="544735"/>
                  </a:lnTo>
                  <a:lnTo>
                    <a:pt x="465973" y="580358"/>
                  </a:lnTo>
                  <a:lnTo>
                    <a:pt x="447704" y="476250"/>
                  </a:lnTo>
                  <a:cubicBezTo>
                    <a:pt x="447694" y="476250"/>
                    <a:pt x="447685" y="476250"/>
                    <a:pt x="447675" y="476250"/>
                  </a:cubicBezTo>
                  <a:cubicBezTo>
                    <a:pt x="447665" y="476250"/>
                    <a:pt x="447656" y="476250"/>
                    <a:pt x="447646" y="476250"/>
                  </a:cubicBezTo>
                  <a:lnTo>
                    <a:pt x="429387" y="580349"/>
                  </a:lnTo>
                  <a:lnTo>
                    <a:pt x="388972" y="544725"/>
                  </a:lnTo>
                  <a:lnTo>
                    <a:pt x="334518" y="571052"/>
                  </a:lnTo>
                  <a:lnTo>
                    <a:pt x="356883" y="443608"/>
                  </a:lnTo>
                  <a:cubicBezTo>
                    <a:pt x="332108" y="423177"/>
                    <a:pt x="314325" y="394564"/>
                    <a:pt x="307677" y="361950"/>
                  </a:cubicBezTo>
                  <a:lnTo>
                    <a:pt x="28575" y="361950"/>
                  </a:lnTo>
                  <a:cubicBezTo>
                    <a:pt x="12821" y="361950"/>
                    <a:pt x="0" y="349129"/>
                    <a:pt x="0" y="333375"/>
                  </a:cubicBezTo>
                  <a:lnTo>
                    <a:pt x="0" y="28575"/>
                  </a:lnTo>
                  <a:cubicBezTo>
                    <a:pt x="0" y="12821"/>
                    <a:pt x="12821" y="0"/>
                    <a:pt x="28575" y="0"/>
                  </a:cubicBezTo>
                  <a:close/>
                </a:path>
              </a:pathLst>
            </a:custGeom>
            <a:solidFill>
              <a:schemeClr val="bg1"/>
            </a:solidFill>
            <a:ln w="9525" cap="flat">
              <a:noFill/>
              <a:prstDash val="solid"/>
              <a:miter/>
            </a:ln>
          </p:spPr>
          <p:txBody>
            <a:bodyPr rtlCol="0" anchor="ctr"/>
            <a:lstStyle/>
            <a:p>
              <a:endParaRPr lang="en-US" dirty="0"/>
            </a:p>
          </p:txBody>
        </p:sp>
      </p:grpSp>
      <p:grpSp>
        <p:nvGrpSpPr>
          <p:cNvPr id="63" name="Group 62">
            <a:extLst>
              <a:ext uri="{FF2B5EF4-FFF2-40B4-BE49-F238E27FC236}">
                <a16:creationId xmlns:a16="http://schemas.microsoft.com/office/drawing/2014/main" id="{91D30E23-8B50-455B-A2E2-AA891AA74D59}"/>
              </a:ext>
            </a:extLst>
          </p:cNvPr>
          <p:cNvGrpSpPr/>
          <p:nvPr/>
        </p:nvGrpSpPr>
        <p:grpSpPr>
          <a:xfrm>
            <a:off x="6359975" y="2016799"/>
            <a:ext cx="2361487" cy="4160165"/>
            <a:chOff x="6359975" y="2016799"/>
            <a:chExt cx="2361487" cy="4160165"/>
          </a:xfrm>
        </p:grpSpPr>
        <p:sp>
          <p:nvSpPr>
            <p:cNvPr id="22" name="TextBox 21">
              <a:extLst>
                <a:ext uri="{FF2B5EF4-FFF2-40B4-BE49-F238E27FC236}">
                  <a16:creationId xmlns:a16="http://schemas.microsoft.com/office/drawing/2014/main" id="{990314C7-E83E-4426-8E5D-78AFC2A1A7D3}"/>
                </a:ext>
              </a:extLst>
            </p:cNvPr>
            <p:cNvSpPr txBox="1"/>
            <p:nvPr/>
          </p:nvSpPr>
          <p:spPr>
            <a:xfrm>
              <a:off x="6359975" y="3159232"/>
              <a:ext cx="2361487" cy="3017732"/>
            </a:xfrm>
            <a:prstGeom prst="rect">
              <a:avLst/>
            </a:prstGeom>
            <a:noFill/>
            <a:ln>
              <a:noFill/>
              <a:prstDash val="dashDot"/>
            </a:ln>
          </p:spPr>
          <p:txBody>
            <a:bodyPr wrap="square" lIns="0" rIns="0" rtlCol="0" anchor="t">
              <a:noAutofit/>
            </a:bodyPr>
            <a:lstStyle/>
            <a:p>
              <a:pPr>
                <a:spcBef>
                  <a:spcPts val="600"/>
                </a:spcBef>
              </a:pPr>
              <a:r>
                <a:rPr lang="en-US" sz="1200" dirty="0"/>
                <a:t>Convertible preferred stock is a type of preferred stock that gives holders the option to convert their preferred shares into a fixed or variable number of common shares after a specified date. e.g., CCPS, OCPS, RCPS</a:t>
              </a:r>
              <a:endParaRPr lang="en-US" sz="900" dirty="0"/>
            </a:p>
          </p:txBody>
        </p:sp>
        <p:sp>
          <p:nvSpPr>
            <p:cNvPr id="23" name="Rectangle 22">
              <a:extLst>
                <a:ext uri="{FF2B5EF4-FFF2-40B4-BE49-F238E27FC236}">
                  <a16:creationId xmlns:a16="http://schemas.microsoft.com/office/drawing/2014/main" id="{CF6184F7-E7BA-47D9-91BA-739E3B9AE9FA}"/>
                </a:ext>
              </a:extLst>
            </p:cNvPr>
            <p:cNvSpPr/>
            <p:nvPr/>
          </p:nvSpPr>
          <p:spPr>
            <a:xfrm>
              <a:off x="6359975" y="2829314"/>
              <a:ext cx="2361487" cy="276999"/>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rIns="0" rtlCol="0" anchor="ctr">
              <a:noAutofit/>
            </a:bodyPr>
            <a:lstStyle/>
            <a:p>
              <a:r>
                <a:rPr lang="en-US" sz="1200" b="1" dirty="0">
                  <a:solidFill>
                    <a:schemeClr val="accent3"/>
                  </a:solidFill>
                </a:rPr>
                <a:t>Convertible Preferred Stock</a:t>
              </a:r>
            </a:p>
          </p:txBody>
        </p:sp>
        <p:cxnSp>
          <p:nvCxnSpPr>
            <p:cNvPr id="27" name="Straight Connector 26">
              <a:extLst>
                <a:ext uri="{FF2B5EF4-FFF2-40B4-BE49-F238E27FC236}">
                  <a16:creationId xmlns:a16="http://schemas.microsoft.com/office/drawing/2014/main" id="{3095BB6D-625E-4B00-A303-942CA47AFB55}"/>
                </a:ext>
              </a:extLst>
            </p:cNvPr>
            <p:cNvCxnSpPr>
              <a:cxnSpLocks/>
            </p:cNvCxnSpPr>
            <p:nvPr/>
          </p:nvCxnSpPr>
          <p:spPr>
            <a:xfrm>
              <a:off x="6359975" y="3106313"/>
              <a:ext cx="55245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AAB05310-8764-407B-B688-479B57B0D525}"/>
                </a:ext>
              </a:extLst>
            </p:cNvPr>
            <p:cNvSpPr/>
            <p:nvPr/>
          </p:nvSpPr>
          <p:spPr>
            <a:xfrm>
              <a:off x="6359975" y="2016799"/>
              <a:ext cx="754698" cy="75469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294">
                <a:defRPr/>
              </a:pPr>
              <a:endParaRPr lang="en-US" dirty="0">
                <a:solidFill>
                  <a:prstClr val="white"/>
                </a:solidFill>
                <a:ea typeface="MS PGothic"/>
              </a:endParaRPr>
            </a:p>
          </p:txBody>
        </p:sp>
        <p:sp>
          <p:nvSpPr>
            <p:cNvPr id="54" name="Freeform: Shape 53">
              <a:extLst>
                <a:ext uri="{FF2B5EF4-FFF2-40B4-BE49-F238E27FC236}">
                  <a16:creationId xmlns:a16="http://schemas.microsoft.com/office/drawing/2014/main" id="{F022D0CA-A1FA-42B1-9DCD-4D5C1F54A8F0}"/>
                </a:ext>
              </a:extLst>
            </p:cNvPr>
            <p:cNvSpPr/>
            <p:nvPr/>
          </p:nvSpPr>
          <p:spPr>
            <a:xfrm>
              <a:off x="6509968" y="2203544"/>
              <a:ext cx="454712" cy="381208"/>
            </a:xfrm>
            <a:custGeom>
              <a:avLst/>
              <a:gdLst>
                <a:gd name="connsiteX0" fmla="*/ 584836 w 854393"/>
                <a:gd name="connsiteY0" fmla="*/ 98108 h 716280"/>
                <a:gd name="connsiteX1" fmla="*/ 727711 w 854393"/>
                <a:gd name="connsiteY1" fmla="*/ 98108 h 716280"/>
                <a:gd name="connsiteX2" fmla="*/ 744618 w 854393"/>
                <a:gd name="connsiteY2" fmla="*/ 105014 h 716280"/>
                <a:gd name="connsiteX3" fmla="*/ 744745 w 854393"/>
                <a:gd name="connsiteY3" fmla="*/ 105326 h 716280"/>
                <a:gd name="connsiteX4" fmla="*/ 745808 w 854393"/>
                <a:gd name="connsiteY4" fmla="*/ 105728 h 716280"/>
                <a:gd name="connsiteX5" fmla="*/ 753071 w 854393"/>
                <a:gd name="connsiteY5" fmla="*/ 122040 h 716280"/>
                <a:gd name="connsiteX6" fmla="*/ 751523 w 854393"/>
                <a:gd name="connsiteY6" fmla="*/ 126216 h 716280"/>
                <a:gd name="connsiteX7" fmla="*/ 751523 w 854393"/>
                <a:gd name="connsiteY7" fmla="*/ 264796 h 716280"/>
                <a:gd name="connsiteX8" fmla="*/ 727711 w 854393"/>
                <a:gd name="connsiteY8" fmla="*/ 288608 h 716280"/>
                <a:gd name="connsiteX9" fmla="*/ 703898 w 854393"/>
                <a:gd name="connsiteY9" fmla="*/ 264796 h 716280"/>
                <a:gd name="connsiteX10" fmla="*/ 703898 w 854393"/>
                <a:gd name="connsiteY10" fmla="*/ 183545 h 716280"/>
                <a:gd name="connsiteX11" fmla="*/ 544830 w 854393"/>
                <a:gd name="connsiteY11" fmla="*/ 348616 h 716280"/>
                <a:gd name="connsiteX12" fmla="*/ 512445 w 854393"/>
                <a:gd name="connsiteY12" fmla="*/ 350521 h 716280"/>
                <a:gd name="connsiteX13" fmla="*/ 417195 w 854393"/>
                <a:gd name="connsiteY13" fmla="*/ 267653 h 716280"/>
                <a:gd name="connsiteX14" fmla="*/ 326708 w 854393"/>
                <a:gd name="connsiteY14" fmla="*/ 421006 h 716280"/>
                <a:gd name="connsiteX15" fmla="*/ 309563 w 854393"/>
                <a:gd name="connsiteY15" fmla="*/ 432436 h 716280"/>
                <a:gd name="connsiteX16" fmla="*/ 290513 w 854393"/>
                <a:gd name="connsiteY16" fmla="*/ 426721 h 716280"/>
                <a:gd name="connsiteX17" fmla="*/ 207645 w 854393"/>
                <a:gd name="connsiteY17" fmla="*/ 354331 h 716280"/>
                <a:gd name="connsiteX18" fmla="*/ 108585 w 854393"/>
                <a:gd name="connsiteY18" fmla="*/ 521018 h 716280"/>
                <a:gd name="connsiteX19" fmla="*/ 87630 w 854393"/>
                <a:gd name="connsiteY19" fmla="*/ 533401 h 716280"/>
                <a:gd name="connsiteX20" fmla="*/ 76200 w 854393"/>
                <a:gd name="connsiteY20" fmla="*/ 530543 h 716280"/>
                <a:gd name="connsiteX21" fmla="*/ 67628 w 854393"/>
                <a:gd name="connsiteY21" fmla="*/ 498158 h 716280"/>
                <a:gd name="connsiteX22" fmla="*/ 179070 w 854393"/>
                <a:gd name="connsiteY22" fmla="*/ 304801 h 716280"/>
                <a:gd name="connsiteX23" fmla="*/ 196215 w 854393"/>
                <a:gd name="connsiteY23" fmla="*/ 293371 h 716280"/>
                <a:gd name="connsiteX24" fmla="*/ 216218 w 854393"/>
                <a:gd name="connsiteY24" fmla="*/ 299086 h 716280"/>
                <a:gd name="connsiteX25" fmla="*/ 299085 w 854393"/>
                <a:gd name="connsiteY25" fmla="*/ 372428 h 716280"/>
                <a:gd name="connsiteX26" fmla="*/ 389573 w 854393"/>
                <a:gd name="connsiteY26" fmla="*/ 219076 h 716280"/>
                <a:gd name="connsiteX27" fmla="*/ 406718 w 854393"/>
                <a:gd name="connsiteY27" fmla="*/ 207646 h 716280"/>
                <a:gd name="connsiteX28" fmla="*/ 425768 w 854393"/>
                <a:gd name="connsiteY28" fmla="*/ 213361 h 716280"/>
                <a:gd name="connsiteX29" fmla="*/ 525780 w 854393"/>
                <a:gd name="connsiteY29" fmla="*/ 300038 h 716280"/>
                <a:gd name="connsiteX30" fmla="*/ 674765 w 854393"/>
                <a:gd name="connsiteY30" fmla="*/ 145733 h 716280"/>
                <a:gd name="connsiteX31" fmla="*/ 584836 w 854393"/>
                <a:gd name="connsiteY31" fmla="*/ 145733 h 716280"/>
                <a:gd name="connsiteX32" fmla="*/ 561023 w 854393"/>
                <a:gd name="connsiteY32" fmla="*/ 121921 h 716280"/>
                <a:gd name="connsiteX33" fmla="*/ 584836 w 854393"/>
                <a:gd name="connsiteY33" fmla="*/ 98108 h 716280"/>
                <a:gd name="connsiteX34" fmla="*/ 165735 w 854393"/>
                <a:gd name="connsiteY34" fmla="*/ 47625 h 716280"/>
                <a:gd name="connsiteX35" fmla="*/ 48578 w 854393"/>
                <a:gd name="connsiteY35" fmla="*/ 164783 h 716280"/>
                <a:gd name="connsiteX36" fmla="*/ 48578 w 854393"/>
                <a:gd name="connsiteY36" fmla="*/ 645795 h 716280"/>
                <a:gd name="connsiteX37" fmla="*/ 167640 w 854393"/>
                <a:gd name="connsiteY37" fmla="*/ 526733 h 716280"/>
                <a:gd name="connsiteX38" fmla="*/ 224790 w 854393"/>
                <a:gd name="connsiteY38" fmla="*/ 502920 h 716280"/>
                <a:gd name="connsiteX39" fmla="*/ 691515 w 854393"/>
                <a:gd name="connsiteY39" fmla="*/ 502920 h 716280"/>
                <a:gd name="connsiteX40" fmla="*/ 808673 w 854393"/>
                <a:gd name="connsiteY40" fmla="*/ 385763 h 716280"/>
                <a:gd name="connsiteX41" fmla="*/ 808673 w 854393"/>
                <a:gd name="connsiteY41" fmla="*/ 164783 h 716280"/>
                <a:gd name="connsiteX42" fmla="*/ 691515 w 854393"/>
                <a:gd name="connsiteY42" fmla="*/ 47625 h 716280"/>
                <a:gd name="connsiteX43" fmla="*/ 164783 w 854393"/>
                <a:gd name="connsiteY43" fmla="*/ 0 h 716280"/>
                <a:gd name="connsiteX44" fmla="*/ 689610 w 854393"/>
                <a:gd name="connsiteY44" fmla="*/ 0 h 716280"/>
                <a:gd name="connsiteX45" fmla="*/ 854393 w 854393"/>
                <a:gd name="connsiteY45" fmla="*/ 164783 h 716280"/>
                <a:gd name="connsiteX46" fmla="*/ 854393 w 854393"/>
                <a:gd name="connsiteY46" fmla="*/ 386715 h 716280"/>
                <a:gd name="connsiteX47" fmla="*/ 689610 w 854393"/>
                <a:gd name="connsiteY47" fmla="*/ 551498 h 716280"/>
                <a:gd name="connsiteX48" fmla="*/ 222885 w 854393"/>
                <a:gd name="connsiteY48" fmla="*/ 551498 h 716280"/>
                <a:gd name="connsiteX49" fmla="*/ 200025 w 854393"/>
                <a:gd name="connsiteY49" fmla="*/ 561023 h 716280"/>
                <a:gd name="connsiteX50" fmla="*/ 57150 w 854393"/>
                <a:gd name="connsiteY50" fmla="*/ 703898 h 716280"/>
                <a:gd name="connsiteX51" fmla="*/ 31432 w 854393"/>
                <a:gd name="connsiteY51" fmla="*/ 716280 h 716280"/>
                <a:gd name="connsiteX52" fmla="*/ 20003 w 854393"/>
                <a:gd name="connsiteY52" fmla="*/ 714375 h 716280"/>
                <a:gd name="connsiteX53" fmla="*/ 0 w 854393"/>
                <a:gd name="connsiteY53" fmla="*/ 681038 h 716280"/>
                <a:gd name="connsiteX54" fmla="*/ 0 w 854393"/>
                <a:gd name="connsiteY54" fmla="*/ 164783 h 716280"/>
                <a:gd name="connsiteX55" fmla="*/ 164783 w 854393"/>
                <a:gd name="connsiteY55" fmla="*/ 0 h 716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854393" h="716280">
                  <a:moveTo>
                    <a:pt x="584836" y="98108"/>
                  </a:moveTo>
                  <a:lnTo>
                    <a:pt x="727711" y="98108"/>
                  </a:lnTo>
                  <a:cubicBezTo>
                    <a:pt x="734379" y="98108"/>
                    <a:pt x="740332" y="100727"/>
                    <a:pt x="744618" y="105014"/>
                  </a:cubicBezTo>
                  <a:lnTo>
                    <a:pt x="744745" y="105326"/>
                  </a:lnTo>
                  <a:lnTo>
                    <a:pt x="745808" y="105728"/>
                  </a:lnTo>
                  <a:cubicBezTo>
                    <a:pt x="750571" y="110015"/>
                    <a:pt x="752952" y="115968"/>
                    <a:pt x="753071" y="122040"/>
                  </a:cubicBezTo>
                  <a:lnTo>
                    <a:pt x="751523" y="126216"/>
                  </a:lnTo>
                  <a:lnTo>
                    <a:pt x="751523" y="264796"/>
                  </a:lnTo>
                  <a:cubicBezTo>
                    <a:pt x="751523" y="278130"/>
                    <a:pt x="741046" y="288608"/>
                    <a:pt x="727711" y="288608"/>
                  </a:cubicBezTo>
                  <a:cubicBezTo>
                    <a:pt x="714375" y="288608"/>
                    <a:pt x="703898" y="278130"/>
                    <a:pt x="703898" y="264796"/>
                  </a:cubicBezTo>
                  <a:lnTo>
                    <a:pt x="703898" y="183545"/>
                  </a:lnTo>
                  <a:lnTo>
                    <a:pt x="544830" y="348616"/>
                  </a:lnTo>
                  <a:cubicBezTo>
                    <a:pt x="536258" y="358141"/>
                    <a:pt x="521970" y="358141"/>
                    <a:pt x="512445" y="350521"/>
                  </a:cubicBezTo>
                  <a:lnTo>
                    <a:pt x="417195" y="267653"/>
                  </a:lnTo>
                  <a:lnTo>
                    <a:pt x="326708" y="421006"/>
                  </a:lnTo>
                  <a:cubicBezTo>
                    <a:pt x="322898" y="426721"/>
                    <a:pt x="317183" y="431483"/>
                    <a:pt x="309563" y="432436"/>
                  </a:cubicBezTo>
                  <a:cubicBezTo>
                    <a:pt x="302895" y="433388"/>
                    <a:pt x="295275" y="431483"/>
                    <a:pt x="290513" y="426721"/>
                  </a:cubicBezTo>
                  <a:lnTo>
                    <a:pt x="207645" y="354331"/>
                  </a:lnTo>
                  <a:lnTo>
                    <a:pt x="108585" y="521018"/>
                  </a:lnTo>
                  <a:cubicBezTo>
                    <a:pt x="103823" y="528638"/>
                    <a:pt x="96203" y="533401"/>
                    <a:pt x="87630" y="533401"/>
                  </a:cubicBezTo>
                  <a:cubicBezTo>
                    <a:pt x="83820" y="533401"/>
                    <a:pt x="80010" y="532448"/>
                    <a:pt x="76200" y="530543"/>
                  </a:cubicBezTo>
                  <a:cubicBezTo>
                    <a:pt x="64770" y="523876"/>
                    <a:pt x="60960" y="509588"/>
                    <a:pt x="67628" y="498158"/>
                  </a:cubicBezTo>
                  <a:lnTo>
                    <a:pt x="179070" y="304801"/>
                  </a:lnTo>
                  <a:cubicBezTo>
                    <a:pt x="182880" y="298133"/>
                    <a:pt x="188595" y="294323"/>
                    <a:pt x="196215" y="293371"/>
                  </a:cubicBezTo>
                  <a:cubicBezTo>
                    <a:pt x="202883" y="292418"/>
                    <a:pt x="210503" y="294323"/>
                    <a:pt x="216218" y="299086"/>
                  </a:cubicBezTo>
                  <a:lnTo>
                    <a:pt x="299085" y="372428"/>
                  </a:lnTo>
                  <a:lnTo>
                    <a:pt x="389573" y="219076"/>
                  </a:lnTo>
                  <a:cubicBezTo>
                    <a:pt x="393383" y="213361"/>
                    <a:pt x="399098" y="208598"/>
                    <a:pt x="406718" y="207646"/>
                  </a:cubicBezTo>
                  <a:cubicBezTo>
                    <a:pt x="413385" y="206693"/>
                    <a:pt x="421005" y="208598"/>
                    <a:pt x="425768" y="213361"/>
                  </a:cubicBezTo>
                  <a:lnTo>
                    <a:pt x="525780" y="300038"/>
                  </a:lnTo>
                  <a:lnTo>
                    <a:pt x="674765" y="145733"/>
                  </a:lnTo>
                  <a:lnTo>
                    <a:pt x="584836" y="145733"/>
                  </a:lnTo>
                  <a:cubicBezTo>
                    <a:pt x="571500" y="145733"/>
                    <a:pt x="561023" y="135255"/>
                    <a:pt x="561023" y="121921"/>
                  </a:cubicBezTo>
                  <a:cubicBezTo>
                    <a:pt x="561023" y="108585"/>
                    <a:pt x="571500" y="98108"/>
                    <a:pt x="584836" y="98108"/>
                  </a:cubicBezTo>
                  <a:close/>
                  <a:moveTo>
                    <a:pt x="165735" y="47625"/>
                  </a:moveTo>
                  <a:cubicBezTo>
                    <a:pt x="100965" y="47625"/>
                    <a:pt x="48578" y="100013"/>
                    <a:pt x="48578" y="164783"/>
                  </a:cubicBezTo>
                  <a:lnTo>
                    <a:pt x="48578" y="645795"/>
                  </a:lnTo>
                  <a:lnTo>
                    <a:pt x="167640" y="526733"/>
                  </a:lnTo>
                  <a:cubicBezTo>
                    <a:pt x="180975" y="513398"/>
                    <a:pt x="205740" y="502920"/>
                    <a:pt x="224790" y="502920"/>
                  </a:cubicBezTo>
                  <a:lnTo>
                    <a:pt x="691515" y="502920"/>
                  </a:lnTo>
                  <a:cubicBezTo>
                    <a:pt x="756285" y="502920"/>
                    <a:pt x="808673" y="450533"/>
                    <a:pt x="808673" y="385763"/>
                  </a:cubicBezTo>
                  <a:lnTo>
                    <a:pt x="808673" y="164783"/>
                  </a:lnTo>
                  <a:cubicBezTo>
                    <a:pt x="808673" y="100013"/>
                    <a:pt x="756285" y="47625"/>
                    <a:pt x="691515" y="47625"/>
                  </a:cubicBezTo>
                  <a:close/>
                  <a:moveTo>
                    <a:pt x="164783" y="0"/>
                  </a:moveTo>
                  <a:lnTo>
                    <a:pt x="689610" y="0"/>
                  </a:lnTo>
                  <a:cubicBezTo>
                    <a:pt x="780098" y="0"/>
                    <a:pt x="854393" y="74295"/>
                    <a:pt x="854393" y="164783"/>
                  </a:cubicBezTo>
                  <a:lnTo>
                    <a:pt x="854393" y="386715"/>
                  </a:lnTo>
                  <a:cubicBezTo>
                    <a:pt x="854393" y="477203"/>
                    <a:pt x="780098" y="551498"/>
                    <a:pt x="689610" y="551498"/>
                  </a:cubicBezTo>
                  <a:lnTo>
                    <a:pt x="222885" y="551498"/>
                  </a:lnTo>
                  <a:cubicBezTo>
                    <a:pt x="216218" y="551498"/>
                    <a:pt x="203835" y="556260"/>
                    <a:pt x="200025" y="561023"/>
                  </a:cubicBezTo>
                  <a:lnTo>
                    <a:pt x="57150" y="703898"/>
                  </a:lnTo>
                  <a:cubicBezTo>
                    <a:pt x="48578" y="713423"/>
                    <a:pt x="39053" y="716280"/>
                    <a:pt x="31432" y="716280"/>
                  </a:cubicBezTo>
                  <a:cubicBezTo>
                    <a:pt x="26670" y="716280"/>
                    <a:pt x="22860" y="715328"/>
                    <a:pt x="20003" y="714375"/>
                  </a:cubicBezTo>
                  <a:cubicBezTo>
                    <a:pt x="14288" y="711518"/>
                    <a:pt x="0" y="703898"/>
                    <a:pt x="0" y="681038"/>
                  </a:cubicBezTo>
                  <a:lnTo>
                    <a:pt x="0" y="164783"/>
                  </a:lnTo>
                  <a:cubicBezTo>
                    <a:pt x="0" y="74295"/>
                    <a:pt x="74295" y="0"/>
                    <a:pt x="164783" y="0"/>
                  </a:cubicBezTo>
                  <a:close/>
                </a:path>
              </a:pathLst>
            </a:custGeom>
            <a:solidFill>
              <a:schemeClr val="bg1"/>
            </a:solidFill>
            <a:ln w="9525" cap="flat">
              <a:noFill/>
              <a:prstDash val="solid"/>
              <a:miter/>
            </a:ln>
          </p:spPr>
          <p:txBody>
            <a:bodyPr rtlCol="0" anchor="ctr"/>
            <a:lstStyle/>
            <a:p>
              <a:endParaRPr lang="en-US" dirty="0"/>
            </a:p>
          </p:txBody>
        </p:sp>
      </p:grpSp>
      <p:grpSp>
        <p:nvGrpSpPr>
          <p:cNvPr id="64" name="Group 63">
            <a:extLst>
              <a:ext uri="{FF2B5EF4-FFF2-40B4-BE49-F238E27FC236}">
                <a16:creationId xmlns:a16="http://schemas.microsoft.com/office/drawing/2014/main" id="{B12703E2-5D20-44F4-87F1-E0F25BA3843F}"/>
              </a:ext>
            </a:extLst>
          </p:cNvPr>
          <p:cNvGrpSpPr/>
          <p:nvPr/>
        </p:nvGrpSpPr>
        <p:grpSpPr>
          <a:xfrm>
            <a:off x="9014724" y="2016799"/>
            <a:ext cx="2361487" cy="4160166"/>
            <a:chOff x="9014724" y="2016799"/>
            <a:chExt cx="2361487" cy="4160166"/>
          </a:xfrm>
        </p:grpSpPr>
        <p:sp>
          <p:nvSpPr>
            <p:cNvPr id="24" name="TextBox 23">
              <a:extLst>
                <a:ext uri="{FF2B5EF4-FFF2-40B4-BE49-F238E27FC236}">
                  <a16:creationId xmlns:a16="http://schemas.microsoft.com/office/drawing/2014/main" id="{CBE958C9-A266-460B-BA7F-B8EB98BC199B}"/>
                </a:ext>
              </a:extLst>
            </p:cNvPr>
            <p:cNvSpPr txBox="1"/>
            <p:nvPr/>
          </p:nvSpPr>
          <p:spPr>
            <a:xfrm>
              <a:off x="9014724" y="3159233"/>
              <a:ext cx="2361487" cy="3017732"/>
            </a:xfrm>
            <a:prstGeom prst="rect">
              <a:avLst/>
            </a:prstGeom>
            <a:noFill/>
            <a:ln>
              <a:noFill/>
              <a:prstDash val="dashDot"/>
            </a:ln>
          </p:spPr>
          <p:txBody>
            <a:bodyPr wrap="square" lIns="0" rIns="0" rtlCol="0" anchor="t">
              <a:noAutofit/>
            </a:bodyPr>
            <a:lstStyle/>
            <a:p>
              <a:pPr marL="171450" indent="-171450">
                <a:spcBef>
                  <a:spcPts val="600"/>
                </a:spcBef>
                <a:buClr>
                  <a:schemeClr val="accent2"/>
                </a:buClr>
                <a:buFont typeface="Arial" panose="020B0604020202020204" pitchFamily="34" charset="0"/>
                <a:buChar char="•"/>
              </a:pPr>
              <a:r>
                <a:rPr lang="en-US" sz="1200" dirty="0"/>
                <a:t>Employee stock options (ESOPs) are a type of equity compensation granted by companies to their employees and executives. </a:t>
              </a:r>
            </a:p>
            <a:p>
              <a:pPr marL="171450" indent="-171450">
                <a:spcBef>
                  <a:spcPts val="600"/>
                </a:spcBef>
                <a:buClr>
                  <a:schemeClr val="accent2"/>
                </a:buClr>
                <a:buFont typeface="Arial" panose="020B0604020202020204" pitchFamily="34" charset="0"/>
                <a:buChar char="•"/>
              </a:pPr>
              <a:r>
                <a:rPr lang="en-US" sz="1200" dirty="0"/>
                <a:t>Rather than granting shares of stock directly, the company gives derivative options on the stock instead. </a:t>
              </a:r>
            </a:p>
            <a:p>
              <a:pPr marL="171450" indent="-171450">
                <a:spcBef>
                  <a:spcPts val="600"/>
                </a:spcBef>
                <a:buClr>
                  <a:schemeClr val="accent2"/>
                </a:buClr>
                <a:buFont typeface="Arial" panose="020B0604020202020204" pitchFamily="34" charset="0"/>
                <a:buChar char="•"/>
              </a:pPr>
              <a:r>
                <a:rPr lang="en-US" sz="1200" dirty="0"/>
                <a:t>These options come in the form of regular call options and give the employee the right to buy the company's stock at a specified price for a finite period of time. </a:t>
              </a:r>
            </a:p>
          </p:txBody>
        </p:sp>
        <p:sp>
          <p:nvSpPr>
            <p:cNvPr id="25" name="Rectangle 24">
              <a:extLst>
                <a:ext uri="{FF2B5EF4-FFF2-40B4-BE49-F238E27FC236}">
                  <a16:creationId xmlns:a16="http://schemas.microsoft.com/office/drawing/2014/main" id="{237F5463-EEA6-4F6F-8821-5A9161BF13E1}"/>
                </a:ext>
              </a:extLst>
            </p:cNvPr>
            <p:cNvSpPr/>
            <p:nvPr/>
          </p:nvSpPr>
          <p:spPr>
            <a:xfrm>
              <a:off x="9014724" y="2829314"/>
              <a:ext cx="2361487" cy="276999"/>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rIns="0" rtlCol="0" anchor="ctr">
              <a:noAutofit/>
            </a:bodyPr>
            <a:lstStyle/>
            <a:p>
              <a:r>
                <a:rPr lang="en-US" sz="1200" b="1" dirty="0">
                  <a:solidFill>
                    <a:schemeClr val="tx1"/>
                  </a:solidFill>
                </a:rPr>
                <a:t>Employee Stock Options</a:t>
              </a:r>
            </a:p>
          </p:txBody>
        </p:sp>
        <p:sp>
          <p:nvSpPr>
            <p:cNvPr id="31" name="Oval 30">
              <a:extLst>
                <a:ext uri="{FF2B5EF4-FFF2-40B4-BE49-F238E27FC236}">
                  <a16:creationId xmlns:a16="http://schemas.microsoft.com/office/drawing/2014/main" id="{85C47864-C86D-4629-8A7A-568E16814F61}"/>
                </a:ext>
              </a:extLst>
            </p:cNvPr>
            <p:cNvSpPr/>
            <p:nvPr/>
          </p:nvSpPr>
          <p:spPr>
            <a:xfrm>
              <a:off x="9014724" y="2016799"/>
              <a:ext cx="754698" cy="7546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294">
                <a:defRPr/>
              </a:pPr>
              <a:endParaRPr lang="en-US" dirty="0">
                <a:solidFill>
                  <a:prstClr val="white"/>
                </a:solidFill>
                <a:ea typeface="MS PGothic"/>
              </a:endParaRPr>
            </a:p>
          </p:txBody>
        </p:sp>
        <p:cxnSp>
          <p:nvCxnSpPr>
            <p:cNvPr id="28" name="Straight Connector 27">
              <a:extLst>
                <a:ext uri="{FF2B5EF4-FFF2-40B4-BE49-F238E27FC236}">
                  <a16:creationId xmlns:a16="http://schemas.microsoft.com/office/drawing/2014/main" id="{BBAF7660-5657-47F4-852C-BC23C45C8D24}"/>
                </a:ext>
              </a:extLst>
            </p:cNvPr>
            <p:cNvCxnSpPr>
              <a:cxnSpLocks/>
            </p:cNvCxnSpPr>
            <p:nvPr/>
          </p:nvCxnSpPr>
          <p:spPr>
            <a:xfrm>
              <a:off x="9014724" y="3106313"/>
              <a:ext cx="5524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Freeform: Shape 57">
              <a:extLst>
                <a:ext uri="{FF2B5EF4-FFF2-40B4-BE49-F238E27FC236}">
                  <a16:creationId xmlns:a16="http://schemas.microsoft.com/office/drawing/2014/main" id="{5F2FECD9-D065-4639-A991-6FB84C80C5D0}"/>
                </a:ext>
              </a:extLst>
            </p:cNvPr>
            <p:cNvSpPr/>
            <p:nvPr/>
          </p:nvSpPr>
          <p:spPr>
            <a:xfrm>
              <a:off x="9155006" y="2157090"/>
              <a:ext cx="474134" cy="474116"/>
            </a:xfrm>
            <a:custGeom>
              <a:avLst/>
              <a:gdLst>
                <a:gd name="connsiteX0" fmla="*/ 210053 w 685799"/>
                <a:gd name="connsiteY0" fmla="*/ -936 h 685777"/>
                <a:gd name="connsiteX1" fmla="*/ 146937 w 685799"/>
                <a:gd name="connsiteY1" fmla="*/ 9769 h 685777"/>
                <a:gd name="connsiteX2" fmla="*/ 10584 w 685799"/>
                <a:gd name="connsiteY2" fmla="*/ 278137 h 685777"/>
                <a:gd name="connsiteX3" fmla="*/ 267213 w 685799"/>
                <a:gd name="connsiteY3" fmla="*/ 417649 h 685777"/>
                <a:gd name="connsiteX4" fmla="*/ 260069 w 685799"/>
                <a:gd name="connsiteY4" fmla="*/ 472133 h 685777"/>
                <a:gd name="connsiteX5" fmla="*/ 472636 w 685799"/>
                <a:gd name="connsiteY5" fmla="*/ 684825 h 685777"/>
                <a:gd name="connsiteX6" fmla="*/ 685800 w 685799"/>
                <a:gd name="connsiteY6" fmla="*/ 472133 h 685777"/>
                <a:gd name="connsiteX7" fmla="*/ 472636 w 685799"/>
                <a:gd name="connsiteY7" fmla="*/ 259096 h 685777"/>
                <a:gd name="connsiteX8" fmla="*/ 418452 w 685799"/>
                <a:gd name="connsiteY8" fmla="*/ 266240 h 685777"/>
                <a:gd name="connsiteX9" fmla="*/ 415476 w 685799"/>
                <a:gd name="connsiteY9" fmla="*/ 146034 h 685777"/>
                <a:gd name="connsiteX10" fmla="*/ 230892 w 685799"/>
                <a:gd name="connsiteY10" fmla="*/ -41 h 685777"/>
                <a:gd name="connsiteX11" fmla="*/ 210053 w 685799"/>
                <a:gd name="connsiteY11" fmla="*/ -936 h 685777"/>
                <a:gd name="connsiteX12" fmla="*/ 209755 w 685799"/>
                <a:gd name="connsiteY12" fmla="*/ 13341 h 685777"/>
                <a:gd name="connsiteX13" fmla="*/ 401781 w 685799"/>
                <a:gd name="connsiteY13" fmla="*/ 150502 h 685777"/>
                <a:gd name="connsiteX14" fmla="*/ 403269 w 685799"/>
                <a:gd name="connsiteY14" fmla="*/ 269212 h 685777"/>
                <a:gd name="connsiteX15" fmla="*/ 402674 w 685799"/>
                <a:gd name="connsiteY15" fmla="*/ 271298 h 685777"/>
                <a:gd name="connsiteX16" fmla="*/ 272275 w 685799"/>
                <a:gd name="connsiteY16" fmla="*/ 401267 h 685777"/>
                <a:gd name="connsiteX17" fmla="*/ 23981 w 685799"/>
                <a:gd name="connsiteY17" fmla="*/ 273974 h 685777"/>
                <a:gd name="connsiteX18" fmla="*/ 150807 w 685799"/>
                <a:gd name="connsiteY18" fmla="*/ 23457 h 685777"/>
                <a:gd name="connsiteX19" fmla="*/ 209755 w 685799"/>
                <a:gd name="connsiteY19" fmla="*/ 13341 h 685777"/>
                <a:gd name="connsiteX20" fmla="*/ 212732 w 685799"/>
                <a:gd name="connsiteY20" fmla="*/ 112125 h 685777"/>
                <a:gd name="connsiteX21" fmla="*/ 161823 w 685799"/>
                <a:gd name="connsiteY21" fmla="*/ 163589 h 685777"/>
                <a:gd name="connsiteX22" fmla="*/ 212732 w 685799"/>
                <a:gd name="connsiteY22" fmla="*/ 214472 h 685777"/>
                <a:gd name="connsiteX23" fmla="*/ 264237 w 685799"/>
                <a:gd name="connsiteY23" fmla="*/ 163589 h 685777"/>
                <a:gd name="connsiteX24" fmla="*/ 212732 w 685799"/>
                <a:gd name="connsiteY24" fmla="*/ 112125 h 685777"/>
                <a:gd name="connsiteX25" fmla="*/ 212732 w 685799"/>
                <a:gd name="connsiteY25" fmla="*/ 126698 h 685777"/>
                <a:gd name="connsiteX26" fmla="*/ 249648 w 685799"/>
                <a:gd name="connsiteY26" fmla="*/ 163589 h 685777"/>
                <a:gd name="connsiteX27" fmla="*/ 212732 w 685799"/>
                <a:gd name="connsiteY27" fmla="*/ 200479 h 685777"/>
                <a:gd name="connsiteX28" fmla="*/ 175815 w 685799"/>
                <a:gd name="connsiteY28" fmla="*/ 163589 h 685777"/>
                <a:gd name="connsiteX29" fmla="*/ 212732 w 685799"/>
                <a:gd name="connsiteY29" fmla="*/ 126698 h 685777"/>
                <a:gd name="connsiteX30" fmla="*/ 122822 w 685799"/>
                <a:gd name="connsiteY30" fmla="*/ 209709 h 685777"/>
                <a:gd name="connsiteX31" fmla="*/ 121631 w 685799"/>
                <a:gd name="connsiteY31" fmla="*/ 210300 h 685777"/>
                <a:gd name="connsiteX32" fmla="*/ 119845 w 685799"/>
                <a:gd name="connsiteY32" fmla="*/ 211490 h 685777"/>
                <a:gd name="connsiteX33" fmla="*/ 119250 w 685799"/>
                <a:gd name="connsiteY33" fmla="*/ 212081 h 685777"/>
                <a:gd name="connsiteX34" fmla="*/ 118357 w 685799"/>
                <a:gd name="connsiteY34" fmla="*/ 213272 h 685777"/>
                <a:gd name="connsiteX35" fmla="*/ 118058 w 685799"/>
                <a:gd name="connsiteY35" fmla="*/ 213862 h 685777"/>
                <a:gd name="connsiteX36" fmla="*/ 117761 w 685799"/>
                <a:gd name="connsiteY36" fmla="*/ 214452 h 685777"/>
                <a:gd name="connsiteX37" fmla="*/ 117761 w 685799"/>
                <a:gd name="connsiteY37" fmla="*/ 215043 h 685777"/>
                <a:gd name="connsiteX38" fmla="*/ 117463 w 685799"/>
                <a:gd name="connsiteY38" fmla="*/ 216529 h 685777"/>
                <a:gd name="connsiteX39" fmla="*/ 117463 w 685799"/>
                <a:gd name="connsiteY39" fmla="*/ 304892 h 685777"/>
                <a:gd name="connsiteX40" fmla="*/ 117761 w 685799"/>
                <a:gd name="connsiteY40" fmla="*/ 306969 h 685777"/>
                <a:gd name="connsiteX41" fmla="*/ 118654 w 685799"/>
                <a:gd name="connsiteY41" fmla="*/ 309055 h 685777"/>
                <a:gd name="connsiteX42" fmla="*/ 120142 w 685799"/>
                <a:gd name="connsiteY42" fmla="*/ 310541 h 685777"/>
                <a:gd name="connsiteX43" fmla="*/ 120738 w 685799"/>
                <a:gd name="connsiteY43" fmla="*/ 310836 h 685777"/>
                <a:gd name="connsiteX44" fmla="*/ 121333 w 685799"/>
                <a:gd name="connsiteY44" fmla="*/ 311131 h 685777"/>
                <a:gd name="connsiteX45" fmla="*/ 124609 w 685799"/>
                <a:gd name="connsiteY45" fmla="*/ 312027 h 685777"/>
                <a:gd name="connsiteX46" fmla="*/ 301153 w 685799"/>
                <a:gd name="connsiteY46" fmla="*/ 312027 h 685777"/>
                <a:gd name="connsiteX47" fmla="*/ 303237 w 685799"/>
                <a:gd name="connsiteY47" fmla="*/ 311731 h 685777"/>
                <a:gd name="connsiteX48" fmla="*/ 305916 w 685799"/>
                <a:gd name="connsiteY48" fmla="*/ 310245 h 685777"/>
                <a:gd name="connsiteX49" fmla="*/ 306214 w 685799"/>
                <a:gd name="connsiteY49" fmla="*/ 309950 h 685777"/>
                <a:gd name="connsiteX50" fmla="*/ 307107 w 685799"/>
                <a:gd name="connsiteY50" fmla="*/ 308759 h 685777"/>
                <a:gd name="connsiteX51" fmla="*/ 307703 w 685799"/>
                <a:gd name="connsiteY51" fmla="*/ 308169 h 685777"/>
                <a:gd name="connsiteX52" fmla="*/ 308000 w 685799"/>
                <a:gd name="connsiteY52" fmla="*/ 307579 h 685777"/>
                <a:gd name="connsiteX53" fmla="*/ 308000 w 685799"/>
                <a:gd name="connsiteY53" fmla="*/ 306683 h 685777"/>
                <a:gd name="connsiteX54" fmla="*/ 308298 w 685799"/>
                <a:gd name="connsiteY54" fmla="*/ 305492 h 685777"/>
                <a:gd name="connsiteX55" fmla="*/ 308298 w 685799"/>
                <a:gd name="connsiteY55" fmla="*/ 304902 h 685777"/>
                <a:gd name="connsiteX56" fmla="*/ 308298 w 685799"/>
                <a:gd name="connsiteY56" fmla="*/ 216538 h 685777"/>
                <a:gd name="connsiteX57" fmla="*/ 305619 w 685799"/>
                <a:gd name="connsiteY57" fmla="*/ 211185 h 685777"/>
                <a:gd name="connsiteX58" fmla="*/ 303832 w 685799"/>
                <a:gd name="connsiteY58" fmla="*/ 209994 h 685777"/>
                <a:gd name="connsiteX59" fmla="*/ 302940 w 685799"/>
                <a:gd name="connsiteY59" fmla="*/ 209994 h 685777"/>
                <a:gd name="connsiteX60" fmla="*/ 301748 w 685799"/>
                <a:gd name="connsiteY60" fmla="*/ 209700 h 685777"/>
                <a:gd name="connsiteX61" fmla="*/ 300260 w 685799"/>
                <a:gd name="connsiteY61" fmla="*/ 209700 h 685777"/>
                <a:gd name="connsiteX62" fmla="*/ 297581 w 685799"/>
                <a:gd name="connsiteY62" fmla="*/ 210595 h 685777"/>
                <a:gd name="connsiteX63" fmla="*/ 296389 w 685799"/>
                <a:gd name="connsiteY63" fmla="*/ 211490 h 685777"/>
                <a:gd name="connsiteX64" fmla="*/ 294008 w 685799"/>
                <a:gd name="connsiteY64" fmla="*/ 216548 h 685777"/>
                <a:gd name="connsiteX65" fmla="*/ 294008 w 685799"/>
                <a:gd name="connsiteY65" fmla="*/ 297768 h 685777"/>
                <a:gd name="connsiteX66" fmla="*/ 131753 w 685799"/>
                <a:gd name="connsiteY66" fmla="*/ 297768 h 685777"/>
                <a:gd name="connsiteX67" fmla="*/ 131753 w 685799"/>
                <a:gd name="connsiteY67" fmla="*/ 216548 h 685777"/>
                <a:gd name="connsiteX68" fmla="*/ 131456 w 685799"/>
                <a:gd name="connsiteY68" fmla="*/ 215357 h 685777"/>
                <a:gd name="connsiteX69" fmla="*/ 126990 w 685799"/>
                <a:gd name="connsiteY69" fmla="*/ 210004 h 685777"/>
                <a:gd name="connsiteX70" fmla="*/ 126395 w 685799"/>
                <a:gd name="connsiteY70" fmla="*/ 210004 h 685777"/>
                <a:gd name="connsiteX71" fmla="*/ 125799 w 685799"/>
                <a:gd name="connsiteY71" fmla="*/ 209709 h 685777"/>
                <a:gd name="connsiteX72" fmla="*/ 124906 w 685799"/>
                <a:gd name="connsiteY72" fmla="*/ 209709 h 685777"/>
                <a:gd name="connsiteX73" fmla="*/ 124311 w 685799"/>
                <a:gd name="connsiteY73" fmla="*/ 209709 h 685777"/>
                <a:gd name="connsiteX74" fmla="*/ 123417 w 685799"/>
                <a:gd name="connsiteY74" fmla="*/ 209709 h 685777"/>
                <a:gd name="connsiteX75" fmla="*/ 122822 w 685799"/>
                <a:gd name="connsiteY75" fmla="*/ 209709 h 685777"/>
                <a:gd name="connsiteX76" fmla="*/ 472636 w 685799"/>
                <a:gd name="connsiteY76" fmla="*/ 273079 h 685777"/>
                <a:gd name="connsiteX77" fmla="*/ 671808 w 685799"/>
                <a:gd name="connsiteY77" fmla="*/ 472133 h 685777"/>
                <a:gd name="connsiteX78" fmla="*/ 472636 w 685799"/>
                <a:gd name="connsiteY78" fmla="*/ 670538 h 685777"/>
                <a:gd name="connsiteX79" fmla="*/ 274061 w 685799"/>
                <a:gd name="connsiteY79" fmla="*/ 472133 h 685777"/>
                <a:gd name="connsiteX80" fmla="*/ 283588 w 685799"/>
                <a:gd name="connsiteY80" fmla="*/ 410792 h 685777"/>
                <a:gd name="connsiteX81" fmla="*/ 283886 w 685799"/>
                <a:gd name="connsiteY81" fmla="*/ 410220 h 685777"/>
                <a:gd name="connsiteX82" fmla="*/ 472636 w 685799"/>
                <a:gd name="connsiteY82" fmla="*/ 273079 h 685777"/>
                <a:gd name="connsiteX83" fmla="*/ 452987 w 685799"/>
                <a:gd name="connsiteY83" fmla="*/ 329352 h 685777"/>
                <a:gd name="connsiteX84" fmla="*/ 447033 w 685799"/>
                <a:gd name="connsiteY84" fmla="*/ 336496 h 685777"/>
                <a:gd name="connsiteX85" fmla="*/ 447033 w 685799"/>
                <a:gd name="connsiteY85" fmla="*/ 369453 h 685777"/>
                <a:gd name="connsiteX86" fmla="*/ 417560 w 685799"/>
                <a:gd name="connsiteY86" fmla="*/ 381930 h 685777"/>
                <a:gd name="connsiteX87" fmla="*/ 394338 w 685799"/>
                <a:gd name="connsiteY87" fmla="*/ 358785 h 685777"/>
                <a:gd name="connsiteX88" fmla="*/ 388384 w 685799"/>
                <a:gd name="connsiteY88" fmla="*/ 356689 h 685777"/>
                <a:gd name="connsiteX89" fmla="*/ 384215 w 685799"/>
                <a:gd name="connsiteY89" fmla="*/ 358785 h 685777"/>
                <a:gd name="connsiteX90" fmla="*/ 358016 w 685799"/>
                <a:gd name="connsiteY90" fmla="*/ 384979 h 685777"/>
                <a:gd name="connsiteX91" fmla="*/ 357999 w 685799"/>
                <a:gd name="connsiteY91" fmla="*/ 395075 h 685777"/>
                <a:gd name="connsiteX92" fmla="*/ 358016 w 685799"/>
                <a:gd name="connsiteY92" fmla="*/ 395075 h 685777"/>
                <a:gd name="connsiteX93" fmla="*/ 381238 w 685799"/>
                <a:gd name="connsiteY93" fmla="*/ 418601 h 685777"/>
                <a:gd name="connsiteX94" fmla="*/ 369925 w 685799"/>
                <a:gd name="connsiteY94" fmla="*/ 446224 h 685777"/>
                <a:gd name="connsiteX95" fmla="*/ 337474 w 685799"/>
                <a:gd name="connsiteY95" fmla="*/ 446224 h 685777"/>
                <a:gd name="connsiteX96" fmla="*/ 335986 w 685799"/>
                <a:gd name="connsiteY96" fmla="*/ 446224 h 685777"/>
                <a:gd name="connsiteX97" fmla="*/ 330329 w 685799"/>
                <a:gd name="connsiteY97" fmla="*/ 453368 h 685777"/>
                <a:gd name="connsiteX98" fmla="*/ 330329 w 685799"/>
                <a:gd name="connsiteY98" fmla="*/ 490610 h 685777"/>
                <a:gd name="connsiteX99" fmla="*/ 337474 w 685799"/>
                <a:gd name="connsiteY99" fmla="*/ 497659 h 685777"/>
                <a:gd name="connsiteX100" fmla="*/ 369330 w 685799"/>
                <a:gd name="connsiteY100" fmla="*/ 497754 h 685777"/>
                <a:gd name="connsiteX101" fmla="*/ 381536 w 685799"/>
                <a:gd name="connsiteY101" fmla="*/ 526901 h 685777"/>
                <a:gd name="connsiteX102" fmla="*/ 358016 w 685799"/>
                <a:gd name="connsiteY102" fmla="*/ 550332 h 685777"/>
                <a:gd name="connsiteX103" fmla="*/ 358000 w 685799"/>
                <a:gd name="connsiteY103" fmla="*/ 560429 h 685777"/>
                <a:gd name="connsiteX104" fmla="*/ 358016 w 685799"/>
                <a:gd name="connsiteY104" fmla="*/ 560525 h 685777"/>
                <a:gd name="connsiteX105" fmla="*/ 384215 w 685799"/>
                <a:gd name="connsiteY105" fmla="*/ 586623 h 685777"/>
                <a:gd name="connsiteX106" fmla="*/ 394322 w 685799"/>
                <a:gd name="connsiteY106" fmla="*/ 586719 h 685777"/>
                <a:gd name="connsiteX107" fmla="*/ 394338 w 685799"/>
                <a:gd name="connsiteY107" fmla="*/ 586623 h 685777"/>
                <a:gd name="connsiteX108" fmla="*/ 417560 w 685799"/>
                <a:gd name="connsiteY108" fmla="*/ 563477 h 685777"/>
                <a:gd name="connsiteX109" fmla="*/ 447033 w 685799"/>
                <a:gd name="connsiteY109" fmla="*/ 575669 h 685777"/>
                <a:gd name="connsiteX110" fmla="*/ 447033 w 685799"/>
                <a:gd name="connsiteY110" fmla="*/ 607196 h 685777"/>
                <a:gd name="connsiteX111" fmla="*/ 454179 w 685799"/>
                <a:gd name="connsiteY111" fmla="*/ 614340 h 685777"/>
                <a:gd name="connsiteX112" fmla="*/ 491393 w 685799"/>
                <a:gd name="connsiteY112" fmla="*/ 614340 h 685777"/>
                <a:gd name="connsiteX113" fmla="*/ 498537 w 685799"/>
                <a:gd name="connsiteY113" fmla="*/ 607196 h 685777"/>
                <a:gd name="connsiteX114" fmla="*/ 498537 w 685799"/>
                <a:gd name="connsiteY114" fmla="*/ 575097 h 685777"/>
                <a:gd name="connsiteX115" fmla="*/ 526523 w 685799"/>
                <a:gd name="connsiteY115" fmla="*/ 563763 h 685777"/>
                <a:gd name="connsiteX116" fmla="*/ 549447 w 685799"/>
                <a:gd name="connsiteY116" fmla="*/ 586623 h 685777"/>
                <a:gd name="connsiteX117" fmla="*/ 559553 w 685799"/>
                <a:gd name="connsiteY117" fmla="*/ 586719 h 685777"/>
                <a:gd name="connsiteX118" fmla="*/ 559569 w 685799"/>
                <a:gd name="connsiteY118" fmla="*/ 586623 h 685777"/>
                <a:gd name="connsiteX119" fmla="*/ 586065 w 685799"/>
                <a:gd name="connsiteY119" fmla="*/ 560525 h 685777"/>
                <a:gd name="connsiteX120" fmla="*/ 586082 w 685799"/>
                <a:gd name="connsiteY120" fmla="*/ 550428 h 685777"/>
                <a:gd name="connsiteX121" fmla="*/ 586065 w 685799"/>
                <a:gd name="connsiteY121" fmla="*/ 550332 h 685777"/>
                <a:gd name="connsiteX122" fmla="*/ 563439 w 685799"/>
                <a:gd name="connsiteY122" fmla="*/ 527758 h 685777"/>
                <a:gd name="connsiteX123" fmla="*/ 576241 w 685799"/>
                <a:gd name="connsiteY123" fmla="*/ 497754 h 685777"/>
                <a:gd name="connsiteX124" fmla="*/ 608394 w 685799"/>
                <a:gd name="connsiteY124" fmla="*/ 497754 h 685777"/>
                <a:gd name="connsiteX125" fmla="*/ 615540 w 685799"/>
                <a:gd name="connsiteY125" fmla="*/ 490610 h 685777"/>
                <a:gd name="connsiteX126" fmla="*/ 615540 w 685799"/>
                <a:gd name="connsiteY126" fmla="*/ 453368 h 685777"/>
                <a:gd name="connsiteX127" fmla="*/ 608394 w 685799"/>
                <a:gd name="connsiteY127" fmla="*/ 446224 h 685777"/>
                <a:gd name="connsiteX128" fmla="*/ 575050 w 685799"/>
                <a:gd name="connsiteY128" fmla="*/ 446224 h 685777"/>
                <a:gd name="connsiteX129" fmla="*/ 563439 w 685799"/>
                <a:gd name="connsiteY129" fmla="*/ 417935 h 685777"/>
                <a:gd name="connsiteX130" fmla="*/ 586065 w 685799"/>
                <a:gd name="connsiteY130" fmla="*/ 395075 h 685777"/>
                <a:gd name="connsiteX131" fmla="*/ 586083 w 685799"/>
                <a:gd name="connsiteY131" fmla="*/ 384979 h 685777"/>
                <a:gd name="connsiteX132" fmla="*/ 586065 w 685799"/>
                <a:gd name="connsiteY132" fmla="*/ 384979 h 685777"/>
                <a:gd name="connsiteX133" fmla="*/ 559569 w 685799"/>
                <a:gd name="connsiteY133" fmla="*/ 358785 h 685777"/>
                <a:gd name="connsiteX134" fmla="*/ 553912 w 685799"/>
                <a:gd name="connsiteY134" fmla="*/ 356689 h 685777"/>
                <a:gd name="connsiteX135" fmla="*/ 549447 w 685799"/>
                <a:gd name="connsiteY135" fmla="*/ 358785 h 685777"/>
                <a:gd name="connsiteX136" fmla="*/ 527118 w 685799"/>
                <a:gd name="connsiteY136" fmla="*/ 381073 h 685777"/>
                <a:gd name="connsiteX137" fmla="*/ 498537 w 685799"/>
                <a:gd name="connsiteY137" fmla="*/ 369167 h 685777"/>
                <a:gd name="connsiteX138" fmla="*/ 498537 w 685799"/>
                <a:gd name="connsiteY138" fmla="*/ 336496 h 685777"/>
                <a:gd name="connsiteX139" fmla="*/ 491393 w 685799"/>
                <a:gd name="connsiteY139" fmla="*/ 329352 h 685777"/>
                <a:gd name="connsiteX140" fmla="*/ 454179 w 685799"/>
                <a:gd name="connsiteY140" fmla="*/ 329352 h 685777"/>
                <a:gd name="connsiteX141" fmla="*/ 452987 w 685799"/>
                <a:gd name="connsiteY141" fmla="*/ 329352 h 685777"/>
                <a:gd name="connsiteX142" fmla="*/ 461323 w 685799"/>
                <a:gd name="connsiteY142" fmla="*/ 343545 h 685777"/>
                <a:gd name="connsiteX143" fmla="*/ 484247 w 685799"/>
                <a:gd name="connsiteY143" fmla="*/ 343545 h 685777"/>
                <a:gd name="connsiteX144" fmla="*/ 484247 w 685799"/>
                <a:gd name="connsiteY144" fmla="*/ 371263 h 685777"/>
                <a:gd name="connsiteX145" fmla="*/ 487064 w 685799"/>
                <a:gd name="connsiteY145" fmla="*/ 381073 h 685777"/>
                <a:gd name="connsiteX146" fmla="*/ 490201 w 685799"/>
                <a:gd name="connsiteY146" fmla="*/ 381930 h 685777"/>
                <a:gd name="connsiteX147" fmla="*/ 523248 w 685799"/>
                <a:gd name="connsiteY147" fmla="*/ 395360 h 685777"/>
                <a:gd name="connsiteX148" fmla="*/ 523843 w 685799"/>
                <a:gd name="connsiteY148" fmla="*/ 395647 h 685777"/>
                <a:gd name="connsiteX149" fmla="*/ 524141 w 685799"/>
                <a:gd name="connsiteY149" fmla="*/ 395933 h 685777"/>
                <a:gd name="connsiteX150" fmla="*/ 524439 w 685799"/>
                <a:gd name="connsiteY150" fmla="*/ 396218 h 685777"/>
                <a:gd name="connsiteX151" fmla="*/ 524737 w 685799"/>
                <a:gd name="connsiteY151" fmla="*/ 396218 h 685777"/>
                <a:gd name="connsiteX152" fmla="*/ 525034 w 685799"/>
                <a:gd name="connsiteY152" fmla="*/ 396504 h 685777"/>
                <a:gd name="connsiteX153" fmla="*/ 525332 w 685799"/>
                <a:gd name="connsiteY153" fmla="*/ 396504 h 685777"/>
                <a:gd name="connsiteX154" fmla="*/ 526523 w 685799"/>
                <a:gd name="connsiteY154" fmla="*/ 397170 h 685777"/>
                <a:gd name="connsiteX155" fmla="*/ 526821 w 685799"/>
                <a:gd name="connsiteY155" fmla="*/ 397170 h 685777"/>
                <a:gd name="connsiteX156" fmla="*/ 527118 w 685799"/>
                <a:gd name="connsiteY156" fmla="*/ 397170 h 685777"/>
                <a:gd name="connsiteX157" fmla="*/ 530096 w 685799"/>
                <a:gd name="connsiteY157" fmla="*/ 397170 h 685777"/>
                <a:gd name="connsiteX158" fmla="*/ 532477 w 685799"/>
                <a:gd name="connsiteY158" fmla="*/ 395933 h 685777"/>
                <a:gd name="connsiteX159" fmla="*/ 532775 w 685799"/>
                <a:gd name="connsiteY159" fmla="*/ 395933 h 685777"/>
                <a:gd name="connsiteX160" fmla="*/ 533370 w 685799"/>
                <a:gd name="connsiteY160" fmla="*/ 395360 h 685777"/>
                <a:gd name="connsiteX161" fmla="*/ 535156 w 685799"/>
                <a:gd name="connsiteY161" fmla="*/ 393265 h 685777"/>
                <a:gd name="connsiteX162" fmla="*/ 554508 w 685799"/>
                <a:gd name="connsiteY162" fmla="*/ 373929 h 685777"/>
                <a:gd name="connsiteX163" fmla="*/ 570883 w 685799"/>
                <a:gd name="connsiteY163" fmla="*/ 390026 h 685777"/>
                <a:gd name="connsiteX164" fmla="*/ 550935 w 685799"/>
                <a:gd name="connsiteY164" fmla="*/ 410220 h 685777"/>
                <a:gd name="connsiteX165" fmla="*/ 546970 w 685799"/>
                <a:gd name="connsiteY165" fmla="*/ 419554 h 685777"/>
                <a:gd name="connsiteX166" fmla="*/ 547959 w 685799"/>
                <a:gd name="connsiteY166" fmla="*/ 421269 h 685777"/>
                <a:gd name="connsiteX167" fmla="*/ 562546 w 685799"/>
                <a:gd name="connsiteY167" fmla="*/ 454511 h 685777"/>
                <a:gd name="connsiteX168" fmla="*/ 570688 w 685799"/>
                <a:gd name="connsiteY168" fmla="*/ 460512 h 685777"/>
                <a:gd name="connsiteX169" fmla="*/ 570883 w 685799"/>
                <a:gd name="connsiteY169" fmla="*/ 460512 h 685777"/>
                <a:gd name="connsiteX170" fmla="*/ 571180 w 685799"/>
                <a:gd name="connsiteY170" fmla="*/ 460512 h 685777"/>
                <a:gd name="connsiteX171" fmla="*/ 601249 w 685799"/>
                <a:gd name="connsiteY171" fmla="*/ 460512 h 685777"/>
                <a:gd name="connsiteX172" fmla="*/ 601249 w 685799"/>
                <a:gd name="connsiteY172" fmla="*/ 483372 h 685777"/>
                <a:gd name="connsiteX173" fmla="*/ 571180 w 685799"/>
                <a:gd name="connsiteY173" fmla="*/ 483372 h 685777"/>
                <a:gd name="connsiteX174" fmla="*/ 568500 w 685799"/>
                <a:gd name="connsiteY174" fmla="*/ 484039 h 685777"/>
                <a:gd name="connsiteX175" fmla="*/ 562844 w 685799"/>
                <a:gd name="connsiteY175" fmla="*/ 489658 h 685777"/>
                <a:gd name="connsiteX176" fmla="*/ 548554 w 685799"/>
                <a:gd name="connsiteY176" fmla="*/ 524805 h 685777"/>
                <a:gd name="connsiteX177" fmla="*/ 548554 w 685799"/>
                <a:gd name="connsiteY177" fmla="*/ 525092 h 685777"/>
                <a:gd name="connsiteX178" fmla="*/ 548256 w 685799"/>
                <a:gd name="connsiteY178" fmla="*/ 525377 h 685777"/>
                <a:gd name="connsiteX179" fmla="*/ 548256 w 685799"/>
                <a:gd name="connsiteY179" fmla="*/ 525663 h 685777"/>
                <a:gd name="connsiteX180" fmla="*/ 547363 w 685799"/>
                <a:gd name="connsiteY180" fmla="*/ 527473 h 685777"/>
                <a:gd name="connsiteX181" fmla="*/ 547363 w 685799"/>
                <a:gd name="connsiteY181" fmla="*/ 527758 h 685777"/>
                <a:gd name="connsiteX182" fmla="*/ 551829 w 685799"/>
                <a:gd name="connsiteY182" fmla="*/ 536045 h 685777"/>
                <a:gd name="connsiteX183" fmla="*/ 570883 w 685799"/>
                <a:gd name="connsiteY183" fmla="*/ 555381 h 685777"/>
                <a:gd name="connsiteX184" fmla="*/ 554508 w 685799"/>
                <a:gd name="connsiteY184" fmla="*/ 571478 h 685777"/>
                <a:gd name="connsiteX185" fmla="*/ 535156 w 685799"/>
                <a:gd name="connsiteY185" fmla="*/ 552428 h 685777"/>
                <a:gd name="connsiteX186" fmla="*/ 534859 w 685799"/>
                <a:gd name="connsiteY186" fmla="*/ 551857 h 685777"/>
                <a:gd name="connsiteX187" fmla="*/ 525406 w 685799"/>
                <a:gd name="connsiteY187" fmla="*/ 547760 h 685777"/>
                <a:gd name="connsiteX188" fmla="*/ 525034 w 685799"/>
                <a:gd name="connsiteY188" fmla="*/ 547951 h 685777"/>
                <a:gd name="connsiteX189" fmla="*/ 523248 w 685799"/>
                <a:gd name="connsiteY189" fmla="*/ 548903 h 685777"/>
                <a:gd name="connsiteX190" fmla="*/ 490202 w 685799"/>
                <a:gd name="connsiteY190" fmla="*/ 562239 h 685777"/>
                <a:gd name="connsiteX191" fmla="*/ 484067 w 685799"/>
                <a:gd name="connsiteY191" fmla="*/ 570239 h 685777"/>
                <a:gd name="connsiteX192" fmla="*/ 484247 w 685799"/>
                <a:gd name="connsiteY192" fmla="*/ 571193 h 685777"/>
                <a:gd name="connsiteX193" fmla="*/ 484247 w 685799"/>
                <a:gd name="connsiteY193" fmla="*/ 600053 h 685777"/>
                <a:gd name="connsiteX194" fmla="*/ 461323 w 685799"/>
                <a:gd name="connsiteY194" fmla="*/ 600053 h 685777"/>
                <a:gd name="connsiteX195" fmla="*/ 461323 w 685799"/>
                <a:gd name="connsiteY195" fmla="*/ 574145 h 685777"/>
                <a:gd name="connsiteX196" fmla="*/ 459106 w 685799"/>
                <a:gd name="connsiteY196" fmla="*/ 564334 h 685777"/>
                <a:gd name="connsiteX197" fmla="*/ 457155 w 685799"/>
                <a:gd name="connsiteY197" fmla="*/ 563477 h 685777"/>
                <a:gd name="connsiteX198" fmla="*/ 456858 w 685799"/>
                <a:gd name="connsiteY198" fmla="*/ 563477 h 685777"/>
                <a:gd name="connsiteX199" fmla="*/ 455667 w 685799"/>
                <a:gd name="connsiteY199" fmla="*/ 563191 h 685777"/>
                <a:gd name="connsiteX200" fmla="*/ 420239 w 685799"/>
                <a:gd name="connsiteY200" fmla="*/ 548903 h 685777"/>
                <a:gd name="connsiteX201" fmla="*/ 414880 w 685799"/>
                <a:gd name="connsiteY201" fmla="*/ 547380 h 685777"/>
                <a:gd name="connsiteX202" fmla="*/ 410414 w 685799"/>
                <a:gd name="connsiteY202" fmla="*/ 550618 h 685777"/>
                <a:gd name="connsiteX203" fmla="*/ 389277 w 685799"/>
                <a:gd name="connsiteY203" fmla="*/ 571478 h 685777"/>
                <a:gd name="connsiteX204" fmla="*/ 373200 w 685799"/>
                <a:gd name="connsiteY204" fmla="*/ 555381 h 685777"/>
                <a:gd name="connsiteX205" fmla="*/ 393444 w 685799"/>
                <a:gd name="connsiteY205" fmla="*/ 534902 h 685777"/>
                <a:gd name="connsiteX206" fmla="*/ 394040 w 685799"/>
                <a:gd name="connsiteY206" fmla="*/ 534617 h 685777"/>
                <a:gd name="connsiteX207" fmla="*/ 394338 w 685799"/>
                <a:gd name="connsiteY207" fmla="*/ 534330 h 685777"/>
                <a:gd name="connsiteX208" fmla="*/ 394933 w 685799"/>
                <a:gd name="connsiteY208" fmla="*/ 534045 h 685777"/>
                <a:gd name="connsiteX209" fmla="*/ 396528 w 685799"/>
                <a:gd name="connsiteY209" fmla="*/ 524043 h 685777"/>
                <a:gd name="connsiteX210" fmla="*/ 396422 w 685799"/>
                <a:gd name="connsiteY210" fmla="*/ 523853 h 685777"/>
                <a:gd name="connsiteX211" fmla="*/ 382131 w 685799"/>
                <a:gd name="connsiteY211" fmla="*/ 489658 h 685777"/>
                <a:gd name="connsiteX212" fmla="*/ 379452 w 685799"/>
                <a:gd name="connsiteY212" fmla="*/ 485467 h 685777"/>
                <a:gd name="connsiteX213" fmla="*/ 379154 w 685799"/>
                <a:gd name="connsiteY213" fmla="*/ 484896 h 685777"/>
                <a:gd name="connsiteX214" fmla="*/ 378857 w 685799"/>
                <a:gd name="connsiteY214" fmla="*/ 484896 h 685777"/>
                <a:gd name="connsiteX215" fmla="*/ 378559 w 685799"/>
                <a:gd name="connsiteY215" fmla="*/ 484610 h 685777"/>
                <a:gd name="connsiteX216" fmla="*/ 378261 w 685799"/>
                <a:gd name="connsiteY216" fmla="*/ 484610 h 685777"/>
                <a:gd name="connsiteX217" fmla="*/ 376474 w 685799"/>
                <a:gd name="connsiteY217" fmla="*/ 483753 h 685777"/>
                <a:gd name="connsiteX218" fmla="*/ 376177 w 685799"/>
                <a:gd name="connsiteY218" fmla="*/ 483753 h 685777"/>
                <a:gd name="connsiteX219" fmla="*/ 375879 w 685799"/>
                <a:gd name="connsiteY219" fmla="*/ 483753 h 685777"/>
                <a:gd name="connsiteX220" fmla="*/ 375581 w 685799"/>
                <a:gd name="connsiteY220" fmla="*/ 483753 h 685777"/>
                <a:gd name="connsiteX221" fmla="*/ 374390 w 685799"/>
                <a:gd name="connsiteY221" fmla="*/ 483467 h 685777"/>
                <a:gd name="connsiteX222" fmla="*/ 344619 w 685799"/>
                <a:gd name="connsiteY222" fmla="*/ 483467 h 685777"/>
                <a:gd name="connsiteX223" fmla="*/ 344619 w 685799"/>
                <a:gd name="connsiteY223" fmla="*/ 460512 h 685777"/>
                <a:gd name="connsiteX224" fmla="*/ 372306 w 685799"/>
                <a:gd name="connsiteY224" fmla="*/ 460512 h 685777"/>
                <a:gd name="connsiteX225" fmla="*/ 381805 w 685799"/>
                <a:gd name="connsiteY225" fmla="*/ 457083 h 685777"/>
                <a:gd name="connsiteX226" fmla="*/ 382429 w 685799"/>
                <a:gd name="connsiteY226" fmla="*/ 454892 h 685777"/>
                <a:gd name="connsiteX227" fmla="*/ 396124 w 685799"/>
                <a:gd name="connsiteY227" fmla="*/ 421554 h 685777"/>
                <a:gd name="connsiteX228" fmla="*/ 395528 w 685799"/>
                <a:gd name="connsiteY228" fmla="*/ 412887 h 685777"/>
                <a:gd name="connsiteX229" fmla="*/ 395230 w 685799"/>
                <a:gd name="connsiteY229" fmla="*/ 412315 h 685777"/>
                <a:gd name="connsiteX230" fmla="*/ 394933 w 685799"/>
                <a:gd name="connsiteY230" fmla="*/ 412315 h 685777"/>
                <a:gd name="connsiteX231" fmla="*/ 394635 w 685799"/>
                <a:gd name="connsiteY231" fmla="*/ 411744 h 685777"/>
                <a:gd name="connsiteX232" fmla="*/ 394338 w 685799"/>
                <a:gd name="connsiteY232" fmla="*/ 411458 h 685777"/>
                <a:gd name="connsiteX233" fmla="*/ 373200 w 685799"/>
                <a:gd name="connsiteY233" fmla="*/ 390026 h 685777"/>
                <a:gd name="connsiteX234" fmla="*/ 389276 w 685799"/>
                <a:gd name="connsiteY234" fmla="*/ 373929 h 685777"/>
                <a:gd name="connsiteX235" fmla="*/ 409223 w 685799"/>
                <a:gd name="connsiteY235" fmla="*/ 393837 h 685777"/>
                <a:gd name="connsiteX236" fmla="*/ 418518 w 685799"/>
                <a:gd name="connsiteY236" fmla="*/ 397837 h 685777"/>
                <a:gd name="connsiteX237" fmla="*/ 420238 w 685799"/>
                <a:gd name="connsiteY237" fmla="*/ 396885 h 685777"/>
                <a:gd name="connsiteX238" fmla="*/ 455666 w 685799"/>
                <a:gd name="connsiteY238" fmla="*/ 382026 h 685777"/>
                <a:gd name="connsiteX239" fmla="*/ 461842 w 685799"/>
                <a:gd name="connsiteY239" fmla="*/ 373739 h 685777"/>
                <a:gd name="connsiteX240" fmla="*/ 461323 w 685799"/>
                <a:gd name="connsiteY240" fmla="*/ 371834 h 685777"/>
                <a:gd name="connsiteX241" fmla="*/ 461323 w 685799"/>
                <a:gd name="connsiteY241" fmla="*/ 343640 h 68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685799" h="685777">
                  <a:moveTo>
                    <a:pt x="210053" y="-936"/>
                  </a:moveTo>
                  <a:cubicBezTo>
                    <a:pt x="189111" y="-612"/>
                    <a:pt x="167880" y="2921"/>
                    <a:pt x="146937" y="9769"/>
                  </a:cubicBezTo>
                  <a:cubicBezTo>
                    <a:pt x="35241" y="46307"/>
                    <a:pt x="-25974" y="166513"/>
                    <a:pt x="10584" y="278137"/>
                  </a:cubicBezTo>
                  <a:cubicBezTo>
                    <a:pt x="45843" y="385835"/>
                    <a:pt x="159011" y="446320"/>
                    <a:pt x="267213" y="417649"/>
                  </a:cubicBezTo>
                  <a:cubicBezTo>
                    <a:pt x="262649" y="434985"/>
                    <a:pt x="260069" y="453368"/>
                    <a:pt x="260069" y="472133"/>
                  </a:cubicBezTo>
                  <a:cubicBezTo>
                    <a:pt x="260069" y="589575"/>
                    <a:pt x="355110" y="684825"/>
                    <a:pt x="472636" y="684825"/>
                  </a:cubicBezTo>
                  <a:cubicBezTo>
                    <a:pt x="590163" y="684825"/>
                    <a:pt x="685800" y="589575"/>
                    <a:pt x="685800" y="472133"/>
                  </a:cubicBezTo>
                  <a:cubicBezTo>
                    <a:pt x="685800" y="354689"/>
                    <a:pt x="590163" y="259096"/>
                    <a:pt x="472636" y="259096"/>
                  </a:cubicBezTo>
                  <a:cubicBezTo>
                    <a:pt x="453846" y="259096"/>
                    <a:pt x="435797" y="261658"/>
                    <a:pt x="418452" y="266240"/>
                  </a:cubicBezTo>
                  <a:cubicBezTo>
                    <a:pt x="428929" y="226645"/>
                    <a:pt x="428257" y="185068"/>
                    <a:pt x="415476" y="146034"/>
                  </a:cubicBezTo>
                  <a:cubicBezTo>
                    <a:pt x="388057" y="62319"/>
                    <a:pt x="313584" y="6922"/>
                    <a:pt x="230892" y="-41"/>
                  </a:cubicBezTo>
                  <a:cubicBezTo>
                    <a:pt x="224001" y="-622"/>
                    <a:pt x="217033" y="-1041"/>
                    <a:pt x="210053" y="-936"/>
                  </a:cubicBezTo>
                  <a:close/>
                  <a:moveTo>
                    <a:pt x="209755" y="13341"/>
                  </a:moveTo>
                  <a:cubicBezTo>
                    <a:pt x="294536" y="12132"/>
                    <a:pt x="374028" y="65767"/>
                    <a:pt x="401781" y="150502"/>
                  </a:cubicBezTo>
                  <a:cubicBezTo>
                    <a:pt x="414401" y="189040"/>
                    <a:pt x="414936" y="230378"/>
                    <a:pt x="403269" y="269212"/>
                  </a:cubicBezTo>
                  <a:cubicBezTo>
                    <a:pt x="402965" y="269869"/>
                    <a:pt x="402765" y="270574"/>
                    <a:pt x="402674" y="271298"/>
                  </a:cubicBezTo>
                  <a:cubicBezTo>
                    <a:pt x="341868" y="292586"/>
                    <a:pt x="293658" y="340497"/>
                    <a:pt x="272275" y="401267"/>
                  </a:cubicBezTo>
                  <a:cubicBezTo>
                    <a:pt x="168589" y="433842"/>
                    <a:pt x="57882" y="377454"/>
                    <a:pt x="23981" y="273974"/>
                  </a:cubicBezTo>
                  <a:cubicBezTo>
                    <a:pt x="-10175" y="169685"/>
                    <a:pt x="46451" y="57594"/>
                    <a:pt x="150807" y="23457"/>
                  </a:cubicBezTo>
                  <a:cubicBezTo>
                    <a:pt x="170374" y="17056"/>
                    <a:pt x="190190" y="13627"/>
                    <a:pt x="209755" y="13341"/>
                  </a:cubicBezTo>
                  <a:close/>
                  <a:moveTo>
                    <a:pt x="212732" y="112125"/>
                  </a:moveTo>
                  <a:cubicBezTo>
                    <a:pt x="184482" y="112125"/>
                    <a:pt x="161823" y="135357"/>
                    <a:pt x="161823" y="163589"/>
                  </a:cubicBezTo>
                  <a:cubicBezTo>
                    <a:pt x="161823" y="191821"/>
                    <a:pt x="184482" y="214472"/>
                    <a:pt x="212732" y="214472"/>
                  </a:cubicBezTo>
                  <a:cubicBezTo>
                    <a:pt x="240981" y="214472"/>
                    <a:pt x="264237" y="191821"/>
                    <a:pt x="264237" y="163589"/>
                  </a:cubicBezTo>
                  <a:cubicBezTo>
                    <a:pt x="264237" y="135357"/>
                    <a:pt x="240981" y="112125"/>
                    <a:pt x="212732" y="112125"/>
                  </a:cubicBezTo>
                  <a:close/>
                  <a:moveTo>
                    <a:pt x="212732" y="126698"/>
                  </a:moveTo>
                  <a:cubicBezTo>
                    <a:pt x="233260" y="126698"/>
                    <a:pt x="249648" y="143082"/>
                    <a:pt x="249648" y="163589"/>
                  </a:cubicBezTo>
                  <a:cubicBezTo>
                    <a:pt x="249648" y="184106"/>
                    <a:pt x="233260" y="200479"/>
                    <a:pt x="212732" y="200479"/>
                  </a:cubicBezTo>
                  <a:cubicBezTo>
                    <a:pt x="192204" y="200479"/>
                    <a:pt x="175815" y="184106"/>
                    <a:pt x="175815" y="163589"/>
                  </a:cubicBezTo>
                  <a:cubicBezTo>
                    <a:pt x="175815" y="143082"/>
                    <a:pt x="192204" y="126698"/>
                    <a:pt x="212732" y="126698"/>
                  </a:cubicBezTo>
                  <a:close/>
                  <a:moveTo>
                    <a:pt x="122822" y="209709"/>
                  </a:moveTo>
                  <a:cubicBezTo>
                    <a:pt x="122407" y="209871"/>
                    <a:pt x="122009" y="210061"/>
                    <a:pt x="121631" y="210300"/>
                  </a:cubicBezTo>
                  <a:cubicBezTo>
                    <a:pt x="120980" y="210604"/>
                    <a:pt x="120377" y="211004"/>
                    <a:pt x="119845" y="211490"/>
                  </a:cubicBezTo>
                  <a:cubicBezTo>
                    <a:pt x="119635" y="211671"/>
                    <a:pt x="119437" y="211871"/>
                    <a:pt x="119250" y="212081"/>
                  </a:cubicBezTo>
                  <a:cubicBezTo>
                    <a:pt x="118911" y="212443"/>
                    <a:pt x="118612" y="212843"/>
                    <a:pt x="118357" y="213272"/>
                  </a:cubicBezTo>
                  <a:cubicBezTo>
                    <a:pt x="118248" y="213462"/>
                    <a:pt x="118149" y="213662"/>
                    <a:pt x="118058" y="213862"/>
                  </a:cubicBezTo>
                  <a:cubicBezTo>
                    <a:pt x="117951" y="214052"/>
                    <a:pt x="117851" y="214252"/>
                    <a:pt x="117761" y="214452"/>
                  </a:cubicBezTo>
                  <a:cubicBezTo>
                    <a:pt x="117753" y="214643"/>
                    <a:pt x="117753" y="214843"/>
                    <a:pt x="117761" y="215043"/>
                  </a:cubicBezTo>
                  <a:cubicBezTo>
                    <a:pt x="117609" y="215529"/>
                    <a:pt x="117510" y="216024"/>
                    <a:pt x="117463" y="216529"/>
                  </a:cubicBezTo>
                  <a:lnTo>
                    <a:pt x="117463" y="304892"/>
                  </a:lnTo>
                  <a:cubicBezTo>
                    <a:pt x="117459" y="305597"/>
                    <a:pt x="117559" y="306302"/>
                    <a:pt x="117761" y="306969"/>
                  </a:cubicBezTo>
                  <a:cubicBezTo>
                    <a:pt x="117946" y="307712"/>
                    <a:pt x="118247" y="308416"/>
                    <a:pt x="118654" y="309055"/>
                  </a:cubicBezTo>
                  <a:cubicBezTo>
                    <a:pt x="119074" y="309626"/>
                    <a:pt x="119576" y="310121"/>
                    <a:pt x="120142" y="310541"/>
                  </a:cubicBezTo>
                  <a:cubicBezTo>
                    <a:pt x="120337" y="310655"/>
                    <a:pt x="120535" y="310750"/>
                    <a:pt x="120738" y="310836"/>
                  </a:cubicBezTo>
                  <a:cubicBezTo>
                    <a:pt x="120932" y="310950"/>
                    <a:pt x="121130" y="311045"/>
                    <a:pt x="121333" y="311131"/>
                  </a:cubicBezTo>
                  <a:cubicBezTo>
                    <a:pt x="122337" y="311693"/>
                    <a:pt x="123461" y="311998"/>
                    <a:pt x="124609" y="312027"/>
                  </a:cubicBezTo>
                  <a:lnTo>
                    <a:pt x="301153" y="312027"/>
                  </a:lnTo>
                  <a:cubicBezTo>
                    <a:pt x="301859" y="312036"/>
                    <a:pt x="302561" y="311931"/>
                    <a:pt x="303237" y="311731"/>
                  </a:cubicBezTo>
                  <a:cubicBezTo>
                    <a:pt x="304227" y="311436"/>
                    <a:pt x="305142" y="310931"/>
                    <a:pt x="305916" y="310245"/>
                  </a:cubicBezTo>
                  <a:cubicBezTo>
                    <a:pt x="306018" y="310150"/>
                    <a:pt x="306118" y="310055"/>
                    <a:pt x="306214" y="309950"/>
                  </a:cubicBezTo>
                  <a:cubicBezTo>
                    <a:pt x="306552" y="309588"/>
                    <a:pt x="306852" y="309188"/>
                    <a:pt x="307107" y="308759"/>
                  </a:cubicBezTo>
                  <a:cubicBezTo>
                    <a:pt x="307317" y="308579"/>
                    <a:pt x="307516" y="308379"/>
                    <a:pt x="307703" y="308169"/>
                  </a:cubicBezTo>
                  <a:cubicBezTo>
                    <a:pt x="307811" y="307979"/>
                    <a:pt x="307911" y="307779"/>
                    <a:pt x="308000" y="307579"/>
                  </a:cubicBezTo>
                  <a:cubicBezTo>
                    <a:pt x="308019" y="307283"/>
                    <a:pt x="308019" y="306978"/>
                    <a:pt x="308000" y="306683"/>
                  </a:cubicBezTo>
                  <a:cubicBezTo>
                    <a:pt x="308134" y="306293"/>
                    <a:pt x="308234" y="305902"/>
                    <a:pt x="308298" y="305492"/>
                  </a:cubicBezTo>
                  <a:cubicBezTo>
                    <a:pt x="308306" y="305292"/>
                    <a:pt x="308306" y="305102"/>
                    <a:pt x="308298" y="304902"/>
                  </a:cubicBezTo>
                  <a:lnTo>
                    <a:pt x="308298" y="216538"/>
                  </a:lnTo>
                  <a:cubicBezTo>
                    <a:pt x="308234" y="214452"/>
                    <a:pt x="307254" y="212490"/>
                    <a:pt x="305619" y="211185"/>
                  </a:cubicBezTo>
                  <a:cubicBezTo>
                    <a:pt x="305087" y="210700"/>
                    <a:pt x="304485" y="210300"/>
                    <a:pt x="303832" y="209994"/>
                  </a:cubicBezTo>
                  <a:cubicBezTo>
                    <a:pt x="303535" y="209976"/>
                    <a:pt x="303237" y="209976"/>
                    <a:pt x="302940" y="209994"/>
                  </a:cubicBezTo>
                  <a:cubicBezTo>
                    <a:pt x="302552" y="209861"/>
                    <a:pt x="302153" y="209766"/>
                    <a:pt x="301748" y="209700"/>
                  </a:cubicBezTo>
                  <a:cubicBezTo>
                    <a:pt x="301254" y="209652"/>
                    <a:pt x="300755" y="209652"/>
                    <a:pt x="300260" y="209700"/>
                  </a:cubicBezTo>
                  <a:cubicBezTo>
                    <a:pt x="299316" y="209814"/>
                    <a:pt x="298405" y="210118"/>
                    <a:pt x="297581" y="210595"/>
                  </a:cubicBezTo>
                  <a:cubicBezTo>
                    <a:pt x="297153" y="210852"/>
                    <a:pt x="296754" y="211147"/>
                    <a:pt x="296389" y="211490"/>
                  </a:cubicBezTo>
                  <a:cubicBezTo>
                    <a:pt x="294941" y="212786"/>
                    <a:pt x="294080" y="214605"/>
                    <a:pt x="294008" y="216548"/>
                  </a:cubicBezTo>
                  <a:lnTo>
                    <a:pt x="294008" y="297768"/>
                  </a:lnTo>
                  <a:lnTo>
                    <a:pt x="131753" y="297768"/>
                  </a:lnTo>
                  <a:lnTo>
                    <a:pt x="131753" y="216548"/>
                  </a:lnTo>
                  <a:cubicBezTo>
                    <a:pt x="131689" y="216148"/>
                    <a:pt x="131589" y="215748"/>
                    <a:pt x="131456" y="215357"/>
                  </a:cubicBezTo>
                  <a:cubicBezTo>
                    <a:pt x="131000" y="212919"/>
                    <a:pt x="129308" y="210890"/>
                    <a:pt x="126990" y="210004"/>
                  </a:cubicBezTo>
                  <a:cubicBezTo>
                    <a:pt x="126792" y="209994"/>
                    <a:pt x="126593" y="209994"/>
                    <a:pt x="126395" y="210004"/>
                  </a:cubicBezTo>
                  <a:cubicBezTo>
                    <a:pt x="126201" y="209900"/>
                    <a:pt x="126002" y="209794"/>
                    <a:pt x="125799" y="209709"/>
                  </a:cubicBezTo>
                  <a:cubicBezTo>
                    <a:pt x="125502" y="209690"/>
                    <a:pt x="125204" y="209690"/>
                    <a:pt x="124906" y="209709"/>
                  </a:cubicBezTo>
                  <a:cubicBezTo>
                    <a:pt x="124708" y="209700"/>
                    <a:pt x="124509" y="209700"/>
                    <a:pt x="124311" y="209709"/>
                  </a:cubicBezTo>
                  <a:cubicBezTo>
                    <a:pt x="124013" y="209690"/>
                    <a:pt x="123715" y="209690"/>
                    <a:pt x="123417" y="209709"/>
                  </a:cubicBezTo>
                  <a:cubicBezTo>
                    <a:pt x="123219" y="209700"/>
                    <a:pt x="123021" y="209700"/>
                    <a:pt x="122822" y="209709"/>
                  </a:cubicBezTo>
                  <a:close/>
                  <a:moveTo>
                    <a:pt x="472636" y="273079"/>
                  </a:moveTo>
                  <a:cubicBezTo>
                    <a:pt x="582439" y="273079"/>
                    <a:pt x="671808" y="362404"/>
                    <a:pt x="671808" y="472133"/>
                  </a:cubicBezTo>
                  <a:cubicBezTo>
                    <a:pt x="671808" y="581861"/>
                    <a:pt x="582439" y="670538"/>
                    <a:pt x="472636" y="670538"/>
                  </a:cubicBezTo>
                  <a:cubicBezTo>
                    <a:pt x="362833" y="670538"/>
                    <a:pt x="274061" y="581861"/>
                    <a:pt x="274061" y="472133"/>
                  </a:cubicBezTo>
                  <a:cubicBezTo>
                    <a:pt x="274061" y="450796"/>
                    <a:pt x="277375" y="430127"/>
                    <a:pt x="283588" y="410792"/>
                  </a:cubicBezTo>
                  <a:cubicBezTo>
                    <a:pt x="283696" y="410601"/>
                    <a:pt x="283795" y="410410"/>
                    <a:pt x="283886" y="410220"/>
                  </a:cubicBezTo>
                  <a:cubicBezTo>
                    <a:pt x="309819" y="330686"/>
                    <a:pt x="384411" y="273079"/>
                    <a:pt x="472636" y="273079"/>
                  </a:cubicBezTo>
                  <a:close/>
                  <a:moveTo>
                    <a:pt x="452987" y="329352"/>
                  </a:moveTo>
                  <a:cubicBezTo>
                    <a:pt x="449512" y="329924"/>
                    <a:pt x="446984" y="332972"/>
                    <a:pt x="447033" y="336496"/>
                  </a:cubicBezTo>
                  <a:lnTo>
                    <a:pt x="447033" y="369453"/>
                  </a:lnTo>
                  <a:cubicBezTo>
                    <a:pt x="436577" y="372120"/>
                    <a:pt x="426744" y="376310"/>
                    <a:pt x="417560" y="381930"/>
                  </a:cubicBezTo>
                  <a:lnTo>
                    <a:pt x="394338" y="358785"/>
                  </a:lnTo>
                  <a:cubicBezTo>
                    <a:pt x="392783" y="357166"/>
                    <a:pt x="390584" y="356404"/>
                    <a:pt x="388384" y="356689"/>
                  </a:cubicBezTo>
                  <a:cubicBezTo>
                    <a:pt x="386801" y="356880"/>
                    <a:pt x="385333" y="357642"/>
                    <a:pt x="384215" y="358785"/>
                  </a:cubicBezTo>
                  <a:lnTo>
                    <a:pt x="358016" y="384979"/>
                  </a:lnTo>
                  <a:cubicBezTo>
                    <a:pt x="355221" y="387741"/>
                    <a:pt x="355213" y="392218"/>
                    <a:pt x="357999" y="395075"/>
                  </a:cubicBezTo>
                  <a:cubicBezTo>
                    <a:pt x="358005" y="395075"/>
                    <a:pt x="358010" y="395075"/>
                    <a:pt x="358016" y="395075"/>
                  </a:cubicBezTo>
                  <a:lnTo>
                    <a:pt x="381238" y="418601"/>
                  </a:lnTo>
                  <a:cubicBezTo>
                    <a:pt x="376217" y="427174"/>
                    <a:pt x="372382" y="436604"/>
                    <a:pt x="369925" y="446224"/>
                  </a:cubicBezTo>
                  <a:lnTo>
                    <a:pt x="337474" y="446224"/>
                  </a:lnTo>
                  <a:cubicBezTo>
                    <a:pt x="336979" y="446224"/>
                    <a:pt x="336480" y="446224"/>
                    <a:pt x="335986" y="446224"/>
                  </a:cubicBezTo>
                  <a:cubicBezTo>
                    <a:pt x="332629" y="446986"/>
                    <a:pt x="330254" y="449939"/>
                    <a:pt x="330329" y="453368"/>
                  </a:cubicBezTo>
                  <a:lnTo>
                    <a:pt x="330329" y="490610"/>
                  </a:lnTo>
                  <a:cubicBezTo>
                    <a:pt x="330329" y="494516"/>
                    <a:pt x="333528" y="497659"/>
                    <a:pt x="337474" y="497659"/>
                  </a:cubicBezTo>
                  <a:lnTo>
                    <a:pt x="369330" y="497754"/>
                  </a:lnTo>
                  <a:cubicBezTo>
                    <a:pt x="371888" y="507946"/>
                    <a:pt x="376095" y="517852"/>
                    <a:pt x="381536" y="526901"/>
                  </a:cubicBezTo>
                  <a:lnTo>
                    <a:pt x="358016" y="550332"/>
                  </a:lnTo>
                  <a:cubicBezTo>
                    <a:pt x="355221" y="553190"/>
                    <a:pt x="355214" y="557667"/>
                    <a:pt x="358000" y="560429"/>
                  </a:cubicBezTo>
                  <a:cubicBezTo>
                    <a:pt x="358006" y="560429"/>
                    <a:pt x="358011" y="560525"/>
                    <a:pt x="358016" y="560525"/>
                  </a:cubicBezTo>
                  <a:lnTo>
                    <a:pt x="384215" y="586623"/>
                  </a:lnTo>
                  <a:cubicBezTo>
                    <a:pt x="387002" y="589480"/>
                    <a:pt x="391526" y="589480"/>
                    <a:pt x="394322" y="586719"/>
                  </a:cubicBezTo>
                  <a:cubicBezTo>
                    <a:pt x="394326" y="586719"/>
                    <a:pt x="394332" y="586719"/>
                    <a:pt x="394338" y="586623"/>
                  </a:cubicBezTo>
                  <a:lnTo>
                    <a:pt x="417560" y="563477"/>
                  </a:lnTo>
                  <a:cubicBezTo>
                    <a:pt x="426703" y="569001"/>
                    <a:pt x="436666" y="573097"/>
                    <a:pt x="447033" y="575669"/>
                  </a:cubicBezTo>
                  <a:lnTo>
                    <a:pt x="447033" y="607196"/>
                  </a:lnTo>
                  <a:cubicBezTo>
                    <a:pt x="447034" y="611102"/>
                    <a:pt x="450232" y="614340"/>
                    <a:pt x="454179" y="614340"/>
                  </a:cubicBezTo>
                  <a:lnTo>
                    <a:pt x="491393" y="614340"/>
                  </a:lnTo>
                  <a:cubicBezTo>
                    <a:pt x="495338" y="614340"/>
                    <a:pt x="498537" y="611102"/>
                    <a:pt x="498537" y="607196"/>
                  </a:cubicBezTo>
                  <a:lnTo>
                    <a:pt x="498537" y="575097"/>
                  </a:lnTo>
                  <a:cubicBezTo>
                    <a:pt x="508341" y="572621"/>
                    <a:pt x="517797" y="568812"/>
                    <a:pt x="526523" y="563763"/>
                  </a:cubicBezTo>
                  <a:lnTo>
                    <a:pt x="549447" y="586623"/>
                  </a:lnTo>
                  <a:cubicBezTo>
                    <a:pt x="552233" y="589480"/>
                    <a:pt x="556757" y="589480"/>
                    <a:pt x="559553" y="586719"/>
                  </a:cubicBezTo>
                  <a:cubicBezTo>
                    <a:pt x="559558" y="586719"/>
                    <a:pt x="559563" y="586719"/>
                    <a:pt x="559569" y="586623"/>
                  </a:cubicBezTo>
                  <a:lnTo>
                    <a:pt x="586065" y="560525"/>
                  </a:lnTo>
                  <a:cubicBezTo>
                    <a:pt x="588861" y="557667"/>
                    <a:pt x="588868" y="553190"/>
                    <a:pt x="586082" y="550428"/>
                  </a:cubicBezTo>
                  <a:cubicBezTo>
                    <a:pt x="586077" y="550332"/>
                    <a:pt x="586071" y="550332"/>
                    <a:pt x="586065" y="550332"/>
                  </a:cubicBezTo>
                  <a:lnTo>
                    <a:pt x="563439" y="527758"/>
                  </a:lnTo>
                  <a:cubicBezTo>
                    <a:pt x="569117" y="518519"/>
                    <a:pt x="573600" y="508232"/>
                    <a:pt x="576241" y="497754"/>
                  </a:cubicBezTo>
                  <a:lnTo>
                    <a:pt x="608394" y="497754"/>
                  </a:lnTo>
                  <a:cubicBezTo>
                    <a:pt x="612340" y="497659"/>
                    <a:pt x="615539" y="494516"/>
                    <a:pt x="615540" y="490610"/>
                  </a:cubicBezTo>
                  <a:lnTo>
                    <a:pt x="615540" y="453368"/>
                  </a:lnTo>
                  <a:cubicBezTo>
                    <a:pt x="615539" y="449463"/>
                    <a:pt x="612340" y="446224"/>
                    <a:pt x="608394" y="446224"/>
                  </a:cubicBezTo>
                  <a:lnTo>
                    <a:pt x="575050" y="446224"/>
                  </a:lnTo>
                  <a:cubicBezTo>
                    <a:pt x="572504" y="436318"/>
                    <a:pt x="568741" y="426793"/>
                    <a:pt x="563439" y="417935"/>
                  </a:cubicBezTo>
                  <a:lnTo>
                    <a:pt x="586065" y="395075"/>
                  </a:lnTo>
                  <a:cubicBezTo>
                    <a:pt x="588861" y="392313"/>
                    <a:pt x="588869" y="387741"/>
                    <a:pt x="586083" y="384979"/>
                  </a:cubicBezTo>
                  <a:cubicBezTo>
                    <a:pt x="586077" y="384979"/>
                    <a:pt x="586071" y="384979"/>
                    <a:pt x="586065" y="384979"/>
                  </a:cubicBezTo>
                  <a:lnTo>
                    <a:pt x="559569" y="358785"/>
                  </a:lnTo>
                  <a:cubicBezTo>
                    <a:pt x="558083" y="357260"/>
                    <a:pt x="556013" y="356499"/>
                    <a:pt x="553912" y="356689"/>
                  </a:cubicBezTo>
                  <a:cubicBezTo>
                    <a:pt x="552224" y="356784"/>
                    <a:pt x="550641" y="357547"/>
                    <a:pt x="549447" y="358785"/>
                  </a:cubicBezTo>
                  <a:lnTo>
                    <a:pt x="527118" y="381073"/>
                  </a:lnTo>
                  <a:cubicBezTo>
                    <a:pt x="518227" y="375739"/>
                    <a:pt x="508585" y="371643"/>
                    <a:pt x="498537" y="369167"/>
                  </a:cubicBezTo>
                  <a:lnTo>
                    <a:pt x="498537" y="336496"/>
                  </a:lnTo>
                  <a:cubicBezTo>
                    <a:pt x="498537" y="332496"/>
                    <a:pt x="495338" y="329352"/>
                    <a:pt x="491393" y="329352"/>
                  </a:cubicBezTo>
                  <a:lnTo>
                    <a:pt x="454179" y="329352"/>
                  </a:lnTo>
                  <a:cubicBezTo>
                    <a:pt x="453782" y="329258"/>
                    <a:pt x="453383" y="329258"/>
                    <a:pt x="452987" y="329352"/>
                  </a:cubicBezTo>
                  <a:close/>
                  <a:moveTo>
                    <a:pt x="461323" y="343545"/>
                  </a:moveTo>
                  <a:lnTo>
                    <a:pt x="484247" y="343545"/>
                  </a:lnTo>
                  <a:lnTo>
                    <a:pt x="484247" y="371263"/>
                  </a:lnTo>
                  <a:cubicBezTo>
                    <a:pt x="482312" y="374787"/>
                    <a:pt x="483574" y="379168"/>
                    <a:pt x="487064" y="381073"/>
                  </a:cubicBezTo>
                  <a:cubicBezTo>
                    <a:pt x="488028" y="381645"/>
                    <a:pt x="489101" y="381930"/>
                    <a:pt x="490201" y="381930"/>
                  </a:cubicBezTo>
                  <a:cubicBezTo>
                    <a:pt x="502095" y="384216"/>
                    <a:pt x="513159" y="388693"/>
                    <a:pt x="523248" y="395360"/>
                  </a:cubicBezTo>
                  <a:cubicBezTo>
                    <a:pt x="523441" y="395456"/>
                    <a:pt x="523641" y="395551"/>
                    <a:pt x="523843" y="395647"/>
                  </a:cubicBezTo>
                  <a:cubicBezTo>
                    <a:pt x="523956" y="395742"/>
                    <a:pt x="524028" y="395837"/>
                    <a:pt x="524141" y="395933"/>
                  </a:cubicBezTo>
                  <a:cubicBezTo>
                    <a:pt x="524238" y="396027"/>
                    <a:pt x="524337" y="396123"/>
                    <a:pt x="524439" y="396218"/>
                  </a:cubicBezTo>
                  <a:cubicBezTo>
                    <a:pt x="524538" y="396218"/>
                    <a:pt x="524637" y="396218"/>
                    <a:pt x="524737" y="396218"/>
                  </a:cubicBezTo>
                  <a:cubicBezTo>
                    <a:pt x="524833" y="396313"/>
                    <a:pt x="524932" y="396409"/>
                    <a:pt x="525034" y="396504"/>
                  </a:cubicBezTo>
                  <a:cubicBezTo>
                    <a:pt x="525133" y="396504"/>
                    <a:pt x="525233" y="396504"/>
                    <a:pt x="525332" y="396504"/>
                  </a:cubicBezTo>
                  <a:cubicBezTo>
                    <a:pt x="525709" y="396789"/>
                    <a:pt x="526108" y="396980"/>
                    <a:pt x="526523" y="397170"/>
                  </a:cubicBezTo>
                  <a:cubicBezTo>
                    <a:pt x="526622" y="397170"/>
                    <a:pt x="526721" y="397170"/>
                    <a:pt x="526821" y="397170"/>
                  </a:cubicBezTo>
                  <a:cubicBezTo>
                    <a:pt x="526920" y="397170"/>
                    <a:pt x="527019" y="397170"/>
                    <a:pt x="527118" y="397170"/>
                  </a:cubicBezTo>
                  <a:cubicBezTo>
                    <a:pt x="528100" y="397361"/>
                    <a:pt x="529114" y="397361"/>
                    <a:pt x="530096" y="397170"/>
                  </a:cubicBezTo>
                  <a:cubicBezTo>
                    <a:pt x="530957" y="396885"/>
                    <a:pt x="531764" y="396504"/>
                    <a:pt x="532477" y="395933"/>
                  </a:cubicBezTo>
                  <a:cubicBezTo>
                    <a:pt x="532576" y="395933"/>
                    <a:pt x="532676" y="395933"/>
                    <a:pt x="532775" y="395933"/>
                  </a:cubicBezTo>
                  <a:cubicBezTo>
                    <a:pt x="532985" y="395742"/>
                    <a:pt x="533184" y="395551"/>
                    <a:pt x="533370" y="395360"/>
                  </a:cubicBezTo>
                  <a:cubicBezTo>
                    <a:pt x="534095" y="394789"/>
                    <a:pt x="534701" y="394027"/>
                    <a:pt x="535156" y="393265"/>
                  </a:cubicBezTo>
                  <a:lnTo>
                    <a:pt x="554508" y="373929"/>
                  </a:lnTo>
                  <a:lnTo>
                    <a:pt x="570883" y="390026"/>
                  </a:lnTo>
                  <a:lnTo>
                    <a:pt x="550935" y="410220"/>
                  </a:lnTo>
                  <a:cubicBezTo>
                    <a:pt x="547274" y="411744"/>
                    <a:pt x="545499" y="415839"/>
                    <a:pt x="546970" y="419554"/>
                  </a:cubicBezTo>
                  <a:cubicBezTo>
                    <a:pt x="547218" y="420126"/>
                    <a:pt x="547551" y="420697"/>
                    <a:pt x="547959" y="421269"/>
                  </a:cubicBezTo>
                  <a:cubicBezTo>
                    <a:pt x="554934" y="431461"/>
                    <a:pt x="560110" y="442414"/>
                    <a:pt x="562546" y="454511"/>
                  </a:cubicBezTo>
                  <a:cubicBezTo>
                    <a:pt x="563142" y="458417"/>
                    <a:pt x="566787" y="461179"/>
                    <a:pt x="570688" y="460512"/>
                  </a:cubicBezTo>
                  <a:cubicBezTo>
                    <a:pt x="570753" y="460512"/>
                    <a:pt x="570818" y="460512"/>
                    <a:pt x="570883" y="460512"/>
                  </a:cubicBezTo>
                  <a:cubicBezTo>
                    <a:pt x="570982" y="460512"/>
                    <a:pt x="571081" y="460512"/>
                    <a:pt x="571180" y="460512"/>
                  </a:cubicBezTo>
                  <a:lnTo>
                    <a:pt x="601249" y="460512"/>
                  </a:lnTo>
                  <a:lnTo>
                    <a:pt x="601249" y="483372"/>
                  </a:lnTo>
                  <a:lnTo>
                    <a:pt x="571180" y="483372"/>
                  </a:lnTo>
                  <a:cubicBezTo>
                    <a:pt x="570257" y="483467"/>
                    <a:pt x="569347" y="483657"/>
                    <a:pt x="568500" y="484039"/>
                  </a:cubicBezTo>
                  <a:cubicBezTo>
                    <a:pt x="565637" y="484515"/>
                    <a:pt x="563399" y="486801"/>
                    <a:pt x="562844" y="489658"/>
                  </a:cubicBezTo>
                  <a:cubicBezTo>
                    <a:pt x="560381" y="502231"/>
                    <a:pt x="555862" y="514328"/>
                    <a:pt x="548554" y="524805"/>
                  </a:cubicBezTo>
                  <a:cubicBezTo>
                    <a:pt x="548552" y="524901"/>
                    <a:pt x="548552" y="524996"/>
                    <a:pt x="548554" y="525092"/>
                  </a:cubicBezTo>
                  <a:cubicBezTo>
                    <a:pt x="548452" y="525186"/>
                    <a:pt x="548352" y="525282"/>
                    <a:pt x="548256" y="525377"/>
                  </a:cubicBezTo>
                  <a:cubicBezTo>
                    <a:pt x="548254" y="525472"/>
                    <a:pt x="548254" y="525568"/>
                    <a:pt x="548256" y="525663"/>
                  </a:cubicBezTo>
                  <a:cubicBezTo>
                    <a:pt x="547876" y="526234"/>
                    <a:pt x="547576" y="526806"/>
                    <a:pt x="547363" y="527473"/>
                  </a:cubicBezTo>
                  <a:cubicBezTo>
                    <a:pt x="547361" y="527568"/>
                    <a:pt x="547361" y="527663"/>
                    <a:pt x="547363" y="527758"/>
                  </a:cubicBezTo>
                  <a:cubicBezTo>
                    <a:pt x="546537" y="531282"/>
                    <a:pt x="548451" y="534807"/>
                    <a:pt x="551829" y="536045"/>
                  </a:cubicBezTo>
                  <a:lnTo>
                    <a:pt x="570883" y="555381"/>
                  </a:lnTo>
                  <a:lnTo>
                    <a:pt x="554508" y="571478"/>
                  </a:lnTo>
                  <a:lnTo>
                    <a:pt x="535156" y="552428"/>
                  </a:lnTo>
                  <a:cubicBezTo>
                    <a:pt x="535067" y="552237"/>
                    <a:pt x="534967" y="552047"/>
                    <a:pt x="534859" y="551857"/>
                  </a:cubicBezTo>
                  <a:cubicBezTo>
                    <a:pt x="533362" y="548142"/>
                    <a:pt x="529130" y="546332"/>
                    <a:pt x="525406" y="547760"/>
                  </a:cubicBezTo>
                  <a:cubicBezTo>
                    <a:pt x="525281" y="547856"/>
                    <a:pt x="525157" y="547951"/>
                    <a:pt x="525034" y="547951"/>
                  </a:cubicBezTo>
                  <a:cubicBezTo>
                    <a:pt x="524400" y="548142"/>
                    <a:pt x="523799" y="548523"/>
                    <a:pt x="523248" y="548903"/>
                  </a:cubicBezTo>
                  <a:cubicBezTo>
                    <a:pt x="513218" y="555476"/>
                    <a:pt x="501987" y="559953"/>
                    <a:pt x="490202" y="562239"/>
                  </a:cubicBezTo>
                  <a:cubicBezTo>
                    <a:pt x="486290" y="562811"/>
                    <a:pt x="483543" y="566335"/>
                    <a:pt x="484067" y="570239"/>
                  </a:cubicBezTo>
                  <a:cubicBezTo>
                    <a:pt x="484108" y="570621"/>
                    <a:pt x="484168" y="570907"/>
                    <a:pt x="484247" y="571193"/>
                  </a:cubicBezTo>
                  <a:lnTo>
                    <a:pt x="484247" y="600053"/>
                  </a:lnTo>
                  <a:lnTo>
                    <a:pt x="461323" y="600053"/>
                  </a:lnTo>
                  <a:lnTo>
                    <a:pt x="461323" y="574145"/>
                  </a:lnTo>
                  <a:cubicBezTo>
                    <a:pt x="463434" y="570811"/>
                    <a:pt x="462441" y="566430"/>
                    <a:pt x="459106" y="564334"/>
                  </a:cubicBezTo>
                  <a:cubicBezTo>
                    <a:pt x="458503" y="563954"/>
                    <a:pt x="457845" y="563668"/>
                    <a:pt x="457155" y="563477"/>
                  </a:cubicBezTo>
                  <a:cubicBezTo>
                    <a:pt x="457056" y="563477"/>
                    <a:pt x="456957" y="563477"/>
                    <a:pt x="456858" y="563477"/>
                  </a:cubicBezTo>
                  <a:cubicBezTo>
                    <a:pt x="456470" y="563286"/>
                    <a:pt x="456071" y="563191"/>
                    <a:pt x="455667" y="563191"/>
                  </a:cubicBezTo>
                  <a:cubicBezTo>
                    <a:pt x="443081" y="560810"/>
                    <a:pt x="430818" y="556047"/>
                    <a:pt x="420239" y="548903"/>
                  </a:cubicBezTo>
                  <a:cubicBezTo>
                    <a:pt x="418726" y="547666"/>
                    <a:pt x="416794" y="547094"/>
                    <a:pt x="414880" y="547380"/>
                  </a:cubicBezTo>
                  <a:cubicBezTo>
                    <a:pt x="413011" y="547856"/>
                    <a:pt x="411402" y="548999"/>
                    <a:pt x="410414" y="550618"/>
                  </a:cubicBezTo>
                  <a:lnTo>
                    <a:pt x="389277" y="571478"/>
                  </a:lnTo>
                  <a:lnTo>
                    <a:pt x="373200" y="555381"/>
                  </a:lnTo>
                  <a:lnTo>
                    <a:pt x="393444" y="534902"/>
                  </a:lnTo>
                  <a:cubicBezTo>
                    <a:pt x="393647" y="534807"/>
                    <a:pt x="393846" y="534711"/>
                    <a:pt x="394040" y="534617"/>
                  </a:cubicBezTo>
                  <a:lnTo>
                    <a:pt x="394338" y="534330"/>
                  </a:lnTo>
                  <a:cubicBezTo>
                    <a:pt x="394541" y="534235"/>
                    <a:pt x="394740" y="534140"/>
                    <a:pt x="394933" y="534045"/>
                  </a:cubicBezTo>
                  <a:cubicBezTo>
                    <a:pt x="398130" y="531664"/>
                    <a:pt x="398843" y="527187"/>
                    <a:pt x="396528" y="524043"/>
                  </a:cubicBezTo>
                  <a:cubicBezTo>
                    <a:pt x="396493" y="523948"/>
                    <a:pt x="396458" y="523948"/>
                    <a:pt x="396422" y="523853"/>
                  </a:cubicBezTo>
                  <a:cubicBezTo>
                    <a:pt x="389365" y="513566"/>
                    <a:pt x="384518" y="501945"/>
                    <a:pt x="382131" y="489658"/>
                  </a:cubicBezTo>
                  <a:cubicBezTo>
                    <a:pt x="381764" y="488039"/>
                    <a:pt x="380814" y="486515"/>
                    <a:pt x="379452" y="485467"/>
                  </a:cubicBezTo>
                  <a:cubicBezTo>
                    <a:pt x="379362" y="485276"/>
                    <a:pt x="379262" y="485086"/>
                    <a:pt x="379154" y="484896"/>
                  </a:cubicBezTo>
                  <a:cubicBezTo>
                    <a:pt x="379055" y="484896"/>
                    <a:pt x="378956" y="484896"/>
                    <a:pt x="378857" y="484896"/>
                  </a:cubicBezTo>
                  <a:cubicBezTo>
                    <a:pt x="378761" y="484800"/>
                    <a:pt x="378660" y="484705"/>
                    <a:pt x="378559" y="484610"/>
                  </a:cubicBezTo>
                  <a:cubicBezTo>
                    <a:pt x="378460" y="484610"/>
                    <a:pt x="378360" y="484610"/>
                    <a:pt x="378261" y="484610"/>
                  </a:cubicBezTo>
                  <a:cubicBezTo>
                    <a:pt x="377711" y="484229"/>
                    <a:pt x="377109" y="483943"/>
                    <a:pt x="376474" y="483753"/>
                  </a:cubicBezTo>
                  <a:cubicBezTo>
                    <a:pt x="376375" y="483753"/>
                    <a:pt x="376276" y="483753"/>
                    <a:pt x="376177" y="483753"/>
                  </a:cubicBezTo>
                  <a:cubicBezTo>
                    <a:pt x="376077" y="483753"/>
                    <a:pt x="375978" y="483753"/>
                    <a:pt x="375879" y="483753"/>
                  </a:cubicBezTo>
                  <a:cubicBezTo>
                    <a:pt x="375780" y="483753"/>
                    <a:pt x="375681" y="483753"/>
                    <a:pt x="375581" y="483753"/>
                  </a:cubicBezTo>
                  <a:cubicBezTo>
                    <a:pt x="375193" y="483562"/>
                    <a:pt x="374795" y="483467"/>
                    <a:pt x="374390" y="483467"/>
                  </a:cubicBezTo>
                  <a:lnTo>
                    <a:pt x="344619" y="483467"/>
                  </a:lnTo>
                  <a:lnTo>
                    <a:pt x="344619" y="460512"/>
                  </a:lnTo>
                  <a:lnTo>
                    <a:pt x="372306" y="460512"/>
                  </a:lnTo>
                  <a:cubicBezTo>
                    <a:pt x="375882" y="462226"/>
                    <a:pt x="380135" y="460607"/>
                    <a:pt x="381805" y="457083"/>
                  </a:cubicBezTo>
                  <a:cubicBezTo>
                    <a:pt x="382130" y="456416"/>
                    <a:pt x="382341" y="455654"/>
                    <a:pt x="382429" y="454892"/>
                  </a:cubicBezTo>
                  <a:cubicBezTo>
                    <a:pt x="384702" y="442985"/>
                    <a:pt x="389463" y="431651"/>
                    <a:pt x="396124" y="421554"/>
                  </a:cubicBezTo>
                  <a:cubicBezTo>
                    <a:pt x="397889" y="418888"/>
                    <a:pt x="397645" y="415363"/>
                    <a:pt x="395528" y="412887"/>
                  </a:cubicBezTo>
                  <a:cubicBezTo>
                    <a:pt x="395438" y="412696"/>
                    <a:pt x="395339" y="412506"/>
                    <a:pt x="395230" y="412315"/>
                  </a:cubicBezTo>
                  <a:cubicBezTo>
                    <a:pt x="395131" y="412315"/>
                    <a:pt x="395032" y="412315"/>
                    <a:pt x="394933" y="412315"/>
                  </a:cubicBezTo>
                  <a:cubicBezTo>
                    <a:pt x="394843" y="412125"/>
                    <a:pt x="394743" y="411934"/>
                    <a:pt x="394635" y="411744"/>
                  </a:cubicBezTo>
                  <a:cubicBezTo>
                    <a:pt x="394539" y="411648"/>
                    <a:pt x="394440" y="411553"/>
                    <a:pt x="394338" y="411458"/>
                  </a:cubicBezTo>
                  <a:lnTo>
                    <a:pt x="373200" y="390026"/>
                  </a:lnTo>
                  <a:lnTo>
                    <a:pt x="389276" y="373929"/>
                  </a:lnTo>
                  <a:lnTo>
                    <a:pt x="409223" y="393837"/>
                  </a:lnTo>
                  <a:cubicBezTo>
                    <a:pt x="410695" y="397552"/>
                    <a:pt x="414856" y="399361"/>
                    <a:pt x="418518" y="397837"/>
                  </a:cubicBezTo>
                  <a:cubicBezTo>
                    <a:pt x="419135" y="397552"/>
                    <a:pt x="419714" y="397266"/>
                    <a:pt x="420238" y="396885"/>
                  </a:cubicBezTo>
                  <a:cubicBezTo>
                    <a:pt x="430843" y="389455"/>
                    <a:pt x="442973" y="384407"/>
                    <a:pt x="455666" y="382026"/>
                  </a:cubicBezTo>
                  <a:cubicBezTo>
                    <a:pt x="459660" y="381359"/>
                    <a:pt x="462425" y="377644"/>
                    <a:pt x="461842" y="373739"/>
                  </a:cubicBezTo>
                  <a:cubicBezTo>
                    <a:pt x="461750" y="373072"/>
                    <a:pt x="461576" y="372405"/>
                    <a:pt x="461323" y="371834"/>
                  </a:cubicBezTo>
                  <a:lnTo>
                    <a:pt x="461323" y="343640"/>
                  </a:lnTo>
                  <a:close/>
                </a:path>
              </a:pathLst>
            </a:custGeom>
            <a:solidFill>
              <a:schemeClr val="bg1"/>
            </a:solidFill>
            <a:ln w="9525"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166142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AE03E-684D-4FBD-8F5D-355E9CCDA3B3}"/>
              </a:ext>
            </a:extLst>
          </p:cNvPr>
          <p:cNvSpPr>
            <a:spLocks noGrp="1"/>
          </p:cNvSpPr>
          <p:nvPr>
            <p:ph type="title"/>
          </p:nvPr>
        </p:nvSpPr>
        <p:spPr>
          <a:xfrm>
            <a:off x="814641" y="95471"/>
            <a:ext cx="8801100" cy="1066800"/>
          </a:xfrm>
        </p:spPr>
        <p:txBody>
          <a:bodyPr vert="horz" lIns="0" tIns="45720" rIns="91440" bIns="45720" rtlCol="0" anchor="ctr">
            <a:noAutofit/>
          </a:bodyPr>
          <a:lstStyle/>
          <a:p>
            <a:r>
              <a:rPr lang="en-US" sz="2800" dirty="0"/>
              <a:t>Case Study 3: Complex Capital Structure</a:t>
            </a:r>
          </a:p>
        </p:txBody>
      </p:sp>
      <p:sp>
        <p:nvSpPr>
          <p:cNvPr id="23" name="Rectangle 22">
            <a:extLst>
              <a:ext uri="{FF2B5EF4-FFF2-40B4-BE49-F238E27FC236}">
                <a16:creationId xmlns:a16="http://schemas.microsoft.com/office/drawing/2014/main" id="{4659244E-3026-4B45-9E00-81DB4D4DAF34}"/>
              </a:ext>
            </a:extLst>
          </p:cNvPr>
          <p:cNvSpPr/>
          <p:nvPr/>
        </p:nvSpPr>
        <p:spPr>
          <a:xfrm>
            <a:off x="751258" y="1004139"/>
            <a:ext cx="10776346" cy="861774"/>
          </a:xfrm>
          <a:prstGeom prst="rect">
            <a:avLst/>
          </a:prstGeom>
          <a:solidFill>
            <a:schemeClr val="bg2">
              <a:lumMod val="20000"/>
              <a:lumOff val="80000"/>
            </a:schemeClr>
          </a:solidFill>
        </p:spPr>
        <p:txBody>
          <a:bodyPr wrap="square">
            <a:spAutoFit/>
          </a:bodyPr>
          <a:lstStyle/>
          <a:p>
            <a:r>
              <a:rPr lang="en-US" sz="1400" b="1" dirty="0">
                <a:solidFill>
                  <a:schemeClr val="accent2"/>
                </a:solidFill>
                <a:cs typeface="Arial" pitchFamily="34" charset="0"/>
              </a:rPr>
              <a:t>CASE: </a:t>
            </a:r>
          </a:p>
          <a:p>
            <a:r>
              <a:rPr lang="en-US" sz="1200" dirty="0">
                <a:solidFill>
                  <a:schemeClr val="tx2"/>
                </a:solidFill>
                <a:cs typeface="Arial" pitchFamily="34" charset="0"/>
              </a:rPr>
              <a:t>ABC Ltd. has two investors, Investor A (Resident) holding </a:t>
            </a:r>
            <a:r>
              <a:rPr lang="en-US" sz="1200" b="1" dirty="0">
                <a:solidFill>
                  <a:schemeClr val="tx2"/>
                </a:solidFill>
                <a:cs typeface="Arial" pitchFamily="34" charset="0"/>
              </a:rPr>
              <a:t>250,000 shares of Common equity </a:t>
            </a:r>
            <a:r>
              <a:rPr lang="en-US" sz="1200" dirty="0">
                <a:solidFill>
                  <a:schemeClr val="tx2"/>
                </a:solidFill>
                <a:cs typeface="Arial" pitchFamily="34" charset="0"/>
              </a:rPr>
              <a:t>and Investor B </a:t>
            </a:r>
            <a:r>
              <a:rPr lang="en-US" sz="1200" b="1" dirty="0">
                <a:solidFill>
                  <a:srgbClr val="FF0000"/>
                </a:solidFill>
                <a:cs typeface="Arial" pitchFamily="34" charset="0"/>
              </a:rPr>
              <a:t>(Resident)</a:t>
            </a:r>
            <a:r>
              <a:rPr lang="en-US" sz="1200" dirty="0">
                <a:solidFill>
                  <a:schemeClr val="tx2"/>
                </a:solidFill>
                <a:cs typeface="Arial" pitchFamily="34" charset="0"/>
              </a:rPr>
              <a:t> </a:t>
            </a:r>
            <a:r>
              <a:rPr lang="en-US" sz="1200" b="1" dirty="0">
                <a:solidFill>
                  <a:schemeClr val="tx2"/>
                </a:solidFill>
                <a:cs typeface="Arial" pitchFamily="34" charset="0"/>
              </a:rPr>
              <a:t>holding 250,000 convertible preference shares</a:t>
            </a:r>
            <a:r>
              <a:rPr lang="en-US" sz="1200" dirty="0">
                <a:solidFill>
                  <a:schemeClr val="tx2"/>
                </a:solidFill>
                <a:cs typeface="Arial" pitchFamily="34" charset="0"/>
              </a:rPr>
              <a:t>. Company XYZ Ltd </a:t>
            </a:r>
            <a:r>
              <a:rPr lang="en-US" sz="1200" b="1" dirty="0">
                <a:solidFill>
                  <a:srgbClr val="FF0000"/>
                </a:solidFill>
                <a:cs typeface="Arial" pitchFamily="34" charset="0"/>
              </a:rPr>
              <a:t>(Non-Resident)</a:t>
            </a:r>
            <a:r>
              <a:rPr lang="en-US" sz="1200" dirty="0">
                <a:solidFill>
                  <a:srgbClr val="FF0000"/>
                </a:solidFill>
                <a:cs typeface="Arial" pitchFamily="34" charset="0"/>
              </a:rPr>
              <a:t> </a:t>
            </a:r>
            <a:r>
              <a:rPr lang="en-US" sz="1200" dirty="0">
                <a:solidFill>
                  <a:schemeClr val="tx2"/>
                </a:solidFill>
                <a:cs typeface="Arial" pitchFamily="34" charset="0"/>
              </a:rPr>
              <a:t>acquires stake from </a:t>
            </a:r>
            <a:r>
              <a:rPr lang="en-US" sz="1200" b="1" dirty="0">
                <a:solidFill>
                  <a:schemeClr val="tx2"/>
                </a:solidFill>
                <a:cs typeface="Arial" pitchFamily="34" charset="0"/>
              </a:rPr>
              <a:t>Investor A and B at a price per share of INR 17,000 and INR 19,000 </a:t>
            </a:r>
            <a:r>
              <a:rPr lang="en-US" sz="1200" dirty="0">
                <a:solidFill>
                  <a:schemeClr val="tx2"/>
                </a:solidFill>
                <a:cs typeface="Arial" pitchFamily="34" charset="0"/>
              </a:rPr>
              <a:t>respectively </a:t>
            </a:r>
          </a:p>
        </p:txBody>
      </p:sp>
      <p:sp>
        <p:nvSpPr>
          <p:cNvPr id="9" name="Rectangle 8">
            <a:extLst>
              <a:ext uri="{FF2B5EF4-FFF2-40B4-BE49-F238E27FC236}">
                <a16:creationId xmlns:a16="http://schemas.microsoft.com/office/drawing/2014/main" id="{E1C2CAB6-CCF2-4287-B673-F6AECB59114E}"/>
              </a:ext>
            </a:extLst>
          </p:cNvPr>
          <p:cNvSpPr/>
          <p:nvPr/>
        </p:nvSpPr>
        <p:spPr>
          <a:xfrm>
            <a:off x="759967" y="1887177"/>
            <a:ext cx="10776346" cy="1969770"/>
          </a:xfrm>
          <a:prstGeom prst="rect">
            <a:avLst/>
          </a:prstGeom>
        </p:spPr>
        <p:txBody>
          <a:bodyPr wrap="square">
            <a:spAutoFit/>
          </a:bodyPr>
          <a:lstStyle/>
          <a:p>
            <a:pPr indent="-57150"/>
            <a:r>
              <a:rPr lang="en-US" sz="1400" b="1" dirty="0">
                <a:solidFill>
                  <a:schemeClr val="accent2"/>
                </a:solidFill>
              </a:rPr>
              <a:t>VALUATION REQUIREMENTS:</a:t>
            </a:r>
          </a:p>
          <a:p>
            <a:pPr indent="-57150"/>
            <a:r>
              <a:rPr lang="en-US" sz="1200" dirty="0">
                <a:solidFill>
                  <a:srgbClr val="415560"/>
                </a:solidFill>
              </a:rPr>
              <a:t>Income Tax Act -  </a:t>
            </a:r>
            <a:r>
              <a:rPr lang="en-US" sz="1200" dirty="0"/>
              <a:t>A person receiving any property other than immovable property (say shares or securities of any company) from any person </a:t>
            </a:r>
            <a:r>
              <a:rPr lang="en-US" sz="1200" u="sng" dirty="0"/>
              <a:t>without consideration or at a consideration which is less than the fair market value </a:t>
            </a:r>
            <a:r>
              <a:rPr lang="en-US" sz="1200" dirty="0"/>
              <a:t>of such property, then the excess of fair market value over the consideration shall be taxable in the hands of the recipient as income from other sources. </a:t>
            </a:r>
          </a:p>
          <a:p>
            <a:pPr indent="-57150"/>
            <a:endParaRPr lang="en-US" sz="1200" dirty="0"/>
          </a:p>
          <a:p>
            <a:pPr indent="-57150"/>
            <a:r>
              <a:rPr lang="en-US" sz="1200" dirty="0"/>
              <a:t>FEMA - </a:t>
            </a:r>
            <a:r>
              <a:rPr lang="en-US" sz="1200" u="sng" dirty="0"/>
              <a:t>Transfer</a:t>
            </a:r>
            <a:r>
              <a:rPr lang="en-US" sz="1200" dirty="0"/>
              <a:t> of capital instruments of unlisted Indian company by resident (Investor B) to a person resident outside India - </a:t>
            </a:r>
            <a:r>
              <a:rPr lang="en-US" sz="1200" i="1" dirty="0"/>
              <a:t>Price should not be lower than Fair Value</a:t>
            </a:r>
          </a:p>
          <a:p>
            <a:pPr indent="-57150"/>
            <a:endParaRPr lang="en-US" sz="1200" u="sng" dirty="0"/>
          </a:p>
          <a:p>
            <a:pPr indent="-57150"/>
            <a:endParaRPr lang="en-US" sz="1200" dirty="0"/>
          </a:p>
          <a:p>
            <a:pPr indent="-57150"/>
            <a:endParaRPr lang="en-US" sz="1200" dirty="0"/>
          </a:p>
        </p:txBody>
      </p:sp>
      <p:grpSp>
        <p:nvGrpSpPr>
          <p:cNvPr id="29" name="Group 28">
            <a:extLst>
              <a:ext uri="{FF2B5EF4-FFF2-40B4-BE49-F238E27FC236}">
                <a16:creationId xmlns:a16="http://schemas.microsoft.com/office/drawing/2014/main" id="{3C91DB61-6B76-457E-91E9-3B79BCF123B6}"/>
              </a:ext>
            </a:extLst>
          </p:cNvPr>
          <p:cNvGrpSpPr/>
          <p:nvPr/>
        </p:nvGrpSpPr>
        <p:grpSpPr>
          <a:xfrm>
            <a:off x="3597805" y="3171334"/>
            <a:ext cx="4245331" cy="3506529"/>
            <a:chOff x="4864378" y="1777259"/>
            <a:chExt cx="4245331" cy="3506529"/>
          </a:xfrm>
        </p:grpSpPr>
        <p:sp>
          <p:nvSpPr>
            <p:cNvPr id="33" name="Text Box 7">
              <a:extLst>
                <a:ext uri="{FF2B5EF4-FFF2-40B4-BE49-F238E27FC236}">
                  <a16:creationId xmlns:a16="http://schemas.microsoft.com/office/drawing/2014/main" id="{4DBD1B2B-66F8-4BEB-B640-454E19324140}"/>
                </a:ext>
              </a:extLst>
            </p:cNvPr>
            <p:cNvSpPr txBox="1">
              <a:spLocks noChangeArrowheads="1"/>
            </p:cNvSpPr>
            <p:nvPr/>
          </p:nvSpPr>
          <p:spPr bwMode="auto">
            <a:xfrm>
              <a:off x="4864378" y="3747029"/>
              <a:ext cx="1979470" cy="1536759"/>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ct val="120000"/>
                </a:lnSpc>
                <a:buClr>
                  <a:prstClr val="white"/>
                </a:buClr>
                <a:buSzPct val="85000"/>
                <a:defRPr/>
              </a:pPr>
              <a:r>
                <a:rPr lang="en-US" sz="1100" dirty="0">
                  <a:solidFill>
                    <a:prstClr val="white"/>
                  </a:solidFill>
                  <a:latin typeface="Arial"/>
                  <a:ea typeface="MS PGothic"/>
                </a:rPr>
                <a:t>Section 56(2)(x)(c), Rule 11UA - Adjusted Net asset value Method</a:t>
              </a: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p:txBody>
        </p:sp>
        <p:sp>
          <p:nvSpPr>
            <p:cNvPr id="34" name="Text Box 7">
              <a:extLst>
                <a:ext uri="{FF2B5EF4-FFF2-40B4-BE49-F238E27FC236}">
                  <a16:creationId xmlns:a16="http://schemas.microsoft.com/office/drawing/2014/main" id="{F52EC2FE-1827-4000-8B53-C814360F3543}"/>
                </a:ext>
              </a:extLst>
            </p:cNvPr>
            <p:cNvSpPr txBox="1">
              <a:spLocks noChangeArrowheads="1"/>
            </p:cNvSpPr>
            <p:nvPr/>
          </p:nvSpPr>
          <p:spPr bwMode="auto">
            <a:xfrm>
              <a:off x="7095706" y="3747029"/>
              <a:ext cx="2014003" cy="1536758"/>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ct val="120000"/>
                </a:lnSpc>
                <a:buClr>
                  <a:prstClr val="white"/>
                </a:buClr>
                <a:buSzPct val="85000"/>
                <a:defRPr/>
              </a:pPr>
              <a:r>
                <a:rPr lang="en-US" sz="1100" dirty="0">
                  <a:solidFill>
                    <a:prstClr val="white"/>
                  </a:solidFill>
                  <a:latin typeface="Arial"/>
                  <a:ea typeface="MS PGothic"/>
                </a:rPr>
                <a:t>Section 56(2)(x)(c), Price in open market - Internationally Accepted Valuation Methods</a:t>
              </a: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a:p>
              <a:pPr marL="0" lvl="2" defTabSz="1067296" eaLnBrk="0" hangingPunct="0">
                <a:lnSpc>
                  <a:spcPct val="120000"/>
                </a:lnSpc>
                <a:buClr>
                  <a:prstClr val="white"/>
                </a:buClr>
                <a:buSzPct val="85000"/>
                <a:defRPr/>
              </a:pPr>
              <a:r>
                <a:rPr lang="en-US" sz="1100" dirty="0">
                  <a:solidFill>
                    <a:prstClr val="white"/>
                  </a:solidFill>
                  <a:latin typeface="Arial"/>
                  <a:ea typeface="MS PGothic"/>
                </a:rPr>
                <a:t>FEMA – Internationally Accepted Valuation Methods</a:t>
              </a:r>
            </a:p>
          </p:txBody>
        </p:sp>
        <p:pic>
          <p:nvPicPr>
            <p:cNvPr id="38" name="Picture 14" descr="C:\Users\jsauvageau\Desktop\3.png">
              <a:extLst>
                <a:ext uri="{FF2B5EF4-FFF2-40B4-BE49-F238E27FC236}">
                  <a16:creationId xmlns:a16="http://schemas.microsoft.com/office/drawing/2014/main" id="{8E2FE33D-74AB-4147-B18C-DFA3517DC4CB}"/>
                </a:ext>
              </a:extLst>
            </p:cNvPr>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15818" y="1777259"/>
              <a:ext cx="800840" cy="745039"/>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4" descr="C:\Users\jsauvageau\Desktop\3.png">
              <a:extLst>
                <a:ext uri="{FF2B5EF4-FFF2-40B4-BE49-F238E27FC236}">
                  <a16:creationId xmlns:a16="http://schemas.microsoft.com/office/drawing/2014/main" id="{F88D3A44-C5E3-4D5D-9C7A-D3E237A099C2}"/>
                </a:ext>
              </a:extLst>
            </p:cNvPr>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76920" y="1793955"/>
              <a:ext cx="800840" cy="74503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CBE2978-C248-4343-8C7E-CD2F32DDE817}"/>
                </a:ext>
              </a:extLst>
            </p:cNvPr>
            <p:cNvSpPr txBox="1"/>
            <p:nvPr/>
          </p:nvSpPr>
          <p:spPr>
            <a:xfrm>
              <a:off x="7642085" y="2522297"/>
              <a:ext cx="1249680" cy="461665"/>
            </a:xfrm>
            <a:prstGeom prst="rect">
              <a:avLst/>
            </a:prstGeom>
            <a:noFill/>
          </p:spPr>
          <p:txBody>
            <a:bodyPr wrap="square" rtlCol="0">
              <a:spAutoFit/>
            </a:bodyPr>
            <a:lstStyle/>
            <a:p>
              <a:r>
                <a:rPr lang="en-US" sz="1200" dirty="0"/>
                <a:t>Investor B</a:t>
              </a:r>
            </a:p>
            <a:p>
              <a:r>
                <a:rPr lang="en-US" sz="1200" dirty="0"/>
                <a:t>(Resident)</a:t>
              </a:r>
              <a:endParaRPr lang="en-US" dirty="0"/>
            </a:p>
          </p:txBody>
        </p:sp>
        <p:sp>
          <p:nvSpPr>
            <p:cNvPr id="40" name="TextBox 39">
              <a:extLst>
                <a:ext uri="{FF2B5EF4-FFF2-40B4-BE49-F238E27FC236}">
                  <a16:creationId xmlns:a16="http://schemas.microsoft.com/office/drawing/2014/main" id="{497FA228-209F-4C07-A81E-89E53D92EA88}"/>
                </a:ext>
              </a:extLst>
            </p:cNvPr>
            <p:cNvSpPr txBox="1"/>
            <p:nvPr/>
          </p:nvSpPr>
          <p:spPr>
            <a:xfrm>
              <a:off x="5394588" y="2513588"/>
              <a:ext cx="1375802" cy="461665"/>
            </a:xfrm>
            <a:prstGeom prst="rect">
              <a:avLst/>
            </a:prstGeom>
            <a:noFill/>
          </p:spPr>
          <p:txBody>
            <a:bodyPr wrap="square" rtlCol="0">
              <a:spAutoFit/>
            </a:bodyPr>
            <a:lstStyle/>
            <a:p>
              <a:r>
                <a:rPr lang="en-US" sz="1200" dirty="0"/>
                <a:t>Investor A (Resident) </a:t>
              </a:r>
              <a:endParaRPr lang="en-US" dirty="0"/>
            </a:p>
          </p:txBody>
        </p:sp>
        <p:sp>
          <p:nvSpPr>
            <p:cNvPr id="42" name="Text Box 7">
              <a:extLst>
                <a:ext uri="{FF2B5EF4-FFF2-40B4-BE49-F238E27FC236}">
                  <a16:creationId xmlns:a16="http://schemas.microsoft.com/office/drawing/2014/main" id="{2BA30997-FAC2-4045-951E-3713B7D4D9A4}"/>
                </a:ext>
              </a:extLst>
            </p:cNvPr>
            <p:cNvSpPr txBox="1">
              <a:spLocks noChangeArrowheads="1"/>
            </p:cNvSpPr>
            <p:nvPr/>
          </p:nvSpPr>
          <p:spPr bwMode="auto">
            <a:xfrm>
              <a:off x="4864378" y="3007325"/>
              <a:ext cx="1979470" cy="457200"/>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ct val="120000"/>
                </a:lnSpc>
                <a:buClr>
                  <a:prstClr val="white"/>
                </a:buClr>
                <a:buSzPct val="85000"/>
                <a:defRPr/>
              </a:pPr>
              <a:r>
                <a:rPr lang="en-US" sz="1100" dirty="0">
                  <a:solidFill>
                    <a:prstClr val="white"/>
                  </a:solidFill>
                  <a:latin typeface="Arial"/>
                  <a:ea typeface="MS PGothic"/>
                </a:rPr>
                <a:t>Holds Common Equity</a:t>
              </a:r>
            </a:p>
          </p:txBody>
        </p:sp>
        <p:sp>
          <p:nvSpPr>
            <p:cNvPr id="43" name="Text Box 7">
              <a:extLst>
                <a:ext uri="{FF2B5EF4-FFF2-40B4-BE49-F238E27FC236}">
                  <a16:creationId xmlns:a16="http://schemas.microsoft.com/office/drawing/2014/main" id="{7B789E1D-1066-4B80-87EC-9C8113A5993C}"/>
                </a:ext>
              </a:extLst>
            </p:cNvPr>
            <p:cNvSpPr txBox="1">
              <a:spLocks noChangeArrowheads="1"/>
            </p:cNvSpPr>
            <p:nvPr/>
          </p:nvSpPr>
          <p:spPr bwMode="auto">
            <a:xfrm>
              <a:off x="7116166" y="3001265"/>
              <a:ext cx="1978873" cy="463260"/>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ct val="120000"/>
                </a:lnSpc>
                <a:buClr>
                  <a:prstClr val="white"/>
                </a:buClr>
                <a:buSzPct val="85000"/>
                <a:defRPr/>
              </a:pPr>
              <a:r>
                <a:rPr lang="en-US" sz="1100" dirty="0">
                  <a:solidFill>
                    <a:prstClr val="white"/>
                  </a:solidFill>
                  <a:latin typeface="Arial"/>
                  <a:ea typeface="MS PGothic"/>
                </a:rPr>
                <a:t>Holds Pref Shares</a:t>
              </a:r>
            </a:p>
          </p:txBody>
        </p:sp>
        <p:cxnSp>
          <p:nvCxnSpPr>
            <p:cNvPr id="13" name="Straight Arrow Connector 12">
              <a:extLst>
                <a:ext uri="{FF2B5EF4-FFF2-40B4-BE49-F238E27FC236}">
                  <a16:creationId xmlns:a16="http://schemas.microsoft.com/office/drawing/2014/main" id="{0071640C-23A2-4D07-BE87-B8B8C3010BD8}"/>
                </a:ext>
              </a:extLst>
            </p:cNvPr>
            <p:cNvCxnSpPr>
              <a:cxnSpLocks/>
              <a:stCxn id="42" idx="2"/>
              <a:endCxn id="33" idx="0"/>
            </p:cNvCxnSpPr>
            <p:nvPr/>
          </p:nvCxnSpPr>
          <p:spPr>
            <a:xfrm>
              <a:off x="5854113" y="3464525"/>
              <a:ext cx="0" cy="282504"/>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C963A810-8166-4CEC-B7F9-69B0EC0B51FD}"/>
                </a:ext>
              </a:extLst>
            </p:cNvPr>
            <p:cNvCxnSpPr>
              <a:cxnSpLocks/>
            </p:cNvCxnSpPr>
            <p:nvPr/>
          </p:nvCxnSpPr>
          <p:spPr>
            <a:xfrm>
              <a:off x="8080762" y="3464525"/>
              <a:ext cx="0" cy="282504"/>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grpSp>
      <p:sp>
        <p:nvSpPr>
          <p:cNvPr id="6" name="Rectangle: Rounded Corners 5">
            <a:extLst>
              <a:ext uri="{FF2B5EF4-FFF2-40B4-BE49-F238E27FC236}">
                <a16:creationId xmlns:a16="http://schemas.microsoft.com/office/drawing/2014/main" id="{CA2D3246-529F-4FF1-AD13-644294275ED7}"/>
              </a:ext>
            </a:extLst>
          </p:cNvPr>
          <p:cNvSpPr/>
          <p:nvPr/>
        </p:nvSpPr>
        <p:spPr>
          <a:xfrm>
            <a:off x="8288409" y="5571372"/>
            <a:ext cx="1162563" cy="794594"/>
          </a:xfrm>
          <a:prstGeom prst="roundRect">
            <a:avLst/>
          </a:prstGeom>
          <a:solidFill>
            <a:schemeClr val="accent4">
              <a:lumMod val="10000"/>
              <a:lumOff val="90000"/>
            </a:schemeClr>
          </a:solidFill>
          <a:ln w="12700" cap="flat" cmpd="sng" algn="ctr">
            <a:noFill/>
            <a:prstDash val="solid"/>
            <a:miter lim="800000"/>
          </a:ln>
          <a:effectLst>
            <a:outerShdw blurRad="63500" dist="37357" dir="2700000" rotWithShape="0">
              <a:scrgbClr r="0" g="0" b="0">
                <a:alpha val="4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US" sz="1100" b="1" dirty="0">
                <a:solidFill>
                  <a:schemeClr val="accent2"/>
                </a:solidFill>
              </a:rPr>
              <a:t>Same Methodology Applicable for EV</a:t>
            </a:r>
          </a:p>
        </p:txBody>
      </p:sp>
      <p:sp>
        <p:nvSpPr>
          <p:cNvPr id="7" name="Right Brace 6">
            <a:extLst>
              <a:ext uri="{FF2B5EF4-FFF2-40B4-BE49-F238E27FC236}">
                <a16:creationId xmlns:a16="http://schemas.microsoft.com/office/drawing/2014/main" id="{DF46A5BD-2919-471E-88B7-E0A118A52134}"/>
              </a:ext>
            </a:extLst>
          </p:cNvPr>
          <p:cNvSpPr/>
          <p:nvPr/>
        </p:nvSpPr>
        <p:spPr>
          <a:xfrm>
            <a:off x="7947000" y="5355400"/>
            <a:ext cx="237545" cy="110816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2"/>
              </a:solidFill>
            </a:endParaRPr>
          </a:p>
        </p:txBody>
      </p:sp>
      <p:sp>
        <p:nvSpPr>
          <p:cNvPr id="19" name="Slide Number Placeholder 49">
            <a:extLst>
              <a:ext uri="{FF2B5EF4-FFF2-40B4-BE49-F238E27FC236}">
                <a16:creationId xmlns:a16="http://schemas.microsoft.com/office/drawing/2014/main" id="{8F98BE59-E0FA-483F-81E9-919784E57A9F}"/>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20</a:t>
            </a:fld>
            <a:endParaRPr lang="en-US" sz="900" dirty="0"/>
          </a:p>
        </p:txBody>
      </p:sp>
    </p:spTree>
    <p:extLst>
      <p:ext uri="{BB962C8B-B14F-4D97-AF65-F5344CB8AC3E}">
        <p14:creationId xmlns:p14="http://schemas.microsoft.com/office/powerpoint/2010/main" val="711549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AE03E-684D-4FBD-8F5D-355E9CCDA3B3}"/>
              </a:ext>
            </a:extLst>
          </p:cNvPr>
          <p:cNvSpPr>
            <a:spLocks noGrp="1"/>
          </p:cNvSpPr>
          <p:nvPr>
            <p:ph type="title"/>
          </p:nvPr>
        </p:nvSpPr>
        <p:spPr>
          <a:xfrm>
            <a:off x="849046" y="86463"/>
            <a:ext cx="8801100" cy="1066800"/>
          </a:xfrm>
        </p:spPr>
        <p:txBody>
          <a:bodyPr/>
          <a:lstStyle/>
          <a:p>
            <a:r>
              <a:rPr lang="en-US" dirty="0">
                <a:latin typeface="+mj-lt"/>
              </a:rPr>
              <a:t>Anti-Dilution Rights</a:t>
            </a:r>
          </a:p>
        </p:txBody>
      </p:sp>
      <p:cxnSp>
        <p:nvCxnSpPr>
          <p:cNvPr id="12" name="Straight Connector 11">
            <a:extLst>
              <a:ext uri="{FF2B5EF4-FFF2-40B4-BE49-F238E27FC236}">
                <a16:creationId xmlns:a16="http://schemas.microsoft.com/office/drawing/2014/main" id="{4658ED2D-5B01-46F2-92D6-78ABADC4727A}"/>
              </a:ext>
            </a:extLst>
          </p:cNvPr>
          <p:cNvCxnSpPr/>
          <p:nvPr/>
        </p:nvCxnSpPr>
        <p:spPr>
          <a:xfrm>
            <a:off x="7248432" y="1811053"/>
            <a:ext cx="274320" cy="0"/>
          </a:xfrm>
          <a:prstGeom prst="line">
            <a:avLst/>
          </a:prstGeom>
          <a:ln>
            <a:solidFill>
              <a:srgbClr val="B0F7F4"/>
            </a:solidFill>
            <a:tailEnd type="diamon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8B0B185-F10F-4D02-861D-B28DCA5E5CF6}"/>
              </a:ext>
            </a:extLst>
          </p:cNvPr>
          <p:cNvCxnSpPr>
            <a:cxnSpLocks/>
          </p:cNvCxnSpPr>
          <p:nvPr/>
        </p:nvCxnSpPr>
        <p:spPr>
          <a:xfrm>
            <a:off x="7248433" y="4322386"/>
            <a:ext cx="274320" cy="0"/>
          </a:xfrm>
          <a:prstGeom prst="line">
            <a:avLst/>
          </a:prstGeom>
          <a:ln>
            <a:solidFill>
              <a:srgbClr val="F6443B"/>
            </a:solidFill>
            <a:tailEnd type="diamond"/>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A1CA322F-E7B5-45C8-9D3D-909FD21B5691}"/>
              </a:ext>
            </a:extLst>
          </p:cNvPr>
          <p:cNvGrpSpPr/>
          <p:nvPr/>
        </p:nvGrpSpPr>
        <p:grpSpPr>
          <a:xfrm>
            <a:off x="7670003" y="4020504"/>
            <a:ext cx="2910911" cy="1442931"/>
            <a:chOff x="8104830" y="2251438"/>
            <a:chExt cx="2790181" cy="867590"/>
          </a:xfrm>
        </p:grpSpPr>
        <p:sp>
          <p:nvSpPr>
            <p:cNvPr id="21" name="Text Placeholder 2">
              <a:extLst>
                <a:ext uri="{FF2B5EF4-FFF2-40B4-BE49-F238E27FC236}">
                  <a16:creationId xmlns:a16="http://schemas.microsoft.com/office/drawing/2014/main" id="{8CC91B55-BF4B-412B-AAFB-C37B6D82AA21}"/>
                </a:ext>
              </a:extLst>
            </p:cNvPr>
            <p:cNvSpPr txBox="1">
              <a:spLocks/>
            </p:cNvSpPr>
            <p:nvPr/>
          </p:nvSpPr>
          <p:spPr>
            <a:xfrm>
              <a:off x="8104830" y="2468632"/>
              <a:ext cx="2790181" cy="650396"/>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600"/>
                </a:spcBef>
                <a:buFont typeface="Arial" panose="020B0604020202020204" pitchFamily="34" charset="0"/>
                <a:buNone/>
                <a:defRPr sz="1100" kern="1200">
                  <a:solidFill>
                    <a:schemeClr val="tx1"/>
                  </a:solidFill>
                  <a:latin typeface="+mn-lt"/>
                  <a:ea typeface="+mn-ea"/>
                  <a:cs typeface="+mn-cs"/>
                </a:defRPr>
              </a:lvl1pPr>
              <a:lvl2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2pPr>
              <a:lvl3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3pPr>
              <a:lvl4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4pPr>
              <a:lvl5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1">
                <a:lnSpc>
                  <a:spcPts val="1700"/>
                </a:lnSpc>
                <a:spcBef>
                  <a:spcPts val="0"/>
                </a:spcBef>
              </a:pPr>
              <a:r>
                <a:rPr lang="en-US" sz="1200" dirty="0">
                  <a:cs typeface="Segoe UI" panose="020B0502040204020203" pitchFamily="34" charset="0"/>
                </a:rPr>
                <a:t>Weighted average method uses a formula which </a:t>
              </a:r>
              <a:r>
                <a:rPr lang="en-US" sz="1200" b="1" dirty="0">
                  <a:cs typeface="Segoe UI" panose="020B0502040204020203" pitchFamily="34" charset="0"/>
                </a:rPr>
                <a:t>considers the number of shares issued in a subsequent round of investment and the number of shares held by the existing investors</a:t>
              </a:r>
              <a:r>
                <a:rPr lang="en-US" sz="1200" dirty="0">
                  <a:cs typeface="Segoe UI" panose="020B0502040204020203" pitchFamily="34" charset="0"/>
                </a:rPr>
                <a:t>.</a:t>
              </a:r>
            </a:p>
          </p:txBody>
        </p:sp>
        <p:sp>
          <p:nvSpPr>
            <p:cNvPr id="22" name="TextBox 21">
              <a:extLst>
                <a:ext uri="{FF2B5EF4-FFF2-40B4-BE49-F238E27FC236}">
                  <a16:creationId xmlns:a16="http://schemas.microsoft.com/office/drawing/2014/main" id="{28CA8C30-1772-4A96-9877-75D196451BCF}"/>
                </a:ext>
              </a:extLst>
            </p:cNvPr>
            <p:cNvSpPr txBox="1"/>
            <p:nvPr/>
          </p:nvSpPr>
          <p:spPr>
            <a:xfrm>
              <a:off x="8104830" y="2251438"/>
              <a:ext cx="2719922" cy="148045"/>
            </a:xfrm>
            <a:prstGeom prst="rect">
              <a:avLst/>
            </a:prstGeom>
            <a:noFill/>
          </p:spPr>
          <p:txBody>
            <a:bodyPr wrap="none" lIns="0" tIns="0" rIns="0" bIns="0" rtlCol="0" anchor="ctr">
              <a:spAutoFit/>
            </a:bodyPr>
            <a:lstStyle/>
            <a:p>
              <a:r>
                <a:rPr lang="cy-GB" sz="1600" b="1" dirty="0">
                  <a:solidFill>
                    <a:schemeClr val="accent1"/>
                  </a:solidFill>
                  <a:ea typeface="Segoe UI Black" panose="020B0A02040204020203" pitchFamily="34" charset="0"/>
                  <a:cs typeface="Segoe UI Semibold" panose="020B0702040204020203" pitchFamily="34" charset="0"/>
                </a:rPr>
                <a:t>WEIGHTED AVERAGE</a:t>
              </a:r>
              <a:endParaRPr lang="en-US" sz="1600" b="1" dirty="0">
                <a:solidFill>
                  <a:schemeClr val="accent1"/>
                </a:solidFill>
                <a:ea typeface="Segoe UI Black" panose="020B0A02040204020203" pitchFamily="34" charset="0"/>
                <a:cs typeface="Segoe UI Semibold" panose="020B0702040204020203" pitchFamily="34" charset="0"/>
              </a:endParaRPr>
            </a:p>
          </p:txBody>
        </p:sp>
      </p:grpSp>
      <p:grpSp>
        <p:nvGrpSpPr>
          <p:cNvPr id="37" name="Group 4">
            <a:extLst>
              <a:ext uri="{FF2B5EF4-FFF2-40B4-BE49-F238E27FC236}">
                <a16:creationId xmlns:a16="http://schemas.microsoft.com/office/drawing/2014/main" id="{3F3AD902-2CA1-48BF-A5A8-0B076FB4ADA4}"/>
              </a:ext>
            </a:extLst>
          </p:cNvPr>
          <p:cNvGrpSpPr>
            <a:grpSpLocks noChangeAspect="1"/>
          </p:cNvGrpSpPr>
          <p:nvPr/>
        </p:nvGrpSpPr>
        <p:grpSpPr bwMode="auto">
          <a:xfrm>
            <a:off x="4706846" y="3799359"/>
            <a:ext cx="2593975" cy="1003300"/>
            <a:chOff x="3023" y="1845"/>
            <a:chExt cx="1634" cy="632"/>
          </a:xfrm>
        </p:grpSpPr>
        <p:sp>
          <p:nvSpPr>
            <p:cNvPr id="38" name="Freeform 5">
              <a:extLst>
                <a:ext uri="{FF2B5EF4-FFF2-40B4-BE49-F238E27FC236}">
                  <a16:creationId xmlns:a16="http://schemas.microsoft.com/office/drawing/2014/main" id="{5C761FC8-3B9E-4271-A15B-21F9391CDB65}"/>
                </a:ext>
              </a:extLst>
            </p:cNvPr>
            <p:cNvSpPr>
              <a:spLocks/>
            </p:cNvSpPr>
            <p:nvPr/>
          </p:nvSpPr>
          <p:spPr bwMode="auto">
            <a:xfrm>
              <a:off x="3023" y="1845"/>
              <a:ext cx="1634" cy="208"/>
            </a:xfrm>
            <a:custGeom>
              <a:avLst/>
              <a:gdLst>
                <a:gd name="T0" fmla="*/ 817 w 1634"/>
                <a:gd name="T1" fmla="*/ 0 h 208"/>
                <a:gd name="T2" fmla="*/ 0 w 1634"/>
                <a:gd name="T3" fmla="*/ 105 h 208"/>
                <a:gd name="T4" fmla="*/ 817 w 1634"/>
                <a:gd name="T5" fmla="*/ 208 h 208"/>
                <a:gd name="T6" fmla="*/ 1634 w 1634"/>
                <a:gd name="T7" fmla="*/ 105 h 208"/>
                <a:gd name="T8" fmla="*/ 817 w 1634"/>
                <a:gd name="T9" fmla="*/ 0 h 208"/>
              </a:gdLst>
              <a:ahLst/>
              <a:cxnLst>
                <a:cxn ang="0">
                  <a:pos x="T0" y="T1"/>
                </a:cxn>
                <a:cxn ang="0">
                  <a:pos x="T2" y="T3"/>
                </a:cxn>
                <a:cxn ang="0">
                  <a:pos x="T4" y="T5"/>
                </a:cxn>
                <a:cxn ang="0">
                  <a:pos x="T6" y="T7"/>
                </a:cxn>
                <a:cxn ang="0">
                  <a:pos x="T8" y="T9"/>
                </a:cxn>
              </a:cxnLst>
              <a:rect l="0" t="0" r="r" b="b"/>
              <a:pathLst>
                <a:path w="1634" h="208">
                  <a:moveTo>
                    <a:pt x="817" y="0"/>
                  </a:moveTo>
                  <a:lnTo>
                    <a:pt x="0" y="105"/>
                  </a:lnTo>
                  <a:lnTo>
                    <a:pt x="817" y="208"/>
                  </a:lnTo>
                  <a:lnTo>
                    <a:pt x="1634" y="105"/>
                  </a:lnTo>
                  <a:lnTo>
                    <a:pt x="817" y="0"/>
                  </a:lnTo>
                  <a:close/>
                </a:path>
              </a:pathLst>
            </a:custGeom>
            <a:gradFill>
              <a:gsLst>
                <a:gs pos="100000">
                  <a:schemeClr val="accent6">
                    <a:lumMod val="75000"/>
                  </a:schemeClr>
                </a:gs>
                <a:gs pos="0">
                  <a:schemeClr val="tx1"/>
                </a:gs>
              </a:gsLst>
              <a:lin ang="5400000" scaled="1"/>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6">
              <a:extLst>
                <a:ext uri="{FF2B5EF4-FFF2-40B4-BE49-F238E27FC236}">
                  <a16:creationId xmlns:a16="http://schemas.microsoft.com/office/drawing/2014/main" id="{155FD86D-ED74-4414-ADDD-1A63E3FD9418}"/>
                </a:ext>
              </a:extLst>
            </p:cNvPr>
            <p:cNvSpPr>
              <a:spLocks/>
            </p:cNvSpPr>
            <p:nvPr/>
          </p:nvSpPr>
          <p:spPr bwMode="auto">
            <a:xfrm>
              <a:off x="3023" y="1950"/>
              <a:ext cx="817" cy="527"/>
            </a:xfrm>
            <a:custGeom>
              <a:avLst/>
              <a:gdLst>
                <a:gd name="T0" fmla="*/ 817 w 817"/>
                <a:gd name="T1" fmla="*/ 527 h 527"/>
                <a:gd name="T2" fmla="*/ 0 w 817"/>
                <a:gd name="T3" fmla="*/ 422 h 527"/>
                <a:gd name="T4" fmla="*/ 0 w 817"/>
                <a:gd name="T5" fmla="*/ 0 h 527"/>
                <a:gd name="T6" fmla="*/ 817 w 817"/>
                <a:gd name="T7" fmla="*/ 103 h 527"/>
                <a:gd name="T8" fmla="*/ 817 w 817"/>
                <a:gd name="T9" fmla="*/ 527 h 527"/>
              </a:gdLst>
              <a:ahLst/>
              <a:cxnLst>
                <a:cxn ang="0">
                  <a:pos x="T0" y="T1"/>
                </a:cxn>
                <a:cxn ang="0">
                  <a:pos x="T2" y="T3"/>
                </a:cxn>
                <a:cxn ang="0">
                  <a:pos x="T4" y="T5"/>
                </a:cxn>
                <a:cxn ang="0">
                  <a:pos x="T6" y="T7"/>
                </a:cxn>
                <a:cxn ang="0">
                  <a:pos x="T8" y="T9"/>
                </a:cxn>
              </a:cxnLst>
              <a:rect l="0" t="0" r="r" b="b"/>
              <a:pathLst>
                <a:path w="817" h="527">
                  <a:moveTo>
                    <a:pt x="817" y="527"/>
                  </a:moveTo>
                  <a:lnTo>
                    <a:pt x="0" y="422"/>
                  </a:lnTo>
                  <a:lnTo>
                    <a:pt x="0" y="0"/>
                  </a:lnTo>
                  <a:lnTo>
                    <a:pt x="817" y="103"/>
                  </a:lnTo>
                  <a:lnTo>
                    <a:pt x="817" y="527"/>
                  </a:lnTo>
                  <a:close/>
                </a:path>
              </a:pathLst>
            </a:custGeom>
            <a:gradFill flip="none" rotWithShape="1">
              <a:gsLst>
                <a:gs pos="100000">
                  <a:schemeClr val="accent6"/>
                </a:gs>
                <a:gs pos="0">
                  <a:schemeClr val="accent6">
                    <a:lumMod val="40000"/>
                    <a:lumOff val="6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Freeform 7">
              <a:extLst>
                <a:ext uri="{FF2B5EF4-FFF2-40B4-BE49-F238E27FC236}">
                  <a16:creationId xmlns:a16="http://schemas.microsoft.com/office/drawing/2014/main" id="{4B672F6A-62C9-42E6-AB7C-0D6D7ABDA43B}"/>
                </a:ext>
              </a:extLst>
            </p:cNvPr>
            <p:cNvSpPr>
              <a:spLocks/>
            </p:cNvSpPr>
            <p:nvPr/>
          </p:nvSpPr>
          <p:spPr bwMode="auto">
            <a:xfrm>
              <a:off x="3840" y="1950"/>
              <a:ext cx="817" cy="527"/>
            </a:xfrm>
            <a:custGeom>
              <a:avLst/>
              <a:gdLst>
                <a:gd name="T0" fmla="*/ 0 w 817"/>
                <a:gd name="T1" fmla="*/ 527 h 527"/>
                <a:gd name="T2" fmla="*/ 817 w 817"/>
                <a:gd name="T3" fmla="*/ 422 h 527"/>
                <a:gd name="T4" fmla="*/ 817 w 817"/>
                <a:gd name="T5" fmla="*/ 0 h 527"/>
                <a:gd name="T6" fmla="*/ 0 w 817"/>
                <a:gd name="T7" fmla="*/ 103 h 527"/>
                <a:gd name="T8" fmla="*/ 0 w 817"/>
                <a:gd name="T9" fmla="*/ 527 h 527"/>
              </a:gdLst>
              <a:ahLst/>
              <a:cxnLst>
                <a:cxn ang="0">
                  <a:pos x="T0" y="T1"/>
                </a:cxn>
                <a:cxn ang="0">
                  <a:pos x="T2" y="T3"/>
                </a:cxn>
                <a:cxn ang="0">
                  <a:pos x="T4" y="T5"/>
                </a:cxn>
                <a:cxn ang="0">
                  <a:pos x="T6" y="T7"/>
                </a:cxn>
                <a:cxn ang="0">
                  <a:pos x="T8" y="T9"/>
                </a:cxn>
              </a:cxnLst>
              <a:rect l="0" t="0" r="r" b="b"/>
              <a:pathLst>
                <a:path w="817" h="527">
                  <a:moveTo>
                    <a:pt x="0" y="527"/>
                  </a:moveTo>
                  <a:lnTo>
                    <a:pt x="817" y="422"/>
                  </a:lnTo>
                  <a:lnTo>
                    <a:pt x="817" y="0"/>
                  </a:lnTo>
                  <a:lnTo>
                    <a:pt x="0" y="103"/>
                  </a:lnTo>
                  <a:lnTo>
                    <a:pt x="0" y="527"/>
                  </a:lnTo>
                  <a:close/>
                </a:path>
              </a:pathLst>
            </a:custGeom>
            <a:gradFill flip="none" rotWithShape="1">
              <a:gsLst>
                <a:gs pos="100000">
                  <a:schemeClr val="accent6"/>
                </a:gs>
                <a:gs pos="0">
                  <a:schemeClr val="accent6">
                    <a:lumMod val="40000"/>
                    <a:lumOff val="6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41" name="Group 4">
            <a:extLst>
              <a:ext uri="{FF2B5EF4-FFF2-40B4-BE49-F238E27FC236}">
                <a16:creationId xmlns:a16="http://schemas.microsoft.com/office/drawing/2014/main" id="{DBD06FEF-B759-44DE-BFA1-2AD3911FE7DE}"/>
              </a:ext>
            </a:extLst>
          </p:cNvPr>
          <p:cNvGrpSpPr>
            <a:grpSpLocks noChangeAspect="1"/>
          </p:cNvGrpSpPr>
          <p:nvPr/>
        </p:nvGrpSpPr>
        <p:grpSpPr bwMode="auto">
          <a:xfrm>
            <a:off x="4706846" y="1285591"/>
            <a:ext cx="2593975" cy="1003300"/>
            <a:chOff x="3023" y="1845"/>
            <a:chExt cx="1634" cy="632"/>
          </a:xfrm>
        </p:grpSpPr>
        <p:sp>
          <p:nvSpPr>
            <p:cNvPr id="42" name="Freeform 5">
              <a:extLst>
                <a:ext uri="{FF2B5EF4-FFF2-40B4-BE49-F238E27FC236}">
                  <a16:creationId xmlns:a16="http://schemas.microsoft.com/office/drawing/2014/main" id="{2F55D6AB-69FC-4646-BD0D-66CD65C02369}"/>
                </a:ext>
              </a:extLst>
            </p:cNvPr>
            <p:cNvSpPr>
              <a:spLocks/>
            </p:cNvSpPr>
            <p:nvPr/>
          </p:nvSpPr>
          <p:spPr bwMode="auto">
            <a:xfrm>
              <a:off x="3023" y="1845"/>
              <a:ext cx="1634" cy="208"/>
            </a:xfrm>
            <a:custGeom>
              <a:avLst/>
              <a:gdLst>
                <a:gd name="T0" fmla="*/ 817 w 1634"/>
                <a:gd name="T1" fmla="*/ 0 h 208"/>
                <a:gd name="T2" fmla="*/ 0 w 1634"/>
                <a:gd name="T3" fmla="*/ 105 h 208"/>
                <a:gd name="T4" fmla="*/ 817 w 1634"/>
                <a:gd name="T5" fmla="*/ 208 h 208"/>
                <a:gd name="T6" fmla="*/ 1634 w 1634"/>
                <a:gd name="T7" fmla="*/ 105 h 208"/>
                <a:gd name="T8" fmla="*/ 817 w 1634"/>
                <a:gd name="T9" fmla="*/ 0 h 208"/>
              </a:gdLst>
              <a:ahLst/>
              <a:cxnLst>
                <a:cxn ang="0">
                  <a:pos x="T0" y="T1"/>
                </a:cxn>
                <a:cxn ang="0">
                  <a:pos x="T2" y="T3"/>
                </a:cxn>
                <a:cxn ang="0">
                  <a:pos x="T4" y="T5"/>
                </a:cxn>
                <a:cxn ang="0">
                  <a:pos x="T6" y="T7"/>
                </a:cxn>
                <a:cxn ang="0">
                  <a:pos x="T8" y="T9"/>
                </a:cxn>
              </a:cxnLst>
              <a:rect l="0" t="0" r="r" b="b"/>
              <a:pathLst>
                <a:path w="1634" h="208">
                  <a:moveTo>
                    <a:pt x="817" y="0"/>
                  </a:moveTo>
                  <a:lnTo>
                    <a:pt x="0" y="105"/>
                  </a:lnTo>
                  <a:lnTo>
                    <a:pt x="817" y="208"/>
                  </a:lnTo>
                  <a:lnTo>
                    <a:pt x="1634" y="105"/>
                  </a:lnTo>
                  <a:lnTo>
                    <a:pt x="817" y="0"/>
                  </a:lnTo>
                  <a:close/>
                </a:path>
              </a:pathLst>
            </a:custGeom>
            <a:gradFill>
              <a:gsLst>
                <a:gs pos="100000">
                  <a:schemeClr val="accent5">
                    <a:lumMod val="20000"/>
                    <a:lumOff val="80000"/>
                  </a:schemeClr>
                </a:gs>
                <a:gs pos="0">
                  <a:schemeClr val="bg1"/>
                </a:gs>
              </a:gsLst>
              <a:lin ang="5400000" scaled="1"/>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Freeform 6">
              <a:extLst>
                <a:ext uri="{FF2B5EF4-FFF2-40B4-BE49-F238E27FC236}">
                  <a16:creationId xmlns:a16="http://schemas.microsoft.com/office/drawing/2014/main" id="{A3914654-A138-4D22-9E0E-749F6C0253D2}"/>
                </a:ext>
              </a:extLst>
            </p:cNvPr>
            <p:cNvSpPr>
              <a:spLocks/>
            </p:cNvSpPr>
            <p:nvPr/>
          </p:nvSpPr>
          <p:spPr bwMode="auto">
            <a:xfrm>
              <a:off x="3023" y="1950"/>
              <a:ext cx="817" cy="527"/>
            </a:xfrm>
            <a:custGeom>
              <a:avLst/>
              <a:gdLst>
                <a:gd name="T0" fmla="*/ 817 w 817"/>
                <a:gd name="T1" fmla="*/ 527 h 527"/>
                <a:gd name="T2" fmla="*/ 0 w 817"/>
                <a:gd name="T3" fmla="*/ 422 h 527"/>
                <a:gd name="T4" fmla="*/ 0 w 817"/>
                <a:gd name="T5" fmla="*/ 0 h 527"/>
                <a:gd name="T6" fmla="*/ 817 w 817"/>
                <a:gd name="T7" fmla="*/ 103 h 527"/>
                <a:gd name="T8" fmla="*/ 817 w 817"/>
                <a:gd name="T9" fmla="*/ 527 h 527"/>
              </a:gdLst>
              <a:ahLst/>
              <a:cxnLst>
                <a:cxn ang="0">
                  <a:pos x="T0" y="T1"/>
                </a:cxn>
                <a:cxn ang="0">
                  <a:pos x="T2" y="T3"/>
                </a:cxn>
                <a:cxn ang="0">
                  <a:pos x="T4" y="T5"/>
                </a:cxn>
                <a:cxn ang="0">
                  <a:pos x="T6" y="T7"/>
                </a:cxn>
                <a:cxn ang="0">
                  <a:pos x="T8" y="T9"/>
                </a:cxn>
              </a:cxnLst>
              <a:rect l="0" t="0" r="r" b="b"/>
              <a:pathLst>
                <a:path w="817" h="527">
                  <a:moveTo>
                    <a:pt x="817" y="527"/>
                  </a:moveTo>
                  <a:lnTo>
                    <a:pt x="0" y="422"/>
                  </a:lnTo>
                  <a:lnTo>
                    <a:pt x="0" y="0"/>
                  </a:lnTo>
                  <a:lnTo>
                    <a:pt x="817" y="103"/>
                  </a:lnTo>
                  <a:lnTo>
                    <a:pt x="817" y="527"/>
                  </a:lnTo>
                  <a:close/>
                </a:path>
              </a:pathLst>
            </a:custGeom>
            <a:gradFill flip="none" rotWithShape="1">
              <a:gsLst>
                <a:gs pos="100000">
                  <a:schemeClr val="accent5"/>
                </a:gs>
                <a:gs pos="0">
                  <a:schemeClr val="accent5">
                    <a:lumMod val="20000"/>
                    <a:lumOff val="80000"/>
                  </a:schemeClr>
                </a:gs>
              </a:gsLst>
              <a:lin ang="189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4" name="Freeform 7">
              <a:extLst>
                <a:ext uri="{FF2B5EF4-FFF2-40B4-BE49-F238E27FC236}">
                  <a16:creationId xmlns:a16="http://schemas.microsoft.com/office/drawing/2014/main" id="{6B15F592-9B20-4137-ACFD-E987BE914E69}"/>
                </a:ext>
              </a:extLst>
            </p:cNvPr>
            <p:cNvSpPr>
              <a:spLocks/>
            </p:cNvSpPr>
            <p:nvPr/>
          </p:nvSpPr>
          <p:spPr bwMode="auto">
            <a:xfrm>
              <a:off x="3840" y="1950"/>
              <a:ext cx="817" cy="527"/>
            </a:xfrm>
            <a:custGeom>
              <a:avLst/>
              <a:gdLst>
                <a:gd name="T0" fmla="*/ 0 w 817"/>
                <a:gd name="T1" fmla="*/ 527 h 527"/>
                <a:gd name="T2" fmla="*/ 817 w 817"/>
                <a:gd name="T3" fmla="*/ 422 h 527"/>
                <a:gd name="T4" fmla="*/ 817 w 817"/>
                <a:gd name="T5" fmla="*/ 0 h 527"/>
                <a:gd name="T6" fmla="*/ 0 w 817"/>
                <a:gd name="T7" fmla="*/ 103 h 527"/>
                <a:gd name="T8" fmla="*/ 0 w 817"/>
                <a:gd name="T9" fmla="*/ 527 h 527"/>
              </a:gdLst>
              <a:ahLst/>
              <a:cxnLst>
                <a:cxn ang="0">
                  <a:pos x="T0" y="T1"/>
                </a:cxn>
                <a:cxn ang="0">
                  <a:pos x="T2" y="T3"/>
                </a:cxn>
                <a:cxn ang="0">
                  <a:pos x="T4" y="T5"/>
                </a:cxn>
                <a:cxn ang="0">
                  <a:pos x="T6" y="T7"/>
                </a:cxn>
                <a:cxn ang="0">
                  <a:pos x="T8" y="T9"/>
                </a:cxn>
              </a:cxnLst>
              <a:rect l="0" t="0" r="r" b="b"/>
              <a:pathLst>
                <a:path w="817" h="527">
                  <a:moveTo>
                    <a:pt x="0" y="527"/>
                  </a:moveTo>
                  <a:lnTo>
                    <a:pt x="817" y="422"/>
                  </a:lnTo>
                  <a:lnTo>
                    <a:pt x="817" y="0"/>
                  </a:lnTo>
                  <a:lnTo>
                    <a:pt x="0" y="103"/>
                  </a:lnTo>
                  <a:lnTo>
                    <a:pt x="0" y="527"/>
                  </a:lnTo>
                  <a:close/>
                </a:path>
              </a:pathLst>
            </a:custGeom>
            <a:gradFill flip="none" rotWithShape="1">
              <a:gsLst>
                <a:gs pos="100000">
                  <a:schemeClr val="accent5"/>
                </a:gs>
                <a:gs pos="0">
                  <a:schemeClr val="accent5">
                    <a:lumMod val="20000"/>
                    <a:lumOff val="80000"/>
                  </a:schemeClr>
                </a:gs>
              </a:gsLst>
              <a:lin ang="189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45" name="TextBox 44">
            <a:extLst>
              <a:ext uri="{FF2B5EF4-FFF2-40B4-BE49-F238E27FC236}">
                <a16:creationId xmlns:a16="http://schemas.microsoft.com/office/drawing/2014/main" id="{9FAF8DD0-78CC-4200-93E7-AC9143E605B2}"/>
              </a:ext>
            </a:extLst>
          </p:cNvPr>
          <p:cNvSpPr txBox="1"/>
          <p:nvPr/>
        </p:nvSpPr>
        <p:spPr>
          <a:xfrm>
            <a:off x="6540041" y="1667842"/>
            <a:ext cx="269304" cy="430887"/>
          </a:xfrm>
          <a:prstGeom prst="rect">
            <a:avLst/>
          </a:prstGeom>
          <a:noFill/>
        </p:spPr>
        <p:txBody>
          <a:bodyPr wrap="none" lIns="0" tIns="0" rIns="0" bIns="0" rtlCol="0" anchor="ctr">
            <a:spAutoFit/>
          </a:bodyPr>
          <a:lstStyle/>
          <a:p>
            <a:r>
              <a:rPr lang="cy-GB" sz="2800" dirty="0">
                <a:solidFill>
                  <a:schemeClr val="accent1"/>
                </a:solidFill>
                <a:ea typeface="Segoe UI Black" panose="020B0A02040204020203" pitchFamily="34" charset="0"/>
                <a:cs typeface="Segoe UI Semibold" panose="020B0702040204020203" pitchFamily="34" charset="0"/>
              </a:rPr>
              <a:t>A</a:t>
            </a:r>
            <a:endParaRPr lang="en-US" sz="2800" dirty="0">
              <a:solidFill>
                <a:schemeClr val="accent1"/>
              </a:solidFill>
              <a:ea typeface="Segoe UI Black" panose="020B0A02040204020203" pitchFamily="34" charset="0"/>
              <a:cs typeface="Segoe UI Semibold" panose="020B0702040204020203" pitchFamily="34" charset="0"/>
            </a:endParaRPr>
          </a:p>
        </p:txBody>
      </p:sp>
      <p:sp>
        <p:nvSpPr>
          <p:cNvPr id="46" name="TextBox 45">
            <a:extLst>
              <a:ext uri="{FF2B5EF4-FFF2-40B4-BE49-F238E27FC236}">
                <a16:creationId xmlns:a16="http://schemas.microsoft.com/office/drawing/2014/main" id="{7BC58F5C-25C4-4BEB-93BF-1C625FE065DD}"/>
              </a:ext>
            </a:extLst>
          </p:cNvPr>
          <p:cNvSpPr txBox="1"/>
          <p:nvPr/>
        </p:nvSpPr>
        <p:spPr>
          <a:xfrm>
            <a:off x="6540042" y="4162914"/>
            <a:ext cx="246862" cy="430887"/>
          </a:xfrm>
          <a:prstGeom prst="rect">
            <a:avLst/>
          </a:prstGeom>
          <a:noFill/>
        </p:spPr>
        <p:txBody>
          <a:bodyPr wrap="none" lIns="0" tIns="0" rIns="0" bIns="0" rtlCol="0" anchor="ctr">
            <a:spAutoFit/>
          </a:bodyPr>
          <a:lstStyle/>
          <a:p>
            <a:r>
              <a:rPr lang="cy-GB" sz="2800" dirty="0">
                <a:solidFill>
                  <a:schemeClr val="accent1"/>
                </a:solidFill>
                <a:ea typeface="Segoe UI Black" panose="020B0A02040204020203" pitchFamily="34" charset="0"/>
                <a:cs typeface="Segoe UI Semibold" panose="020B0702040204020203" pitchFamily="34" charset="0"/>
              </a:rPr>
              <a:t>B</a:t>
            </a:r>
            <a:endParaRPr lang="en-US" sz="2800" dirty="0">
              <a:solidFill>
                <a:schemeClr val="accent1"/>
              </a:solidFill>
              <a:ea typeface="Segoe UI Black" panose="020B0A02040204020203" pitchFamily="34" charset="0"/>
              <a:cs typeface="Segoe UI Semibold" panose="020B0702040204020203" pitchFamily="34" charset="0"/>
            </a:endParaRPr>
          </a:p>
        </p:txBody>
      </p:sp>
      <p:grpSp>
        <p:nvGrpSpPr>
          <p:cNvPr id="61" name="Group 60">
            <a:extLst>
              <a:ext uri="{FF2B5EF4-FFF2-40B4-BE49-F238E27FC236}">
                <a16:creationId xmlns:a16="http://schemas.microsoft.com/office/drawing/2014/main" id="{92B63E9E-5158-46A2-93E3-E171119F3263}"/>
              </a:ext>
            </a:extLst>
          </p:cNvPr>
          <p:cNvGrpSpPr/>
          <p:nvPr/>
        </p:nvGrpSpPr>
        <p:grpSpPr>
          <a:xfrm>
            <a:off x="893557" y="1204400"/>
            <a:ext cx="3444106" cy="4841673"/>
            <a:chOff x="810533" y="2504439"/>
            <a:chExt cx="3444106" cy="4841673"/>
          </a:xfrm>
        </p:grpSpPr>
        <p:sp>
          <p:nvSpPr>
            <p:cNvPr id="62" name="TextBox 61">
              <a:extLst>
                <a:ext uri="{FF2B5EF4-FFF2-40B4-BE49-F238E27FC236}">
                  <a16:creationId xmlns:a16="http://schemas.microsoft.com/office/drawing/2014/main" id="{B2C4D14C-CCD6-4195-9F16-F65E726FDF9E}"/>
                </a:ext>
              </a:extLst>
            </p:cNvPr>
            <p:cNvSpPr txBox="1"/>
            <p:nvPr/>
          </p:nvSpPr>
          <p:spPr>
            <a:xfrm>
              <a:off x="826809" y="2504439"/>
              <a:ext cx="990656" cy="246221"/>
            </a:xfrm>
            <a:prstGeom prst="rect">
              <a:avLst/>
            </a:prstGeom>
            <a:noFill/>
          </p:spPr>
          <p:txBody>
            <a:bodyPr wrap="none" lIns="0" tIns="0" rIns="0" bIns="0" rtlCol="0" anchor="ctr">
              <a:spAutoFit/>
            </a:bodyPr>
            <a:lstStyle/>
            <a:p>
              <a:r>
                <a:rPr lang="cy-GB" sz="1600" b="1" dirty="0">
                  <a:solidFill>
                    <a:schemeClr val="accent2"/>
                  </a:solidFill>
                  <a:ea typeface="Segoe UI Black" panose="020B0A02040204020203" pitchFamily="34" charset="0"/>
                  <a:cs typeface="Segoe UI Semibold" panose="020B0702040204020203" pitchFamily="34" charset="0"/>
                </a:rPr>
                <a:t>DILUTION</a:t>
              </a:r>
              <a:endParaRPr lang="en-US" sz="1600" b="1" dirty="0">
                <a:solidFill>
                  <a:schemeClr val="accent2"/>
                </a:solidFill>
                <a:ea typeface="Segoe UI Black" panose="020B0A02040204020203" pitchFamily="34" charset="0"/>
                <a:cs typeface="Segoe UI Semibold" panose="020B0702040204020203" pitchFamily="34" charset="0"/>
              </a:endParaRPr>
            </a:p>
          </p:txBody>
        </p:sp>
        <p:sp>
          <p:nvSpPr>
            <p:cNvPr id="63" name="Text Placeholder 2">
              <a:extLst>
                <a:ext uri="{FF2B5EF4-FFF2-40B4-BE49-F238E27FC236}">
                  <a16:creationId xmlns:a16="http://schemas.microsoft.com/office/drawing/2014/main" id="{17A8E566-2983-4D6B-9A7F-C0ACC0C80A44}"/>
                </a:ext>
              </a:extLst>
            </p:cNvPr>
            <p:cNvSpPr txBox="1">
              <a:spLocks/>
            </p:cNvSpPr>
            <p:nvPr/>
          </p:nvSpPr>
          <p:spPr>
            <a:xfrm>
              <a:off x="826809" y="3065193"/>
              <a:ext cx="3427830" cy="645690"/>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600"/>
                </a:spcBef>
                <a:buFont typeface="Arial" panose="020B0604020202020204" pitchFamily="34" charset="0"/>
                <a:buNone/>
                <a:defRPr sz="1100" kern="1200">
                  <a:solidFill>
                    <a:schemeClr val="tx1"/>
                  </a:solidFill>
                  <a:latin typeface="+mn-lt"/>
                  <a:ea typeface="+mn-ea"/>
                  <a:cs typeface="+mn-cs"/>
                </a:defRPr>
              </a:lvl1pPr>
              <a:lvl2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2pPr>
              <a:lvl3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3pPr>
              <a:lvl4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4pPr>
              <a:lvl5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1">
                <a:lnSpc>
                  <a:spcPts val="1700"/>
                </a:lnSpc>
                <a:spcBef>
                  <a:spcPts val="0"/>
                </a:spcBef>
              </a:pPr>
              <a:r>
                <a:rPr lang="en-US" sz="1200" dirty="0">
                  <a:cs typeface="Segoe UI" panose="020B0502040204020203" pitchFamily="34" charset="0"/>
                </a:rPr>
                <a:t>Dilution is the decrease in the shareholding percentage of a shareholder in a company due to increase in the number of outstanding shares.</a:t>
              </a:r>
            </a:p>
          </p:txBody>
        </p:sp>
        <p:cxnSp>
          <p:nvCxnSpPr>
            <p:cNvPr id="66" name="Straight Connector 65">
              <a:extLst>
                <a:ext uri="{FF2B5EF4-FFF2-40B4-BE49-F238E27FC236}">
                  <a16:creationId xmlns:a16="http://schemas.microsoft.com/office/drawing/2014/main" id="{EAE356CF-706B-48CC-B9B6-852EF31B5FE7}"/>
                </a:ext>
              </a:extLst>
            </p:cNvPr>
            <p:cNvCxnSpPr/>
            <p:nvPr/>
          </p:nvCxnSpPr>
          <p:spPr>
            <a:xfrm>
              <a:off x="810533" y="6526094"/>
              <a:ext cx="333244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67" name="Text Placeholder 2">
              <a:extLst>
                <a:ext uri="{FF2B5EF4-FFF2-40B4-BE49-F238E27FC236}">
                  <a16:creationId xmlns:a16="http://schemas.microsoft.com/office/drawing/2014/main" id="{444F400B-1421-4871-B2AD-5B8B18D44548}"/>
                </a:ext>
              </a:extLst>
            </p:cNvPr>
            <p:cNvSpPr txBox="1">
              <a:spLocks/>
            </p:cNvSpPr>
            <p:nvPr/>
          </p:nvSpPr>
          <p:spPr>
            <a:xfrm>
              <a:off x="1202715" y="7038335"/>
              <a:ext cx="902050" cy="307777"/>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600"/>
                </a:spcBef>
                <a:buFont typeface="Arial" panose="020B0604020202020204" pitchFamily="34" charset="0"/>
                <a:buNone/>
                <a:defRPr sz="1100" kern="1200">
                  <a:solidFill>
                    <a:schemeClr val="tx1"/>
                  </a:solidFill>
                  <a:latin typeface="+mn-lt"/>
                  <a:ea typeface="+mn-ea"/>
                  <a:cs typeface="+mn-cs"/>
                </a:defRPr>
              </a:lvl1pPr>
              <a:lvl2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2pPr>
              <a:lvl3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3pPr>
              <a:lvl4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4pPr>
              <a:lvl5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1">
                <a:lnSpc>
                  <a:spcPct val="100000"/>
                </a:lnSpc>
                <a:spcBef>
                  <a:spcPts val="0"/>
                </a:spcBef>
              </a:pPr>
              <a:r>
                <a:rPr lang="en-US" sz="1000" dirty="0">
                  <a:solidFill>
                    <a:schemeClr val="accent1"/>
                  </a:solidFill>
                  <a:cs typeface="Segoe UI Semibold" panose="020B0702040204020203" pitchFamily="34" charset="0"/>
                </a:rPr>
                <a:t>FULL RATCHET</a:t>
              </a:r>
            </a:p>
          </p:txBody>
        </p:sp>
        <p:sp>
          <p:nvSpPr>
            <p:cNvPr id="68" name="Text Placeholder 2">
              <a:extLst>
                <a:ext uri="{FF2B5EF4-FFF2-40B4-BE49-F238E27FC236}">
                  <a16:creationId xmlns:a16="http://schemas.microsoft.com/office/drawing/2014/main" id="{6E53AD53-81BC-4F9F-AC5E-20BEA82A84AB}"/>
                </a:ext>
              </a:extLst>
            </p:cNvPr>
            <p:cNvSpPr txBox="1">
              <a:spLocks/>
            </p:cNvSpPr>
            <p:nvPr/>
          </p:nvSpPr>
          <p:spPr>
            <a:xfrm>
              <a:off x="2866343" y="7038335"/>
              <a:ext cx="1276631" cy="307777"/>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600"/>
                </a:spcBef>
                <a:buFont typeface="Arial" panose="020B0604020202020204" pitchFamily="34" charset="0"/>
                <a:buNone/>
                <a:defRPr sz="1100" kern="1200">
                  <a:solidFill>
                    <a:schemeClr val="tx1"/>
                  </a:solidFill>
                  <a:latin typeface="+mn-lt"/>
                  <a:ea typeface="+mn-ea"/>
                  <a:cs typeface="+mn-cs"/>
                </a:defRPr>
              </a:lvl1pPr>
              <a:lvl2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2pPr>
              <a:lvl3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3pPr>
              <a:lvl4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4pPr>
              <a:lvl5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1">
                <a:lnSpc>
                  <a:spcPct val="100000"/>
                </a:lnSpc>
                <a:spcBef>
                  <a:spcPts val="0"/>
                </a:spcBef>
              </a:pPr>
              <a:r>
                <a:rPr lang="en-US" sz="1000" dirty="0">
                  <a:solidFill>
                    <a:schemeClr val="accent1"/>
                  </a:solidFill>
                  <a:cs typeface="Segoe UI Semibold" panose="020B0702040204020203" pitchFamily="34" charset="0"/>
                </a:rPr>
                <a:t>WEIGHTED AVERAGE</a:t>
              </a:r>
            </a:p>
          </p:txBody>
        </p:sp>
        <p:sp>
          <p:nvSpPr>
            <p:cNvPr id="69" name="TextBox 68">
              <a:extLst>
                <a:ext uri="{FF2B5EF4-FFF2-40B4-BE49-F238E27FC236}">
                  <a16:creationId xmlns:a16="http://schemas.microsoft.com/office/drawing/2014/main" id="{7B7F0809-053A-47AC-87F2-C5B4893FA037}"/>
                </a:ext>
              </a:extLst>
            </p:cNvPr>
            <p:cNvSpPr txBox="1"/>
            <p:nvPr/>
          </p:nvSpPr>
          <p:spPr>
            <a:xfrm>
              <a:off x="1202715" y="6733743"/>
              <a:ext cx="682879" cy="246221"/>
            </a:xfrm>
            <a:prstGeom prst="rect">
              <a:avLst/>
            </a:prstGeom>
            <a:noFill/>
          </p:spPr>
          <p:txBody>
            <a:bodyPr wrap="none" lIns="0" tIns="0" rIns="0" bIns="0" rtlCol="0" anchor="ctr">
              <a:spAutoFit/>
            </a:bodyPr>
            <a:lstStyle/>
            <a:p>
              <a:r>
                <a:rPr lang="cy-GB" sz="1600" dirty="0">
                  <a:solidFill>
                    <a:schemeClr val="accent6"/>
                  </a:solidFill>
                  <a:ea typeface="Segoe UI Black" panose="020B0A02040204020203" pitchFamily="34" charset="0"/>
                  <a:cs typeface="Segoe UI Semibold" panose="020B0702040204020203" pitchFamily="34" charset="0"/>
                </a:rPr>
                <a:t>Type A</a:t>
              </a:r>
              <a:endParaRPr lang="en-US" sz="1600" dirty="0">
                <a:solidFill>
                  <a:schemeClr val="accent6"/>
                </a:solidFill>
                <a:ea typeface="Segoe UI Black" panose="020B0A02040204020203" pitchFamily="34" charset="0"/>
                <a:cs typeface="Segoe UI Semibold" panose="020B0702040204020203" pitchFamily="34" charset="0"/>
              </a:endParaRPr>
            </a:p>
          </p:txBody>
        </p:sp>
        <p:sp>
          <p:nvSpPr>
            <p:cNvPr id="70" name="TextBox 69">
              <a:extLst>
                <a:ext uri="{FF2B5EF4-FFF2-40B4-BE49-F238E27FC236}">
                  <a16:creationId xmlns:a16="http://schemas.microsoft.com/office/drawing/2014/main" id="{A946BAE9-010D-49FE-B966-E20549BF26F9}"/>
                </a:ext>
              </a:extLst>
            </p:cNvPr>
            <p:cNvSpPr txBox="1"/>
            <p:nvPr/>
          </p:nvSpPr>
          <p:spPr>
            <a:xfrm>
              <a:off x="2878059" y="6733743"/>
              <a:ext cx="670055" cy="246221"/>
            </a:xfrm>
            <a:prstGeom prst="rect">
              <a:avLst/>
            </a:prstGeom>
            <a:noFill/>
          </p:spPr>
          <p:txBody>
            <a:bodyPr wrap="none" lIns="0" tIns="0" rIns="0" bIns="0" rtlCol="0" anchor="ctr">
              <a:spAutoFit/>
            </a:bodyPr>
            <a:lstStyle/>
            <a:p>
              <a:r>
                <a:rPr lang="cy-GB" sz="1600" dirty="0">
                  <a:solidFill>
                    <a:schemeClr val="accent6"/>
                  </a:solidFill>
                  <a:ea typeface="Segoe UI Black" panose="020B0A02040204020203" pitchFamily="34" charset="0"/>
                  <a:cs typeface="Segoe UI Semibold" panose="020B0702040204020203" pitchFamily="34" charset="0"/>
                </a:rPr>
                <a:t>Type B</a:t>
              </a:r>
              <a:endParaRPr lang="en-US" sz="1600" dirty="0">
                <a:solidFill>
                  <a:schemeClr val="accent6"/>
                </a:solidFill>
                <a:ea typeface="Segoe UI Black" panose="020B0A02040204020203" pitchFamily="34" charset="0"/>
                <a:cs typeface="Segoe UI Semibold" panose="020B0702040204020203" pitchFamily="34" charset="0"/>
              </a:endParaRPr>
            </a:p>
          </p:txBody>
        </p:sp>
      </p:grpSp>
      <p:sp>
        <p:nvSpPr>
          <p:cNvPr id="75" name="TextBox 74">
            <a:extLst>
              <a:ext uri="{FF2B5EF4-FFF2-40B4-BE49-F238E27FC236}">
                <a16:creationId xmlns:a16="http://schemas.microsoft.com/office/drawing/2014/main" id="{C933AAD8-FCB1-4E38-B4B1-397227B713C1}"/>
              </a:ext>
            </a:extLst>
          </p:cNvPr>
          <p:cNvSpPr txBox="1"/>
          <p:nvPr/>
        </p:nvSpPr>
        <p:spPr>
          <a:xfrm>
            <a:off x="909834" y="2704504"/>
            <a:ext cx="1692771" cy="246221"/>
          </a:xfrm>
          <a:prstGeom prst="rect">
            <a:avLst/>
          </a:prstGeom>
          <a:noFill/>
        </p:spPr>
        <p:txBody>
          <a:bodyPr wrap="none" lIns="0" tIns="0" rIns="0" bIns="0" rtlCol="0" anchor="ctr">
            <a:spAutoFit/>
          </a:bodyPr>
          <a:lstStyle/>
          <a:p>
            <a:r>
              <a:rPr lang="cy-GB" sz="1600" b="1" dirty="0">
                <a:solidFill>
                  <a:schemeClr val="accent2"/>
                </a:solidFill>
                <a:ea typeface="Segoe UI Black" panose="020B0A02040204020203" pitchFamily="34" charset="0"/>
                <a:cs typeface="Segoe UI Semibold" panose="020B0702040204020203" pitchFamily="34" charset="0"/>
              </a:rPr>
              <a:t>ANTI - DILUTION</a:t>
            </a:r>
            <a:endParaRPr lang="en-US" sz="1600" b="1" dirty="0">
              <a:solidFill>
                <a:schemeClr val="accent2"/>
              </a:solidFill>
              <a:ea typeface="Segoe UI Black" panose="020B0A02040204020203" pitchFamily="34" charset="0"/>
              <a:cs typeface="Segoe UI Semibold" panose="020B0702040204020203" pitchFamily="34" charset="0"/>
            </a:endParaRPr>
          </a:p>
        </p:txBody>
      </p:sp>
      <p:sp>
        <p:nvSpPr>
          <p:cNvPr id="76" name="Text Placeholder 2">
            <a:extLst>
              <a:ext uri="{FF2B5EF4-FFF2-40B4-BE49-F238E27FC236}">
                <a16:creationId xmlns:a16="http://schemas.microsoft.com/office/drawing/2014/main" id="{1AD10FD1-4EF3-4912-9C03-30DF6332AADC}"/>
              </a:ext>
            </a:extLst>
          </p:cNvPr>
          <p:cNvSpPr txBox="1">
            <a:spLocks/>
          </p:cNvSpPr>
          <p:nvPr/>
        </p:nvSpPr>
        <p:spPr>
          <a:xfrm>
            <a:off x="909833" y="3265258"/>
            <a:ext cx="3427830" cy="1288623"/>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600"/>
              </a:spcBef>
              <a:buFont typeface="Arial" panose="020B0604020202020204" pitchFamily="34" charset="0"/>
              <a:buNone/>
              <a:defRPr sz="1100" kern="1200">
                <a:solidFill>
                  <a:schemeClr val="tx1"/>
                </a:solidFill>
                <a:latin typeface="+mn-lt"/>
                <a:ea typeface="+mn-ea"/>
                <a:cs typeface="+mn-cs"/>
              </a:defRPr>
            </a:lvl1pPr>
            <a:lvl2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2pPr>
            <a:lvl3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3pPr>
            <a:lvl4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4pPr>
            <a:lvl5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1">
              <a:lnSpc>
                <a:spcPts val="1700"/>
              </a:lnSpc>
              <a:spcBef>
                <a:spcPts val="0"/>
              </a:spcBef>
            </a:pPr>
            <a:r>
              <a:rPr lang="en-US" sz="1200" dirty="0">
                <a:cs typeface="Segoe UI" panose="020B0502040204020203" pitchFamily="34" charset="0"/>
              </a:rPr>
              <a:t>Anti-dilution safeguards an investor from any dilution of his investment during subsequent rounds of funding by a new investor. This protection is ensured by adjustment to the issue price and issue of additional shares to the “earlier” investor.</a:t>
            </a:r>
          </a:p>
        </p:txBody>
      </p:sp>
      <p:grpSp>
        <p:nvGrpSpPr>
          <p:cNvPr id="80" name="Group 79">
            <a:extLst>
              <a:ext uri="{FF2B5EF4-FFF2-40B4-BE49-F238E27FC236}">
                <a16:creationId xmlns:a16="http://schemas.microsoft.com/office/drawing/2014/main" id="{BA45DA49-828F-4C18-AB3D-B2633FA813C0}"/>
              </a:ext>
            </a:extLst>
          </p:cNvPr>
          <p:cNvGrpSpPr/>
          <p:nvPr/>
        </p:nvGrpSpPr>
        <p:grpSpPr>
          <a:xfrm>
            <a:off x="7668469" y="1488593"/>
            <a:ext cx="2912445" cy="2532973"/>
            <a:chOff x="8104830" y="2251438"/>
            <a:chExt cx="2790181" cy="1522999"/>
          </a:xfrm>
        </p:grpSpPr>
        <p:sp>
          <p:nvSpPr>
            <p:cNvPr id="81" name="Text Placeholder 2">
              <a:extLst>
                <a:ext uri="{FF2B5EF4-FFF2-40B4-BE49-F238E27FC236}">
                  <a16:creationId xmlns:a16="http://schemas.microsoft.com/office/drawing/2014/main" id="{ABA0FD4C-45B0-493C-A275-889BA2F38F01}"/>
                </a:ext>
              </a:extLst>
            </p:cNvPr>
            <p:cNvSpPr txBox="1">
              <a:spLocks/>
            </p:cNvSpPr>
            <p:nvPr/>
          </p:nvSpPr>
          <p:spPr>
            <a:xfrm>
              <a:off x="8104830" y="2468632"/>
              <a:ext cx="2790181" cy="1305805"/>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600"/>
                </a:spcBef>
                <a:buFont typeface="Arial" panose="020B0604020202020204" pitchFamily="34" charset="0"/>
                <a:buNone/>
                <a:defRPr sz="1100" kern="1200">
                  <a:solidFill>
                    <a:schemeClr val="tx1"/>
                  </a:solidFill>
                  <a:latin typeface="+mn-lt"/>
                  <a:ea typeface="+mn-ea"/>
                  <a:cs typeface="+mn-cs"/>
                </a:defRPr>
              </a:lvl1pPr>
              <a:lvl2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2pPr>
              <a:lvl3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3pPr>
              <a:lvl4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4pPr>
              <a:lvl5pPr marL="234000" indent="-234000"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1">
                <a:lnSpc>
                  <a:spcPts val="1700"/>
                </a:lnSpc>
                <a:spcBef>
                  <a:spcPts val="0"/>
                </a:spcBef>
              </a:pPr>
              <a:r>
                <a:rPr lang="en-US" sz="1200" dirty="0">
                  <a:cs typeface="Segoe UI" panose="020B0502040204020203" pitchFamily="34" charset="0"/>
                </a:rPr>
                <a:t>Full ratchet provision requires that if any share (equity or preference) sold in </a:t>
              </a:r>
              <a:r>
                <a:rPr lang="en-US" sz="1200" b="1" dirty="0">
                  <a:cs typeface="Segoe UI" panose="020B0502040204020203" pitchFamily="34" charset="0"/>
                </a:rPr>
                <a:t>a subsequent investment round is at a lower issue price</a:t>
              </a:r>
              <a:r>
                <a:rPr lang="en-US" sz="1200" dirty="0">
                  <a:cs typeface="Segoe UI" panose="020B0502040204020203" pitchFamily="34" charset="0"/>
                </a:rPr>
                <a:t> than what the existing investor paid, the </a:t>
              </a:r>
              <a:r>
                <a:rPr lang="en-US" sz="1200" b="1" dirty="0">
                  <a:cs typeface="Segoe UI" panose="020B0502040204020203" pitchFamily="34" charset="0"/>
                </a:rPr>
                <a:t>value of the existing investor’s shares will be repriced to tally with the new issue price</a:t>
              </a:r>
              <a:r>
                <a:rPr lang="en-US" sz="1200" dirty="0">
                  <a:cs typeface="Segoe UI" panose="020B0502040204020203" pitchFamily="34" charset="0"/>
                </a:rPr>
                <a:t>.</a:t>
              </a:r>
            </a:p>
          </p:txBody>
        </p:sp>
        <p:sp>
          <p:nvSpPr>
            <p:cNvPr id="82" name="TextBox 81">
              <a:extLst>
                <a:ext uri="{FF2B5EF4-FFF2-40B4-BE49-F238E27FC236}">
                  <a16:creationId xmlns:a16="http://schemas.microsoft.com/office/drawing/2014/main" id="{B4141656-E20C-48CF-80B8-DF9DB4B28337}"/>
                </a:ext>
              </a:extLst>
            </p:cNvPr>
            <p:cNvSpPr txBox="1"/>
            <p:nvPr/>
          </p:nvSpPr>
          <p:spPr>
            <a:xfrm>
              <a:off x="8104830" y="2251438"/>
              <a:ext cx="1916856" cy="148045"/>
            </a:xfrm>
            <a:prstGeom prst="rect">
              <a:avLst/>
            </a:prstGeom>
            <a:noFill/>
          </p:spPr>
          <p:txBody>
            <a:bodyPr wrap="none" lIns="0" tIns="0" rIns="0" bIns="0" rtlCol="0" anchor="ctr">
              <a:spAutoFit/>
            </a:bodyPr>
            <a:lstStyle/>
            <a:p>
              <a:r>
                <a:rPr lang="cy-GB" sz="1600" b="1" dirty="0">
                  <a:solidFill>
                    <a:schemeClr val="accent1"/>
                  </a:solidFill>
                  <a:ea typeface="Segoe UI Black" panose="020B0A02040204020203" pitchFamily="34" charset="0"/>
                  <a:cs typeface="Segoe UI Semibold" panose="020B0702040204020203" pitchFamily="34" charset="0"/>
                </a:rPr>
                <a:t>FULL RATCHET</a:t>
              </a:r>
              <a:endParaRPr lang="en-US" sz="1600" b="1" dirty="0">
                <a:solidFill>
                  <a:schemeClr val="accent1"/>
                </a:solidFill>
                <a:ea typeface="Segoe UI Black" panose="020B0A02040204020203" pitchFamily="34" charset="0"/>
                <a:cs typeface="Segoe UI Semibold" panose="020B0702040204020203" pitchFamily="34" charset="0"/>
              </a:endParaRPr>
            </a:p>
          </p:txBody>
        </p:sp>
      </p:grpSp>
      <p:sp>
        <p:nvSpPr>
          <p:cNvPr id="86" name="Rectangle 85">
            <a:extLst>
              <a:ext uri="{FF2B5EF4-FFF2-40B4-BE49-F238E27FC236}">
                <a16:creationId xmlns:a16="http://schemas.microsoft.com/office/drawing/2014/main" id="{2B0041C1-107C-4DAE-A411-ABDE243F0C04}"/>
              </a:ext>
            </a:extLst>
          </p:cNvPr>
          <p:cNvSpPr/>
          <p:nvPr/>
        </p:nvSpPr>
        <p:spPr>
          <a:xfrm>
            <a:off x="893558" y="4802661"/>
            <a:ext cx="3332441" cy="36933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sz="1600" b="1" dirty="0">
                <a:solidFill>
                  <a:schemeClr val="bg1"/>
                </a:solidFill>
              </a:rPr>
              <a:t>TYPES OF RIGHTS</a:t>
            </a:r>
          </a:p>
        </p:txBody>
      </p:sp>
      <p:sp>
        <p:nvSpPr>
          <p:cNvPr id="33" name="Slide Number Placeholder 49">
            <a:extLst>
              <a:ext uri="{FF2B5EF4-FFF2-40B4-BE49-F238E27FC236}">
                <a16:creationId xmlns:a16="http://schemas.microsoft.com/office/drawing/2014/main" id="{705FE458-25C0-4D7B-AB2A-486274B6EC39}"/>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21</a:t>
            </a:fld>
            <a:endParaRPr lang="en-US" sz="900" dirty="0"/>
          </a:p>
        </p:txBody>
      </p:sp>
    </p:spTree>
    <p:extLst>
      <p:ext uri="{BB962C8B-B14F-4D97-AF65-F5344CB8AC3E}">
        <p14:creationId xmlns:p14="http://schemas.microsoft.com/office/powerpoint/2010/main" val="5102732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AE03E-684D-4FBD-8F5D-355E9CCDA3B3}"/>
              </a:ext>
            </a:extLst>
          </p:cNvPr>
          <p:cNvSpPr>
            <a:spLocks noGrp="1"/>
          </p:cNvSpPr>
          <p:nvPr>
            <p:ph type="title"/>
          </p:nvPr>
        </p:nvSpPr>
        <p:spPr>
          <a:xfrm>
            <a:off x="833438" y="82434"/>
            <a:ext cx="8801100" cy="1066800"/>
          </a:xfrm>
        </p:spPr>
        <p:txBody>
          <a:bodyPr/>
          <a:lstStyle/>
          <a:p>
            <a:r>
              <a:rPr lang="en-US" dirty="0">
                <a:latin typeface="+mj-lt"/>
              </a:rPr>
              <a:t>Anti-Dilution Rights (Example – Full Ratchet)</a:t>
            </a:r>
          </a:p>
        </p:txBody>
      </p:sp>
      <p:sp>
        <p:nvSpPr>
          <p:cNvPr id="3" name="Rectangle 2">
            <a:extLst>
              <a:ext uri="{FF2B5EF4-FFF2-40B4-BE49-F238E27FC236}">
                <a16:creationId xmlns:a16="http://schemas.microsoft.com/office/drawing/2014/main" id="{9F835826-5455-4995-B330-B6FD0FB7D502}"/>
              </a:ext>
            </a:extLst>
          </p:cNvPr>
          <p:cNvSpPr/>
          <p:nvPr/>
        </p:nvSpPr>
        <p:spPr>
          <a:xfrm>
            <a:off x="3381979" y="1315164"/>
            <a:ext cx="2587355" cy="2400850"/>
          </a:xfrm>
          <a:prstGeom prst="rect">
            <a:avLst/>
          </a:prstGeom>
          <a:solidFill>
            <a:schemeClr val="accent3">
              <a:lumMod val="20000"/>
              <a:lumOff val="80000"/>
            </a:schemeClr>
          </a:solidFill>
        </p:spPr>
        <p:txBody>
          <a:bodyPr wrap="square">
            <a:spAutoFit/>
          </a:bodyPr>
          <a:lstStyle/>
          <a:p>
            <a:pPr>
              <a:lnSpc>
                <a:spcPct val="105000"/>
              </a:lnSpc>
            </a:pPr>
            <a:r>
              <a:rPr lang="en-US" sz="1100" dirty="0">
                <a:solidFill>
                  <a:schemeClr val="accent1"/>
                </a:solidFill>
              </a:rPr>
              <a:t>Background:</a:t>
            </a:r>
          </a:p>
          <a:p>
            <a:pPr marL="171450" indent="-171450">
              <a:lnSpc>
                <a:spcPct val="105000"/>
              </a:lnSpc>
              <a:buFont typeface="Arial" panose="020B0604020202020204" pitchFamily="34" charset="0"/>
              <a:buChar char="•"/>
            </a:pPr>
            <a:r>
              <a:rPr lang="en-US" sz="1100" dirty="0">
                <a:solidFill>
                  <a:schemeClr val="accent1"/>
                </a:solidFill>
              </a:rPr>
              <a:t>Series B shares will be issued at a price of INR 15,000, lower than Original Issue Price of INR 20,000 of Series A holder</a:t>
            </a:r>
          </a:p>
          <a:p>
            <a:pPr marL="171450" indent="-171450">
              <a:lnSpc>
                <a:spcPct val="105000"/>
              </a:lnSpc>
              <a:buFont typeface="Arial" panose="020B0604020202020204" pitchFamily="34" charset="0"/>
              <a:buChar char="•"/>
            </a:pPr>
            <a:r>
              <a:rPr lang="en-US" sz="1100" dirty="0">
                <a:solidFill>
                  <a:schemeClr val="accent1"/>
                </a:solidFill>
              </a:rPr>
              <a:t>If Series B was issued at INR 20,000 per share, Series A holding would be 40%, but due to lower price – 15,000 it would get diluted</a:t>
            </a:r>
          </a:p>
          <a:p>
            <a:pPr marL="171450" indent="-171450">
              <a:lnSpc>
                <a:spcPct val="105000"/>
              </a:lnSpc>
              <a:buFont typeface="Arial" panose="020B0604020202020204" pitchFamily="34" charset="0"/>
              <a:buChar char="•"/>
            </a:pPr>
            <a:r>
              <a:rPr lang="en-US" sz="1100" dirty="0">
                <a:solidFill>
                  <a:schemeClr val="accent1"/>
                </a:solidFill>
              </a:rPr>
              <a:t>Series A Conversion Ratio to undergo change in order to issue more Common shares to Series A holder to match its holding</a:t>
            </a:r>
          </a:p>
        </p:txBody>
      </p:sp>
      <p:graphicFrame>
        <p:nvGraphicFramePr>
          <p:cNvPr id="22" name="Table 21">
            <a:extLst>
              <a:ext uri="{FF2B5EF4-FFF2-40B4-BE49-F238E27FC236}">
                <a16:creationId xmlns:a16="http://schemas.microsoft.com/office/drawing/2014/main" id="{E58BB28C-B030-4151-B9B4-F4D0FDB178AE}"/>
              </a:ext>
            </a:extLst>
          </p:cNvPr>
          <p:cNvGraphicFramePr>
            <a:graphicFrameLocks noGrp="1"/>
          </p:cNvGraphicFramePr>
          <p:nvPr>
            <p:extLst>
              <p:ext uri="{D42A27DB-BD31-4B8C-83A1-F6EECF244321}">
                <p14:modId xmlns:p14="http://schemas.microsoft.com/office/powerpoint/2010/main" val="1154940325"/>
              </p:ext>
            </p:extLst>
          </p:nvPr>
        </p:nvGraphicFramePr>
        <p:xfrm>
          <a:off x="833438" y="1245495"/>
          <a:ext cx="2402040" cy="2578591"/>
        </p:xfrm>
        <a:graphic>
          <a:graphicData uri="http://schemas.openxmlformats.org/drawingml/2006/table">
            <a:tbl>
              <a:tblPr firstRow="1" bandRow="1">
                <a:tableStyleId>{5C22544A-7EE6-4342-B048-85BDC9FD1C3A}</a:tableStyleId>
              </a:tblPr>
              <a:tblGrid>
                <a:gridCol w="1664185">
                  <a:extLst>
                    <a:ext uri="{9D8B030D-6E8A-4147-A177-3AD203B41FA5}">
                      <a16:colId xmlns:a16="http://schemas.microsoft.com/office/drawing/2014/main" val="3502711515"/>
                    </a:ext>
                  </a:extLst>
                </a:gridCol>
                <a:gridCol w="737855">
                  <a:extLst>
                    <a:ext uri="{9D8B030D-6E8A-4147-A177-3AD203B41FA5}">
                      <a16:colId xmlns:a16="http://schemas.microsoft.com/office/drawing/2014/main" val="2794342256"/>
                    </a:ext>
                  </a:extLst>
                </a:gridCol>
              </a:tblGrid>
              <a:tr h="570061">
                <a:tc>
                  <a:txBody>
                    <a:bodyPr/>
                    <a:lstStyle/>
                    <a:p>
                      <a:r>
                        <a:rPr lang="en-US" sz="1100" dirty="0"/>
                        <a:t>Capital Structure post Series A</a:t>
                      </a:r>
                    </a:p>
                  </a:txBody>
                  <a:tcPr/>
                </a:tc>
                <a:tc>
                  <a:txBody>
                    <a:bodyPr/>
                    <a:lstStyle/>
                    <a:p>
                      <a:pPr algn="ctr"/>
                      <a:r>
                        <a:rPr lang="en-US" sz="1100" dirty="0"/>
                        <a:t>% holding</a:t>
                      </a:r>
                    </a:p>
                  </a:txBody>
                  <a:tcPr/>
                </a:tc>
                <a:extLst>
                  <a:ext uri="{0D108BD9-81ED-4DB2-BD59-A6C34878D82A}">
                    <a16:rowId xmlns:a16="http://schemas.microsoft.com/office/drawing/2014/main" val="3240226385"/>
                  </a:ext>
                </a:extLst>
              </a:tr>
              <a:tr h="669510">
                <a:tc>
                  <a:txBody>
                    <a:bodyPr/>
                    <a:lstStyle/>
                    <a:p>
                      <a:r>
                        <a:rPr lang="en-US" sz="1100" dirty="0"/>
                        <a:t>Investor A</a:t>
                      </a:r>
                    </a:p>
                  </a:txBody>
                  <a:tcPr/>
                </a:tc>
                <a:tc>
                  <a:txBody>
                    <a:bodyPr/>
                    <a:lstStyle/>
                    <a:p>
                      <a:pPr algn="ctr"/>
                      <a:r>
                        <a:rPr lang="en-US" sz="1100" dirty="0"/>
                        <a:t>50%</a:t>
                      </a:r>
                    </a:p>
                  </a:txBody>
                  <a:tcPr/>
                </a:tc>
                <a:extLst>
                  <a:ext uri="{0D108BD9-81ED-4DB2-BD59-A6C34878D82A}">
                    <a16:rowId xmlns:a16="http://schemas.microsoft.com/office/drawing/2014/main" val="2135950478"/>
                  </a:ext>
                </a:extLst>
              </a:tr>
              <a:tr h="669510">
                <a:tc>
                  <a:txBody>
                    <a:bodyPr/>
                    <a:lstStyle/>
                    <a:p>
                      <a:r>
                        <a:rPr lang="en-US" sz="1100" dirty="0"/>
                        <a:t>Investor B (Series A  Issue price of INR 20,000)</a:t>
                      </a:r>
                    </a:p>
                  </a:txBody>
                  <a:tcPr/>
                </a:tc>
                <a:tc>
                  <a:txBody>
                    <a:bodyPr/>
                    <a:lstStyle/>
                    <a:p>
                      <a:pPr algn="ctr"/>
                      <a:r>
                        <a:rPr lang="en-US" sz="1100" dirty="0"/>
                        <a:t>50%</a:t>
                      </a:r>
                    </a:p>
                  </a:txBody>
                  <a:tcPr/>
                </a:tc>
                <a:extLst>
                  <a:ext uri="{0D108BD9-81ED-4DB2-BD59-A6C34878D82A}">
                    <a16:rowId xmlns:a16="http://schemas.microsoft.com/office/drawing/2014/main" val="253454133"/>
                  </a:ext>
                </a:extLst>
              </a:tr>
              <a:tr h="669510">
                <a:tc>
                  <a:txBody>
                    <a:bodyPr/>
                    <a:lstStyle/>
                    <a:p>
                      <a:r>
                        <a:rPr lang="en-US" sz="1100" b="1" dirty="0"/>
                        <a:t>Total</a:t>
                      </a:r>
                    </a:p>
                  </a:txBody>
                  <a:tcPr/>
                </a:tc>
                <a:tc>
                  <a:txBody>
                    <a:bodyPr/>
                    <a:lstStyle/>
                    <a:p>
                      <a:pPr algn="ctr"/>
                      <a:r>
                        <a:rPr lang="en-US" sz="1100" b="1" dirty="0"/>
                        <a:t>100%</a:t>
                      </a:r>
                    </a:p>
                  </a:txBody>
                  <a:tcPr/>
                </a:tc>
                <a:extLst>
                  <a:ext uri="{0D108BD9-81ED-4DB2-BD59-A6C34878D82A}">
                    <a16:rowId xmlns:a16="http://schemas.microsoft.com/office/drawing/2014/main" val="1893855750"/>
                  </a:ext>
                </a:extLst>
              </a:tr>
            </a:tbl>
          </a:graphicData>
        </a:graphic>
      </p:graphicFrame>
      <p:graphicFrame>
        <p:nvGraphicFramePr>
          <p:cNvPr id="29" name="Table 28">
            <a:extLst>
              <a:ext uri="{FF2B5EF4-FFF2-40B4-BE49-F238E27FC236}">
                <a16:creationId xmlns:a16="http://schemas.microsoft.com/office/drawing/2014/main" id="{5D645464-D713-4789-917E-0E7A2CA54DCA}"/>
              </a:ext>
            </a:extLst>
          </p:cNvPr>
          <p:cNvGraphicFramePr>
            <a:graphicFrameLocks noGrp="1"/>
          </p:cNvGraphicFramePr>
          <p:nvPr>
            <p:extLst>
              <p:ext uri="{D42A27DB-BD31-4B8C-83A1-F6EECF244321}">
                <p14:modId xmlns:p14="http://schemas.microsoft.com/office/powerpoint/2010/main" val="1750810121"/>
              </p:ext>
            </p:extLst>
          </p:nvPr>
        </p:nvGraphicFramePr>
        <p:xfrm>
          <a:off x="8849737" y="1254271"/>
          <a:ext cx="2618363" cy="2615761"/>
        </p:xfrm>
        <a:graphic>
          <a:graphicData uri="http://schemas.openxmlformats.org/drawingml/2006/table">
            <a:tbl>
              <a:tblPr firstRow="1" bandRow="1">
                <a:tableStyleId>{5C22544A-7EE6-4342-B048-85BDC9FD1C3A}</a:tableStyleId>
              </a:tblPr>
              <a:tblGrid>
                <a:gridCol w="1914057">
                  <a:extLst>
                    <a:ext uri="{9D8B030D-6E8A-4147-A177-3AD203B41FA5}">
                      <a16:colId xmlns:a16="http://schemas.microsoft.com/office/drawing/2014/main" val="3502711515"/>
                    </a:ext>
                  </a:extLst>
                </a:gridCol>
                <a:gridCol w="704306">
                  <a:extLst>
                    <a:ext uri="{9D8B030D-6E8A-4147-A177-3AD203B41FA5}">
                      <a16:colId xmlns:a16="http://schemas.microsoft.com/office/drawing/2014/main" val="2794342256"/>
                    </a:ext>
                  </a:extLst>
                </a:gridCol>
              </a:tblGrid>
              <a:tr h="789257">
                <a:tc>
                  <a:txBody>
                    <a:bodyPr/>
                    <a:lstStyle/>
                    <a:p>
                      <a:r>
                        <a:rPr lang="en-US" sz="1100" dirty="0"/>
                        <a:t>Capital Structure post Conversion into Common </a:t>
                      </a:r>
                    </a:p>
                    <a:p>
                      <a:r>
                        <a:rPr lang="en-US" sz="1100" dirty="0"/>
                        <a:t>- </a:t>
                      </a:r>
                      <a:r>
                        <a:rPr lang="en-US" sz="1100" dirty="0">
                          <a:solidFill>
                            <a:srgbClr val="00B050"/>
                          </a:solidFill>
                        </a:rPr>
                        <a:t>After full ratchet</a:t>
                      </a:r>
                    </a:p>
                  </a:txBody>
                  <a:tcPr/>
                </a:tc>
                <a:tc>
                  <a:txBody>
                    <a:bodyPr/>
                    <a:lstStyle/>
                    <a:p>
                      <a:pPr algn="ctr"/>
                      <a:r>
                        <a:rPr lang="en-US" sz="1100" dirty="0"/>
                        <a:t>% holding</a:t>
                      </a:r>
                    </a:p>
                  </a:txBody>
                  <a:tcPr/>
                </a:tc>
                <a:extLst>
                  <a:ext uri="{0D108BD9-81ED-4DB2-BD59-A6C34878D82A}">
                    <a16:rowId xmlns:a16="http://schemas.microsoft.com/office/drawing/2014/main" val="3240226385"/>
                  </a:ext>
                </a:extLst>
              </a:tr>
              <a:tr h="456626">
                <a:tc>
                  <a:txBody>
                    <a:bodyPr/>
                    <a:lstStyle/>
                    <a:p>
                      <a:r>
                        <a:rPr lang="en-US" sz="1100" dirty="0"/>
                        <a:t>Investor A</a:t>
                      </a:r>
                    </a:p>
                  </a:txBody>
                  <a:tcPr/>
                </a:tc>
                <a:tc>
                  <a:txBody>
                    <a:bodyPr/>
                    <a:lstStyle/>
                    <a:p>
                      <a:pPr algn="ctr"/>
                      <a:r>
                        <a:rPr lang="en-US" sz="1100" dirty="0"/>
                        <a:t>36.0%</a:t>
                      </a:r>
                    </a:p>
                  </a:txBody>
                  <a:tcPr/>
                </a:tc>
                <a:extLst>
                  <a:ext uri="{0D108BD9-81ED-4DB2-BD59-A6C34878D82A}">
                    <a16:rowId xmlns:a16="http://schemas.microsoft.com/office/drawing/2014/main" val="2135950478"/>
                  </a:ext>
                </a:extLst>
              </a:tr>
              <a:tr h="456626">
                <a:tc>
                  <a:txBody>
                    <a:bodyPr/>
                    <a:lstStyle/>
                    <a:p>
                      <a:r>
                        <a:rPr lang="en-US" sz="1100" dirty="0"/>
                        <a:t>Investor B (Series A)</a:t>
                      </a:r>
                    </a:p>
                  </a:txBody>
                  <a:tcPr/>
                </a:tc>
                <a:tc>
                  <a:txBody>
                    <a:bodyPr/>
                    <a:lstStyle/>
                    <a:p>
                      <a:pPr algn="ctr"/>
                      <a:r>
                        <a:rPr lang="en-US" sz="1100" dirty="0"/>
                        <a:t>40.0%</a:t>
                      </a:r>
                    </a:p>
                  </a:txBody>
                  <a:tcPr/>
                </a:tc>
                <a:extLst>
                  <a:ext uri="{0D108BD9-81ED-4DB2-BD59-A6C34878D82A}">
                    <a16:rowId xmlns:a16="http://schemas.microsoft.com/office/drawing/2014/main" val="253454133"/>
                  </a:ext>
                </a:extLst>
              </a:tr>
              <a:tr h="456626">
                <a:tc>
                  <a:txBody>
                    <a:bodyPr/>
                    <a:lstStyle/>
                    <a:p>
                      <a:r>
                        <a:rPr lang="en-US" sz="1100" dirty="0"/>
                        <a:t>Investor C (Series B)</a:t>
                      </a:r>
                    </a:p>
                  </a:txBody>
                  <a:tcPr/>
                </a:tc>
                <a:tc>
                  <a:txBody>
                    <a:bodyPr/>
                    <a:lstStyle/>
                    <a:p>
                      <a:pPr algn="ctr"/>
                      <a:r>
                        <a:rPr lang="en-US" sz="1100" dirty="0"/>
                        <a:t>24.0%</a:t>
                      </a:r>
                    </a:p>
                  </a:txBody>
                  <a:tcPr/>
                </a:tc>
                <a:extLst>
                  <a:ext uri="{0D108BD9-81ED-4DB2-BD59-A6C34878D82A}">
                    <a16:rowId xmlns:a16="http://schemas.microsoft.com/office/drawing/2014/main" val="332974381"/>
                  </a:ext>
                </a:extLst>
              </a:tr>
              <a:tr h="456626">
                <a:tc>
                  <a:txBody>
                    <a:bodyPr/>
                    <a:lstStyle/>
                    <a:p>
                      <a:r>
                        <a:rPr lang="en-US" sz="1100" b="1" dirty="0"/>
                        <a:t>Total</a:t>
                      </a:r>
                    </a:p>
                  </a:txBody>
                  <a:tcPr/>
                </a:tc>
                <a:tc>
                  <a:txBody>
                    <a:bodyPr/>
                    <a:lstStyle/>
                    <a:p>
                      <a:pPr algn="ctr"/>
                      <a:r>
                        <a:rPr lang="en-US" sz="1100" b="1" dirty="0"/>
                        <a:t>100%</a:t>
                      </a:r>
                    </a:p>
                  </a:txBody>
                  <a:tcPr/>
                </a:tc>
                <a:extLst>
                  <a:ext uri="{0D108BD9-81ED-4DB2-BD59-A6C34878D82A}">
                    <a16:rowId xmlns:a16="http://schemas.microsoft.com/office/drawing/2014/main" val="1893855750"/>
                  </a:ext>
                </a:extLst>
              </a:tr>
            </a:tbl>
          </a:graphicData>
        </a:graphic>
      </p:graphicFrame>
      <p:graphicFrame>
        <p:nvGraphicFramePr>
          <p:cNvPr id="10" name="Table 9">
            <a:extLst>
              <a:ext uri="{FF2B5EF4-FFF2-40B4-BE49-F238E27FC236}">
                <a16:creationId xmlns:a16="http://schemas.microsoft.com/office/drawing/2014/main" id="{2F0224C7-4682-49DD-A3C3-618D833D569D}"/>
              </a:ext>
            </a:extLst>
          </p:cNvPr>
          <p:cNvGraphicFramePr>
            <a:graphicFrameLocks noGrp="1"/>
          </p:cNvGraphicFramePr>
          <p:nvPr>
            <p:extLst>
              <p:ext uri="{D42A27DB-BD31-4B8C-83A1-F6EECF244321}">
                <p14:modId xmlns:p14="http://schemas.microsoft.com/office/powerpoint/2010/main" val="4233461229"/>
              </p:ext>
            </p:extLst>
          </p:nvPr>
        </p:nvGraphicFramePr>
        <p:xfrm>
          <a:off x="6096000" y="1254271"/>
          <a:ext cx="2618363" cy="2615761"/>
        </p:xfrm>
        <a:graphic>
          <a:graphicData uri="http://schemas.openxmlformats.org/drawingml/2006/table">
            <a:tbl>
              <a:tblPr firstRow="1" bandRow="1">
                <a:tableStyleId>{5C22544A-7EE6-4342-B048-85BDC9FD1C3A}</a:tableStyleId>
              </a:tblPr>
              <a:tblGrid>
                <a:gridCol w="1924594">
                  <a:extLst>
                    <a:ext uri="{9D8B030D-6E8A-4147-A177-3AD203B41FA5}">
                      <a16:colId xmlns:a16="http://schemas.microsoft.com/office/drawing/2014/main" val="3502711515"/>
                    </a:ext>
                  </a:extLst>
                </a:gridCol>
                <a:gridCol w="693769">
                  <a:extLst>
                    <a:ext uri="{9D8B030D-6E8A-4147-A177-3AD203B41FA5}">
                      <a16:colId xmlns:a16="http://schemas.microsoft.com/office/drawing/2014/main" val="2794342256"/>
                    </a:ext>
                  </a:extLst>
                </a:gridCol>
              </a:tblGrid>
              <a:tr h="789257">
                <a:tc>
                  <a:txBody>
                    <a:bodyPr/>
                    <a:lstStyle/>
                    <a:p>
                      <a:r>
                        <a:rPr lang="en-US" sz="1100" dirty="0"/>
                        <a:t>Capital Structure post Series B at INR 15,000 </a:t>
                      </a:r>
                    </a:p>
                    <a:p>
                      <a:r>
                        <a:rPr lang="en-US" sz="1100" dirty="0">
                          <a:solidFill>
                            <a:srgbClr val="00B050"/>
                          </a:solidFill>
                        </a:rPr>
                        <a:t>– No Anti Dilution</a:t>
                      </a:r>
                    </a:p>
                  </a:txBody>
                  <a:tcPr/>
                </a:tc>
                <a:tc>
                  <a:txBody>
                    <a:bodyPr/>
                    <a:lstStyle/>
                    <a:p>
                      <a:pPr algn="ctr"/>
                      <a:r>
                        <a:rPr lang="en-US" sz="1100" dirty="0"/>
                        <a:t>% holding</a:t>
                      </a:r>
                    </a:p>
                  </a:txBody>
                  <a:tcPr/>
                </a:tc>
                <a:extLst>
                  <a:ext uri="{0D108BD9-81ED-4DB2-BD59-A6C34878D82A}">
                    <a16:rowId xmlns:a16="http://schemas.microsoft.com/office/drawing/2014/main" val="3240226385"/>
                  </a:ext>
                </a:extLst>
              </a:tr>
              <a:tr h="456626">
                <a:tc>
                  <a:txBody>
                    <a:bodyPr/>
                    <a:lstStyle/>
                    <a:p>
                      <a:r>
                        <a:rPr lang="en-US" sz="1100" dirty="0"/>
                        <a:t>Investor A</a:t>
                      </a:r>
                    </a:p>
                  </a:txBody>
                  <a:tcPr/>
                </a:tc>
                <a:tc>
                  <a:txBody>
                    <a:bodyPr/>
                    <a:lstStyle/>
                    <a:p>
                      <a:pPr algn="ctr"/>
                      <a:r>
                        <a:rPr lang="en-US" sz="1100" dirty="0"/>
                        <a:t>37.5%</a:t>
                      </a:r>
                    </a:p>
                  </a:txBody>
                  <a:tcPr/>
                </a:tc>
                <a:extLst>
                  <a:ext uri="{0D108BD9-81ED-4DB2-BD59-A6C34878D82A}">
                    <a16:rowId xmlns:a16="http://schemas.microsoft.com/office/drawing/2014/main" val="2135950478"/>
                  </a:ext>
                </a:extLst>
              </a:tr>
              <a:tr h="456626">
                <a:tc>
                  <a:txBody>
                    <a:bodyPr/>
                    <a:lstStyle/>
                    <a:p>
                      <a:r>
                        <a:rPr lang="en-US" sz="1100" dirty="0"/>
                        <a:t>Investor B (Series A)</a:t>
                      </a:r>
                    </a:p>
                  </a:txBody>
                  <a:tcPr/>
                </a:tc>
                <a:tc>
                  <a:txBody>
                    <a:bodyPr/>
                    <a:lstStyle/>
                    <a:p>
                      <a:pPr algn="ctr"/>
                      <a:r>
                        <a:rPr lang="en-US" sz="1100" dirty="0"/>
                        <a:t>37.5%</a:t>
                      </a:r>
                    </a:p>
                  </a:txBody>
                  <a:tcPr/>
                </a:tc>
                <a:extLst>
                  <a:ext uri="{0D108BD9-81ED-4DB2-BD59-A6C34878D82A}">
                    <a16:rowId xmlns:a16="http://schemas.microsoft.com/office/drawing/2014/main" val="253454133"/>
                  </a:ext>
                </a:extLst>
              </a:tr>
              <a:tr h="456626">
                <a:tc>
                  <a:txBody>
                    <a:bodyPr/>
                    <a:lstStyle/>
                    <a:p>
                      <a:r>
                        <a:rPr lang="en-US" sz="1100" dirty="0"/>
                        <a:t>Investor C (Series B)</a:t>
                      </a:r>
                    </a:p>
                  </a:txBody>
                  <a:tcPr/>
                </a:tc>
                <a:tc>
                  <a:txBody>
                    <a:bodyPr/>
                    <a:lstStyle/>
                    <a:p>
                      <a:pPr algn="ctr"/>
                      <a:r>
                        <a:rPr lang="en-US" sz="1100" dirty="0"/>
                        <a:t>25.0%</a:t>
                      </a:r>
                    </a:p>
                  </a:txBody>
                  <a:tcPr/>
                </a:tc>
                <a:extLst>
                  <a:ext uri="{0D108BD9-81ED-4DB2-BD59-A6C34878D82A}">
                    <a16:rowId xmlns:a16="http://schemas.microsoft.com/office/drawing/2014/main" val="332974381"/>
                  </a:ext>
                </a:extLst>
              </a:tr>
              <a:tr h="456626">
                <a:tc>
                  <a:txBody>
                    <a:bodyPr/>
                    <a:lstStyle/>
                    <a:p>
                      <a:r>
                        <a:rPr lang="en-US" sz="1100" b="1" dirty="0"/>
                        <a:t>Total</a:t>
                      </a:r>
                    </a:p>
                  </a:txBody>
                  <a:tcPr/>
                </a:tc>
                <a:tc>
                  <a:txBody>
                    <a:bodyPr/>
                    <a:lstStyle/>
                    <a:p>
                      <a:pPr algn="ctr"/>
                      <a:r>
                        <a:rPr lang="en-US" sz="1100" b="1" dirty="0"/>
                        <a:t>100%</a:t>
                      </a:r>
                    </a:p>
                  </a:txBody>
                  <a:tcPr/>
                </a:tc>
                <a:extLst>
                  <a:ext uri="{0D108BD9-81ED-4DB2-BD59-A6C34878D82A}">
                    <a16:rowId xmlns:a16="http://schemas.microsoft.com/office/drawing/2014/main" val="1893855750"/>
                  </a:ext>
                </a:extLst>
              </a:tr>
            </a:tbl>
          </a:graphicData>
        </a:graphic>
      </p:graphicFrame>
      <p:sp>
        <p:nvSpPr>
          <p:cNvPr id="8" name="Slide Number Placeholder 49">
            <a:extLst>
              <a:ext uri="{FF2B5EF4-FFF2-40B4-BE49-F238E27FC236}">
                <a16:creationId xmlns:a16="http://schemas.microsoft.com/office/drawing/2014/main" id="{7CA6CDAA-AFAE-45BA-B9CF-B7662EC12B40}"/>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22</a:t>
            </a:fld>
            <a:endParaRPr lang="en-US" sz="900" dirty="0"/>
          </a:p>
        </p:txBody>
      </p:sp>
    </p:spTree>
    <p:extLst>
      <p:ext uri="{BB962C8B-B14F-4D97-AF65-F5344CB8AC3E}">
        <p14:creationId xmlns:p14="http://schemas.microsoft.com/office/powerpoint/2010/main" val="3672847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AE03E-684D-4FBD-8F5D-355E9CCDA3B3}"/>
              </a:ext>
            </a:extLst>
          </p:cNvPr>
          <p:cNvSpPr>
            <a:spLocks noGrp="1"/>
          </p:cNvSpPr>
          <p:nvPr>
            <p:ph type="title"/>
          </p:nvPr>
        </p:nvSpPr>
        <p:spPr>
          <a:xfrm>
            <a:off x="833438" y="82434"/>
            <a:ext cx="8801100" cy="1066800"/>
          </a:xfrm>
        </p:spPr>
        <p:txBody>
          <a:bodyPr/>
          <a:lstStyle/>
          <a:p>
            <a:r>
              <a:rPr lang="en-US" dirty="0">
                <a:latin typeface="+mj-lt"/>
              </a:rPr>
              <a:t>Anti-Dilution Rights (Example – Weighted Average Ratchet)</a:t>
            </a:r>
          </a:p>
        </p:txBody>
      </p:sp>
      <p:sp>
        <p:nvSpPr>
          <p:cNvPr id="3" name="Rectangle 2">
            <a:extLst>
              <a:ext uri="{FF2B5EF4-FFF2-40B4-BE49-F238E27FC236}">
                <a16:creationId xmlns:a16="http://schemas.microsoft.com/office/drawing/2014/main" id="{9F835826-5455-4995-B330-B6FD0FB7D502}"/>
              </a:ext>
            </a:extLst>
          </p:cNvPr>
          <p:cNvSpPr/>
          <p:nvPr/>
        </p:nvSpPr>
        <p:spPr>
          <a:xfrm>
            <a:off x="3381979" y="1315164"/>
            <a:ext cx="2587355" cy="2578591"/>
          </a:xfrm>
          <a:prstGeom prst="rect">
            <a:avLst/>
          </a:prstGeom>
          <a:solidFill>
            <a:schemeClr val="accent3">
              <a:lumMod val="20000"/>
              <a:lumOff val="80000"/>
            </a:schemeClr>
          </a:solidFill>
        </p:spPr>
        <p:txBody>
          <a:bodyPr wrap="square">
            <a:spAutoFit/>
          </a:bodyPr>
          <a:lstStyle/>
          <a:p>
            <a:pPr>
              <a:lnSpc>
                <a:spcPct val="105000"/>
              </a:lnSpc>
            </a:pPr>
            <a:r>
              <a:rPr lang="en-US" sz="1100" dirty="0">
                <a:solidFill>
                  <a:schemeClr val="accent1"/>
                </a:solidFill>
              </a:rPr>
              <a:t>Background:</a:t>
            </a:r>
          </a:p>
          <a:p>
            <a:pPr marL="171450" indent="-171450">
              <a:lnSpc>
                <a:spcPct val="105000"/>
              </a:lnSpc>
              <a:buFont typeface="Arial" panose="020B0604020202020204" pitchFamily="34" charset="0"/>
              <a:buChar char="•"/>
            </a:pPr>
            <a:r>
              <a:rPr lang="en-US" sz="1100" dirty="0">
                <a:solidFill>
                  <a:schemeClr val="accent1"/>
                </a:solidFill>
              </a:rPr>
              <a:t>Series B shares will be issued at a price of INR 15,000, lower than Original Issue Price of INR 20,000 of Series A holder</a:t>
            </a:r>
          </a:p>
          <a:p>
            <a:pPr marL="171450" indent="-171450">
              <a:lnSpc>
                <a:spcPct val="105000"/>
              </a:lnSpc>
              <a:buFont typeface="Arial" panose="020B0604020202020204" pitchFamily="34" charset="0"/>
              <a:buChar char="•"/>
            </a:pPr>
            <a:r>
              <a:rPr lang="en-US" sz="1100" dirty="0">
                <a:solidFill>
                  <a:schemeClr val="accent1"/>
                </a:solidFill>
              </a:rPr>
              <a:t>If Series B was issued at INR 20,000 per share, Series A holding would be 40%, but due to lower price – 15,000 it would get diluted</a:t>
            </a:r>
          </a:p>
          <a:p>
            <a:pPr marL="171450" indent="-171450">
              <a:lnSpc>
                <a:spcPct val="105000"/>
              </a:lnSpc>
              <a:buFont typeface="Arial" panose="020B0604020202020204" pitchFamily="34" charset="0"/>
              <a:buChar char="•"/>
            </a:pPr>
            <a:r>
              <a:rPr lang="en-US" sz="1100" dirty="0">
                <a:solidFill>
                  <a:schemeClr val="accent1"/>
                </a:solidFill>
              </a:rPr>
              <a:t>Series A Conversion Ratio to undergo change, such that it will be issued more Common shares in proportion to its existing holding viz. Investor A</a:t>
            </a:r>
          </a:p>
        </p:txBody>
      </p:sp>
      <p:graphicFrame>
        <p:nvGraphicFramePr>
          <p:cNvPr id="22" name="Table 21">
            <a:extLst>
              <a:ext uri="{FF2B5EF4-FFF2-40B4-BE49-F238E27FC236}">
                <a16:creationId xmlns:a16="http://schemas.microsoft.com/office/drawing/2014/main" id="{E58BB28C-B030-4151-B9B4-F4D0FDB178AE}"/>
              </a:ext>
            </a:extLst>
          </p:cNvPr>
          <p:cNvGraphicFramePr>
            <a:graphicFrameLocks noGrp="1"/>
          </p:cNvGraphicFramePr>
          <p:nvPr>
            <p:extLst>
              <p:ext uri="{D42A27DB-BD31-4B8C-83A1-F6EECF244321}">
                <p14:modId xmlns:p14="http://schemas.microsoft.com/office/powerpoint/2010/main" val="2037763357"/>
              </p:ext>
            </p:extLst>
          </p:nvPr>
        </p:nvGraphicFramePr>
        <p:xfrm>
          <a:off x="833438" y="1245495"/>
          <a:ext cx="2402040" cy="2578591"/>
        </p:xfrm>
        <a:graphic>
          <a:graphicData uri="http://schemas.openxmlformats.org/drawingml/2006/table">
            <a:tbl>
              <a:tblPr firstRow="1" bandRow="1">
                <a:tableStyleId>{5C22544A-7EE6-4342-B048-85BDC9FD1C3A}</a:tableStyleId>
              </a:tblPr>
              <a:tblGrid>
                <a:gridCol w="1664185">
                  <a:extLst>
                    <a:ext uri="{9D8B030D-6E8A-4147-A177-3AD203B41FA5}">
                      <a16:colId xmlns:a16="http://schemas.microsoft.com/office/drawing/2014/main" val="3502711515"/>
                    </a:ext>
                  </a:extLst>
                </a:gridCol>
                <a:gridCol w="737855">
                  <a:extLst>
                    <a:ext uri="{9D8B030D-6E8A-4147-A177-3AD203B41FA5}">
                      <a16:colId xmlns:a16="http://schemas.microsoft.com/office/drawing/2014/main" val="2794342256"/>
                    </a:ext>
                  </a:extLst>
                </a:gridCol>
              </a:tblGrid>
              <a:tr h="570061">
                <a:tc>
                  <a:txBody>
                    <a:bodyPr/>
                    <a:lstStyle/>
                    <a:p>
                      <a:r>
                        <a:rPr lang="en-US" sz="1100" dirty="0"/>
                        <a:t>Capital Structure post Series A</a:t>
                      </a:r>
                    </a:p>
                  </a:txBody>
                  <a:tcPr/>
                </a:tc>
                <a:tc>
                  <a:txBody>
                    <a:bodyPr/>
                    <a:lstStyle/>
                    <a:p>
                      <a:pPr algn="ctr"/>
                      <a:r>
                        <a:rPr lang="en-US" sz="1100" dirty="0"/>
                        <a:t>% holding</a:t>
                      </a:r>
                    </a:p>
                  </a:txBody>
                  <a:tcPr/>
                </a:tc>
                <a:extLst>
                  <a:ext uri="{0D108BD9-81ED-4DB2-BD59-A6C34878D82A}">
                    <a16:rowId xmlns:a16="http://schemas.microsoft.com/office/drawing/2014/main" val="3240226385"/>
                  </a:ext>
                </a:extLst>
              </a:tr>
              <a:tr h="669510">
                <a:tc>
                  <a:txBody>
                    <a:bodyPr/>
                    <a:lstStyle/>
                    <a:p>
                      <a:r>
                        <a:rPr lang="en-US" sz="1100" dirty="0"/>
                        <a:t>Investor A</a:t>
                      </a:r>
                    </a:p>
                  </a:txBody>
                  <a:tcPr/>
                </a:tc>
                <a:tc>
                  <a:txBody>
                    <a:bodyPr/>
                    <a:lstStyle/>
                    <a:p>
                      <a:pPr algn="ctr"/>
                      <a:r>
                        <a:rPr lang="en-US" sz="1100" dirty="0"/>
                        <a:t>50%</a:t>
                      </a:r>
                    </a:p>
                  </a:txBody>
                  <a:tcPr/>
                </a:tc>
                <a:extLst>
                  <a:ext uri="{0D108BD9-81ED-4DB2-BD59-A6C34878D82A}">
                    <a16:rowId xmlns:a16="http://schemas.microsoft.com/office/drawing/2014/main" val="2135950478"/>
                  </a:ext>
                </a:extLst>
              </a:tr>
              <a:tr h="669510">
                <a:tc>
                  <a:txBody>
                    <a:bodyPr/>
                    <a:lstStyle/>
                    <a:p>
                      <a:r>
                        <a:rPr lang="en-US" sz="1100" dirty="0"/>
                        <a:t>Investor B (Series A  Issue price of INR 20,000)</a:t>
                      </a:r>
                    </a:p>
                  </a:txBody>
                  <a:tcPr/>
                </a:tc>
                <a:tc>
                  <a:txBody>
                    <a:bodyPr/>
                    <a:lstStyle/>
                    <a:p>
                      <a:pPr algn="ctr"/>
                      <a:r>
                        <a:rPr lang="en-US" sz="1100" dirty="0"/>
                        <a:t>50%</a:t>
                      </a:r>
                    </a:p>
                  </a:txBody>
                  <a:tcPr/>
                </a:tc>
                <a:extLst>
                  <a:ext uri="{0D108BD9-81ED-4DB2-BD59-A6C34878D82A}">
                    <a16:rowId xmlns:a16="http://schemas.microsoft.com/office/drawing/2014/main" val="253454133"/>
                  </a:ext>
                </a:extLst>
              </a:tr>
              <a:tr h="669510">
                <a:tc>
                  <a:txBody>
                    <a:bodyPr/>
                    <a:lstStyle/>
                    <a:p>
                      <a:r>
                        <a:rPr lang="en-US" sz="1100" b="1" dirty="0"/>
                        <a:t>Total</a:t>
                      </a:r>
                    </a:p>
                  </a:txBody>
                  <a:tcPr/>
                </a:tc>
                <a:tc>
                  <a:txBody>
                    <a:bodyPr/>
                    <a:lstStyle/>
                    <a:p>
                      <a:pPr algn="ctr"/>
                      <a:r>
                        <a:rPr lang="en-US" sz="1100" b="1" dirty="0"/>
                        <a:t>100%</a:t>
                      </a:r>
                    </a:p>
                  </a:txBody>
                  <a:tcPr/>
                </a:tc>
                <a:extLst>
                  <a:ext uri="{0D108BD9-81ED-4DB2-BD59-A6C34878D82A}">
                    <a16:rowId xmlns:a16="http://schemas.microsoft.com/office/drawing/2014/main" val="1893855750"/>
                  </a:ext>
                </a:extLst>
              </a:tr>
            </a:tbl>
          </a:graphicData>
        </a:graphic>
      </p:graphicFrame>
      <p:graphicFrame>
        <p:nvGraphicFramePr>
          <p:cNvPr id="29" name="Table 28">
            <a:extLst>
              <a:ext uri="{FF2B5EF4-FFF2-40B4-BE49-F238E27FC236}">
                <a16:creationId xmlns:a16="http://schemas.microsoft.com/office/drawing/2014/main" id="{5D645464-D713-4789-917E-0E7A2CA54DCA}"/>
              </a:ext>
            </a:extLst>
          </p:cNvPr>
          <p:cNvGraphicFramePr>
            <a:graphicFrameLocks noGrp="1"/>
          </p:cNvGraphicFramePr>
          <p:nvPr>
            <p:extLst>
              <p:ext uri="{D42A27DB-BD31-4B8C-83A1-F6EECF244321}">
                <p14:modId xmlns:p14="http://schemas.microsoft.com/office/powerpoint/2010/main" val="1596600874"/>
              </p:ext>
            </p:extLst>
          </p:nvPr>
        </p:nvGraphicFramePr>
        <p:xfrm>
          <a:off x="8849737" y="1254271"/>
          <a:ext cx="2618363" cy="2615761"/>
        </p:xfrm>
        <a:graphic>
          <a:graphicData uri="http://schemas.openxmlformats.org/drawingml/2006/table">
            <a:tbl>
              <a:tblPr firstRow="1" bandRow="1">
                <a:tableStyleId>{5C22544A-7EE6-4342-B048-85BDC9FD1C3A}</a:tableStyleId>
              </a:tblPr>
              <a:tblGrid>
                <a:gridCol w="1914057">
                  <a:extLst>
                    <a:ext uri="{9D8B030D-6E8A-4147-A177-3AD203B41FA5}">
                      <a16:colId xmlns:a16="http://schemas.microsoft.com/office/drawing/2014/main" val="3502711515"/>
                    </a:ext>
                  </a:extLst>
                </a:gridCol>
                <a:gridCol w="704306">
                  <a:extLst>
                    <a:ext uri="{9D8B030D-6E8A-4147-A177-3AD203B41FA5}">
                      <a16:colId xmlns:a16="http://schemas.microsoft.com/office/drawing/2014/main" val="2794342256"/>
                    </a:ext>
                  </a:extLst>
                </a:gridCol>
              </a:tblGrid>
              <a:tr h="789257">
                <a:tc>
                  <a:txBody>
                    <a:bodyPr/>
                    <a:lstStyle/>
                    <a:p>
                      <a:r>
                        <a:rPr lang="en-US" sz="1100" dirty="0"/>
                        <a:t>Capital Structure post Series B </a:t>
                      </a:r>
                    </a:p>
                    <a:p>
                      <a:r>
                        <a:rPr lang="en-US" sz="1100" dirty="0"/>
                        <a:t>- </a:t>
                      </a:r>
                      <a:r>
                        <a:rPr lang="en-US" sz="1100" dirty="0">
                          <a:solidFill>
                            <a:srgbClr val="00B050"/>
                          </a:solidFill>
                        </a:rPr>
                        <a:t>W Avg Ratchet</a:t>
                      </a:r>
                    </a:p>
                  </a:txBody>
                  <a:tcPr/>
                </a:tc>
                <a:tc>
                  <a:txBody>
                    <a:bodyPr/>
                    <a:lstStyle/>
                    <a:p>
                      <a:pPr algn="ctr"/>
                      <a:r>
                        <a:rPr lang="en-US" sz="1100" dirty="0"/>
                        <a:t>% holding</a:t>
                      </a:r>
                    </a:p>
                  </a:txBody>
                  <a:tcPr/>
                </a:tc>
                <a:extLst>
                  <a:ext uri="{0D108BD9-81ED-4DB2-BD59-A6C34878D82A}">
                    <a16:rowId xmlns:a16="http://schemas.microsoft.com/office/drawing/2014/main" val="3240226385"/>
                  </a:ext>
                </a:extLst>
              </a:tr>
              <a:tr h="456626">
                <a:tc>
                  <a:txBody>
                    <a:bodyPr/>
                    <a:lstStyle/>
                    <a:p>
                      <a:r>
                        <a:rPr lang="en-US" sz="1100" dirty="0"/>
                        <a:t>Investor A</a:t>
                      </a:r>
                    </a:p>
                  </a:txBody>
                  <a:tcPr/>
                </a:tc>
                <a:tc>
                  <a:txBody>
                    <a:bodyPr/>
                    <a:lstStyle/>
                    <a:p>
                      <a:pPr algn="ctr"/>
                      <a:r>
                        <a:rPr lang="en-US" sz="1100" dirty="0"/>
                        <a:t>37.0%</a:t>
                      </a:r>
                    </a:p>
                  </a:txBody>
                  <a:tcPr/>
                </a:tc>
                <a:extLst>
                  <a:ext uri="{0D108BD9-81ED-4DB2-BD59-A6C34878D82A}">
                    <a16:rowId xmlns:a16="http://schemas.microsoft.com/office/drawing/2014/main" val="2135950478"/>
                  </a:ext>
                </a:extLst>
              </a:tr>
              <a:tr h="456626">
                <a:tc>
                  <a:txBody>
                    <a:bodyPr/>
                    <a:lstStyle/>
                    <a:p>
                      <a:r>
                        <a:rPr lang="en-US" sz="1100" dirty="0"/>
                        <a:t>Investor B (Series A)</a:t>
                      </a:r>
                    </a:p>
                  </a:txBody>
                  <a:tcPr/>
                </a:tc>
                <a:tc>
                  <a:txBody>
                    <a:bodyPr/>
                    <a:lstStyle/>
                    <a:p>
                      <a:pPr algn="ctr"/>
                      <a:r>
                        <a:rPr lang="en-US" sz="1100" dirty="0"/>
                        <a:t>39.0%</a:t>
                      </a:r>
                    </a:p>
                  </a:txBody>
                  <a:tcPr/>
                </a:tc>
                <a:extLst>
                  <a:ext uri="{0D108BD9-81ED-4DB2-BD59-A6C34878D82A}">
                    <a16:rowId xmlns:a16="http://schemas.microsoft.com/office/drawing/2014/main" val="253454133"/>
                  </a:ext>
                </a:extLst>
              </a:tr>
              <a:tr h="456626">
                <a:tc>
                  <a:txBody>
                    <a:bodyPr/>
                    <a:lstStyle/>
                    <a:p>
                      <a:r>
                        <a:rPr lang="en-US" sz="1100" dirty="0"/>
                        <a:t>Investor C (Series B)</a:t>
                      </a:r>
                    </a:p>
                  </a:txBody>
                  <a:tcPr/>
                </a:tc>
                <a:tc>
                  <a:txBody>
                    <a:bodyPr/>
                    <a:lstStyle/>
                    <a:p>
                      <a:pPr algn="ctr"/>
                      <a:r>
                        <a:rPr lang="en-US" sz="1100" dirty="0"/>
                        <a:t>24.0%</a:t>
                      </a:r>
                    </a:p>
                  </a:txBody>
                  <a:tcPr/>
                </a:tc>
                <a:extLst>
                  <a:ext uri="{0D108BD9-81ED-4DB2-BD59-A6C34878D82A}">
                    <a16:rowId xmlns:a16="http://schemas.microsoft.com/office/drawing/2014/main" val="332974381"/>
                  </a:ext>
                </a:extLst>
              </a:tr>
              <a:tr h="456626">
                <a:tc>
                  <a:txBody>
                    <a:bodyPr/>
                    <a:lstStyle/>
                    <a:p>
                      <a:r>
                        <a:rPr lang="en-US" sz="1100" b="1" dirty="0"/>
                        <a:t>Total</a:t>
                      </a:r>
                    </a:p>
                  </a:txBody>
                  <a:tcPr/>
                </a:tc>
                <a:tc>
                  <a:txBody>
                    <a:bodyPr/>
                    <a:lstStyle/>
                    <a:p>
                      <a:pPr algn="ctr"/>
                      <a:r>
                        <a:rPr lang="en-US" sz="1100" b="1" dirty="0"/>
                        <a:t>100%</a:t>
                      </a:r>
                    </a:p>
                  </a:txBody>
                  <a:tcPr/>
                </a:tc>
                <a:extLst>
                  <a:ext uri="{0D108BD9-81ED-4DB2-BD59-A6C34878D82A}">
                    <a16:rowId xmlns:a16="http://schemas.microsoft.com/office/drawing/2014/main" val="1893855750"/>
                  </a:ext>
                </a:extLst>
              </a:tr>
            </a:tbl>
          </a:graphicData>
        </a:graphic>
      </p:graphicFrame>
      <p:graphicFrame>
        <p:nvGraphicFramePr>
          <p:cNvPr id="10" name="Table 9">
            <a:extLst>
              <a:ext uri="{FF2B5EF4-FFF2-40B4-BE49-F238E27FC236}">
                <a16:creationId xmlns:a16="http://schemas.microsoft.com/office/drawing/2014/main" id="{2F0224C7-4682-49DD-A3C3-618D833D569D}"/>
              </a:ext>
            </a:extLst>
          </p:cNvPr>
          <p:cNvGraphicFramePr>
            <a:graphicFrameLocks noGrp="1"/>
          </p:cNvGraphicFramePr>
          <p:nvPr>
            <p:extLst>
              <p:ext uri="{D42A27DB-BD31-4B8C-83A1-F6EECF244321}">
                <p14:modId xmlns:p14="http://schemas.microsoft.com/office/powerpoint/2010/main" val="3395444102"/>
              </p:ext>
            </p:extLst>
          </p:nvPr>
        </p:nvGraphicFramePr>
        <p:xfrm>
          <a:off x="6096000" y="1254271"/>
          <a:ext cx="2618363" cy="2615761"/>
        </p:xfrm>
        <a:graphic>
          <a:graphicData uri="http://schemas.openxmlformats.org/drawingml/2006/table">
            <a:tbl>
              <a:tblPr firstRow="1" bandRow="1">
                <a:tableStyleId>{5C22544A-7EE6-4342-B048-85BDC9FD1C3A}</a:tableStyleId>
              </a:tblPr>
              <a:tblGrid>
                <a:gridCol w="1924594">
                  <a:extLst>
                    <a:ext uri="{9D8B030D-6E8A-4147-A177-3AD203B41FA5}">
                      <a16:colId xmlns:a16="http://schemas.microsoft.com/office/drawing/2014/main" val="3502711515"/>
                    </a:ext>
                  </a:extLst>
                </a:gridCol>
                <a:gridCol w="693769">
                  <a:extLst>
                    <a:ext uri="{9D8B030D-6E8A-4147-A177-3AD203B41FA5}">
                      <a16:colId xmlns:a16="http://schemas.microsoft.com/office/drawing/2014/main" val="2794342256"/>
                    </a:ext>
                  </a:extLst>
                </a:gridCol>
              </a:tblGrid>
              <a:tr h="789257">
                <a:tc>
                  <a:txBody>
                    <a:bodyPr/>
                    <a:lstStyle/>
                    <a:p>
                      <a:r>
                        <a:rPr lang="en-US" sz="1100" dirty="0"/>
                        <a:t>Capital Structure post Series B at INR 15,000</a:t>
                      </a:r>
                    </a:p>
                    <a:p>
                      <a:r>
                        <a:rPr lang="en-US" sz="1100" dirty="0">
                          <a:solidFill>
                            <a:srgbClr val="00B050"/>
                          </a:solidFill>
                        </a:rPr>
                        <a:t>– No Anti Dilution</a:t>
                      </a:r>
                    </a:p>
                  </a:txBody>
                  <a:tcPr/>
                </a:tc>
                <a:tc>
                  <a:txBody>
                    <a:bodyPr/>
                    <a:lstStyle/>
                    <a:p>
                      <a:pPr algn="ctr"/>
                      <a:r>
                        <a:rPr lang="en-US" sz="1100" dirty="0"/>
                        <a:t>% holding</a:t>
                      </a:r>
                    </a:p>
                  </a:txBody>
                  <a:tcPr/>
                </a:tc>
                <a:extLst>
                  <a:ext uri="{0D108BD9-81ED-4DB2-BD59-A6C34878D82A}">
                    <a16:rowId xmlns:a16="http://schemas.microsoft.com/office/drawing/2014/main" val="3240226385"/>
                  </a:ext>
                </a:extLst>
              </a:tr>
              <a:tr h="456626">
                <a:tc>
                  <a:txBody>
                    <a:bodyPr/>
                    <a:lstStyle/>
                    <a:p>
                      <a:r>
                        <a:rPr lang="en-US" sz="1100" dirty="0"/>
                        <a:t>Investor A</a:t>
                      </a:r>
                    </a:p>
                  </a:txBody>
                  <a:tcPr/>
                </a:tc>
                <a:tc>
                  <a:txBody>
                    <a:bodyPr/>
                    <a:lstStyle/>
                    <a:p>
                      <a:pPr algn="ctr"/>
                      <a:r>
                        <a:rPr lang="en-US" sz="1100" dirty="0"/>
                        <a:t>37.5%</a:t>
                      </a:r>
                    </a:p>
                  </a:txBody>
                  <a:tcPr/>
                </a:tc>
                <a:extLst>
                  <a:ext uri="{0D108BD9-81ED-4DB2-BD59-A6C34878D82A}">
                    <a16:rowId xmlns:a16="http://schemas.microsoft.com/office/drawing/2014/main" val="2135950478"/>
                  </a:ext>
                </a:extLst>
              </a:tr>
              <a:tr h="456626">
                <a:tc>
                  <a:txBody>
                    <a:bodyPr/>
                    <a:lstStyle/>
                    <a:p>
                      <a:r>
                        <a:rPr lang="en-US" sz="1100" dirty="0"/>
                        <a:t>Investor B (Series A)</a:t>
                      </a:r>
                    </a:p>
                  </a:txBody>
                  <a:tcPr/>
                </a:tc>
                <a:tc>
                  <a:txBody>
                    <a:bodyPr/>
                    <a:lstStyle/>
                    <a:p>
                      <a:pPr algn="ctr"/>
                      <a:r>
                        <a:rPr lang="en-US" sz="1100" dirty="0"/>
                        <a:t>37.5%</a:t>
                      </a:r>
                    </a:p>
                  </a:txBody>
                  <a:tcPr/>
                </a:tc>
                <a:extLst>
                  <a:ext uri="{0D108BD9-81ED-4DB2-BD59-A6C34878D82A}">
                    <a16:rowId xmlns:a16="http://schemas.microsoft.com/office/drawing/2014/main" val="253454133"/>
                  </a:ext>
                </a:extLst>
              </a:tr>
              <a:tr h="456626">
                <a:tc>
                  <a:txBody>
                    <a:bodyPr/>
                    <a:lstStyle/>
                    <a:p>
                      <a:r>
                        <a:rPr lang="en-US" sz="1100" dirty="0"/>
                        <a:t>Investor C (Series B)</a:t>
                      </a:r>
                    </a:p>
                  </a:txBody>
                  <a:tcPr/>
                </a:tc>
                <a:tc>
                  <a:txBody>
                    <a:bodyPr/>
                    <a:lstStyle/>
                    <a:p>
                      <a:pPr algn="ctr"/>
                      <a:r>
                        <a:rPr lang="en-US" sz="1100" dirty="0"/>
                        <a:t>25.0%</a:t>
                      </a:r>
                    </a:p>
                  </a:txBody>
                  <a:tcPr/>
                </a:tc>
                <a:extLst>
                  <a:ext uri="{0D108BD9-81ED-4DB2-BD59-A6C34878D82A}">
                    <a16:rowId xmlns:a16="http://schemas.microsoft.com/office/drawing/2014/main" val="332974381"/>
                  </a:ext>
                </a:extLst>
              </a:tr>
              <a:tr h="456626">
                <a:tc>
                  <a:txBody>
                    <a:bodyPr/>
                    <a:lstStyle/>
                    <a:p>
                      <a:r>
                        <a:rPr lang="en-US" sz="1100" b="1" dirty="0"/>
                        <a:t>Total</a:t>
                      </a:r>
                    </a:p>
                  </a:txBody>
                  <a:tcPr/>
                </a:tc>
                <a:tc>
                  <a:txBody>
                    <a:bodyPr/>
                    <a:lstStyle/>
                    <a:p>
                      <a:pPr algn="ctr"/>
                      <a:r>
                        <a:rPr lang="en-US" sz="1100" b="1" dirty="0"/>
                        <a:t>100%</a:t>
                      </a:r>
                    </a:p>
                  </a:txBody>
                  <a:tcPr/>
                </a:tc>
                <a:extLst>
                  <a:ext uri="{0D108BD9-81ED-4DB2-BD59-A6C34878D82A}">
                    <a16:rowId xmlns:a16="http://schemas.microsoft.com/office/drawing/2014/main" val="1893855750"/>
                  </a:ext>
                </a:extLst>
              </a:tr>
            </a:tbl>
          </a:graphicData>
        </a:graphic>
      </p:graphicFrame>
      <p:sp>
        <p:nvSpPr>
          <p:cNvPr id="8" name="Slide Number Placeholder 49">
            <a:extLst>
              <a:ext uri="{FF2B5EF4-FFF2-40B4-BE49-F238E27FC236}">
                <a16:creationId xmlns:a16="http://schemas.microsoft.com/office/drawing/2014/main" id="{B3DF9E78-07C7-44C9-9AAB-32ED2DFD07F8}"/>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23</a:t>
            </a:fld>
            <a:endParaRPr lang="en-US" sz="900" dirty="0"/>
          </a:p>
        </p:txBody>
      </p:sp>
    </p:spTree>
    <p:extLst>
      <p:ext uri="{BB962C8B-B14F-4D97-AF65-F5344CB8AC3E}">
        <p14:creationId xmlns:p14="http://schemas.microsoft.com/office/powerpoint/2010/main" val="3479017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AE03E-684D-4FBD-8F5D-355E9CCDA3B3}"/>
              </a:ext>
            </a:extLst>
          </p:cNvPr>
          <p:cNvSpPr>
            <a:spLocks noGrp="1"/>
          </p:cNvSpPr>
          <p:nvPr>
            <p:ph type="title"/>
          </p:nvPr>
        </p:nvSpPr>
        <p:spPr>
          <a:xfrm>
            <a:off x="833438" y="323018"/>
            <a:ext cx="8801100" cy="1066800"/>
          </a:xfrm>
        </p:spPr>
        <p:txBody>
          <a:bodyPr/>
          <a:lstStyle/>
          <a:p>
            <a:r>
              <a:rPr lang="en-US" sz="2400" dirty="0"/>
              <a:t>Case Study 3: </a:t>
            </a:r>
            <a:r>
              <a:rPr lang="en-US" dirty="0">
                <a:latin typeface="+mj-lt"/>
              </a:rPr>
              <a:t>Liquidation Preference &amp; Anti-Dilution rights in FEMA Valuation</a:t>
            </a:r>
          </a:p>
        </p:txBody>
      </p:sp>
      <p:sp>
        <p:nvSpPr>
          <p:cNvPr id="23" name="Rectangle 22">
            <a:extLst>
              <a:ext uri="{FF2B5EF4-FFF2-40B4-BE49-F238E27FC236}">
                <a16:creationId xmlns:a16="http://schemas.microsoft.com/office/drawing/2014/main" id="{4659244E-3026-4B45-9E00-81DB4D4DAF34}"/>
              </a:ext>
            </a:extLst>
          </p:cNvPr>
          <p:cNvSpPr/>
          <p:nvPr/>
        </p:nvSpPr>
        <p:spPr>
          <a:xfrm>
            <a:off x="781044" y="1355825"/>
            <a:ext cx="10577518" cy="861774"/>
          </a:xfrm>
          <a:prstGeom prst="rect">
            <a:avLst/>
          </a:prstGeom>
          <a:solidFill>
            <a:schemeClr val="bg2">
              <a:lumMod val="20000"/>
              <a:lumOff val="80000"/>
            </a:schemeClr>
          </a:solidFill>
        </p:spPr>
        <p:txBody>
          <a:bodyPr wrap="square">
            <a:spAutoFit/>
          </a:bodyPr>
          <a:lstStyle/>
          <a:p>
            <a:r>
              <a:rPr lang="en-US" sz="1400" b="1" dirty="0">
                <a:solidFill>
                  <a:schemeClr val="accent2"/>
                </a:solidFill>
                <a:cs typeface="Arial" pitchFamily="34" charset="0"/>
              </a:rPr>
              <a:t>CASE: </a:t>
            </a:r>
          </a:p>
          <a:p>
            <a:r>
              <a:rPr lang="en-US" sz="1200" dirty="0">
                <a:solidFill>
                  <a:schemeClr val="tx2"/>
                </a:solidFill>
                <a:cs typeface="Arial" pitchFamily="34" charset="0"/>
              </a:rPr>
              <a:t>ABC Ltd. has two investors, Investor A (Resident) holding </a:t>
            </a:r>
            <a:r>
              <a:rPr lang="en-US" sz="1200" b="1" dirty="0">
                <a:solidFill>
                  <a:schemeClr val="tx2"/>
                </a:solidFill>
                <a:cs typeface="Arial" pitchFamily="34" charset="0"/>
              </a:rPr>
              <a:t>250,000 shares of Common equity </a:t>
            </a:r>
            <a:r>
              <a:rPr lang="en-US" sz="1200" dirty="0">
                <a:solidFill>
                  <a:schemeClr val="tx2"/>
                </a:solidFill>
                <a:cs typeface="Arial" pitchFamily="34" charset="0"/>
              </a:rPr>
              <a:t>and Investor B </a:t>
            </a:r>
            <a:r>
              <a:rPr lang="en-US" sz="1200" b="1" dirty="0">
                <a:solidFill>
                  <a:srgbClr val="FF0000"/>
                </a:solidFill>
                <a:cs typeface="Arial" pitchFamily="34" charset="0"/>
              </a:rPr>
              <a:t>(Resident)</a:t>
            </a:r>
            <a:r>
              <a:rPr lang="en-US" sz="1200" dirty="0">
                <a:solidFill>
                  <a:schemeClr val="tx2"/>
                </a:solidFill>
                <a:cs typeface="Arial" pitchFamily="34" charset="0"/>
              </a:rPr>
              <a:t> </a:t>
            </a:r>
            <a:r>
              <a:rPr lang="en-US" sz="1200" b="1" dirty="0">
                <a:solidFill>
                  <a:schemeClr val="tx2"/>
                </a:solidFill>
                <a:cs typeface="Arial" pitchFamily="34" charset="0"/>
              </a:rPr>
              <a:t>holding 250,000 convertible preference shares</a:t>
            </a:r>
            <a:r>
              <a:rPr lang="en-US" sz="1200" dirty="0">
                <a:solidFill>
                  <a:schemeClr val="tx2"/>
                </a:solidFill>
                <a:cs typeface="Arial" pitchFamily="34" charset="0"/>
              </a:rPr>
              <a:t>. Company XYZ Ltd </a:t>
            </a:r>
            <a:r>
              <a:rPr lang="en-US" sz="1200" b="1" dirty="0">
                <a:solidFill>
                  <a:srgbClr val="FF0000"/>
                </a:solidFill>
                <a:cs typeface="Arial" pitchFamily="34" charset="0"/>
              </a:rPr>
              <a:t>(Non-Resident)</a:t>
            </a:r>
            <a:r>
              <a:rPr lang="en-US" sz="1200" dirty="0">
                <a:solidFill>
                  <a:srgbClr val="FF0000"/>
                </a:solidFill>
                <a:cs typeface="Arial" pitchFamily="34" charset="0"/>
              </a:rPr>
              <a:t> </a:t>
            </a:r>
            <a:r>
              <a:rPr lang="en-US" sz="1200" dirty="0">
                <a:solidFill>
                  <a:schemeClr val="tx2"/>
                </a:solidFill>
                <a:cs typeface="Arial" pitchFamily="34" charset="0"/>
              </a:rPr>
              <a:t>acquires stake from </a:t>
            </a:r>
            <a:r>
              <a:rPr lang="en-US" sz="1200" b="1" dirty="0">
                <a:solidFill>
                  <a:schemeClr val="tx2"/>
                </a:solidFill>
                <a:cs typeface="Arial" pitchFamily="34" charset="0"/>
              </a:rPr>
              <a:t>Investor A and B at a price per share of INR 17,000 and INR 19,000 </a:t>
            </a:r>
            <a:r>
              <a:rPr lang="en-US" sz="1200" dirty="0">
                <a:solidFill>
                  <a:schemeClr val="tx2"/>
                </a:solidFill>
                <a:cs typeface="Arial" pitchFamily="34" charset="0"/>
              </a:rPr>
              <a:t>respectively</a:t>
            </a:r>
          </a:p>
        </p:txBody>
      </p:sp>
      <p:sp>
        <p:nvSpPr>
          <p:cNvPr id="9" name="Rectangle 8">
            <a:extLst>
              <a:ext uri="{FF2B5EF4-FFF2-40B4-BE49-F238E27FC236}">
                <a16:creationId xmlns:a16="http://schemas.microsoft.com/office/drawing/2014/main" id="{E1C2CAB6-CCF2-4287-B673-F6AECB59114E}"/>
              </a:ext>
            </a:extLst>
          </p:cNvPr>
          <p:cNvSpPr/>
          <p:nvPr/>
        </p:nvSpPr>
        <p:spPr>
          <a:xfrm>
            <a:off x="754696" y="2375129"/>
            <a:ext cx="4359541" cy="4324261"/>
          </a:xfrm>
          <a:prstGeom prst="rect">
            <a:avLst/>
          </a:prstGeom>
        </p:spPr>
        <p:txBody>
          <a:bodyPr wrap="square">
            <a:spAutoFit/>
          </a:bodyPr>
          <a:lstStyle/>
          <a:p>
            <a:pPr indent="-57150"/>
            <a:r>
              <a:rPr lang="en-US" sz="1100" b="1" dirty="0">
                <a:solidFill>
                  <a:schemeClr val="accent2"/>
                </a:solidFill>
              </a:rPr>
              <a:t>GUIDELINE:</a:t>
            </a:r>
          </a:p>
          <a:p>
            <a:pPr indent="-57150"/>
            <a:r>
              <a:rPr lang="en-US" sz="1100" dirty="0">
                <a:solidFill>
                  <a:srgbClr val="415560"/>
                </a:solidFill>
              </a:rPr>
              <a:t>As per FEMA guidelines, when transferring shares from a Resident to a Non-resident, the price of shares should not be less than fair value estimated using the internationally accepted pricing methodology.</a:t>
            </a:r>
          </a:p>
          <a:p>
            <a:pPr marL="400050" lvl="1"/>
            <a:endParaRPr lang="en-US" sz="1100" dirty="0">
              <a:solidFill>
                <a:srgbClr val="415560"/>
              </a:solidFill>
            </a:endParaRPr>
          </a:p>
          <a:p>
            <a:pPr indent="-57150"/>
            <a:r>
              <a:rPr lang="en-US" sz="1100" b="1" u="sng" dirty="0">
                <a:solidFill>
                  <a:schemeClr val="accent2"/>
                </a:solidFill>
              </a:rPr>
              <a:t>YEAR 1:</a:t>
            </a:r>
          </a:p>
          <a:p>
            <a:pPr marL="400050" lvl="1"/>
            <a:endParaRPr lang="en-US" sz="1100" b="1" dirty="0">
              <a:solidFill>
                <a:schemeClr val="accent2"/>
              </a:solidFill>
            </a:endParaRPr>
          </a:p>
          <a:p>
            <a:pPr indent="-57150"/>
            <a:r>
              <a:rPr lang="en-US" sz="1100" b="1" dirty="0">
                <a:solidFill>
                  <a:schemeClr val="accent2"/>
                </a:solidFill>
              </a:rPr>
              <a:t>APPROACH: </a:t>
            </a:r>
          </a:p>
          <a:p>
            <a:r>
              <a:rPr lang="en-US" sz="1100" b="1" dirty="0">
                <a:solidFill>
                  <a:srgbClr val="415560"/>
                </a:solidFill>
              </a:rPr>
              <a:t>Scenario 1: </a:t>
            </a:r>
            <a:r>
              <a:rPr lang="en-US" sz="1100" dirty="0">
                <a:solidFill>
                  <a:srgbClr val="415560"/>
                </a:solidFill>
              </a:rPr>
              <a:t>We compared the transfer price of Series A with the Implied fair value of Series A estimated based on the total equity value and fully diluted basis (as-is converted basis).</a:t>
            </a:r>
          </a:p>
          <a:p>
            <a:pPr marL="114300" indent="-171450">
              <a:buFont typeface="Arial" panose="020B0604020202020204" pitchFamily="34" charset="0"/>
              <a:buChar char="•"/>
            </a:pPr>
            <a:endParaRPr lang="en-US" sz="1100" dirty="0">
              <a:solidFill>
                <a:srgbClr val="415560"/>
              </a:solidFill>
            </a:endParaRPr>
          </a:p>
          <a:p>
            <a:r>
              <a:rPr lang="en-US" sz="1100" b="1" dirty="0">
                <a:solidFill>
                  <a:srgbClr val="415560"/>
                </a:solidFill>
              </a:rPr>
              <a:t>Scenario 2:</a:t>
            </a:r>
            <a:r>
              <a:rPr lang="en-US" sz="1100" dirty="0">
                <a:solidFill>
                  <a:srgbClr val="415560"/>
                </a:solidFill>
              </a:rPr>
              <a:t> We compared the issue price of Series A with the fair value of Series A estimated using the OPM model after incorporating the Liquidation Preference. Typically, we carry out a standalone business valuation, which goes as an input into the OPM model.</a:t>
            </a:r>
          </a:p>
          <a:p>
            <a:endParaRPr lang="en-US" sz="1100" dirty="0">
              <a:solidFill>
                <a:srgbClr val="415560"/>
              </a:solidFill>
            </a:endParaRPr>
          </a:p>
          <a:p>
            <a:r>
              <a:rPr lang="en-US" sz="1100" b="1" dirty="0">
                <a:solidFill>
                  <a:srgbClr val="415560"/>
                </a:solidFill>
              </a:rPr>
              <a:t>Scenario 3:</a:t>
            </a:r>
            <a:r>
              <a:rPr lang="en-US" sz="1100" dirty="0">
                <a:solidFill>
                  <a:srgbClr val="415560"/>
                </a:solidFill>
              </a:rPr>
              <a:t> We compared the issue price of Series A with the fair value of Series A estimated using the OPM model after incorporating the Liquidation Preference and Anti Dilution. Typically, we carry out a standalone business valuation, which goes as an input into the OPM model.</a:t>
            </a:r>
          </a:p>
          <a:p>
            <a:r>
              <a:rPr lang="en-US" sz="1100" dirty="0">
                <a:solidFill>
                  <a:srgbClr val="415560"/>
                </a:solidFill>
              </a:rPr>
              <a:t>.</a:t>
            </a:r>
            <a:endParaRPr lang="en-US" sz="1100" dirty="0"/>
          </a:p>
        </p:txBody>
      </p:sp>
      <p:grpSp>
        <p:nvGrpSpPr>
          <p:cNvPr id="35" name="Group 34">
            <a:extLst>
              <a:ext uri="{FF2B5EF4-FFF2-40B4-BE49-F238E27FC236}">
                <a16:creationId xmlns:a16="http://schemas.microsoft.com/office/drawing/2014/main" id="{9069AA01-3D01-437C-B461-7FF5F3B272D1}"/>
              </a:ext>
            </a:extLst>
          </p:cNvPr>
          <p:cNvGrpSpPr/>
          <p:nvPr/>
        </p:nvGrpSpPr>
        <p:grpSpPr>
          <a:xfrm>
            <a:off x="5478994" y="2279822"/>
            <a:ext cx="4980400" cy="4206193"/>
            <a:chOff x="462444" y="864770"/>
            <a:chExt cx="4817893" cy="5039086"/>
          </a:xfrm>
        </p:grpSpPr>
        <p:grpSp>
          <p:nvGrpSpPr>
            <p:cNvPr id="36" name="Group 35">
              <a:extLst>
                <a:ext uri="{FF2B5EF4-FFF2-40B4-BE49-F238E27FC236}">
                  <a16:creationId xmlns:a16="http://schemas.microsoft.com/office/drawing/2014/main" id="{7974EC8D-EDA7-4352-8BB9-AC887058DCA4}"/>
                </a:ext>
              </a:extLst>
            </p:cNvPr>
            <p:cNvGrpSpPr/>
            <p:nvPr/>
          </p:nvGrpSpPr>
          <p:grpSpPr>
            <a:xfrm>
              <a:off x="864559" y="5383705"/>
              <a:ext cx="3791986" cy="520151"/>
              <a:chOff x="879611" y="5384432"/>
              <a:chExt cx="3914866" cy="513225"/>
            </a:xfrm>
          </p:grpSpPr>
          <p:sp>
            <p:nvSpPr>
              <p:cNvPr id="56" name="Text Box 7">
                <a:extLst>
                  <a:ext uri="{FF2B5EF4-FFF2-40B4-BE49-F238E27FC236}">
                    <a16:creationId xmlns:a16="http://schemas.microsoft.com/office/drawing/2014/main" id="{2E6DA706-928C-43C3-AED2-F149857F4239}"/>
                  </a:ext>
                </a:extLst>
              </p:cNvPr>
              <p:cNvSpPr txBox="1">
                <a:spLocks noChangeArrowheads="1"/>
              </p:cNvSpPr>
              <p:nvPr/>
            </p:nvSpPr>
            <p:spPr bwMode="auto">
              <a:xfrm>
                <a:off x="879611" y="5384432"/>
                <a:ext cx="1457984" cy="513225"/>
              </a:xfrm>
              <a:prstGeom prst="rect">
                <a:avLst/>
              </a:prstGeom>
              <a:solidFill>
                <a:schemeClr val="bg1">
                  <a:lumMod val="8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100" dirty="0">
                    <a:solidFill>
                      <a:srgbClr val="455560"/>
                    </a:solidFill>
                    <a:latin typeface="Arial"/>
                    <a:ea typeface="MS PGothic"/>
                  </a:rPr>
                  <a:t>Transfer Price of Series A</a:t>
                </a:r>
              </a:p>
            </p:txBody>
          </p:sp>
          <p:sp>
            <p:nvSpPr>
              <p:cNvPr id="57" name="Text Box 7">
                <a:extLst>
                  <a:ext uri="{FF2B5EF4-FFF2-40B4-BE49-F238E27FC236}">
                    <a16:creationId xmlns:a16="http://schemas.microsoft.com/office/drawing/2014/main" id="{5B9AF7A7-7931-4435-94EE-40FC192BC6AE}"/>
                  </a:ext>
                </a:extLst>
              </p:cNvPr>
              <p:cNvSpPr txBox="1">
                <a:spLocks noChangeArrowheads="1"/>
              </p:cNvSpPr>
              <p:nvPr/>
            </p:nvSpPr>
            <p:spPr bwMode="auto">
              <a:xfrm>
                <a:off x="3093120" y="5384432"/>
                <a:ext cx="1701357" cy="513225"/>
              </a:xfrm>
              <a:prstGeom prst="rect">
                <a:avLst/>
              </a:prstGeom>
              <a:solidFill>
                <a:schemeClr val="bg1">
                  <a:lumMod val="8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100" dirty="0">
                    <a:solidFill>
                      <a:srgbClr val="455560"/>
                    </a:solidFill>
                    <a:latin typeface="Arial"/>
                    <a:ea typeface="MS PGothic"/>
                  </a:rPr>
                  <a:t>Fair Value of Series A in Scenario 3.</a:t>
                </a:r>
              </a:p>
            </p:txBody>
          </p:sp>
        </p:grpSp>
        <p:sp>
          <p:nvSpPr>
            <p:cNvPr id="41" name="Arrow: Chevron 40">
              <a:extLst>
                <a:ext uri="{FF2B5EF4-FFF2-40B4-BE49-F238E27FC236}">
                  <a16:creationId xmlns:a16="http://schemas.microsoft.com/office/drawing/2014/main" id="{D95A6A1B-29BE-4F2B-97F7-0EBC95DB27A1}"/>
                </a:ext>
              </a:extLst>
            </p:cNvPr>
            <p:cNvSpPr/>
            <p:nvPr/>
          </p:nvSpPr>
          <p:spPr>
            <a:xfrm flipH="1">
              <a:off x="2467232" y="5434483"/>
              <a:ext cx="350907" cy="420740"/>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srgbClr val="FF0000"/>
                </a:solidFill>
                <a:latin typeface="Arial"/>
                <a:ea typeface="MS PGothic"/>
              </a:endParaRPr>
            </a:p>
          </p:txBody>
        </p:sp>
        <p:grpSp>
          <p:nvGrpSpPr>
            <p:cNvPr id="44" name="Group 43">
              <a:extLst>
                <a:ext uri="{FF2B5EF4-FFF2-40B4-BE49-F238E27FC236}">
                  <a16:creationId xmlns:a16="http://schemas.microsoft.com/office/drawing/2014/main" id="{81CB1FA4-CD98-4F6C-8B15-3460AB048829}"/>
                </a:ext>
              </a:extLst>
            </p:cNvPr>
            <p:cNvGrpSpPr/>
            <p:nvPr/>
          </p:nvGrpSpPr>
          <p:grpSpPr>
            <a:xfrm>
              <a:off x="906790" y="1245873"/>
              <a:ext cx="2987680" cy="2325519"/>
              <a:chOff x="906790" y="1245873"/>
              <a:chExt cx="2987680" cy="2325519"/>
            </a:xfrm>
          </p:grpSpPr>
          <p:graphicFrame>
            <p:nvGraphicFramePr>
              <p:cNvPr id="49" name="Chart 48">
                <a:extLst>
                  <a:ext uri="{FF2B5EF4-FFF2-40B4-BE49-F238E27FC236}">
                    <a16:creationId xmlns:a16="http://schemas.microsoft.com/office/drawing/2014/main" id="{A0D7FE72-16BF-4EA4-81BE-31A08A987880}"/>
                  </a:ext>
                </a:extLst>
              </p:cNvPr>
              <p:cNvGraphicFramePr/>
              <p:nvPr>
                <p:extLst>
                  <p:ext uri="{D42A27DB-BD31-4B8C-83A1-F6EECF244321}">
                    <p14:modId xmlns:p14="http://schemas.microsoft.com/office/powerpoint/2010/main" val="545513056"/>
                  </p:ext>
                </p:extLst>
              </p:nvPr>
            </p:nvGraphicFramePr>
            <p:xfrm>
              <a:off x="906790" y="1245873"/>
              <a:ext cx="2863786" cy="2074995"/>
            </p:xfrm>
            <a:graphic>
              <a:graphicData uri="http://schemas.openxmlformats.org/drawingml/2006/chart">
                <c:chart xmlns:c="http://schemas.openxmlformats.org/drawingml/2006/chart" xmlns:r="http://schemas.openxmlformats.org/officeDocument/2006/relationships" r:id="rId3"/>
              </a:graphicData>
            </a:graphic>
          </p:graphicFrame>
          <p:grpSp>
            <p:nvGrpSpPr>
              <p:cNvPr id="50" name="Group 49">
                <a:extLst>
                  <a:ext uri="{FF2B5EF4-FFF2-40B4-BE49-F238E27FC236}">
                    <a16:creationId xmlns:a16="http://schemas.microsoft.com/office/drawing/2014/main" id="{4086946F-83B5-4B50-A704-8C125D35BF98}"/>
                  </a:ext>
                </a:extLst>
              </p:cNvPr>
              <p:cNvGrpSpPr>
                <a:grpSpLocks noChangeAspect="1"/>
              </p:cNvGrpSpPr>
              <p:nvPr/>
            </p:nvGrpSpPr>
            <p:grpSpPr>
              <a:xfrm rot="11700000">
                <a:off x="969733" y="2514917"/>
                <a:ext cx="941245" cy="1056475"/>
                <a:chOff x="7492709" y="-184895"/>
                <a:chExt cx="1166572" cy="1368873"/>
              </a:xfrm>
              <a:solidFill>
                <a:srgbClr val="575757">
                  <a:alpha val="50196"/>
                </a:srgbClr>
              </a:solidFill>
            </p:grpSpPr>
            <p:sp>
              <p:nvSpPr>
                <p:cNvPr id="54" name="Teardrop 53">
                  <a:extLst>
                    <a:ext uri="{FF2B5EF4-FFF2-40B4-BE49-F238E27FC236}">
                      <a16:creationId xmlns:a16="http://schemas.microsoft.com/office/drawing/2014/main" id="{549718EA-6A5B-4D0B-98CB-1886FE6F52A1}"/>
                    </a:ext>
                  </a:extLst>
                </p:cNvPr>
                <p:cNvSpPr/>
                <p:nvPr/>
              </p:nvSpPr>
              <p:spPr>
                <a:xfrm rot="10933134">
                  <a:off x="7492709" y="-184895"/>
                  <a:ext cx="1166572" cy="1368873"/>
                </a:xfrm>
                <a:prstGeom prst="teardrop">
                  <a:avLst>
                    <a:gd name="adj" fmla="val 101315"/>
                  </a:avLst>
                </a:prstGeom>
                <a:grpFill/>
                <a:ln w="12700" cap="flat" cmpd="sng" algn="ctr">
                  <a:solidFill>
                    <a:srgbClr val="FFFFFF"/>
                  </a:solidFill>
                  <a:prstDash val="solid"/>
                </a:ln>
                <a:effectLst/>
              </p:spPr>
              <p:txBody>
                <a:bodyPr rtlCol="0" anchor="ctr"/>
                <a:lstStyle/>
                <a:p>
                  <a:pPr algn="ctr">
                    <a:defRPr/>
                  </a:pPr>
                  <a:endParaRPr lang="en-US" sz="2000" kern="0" dirty="0">
                    <a:solidFill>
                      <a:srgbClr val="FFFFFF"/>
                    </a:solidFill>
                    <a:latin typeface="Arial"/>
                  </a:endParaRPr>
                </a:p>
              </p:txBody>
            </p:sp>
            <p:sp>
              <p:nvSpPr>
                <p:cNvPr id="55" name="Oval 54">
                  <a:extLst>
                    <a:ext uri="{FF2B5EF4-FFF2-40B4-BE49-F238E27FC236}">
                      <a16:creationId xmlns:a16="http://schemas.microsoft.com/office/drawing/2014/main" id="{AD245B35-B35B-4AD9-B072-8D2FF4CD8854}"/>
                    </a:ext>
                  </a:extLst>
                </p:cNvPr>
                <p:cNvSpPr/>
                <p:nvPr/>
              </p:nvSpPr>
              <p:spPr>
                <a:xfrm rot="18490818">
                  <a:off x="7454358" y="-17585"/>
                  <a:ext cx="1243006" cy="1034345"/>
                </a:xfrm>
                <a:prstGeom prst="ellipse">
                  <a:avLst/>
                </a:prstGeom>
                <a:solidFill>
                  <a:srgbClr val="575757"/>
                </a:solidFill>
                <a:ln w="12700" cap="flat" cmpd="sng" algn="ctr">
                  <a:solidFill>
                    <a:srgbClr val="FFFFFF"/>
                  </a:solidFill>
                  <a:prstDash val="solid"/>
                </a:ln>
                <a:effectLst/>
              </p:spPr>
              <p:txBody>
                <a:bodyPr rtlCol="0" anchor="ctr"/>
                <a:lstStyle/>
                <a:p>
                  <a:pPr algn="ctr">
                    <a:defRPr/>
                  </a:pPr>
                  <a:endParaRPr lang="en-US" sz="2000" kern="0" dirty="0">
                    <a:solidFill>
                      <a:srgbClr val="FFFFFF"/>
                    </a:solidFill>
                    <a:latin typeface="Arial"/>
                  </a:endParaRPr>
                </a:p>
              </p:txBody>
            </p:sp>
          </p:grpSp>
          <p:grpSp>
            <p:nvGrpSpPr>
              <p:cNvPr id="51" name="Group 50">
                <a:extLst>
                  <a:ext uri="{FF2B5EF4-FFF2-40B4-BE49-F238E27FC236}">
                    <a16:creationId xmlns:a16="http://schemas.microsoft.com/office/drawing/2014/main" id="{A3B1D3D1-3E9B-4D0D-A2D1-AB80FEFF5638}"/>
                  </a:ext>
                </a:extLst>
              </p:cNvPr>
              <p:cNvGrpSpPr>
                <a:grpSpLocks noChangeAspect="1"/>
              </p:cNvGrpSpPr>
              <p:nvPr/>
            </p:nvGrpSpPr>
            <p:grpSpPr>
              <a:xfrm rot="4776862">
                <a:off x="2996936" y="2616833"/>
                <a:ext cx="921360" cy="873708"/>
                <a:chOff x="7614239" y="71374"/>
                <a:chExt cx="1193805" cy="1082866"/>
              </a:xfrm>
              <a:solidFill>
                <a:srgbClr val="72C7E7"/>
              </a:solidFill>
            </p:grpSpPr>
            <p:sp>
              <p:nvSpPr>
                <p:cNvPr id="52" name="Teardrop 51">
                  <a:extLst>
                    <a:ext uri="{FF2B5EF4-FFF2-40B4-BE49-F238E27FC236}">
                      <a16:creationId xmlns:a16="http://schemas.microsoft.com/office/drawing/2014/main" id="{7D3AF8E5-1F86-48AC-99CE-0C37158FBEFF}"/>
                    </a:ext>
                  </a:extLst>
                </p:cNvPr>
                <p:cNvSpPr/>
                <p:nvPr/>
              </p:nvSpPr>
              <p:spPr>
                <a:xfrm rot="11072672">
                  <a:off x="7614239" y="71374"/>
                  <a:ext cx="1193805" cy="1082866"/>
                </a:xfrm>
                <a:prstGeom prst="teardrop">
                  <a:avLst>
                    <a:gd name="adj" fmla="val 108806"/>
                  </a:avLst>
                </a:prstGeom>
                <a:grpFill/>
                <a:ln w="12700" cap="flat" cmpd="sng" algn="ctr">
                  <a:solidFill>
                    <a:srgbClr val="FFFFFF"/>
                  </a:solidFill>
                  <a:prstDash val="solid"/>
                </a:ln>
                <a:effectLst/>
              </p:spPr>
              <p:txBody>
                <a:bodyPr rtlCol="0" anchor="ctr"/>
                <a:lstStyle/>
                <a:p>
                  <a:pPr algn="ctr">
                    <a:defRPr/>
                  </a:pPr>
                  <a:endParaRPr lang="en-US" sz="2000" kern="0" dirty="0">
                    <a:solidFill>
                      <a:srgbClr val="FFFFFF"/>
                    </a:solidFill>
                    <a:latin typeface="Arial"/>
                  </a:endParaRPr>
                </a:p>
              </p:txBody>
            </p:sp>
            <p:sp>
              <p:nvSpPr>
                <p:cNvPr id="53" name="Oval 52">
                  <a:extLst>
                    <a:ext uri="{FF2B5EF4-FFF2-40B4-BE49-F238E27FC236}">
                      <a16:creationId xmlns:a16="http://schemas.microsoft.com/office/drawing/2014/main" id="{C43B1F3E-AD71-4F6C-8F1F-C37CD7001BE3}"/>
                    </a:ext>
                  </a:extLst>
                </p:cNvPr>
                <p:cNvSpPr/>
                <p:nvPr/>
              </p:nvSpPr>
              <p:spPr>
                <a:xfrm rot="623138">
                  <a:off x="7651071" y="102934"/>
                  <a:ext cx="1139062" cy="1000129"/>
                </a:xfrm>
                <a:prstGeom prst="ellipse">
                  <a:avLst/>
                </a:prstGeom>
                <a:solidFill>
                  <a:srgbClr val="00A1DE"/>
                </a:solidFill>
                <a:ln w="12700" cap="flat" cmpd="sng" algn="ctr">
                  <a:solidFill>
                    <a:srgbClr val="FFFFFF"/>
                  </a:solidFill>
                  <a:prstDash val="solid"/>
                </a:ln>
                <a:effectLst/>
              </p:spPr>
              <p:txBody>
                <a:bodyPr rtlCol="0" anchor="ctr"/>
                <a:lstStyle/>
                <a:p>
                  <a:pPr algn="ctr">
                    <a:defRPr/>
                  </a:pPr>
                  <a:endParaRPr lang="en-US" sz="2000" kern="0" dirty="0">
                    <a:solidFill>
                      <a:srgbClr val="FFFFFF"/>
                    </a:solidFill>
                    <a:latin typeface="Arial"/>
                  </a:endParaRPr>
                </a:p>
              </p:txBody>
            </p:sp>
          </p:grpSp>
        </p:grpSp>
        <p:sp>
          <p:nvSpPr>
            <p:cNvPr id="45" name="TextBox 44">
              <a:extLst>
                <a:ext uri="{FF2B5EF4-FFF2-40B4-BE49-F238E27FC236}">
                  <a16:creationId xmlns:a16="http://schemas.microsoft.com/office/drawing/2014/main" id="{DC988430-1992-45A0-9BA1-94B8A3F4EAFC}"/>
                </a:ext>
              </a:extLst>
            </p:cNvPr>
            <p:cNvSpPr txBox="1"/>
            <p:nvPr/>
          </p:nvSpPr>
          <p:spPr>
            <a:xfrm>
              <a:off x="1000028" y="2791367"/>
              <a:ext cx="917546" cy="516052"/>
            </a:xfrm>
            <a:prstGeom prst="rect">
              <a:avLst/>
            </a:prstGeom>
            <a:noFill/>
          </p:spPr>
          <p:txBody>
            <a:bodyPr wrap="square" rtlCol="0">
              <a:spAutoFit/>
            </a:bodyPr>
            <a:lstStyle/>
            <a:p>
              <a:r>
                <a:rPr lang="en-US" sz="1100" b="1" dirty="0">
                  <a:solidFill>
                    <a:schemeClr val="bg1"/>
                  </a:solidFill>
                </a:rPr>
                <a:t>Common</a:t>
              </a:r>
            </a:p>
            <a:p>
              <a:r>
                <a:rPr lang="en-US" sz="1100" b="1" dirty="0">
                  <a:solidFill>
                    <a:schemeClr val="bg1"/>
                  </a:solidFill>
                </a:rPr>
                <a:t>Shares</a:t>
              </a:r>
            </a:p>
          </p:txBody>
        </p:sp>
        <p:sp>
          <p:nvSpPr>
            <p:cNvPr id="46" name="TextBox 45">
              <a:extLst>
                <a:ext uri="{FF2B5EF4-FFF2-40B4-BE49-F238E27FC236}">
                  <a16:creationId xmlns:a16="http://schemas.microsoft.com/office/drawing/2014/main" id="{D577EADA-7C96-4CE1-B4CF-CCBE922EFC2B}"/>
                </a:ext>
              </a:extLst>
            </p:cNvPr>
            <p:cNvSpPr txBox="1"/>
            <p:nvPr/>
          </p:nvSpPr>
          <p:spPr>
            <a:xfrm>
              <a:off x="3066537" y="2892311"/>
              <a:ext cx="961385" cy="313317"/>
            </a:xfrm>
            <a:prstGeom prst="rect">
              <a:avLst/>
            </a:prstGeom>
            <a:noFill/>
          </p:spPr>
          <p:txBody>
            <a:bodyPr wrap="square" rtlCol="0">
              <a:spAutoFit/>
            </a:bodyPr>
            <a:lstStyle/>
            <a:p>
              <a:r>
                <a:rPr lang="en-US" sz="1100" b="1" dirty="0">
                  <a:solidFill>
                    <a:schemeClr val="bg1"/>
                  </a:solidFill>
                </a:rPr>
                <a:t>Series A</a:t>
              </a:r>
            </a:p>
          </p:txBody>
        </p:sp>
        <p:sp>
          <p:nvSpPr>
            <p:cNvPr id="47" name="TextBox 46">
              <a:extLst>
                <a:ext uri="{FF2B5EF4-FFF2-40B4-BE49-F238E27FC236}">
                  <a16:creationId xmlns:a16="http://schemas.microsoft.com/office/drawing/2014/main" id="{5F455A64-B798-44C5-BB76-689E2DF42839}"/>
                </a:ext>
              </a:extLst>
            </p:cNvPr>
            <p:cNvSpPr txBox="1"/>
            <p:nvPr/>
          </p:nvSpPr>
          <p:spPr>
            <a:xfrm>
              <a:off x="462444" y="864770"/>
              <a:ext cx="4122532" cy="313413"/>
            </a:xfrm>
            <a:prstGeom prst="rect">
              <a:avLst/>
            </a:prstGeom>
            <a:noFill/>
          </p:spPr>
          <p:txBody>
            <a:bodyPr wrap="square" rtlCol="0">
              <a:spAutoFit/>
            </a:bodyPr>
            <a:lstStyle/>
            <a:p>
              <a:pPr algn="ctr"/>
              <a:r>
                <a:rPr lang="en-US" sz="1100" b="1" u="sng" dirty="0"/>
                <a:t>Capital Structure of Company ABC Ltd</a:t>
              </a:r>
            </a:p>
          </p:txBody>
        </p:sp>
        <p:sp>
          <p:nvSpPr>
            <p:cNvPr id="48" name="TextBox 47">
              <a:extLst>
                <a:ext uri="{FF2B5EF4-FFF2-40B4-BE49-F238E27FC236}">
                  <a16:creationId xmlns:a16="http://schemas.microsoft.com/office/drawing/2014/main" id="{6C2B83CC-7CBC-432F-92F0-DA83D9ED7264}"/>
                </a:ext>
              </a:extLst>
            </p:cNvPr>
            <p:cNvSpPr txBox="1"/>
            <p:nvPr/>
          </p:nvSpPr>
          <p:spPr>
            <a:xfrm>
              <a:off x="597496" y="3634264"/>
              <a:ext cx="4682841" cy="1732990"/>
            </a:xfrm>
            <a:prstGeom prst="rect">
              <a:avLst/>
            </a:prstGeom>
            <a:solidFill>
              <a:schemeClr val="bg2">
                <a:lumMod val="20000"/>
                <a:lumOff val="80000"/>
              </a:schemeClr>
            </a:solidFill>
          </p:spPr>
          <p:txBody>
            <a:bodyPr wrap="square" rtlCol="0">
              <a:spAutoFit/>
            </a:bodyPr>
            <a:lstStyle/>
            <a:p>
              <a:r>
                <a:rPr lang="en-US" sz="1100" b="1" dirty="0"/>
                <a:t>Transfer Price</a:t>
              </a:r>
              <a:r>
                <a:rPr lang="en-US" sz="1100" dirty="0"/>
                <a:t>: INR 19,000</a:t>
              </a:r>
            </a:p>
            <a:p>
              <a:endParaRPr lang="en-US" sz="1100" b="1" dirty="0"/>
            </a:p>
            <a:p>
              <a:r>
                <a:rPr lang="en-US" sz="1100" b="1" dirty="0">
                  <a:solidFill>
                    <a:srgbClr val="00B050"/>
                  </a:solidFill>
                </a:rPr>
                <a:t>FV on a fully diluted basis:  INR 18,000</a:t>
              </a:r>
            </a:p>
            <a:p>
              <a:endParaRPr lang="en-US" sz="1100" b="1" dirty="0"/>
            </a:p>
            <a:p>
              <a:r>
                <a:rPr lang="en-US" sz="1100" b="1" dirty="0">
                  <a:solidFill>
                    <a:srgbClr val="00B050"/>
                  </a:solidFill>
                </a:rPr>
                <a:t>Fair Value based on OPM (after pricing for LP): INR 19,000</a:t>
              </a:r>
            </a:p>
            <a:p>
              <a:endParaRPr lang="en-US" sz="1100" b="1" dirty="0">
                <a:solidFill>
                  <a:schemeClr val="accent2"/>
                </a:solidFill>
              </a:endParaRPr>
            </a:p>
            <a:p>
              <a:r>
                <a:rPr lang="en-US" sz="1100" b="1" dirty="0">
                  <a:solidFill>
                    <a:srgbClr val="FF0000"/>
                  </a:solidFill>
                </a:rPr>
                <a:t>Fair Value based on OPM (after pricing for LP and anti-dilution): INR 20,000</a:t>
              </a:r>
            </a:p>
          </p:txBody>
        </p:sp>
      </p:grpSp>
      <p:pic>
        <p:nvPicPr>
          <p:cNvPr id="59" name="Picture 58" descr="61.emf">
            <a:extLst>
              <a:ext uri="{FF2B5EF4-FFF2-40B4-BE49-F238E27FC236}">
                <a16:creationId xmlns:a16="http://schemas.microsoft.com/office/drawing/2014/main" id="{19BC53F7-DBB2-4F19-A75D-B3A7D35B5B0D}"/>
              </a:ext>
            </a:extLst>
          </p:cNvPr>
          <p:cNvPicPr>
            <a:picLocks noChangeAspect="1"/>
          </p:cNvPicPr>
          <p:nvPr/>
        </p:nvPicPr>
        <p:blipFill>
          <a:blip r:embed="rId4">
            <a:duotone>
              <a:prstClr val="black"/>
              <a:schemeClr val="accent2">
                <a:tint val="45000"/>
                <a:satMod val="400000"/>
              </a:schemeClr>
            </a:duotone>
          </a:blip>
          <a:stretch>
            <a:fillRect/>
          </a:stretch>
        </p:blipFill>
        <p:spPr>
          <a:xfrm>
            <a:off x="7914146" y="2630096"/>
            <a:ext cx="699258" cy="601821"/>
          </a:xfrm>
          <a:prstGeom prst="rect">
            <a:avLst/>
          </a:prstGeom>
        </p:spPr>
      </p:pic>
      <p:cxnSp>
        <p:nvCxnSpPr>
          <p:cNvPr id="27" name="Straight Connector 26">
            <a:extLst>
              <a:ext uri="{FF2B5EF4-FFF2-40B4-BE49-F238E27FC236}">
                <a16:creationId xmlns:a16="http://schemas.microsoft.com/office/drawing/2014/main" id="{26B9DA77-2109-4EE5-B0D6-9E9FC3626F69}"/>
              </a:ext>
            </a:extLst>
          </p:cNvPr>
          <p:cNvCxnSpPr>
            <a:cxnSpLocks/>
          </p:cNvCxnSpPr>
          <p:nvPr/>
        </p:nvCxnSpPr>
        <p:spPr>
          <a:xfrm flipH="1">
            <a:off x="5181594" y="2375128"/>
            <a:ext cx="5080" cy="448056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6" name="Slide Number Placeholder 49">
            <a:extLst>
              <a:ext uri="{FF2B5EF4-FFF2-40B4-BE49-F238E27FC236}">
                <a16:creationId xmlns:a16="http://schemas.microsoft.com/office/drawing/2014/main" id="{5AE9B2D9-8F41-4961-8170-5BDD7A6E4134}"/>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24</a:t>
            </a:fld>
            <a:endParaRPr lang="en-US" sz="900" dirty="0"/>
          </a:p>
        </p:txBody>
      </p:sp>
    </p:spTree>
    <p:extLst>
      <p:ext uri="{BB962C8B-B14F-4D97-AF65-F5344CB8AC3E}">
        <p14:creationId xmlns:p14="http://schemas.microsoft.com/office/powerpoint/2010/main" val="38469683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1BD5FE-8641-4703-B44B-D99E7204FEC2}"/>
              </a:ext>
            </a:extLst>
          </p:cNvPr>
          <p:cNvSpPr>
            <a:spLocks noGrp="1"/>
          </p:cNvSpPr>
          <p:nvPr>
            <p:ph type="title"/>
          </p:nvPr>
        </p:nvSpPr>
        <p:spPr>
          <a:xfrm>
            <a:off x="739248" y="2570012"/>
            <a:ext cx="10614552" cy="846522"/>
          </a:xfrm>
        </p:spPr>
        <p:txBody>
          <a:bodyPr/>
          <a:lstStyle/>
          <a:p>
            <a:r>
              <a:rPr lang="en-US" dirty="0"/>
              <a:t>Thank you</a:t>
            </a:r>
          </a:p>
        </p:txBody>
      </p:sp>
      <p:sp>
        <p:nvSpPr>
          <p:cNvPr id="3" name="Text Placeholder 5">
            <a:extLst>
              <a:ext uri="{FF2B5EF4-FFF2-40B4-BE49-F238E27FC236}">
                <a16:creationId xmlns:a16="http://schemas.microsoft.com/office/drawing/2014/main" id="{7E4CEEB8-40D6-4EAA-B9DB-2AE93CD4E987}"/>
              </a:ext>
            </a:extLst>
          </p:cNvPr>
          <p:cNvSpPr txBox="1">
            <a:spLocks/>
          </p:cNvSpPr>
          <p:nvPr/>
        </p:nvSpPr>
        <p:spPr>
          <a:xfrm>
            <a:off x="8949409" y="2633042"/>
            <a:ext cx="3506786" cy="1208739"/>
          </a:xfrm>
          <a:prstGeom prst="rect">
            <a:avLst/>
          </a:prstGeom>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60">
              <a:spcBef>
                <a:spcPts val="100"/>
              </a:spcBef>
              <a:spcAft>
                <a:spcPts val="100"/>
              </a:spcAft>
              <a:defRPr/>
            </a:pPr>
            <a:r>
              <a:rPr lang="en-GB" sz="2000" kern="7500" spc="80" dirty="0">
                <a:solidFill>
                  <a:srgbClr val="3CAE2A"/>
                </a:solidFill>
                <a:ea typeface="MS PGothic"/>
              </a:rPr>
              <a:t>VINAY MANCHANDA</a:t>
            </a:r>
          </a:p>
          <a:p>
            <a:pPr defTabSz="914366">
              <a:spcBef>
                <a:spcPts val="100"/>
              </a:spcBef>
              <a:spcAft>
                <a:spcPts val="100"/>
              </a:spcAft>
              <a:defRPr/>
            </a:pPr>
            <a:r>
              <a:rPr lang="en-GB" sz="1400" dirty="0">
                <a:ea typeface="MS PGothic"/>
              </a:rPr>
              <a:t>Director</a:t>
            </a:r>
          </a:p>
          <a:p>
            <a:pPr defTabSz="914366">
              <a:spcBef>
                <a:spcPts val="100"/>
              </a:spcBef>
              <a:spcAft>
                <a:spcPts val="100"/>
              </a:spcAft>
              <a:defRPr/>
            </a:pPr>
            <a:r>
              <a:rPr lang="en-US" sz="1400" dirty="0">
                <a:ea typeface="MS PGothic"/>
              </a:rPr>
              <a:t>Valuation Advisory Services</a:t>
            </a:r>
            <a:endParaRPr lang="en-GB" sz="1400" dirty="0">
              <a:ea typeface="MS PGothic"/>
            </a:endParaRPr>
          </a:p>
          <a:p>
            <a:pPr defTabSz="914366">
              <a:spcBef>
                <a:spcPts val="100"/>
              </a:spcBef>
              <a:spcAft>
                <a:spcPts val="100"/>
              </a:spcAft>
              <a:defRPr/>
            </a:pPr>
            <a:r>
              <a:rPr lang="en-GB" sz="1400" dirty="0">
                <a:ea typeface="MS PGothic"/>
              </a:rPr>
              <a:t>M: +91 99109 11172</a:t>
            </a:r>
          </a:p>
          <a:p>
            <a:pPr defTabSz="914360">
              <a:spcBef>
                <a:spcPts val="100"/>
              </a:spcBef>
              <a:spcAft>
                <a:spcPts val="100"/>
              </a:spcAft>
              <a:defRPr/>
            </a:pPr>
            <a:r>
              <a:rPr lang="en-GB" sz="1400" dirty="0">
                <a:ea typeface="MS PGothic"/>
              </a:rPr>
              <a:t>E: </a:t>
            </a:r>
            <a:r>
              <a:rPr lang="en-GB" sz="1400" u="sng" dirty="0">
                <a:solidFill>
                  <a:srgbClr val="13B5EA"/>
                </a:solidFill>
                <a:ea typeface="MS PGothic"/>
              </a:rPr>
              <a:t>Vinay.Manchanda</a:t>
            </a:r>
            <a:r>
              <a:rPr lang="en-GB" sz="1400" u="sng" dirty="0">
                <a:solidFill>
                  <a:srgbClr val="13B5EA"/>
                </a:solidFill>
                <a:ea typeface="MS PGothic"/>
                <a:hlinkClick r:id="rId2">
                  <a:extLst>
                    <a:ext uri="{A12FA001-AC4F-418D-AE19-62706E023703}">
                      <ahyp:hlinkClr xmlns:ahyp="http://schemas.microsoft.com/office/drawing/2018/hyperlinkcolor" val="tx"/>
                    </a:ext>
                  </a:extLst>
                </a:hlinkClick>
              </a:rPr>
              <a:t>@Kroll.com</a:t>
            </a:r>
            <a:r>
              <a:rPr lang="en-GB" sz="1400" u="sng" dirty="0">
                <a:solidFill>
                  <a:srgbClr val="13B5EA"/>
                </a:solidFill>
                <a:ea typeface="MS PGothic"/>
              </a:rPr>
              <a:t> </a:t>
            </a:r>
          </a:p>
        </p:txBody>
      </p:sp>
      <p:pic>
        <p:nvPicPr>
          <p:cNvPr id="5" name="Picture 4" descr="A person wearing a suit and tie smiling at the camera&#10;&#10;Description generated with very high confidence">
            <a:extLst>
              <a:ext uri="{FF2B5EF4-FFF2-40B4-BE49-F238E27FC236}">
                <a16:creationId xmlns:a16="http://schemas.microsoft.com/office/drawing/2014/main" id="{33152AA4-0E2D-4DBA-937B-321085A2EB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5932" y="2591275"/>
            <a:ext cx="1016788" cy="1323500"/>
          </a:xfrm>
          <a:prstGeom prst="rect">
            <a:avLst/>
          </a:prstGeom>
        </p:spPr>
      </p:pic>
    </p:spTree>
    <p:extLst>
      <p:ext uri="{BB962C8B-B14F-4D97-AF65-F5344CB8AC3E}">
        <p14:creationId xmlns:p14="http://schemas.microsoft.com/office/powerpoint/2010/main" val="16611730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1BD5FE-8641-4703-B44B-D99E7204FEC2}"/>
              </a:ext>
            </a:extLst>
          </p:cNvPr>
          <p:cNvSpPr>
            <a:spLocks noGrp="1"/>
          </p:cNvSpPr>
          <p:nvPr>
            <p:ph type="title"/>
          </p:nvPr>
        </p:nvSpPr>
        <p:spPr/>
        <p:txBody>
          <a:bodyPr/>
          <a:lstStyle/>
          <a:p>
            <a:r>
              <a:rPr lang="en-US" dirty="0"/>
              <a:t>Appendix</a:t>
            </a:r>
          </a:p>
        </p:txBody>
      </p:sp>
    </p:spTree>
    <p:extLst>
      <p:ext uri="{BB962C8B-B14F-4D97-AF65-F5344CB8AC3E}">
        <p14:creationId xmlns:p14="http://schemas.microsoft.com/office/powerpoint/2010/main" val="3016260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5DE0D7C2-EF43-4FEB-BAE6-30D35BE2558C}"/>
              </a:ext>
            </a:extLst>
          </p:cNvPr>
          <p:cNvSpPr>
            <a:spLocks noGrp="1"/>
          </p:cNvSpPr>
          <p:nvPr>
            <p:ph type="sldNum" sz="quarter" idx="12"/>
          </p:nvPr>
        </p:nvSpPr>
        <p:spPr/>
        <p:txBody>
          <a:bodyPr/>
          <a:lstStyle/>
          <a:p>
            <a:fld id="{CB7FE98A-78B1-495F-8A5C-53E48422F91F}" type="slidenum">
              <a:rPr lang="en-US" smtClean="0"/>
              <a:pPr/>
              <a:t>27</a:t>
            </a:fld>
            <a:endParaRPr lang="en-US" dirty="0"/>
          </a:p>
        </p:txBody>
      </p:sp>
      <p:sp>
        <p:nvSpPr>
          <p:cNvPr id="4" name="Title 3">
            <a:extLst>
              <a:ext uri="{FF2B5EF4-FFF2-40B4-BE49-F238E27FC236}">
                <a16:creationId xmlns:a16="http://schemas.microsoft.com/office/drawing/2014/main" id="{E06AAC68-BD6E-4276-B3FB-00C472E8E194}"/>
              </a:ext>
            </a:extLst>
          </p:cNvPr>
          <p:cNvSpPr>
            <a:spLocks noGrp="1"/>
          </p:cNvSpPr>
          <p:nvPr>
            <p:ph type="title"/>
          </p:nvPr>
        </p:nvSpPr>
        <p:spPr/>
        <p:txBody>
          <a:bodyPr/>
          <a:lstStyle/>
          <a:p>
            <a:r>
              <a:rPr lang="en-US" dirty="0"/>
              <a:t>Valuation Approaches in case of </a:t>
            </a:r>
            <a:br>
              <a:rPr lang="en-US" dirty="0"/>
            </a:br>
            <a:r>
              <a:rPr lang="en-US" dirty="0"/>
              <a:t>Complex Capital Structure (1/2)</a:t>
            </a:r>
          </a:p>
        </p:txBody>
      </p:sp>
      <p:grpSp>
        <p:nvGrpSpPr>
          <p:cNvPr id="8" name="Group 7">
            <a:extLst>
              <a:ext uri="{FF2B5EF4-FFF2-40B4-BE49-F238E27FC236}">
                <a16:creationId xmlns:a16="http://schemas.microsoft.com/office/drawing/2014/main" id="{654282B3-5919-49F5-83A8-64B2A50C6695}"/>
              </a:ext>
            </a:extLst>
          </p:cNvPr>
          <p:cNvGrpSpPr/>
          <p:nvPr/>
        </p:nvGrpSpPr>
        <p:grpSpPr>
          <a:xfrm>
            <a:off x="846082" y="1601788"/>
            <a:ext cx="10612493" cy="2808281"/>
            <a:chOff x="846082" y="1601788"/>
            <a:chExt cx="10612493" cy="3108110"/>
          </a:xfrm>
        </p:grpSpPr>
        <p:sp>
          <p:nvSpPr>
            <p:cNvPr id="81" name="Rectangle 14">
              <a:extLst>
                <a:ext uri="{FF2B5EF4-FFF2-40B4-BE49-F238E27FC236}">
                  <a16:creationId xmlns:a16="http://schemas.microsoft.com/office/drawing/2014/main" id="{1B63230A-1055-401F-BD95-91241A5A31D2}"/>
                </a:ext>
              </a:extLst>
            </p:cNvPr>
            <p:cNvSpPr>
              <a:spLocks noChangeArrowheads="1"/>
            </p:cNvSpPr>
            <p:nvPr/>
          </p:nvSpPr>
          <p:spPr bwMode="auto">
            <a:xfrm rot="16200000">
              <a:off x="184068" y="2926303"/>
              <a:ext cx="1581397" cy="257369"/>
            </a:xfrm>
            <a:prstGeom prst="rect">
              <a:avLst/>
            </a:prstGeom>
            <a:noFill/>
            <a:ln w="9525">
              <a:noFill/>
              <a:miter lim="800000"/>
              <a:headEnd/>
              <a:tailEnd/>
            </a:ln>
          </p:spPr>
          <p:txBody>
            <a:bodyPr wrap="none" lIns="36000" tIns="36000" rIns="36000" bIns="36000" anchor="ctr">
              <a:spAutoFit/>
            </a:bodyPr>
            <a:lstStyle/>
            <a:p>
              <a:pPr algn="ctr"/>
              <a:r>
                <a:rPr lang="en-US" altLang="ja-JP" sz="1200" b="1" dirty="0">
                  <a:ea typeface="ＭＳ Ｐゴシック" charset="-128"/>
                </a:rPr>
                <a:t>Revenues/Earnings</a:t>
              </a:r>
            </a:p>
          </p:txBody>
        </p:sp>
        <p:sp>
          <p:nvSpPr>
            <p:cNvPr id="46" name="TextBox 45">
              <a:extLst>
                <a:ext uri="{FF2B5EF4-FFF2-40B4-BE49-F238E27FC236}">
                  <a16:creationId xmlns:a16="http://schemas.microsoft.com/office/drawing/2014/main" id="{3C634AB6-28C2-4E3D-B044-BD45DBF7F01B}"/>
                </a:ext>
              </a:extLst>
            </p:cNvPr>
            <p:cNvSpPr txBox="1"/>
            <p:nvPr/>
          </p:nvSpPr>
          <p:spPr>
            <a:xfrm>
              <a:off x="6015440" y="2096681"/>
              <a:ext cx="2515129" cy="1569660"/>
            </a:xfrm>
            <a:prstGeom prst="rect">
              <a:avLst/>
            </a:prstGeom>
            <a:noFill/>
          </p:spPr>
          <p:txBody>
            <a:bodyPr wrap="square" rtlCol="0">
              <a:spAutoFit/>
            </a:bodyPr>
            <a:lstStyle/>
            <a:p>
              <a:pPr algn="ctr"/>
              <a:r>
                <a:rPr lang="en-US" sz="9600" b="1" dirty="0">
                  <a:solidFill>
                    <a:schemeClr val="accent3"/>
                  </a:solidFill>
                </a:rPr>
                <a:t>3</a:t>
              </a:r>
            </a:p>
          </p:txBody>
        </p:sp>
        <p:sp>
          <p:nvSpPr>
            <p:cNvPr id="47" name="TextBox 46">
              <a:extLst>
                <a:ext uri="{FF2B5EF4-FFF2-40B4-BE49-F238E27FC236}">
                  <a16:creationId xmlns:a16="http://schemas.microsoft.com/office/drawing/2014/main" id="{B99C60CA-5ED5-4880-9E6F-85734D8795BC}"/>
                </a:ext>
              </a:extLst>
            </p:cNvPr>
            <p:cNvSpPr txBox="1"/>
            <p:nvPr/>
          </p:nvSpPr>
          <p:spPr>
            <a:xfrm>
              <a:off x="2854520" y="2069482"/>
              <a:ext cx="3124648" cy="1569660"/>
            </a:xfrm>
            <a:prstGeom prst="rect">
              <a:avLst/>
            </a:prstGeom>
            <a:noFill/>
          </p:spPr>
          <p:txBody>
            <a:bodyPr wrap="square" rtlCol="0">
              <a:spAutoFit/>
            </a:bodyPr>
            <a:lstStyle>
              <a:defPPr>
                <a:defRPr lang="en-US"/>
              </a:defPPr>
              <a:lvl1pPr algn="ctr">
                <a:defRPr sz="8800">
                  <a:solidFill>
                    <a:schemeClr val="accent4"/>
                  </a:solidFill>
                </a:defRPr>
              </a:lvl1pPr>
            </a:lstStyle>
            <a:p>
              <a:r>
                <a:rPr lang="en-US" sz="9600" b="1" dirty="0">
                  <a:solidFill>
                    <a:schemeClr val="accent2"/>
                  </a:solidFill>
                </a:rPr>
                <a:t>2</a:t>
              </a:r>
            </a:p>
          </p:txBody>
        </p:sp>
        <p:sp>
          <p:nvSpPr>
            <p:cNvPr id="58" name="Rectangle 89">
              <a:extLst>
                <a:ext uri="{FF2B5EF4-FFF2-40B4-BE49-F238E27FC236}">
                  <a16:creationId xmlns:a16="http://schemas.microsoft.com/office/drawing/2014/main" id="{4BD5E92E-828E-43FF-8D8E-31B3F03B9B80}"/>
                </a:ext>
              </a:extLst>
            </p:cNvPr>
            <p:cNvSpPr>
              <a:spLocks noChangeArrowheads="1"/>
            </p:cNvSpPr>
            <p:nvPr/>
          </p:nvSpPr>
          <p:spPr bwMode="auto">
            <a:xfrm>
              <a:off x="8579858" y="1702640"/>
              <a:ext cx="2430938" cy="257369"/>
            </a:xfrm>
            <a:prstGeom prst="rect">
              <a:avLst/>
            </a:prstGeom>
            <a:noFill/>
            <a:ln w="9525">
              <a:noFill/>
              <a:miter lim="800000"/>
              <a:headEnd/>
              <a:tailEnd/>
            </a:ln>
          </p:spPr>
          <p:txBody>
            <a:bodyPr wrap="square" lIns="0" tIns="45720" rIns="0" bIns="45720">
              <a:noAutofit/>
            </a:bodyPr>
            <a:lstStyle/>
            <a:p>
              <a:pPr algn="ctr"/>
              <a:r>
                <a:rPr lang="en-US" sz="1200" b="1" spc="-5" dirty="0">
                  <a:cs typeface="Arial"/>
                </a:rPr>
                <a:t>Stable Growth</a:t>
              </a:r>
            </a:p>
          </p:txBody>
        </p:sp>
        <p:sp>
          <p:nvSpPr>
            <p:cNvPr id="87" name="Freeform 5">
              <a:extLst>
                <a:ext uri="{FF2B5EF4-FFF2-40B4-BE49-F238E27FC236}">
                  <a16:creationId xmlns:a16="http://schemas.microsoft.com/office/drawing/2014/main" id="{B9081E55-6187-4237-BD34-AF4D8F694F99}"/>
                </a:ext>
              </a:extLst>
            </p:cNvPr>
            <p:cNvSpPr>
              <a:spLocks/>
            </p:cNvSpPr>
            <p:nvPr/>
          </p:nvSpPr>
          <p:spPr bwMode="auto">
            <a:xfrm>
              <a:off x="1189388" y="4337371"/>
              <a:ext cx="1250462" cy="37224"/>
            </a:xfrm>
            <a:custGeom>
              <a:avLst/>
              <a:gdLst>
                <a:gd name="T0" fmla="*/ 0 w 315"/>
                <a:gd name="T1" fmla="*/ 2147483647 h 29"/>
                <a:gd name="T2" fmla="*/ 2147483647 w 315"/>
                <a:gd name="T3" fmla="*/ 2147483647 h 29"/>
                <a:gd name="T4" fmla="*/ 2147483647 w 315"/>
                <a:gd name="T5" fmla="*/ 2147483647 h 29"/>
                <a:gd name="T6" fmla="*/ 2147483647 w 315"/>
                <a:gd name="T7" fmla="*/ 0 h 29"/>
                <a:gd name="T8" fmla="*/ 0 60000 65536"/>
                <a:gd name="T9" fmla="*/ 0 60000 65536"/>
                <a:gd name="T10" fmla="*/ 0 60000 65536"/>
                <a:gd name="T11" fmla="*/ 0 60000 65536"/>
                <a:gd name="T12" fmla="*/ 0 w 315"/>
                <a:gd name="T13" fmla="*/ 0 h 29"/>
                <a:gd name="T14" fmla="*/ 315 w 315"/>
                <a:gd name="T15" fmla="*/ 29 h 29"/>
              </a:gdLst>
              <a:ahLst/>
              <a:cxnLst>
                <a:cxn ang="T8">
                  <a:pos x="T0" y="T1"/>
                </a:cxn>
                <a:cxn ang="T9">
                  <a:pos x="T2" y="T3"/>
                </a:cxn>
                <a:cxn ang="T10">
                  <a:pos x="T4" y="T5"/>
                </a:cxn>
                <a:cxn ang="T11">
                  <a:pos x="T6" y="T7"/>
                </a:cxn>
              </a:cxnLst>
              <a:rect l="T12" t="T13" r="T14" b="T15"/>
              <a:pathLst>
                <a:path w="315" h="29">
                  <a:moveTo>
                    <a:pt x="0" y="29"/>
                  </a:moveTo>
                  <a:lnTo>
                    <a:pt x="158" y="14"/>
                  </a:lnTo>
                  <a:lnTo>
                    <a:pt x="234" y="10"/>
                  </a:lnTo>
                  <a:lnTo>
                    <a:pt x="315" y="0"/>
                  </a:lnTo>
                </a:path>
              </a:pathLst>
            </a:custGeom>
            <a:solidFill>
              <a:schemeClr val="tx1"/>
            </a:solidFill>
            <a:ln w="38100">
              <a:solidFill>
                <a:schemeClr val="tx2"/>
              </a:solidFill>
              <a:round/>
              <a:headEnd/>
              <a:tailEnd/>
            </a:ln>
          </p:spPr>
          <p:txBody>
            <a:bodyPr lIns="36000" tIns="36000" rIns="36000" bIns="36000"/>
            <a:lstStyle/>
            <a:p>
              <a:endParaRPr lang="en-US" dirty="0"/>
            </a:p>
          </p:txBody>
        </p:sp>
        <p:sp>
          <p:nvSpPr>
            <p:cNvPr id="88" name="Freeform 6">
              <a:extLst>
                <a:ext uri="{FF2B5EF4-FFF2-40B4-BE49-F238E27FC236}">
                  <a16:creationId xmlns:a16="http://schemas.microsoft.com/office/drawing/2014/main" id="{38096513-0B7D-45A4-80C0-E5BD49EBE8FC}"/>
                </a:ext>
              </a:extLst>
            </p:cNvPr>
            <p:cNvSpPr>
              <a:spLocks/>
            </p:cNvSpPr>
            <p:nvPr/>
          </p:nvSpPr>
          <p:spPr bwMode="auto">
            <a:xfrm>
              <a:off x="2439850" y="4256718"/>
              <a:ext cx="1262297" cy="80653"/>
            </a:xfrm>
            <a:custGeom>
              <a:avLst/>
              <a:gdLst>
                <a:gd name="T0" fmla="*/ 0 w 319"/>
                <a:gd name="T1" fmla="*/ 2147483647 h 62"/>
                <a:gd name="T2" fmla="*/ 2147483647 w 319"/>
                <a:gd name="T3" fmla="*/ 2147483647 h 62"/>
                <a:gd name="T4" fmla="*/ 2147483647 w 319"/>
                <a:gd name="T5" fmla="*/ 2147483647 h 62"/>
                <a:gd name="T6" fmla="*/ 2147483647 w 319"/>
                <a:gd name="T7" fmla="*/ 2147483647 h 62"/>
                <a:gd name="T8" fmla="*/ 2147483647 w 319"/>
                <a:gd name="T9" fmla="*/ 2147483647 h 62"/>
                <a:gd name="T10" fmla="*/ 2147483647 w 319"/>
                <a:gd name="T11" fmla="*/ 0 h 62"/>
                <a:gd name="T12" fmla="*/ 0 60000 65536"/>
                <a:gd name="T13" fmla="*/ 0 60000 65536"/>
                <a:gd name="T14" fmla="*/ 0 60000 65536"/>
                <a:gd name="T15" fmla="*/ 0 60000 65536"/>
                <a:gd name="T16" fmla="*/ 0 60000 65536"/>
                <a:gd name="T17" fmla="*/ 0 60000 65536"/>
                <a:gd name="T18" fmla="*/ 0 w 319"/>
                <a:gd name="T19" fmla="*/ 0 h 62"/>
                <a:gd name="T20" fmla="*/ 319 w 319"/>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319" h="62">
                  <a:moveTo>
                    <a:pt x="0" y="62"/>
                  </a:moveTo>
                  <a:lnTo>
                    <a:pt x="81" y="53"/>
                  </a:lnTo>
                  <a:lnTo>
                    <a:pt x="157" y="43"/>
                  </a:lnTo>
                  <a:lnTo>
                    <a:pt x="238" y="29"/>
                  </a:lnTo>
                  <a:lnTo>
                    <a:pt x="281" y="15"/>
                  </a:lnTo>
                  <a:lnTo>
                    <a:pt x="319" y="0"/>
                  </a:lnTo>
                </a:path>
              </a:pathLst>
            </a:custGeom>
            <a:solidFill>
              <a:schemeClr val="tx1"/>
            </a:solidFill>
            <a:ln w="38100">
              <a:solidFill>
                <a:schemeClr val="tx2"/>
              </a:solidFill>
              <a:round/>
              <a:headEnd/>
              <a:tailEnd/>
            </a:ln>
          </p:spPr>
          <p:txBody>
            <a:bodyPr lIns="36000" tIns="36000" rIns="36000" bIns="36000"/>
            <a:lstStyle/>
            <a:p>
              <a:endParaRPr lang="en-US" dirty="0"/>
            </a:p>
          </p:txBody>
        </p:sp>
        <p:sp>
          <p:nvSpPr>
            <p:cNvPr id="89" name="Freeform 7">
              <a:extLst>
                <a:ext uri="{FF2B5EF4-FFF2-40B4-BE49-F238E27FC236}">
                  <a16:creationId xmlns:a16="http://schemas.microsoft.com/office/drawing/2014/main" id="{BD4456FB-686D-432F-B7BC-B6F26D4092BA}"/>
                </a:ext>
              </a:extLst>
            </p:cNvPr>
            <p:cNvSpPr>
              <a:spLocks/>
            </p:cNvSpPr>
            <p:nvPr/>
          </p:nvSpPr>
          <p:spPr bwMode="auto">
            <a:xfrm>
              <a:off x="3702147" y="3992424"/>
              <a:ext cx="1246518" cy="264294"/>
            </a:xfrm>
            <a:custGeom>
              <a:avLst/>
              <a:gdLst>
                <a:gd name="T0" fmla="*/ 0 w 314"/>
                <a:gd name="T1" fmla="*/ 2147483647 h 204"/>
                <a:gd name="T2" fmla="*/ 2147483647 w 314"/>
                <a:gd name="T3" fmla="*/ 2147483647 h 204"/>
                <a:gd name="T4" fmla="*/ 2147483647 w 314"/>
                <a:gd name="T5" fmla="*/ 2147483647 h 204"/>
                <a:gd name="T6" fmla="*/ 2147483647 w 314"/>
                <a:gd name="T7" fmla="*/ 2147483647 h 204"/>
                <a:gd name="T8" fmla="*/ 2147483647 w 314"/>
                <a:gd name="T9" fmla="*/ 2147483647 h 204"/>
                <a:gd name="T10" fmla="*/ 2147483647 w 314"/>
                <a:gd name="T11" fmla="*/ 2147483647 h 204"/>
                <a:gd name="T12" fmla="*/ 2147483647 w 314"/>
                <a:gd name="T13" fmla="*/ 0 h 204"/>
                <a:gd name="T14" fmla="*/ 0 60000 65536"/>
                <a:gd name="T15" fmla="*/ 0 60000 65536"/>
                <a:gd name="T16" fmla="*/ 0 60000 65536"/>
                <a:gd name="T17" fmla="*/ 0 60000 65536"/>
                <a:gd name="T18" fmla="*/ 0 60000 65536"/>
                <a:gd name="T19" fmla="*/ 0 60000 65536"/>
                <a:gd name="T20" fmla="*/ 0 60000 65536"/>
                <a:gd name="T21" fmla="*/ 0 w 314"/>
                <a:gd name="T22" fmla="*/ 0 h 204"/>
                <a:gd name="T23" fmla="*/ 314 w 314"/>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 h="204">
                  <a:moveTo>
                    <a:pt x="0" y="204"/>
                  </a:moveTo>
                  <a:lnTo>
                    <a:pt x="81" y="171"/>
                  </a:lnTo>
                  <a:lnTo>
                    <a:pt x="157" y="128"/>
                  </a:lnTo>
                  <a:lnTo>
                    <a:pt x="195" y="104"/>
                  </a:lnTo>
                  <a:lnTo>
                    <a:pt x="233" y="76"/>
                  </a:lnTo>
                  <a:lnTo>
                    <a:pt x="276" y="42"/>
                  </a:lnTo>
                  <a:lnTo>
                    <a:pt x="314"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0" name="Freeform 8">
              <a:extLst>
                <a:ext uri="{FF2B5EF4-FFF2-40B4-BE49-F238E27FC236}">
                  <a16:creationId xmlns:a16="http://schemas.microsoft.com/office/drawing/2014/main" id="{D2AB3CFA-A675-4326-B5E6-5C61FEE3A546}"/>
                </a:ext>
              </a:extLst>
            </p:cNvPr>
            <p:cNvSpPr>
              <a:spLocks/>
            </p:cNvSpPr>
            <p:nvPr/>
          </p:nvSpPr>
          <p:spPr bwMode="auto">
            <a:xfrm>
              <a:off x="4948665" y="3322383"/>
              <a:ext cx="1250465" cy="670041"/>
            </a:xfrm>
            <a:custGeom>
              <a:avLst/>
              <a:gdLst>
                <a:gd name="T0" fmla="*/ 0 w 320"/>
                <a:gd name="T1" fmla="*/ 2147483647 h 514"/>
                <a:gd name="T2" fmla="*/ 2147483647 w 320"/>
                <a:gd name="T3" fmla="*/ 2147483647 h 514"/>
                <a:gd name="T4" fmla="*/ 2147483647 w 320"/>
                <a:gd name="T5" fmla="*/ 2147483647 h 514"/>
                <a:gd name="T6" fmla="*/ 2147483647 w 320"/>
                <a:gd name="T7" fmla="*/ 2147483647 h 514"/>
                <a:gd name="T8" fmla="*/ 2147483647 w 320"/>
                <a:gd name="T9" fmla="*/ 2147483647 h 514"/>
                <a:gd name="T10" fmla="*/ 2147483647 w 320"/>
                <a:gd name="T11" fmla="*/ 2147483647 h 514"/>
                <a:gd name="T12" fmla="*/ 2147483647 w 320"/>
                <a:gd name="T13" fmla="*/ 2147483647 h 514"/>
                <a:gd name="T14" fmla="*/ 2147483647 w 320"/>
                <a:gd name="T15" fmla="*/ 0 h 514"/>
                <a:gd name="T16" fmla="*/ 0 60000 65536"/>
                <a:gd name="T17" fmla="*/ 0 60000 65536"/>
                <a:gd name="T18" fmla="*/ 0 60000 65536"/>
                <a:gd name="T19" fmla="*/ 0 60000 65536"/>
                <a:gd name="T20" fmla="*/ 0 60000 65536"/>
                <a:gd name="T21" fmla="*/ 0 60000 65536"/>
                <a:gd name="T22" fmla="*/ 0 60000 65536"/>
                <a:gd name="T23" fmla="*/ 0 60000 65536"/>
                <a:gd name="T24" fmla="*/ 0 w 320"/>
                <a:gd name="T25" fmla="*/ 0 h 514"/>
                <a:gd name="T26" fmla="*/ 320 w 320"/>
                <a:gd name="T27" fmla="*/ 514 h 5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0" h="514">
                  <a:moveTo>
                    <a:pt x="0" y="514"/>
                  </a:moveTo>
                  <a:lnTo>
                    <a:pt x="38" y="466"/>
                  </a:lnTo>
                  <a:lnTo>
                    <a:pt x="81" y="409"/>
                  </a:lnTo>
                  <a:lnTo>
                    <a:pt x="119" y="342"/>
                  </a:lnTo>
                  <a:lnTo>
                    <a:pt x="158" y="276"/>
                  </a:lnTo>
                  <a:lnTo>
                    <a:pt x="239" y="138"/>
                  </a:lnTo>
                  <a:lnTo>
                    <a:pt x="281" y="66"/>
                  </a:lnTo>
                  <a:lnTo>
                    <a:pt x="320"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1" name="Freeform 9">
              <a:extLst>
                <a:ext uri="{FF2B5EF4-FFF2-40B4-BE49-F238E27FC236}">
                  <a16:creationId xmlns:a16="http://schemas.microsoft.com/office/drawing/2014/main" id="{6CA5BA40-EC32-48F1-89E1-527F8E8F3141}"/>
                </a:ext>
              </a:extLst>
            </p:cNvPr>
            <p:cNvSpPr>
              <a:spLocks/>
            </p:cNvSpPr>
            <p:nvPr/>
          </p:nvSpPr>
          <p:spPr bwMode="auto">
            <a:xfrm>
              <a:off x="6199128" y="2653583"/>
              <a:ext cx="1242572" cy="668800"/>
            </a:xfrm>
            <a:custGeom>
              <a:avLst/>
              <a:gdLst>
                <a:gd name="T0" fmla="*/ 0 w 314"/>
                <a:gd name="T1" fmla="*/ 2147483647 h 514"/>
                <a:gd name="T2" fmla="*/ 2147483647 w 314"/>
                <a:gd name="T3" fmla="*/ 2147483647 h 514"/>
                <a:gd name="T4" fmla="*/ 2147483647 w 314"/>
                <a:gd name="T5" fmla="*/ 2147483647 h 514"/>
                <a:gd name="T6" fmla="*/ 2147483647 w 314"/>
                <a:gd name="T7" fmla="*/ 2147483647 h 514"/>
                <a:gd name="T8" fmla="*/ 2147483647 w 314"/>
                <a:gd name="T9" fmla="*/ 0 h 514"/>
                <a:gd name="T10" fmla="*/ 0 60000 65536"/>
                <a:gd name="T11" fmla="*/ 0 60000 65536"/>
                <a:gd name="T12" fmla="*/ 0 60000 65536"/>
                <a:gd name="T13" fmla="*/ 0 60000 65536"/>
                <a:gd name="T14" fmla="*/ 0 60000 65536"/>
                <a:gd name="T15" fmla="*/ 0 w 314"/>
                <a:gd name="T16" fmla="*/ 0 h 514"/>
                <a:gd name="T17" fmla="*/ 314 w 314"/>
                <a:gd name="T18" fmla="*/ 514 h 514"/>
              </a:gdLst>
              <a:ahLst/>
              <a:cxnLst>
                <a:cxn ang="T10">
                  <a:pos x="T0" y="T1"/>
                </a:cxn>
                <a:cxn ang="T11">
                  <a:pos x="T2" y="T3"/>
                </a:cxn>
                <a:cxn ang="T12">
                  <a:pos x="T4" y="T5"/>
                </a:cxn>
                <a:cxn ang="T13">
                  <a:pos x="T6" y="T7"/>
                </a:cxn>
                <a:cxn ang="T14">
                  <a:pos x="T8" y="T9"/>
                </a:cxn>
              </a:cxnLst>
              <a:rect l="T15" t="T16" r="T17" b="T18"/>
              <a:pathLst>
                <a:path w="314" h="514">
                  <a:moveTo>
                    <a:pt x="0" y="514"/>
                  </a:moveTo>
                  <a:lnTo>
                    <a:pt x="80" y="385"/>
                  </a:lnTo>
                  <a:lnTo>
                    <a:pt x="157" y="252"/>
                  </a:lnTo>
                  <a:lnTo>
                    <a:pt x="238" y="124"/>
                  </a:lnTo>
                  <a:lnTo>
                    <a:pt x="314"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2" name="Freeform 10">
              <a:extLst>
                <a:ext uri="{FF2B5EF4-FFF2-40B4-BE49-F238E27FC236}">
                  <a16:creationId xmlns:a16="http://schemas.microsoft.com/office/drawing/2014/main" id="{9ADCF174-95BF-4D0E-81F8-FBD32512CE45}"/>
                </a:ext>
              </a:extLst>
            </p:cNvPr>
            <p:cNvSpPr>
              <a:spLocks/>
            </p:cNvSpPr>
            <p:nvPr/>
          </p:nvSpPr>
          <p:spPr bwMode="auto">
            <a:xfrm>
              <a:off x="7441701" y="2082807"/>
              <a:ext cx="1246518" cy="570776"/>
            </a:xfrm>
            <a:custGeom>
              <a:avLst/>
              <a:gdLst>
                <a:gd name="T0" fmla="*/ 0 w 314"/>
                <a:gd name="T1" fmla="*/ 2147483647 h 438"/>
                <a:gd name="T2" fmla="*/ 2147483647 w 314"/>
                <a:gd name="T3" fmla="*/ 2147483647 h 438"/>
                <a:gd name="T4" fmla="*/ 2147483647 w 314"/>
                <a:gd name="T5" fmla="*/ 2147483647 h 438"/>
                <a:gd name="T6" fmla="*/ 2147483647 w 314"/>
                <a:gd name="T7" fmla="*/ 2147483647 h 438"/>
                <a:gd name="T8" fmla="*/ 2147483647 w 314"/>
                <a:gd name="T9" fmla="*/ 2147483647 h 438"/>
                <a:gd name="T10" fmla="*/ 2147483647 w 314"/>
                <a:gd name="T11" fmla="*/ 2147483647 h 438"/>
                <a:gd name="T12" fmla="*/ 2147483647 w 314"/>
                <a:gd name="T13" fmla="*/ 0 h 438"/>
                <a:gd name="T14" fmla="*/ 0 60000 65536"/>
                <a:gd name="T15" fmla="*/ 0 60000 65536"/>
                <a:gd name="T16" fmla="*/ 0 60000 65536"/>
                <a:gd name="T17" fmla="*/ 0 60000 65536"/>
                <a:gd name="T18" fmla="*/ 0 60000 65536"/>
                <a:gd name="T19" fmla="*/ 0 60000 65536"/>
                <a:gd name="T20" fmla="*/ 0 60000 65536"/>
                <a:gd name="T21" fmla="*/ 0 w 314"/>
                <a:gd name="T22" fmla="*/ 0 h 438"/>
                <a:gd name="T23" fmla="*/ 314 w 314"/>
                <a:gd name="T24" fmla="*/ 438 h 4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 h="438">
                  <a:moveTo>
                    <a:pt x="0" y="438"/>
                  </a:moveTo>
                  <a:lnTo>
                    <a:pt x="76" y="314"/>
                  </a:lnTo>
                  <a:lnTo>
                    <a:pt x="157" y="195"/>
                  </a:lnTo>
                  <a:lnTo>
                    <a:pt x="195" y="138"/>
                  </a:lnTo>
                  <a:lnTo>
                    <a:pt x="233" y="86"/>
                  </a:lnTo>
                  <a:lnTo>
                    <a:pt x="276" y="38"/>
                  </a:lnTo>
                  <a:lnTo>
                    <a:pt x="314"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3" name="Freeform 11">
              <a:extLst>
                <a:ext uri="{FF2B5EF4-FFF2-40B4-BE49-F238E27FC236}">
                  <a16:creationId xmlns:a16="http://schemas.microsoft.com/office/drawing/2014/main" id="{563433C5-3E3B-45D9-A32C-BF1939D9E8E9}"/>
                </a:ext>
              </a:extLst>
            </p:cNvPr>
            <p:cNvSpPr>
              <a:spLocks/>
            </p:cNvSpPr>
            <p:nvPr/>
          </p:nvSpPr>
          <p:spPr bwMode="auto">
            <a:xfrm>
              <a:off x="8688219" y="1927705"/>
              <a:ext cx="1262297" cy="155102"/>
            </a:xfrm>
            <a:custGeom>
              <a:avLst/>
              <a:gdLst>
                <a:gd name="T0" fmla="*/ 0 w 319"/>
                <a:gd name="T1" fmla="*/ 2147483647 h 119"/>
                <a:gd name="T2" fmla="*/ 2147483647 w 319"/>
                <a:gd name="T3" fmla="*/ 2147483647 h 119"/>
                <a:gd name="T4" fmla="*/ 2147483647 w 319"/>
                <a:gd name="T5" fmla="*/ 2147483647 h 119"/>
                <a:gd name="T6" fmla="*/ 2147483647 w 319"/>
                <a:gd name="T7" fmla="*/ 2147483647 h 119"/>
                <a:gd name="T8" fmla="*/ 2147483647 w 319"/>
                <a:gd name="T9" fmla="*/ 2147483647 h 119"/>
                <a:gd name="T10" fmla="*/ 2147483647 w 319"/>
                <a:gd name="T11" fmla="*/ 2147483647 h 119"/>
                <a:gd name="T12" fmla="*/ 2147483647 w 319"/>
                <a:gd name="T13" fmla="*/ 2147483647 h 119"/>
                <a:gd name="T14" fmla="*/ 2147483647 w 319"/>
                <a:gd name="T15" fmla="*/ 0 h 119"/>
                <a:gd name="T16" fmla="*/ 0 60000 65536"/>
                <a:gd name="T17" fmla="*/ 0 60000 65536"/>
                <a:gd name="T18" fmla="*/ 0 60000 65536"/>
                <a:gd name="T19" fmla="*/ 0 60000 65536"/>
                <a:gd name="T20" fmla="*/ 0 60000 65536"/>
                <a:gd name="T21" fmla="*/ 0 60000 65536"/>
                <a:gd name="T22" fmla="*/ 0 60000 65536"/>
                <a:gd name="T23" fmla="*/ 0 60000 65536"/>
                <a:gd name="T24" fmla="*/ 0 w 319"/>
                <a:gd name="T25" fmla="*/ 0 h 119"/>
                <a:gd name="T26" fmla="*/ 319 w 319"/>
                <a:gd name="T27" fmla="*/ 119 h 1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9" h="119">
                  <a:moveTo>
                    <a:pt x="0" y="119"/>
                  </a:moveTo>
                  <a:lnTo>
                    <a:pt x="38" y="86"/>
                  </a:lnTo>
                  <a:lnTo>
                    <a:pt x="81" y="62"/>
                  </a:lnTo>
                  <a:lnTo>
                    <a:pt x="119" y="43"/>
                  </a:lnTo>
                  <a:lnTo>
                    <a:pt x="157" y="29"/>
                  </a:lnTo>
                  <a:lnTo>
                    <a:pt x="200" y="19"/>
                  </a:lnTo>
                  <a:lnTo>
                    <a:pt x="238" y="10"/>
                  </a:lnTo>
                  <a:lnTo>
                    <a:pt x="319"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4" name="Freeform 12">
              <a:extLst>
                <a:ext uri="{FF2B5EF4-FFF2-40B4-BE49-F238E27FC236}">
                  <a16:creationId xmlns:a16="http://schemas.microsoft.com/office/drawing/2014/main" id="{E66BC792-49C0-4BE5-BB02-13F730F44456}"/>
                </a:ext>
              </a:extLst>
            </p:cNvPr>
            <p:cNvSpPr>
              <a:spLocks/>
            </p:cNvSpPr>
            <p:nvPr/>
          </p:nvSpPr>
          <p:spPr bwMode="auto">
            <a:xfrm>
              <a:off x="9950516" y="1927705"/>
              <a:ext cx="1031403" cy="48030"/>
            </a:xfrm>
            <a:custGeom>
              <a:avLst/>
              <a:gdLst>
                <a:gd name="T0" fmla="*/ 0 w 315"/>
                <a:gd name="T1" fmla="*/ 0 h 57"/>
                <a:gd name="T2" fmla="*/ 2147483647 w 315"/>
                <a:gd name="T3" fmla="*/ 0 h 57"/>
                <a:gd name="T4" fmla="*/ 2147483647 w 315"/>
                <a:gd name="T5" fmla="*/ 2147483647 h 57"/>
                <a:gd name="T6" fmla="*/ 2147483647 w 315"/>
                <a:gd name="T7" fmla="*/ 2147483647 h 57"/>
                <a:gd name="T8" fmla="*/ 2147483647 w 315"/>
                <a:gd name="T9" fmla="*/ 2147483647 h 57"/>
                <a:gd name="T10" fmla="*/ 0 60000 65536"/>
                <a:gd name="T11" fmla="*/ 0 60000 65536"/>
                <a:gd name="T12" fmla="*/ 0 60000 65536"/>
                <a:gd name="T13" fmla="*/ 0 60000 65536"/>
                <a:gd name="T14" fmla="*/ 0 60000 65536"/>
                <a:gd name="T15" fmla="*/ 0 w 315"/>
                <a:gd name="T16" fmla="*/ 0 h 57"/>
                <a:gd name="T17" fmla="*/ 315 w 315"/>
                <a:gd name="T18" fmla="*/ 57 h 57"/>
              </a:gdLst>
              <a:ahLst/>
              <a:cxnLst>
                <a:cxn ang="T10">
                  <a:pos x="T0" y="T1"/>
                </a:cxn>
                <a:cxn ang="T11">
                  <a:pos x="T2" y="T3"/>
                </a:cxn>
                <a:cxn ang="T12">
                  <a:pos x="T4" y="T5"/>
                </a:cxn>
                <a:cxn ang="T13">
                  <a:pos x="T6" y="T7"/>
                </a:cxn>
                <a:cxn ang="T14">
                  <a:pos x="T8" y="T9"/>
                </a:cxn>
              </a:cxnLst>
              <a:rect l="T15" t="T16" r="T17" b="T18"/>
              <a:pathLst>
                <a:path w="315" h="57">
                  <a:moveTo>
                    <a:pt x="0" y="0"/>
                  </a:moveTo>
                  <a:lnTo>
                    <a:pt x="81" y="0"/>
                  </a:lnTo>
                  <a:lnTo>
                    <a:pt x="158" y="10"/>
                  </a:lnTo>
                  <a:lnTo>
                    <a:pt x="234" y="29"/>
                  </a:lnTo>
                  <a:lnTo>
                    <a:pt x="315" y="57"/>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82" name="Rectangle 15">
              <a:extLst>
                <a:ext uri="{FF2B5EF4-FFF2-40B4-BE49-F238E27FC236}">
                  <a16:creationId xmlns:a16="http://schemas.microsoft.com/office/drawing/2014/main" id="{C8FB8362-0382-4768-A9DA-447BDE7D4790}"/>
                </a:ext>
              </a:extLst>
            </p:cNvPr>
            <p:cNvSpPr>
              <a:spLocks noChangeArrowheads="1"/>
            </p:cNvSpPr>
            <p:nvPr/>
          </p:nvSpPr>
          <p:spPr bwMode="auto">
            <a:xfrm>
              <a:off x="5657650" y="4452529"/>
              <a:ext cx="1332663" cy="257369"/>
            </a:xfrm>
            <a:prstGeom prst="rect">
              <a:avLst/>
            </a:prstGeom>
            <a:noFill/>
            <a:ln w="9525">
              <a:noFill/>
              <a:miter lim="800000"/>
              <a:headEnd/>
              <a:tailEnd/>
            </a:ln>
          </p:spPr>
          <p:txBody>
            <a:bodyPr wrap="none" lIns="36000" tIns="36000" rIns="36000" bIns="36000">
              <a:spAutoFit/>
            </a:bodyPr>
            <a:lstStyle/>
            <a:p>
              <a:pPr algn="ctr"/>
              <a:r>
                <a:rPr lang="en-US" altLang="ja-JP" sz="1200" b="1" dirty="0">
                  <a:ea typeface="ＭＳ Ｐゴシック" charset="-128"/>
                </a:rPr>
                <a:t>Time since launch</a:t>
              </a:r>
            </a:p>
          </p:txBody>
        </p:sp>
        <p:sp>
          <p:nvSpPr>
            <p:cNvPr id="83" name="Line 21">
              <a:extLst>
                <a:ext uri="{FF2B5EF4-FFF2-40B4-BE49-F238E27FC236}">
                  <a16:creationId xmlns:a16="http://schemas.microsoft.com/office/drawing/2014/main" id="{DC07065B-E22C-4CC3-B7C6-133294DEFE17}"/>
                </a:ext>
              </a:extLst>
            </p:cNvPr>
            <p:cNvSpPr>
              <a:spLocks noChangeShapeType="1"/>
            </p:cNvSpPr>
            <p:nvPr/>
          </p:nvSpPr>
          <p:spPr bwMode="auto">
            <a:xfrm flipV="1">
              <a:off x="1189388" y="4382856"/>
              <a:ext cx="10269187" cy="17797"/>
            </a:xfrm>
            <a:prstGeom prst="line">
              <a:avLst/>
            </a:prstGeom>
            <a:noFill/>
            <a:ln w="9525">
              <a:solidFill>
                <a:schemeClr val="bg1">
                  <a:lumMod val="75000"/>
                </a:schemeClr>
              </a:solidFill>
              <a:round/>
              <a:headEnd/>
              <a:tailEnd type="triangle" w="med" len="med"/>
            </a:ln>
          </p:spPr>
          <p:txBody>
            <a:bodyPr wrap="none" lIns="36000" tIns="36000" rIns="36000" bIns="36000" anchor="ctr"/>
            <a:lstStyle/>
            <a:p>
              <a:endParaRPr lang="en-US" dirty="0"/>
            </a:p>
          </p:txBody>
        </p:sp>
        <p:sp>
          <p:nvSpPr>
            <p:cNvPr id="84" name="Line 22">
              <a:extLst>
                <a:ext uri="{FF2B5EF4-FFF2-40B4-BE49-F238E27FC236}">
                  <a16:creationId xmlns:a16="http://schemas.microsoft.com/office/drawing/2014/main" id="{3E871B76-E835-4DF2-9AEF-BE01A73D4D42}"/>
                </a:ext>
              </a:extLst>
            </p:cNvPr>
            <p:cNvSpPr>
              <a:spLocks noChangeShapeType="1"/>
            </p:cNvSpPr>
            <p:nvPr/>
          </p:nvSpPr>
          <p:spPr bwMode="auto">
            <a:xfrm flipV="1">
              <a:off x="1189386" y="1616541"/>
              <a:ext cx="23663" cy="2777907"/>
            </a:xfrm>
            <a:prstGeom prst="line">
              <a:avLst/>
            </a:prstGeom>
            <a:noFill/>
            <a:ln w="9525">
              <a:solidFill>
                <a:schemeClr val="bg1">
                  <a:lumMod val="75000"/>
                </a:schemeClr>
              </a:solidFill>
              <a:round/>
              <a:headEnd/>
              <a:tailEnd type="triangle" w="med" len="med"/>
            </a:ln>
          </p:spPr>
          <p:txBody>
            <a:bodyPr wrap="none" lIns="36000" tIns="36000" rIns="36000" bIns="36000" anchor="ctr"/>
            <a:lstStyle/>
            <a:p>
              <a:endParaRPr lang="en-US" dirty="0"/>
            </a:p>
          </p:txBody>
        </p:sp>
        <p:sp>
          <p:nvSpPr>
            <p:cNvPr id="85" name="Rectangle 23">
              <a:extLst>
                <a:ext uri="{FF2B5EF4-FFF2-40B4-BE49-F238E27FC236}">
                  <a16:creationId xmlns:a16="http://schemas.microsoft.com/office/drawing/2014/main" id="{F3371FAA-3D67-4D27-8BEC-45FE8691C866}"/>
                </a:ext>
              </a:extLst>
            </p:cNvPr>
            <p:cNvSpPr>
              <a:spLocks noChangeArrowheads="1"/>
            </p:cNvSpPr>
            <p:nvPr/>
          </p:nvSpPr>
          <p:spPr bwMode="auto">
            <a:xfrm>
              <a:off x="2854520" y="1702640"/>
              <a:ext cx="3124648" cy="257369"/>
            </a:xfrm>
            <a:prstGeom prst="rect">
              <a:avLst/>
            </a:prstGeom>
            <a:noFill/>
            <a:ln w="9525">
              <a:noFill/>
              <a:miter lim="800000"/>
              <a:headEnd/>
              <a:tailEnd/>
            </a:ln>
          </p:spPr>
          <p:txBody>
            <a:bodyPr wrap="square" lIns="0" tIns="45720" rIns="0" bIns="45720">
              <a:noAutofit/>
            </a:bodyPr>
            <a:lstStyle/>
            <a:p>
              <a:pPr algn="ctr"/>
              <a:r>
                <a:rPr lang="en-US" altLang="ja-JP" sz="1200" b="1" dirty="0">
                  <a:solidFill>
                    <a:schemeClr val="accent2"/>
                  </a:solidFill>
                  <a:ea typeface="ＭＳ Ｐゴシック" charset="-128"/>
                </a:rPr>
                <a:t>Early Stage &amp; Growth Stage</a:t>
              </a:r>
            </a:p>
          </p:txBody>
        </p:sp>
        <p:sp>
          <p:nvSpPr>
            <p:cNvPr id="86" name="Rectangle 24">
              <a:extLst>
                <a:ext uri="{FF2B5EF4-FFF2-40B4-BE49-F238E27FC236}">
                  <a16:creationId xmlns:a16="http://schemas.microsoft.com/office/drawing/2014/main" id="{1BD4C9EB-3651-42EF-8254-3F351498F707}"/>
                </a:ext>
              </a:extLst>
            </p:cNvPr>
            <p:cNvSpPr>
              <a:spLocks noChangeArrowheads="1"/>
            </p:cNvSpPr>
            <p:nvPr/>
          </p:nvSpPr>
          <p:spPr bwMode="auto">
            <a:xfrm>
              <a:off x="6015440" y="1702640"/>
              <a:ext cx="2515129" cy="257369"/>
            </a:xfrm>
            <a:prstGeom prst="rect">
              <a:avLst/>
            </a:prstGeom>
            <a:noFill/>
            <a:ln w="9525">
              <a:noFill/>
              <a:miter lim="800000"/>
              <a:headEnd/>
              <a:tailEnd/>
            </a:ln>
          </p:spPr>
          <p:txBody>
            <a:bodyPr wrap="square" lIns="0" tIns="45720" rIns="0" bIns="45720">
              <a:noAutofit/>
            </a:bodyPr>
            <a:lstStyle/>
            <a:p>
              <a:pPr algn="ctr"/>
              <a:r>
                <a:rPr lang="en-US" altLang="ja-JP" sz="1200" b="1" dirty="0">
                  <a:solidFill>
                    <a:schemeClr val="accent3"/>
                  </a:solidFill>
                  <a:ea typeface="ＭＳ Ｐゴシック" charset="-128"/>
                </a:rPr>
                <a:t>High Growth</a:t>
              </a:r>
            </a:p>
          </p:txBody>
        </p:sp>
        <p:sp>
          <p:nvSpPr>
            <p:cNvPr id="56" name="TextBox 55">
              <a:extLst>
                <a:ext uri="{FF2B5EF4-FFF2-40B4-BE49-F238E27FC236}">
                  <a16:creationId xmlns:a16="http://schemas.microsoft.com/office/drawing/2014/main" id="{F4FD5BC4-EE36-4CE4-A310-E84F74C45354}"/>
                </a:ext>
              </a:extLst>
            </p:cNvPr>
            <p:cNvSpPr txBox="1"/>
            <p:nvPr/>
          </p:nvSpPr>
          <p:spPr>
            <a:xfrm>
              <a:off x="1223331" y="2052459"/>
              <a:ext cx="1594916" cy="1569660"/>
            </a:xfrm>
            <a:prstGeom prst="rect">
              <a:avLst/>
            </a:prstGeom>
            <a:noFill/>
          </p:spPr>
          <p:txBody>
            <a:bodyPr wrap="square" rtlCol="0">
              <a:spAutoFit/>
            </a:bodyPr>
            <a:lstStyle/>
            <a:p>
              <a:pPr algn="ctr"/>
              <a:r>
                <a:rPr lang="en-US" sz="9600" b="1" dirty="0">
                  <a:solidFill>
                    <a:schemeClr val="accent1"/>
                  </a:solidFill>
                </a:rPr>
                <a:t>1</a:t>
              </a:r>
              <a:endParaRPr lang="en-US" sz="25900" b="1" dirty="0">
                <a:solidFill>
                  <a:schemeClr val="accent1"/>
                </a:solidFill>
              </a:endParaRPr>
            </a:p>
          </p:txBody>
        </p:sp>
        <p:sp>
          <p:nvSpPr>
            <p:cNvPr id="57" name="TextBox 56">
              <a:extLst>
                <a:ext uri="{FF2B5EF4-FFF2-40B4-BE49-F238E27FC236}">
                  <a16:creationId xmlns:a16="http://schemas.microsoft.com/office/drawing/2014/main" id="{8D4E556A-35EF-484E-9C66-5F979AF1D614}"/>
                </a:ext>
              </a:extLst>
            </p:cNvPr>
            <p:cNvSpPr txBox="1"/>
            <p:nvPr/>
          </p:nvSpPr>
          <p:spPr>
            <a:xfrm>
              <a:off x="8579858" y="2117439"/>
              <a:ext cx="2430938" cy="1569660"/>
            </a:xfrm>
            <a:prstGeom prst="rect">
              <a:avLst/>
            </a:prstGeom>
            <a:noFill/>
          </p:spPr>
          <p:txBody>
            <a:bodyPr wrap="square" rtlCol="0">
              <a:spAutoFit/>
            </a:bodyPr>
            <a:lstStyle/>
            <a:p>
              <a:pPr algn="ctr"/>
              <a:r>
                <a:rPr lang="en-US" sz="9600" b="1" dirty="0"/>
                <a:t>4</a:t>
              </a:r>
            </a:p>
          </p:txBody>
        </p:sp>
        <p:sp>
          <p:nvSpPr>
            <p:cNvPr id="95" name="TextBox 94">
              <a:extLst>
                <a:ext uri="{FF2B5EF4-FFF2-40B4-BE49-F238E27FC236}">
                  <a16:creationId xmlns:a16="http://schemas.microsoft.com/office/drawing/2014/main" id="{F2B8F756-AF7D-4014-A2F3-F25334F892EE}"/>
                </a:ext>
              </a:extLst>
            </p:cNvPr>
            <p:cNvSpPr txBox="1"/>
            <p:nvPr/>
          </p:nvSpPr>
          <p:spPr>
            <a:xfrm>
              <a:off x="1223331" y="3547645"/>
              <a:ext cx="1594916" cy="461665"/>
            </a:xfrm>
            <a:prstGeom prst="rect">
              <a:avLst/>
            </a:prstGeom>
            <a:noFill/>
          </p:spPr>
          <p:txBody>
            <a:bodyPr wrap="square" lIns="0" rIns="0" rtlCol="0" anchor="ctr">
              <a:spAutoFit/>
            </a:bodyPr>
            <a:lstStyle/>
            <a:p>
              <a:pPr algn="ctr"/>
              <a:r>
                <a:rPr lang="en-US" sz="1200" b="1" dirty="0">
                  <a:solidFill>
                    <a:schemeClr val="accent1"/>
                  </a:solidFill>
                </a:rPr>
                <a:t>Current Value </a:t>
              </a:r>
              <a:br>
                <a:rPr lang="en-US" sz="1200" b="1" dirty="0">
                  <a:solidFill>
                    <a:schemeClr val="accent1"/>
                  </a:solidFill>
                </a:rPr>
              </a:br>
              <a:r>
                <a:rPr lang="en-US" sz="1200" b="1" dirty="0">
                  <a:solidFill>
                    <a:schemeClr val="accent1"/>
                  </a:solidFill>
                </a:rPr>
                <a:t>Method or Waterfall</a:t>
              </a:r>
            </a:p>
          </p:txBody>
        </p:sp>
        <p:sp>
          <p:nvSpPr>
            <p:cNvPr id="96" name="TextBox 95">
              <a:extLst>
                <a:ext uri="{FF2B5EF4-FFF2-40B4-BE49-F238E27FC236}">
                  <a16:creationId xmlns:a16="http://schemas.microsoft.com/office/drawing/2014/main" id="{FC7B1728-39FE-4217-ADE2-A86DB6546BF1}"/>
                </a:ext>
              </a:extLst>
            </p:cNvPr>
            <p:cNvSpPr txBox="1"/>
            <p:nvPr/>
          </p:nvSpPr>
          <p:spPr>
            <a:xfrm>
              <a:off x="2854520" y="3547645"/>
              <a:ext cx="3124648" cy="276999"/>
            </a:xfrm>
            <a:prstGeom prst="rect">
              <a:avLst/>
            </a:prstGeom>
            <a:noFill/>
          </p:spPr>
          <p:txBody>
            <a:bodyPr wrap="square" lIns="0" rIns="0" rtlCol="0">
              <a:spAutoFit/>
            </a:bodyPr>
            <a:lstStyle/>
            <a:p>
              <a:pPr algn="ctr"/>
              <a:r>
                <a:rPr lang="en-US" sz="1200" b="1" dirty="0">
                  <a:solidFill>
                    <a:schemeClr val="accent2"/>
                  </a:solidFill>
                </a:rPr>
                <a:t>Option Pricing Model</a:t>
              </a:r>
            </a:p>
          </p:txBody>
        </p:sp>
        <p:sp>
          <p:nvSpPr>
            <p:cNvPr id="97" name="TextBox 96">
              <a:extLst>
                <a:ext uri="{FF2B5EF4-FFF2-40B4-BE49-F238E27FC236}">
                  <a16:creationId xmlns:a16="http://schemas.microsoft.com/office/drawing/2014/main" id="{DE9DEF1E-B1FD-4999-9810-1D1104769FB7}"/>
                </a:ext>
              </a:extLst>
            </p:cNvPr>
            <p:cNvSpPr txBox="1"/>
            <p:nvPr/>
          </p:nvSpPr>
          <p:spPr>
            <a:xfrm>
              <a:off x="6019601" y="3875543"/>
              <a:ext cx="2515129" cy="276999"/>
            </a:xfrm>
            <a:prstGeom prst="rect">
              <a:avLst/>
            </a:prstGeom>
            <a:noFill/>
          </p:spPr>
          <p:txBody>
            <a:bodyPr wrap="square" lIns="0" rIns="0" rtlCol="0" anchor="ctr">
              <a:spAutoFit/>
            </a:bodyPr>
            <a:lstStyle/>
            <a:p>
              <a:pPr algn="ctr"/>
              <a:r>
                <a:rPr lang="en-US" sz="1200" b="1" dirty="0">
                  <a:solidFill>
                    <a:schemeClr val="accent3"/>
                  </a:solidFill>
                </a:rPr>
                <a:t>PWERM (Exit Scenarios Known)</a:t>
              </a:r>
            </a:p>
          </p:txBody>
        </p:sp>
        <p:sp>
          <p:nvSpPr>
            <p:cNvPr id="99" name="TextBox 98">
              <a:extLst>
                <a:ext uri="{FF2B5EF4-FFF2-40B4-BE49-F238E27FC236}">
                  <a16:creationId xmlns:a16="http://schemas.microsoft.com/office/drawing/2014/main" id="{9B5CE2EE-7406-43B4-9AF8-D9C62A8B43A5}"/>
                </a:ext>
              </a:extLst>
            </p:cNvPr>
            <p:cNvSpPr txBox="1"/>
            <p:nvPr/>
          </p:nvSpPr>
          <p:spPr>
            <a:xfrm>
              <a:off x="8694983" y="3547645"/>
              <a:ext cx="2141644" cy="276999"/>
            </a:xfrm>
            <a:prstGeom prst="rect">
              <a:avLst/>
            </a:prstGeom>
            <a:noFill/>
          </p:spPr>
          <p:txBody>
            <a:bodyPr wrap="square" lIns="0" rIns="0" rtlCol="0" anchor="ctr">
              <a:spAutoFit/>
            </a:bodyPr>
            <a:lstStyle/>
            <a:p>
              <a:pPr algn="ctr"/>
              <a:r>
                <a:rPr lang="en-US" sz="1200" b="1" dirty="0"/>
                <a:t>Fully Diluted Method (IPO)</a:t>
              </a:r>
            </a:p>
          </p:txBody>
        </p:sp>
        <p:sp>
          <p:nvSpPr>
            <p:cNvPr id="100" name="Rectangle 16">
              <a:extLst>
                <a:ext uri="{FF2B5EF4-FFF2-40B4-BE49-F238E27FC236}">
                  <a16:creationId xmlns:a16="http://schemas.microsoft.com/office/drawing/2014/main" id="{3F707473-15F1-4D73-A5D9-0BF002832302}"/>
                </a:ext>
              </a:extLst>
            </p:cNvPr>
            <p:cNvSpPr>
              <a:spLocks noChangeArrowheads="1"/>
            </p:cNvSpPr>
            <p:nvPr/>
          </p:nvSpPr>
          <p:spPr bwMode="auto">
            <a:xfrm>
              <a:off x="1223331" y="1702640"/>
              <a:ext cx="1594916" cy="257369"/>
            </a:xfrm>
            <a:prstGeom prst="rect">
              <a:avLst/>
            </a:prstGeom>
            <a:noFill/>
            <a:ln w="9525">
              <a:noFill/>
              <a:miter lim="800000"/>
              <a:headEnd/>
              <a:tailEnd/>
            </a:ln>
          </p:spPr>
          <p:txBody>
            <a:bodyPr wrap="square" lIns="0" tIns="45720" rIns="0" bIns="45720">
              <a:noAutofit/>
            </a:bodyPr>
            <a:lstStyle/>
            <a:p>
              <a:pPr algn="ctr"/>
              <a:r>
                <a:rPr lang="en-US" altLang="ja-JP" sz="1200" b="1" dirty="0">
                  <a:solidFill>
                    <a:schemeClr val="accent1"/>
                  </a:solidFill>
                  <a:ea typeface="ＭＳ Ｐゴシック" charset="-128"/>
                </a:rPr>
                <a:t>Commencement</a:t>
              </a:r>
            </a:p>
          </p:txBody>
        </p:sp>
        <p:sp>
          <p:nvSpPr>
            <p:cNvPr id="101" name="TextBox 100">
              <a:extLst>
                <a:ext uri="{FF2B5EF4-FFF2-40B4-BE49-F238E27FC236}">
                  <a16:creationId xmlns:a16="http://schemas.microsoft.com/office/drawing/2014/main" id="{8B3C2CB7-25DA-4723-9C91-D376B7E926B1}"/>
                </a:ext>
              </a:extLst>
            </p:cNvPr>
            <p:cNvSpPr txBox="1"/>
            <p:nvPr/>
          </p:nvSpPr>
          <p:spPr>
            <a:xfrm>
              <a:off x="5998375" y="3547645"/>
              <a:ext cx="2515129" cy="276999"/>
            </a:xfrm>
            <a:prstGeom prst="rect">
              <a:avLst/>
            </a:prstGeom>
            <a:noFill/>
          </p:spPr>
          <p:txBody>
            <a:bodyPr wrap="square" lIns="0" rIns="0" rtlCol="0">
              <a:spAutoFit/>
            </a:bodyPr>
            <a:lstStyle/>
            <a:p>
              <a:pPr algn="ctr"/>
              <a:r>
                <a:rPr lang="en-US" sz="1200" b="1" dirty="0">
                  <a:solidFill>
                    <a:schemeClr val="accent3"/>
                  </a:solidFill>
                </a:rPr>
                <a:t>Option Pricing Model</a:t>
              </a:r>
            </a:p>
          </p:txBody>
        </p:sp>
        <p:cxnSp>
          <p:nvCxnSpPr>
            <p:cNvPr id="61" name="Straight Connector 95">
              <a:extLst>
                <a:ext uri="{FF2B5EF4-FFF2-40B4-BE49-F238E27FC236}">
                  <a16:creationId xmlns:a16="http://schemas.microsoft.com/office/drawing/2014/main" id="{49D00381-3C8D-4652-B965-9973052DA554}"/>
                </a:ext>
              </a:extLst>
            </p:cNvPr>
            <p:cNvCxnSpPr>
              <a:cxnSpLocks noChangeShapeType="1"/>
            </p:cNvCxnSpPr>
            <p:nvPr/>
          </p:nvCxnSpPr>
          <p:spPr bwMode="auto">
            <a:xfrm>
              <a:off x="5992565" y="1608045"/>
              <a:ext cx="0" cy="2804330"/>
            </a:xfrm>
            <a:prstGeom prst="line">
              <a:avLst/>
            </a:prstGeom>
            <a:noFill/>
            <a:ln w="19050" algn="ctr">
              <a:solidFill>
                <a:schemeClr val="accent6"/>
              </a:solidFill>
              <a:prstDash val="dash"/>
              <a:round/>
              <a:headEnd/>
              <a:tailEnd/>
            </a:ln>
          </p:spPr>
        </p:cxnSp>
        <p:cxnSp>
          <p:nvCxnSpPr>
            <p:cNvPr id="63" name="Straight Connector 96">
              <a:extLst>
                <a:ext uri="{FF2B5EF4-FFF2-40B4-BE49-F238E27FC236}">
                  <a16:creationId xmlns:a16="http://schemas.microsoft.com/office/drawing/2014/main" id="{0C1DA4E9-ED2D-4212-AE53-F638F7B86914}"/>
                </a:ext>
              </a:extLst>
            </p:cNvPr>
            <p:cNvCxnSpPr>
              <a:cxnSpLocks noChangeShapeType="1"/>
            </p:cNvCxnSpPr>
            <p:nvPr/>
          </p:nvCxnSpPr>
          <p:spPr bwMode="auto">
            <a:xfrm>
              <a:off x="8556983" y="1601789"/>
              <a:ext cx="0" cy="2804330"/>
            </a:xfrm>
            <a:prstGeom prst="line">
              <a:avLst/>
            </a:prstGeom>
            <a:noFill/>
            <a:ln w="19050" algn="ctr">
              <a:solidFill>
                <a:schemeClr val="accent6"/>
              </a:solidFill>
              <a:prstDash val="dash"/>
              <a:round/>
              <a:headEnd/>
              <a:tailEnd/>
            </a:ln>
          </p:spPr>
        </p:cxnSp>
        <p:cxnSp>
          <p:nvCxnSpPr>
            <p:cNvPr id="98" name="Straight Connector 96">
              <a:extLst>
                <a:ext uri="{FF2B5EF4-FFF2-40B4-BE49-F238E27FC236}">
                  <a16:creationId xmlns:a16="http://schemas.microsoft.com/office/drawing/2014/main" id="{FD814BFC-B13C-4D57-B7F5-004C5CACD58B}"/>
                </a:ext>
              </a:extLst>
            </p:cNvPr>
            <p:cNvCxnSpPr>
              <a:cxnSpLocks noChangeShapeType="1"/>
            </p:cNvCxnSpPr>
            <p:nvPr/>
          </p:nvCxnSpPr>
          <p:spPr bwMode="auto">
            <a:xfrm>
              <a:off x="11004793" y="1601788"/>
              <a:ext cx="0" cy="2804330"/>
            </a:xfrm>
            <a:prstGeom prst="line">
              <a:avLst/>
            </a:prstGeom>
            <a:noFill/>
            <a:ln w="19050" algn="ctr">
              <a:solidFill>
                <a:schemeClr val="accent6"/>
              </a:solidFill>
              <a:prstDash val="dash"/>
              <a:round/>
              <a:headEnd/>
              <a:tailEnd/>
            </a:ln>
          </p:spPr>
        </p:cxnSp>
        <p:cxnSp>
          <p:nvCxnSpPr>
            <p:cNvPr id="102" name="Straight Connector 95">
              <a:extLst>
                <a:ext uri="{FF2B5EF4-FFF2-40B4-BE49-F238E27FC236}">
                  <a16:creationId xmlns:a16="http://schemas.microsoft.com/office/drawing/2014/main" id="{F349E7D4-5F43-4D48-AEA4-01278DFEA765}"/>
                </a:ext>
              </a:extLst>
            </p:cNvPr>
            <p:cNvCxnSpPr>
              <a:cxnSpLocks noChangeShapeType="1"/>
            </p:cNvCxnSpPr>
            <p:nvPr/>
          </p:nvCxnSpPr>
          <p:spPr bwMode="auto">
            <a:xfrm>
              <a:off x="2831644" y="1608045"/>
              <a:ext cx="0" cy="2804330"/>
            </a:xfrm>
            <a:prstGeom prst="line">
              <a:avLst/>
            </a:prstGeom>
            <a:noFill/>
            <a:ln w="19050" algn="ctr">
              <a:solidFill>
                <a:schemeClr val="accent6"/>
              </a:solidFill>
              <a:prstDash val="dash"/>
              <a:round/>
              <a:headEnd/>
              <a:tailEnd/>
            </a:ln>
          </p:spPr>
        </p:cxnSp>
      </p:grpSp>
      <p:grpSp>
        <p:nvGrpSpPr>
          <p:cNvPr id="9" name="Group 8">
            <a:extLst>
              <a:ext uri="{FF2B5EF4-FFF2-40B4-BE49-F238E27FC236}">
                <a16:creationId xmlns:a16="http://schemas.microsoft.com/office/drawing/2014/main" id="{F4DD303F-F478-41E2-83B3-2A64DB2F521C}"/>
              </a:ext>
            </a:extLst>
          </p:cNvPr>
          <p:cNvGrpSpPr/>
          <p:nvPr/>
        </p:nvGrpSpPr>
        <p:grpSpPr>
          <a:xfrm>
            <a:off x="849039" y="4486106"/>
            <a:ext cx="5138928" cy="1721939"/>
            <a:chOff x="849039" y="4567026"/>
            <a:chExt cx="5138928" cy="1721939"/>
          </a:xfrm>
        </p:grpSpPr>
        <p:sp>
          <p:nvSpPr>
            <p:cNvPr id="104" name="Rectangle 103">
              <a:extLst>
                <a:ext uri="{FF2B5EF4-FFF2-40B4-BE49-F238E27FC236}">
                  <a16:creationId xmlns:a16="http://schemas.microsoft.com/office/drawing/2014/main" id="{0E3EE2B2-A3A2-4768-AF92-CA716A16D8F2}"/>
                </a:ext>
              </a:extLst>
            </p:cNvPr>
            <p:cNvSpPr/>
            <p:nvPr/>
          </p:nvSpPr>
          <p:spPr>
            <a:xfrm>
              <a:off x="849039" y="4567026"/>
              <a:ext cx="5138928" cy="290849"/>
            </a:xfrm>
            <a:prstGeom prst="rect">
              <a:avLst/>
            </a:prstGeom>
          </p:spPr>
          <p:txBody>
            <a:bodyPr wrap="square" lIns="0" tIns="4572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1. Current Value Method or Waterfall</a:t>
              </a:r>
            </a:p>
          </p:txBody>
        </p:sp>
        <p:cxnSp>
          <p:nvCxnSpPr>
            <p:cNvPr id="105" name="Straight Connector 104">
              <a:extLst>
                <a:ext uri="{FF2B5EF4-FFF2-40B4-BE49-F238E27FC236}">
                  <a16:creationId xmlns:a16="http://schemas.microsoft.com/office/drawing/2014/main" id="{6E5474E8-5407-4ECC-8AA2-642E0BFA9804}"/>
                </a:ext>
              </a:extLst>
            </p:cNvPr>
            <p:cNvCxnSpPr>
              <a:cxnSpLocks/>
            </p:cNvCxnSpPr>
            <p:nvPr/>
          </p:nvCxnSpPr>
          <p:spPr>
            <a:xfrm>
              <a:off x="850900" y="4876925"/>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640D8BAE-E3C5-4809-9E93-5B51B8A266D0}"/>
                </a:ext>
              </a:extLst>
            </p:cNvPr>
            <p:cNvSpPr txBox="1"/>
            <p:nvPr/>
          </p:nvSpPr>
          <p:spPr>
            <a:xfrm>
              <a:off x="849039" y="4932109"/>
              <a:ext cx="5138928" cy="13568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defPPr>
                <a:defRPr lang="en-US"/>
              </a:defPPr>
              <a:lvl1pPr algn="ctr" defTabSz="913776">
                <a:defRPr sz="1100">
                  <a:solidFill>
                    <a:srgbClr val="FF0000"/>
                  </a:solidFill>
                </a:defRPr>
              </a:lvl1pPr>
              <a:lvl2pPr marL="456887" defTabSz="913776">
                <a:defRPr>
                  <a:solidFill>
                    <a:schemeClr val="lt1"/>
                  </a:solidFill>
                </a:defRPr>
              </a:lvl2pPr>
              <a:lvl3pPr marL="913776" defTabSz="913776">
                <a:defRPr>
                  <a:solidFill>
                    <a:schemeClr val="lt1"/>
                  </a:solidFill>
                </a:defRPr>
              </a:lvl3pPr>
              <a:lvl4pPr marL="1370661" defTabSz="913776">
                <a:defRPr>
                  <a:solidFill>
                    <a:schemeClr val="lt1"/>
                  </a:solidFill>
                </a:defRPr>
              </a:lvl4pPr>
              <a:lvl5pPr marL="1827549" defTabSz="913776">
                <a:defRPr>
                  <a:solidFill>
                    <a:schemeClr val="lt1"/>
                  </a:solidFill>
                </a:defRPr>
              </a:lvl5pPr>
              <a:lvl6pPr marL="2284435" defTabSz="913776">
                <a:defRPr>
                  <a:solidFill>
                    <a:schemeClr val="lt1"/>
                  </a:solidFill>
                </a:defRPr>
              </a:lvl6pPr>
              <a:lvl7pPr marL="2741322" defTabSz="913776">
                <a:defRPr>
                  <a:solidFill>
                    <a:schemeClr val="lt1"/>
                  </a:solidFill>
                </a:defRPr>
              </a:lvl7pPr>
              <a:lvl8pPr marL="3198210" defTabSz="913776">
                <a:defRPr>
                  <a:solidFill>
                    <a:schemeClr val="lt1"/>
                  </a:solidFill>
                </a:defRPr>
              </a:lvl8pPr>
              <a:lvl9pPr marL="3655097" defTabSz="913776">
                <a:defRPr>
                  <a:solidFill>
                    <a:schemeClr val="lt1"/>
                  </a:solidFill>
                </a:defRPr>
              </a:lvl9pPr>
            </a:lstStyle>
            <a:p>
              <a:pPr marL="171450" indent="-171450" algn="l">
                <a:lnSpc>
                  <a:spcPct val="110000"/>
                </a:lnSpc>
                <a:spcBef>
                  <a:spcPts val="300"/>
                </a:spcBef>
                <a:buClr>
                  <a:schemeClr val="accent2"/>
                </a:buClr>
                <a:buFont typeface="Arial" panose="020B0604020202020204" pitchFamily="34" charset="0"/>
                <a:buChar char="•"/>
              </a:pPr>
              <a:r>
                <a:rPr lang="en-US" sz="1200" dirty="0">
                  <a:solidFill>
                    <a:schemeClr val="tx1"/>
                  </a:solidFill>
                </a:rPr>
                <a:t>The enterprise value determined is </a:t>
              </a:r>
              <a:r>
                <a:rPr lang="en-US" sz="1200" b="1" dirty="0">
                  <a:solidFill>
                    <a:schemeClr val="tx1"/>
                  </a:solidFill>
                </a:rPr>
                <a:t>allocated to different classes of security based upon their rights and preferences. </a:t>
              </a:r>
            </a:p>
            <a:p>
              <a:pPr marL="171450" indent="-171450" algn="l">
                <a:lnSpc>
                  <a:spcPct val="110000"/>
                </a:lnSpc>
                <a:spcBef>
                  <a:spcPts val="300"/>
                </a:spcBef>
                <a:buClr>
                  <a:schemeClr val="accent2"/>
                </a:buClr>
                <a:buFont typeface="Arial" panose="020B0604020202020204" pitchFamily="34" charset="0"/>
                <a:buChar char="•"/>
              </a:pPr>
              <a:r>
                <a:rPr lang="en-US" sz="1200" dirty="0">
                  <a:solidFill>
                    <a:schemeClr val="tx1"/>
                  </a:solidFill>
                </a:rPr>
                <a:t>Mainly applied when the liquidity event is imminent, or the company is in the nascent stage of development</a:t>
              </a:r>
            </a:p>
          </p:txBody>
        </p:sp>
      </p:grpSp>
      <p:grpSp>
        <p:nvGrpSpPr>
          <p:cNvPr id="10" name="Group 9">
            <a:extLst>
              <a:ext uri="{FF2B5EF4-FFF2-40B4-BE49-F238E27FC236}">
                <a16:creationId xmlns:a16="http://schemas.microsoft.com/office/drawing/2014/main" id="{5288D5D2-D470-432B-ABA5-1BEA74C7E57B}"/>
              </a:ext>
            </a:extLst>
          </p:cNvPr>
          <p:cNvGrpSpPr/>
          <p:nvPr/>
        </p:nvGrpSpPr>
        <p:grpSpPr>
          <a:xfrm>
            <a:off x="6329172" y="4486106"/>
            <a:ext cx="5138928" cy="1722643"/>
            <a:chOff x="6329172" y="4567026"/>
            <a:chExt cx="5138928" cy="1722643"/>
          </a:xfrm>
        </p:grpSpPr>
        <p:sp>
          <p:nvSpPr>
            <p:cNvPr id="106" name="Rectangle 105">
              <a:extLst>
                <a:ext uri="{FF2B5EF4-FFF2-40B4-BE49-F238E27FC236}">
                  <a16:creationId xmlns:a16="http://schemas.microsoft.com/office/drawing/2014/main" id="{D6561650-4F1D-49B2-8CB2-F70BD64B8DB9}"/>
                </a:ext>
              </a:extLst>
            </p:cNvPr>
            <p:cNvSpPr/>
            <p:nvPr/>
          </p:nvSpPr>
          <p:spPr>
            <a:xfrm>
              <a:off x="6329172" y="4567026"/>
              <a:ext cx="5138928" cy="290849"/>
            </a:xfrm>
            <a:prstGeom prst="rect">
              <a:avLst/>
            </a:prstGeom>
          </p:spPr>
          <p:txBody>
            <a:bodyPr wrap="square" lIns="0" tIns="4572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2"/>
                  </a:solidFill>
                </a:rPr>
                <a:t>2. Option Pricing Model</a:t>
              </a:r>
            </a:p>
          </p:txBody>
        </p:sp>
        <p:cxnSp>
          <p:nvCxnSpPr>
            <p:cNvPr id="107" name="Straight Connector 106">
              <a:extLst>
                <a:ext uri="{FF2B5EF4-FFF2-40B4-BE49-F238E27FC236}">
                  <a16:creationId xmlns:a16="http://schemas.microsoft.com/office/drawing/2014/main" id="{69D096DA-0150-4B12-90EB-17C2752500D4}"/>
                </a:ext>
              </a:extLst>
            </p:cNvPr>
            <p:cNvCxnSpPr>
              <a:cxnSpLocks/>
            </p:cNvCxnSpPr>
            <p:nvPr/>
          </p:nvCxnSpPr>
          <p:spPr>
            <a:xfrm>
              <a:off x="6329172" y="4876925"/>
              <a:ext cx="55245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CB2CB802-6C48-4C18-BA72-C357E2805731}"/>
                </a:ext>
              </a:extLst>
            </p:cNvPr>
            <p:cNvSpPr/>
            <p:nvPr/>
          </p:nvSpPr>
          <p:spPr>
            <a:xfrm>
              <a:off x="6329172" y="4932108"/>
              <a:ext cx="5138928" cy="13575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marL="171450" indent="-171450" defTabSz="913776">
                <a:lnSpc>
                  <a:spcPct val="110000"/>
                </a:lnSpc>
                <a:spcBef>
                  <a:spcPts val="300"/>
                </a:spcBef>
                <a:buClr>
                  <a:schemeClr val="accent2"/>
                </a:buClr>
                <a:buFont typeface="Arial" panose="020B0604020202020204" pitchFamily="34" charset="0"/>
                <a:buChar char="•"/>
              </a:pPr>
              <a:r>
                <a:rPr lang="en-US" sz="1200" dirty="0">
                  <a:solidFill>
                    <a:schemeClr val="tx1"/>
                  </a:solidFill>
                </a:rPr>
                <a:t>Common and preferred class stock </a:t>
              </a:r>
              <a:r>
                <a:rPr lang="en-US" sz="1200" b="1" dirty="0">
                  <a:solidFill>
                    <a:schemeClr val="tx1"/>
                  </a:solidFill>
                </a:rPr>
                <a:t>treated as call options</a:t>
              </a:r>
              <a:r>
                <a:rPr lang="en-US" sz="1200" dirty="0">
                  <a:solidFill>
                    <a:schemeClr val="tx1"/>
                  </a:solidFill>
                </a:rPr>
                <a:t> on the company’s enterprise value.</a:t>
              </a:r>
            </a:p>
            <a:p>
              <a:pPr marL="171450" indent="-171450" defTabSz="913776">
                <a:lnSpc>
                  <a:spcPct val="110000"/>
                </a:lnSpc>
                <a:spcBef>
                  <a:spcPts val="300"/>
                </a:spcBef>
                <a:buClr>
                  <a:schemeClr val="accent2"/>
                </a:buClr>
                <a:buFont typeface="Arial" panose="020B0604020202020204" pitchFamily="34" charset="0"/>
                <a:buChar char="•"/>
              </a:pPr>
              <a:r>
                <a:rPr lang="en-US" sz="1200" dirty="0">
                  <a:solidFill>
                    <a:schemeClr val="tx1"/>
                  </a:solidFill>
                </a:rPr>
                <a:t>The </a:t>
              </a:r>
              <a:r>
                <a:rPr lang="en-US" sz="1200" b="1" dirty="0">
                  <a:solidFill>
                    <a:schemeClr val="tx1"/>
                  </a:solidFill>
                </a:rPr>
                <a:t>exercise price are based on the preferred stock’s liquidation rights &amp; preferences </a:t>
              </a:r>
              <a:r>
                <a:rPr lang="en-US" sz="1200" dirty="0">
                  <a:solidFill>
                    <a:schemeClr val="tx1"/>
                  </a:solidFill>
                </a:rPr>
                <a:t>and the value points at which equity holders will make decisions regarding their participation in the value.</a:t>
              </a:r>
            </a:p>
            <a:p>
              <a:pPr marL="171450" indent="-171450" defTabSz="913776">
                <a:lnSpc>
                  <a:spcPct val="110000"/>
                </a:lnSpc>
                <a:spcBef>
                  <a:spcPts val="300"/>
                </a:spcBef>
                <a:buClr>
                  <a:schemeClr val="accent2"/>
                </a:buClr>
                <a:buFont typeface="Arial" panose="020B0604020202020204" pitchFamily="34" charset="0"/>
                <a:buChar char="•"/>
              </a:pPr>
              <a:r>
                <a:rPr lang="en-US" sz="1200" dirty="0">
                  <a:solidFill>
                    <a:schemeClr val="tx1"/>
                  </a:solidFill>
                </a:rPr>
                <a:t>Mainly used </a:t>
              </a:r>
              <a:r>
                <a:rPr lang="en-US" sz="1200" b="1" dirty="0">
                  <a:solidFill>
                    <a:schemeClr val="tx1"/>
                  </a:solidFill>
                </a:rPr>
                <a:t>when future outcomes are not possible to predict</a:t>
              </a:r>
            </a:p>
          </p:txBody>
        </p:sp>
      </p:grpSp>
    </p:spTree>
    <p:extLst>
      <p:ext uri="{BB962C8B-B14F-4D97-AF65-F5344CB8AC3E}">
        <p14:creationId xmlns:p14="http://schemas.microsoft.com/office/powerpoint/2010/main" val="638886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5DE0D7C2-EF43-4FEB-BAE6-30D35BE2558C}"/>
              </a:ext>
            </a:extLst>
          </p:cNvPr>
          <p:cNvSpPr>
            <a:spLocks noGrp="1"/>
          </p:cNvSpPr>
          <p:nvPr>
            <p:ph type="sldNum" sz="quarter" idx="12"/>
          </p:nvPr>
        </p:nvSpPr>
        <p:spPr/>
        <p:txBody>
          <a:bodyPr/>
          <a:lstStyle/>
          <a:p>
            <a:fld id="{CB7FE98A-78B1-495F-8A5C-53E48422F91F}" type="slidenum">
              <a:rPr lang="en-US" smtClean="0"/>
              <a:pPr/>
              <a:t>28</a:t>
            </a:fld>
            <a:endParaRPr lang="en-US" dirty="0"/>
          </a:p>
        </p:txBody>
      </p:sp>
      <p:sp>
        <p:nvSpPr>
          <p:cNvPr id="4" name="Title 3">
            <a:extLst>
              <a:ext uri="{FF2B5EF4-FFF2-40B4-BE49-F238E27FC236}">
                <a16:creationId xmlns:a16="http://schemas.microsoft.com/office/drawing/2014/main" id="{E06AAC68-BD6E-4276-B3FB-00C472E8E194}"/>
              </a:ext>
            </a:extLst>
          </p:cNvPr>
          <p:cNvSpPr>
            <a:spLocks noGrp="1"/>
          </p:cNvSpPr>
          <p:nvPr>
            <p:ph type="title"/>
          </p:nvPr>
        </p:nvSpPr>
        <p:spPr/>
        <p:txBody>
          <a:bodyPr/>
          <a:lstStyle/>
          <a:p>
            <a:r>
              <a:rPr lang="en-US" dirty="0"/>
              <a:t>Valuation Approaches in case of </a:t>
            </a:r>
            <a:br>
              <a:rPr lang="en-US" dirty="0"/>
            </a:br>
            <a:r>
              <a:rPr lang="en-US" dirty="0"/>
              <a:t>Complex Capital Structure (2/2)</a:t>
            </a:r>
          </a:p>
        </p:txBody>
      </p:sp>
      <p:grpSp>
        <p:nvGrpSpPr>
          <p:cNvPr id="8" name="Group 7">
            <a:extLst>
              <a:ext uri="{FF2B5EF4-FFF2-40B4-BE49-F238E27FC236}">
                <a16:creationId xmlns:a16="http://schemas.microsoft.com/office/drawing/2014/main" id="{654282B3-5919-49F5-83A8-64B2A50C6695}"/>
              </a:ext>
            </a:extLst>
          </p:cNvPr>
          <p:cNvGrpSpPr/>
          <p:nvPr/>
        </p:nvGrpSpPr>
        <p:grpSpPr>
          <a:xfrm>
            <a:off x="846082" y="1601788"/>
            <a:ext cx="10612493" cy="2808281"/>
            <a:chOff x="846082" y="1601788"/>
            <a:chExt cx="10612493" cy="3108110"/>
          </a:xfrm>
        </p:grpSpPr>
        <p:sp>
          <p:nvSpPr>
            <p:cNvPr id="81" name="Rectangle 14">
              <a:extLst>
                <a:ext uri="{FF2B5EF4-FFF2-40B4-BE49-F238E27FC236}">
                  <a16:creationId xmlns:a16="http://schemas.microsoft.com/office/drawing/2014/main" id="{1B63230A-1055-401F-BD95-91241A5A31D2}"/>
                </a:ext>
              </a:extLst>
            </p:cNvPr>
            <p:cNvSpPr>
              <a:spLocks noChangeArrowheads="1"/>
            </p:cNvSpPr>
            <p:nvPr/>
          </p:nvSpPr>
          <p:spPr bwMode="auto">
            <a:xfrm rot="16200000">
              <a:off x="184068" y="2926303"/>
              <a:ext cx="1581397" cy="257369"/>
            </a:xfrm>
            <a:prstGeom prst="rect">
              <a:avLst/>
            </a:prstGeom>
            <a:noFill/>
            <a:ln w="9525">
              <a:noFill/>
              <a:miter lim="800000"/>
              <a:headEnd/>
              <a:tailEnd/>
            </a:ln>
          </p:spPr>
          <p:txBody>
            <a:bodyPr wrap="none" lIns="36000" tIns="36000" rIns="36000" bIns="36000" anchor="ctr">
              <a:spAutoFit/>
            </a:bodyPr>
            <a:lstStyle/>
            <a:p>
              <a:pPr algn="ctr"/>
              <a:r>
                <a:rPr lang="en-US" altLang="ja-JP" sz="1200" b="1" dirty="0">
                  <a:ea typeface="ＭＳ Ｐゴシック" charset="-128"/>
                </a:rPr>
                <a:t>Revenues/Earnings</a:t>
              </a:r>
            </a:p>
          </p:txBody>
        </p:sp>
        <p:sp>
          <p:nvSpPr>
            <p:cNvPr id="46" name="TextBox 45">
              <a:extLst>
                <a:ext uri="{FF2B5EF4-FFF2-40B4-BE49-F238E27FC236}">
                  <a16:creationId xmlns:a16="http://schemas.microsoft.com/office/drawing/2014/main" id="{3C634AB6-28C2-4E3D-B044-BD45DBF7F01B}"/>
                </a:ext>
              </a:extLst>
            </p:cNvPr>
            <p:cNvSpPr txBox="1"/>
            <p:nvPr/>
          </p:nvSpPr>
          <p:spPr>
            <a:xfrm>
              <a:off x="6015440" y="2096681"/>
              <a:ext cx="2515129" cy="1569660"/>
            </a:xfrm>
            <a:prstGeom prst="rect">
              <a:avLst/>
            </a:prstGeom>
            <a:noFill/>
          </p:spPr>
          <p:txBody>
            <a:bodyPr wrap="square" rtlCol="0">
              <a:spAutoFit/>
            </a:bodyPr>
            <a:lstStyle/>
            <a:p>
              <a:pPr algn="ctr"/>
              <a:r>
                <a:rPr lang="en-US" sz="9600" b="1" dirty="0">
                  <a:solidFill>
                    <a:schemeClr val="accent3"/>
                  </a:solidFill>
                </a:rPr>
                <a:t>3</a:t>
              </a:r>
            </a:p>
          </p:txBody>
        </p:sp>
        <p:sp>
          <p:nvSpPr>
            <p:cNvPr id="47" name="TextBox 46">
              <a:extLst>
                <a:ext uri="{FF2B5EF4-FFF2-40B4-BE49-F238E27FC236}">
                  <a16:creationId xmlns:a16="http://schemas.microsoft.com/office/drawing/2014/main" id="{B99C60CA-5ED5-4880-9E6F-85734D8795BC}"/>
                </a:ext>
              </a:extLst>
            </p:cNvPr>
            <p:cNvSpPr txBox="1"/>
            <p:nvPr/>
          </p:nvSpPr>
          <p:spPr>
            <a:xfrm>
              <a:off x="2854520" y="2069482"/>
              <a:ext cx="3124648" cy="1569660"/>
            </a:xfrm>
            <a:prstGeom prst="rect">
              <a:avLst/>
            </a:prstGeom>
            <a:noFill/>
          </p:spPr>
          <p:txBody>
            <a:bodyPr wrap="square" rtlCol="0">
              <a:spAutoFit/>
            </a:bodyPr>
            <a:lstStyle>
              <a:defPPr>
                <a:defRPr lang="en-US"/>
              </a:defPPr>
              <a:lvl1pPr algn="ctr">
                <a:defRPr sz="8800">
                  <a:solidFill>
                    <a:schemeClr val="accent4"/>
                  </a:solidFill>
                </a:defRPr>
              </a:lvl1pPr>
            </a:lstStyle>
            <a:p>
              <a:r>
                <a:rPr lang="en-US" sz="9600" b="1" dirty="0">
                  <a:solidFill>
                    <a:schemeClr val="accent2"/>
                  </a:solidFill>
                </a:rPr>
                <a:t>2</a:t>
              </a:r>
            </a:p>
          </p:txBody>
        </p:sp>
        <p:sp>
          <p:nvSpPr>
            <p:cNvPr id="58" name="Rectangle 89">
              <a:extLst>
                <a:ext uri="{FF2B5EF4-FFF2-40B4-BE49-F238E27FC236}">
                  <a16:creationId xmlns:a16="http://schemas.microsoft.com/office/drawing/2014/main" id="{4BD5E92E-828E-43FF-8D8E-31B3F03B9B80}"/>
                </a:ext>
              </a:extLst>
            </p:cNvPr>
            <p:cNvSpPr>
              <a:spLocks noChangeArrowheads="1"/>
            </p:cNvSpPr>
            <p:nvPr/>
          </p:nvSpPr>
          <p:spPr bwMode="auto">
            <a:xfrm>
              <a:off x="8579858" y="1702640"/>
              <a:ext cx="2430938" cy="257369"/>
            </a:xfrm>
            <a:prstGeom prst="rect">
              <a:avLst/>
            </a:prstGeom>
            <a:noFill/>
            <a:ln w="9525">
              <a:noFill/>
              <a:miter lim="800000"/>
              <a:headEnd/>
              <a:tailEnd/>
            </a:ln>
          </p:spPr>
          <p:txBody>
            <a:bodyPr wrap="square" lIns="0" tIns="45720" rIns="0" bIns="45720">
              <a:noAutofit/>
            </a:bodyPr>
            <a:lstStyle/>
            <a:p>
              <a:pPr algn="ctr"/>
              <a:r>
                <a:rPr lang="en-US" sz="1200" b="1" spc="-5" dirty="0">
                  <a:cs typeface="Arial"/>
                </a:rPr>
                <a:t>Stable Growth</a:t>
              </a:r>
            </a:p>
          </p:txBody>
        </p:sp>
        <p:sp>
          <p:nvSpPr>
            <p:cNvPr id="87" name="Freeform 5">
              <a:extLst>
                <a:ext uri="{FF2B5EF4-FFF2-40B4-BE49-F238E27FC236}">
                  <a16:creationId xmlns:a16="http://schemas.microsoft.com/office/drawing/2014/main" id="{B9081E55-6187-4237-BD34-AF4D8F694F99}"/>
                </a:ext>
              </a:extLst>
            </p:cNvPr>
            <p:cNvSpPr>
              <a:spLocks/>
            </p:cNvSpPr>
            <p:nvPr/>
          </p:nvSpPr>
          <p:spPr bwMode="auto">
            <a:xfrm>
              <a:off x="1189388" y="4337371"/>
              <a:ext cx="1250462" cy="37224"/>
            </a:xfrm>
            <a:custGeom>
              <a:avLst/>
              <a:gdLst>
                <a:gd name="T0" fmla="*/ 0 w 315"/>
                <a:gd name="T1" fmla="*/ 2147483647 h 29"/>
                <a:gd name="T2" fmla="*/ 2147483647 w 315"/>
                <a:gd name="T3" fmla="*/ 2147483647 h 29"/>
                <a:gd name="T4" fmla="*/ 2147483647 w 315"/>
                <a:gd name="T5" fmla="*/ 2147483647 h 29"/>
                <a:gd name="T6" fmla="*/ 2147483647 w 315"/>
                <a:gd name="T7" fmla="*/ 0 h 29"/>
                <a:gd name="T8" fmla="*/ 0 60000 65536"/>
                <a:gd name="T9" fmla="*/ 0 60000 65536"/>
                <a:gd name="T10" fmla="*/ 0 60000 65536"/>
                <a:gd name="T11" fmla="*/ 0 60000 65536"/>
                <a:gd name="T12" fmla="*/ 0 w 315"/>
                <a:gd name="T13" fmla="*/ 0 h 29"/>
                <a:gd name="T14" fmla="*/ 315 w 315"/>
                <a:gd name="T15" fmla="*/ 29 h 29"/>
              </a:gdLst>
              <a:ahLst/>
              <a:cxnLst>
                <a:cxn ang="T8">
                  <a:pos x="T0" y="T1"/>
                </a:cxn>
                <a:cxn ang="T9">
                  <a:pos x="T2" y="T3"/>
                </a:cxn>
                <a:cxn ang="T10">
                  <a:pos x="T4" y="T5"/>
                </a:cxn>
                <a:cxn ang="T11">
                  <a:pos x="T6" y="T7"/>
                </a:cxn>
              </a:cxnLst>
              <a:rect l="T12" t="T13" r="T14" b="T15"/>
              <a:pathLst>
                <a:path w="315" h="29">
                  <a:moveTo>
                    <a:pt x="0" y="29"/>
                  </a:moveTo>
                  <a:lnTo>
                    <a:pt x="158" y="14"/>
                  </a:lnTo>
                  <a:lnTo>
                    <a:pt x="234" y="10"/>
                  </a:lnTo>
                  <a:lnTo>
                    <a:pt x="315" y="0"/>
                  </a:lnTo>
                </a:path>
              </a:pathLst>
            </a:custGeom>
            <a:solidFill>
              <a:schemeClr val="tx1"/>
            </a:solidFill>
            <a:ln w="38100">
              <a:solidFill>
                <a:schemeClr val="tx2"/>
              </a:solidFill>
              <a:round/>
              <a:headEnd/>
              <a:tailEnd/>
            </a:ln>
          </p:spPr>
          <p:txBody>
            <a:bodyPr lIns="36000" tIns="36000" rIns="36000" bIns="36000"/>
            <a:lstStyle/>
            <a:p>
              <a:endParaRPr lang="en-US" dirty="0"/>
            </a:p>
          </p:txBody>
        </p:sp>
        <p:sp>
          <p:nvSpPr>
            <p:cNvPr id="88" name="Freeform 6">
              <a:extLst>
                <a:ext uri="{FF2B5EF4-FFF2-40B4-BE49-F238E27FC236}">
                  <a16:creationId xmlns:a16="http://schemas.microsoft.com/office/drawing/2014/main" id="{38096513-0B7D-45A4-80C0-E5BD49EBE8FC}"/>
                </a:ext>
              </a:extLst>
            </p:cNvPr>
            <p:cNvSpPr>
              <a:spLocks/>
            </p:cNvSpPr>
            <p:nvPr/>
          </p:nvSpPr>
          <p:spPr bwMode="auto">
            <a:xfrm>
              <a:off x="2439850" y="4256718"/>
              <a:ext cx="1262297" cy="80653"/>
            </a:xfrm>
            <a:custGeom>
              <a:avLst/>
              <a:gdLst>
                <a:gd name="T0" fmla="*/ 0 w 319"/>
                <a:gd name="T1" fmla="*/ 2147483647 h 62"/>
                <a:gd name="T2" fmla="*/ 2147483647 w 319"/>
                <a:gd name="T3" fmla="*/ 2147483647 h 62"/>
                <a:gd name="T4" fmla="*/ 2147483647 w 319"/>
                <a:gd name="T5" fmla="*/ 2147483647 h 62"/>
                <a:gd name="T6" fmla="*/ 2147483647 w 319"/>
                <a:gd name="T7" fmla="*/ 2147483647 h 62"/>
                <a:gd name="T8" fmla="*/ 2147483647 w 319"/>
                <a:gd name="T9" fmla="*/ 2147483647 h 62"/>
                <a:gd name="T10" fmla="*/ 2147483647 w 319"/>
                <a:gd name="T11" fmla="*/ 0 h 62"/>
                <a:gd name="T12" fmla="*/ 0 60000 65536"/>
                <a:gd name="T13" fmla="*/ 0 60000 65536"/>
                <a:gd name="T14" fmla="*/ 0 60000 65536"/>
                <a:gd name="T15" fmla="*/ 0 60000 65536"/>
                <a:gd name="T16" fmla="*/ 0 60000 65536"/>
                <a:gd name="T17" fmla="*/ 0 60000 65536"/>
                <a:gd name="T18" fmla="*/ 0 w 319"/>
                <a:gd name="T19" fmla="*/ 0 h 62"/>
                <a:gd name="T20" fmla="*/ 319 w 319"/>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319" h="62">
                  <a:moveTo>
                    <a:pt x="0" y="62"/>
                  </a:moveTo>
                  <a:lnTo>
                    <a:pt x="81" y="53"/>
                  </a:lnTo>
                  <a:lnTo>
                    <a:pt x="157" y="43"/>
                  </a:lnTo>
                  <a:lnTo>
                    <a:pt x="238" y="29"/>
                  </a:lnTo>
                  <a:lnTo>
                    <a:pt x="281" y="15"/>
                  </a:lnTo>
                  <a:lnTo>
                    <a:pt x="319" y="0"/>
                  </a:lnTo>
                </a:path>
              </a:pathLst>
            </a:custGeom>
            <a:solidFill>
              <a:schemeClr val="tx1"/>
            </a:solidFill>
            <a:ln w="38100">
              <a:solidFill>
                <a:schemeClr val="tx2"/>
              </a:solidFill>
              <a:round/>
              <a:headEnd/>
              <a:tailEnd/>
            </a:ln>
          </p:spPr>
          <p:txBody>
            <a:bodyPr lIns="36000" tIns="36000" rIns="36000" bIns="36000"/>
            <a:lstStyle/>
            <a:p>
              <a:endParaRPr lang="en-US" dirty="0"/>
            </a:p>
          </p:txBody>
        </p:sp>
        <p:sp>
          <p:nvSpPr>
            <p:cNvPr id="89" name="Freeform 7">
              <a:extLst>
                <a:ext uri="{FF2B5EF4-FFF2-40B4-BE49-F238E27FC236}">
                  <a16:creationId xmlns:a16="http://schemas.microsoft.com/office/drawing/2014/main" id="{BD4456FB-686D-432F-B7BC-B6F26D4092BA}"/>
                </a:ext>
              </a:extLst>
            </p:cNvPr>
            <p:cNvSpPr>
              <a:spLocks/>
            </p:cNvSpPr>
            <p:nvPr/>
          </p:nvSpPr>
          <p:spPr bwMode="auto">
            <a:xfrm>
              <a:off x="3702147" y="3992424"/>
              <a:ext cx="1246518" cy="264294"/>
            </a:xfrm>
            <a:custGeom>
              <a:avLst/>
              <a:gdLst>
                <a:gd name="T0" fmla="*/ 0 w 314"/>
                <a:gd name="T1" fmla="*/ 2147483647 h 204"/>
                <a:gd name="T2" fmla="*/ 2147483647 w 314"/>
                <a:gd name="T3" fmla="*/ 2147483647 h 204"/>
                <a:gd name="T4" fmla="*/ 2147483647 w 314"/>
                <a:gd name="T5" fmla="*/ 2147483647 h 204"/>
                <a:gd name="T6" fmla="*/ 2147483647 w 314"/>
                <a:gd name="T7" fmla="*/ 2147483647 h 204"/>
                <a:gd name="T8" fmla="*/ 2147483647 w 314"/>
                <a:gd name="T9" fmla="*/ 2147483647 h 204"/>
                <a:gd name="T10" fmla="*/ 2147483647 w 314"/>
                <a:gd name="T11" fmla="*/ 2147483647 h 204"/>
                <a:gd name="T12" fmla="*/ 2147483647 w 314"/>
                <a:gd name="T13" fmla="*/ 0 h 204"/>
                <a:gd name="T14" fmla="*/ 0 60000 65536"/>
                <a:gd name="T15" fmla="*/ 0 60000 65536"/>
                <a:gd name="T16" fmla="*/ 0 60000 65536"/>
                <a:gd name="T17" fmla="*/ 0 60000 65536"/>
                <a:gd name="T18" fmla="*/ 0 60000 65536"/>
                <a:gd name="T19" fmla="*/ 0 60000 65536"/>
                <a:gd name="T20" fmla="*/ 0 60000 65536"/>
                <a:gd name="T21" fmla="*/ 0 w 314"/>
                <a:gd name="T22" fmla="*/ 0 h 204"/>
                <a:gd name="T23" fmla="*/ 314 w 314"/>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 h="204">
                  <a:moveTo>
                    <a:pt x="0" y="204"/>
                  </a:moveTo>
                  <a:lnTo>
                    <a:pt x="81" y="171"/>
                  </a:lnTo>
                  <a:lnTo>
                    <a:pt x="157" y="128"/>
                  </a:lnTo>
                  <a:lnTo>
                    <a:pt x="195" y="104"/>
                  </a:lnTo>
                  <a:lnTo>
                    <a:pt x="233" y="76"/>
                  </a:lnTo>
                  <a:lnTo>
                    <a:pt x="276" y="42"/>
                  </a:lnTo>
                  <a:lnTo>
                    <a:pt x="314"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0" name="Freeform 8">
              <a:extLst>
                <a:ext uri="{FF2B5EF4-FFF2-40B4-BE49-F238E27FC236}">
                  <a16:creationId xmlns:a16="http://schemas.microsoft.com/office/drawing/2014/main" id="{D2AB3CFA-A675-4326-B5E6-5C61FEE3A546}"/>
                </a:ext>
              </a:extLst>
            </p:cNvPr>
            <p:cNvSpPr>
              <a:spLocks/>
            </p:cNvSpPr>
            <p:nvPr/>
          </p:nvSpPr>
          <p:spPr bwMode="auto">
            <a:xfrm>
              <a:off x="4948665" y="3322383"/>
              <a:ext cx="1250465" cy="670041"/>
            </a:xfrm>
            <a:custGeom>
              <a:avLst/>
              <a:gdLst>
                <a:gd name="T0" fmla="*/ 0 w 320"/>
                <a:gd name="T1" fmla="*/ 2147483647 h 514"/>
                <a:gd name="T2" fmla="*/ 2147483647 w 320"/>
                <a:gd name="T3" fmla="*/ 2147483647 h 514"/>
                <a:gd name="T4" fmla="*/ 2147483647 w 320"/>
                <a:gd name="T5" fmla="*/ 2147483647 h 514"/>
                <a:gd name="T6" fmla="*/ 2147483647 w 320"/>
                <a:gd name="T7" fmla="*/ 2147483647 h 514"/>
                <a:gd name="T8" fmla="*/ 2147483647 w 320"/>
                <a:gd name="T9" fmla="*/ 2147483647 h 514"/>
                <a:gd name="T10" fmla="*/ 2147483647 w 320"/>
                <a:gd name="T11" fmla="*/ 2147483647 h 514"/>
                <a:gd name="T12" fmla="*/ 2147483647 w 320"/>
                <a:gd name="T13" fmla="*/ 2147483647 h 514"/>
                <a:gd name="T14" fmla="*/ 2147483647 w 320"/>
                <a:gd name="T15" fmla="*/ 0 h 514"/>
                <a:gd name="T16" fmla="*/ 0 60000 65536"/>
                <a:gd name="T17" fmla="*/ 0 60000 65536"/>
                <a:gd name="T18" fmla="*/ 0 60000 65536"/>
                <a:gd name="T19" fmla="*/ 0 60000 65536"/>
                <a:gd name="T20" fmla="*/ 0 60000 65536"/>
                <a:gd name="T21" fmla="*/ 0 60000 65536"/>
                <a:gd name="T22" fmla="*/ 0 60000 65536"/>
                <a:gd name="T23" fmla="*/ 0 60000 65536"/>
                <a:gd name="T24" fmla="*/ 0 w 320"/>
                <a:gd name="T25" fmla="*/ 0 h 514"/>
                <a:gd name="T26" fmla="*/ 320 w 320"/>
                <a:gd name="T27" fmla="*/ 514 h 5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0" h="514">
                  <a:moveTo>
                    <a:pt x="0" y="514"/>
                  </a:moveTo>
                  <a:lnTo>
                    <a:pt x="38" y="466"/>
                  </a:lnTo>
                  <a:lnTo>
                    <a:pt x="81" y="409"/>
                  </a:lnTo>
                  <a:lnTo>
                    <a:pt x="119" y="342"/>
                  </a:lnTo>
                  <a:lnTo>
                    <a:pt x="158" y="276"/>
                  </a:lnTo>
                  <a:lnTo>
                    <a:pt x="239" y="138"/>
                  </a:lnTo>
                  <a:lnTo>
                    <a:pt x="281" y="66"/>
                  </a:lnTo>
                  <a:lnTo>
                    <a:pt x="320"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1" name="Freeform 9">
              <a:extLst>
                <a:ext uri="{FF2B5EF4-FFF2-40B4-BE49-F238E27FC236}">
                  <a16:creationId xmlns:a16="http://schemas.microsoft.com/office/drawing/2014/main" id="{6CA5BA40-EC32-48F1-89E1-527F8E8F3141}"/>
                </a:ext>
              </a:extLst>
            </p:cNvPr>
            <p:cNvSpPr>
              <a:spLocks/>
            </p:cNvSpPr>
            <p:nvPr/>
          </p:nvSpPr>
          <p:spPr bwMode="auto">
            <a:xfrm>
              <a:off x="6199128" y="2653583"/>
              <a:ext cx="1242572" cy="668800"/>
            </a:xfrm>
            <a:custGeom>
              <a:avLst/>
              <a:gdLst>
                <a:gd name="T0" fmla="*/ 0 w 314"/>
                <a:gd name="T1" fmla="*/ 2147483647 h 514"/>
                <a:gd name="T2" fmla="*/ 2147483647 w 314"/>
                <a:gd name="T3" fmla="*/ 2147483647 h 514"/>
                <a:gd name="T4" fmla="*/ 2147483647 w 314"/>
                <a:gd name="T5" fmla="*/ 2147483647 h 514"/>
                <a:gd name="T6" fmla="*/ 2147483647 w 314"/>
                <a:gd name="T7" fmla="*/ 2147483647 h 514"/>
                <a:gd name="T8" fmla="*/ 2147483647 w 314"/>
                <a:gd name="T9" fmla="*/ 0 h 514"/>
                <a:gd name="T10" fmla="*/ 0 60000 65536"/>
                <a:gd name="T11" fmla="*/ 0 60000 65536"/>
                <a:gd name="T12" fmla="*/ 0 60000 65536"/>
                <a:gd name="T13" fmla="*/ 0 60000 65536"/>
                <a:gd name="T14" fmla="*/ 0 60000 65536"/>
                <a:gd name="T15" fmla="*/ 0 w 314"/>
                <a:gd name="T16" fmla="*/ 0 h 514"/>
                <a:gd name="T17" fmla="*/ 314 w 314"/>
                <a:gd name="T18" fmla="*/ 514 h 514"/>
              </a:gdLst>
              <a:ahLst/>
              <a:cxnLst>
                <a:cxn ang="T10">
                  <a:pos x="T0" y="T1"/>
                </a:cxn>
                <a:cxn ang="T11">
                  <a:pos x="T2" y="T3"/>
                </a:cxn>
                <a:cxn ang="T12">
                  <a:pos x="T4" y="T5"/>
                </a:cxn>
                <a:cxn ang="T13">
                  <a:pos x="T6" y="T7"/>
                </a:cxn>
                <a:cxn ang="T14">
                  <a:pos x="T8" y="T9"/>
                </a:cxn>
              </a:cxnLst>
              <a:rect l="T15" t="T16" r="T17" b="T18"/>
              <a:pathLst>
                <a:path w="314" h="514">
                  <a:moveTo>
                    <a:pt x="0" y="514"/>
                  </a:moveTo>
                  <a:lnTo>
                    <a:pt x="80" y="385"/>
                  </a:lnTo>
                  <a:lnTo>
                    <a:pt x="157" y="252"/>
                  </a:lnTo>
                  <a:lnTo>
                    <a:pt x="238" y="124"/>
                  </a:lnTo>
                  <a:lnTo>
                    <a:pt x="314"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2" name="Freeform 10">
              <a:extLst>
                <a:ext uri="{FF2B5EF4-FFF2-40B4-BE49-F238E27FC236}">
                  <a16:creationId xmlns:a16="http://schemas.microsoft.com/office/drawing/2014/main" id="{9ADCF174-95BF-4D0E-81F8-FBD32512CE45}"/>
                </a:ext>
              </a:extLst>
            </p:cNvPr>
            <p:cNvSpPr>
              <a:spLocks/>
            </p:cNvSpPr>
            <p:nvPr/>
          </p:nvSpPr>
          <p:spPr bwMode="auto">
            <a:xfrm>
              <a:off x="7441701" y="2082807"/>
              <a:ext cx="1246518" cy="570776"/>
            </a:xfrm>
            <a:custGeom>
              <a:avLst/>
              <a:gdLst>
                <a:gd name="T0" fmla="*/ 0 w 314"/>
                <a:gd name="T1" fmla="*/ 2147483647 h 438"/>
                <a:gd name="T2" fmla="*/ 2147483647 w 314"/>
                <a:gd name="T3" fmla="*/ 2147483647 h 438"/>
                <a:gd name="T4" fmla="*/ 2147483647 w 314"/>
                <a:gd name="T5" fmla="*/ 2147483647 h 438"/>
                <a:gd name="T6" fmla="*/ 2147483647 w 314"/>
                <a:gd name="T7" fmla="*/ 2147483647 h 438"/>
                <a:gd name="T8" fmla="*/ 2147483647 w 314"/>
                <a:gd name="T9" fmla="*/ 2147483647 h 438"/>
                <a:gd name="T10" fmla="*/ 2147483647 w 314"/>
                <a:gd name="T11" fmla="*/ 2147483647 h 438"/>
                <a:gd name="T12" fmla="*/ 2147483647 w 314"/>
                <a:gd name="T13" fmla="*/ 0 h 438"/>
                <a:gd name="T14" fmla="*/ 0 60000 65536"/>
                <a:gd name="T15" fmla="*/ 0 60000 65536"/>
                <a:gd name="T16" fmla="*/ 0 60000 65536"/>
                <a:gd name="T17" fmla="*/ 0 60000 65536"/>
                <a:gd name="T18" fmla="*/ 0 60000 65536"/>
                <a:gd name="T19" fmla="*/ 0 60000 65536"/>
                <a:gd name="T20" fmla="*/ 0 60000 65536"/>
                <a:gd name="T21" fmla="*/ 0 w 314"/>
                <a:gd name="T22" fmla="*/ 0 h 438"/>
                <a:gd name="T23" fmla="*/ 314 w 314"/>
                <a:gd name="T24" fmla="*/ 438 h 4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 h="438">
                  <a:moveTo>
                    <a:pt x="0" y="438"/>
                  </a:moveTo>
                  <a:lnTo>
                    <a:pt x="76" y="314"/>
                  </a:lnTo>
                  <a:lnTo>
                    <a:pt x="157" y="195"/>
                  </a:lnTo>
                  <a:lnTo>
                    <a:pt x="195" y="138"/>
                  </a:lnTo>
                  <a:lnTo>
                    <a:pt x="233" y="86"/>
                  </a:lnTo>
                  <a:lnTo>
                    <a:pt x="276" y="38"/>
                  </a:lnTo>
                  <a:lnTo>
                    <a:pt x="314"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3" name="Freeform 11">
              <a:extLst>
                <a:ext uri="{FF2B5EF4-FFF2-40B4-BE49-F238E27FC236}">
                  <a16:creationId xmlns:a16="http://schemas.microsoft.com/office/drawing/2014/main" id="{563433C5-3E3B-45D9-A32C-BF1939D9E8E9}"/>
                </a:ext>
              </a:extLst>
            </p:cNvPr>
            <p:cNvSpPr>
              <a:spLocks/>
            </p:cNvSpPr>
            <p:nvPr/>
          </p:nvSpPr>
          <p:spPr bwMode="auto">
            <a:xfrm>
              <a:off x="8688219" y="1927705"/>
              <a:ext cx="1262297" cy="155102"/>
            </a:xfrm>
            <a:custGeom>
              <a:avLst/>
              <a:gdLst>
                <a:gd name="T0" fmla="*/ 0 w 319"/>
                <a:gd name="T1" fmla="*/ 2147483647 h 119"/>
                <a:gd name="T2" fmla="*/ 2147483647 w 319"/>
                <a:gd name="T3" fmla="*/ 2147483647 h 119"/>
                <a:gd name="T4" fmla="*/ 2147483647 w 319"/>
                <a:gd name="T5" fmla="*/ 2147483647 h 119"/>
                <a:gd name="T6" fmla="*/ 2147483647 w 319"/>
                <a:gd name="T7" fmla="*/ 2147483647 h 119"/>
                <a:gd name="T8" fmla="*/ 2147483647 w 319"/>
                <a:gd name="T9" fmla="*/ 2147483647 h 119"/>
                <a:gd name="T10" fmla="*/ 2147483647 w 319"/>
                <a:gd name="T11" fmla="*/ 2147483647 h 119"/>
                <a:gd name="T12" fmla="*/ 2147483647 w 319"/>
                <a:gd name="T13" fmla="*/ 2147483647 h 119"/>
                <a:gd name="T14" fmla="*/ 2147483647 w 319"/>
                <a:gd name="T15" fmla="*/ 0 h 119"/>
                <a:gd name="T16" fmla="*/ 0 60000 65536"/>
                <a:gd name="T17" fmla="*/ 0 60000 65536"/>
                <a:gd name="T18" fmla="*/ 0 60000 65536"/>
                <a:gd name="T19" fmla="*/ 0 60000 65536"/>
                <a:gd name="T20" fmla="*/ 0 60000 65536"/>
                <a:gd name="T21" fmla="*/ 0 60000 65536"/>
                <a:gd name="T22" fmla="*/ 0 60000 65536"/>
                <a:gd name="T23" fmla="*/ 0 60000 65536"/>
                <a:gd name="T24" fmla="*/ 0 w 319"/>
                <a:gd name="T25" fmla="*/ 0 h 119"/>
                <a:gd name="T26" fmla="*/ 319 w 319"/>
                <a:gd name="T27" fmla="*/ 119 h 1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9" h="119">
                  <a:moveTo>
                    <a:pt x="0" y="119"/>
                  </a:moveTo>
                  <a:lnTo>
                    <a:pt x="38" y="86"/>
                  </a:lnTo>
                  <a:lnTo>
                    <a:pt x="81" y="62"/>
                  </a:lnTo>
                  <a:lnTo>
                    <a:pt x="119" y="43"/>
                  </a:lnTo>
                  <a:lnTo>
                    <a:pt x="157" y="29"/>
                  </a:lnTo>
                  <a:lnTo>
                    <a:pt x="200" y="19"/>
                  </a:lnTo>
                  <a:lnTo>
                    <a:pt x="238" y="10"/>
                  </a:lnTo>
                  <a:lnTo>
                    <a:pt x="319" y="0"/>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94" name="Freeform 12">
              <a:extLst>
                <a:ext uri="{FF2B5EF4-FFF2-40B4-BE49-F238E27FC236}">
                  <a16:creationId xmlns:a16="http://schemas.microsoft.com/office/drawing/2014/main" id="{E66BC792-49C0-4BE5-BB02-13F730F44456}"/>
                </a:ext>
              </a:extLst>
            </p:cNvPr>
            <p:cNvSpPr>
              <a:spLocks/>
            </p:cNvSpPr>
            <p:nvPr/>
          </p:nvSpPr>
          <p:spPr bwMode="auto">
            <a:xfrm>
              <a:off x="9950516" y="1927705"/>
              <a:ext cx="1031403" cy="48030"/>
            </a:xfrm>
            <a:custGeom>
              <a:avLst/>
              <a:gdLst>
                <a:gd name="T0" fmla="*/ 0 w 315"/>
                <a:gd name="T1" fmla="*/ 0 h 57"/>
                <a:gd name="T2" fmla="*/ 2147483647 w 315"/>
                <a:gd name="T3" fmla="*/ 0 h 57"/>
                <a:gd name="T4" fmla="*/ 2147483647 w 315"/>
                <a:gd name="T5" fmla="*/ 2147483647 h 57"/>
                <a:gd name="T6" fmla="*/ 2147483647 w 315"/>
                <a:gd name="T7" fmla="*/ 2147483647 h 57"/>
                <a:gd name="T8" fmla="*/ 2147483647 w 315"/>
                <a:gd name="T9" fmla="*/ 2147483647 h 57"/>
                <a:gd name="T10" fmla="*/ 0 60000 65536"/>
                <a:gd name="T11" fmla="*/ 0 60000 65536"/>
                <a:gd name="T12" fmla="*/ 0 60000 65536"/>
                <a:gd name="T13" fmla="*/ 0 60000 65536"/>
                <a:gd name="T14" fmla="*/ 0 60000 65536"/>
                <a:gd name="T15" fmla="*/ 0 w 315"/>
                <a:gd name="T16" fmla="*/ 0 h 57"/>
                <a:gd name="T17" fmla="*/ 315 w 315"/>
                <a:gd name="T18" fmla="*/ 57 h 57"/>
              </a:gdLst>
              <a:ahLst/>
              <a:cxnLst>
                <a:cxn ang="T10">
                  <a:pos x="T0" y="T1"/>
                </a:cxn>
                <a:cxn ang="T11">
                  <a:pos x="T2" y="T3"/>
                </a:cxn>
                <a:cxn ang="T12">
                  <a:pos x="T4" y="T5"/>
                </a:cxn>
                <a:cxn ang="T13">
                  <a:pos x="T6" y="T7"/>
                </a:cxn>
                <a:cxn ang="T14">
                  <a:pos x="T8" y="T9"/>
                </a:cxn>
              </a:cxnLst>
              <a:rect l="T15" t="T16" r="T17" b="T18"/>
              <a:pathLst>
                <a:path w="315" h="57">
                  <a:moveTo>
                    <a:pt x="0" y="0"/>
                  </a:moveTo>
                  <a:lnTo>
                    <a:pt x="81" y="0"/>
                  </a:lnTo>
                  <a:lnTo>
                    <a:pt x="158" y="10"/>
                  </a:lnTo>
                  <a:lnTo>
                    <a:pt x="234" y="29"/>
                  </a:lnTo>
                  <a:lnTo>
                    <a:pt x="315" y="57"/>
                  </a:lnTo>
                </a:path>
              </a:pathLst>
            </a:custGeom>
            <a:solidFill>
              <a:schemeClr val="bg1"/>
            </a:solidFill>
            <a:ln w="38100">
              <a:solidFill>
                <a:schemeClr val="tx2"/>
              </a:solidFill>
              <a:round/>
              <a:headEnd/>
              <a:tailEnd/>
            </a:ln>
          </p:spPr>
          <p:txBody>
            <a:bodyPr lIns="36000" tIns="36000" rIns="36000" bIns="36000"/>
            <a:lstStyle/>
            <a:p>
              <a:endParaRPr lang="en-US" dirty="0"/>
            </a:p>
          </p:txBody>
        </p:sp>
        <p:sp>
          <p:nvSpPr>
            <p:cNvPr id="82" name="Rectangle 15">
              <a:extLst>
                <a:ext uri="{FF2B5EF4-FFF2-40B4-BE49-F238E27FC236}">
                  <a16:creationId xmlns:a16="http://schemas.microsoft.com/office/drawing/2014/main" id="{C8FB8362-0382-4768-A9DA-447BDE7D4790}"/>
                </a:ext>
              </a:extLst>
            </p:cNvPr>
            <p:cNvSpPr>
              <a:spLocks noChangeArrowheads="1"/>
            </p:cNvSpPr>
            <p:nvPr/>
          </p:nvSpPr>
          <p:spPr bwMode="auto">
            <a:xfrm>
              <a:off x="5657650" y="4452529"/>
              <a:ext cx="1332663" cy="257369"/>
            </a:xfrm>
            <a:prstGeom prst="rect">
              <a:avLst/>
            </a:prstGeom>
            <a:noFill/>
            <a:ln w="9525">
              <a:noFill/>
              <a:miter lim="800000"/>
              <a:headEnd/>
              <a:tailEnd/>
            </a:ln>
          </p:spPr>
          <p:txBody>
            <a:bodyPr wrap="none" lIns="36000" tIns="36000" rIns="36000" bIns="36000">
              <a:spAutoFit/>
            </a:bodyPr>
            <a:lstStyle/>
            <a:p>
              <a:pPr algn="ctr"/>
              <a:r>
                <a:rPr lang="en-US" altLang="ja-JP" sz="1200" b="1" dirty="0">
                  <a:ea typeface="ＭＳ Ｐゴシック" charset="-128"/>
                </a:rPr>
                <a:t>Time since launch</a:t>
              </a:r>
            </a:p>
          </p:txBody>
        </p:sp>
        <p:sp>
          <p:nvSpPr>
            <p:cNvPr id="83" name="Line 21">
              <a:extLst>
                <a:ext uri="{FF2B5EF4-FFF2-40B4-BE49-F238E27FC236}">
                  <a16:creationId xmlns:a16="http://schemas.microsoft.com/office/drawing/2014/main" id="{DC07065B-E22C-4CC3-B7C6-133294DEFE17}"/>
                </a:ext>
              </a:extLst>
            </p:cNvPr>
            <p:cNvSpPr>
              <a:spLocks noChangeShapeType="1"/>
            </p:cNvSpPr>
            <p:nvPr/>
          </p:nvSpPr>
          <p:spPr bwMode="auto">
            <a:xfrm flipV="1">
              <a:off x="1189388" y="4382856"/>
              <a:ext cx="10269187" cy="17797"/>
            </a:xfrm>
            <a:prstGeom prst="line">
              <a:avLst/>
            </a:prstGeom>
            <a:noFill/>
            <a:ln w="9525">
              <a:solidFill>
                <a:schemeClr val="bg1">
                  <a:lumMod val="75000"/>
                </a:schemeClr>
              </a:solidFill>
              <a:round/>
              <a:headEnd/>
              <a:tailEnd type="triangle" w="med" len="med"/>
            </a:ln>
          </p:spPr>
          <p:txBody>
            <a:bodyPr wrap="none" lIns="36000" tIns="36000" rIns="36000" bIns="36000" anchor="ctr"/>
            <a:lstStyle/>
            <a:p>
              <a:endParaRPr lang="en-US" dirty="0"/>
            </a:p>
          </p:txBody>
        </p:sp>
        <p:sp>
          <p:nvSpPr>
            <p:cNvPr id="84" name="Line 22">
              <a:extLst>
                <a:ext uri="{FF2B5EF4-FFF2-40B4-BE49-F238E27FC236}">
                  <a16:creationId xmlns:a16="http://schemas.microsoft.com/office/drawing/2014/main" id="{3E871B76-E835-4DF2-9AEF-BE01A73D4D42}"/>
                </a:ext>
              </a:extLst>
            </p:cNvPr>
            <p:cNvSpPr>
              <a:spLocks noChangeShapeType="1"/>
            </p:cNvSpPr>
            <p:nvPr/>
          </p:nvSpPr>
          <p:spPr bwMode="auto">
            <a:xfrm flipV="1">
              <a:off x="1189386" y="1616541"/>
              <a:ext cx="23663" cy="2777907"/>
            </a:xfrm>
            <a:prstGeom prst="line">
              <a:avLst/>
            </a:prstGeom>
            <a:noFill/>
            <a:ln w="9525">
              <a:solidFill>
                <a:schemeClr val="bg1">
                  <a:lumMod val="75000"/>
                </a:schemeClr>
              </a:solidFill>
              <a:round/>
              <a:headEnd/>
              <a:tailEnd type="triangle" w="med" len="med"/>
            </a:ln>
          </p:spPr>
          <p:txBody>
            <a:bodyPr wrap="none" lIns="36000" tIns="36000" rIns="36000" bIns="36000" anchor="ctr"/>
            <a:lstStyle/>
            <a:p>
              <a:endParaRPr lang="en-US" dirty="0"/>
            </a:p>
          </p:txBody>
        </p:sp>
        <p:sp>
          <p:nvSpPr>
            <p:cNvPr id="85" name="Rectangle 23">
              <a:extLst>
                <a:ext uri="{FF2B5EF4-FFF2-40B4-BE49-F238E27FC236}">
                  <a16:creationId xmlns:a16="http://schemas.microsoft.com/office/drawing/2014/main" id="{F3371FAA-3D67-4D27-8BEC-45FE8691C866}"/>
                </a:ext>
              </a:extLst>
            </p:cNvPr>
            <p:cNvSpPr>
              <a:spLocks noChangeArrowheads="1"/>
            </p:cNvSpPr>
            <p:nvPr/>
          </p:nvSpPr>
          <p:spPr bwMode="auto">
            <a:xfrm>
              <a:off x="2854520" y="1702640"/>
              <a:ext cx="3124648" cy="257369"/>
            </a:xfrm>
            <a:prstGeom prst="rect">
              <a:avLst/>
            </a:prstGeom>
            <a:noFill/>
            <a:ln w="9525">
              <a:noFill/>
              <a:miter lim="800000"/>
              <a:headEnd/>
              <a:tailEnd/>
            </a:ln>
          </p:spPr>
          <p:txBody>
            <a:bodyPr wrap="square" lIns="0" tIns="45720" rIns="0" bIns="45720">
              <a:noAutofit/>
            </a:bodyPr>
            <a:lstStyle/>
            <a:p>
              <a:pPr algn="ctr"/>
              <a:r>
                <a:rPr lang="en-US" altLang="ja-JP" sz="1200" b="1" dirty="0">
                  <a:solidFill>
                    <a:schemeClr val="accent2"/>
                  </a:solidFill>
                  <a:ea typeface="ＭＳ Ｐゴシック" charset="-128"/>
                </a:rPr>
                <a:t>Early Stage &amp; Growth Stage</a:t>
              </a:r>
            </a:p>
          </p:txBody>
        </p:sp>
        <p:sp>
          <p:nvSpPr>
            <p:cNvPr id="86" name="Rectangle 24">
              <a:extLst>
                <a:ext uri="{FF2B5EF4-FFF2-40B4-BE49-F238E27FC236}">
                  <a16:creationId xmlns:a16="http://schemas.microsoft.com/office/drawing/2014/main" id="{1BD4C9EB-3651-42EF-8254-3F351498F707}"/>
                </a:ext>
              </a:extLst>
            </p:cNvPr>
            <p:cNvSpPr>
              <a:spLocks noChangeArrowheads="1"/>
            </p:cNvSpPr>
            <p:nvPr/>
          </p:nvSpPr>
          <p:spPr bwMode="auto">
            <a:xfrm>
              <a:off x="6015440" y="1702640"/>
              <a:ext cx="2515129" cy="257369"/>
            </a:xfrm>
            <a:prstGeom prst="rect">
              <a:avLst/>
            </a:prstGeom>
            <a:noFill/>
            <a:ln w="9525">
              <a:noFill/>
              <a:miter lim="800000"/>
              <a:headEnd/>
              <a:tailEnd/>
            </a:ln>
          </p:spPr>
          <p:txBody>
            <a:bodyPr wrap="square" lIns="0" tIns="45720" rIns="0" bIns="45720">
              <a:noAutofit/>
            </a:bodyPr>
            <a:lstStyle/>
            <a:p>
              <a:pPr algn="ctr"/>
              <a:r>
                <a:rPr lang="en-US" altLang="ja-JP" sz="1200" b="1" dirty="0">
                  <a:solidFill>
                    <a:schemeClr val="accent3"/>
                  </a:solidFill>
                  <a:ea typeface="ＭＳ Ｐゴシック" charset="-128"/>
                </a:rPr>
                <a:t>High Growth</a:t>
              </a:r>
            </a:p>
          </p:txBody>
        </p:sp>
        <p:sp>
          <p:nvSpPr>
            <p:cNvPr id="56" name="TextBox 55">
              <a:extLst>
                <a:ext uri="{FF2B5EF4-FFF2-40B4-BE49-F238E27FC236}">
                  <a16:creationId xmlns:a16="http://schemas.microsoft.com/office/drawing/2014/main" id="{F4FD5BC4-EE36-4CE4-A310-E84F74C45354}"/>
                </a:ext>
              </a:extLst>
            </p:cNvPr>
            <p:cNvSpPr txBox="1"/>
            <p:nvPr/>
          </p:nvSpPr>
          <p:spPr>
            <a:xfrm>
              <a:off x="1223331" y="2052459"/>
              <a:ext cx="1594916" cy="1569660"/>
            </a:xfrm>
            <a:prstGeom prst="rect">
              <a:avLst/>
            </a:prstGeom>
            <a:noFill/>
          </p:spPr>
          <p:txBody>
            <a:bodyPr wrap="square" rtlCol="0">
              <a:spAutoFit/>
            </a:bodyPr>
            <a:lstStyle/>
            <a:p>
              <a:pPr algn="ctr"/>
              <a:r>
                <a:rPr lang="en-US" sz="9600" b="1" dirty="0">
                  <a:solidFill>
                    <a:schemeClr val="accent1"/>
                  </a:solidFill>
                </a:rPr>
                <a:t>1</a:t>
              </a:r>
              <a:endParaRPr lang="en-US" sz="25900" b="1" dirty="0">
                <a:solidFill>
                  <a:schemeClr val="accent1"/>
                </a:solidFill>
              </a:endParaRPr>
            </a:p>
          </p:txBody>
        </p:sp>
        <p:sp>
          <p:nvSpPr>
            <p:cNvPr id="57" name="TextBox 56">
              <a:extLst>
                <a:ext uri="{FF2B5EF4-FFF2-40B4-BE49-F238E27FC236}">
                  <a16:creationId xmlns:a16="http://schemas.microsoft.com/office/drawing/2014/main" id="{8D4E556A-35EF-484E-9C66-5F979AF1D614}"/>
                </a:ext>
              </a:extLst>
            </p:cNvPr>
            <p:cNvSpPr txBox="1"/>
            <p:nvPr/>
          </p:nvSpPr>
          <p:spPr>
            <a:xfrm>
              <a:off x="8579858" y="2117439"/>
              <a:ext cx="2430938" cy="1569660"/>
            </a:xfrm>
            <a:prstGeom prst="rect">
              <a:avLst/>
            </a:prstGeom>
            <a:noFill/>
          </p:spPr>
          <p:txBody>
            <a:bodyPr wrap="square" rtlCol="0">
              <a:spAutoFit/>
            </a:bodyPr>
            <a:lstStyle/>
            <a:p>
              <a:pPr algn="ctr"/>
              <a:r>
                <a:rPr lang="en-US" sz="9600" b="1" dirty="0"/>
                <a:t>4</a:t>
              </a:r>
            </a:p>
          </p:txBody>
        </p:sp>
        <p:sp>
          <p:nvSpPr>
            <p:cNvPr id="95" name="TextBox 94">
              <a:extLst>
                <a:ext uri="{FF2B5EF4-FFF2-40B4-BE49-F238E27FC236}">
                  <a16:creationId xmlns:a16="http://schemas.microsoft.com/office/drawing/2014/main" id="{F2B8F756-AF7D-4014-A2F3-F25334F892EE}"/>
                </a:ext>
              </a:extLst>
            </p:cNvPr>
            <p:cNvSpPr txBox="1"/>
            <p:nvPr/>
          </p:nvSpPr>
          <p:spPr>
            <a:xfrm>
              <a:off x="1223331" y="3547645"/>
              <a:ext cx="1594916" cy="461665"/>
            </a:xfrm>
            <a:prstGeom prst="rect">
              <a:avLst/>
            </a:prstGeom>
            <a:noFill/>
          </p:spPr>
          <p:txBody>
            <a:bodyPr wrap="square" lIns="0" rIns="0" rtlCol="0" anchor="ctr">
              <a:spAutoFit/>
            </a:bodyPr>
            <a:lstStyle/>
            <a:p>
              <a:pPr algn="ctr"/>
              <a:r>
                <a:rPr lang="en-US" sz="1200" b="1" dirty="0">
                  <a:solidFill>
                    <a:schemeClr val="accent1"/>
                  </a:solidFill>
                </a:rPr>
                <a:t>Current Value </a:t>
              </a:r>
              <a:br>
                <a:rPr lang="en-US" sz="1200" b="1" dirty="0">
                  <a:solidFill>
                    <a:schemeClr val="accent1"/>
                  </a:solidFill>
                </a:rPr>
              </a:br>
              <a:r>
                <a:rPr lang="en-US" sz="1200" b="1" dirty="0">
                  <a:solidFill>
                    <a:schemeClr val="accent1"/>
                  </a:solidFill>
                </a:rPr>
                <a:t>Method or Waterfall</a:t>
              </a:r>
            </a:p>
          </p:txBody>
        </p:sp>
        <p:sp>
          <p:nvSpPr>
            <p:cNvPr id="96" name="TextBox 95">
              <a:extLst>
                <a:ext uri="{FF2B5EF4-FFF2-40B4-BE49-F238E27FC236}">
                  <a16:creationId xmlns:a16="http://schemas.microsoft.com/office/drawing/2014/main" id="{FC7B1728-39FE-4217-ADE2-A86DB6546BF1}"/>
                </a:ext>
              </a:extLst>
            </p:cNvPr>
            <p:cNvSpPr txBox="1"/>
            <p:nvPr/>
          </p:nvSpPr>
          <p:spPr>
            <a:xfrm>
              <a:off x="2854520" y="3547645"/>
              <a:ext cx="3124648" cy="276999"/>
            </a:xfrm>
            <a:prstGeom prst="rect">
              <a:avLst/>
            </a:prstGeom>
            <a:noFill/>
          </p:spPr>
          <p:txBody>
            <a:bodyPr wrap="square" lIns="0" rIns="0" rtlCol="0">
              <a:spAutoFit/>
            </a:bodyPr>
            <a:lstStyle/>
            <a:p>
              <a:pPr algn="ctr"/>
              <a:r>
                <a:rPr lang="en-US" sz="1200" b="1" dirty="0">
                  <a:solidFill>
                    <a:schemeClr val="accent2"/>
                  </a:solidFill>
                </a:rPr>
                <a:t>Option Pricing Model</a:t>
              </a:r>
            </a:p>
          </p:txBody>
        </p:sp>
        <p:sp>
          <p:nvSpPr>
            <p:cNvPr id="97" name="TextBox 96">
              <a:extLst>
                <a:ext uri="{FF2B5EF4-FFF2-40B4-BE49-F238E27FC236}">
                  <a16:creationId xmlns:a16="http://schemas.microsoft.com/office/drawing/2014/main" id="{DE9DEF1E-B1FD-4999-9810-1D1104769FB7}"/>
                </a:ext>
              </a:extLst>
            </p:cNvPr>
            <p:cNvSpPr txBox="1"/>
            <p:nvPr/>
          </p:nvSpPr>
          <p:spPr>
            <a:xfrm>
              <a:off x="6019601" y="3875543"/>
              <a:ext cx="2515129" cy="276999"/>
            </a:xfrm>
            <a:prstGeom prst="rect">
              <a:avLst/>
            </a:prstGeom>
            <a:noFill/>
          </p:spPr>
          <p:txBody>
            <a:bodyPr wrap="square" lIns="0" rIns="0" rtlCol="0" anchor="ctr">
              <a:spAutoFit/>
            </a:bodyPr>
            <a:lstStyle/>
            <a:p>
              <a:pPr algn="ctr"/>
              <a:r>
                <a:rPr lang="en-US" sz="1200" b="1" dirty="0">
                  <a:solidFill>
                    <a:schemeClr val="accent3"/>
                  </a:solidFill>
                </a:rPr>
                <a:t>PWERM (Exit Scenarios Known)</a:t>
              </a:r>
            </a:p>
          </p:txBody>
        </p:sp>
        <p:sp>
          <p:nvSpPr>
            <p:cNvPr id="99" name="TextBox 98">
              <a:extLst>
                <a:ext uri="{FF2B5EF4-FFF2-40B4-BE49-F238E27FC236}">
                  <a16:creationId xmlns:a16="http://schemas.microsoft.com/office/drawing/2014/main" id="{9B5CE2EE-7406-43B4-9AF8-D9C62A8B43A5}"/>
                </a:ext>
              </a:extLst>
            </p:cNvPr>
            <p:cNvSpPr txBox="1"/>
            <p:nvPr/>
          </p:nvSpPr>
          <p:spPr>
            <a:xfrm>
              <a:off x="8694983" y="3547645"/>
              <a:ext cx="2141644" cy="276999"/>
            </a:xfrm>
            <a:prstGeom prst="rect">
              <a:avLst/>
            </a:prstGeom>
            <a:noFill/>
          </p:spPr>
          <p:txBody>
            <a:bodyPr wrap="square" lIns="0" rIns="0" rtlCol="0" anchor="ctr">
              <a:spAutoFit/>
            </a:bodyPr>
            <a:lstStyle/>
            <a:p>
              <a:pPr algn="ctr"/>
              <a:r>
                <a:rPr lang="en-US" sz="1200" b="1" dirty="0"/>
                <a:t>Fully Diluted Method (IPO)</a:t>
              </a:r>
            </a:p>
          </p:txBody>
        </p:sp>
        <p:sp>
          <p:nvSpPr>
            <p:cNvPr id="100" name="Rectangle 16">
              <a:extLst>
                <a:ext uri="{FF2B5EF4-FFF2-40B4-BE49-F238E27FC236}">
                  <a16:creationId xmlns:a16="http://schemas.microsoft.com/office/drawing/2014/main" id="{3F707473-15F1-4D73-A5D9-0BF002832302}"/>
                </a:ext>
              </a:extLst>
            </p:cNvPr>
            <p:cNvSpPr>
              <a:spLocks noChangeArrowheads="1"/>
            </p:cNvSpPr>
            <p:nvPr/>
          </p:nvSpPr>
          <p:spPr bwMode="auto">
            <a:xfrm>
              <a:off x="1223331" y="1702640"/>
              <a:ext cx="1594916" cy="257369"/>
            </a:xfrm>
            <a:prstGeom prst="rect">
              <a:avLst/>
            </a:prstGeom>
            <a:noFill/>
            <a:ln w="9525">
              <a:noFill/>
              <a:miter lim="800000"/>
              <a:headEnd/>
              <a:tailEnd/>
            </a:ln>
          </p:spPr>
          <p:txBody>
            <a:bodyPr wrap="square" lIns="0" tIns="45720" rIns="0" bIns="45720">
              <a:noAutofit/>
            </a:bodyPr>
            <a:lstStyle/>
            <a:p>
              <a:pPr algn="ctr"/>
              <a:r>
                <a:rPr lang="en-US" altLang="ja-JP" sz="1200" b="1" dirty="0">
                  <a:solidFill>
                    <a:schemeClr val="accent1"/>
                  </a:solidFill>
                  <a:ea typeface="ＭＳ Ｐゴシック" charset="-128"/>
                </a:rPr>
                <a:t>Commencement</a:t>
              </a:r>
            </a:p>
          </p:txBody>
        </p:sp>
        <p:sp>
          <p:nvSpPr>
            <p:cNvPr id="101" name="TextBox 100">
              <a:extLst>
                <a:ext uri="{FF2B5EF4-FFF2-40B4-BE49-F238E27FC236}">
                  <a16:creationId xmlns:a16="http://schemas.microsoft.com/office/drawing/2014/main" id="{8B3C2CB7-25DA-4723-9C91-D376B7E926B1}"/>
                </a:ext>
              </a:extLst>
            </p:cNvPr>
            <p:cNvSpPr txBox="1"/>
            <p:nvPr/>
          </p:nvSpPr>
          <p:spPr>
            <a:xfrm>
              <a:off x="5998375" y="3547645"/>
              <a:ext cx="2515129" cy="276999"/>
            </a:xfrm>
            <a:prstGeom prst="rect">
              <a:avLst/>
            </a:prstGeom>
            <a:noFill/>
          </p:spPr>
          <p:txBody>
            <a:bodyPr wrap="square" lIns="0" rIns="0" rtlCol="0">
              <a:spAutoFit/>
            </a:bodyPr>
            <a:lstStyle/>
            <a:p>
              <a:pPr algn="ctr"/>
              <a:r>
                <a:rPr lang="en-US" sz="1200" b="1" dirty="0">
                  <a:solidFill>
                    <a:schemeClr val="accent3"/>
                  </a:solidFill>
                </a:rPr>
                <a:t>Option Pricing Model</a:t>
              </a:r>
            </a:p>
          </p:txBody>
        </p:sp>
        <p:cxnSp>
          <p:nvCxnSpPr>
            <p:cNvPr id="61" name="Straight Connector 95">
              <a:extLst>
                <a:ext uri="{FF2B5EF4-FFF2-40B4-BE49-F238E27FC236}">
                  <a16:creationId xmlns:a16="http://schemas.microsoft.com/office/drawing/2014/main" id="{49D00381-3C8D-4652-B965-9973052DA554}"/>
                </a:ext>
              </a:extLst>
            </p:cNvPr>
            <p:cNvCxnSpPr>
              <a:cxnSpLocks noChangeShapeType="1"/>
            </p:cNvCxnSpPr>
            <p:nvPr/>
          </p:nvCxnSpPr>
          <p:spPr bwMode="auto">
            <a:xfrm>
              <a:off x="5992565" y="1608045"/>
              <a:ext cx="0" cy="2804330"/>
            </a:xfrm>
            <a:prstGeom prst="line">
              <a:avLst/>
            </a:prstGeom>
            <a:noFill/>
            <a:ln w="19050" algn="ctr">
              <a:solidFill>
                <a:schemeClr val="accent6"/>
              </a:solidFill>
              <a:prstDash val="dash"/>
              <a:round/>
              <a:headEnd/>
              <a:tailEnd/>
            </a:ln>
          </p:spPr>
        </p:cxnSp>
        <p:cxnSp>
          <p:nvCxnSpPr>
            <p:cNvPr id="63" name="Straight Connector 96">
              <a:extLst>
                <a:ext uri="{FF2B5EF4-FFF2-40B4-BE49-F238E27FC236}">
                  <a16:creationId xmlns:a16="http://schemas.microsoft.com/office/drawing/2014/main" id="{0C1DA4E9-ED2D-4212-AE53-F638F7B86914}"/>
                </a:ext>
              </a:extLst>
            </p:cNvPr>
            <p:cNvCxnSpPr>
              <a:cxnSpLocks noChangeShapeType="1"/>
            </p:cNvCxnSpPr>
            <p:nvPr/>
          </p:nvCxnSpPr>
          <p:spPr bwMode="auto">
            <a:xfrm>
              <a:off x="8556983" y="1601789"/>
              <a:ext cx="0" cy="2804330"/>
            </a:xfrm>
            <a:prstGeom prst="line">
              <a:avLst/>
            </a:prstGeom>
            <a:noFill/>
            <a:ln w="19050" algn="ctr">
              <a:solidFill>
                <a:schemeClr val="accent6"/>
              </a:solidFill>
              <a:prstDash val="dash"/>
              <a:round/>
              <a:headEnd/>
              <a:tailEnd/>
            </a:ln>
          </p:spPr>
        </p:cxnSp>
        <p:cxnSp>
          <p:nvCxnSpPr>
            <p:cNvPr id="98" name="Straight Connector 96">
              <a:extLst>
                <a:ext uri="{FF2B5EF4-FFF2-40B4-BE49-F238E27FC236}">
                  <a16:creationId xmlns:a16="http://schemas.microsoft.com/office/drawing/2014/main" id="{FD814BFC-B13C-4D57-B7F5-004C5CACD58B}"/>
                </a:ext>
              </a:extLst>
            </p:cNvPr>
            <p:cNvCxnSpPr>
              <a:cxnSpLocks noChangeShapeType="1"/>
            </p:cNvCxnSpPr>
            <p:nvPr/>
          </p:nvCxnSpPr>
          <p:spPr bwMode="auto">
            <a:xfrm>
              <a:off x="11004793" y="1601788"/>
              <a:ext cx="0" cy="2804330"/>
            </a:xfrm>
            <a:prstGeom prst="line">
              <a:avLst/>
            </a:prstGeom>
            <a:noFill/>
            <a:ln w="19050" algn="ctr">
              <a:solidFill>
                <a:schemeClr val="accent6"/>
              </a:solidFill>
              <a:prstDash val="dash"/>
              <a:round/>
              <a:headEnd/>
              <a:tailEnd/>
            </a:ln>
          </p:spPr>
        </p:cxnSp>
        <p:cxnSp>
          <p:nvCxnSpPr>
            <p:cNvPr id="102" name="Straight Connector 95">
              <a:extLst>
                <a:ext uri="{FF2B5EF4-FFF2-40B4-BE49-F238E27FC236}">
                  <a16:creationId xmlns:a16="http://schemas.microsoft.com/office/drawing/2014/main" id="{F349E7D4-5F43-4D48-AEA4-01278DFEA765}"/>
                </a:ext>
              </a:extLst>
            </p:cNvPr>
            <p:cNvCxnSpPr>
              <a:cxnSpLocks noChangeShapeType="1"/>
            </p:cNvCxnSpPr>
            <p:nvPr/>
          </p:nvCxnSpPr>
          <p:spPr bwMode="auto">
            <a:xfrm>
              <a:off x="2831644" y="1608045"/>
              <a:ext cx="0" cy="2804330"/>
            </a:xfrm>
            <a:prstGeom prst="line">
              <a:avLst/>
            </a:prstGeom>
            <a:noFill/>
            <a:ln w="19050" algn="ctr">
              <a:solidFill>
                <a:schemeClr val="accent6"/>
              </a:solidFill>
              <a:prstDash val="dash"/>
              <a:round/>
              <a:headEnd/>
              <a:tailEnd/>
            </a:ln>
          </p:spPr>
        </p:cxnSp>
      </p:grpSp>
      <p:grpSp>
        <p:nvGrpSpPr>
          <p:cNvPr id="9" name="Group 8">
            <a:extLst>
              <a:ext uri="{FF2B5EF4-FFF2-40B4-BE49-F238E27FC236}">
                <a16:creationId xmlns:a16="http://schemas.microsoft.com/office/drawing/2014/main" id="{F4DD303F-F478-41E2-83B3-2A64DB2F521C}"/>
              </a:ext>
            </a:extLst>
          </p:cNvPr>
          <p:cNvGrpSpPr/>
          <p:nvPr/>
        </p:nvGrpSpPr>
        <p:grpSpPr>
          <a:xfrm>
            <a:off x="849039" y="4486106"/>
            <a:ext cx="5138928" cy="1721939"/>
            <a:chOff x="849039" y="4567026"/>
            <a:chExt cx="5138928" cy="1721939"/>
          </a:xfrm>
        </p:grpSpPr>
        <p:sp>
          <p:nvSpPr>
            <p:cNvPr id="104" name="Rectangle 103">
              <a:extLst>
                <a:ext uri="{FF2B5EF4-FFF2-40B4-BE49-F238E27FC236}">
                  <a16:creationId xmlns:a16="http://schemas.microsoft.com/office/drawing/2014/main" id="{0E3EE2B2-A3A2-4768-AF92-CA716A16D8F2}"/>
                </a:ext>
              </a:extLst>
            </p:cNvPr>
            <p:cNvSpPr/>
            <p:nvPr/>
          </p:nvSpPr>
          <p:spPr>
            <a:xfrm>
              <a:off x="849039" y="4567026"/>
              <a:ext cx="5138928" cy="290849"/>
            </a:xfrm>
            <a:prstGeom prst="rect">
              <a:avLst/>
            </a:prstGeom>
          </p:spPr>
          <p:txBody>
            <a:bodyPr wrap="square" lIns="0" tIns="4572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dirty="0">
                  <a:solidFill>
                    <a:schemeClr val="accent3"/>
                  </a:solidFill>
                </a:rPr>
                <a:t>3. PWERM</a:t>
              </a:r>
            </a:p>
          </p:txBody>
        </p:sp>
        <p:cxnSp>
          <p:nvCxnSpPr>
            <p:cNvPr id="105" name="Straight Connector 104">
              <a:extLst>
                <a:ext uri="{FF2B5EF4-FFF2-40B4-BE49-F238E27FC236}">
                  <a16:creationId xmlns:a16="http://schemas.microsoft.com/office/drawing/2014/main" id="{6E5474E8-5407-4ECC-8AA2-642E0BFA9804}"/>
                </a:ext>
              </a:extLst>
            </p:cNvPr>
            <p:cNvCxnSpPr>
              <a:cxnSpLocks/>
            </p:cNvCxnSpPr>
            <p:nvPr/>
          </p:nvCxnSpPr>
          <p:spPr>
            <a:xfrm>
              <a:off x="850900" y="4876925"/>
              <a:ext cx="55245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640D8BAE-E3C5-4809-9E93-5B51B8A266D0}"/>
                </a:ext>
              </a:extLst>
            </p:cNvPr>
            <p:cNvSpPr txBox="1"/>
            <p:nvPr/>
          </p:nvSpPr>
          <p:spPr>
            <a:xfrm>
              <a:off x="849039" y="4932109"/>
              <a:ext cx="5138928" cy="13568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defPPr>
                <a:defRPr lang="en-US"/>
              </a:defPPr>
              <a:lvl1pPr algn="ctr" defTabSz="913776">
                <a:defRPr sz="1100">
                  <a:solidFill>
                    <a:srgbClr val="FF0000"/>
                  </a:solidFill>
                </a:defRPr>
              </a:lvl1pPr>
              <a:lvl2pPr marL="456887" defTabSz="913776">
                <a:defRPr>
                  <a:solidFill>
                    <a:schemeClr val="lt1"/>
                  </a:solidFill>
                </a:defRPr>
              </a:lvl2pPr>
              <a:lvl3pPr marL="913776" defTabSz="913776">
                <a:defRPr>
                  <a:solidFill>
                    <a:schemeClr val="lt1"/>
                  </a:solidFill>
                </a:defRPr>
              </a:lvl3pPr>
              <a:lvl4pPr marL="1370661" defTabSz="913776">
                <a:defRPr>
                  <a:solidFill>
                    <a:schemeClr val="lt1"/>
                  </a:solidFill>
                </a:defRPr>
              </a:lvl4pPr>
              <a:lvl5pPr marL="1827549" defTabSz="913776">
                <a:defRPr>
                  <a:solidFill>
                    <a:schemeClr val="lt1"/>
                  </a:solidFill>
                </a:defRPr>
              </a:lvl5pPr>
              <a:lvl6pPr marL="2284435" defTabSz="913776">
                <a:defRPr>
                  <a:solidFill>
                    <a:schemeClr val="lt1"/>
                  </a:solidFill>
                </a:defRPr>
              </a:lvl6pPr>
              <a:lvl7pPr marL="2741322" defTabSz="913776">
                <a:defRPr>
                  <a:solidFill>
                    <a:schemeClr val="lt1"/>
                  </a:solidFill>
                </a:defRPr>
              </a:lvl7pPr>
              <a:lvl8pPr marL="3198210" defTabSz="913776">
                <a:defRPr>
                  <a:solidFill>
                    <a:schemeClr val="lt1"/>
                  </a:solidFill>
                </a:defRPr>
              </a:lvl8pPr>
              <a:lvl9pPr marL="3655097" defTabSz="913776">
                <a:defRPr>
                  <a:solidFill>
                    <a:schemeClr val="lt1"/>
                  </a:solidFill>
                </a:defRPr>
              </a:lvl9pPr>
            </a:lstStyle>
            <a:p>
              <a:pPr marL="171450" indent="-171450" algn="l">
                <a:lnSpc>
                  <a:spcPct val="110000"/>
                </a:lnSpc>
                <a:spcBef>
                  <a:spcPts val="300"/>
                </a:spcBef>
                <a:buClr>
                  <a:schemeClr val="accent2"/>
                </a:buClr>
                <a:buFont typeface="Arial" panose="020B0604020202020204" pitchFamily="34" charset="0"/>
                <a:buChar char="•"/>
              </a:pPr>
              <a:r>
                <a:rPr lang="en-US" sz="1200" dirty="0">
                  <a:solidFill>
                    <a:schemeClr val="tx1"/>
                  </a:solidFill>
                </a:rPr>
                <a:t>Package of CVMs where </a:t>
              </a:r>
              <a:r>
                <a:rPr lang="en-US" sz="1200" b="1" dirty="0">
                  <a:solidFill>
                    <a:schemeClr val="tx1"/>
                  </a:solidFill>
                </a:rPr>
                <a:t>multiple potential exit scenarios are considered. </a:t>
              </a:r>
            </a:p>
            <a:p>
              <a:pPr marL="171450" indent="-171450" algn="l">
                <a:lnSpc>
                  <a:spcPct val="110000"/>
                </a:lnSpc>
                <a:spcBef>
                  <a:spcPts val="300"/>
                </a:spcBef>
                <a:buClr>
                  <a:schemeClr val="accent2"/>
                </a:buClr>
                <a:buFont typeface="Arial" panose="020B0604020202020204" pitchFamily="34" charset="0"/>
                <a:buChar char="•"/>
              </a:pPr>
              <a:r>
                <a:rPr lang="en-US" sz="1200" dirty="0">
                  <a:solidFill>
                    <a:schemeClr val="tx1"/>
                  </a:solidFill>
                </a:rPr>
                <a:t>Equity Value derived by discounting &amp; weighting each potential exit scenario i.e. </a:t>
              </a:r>
              <a:r>
                <a:rPr lang="en-US" sz="1200" b="1" dirty="0">
                  <a:solidFill>
                    <a:schemeClr val="tx1"/>
                  </a:solidFill>
                </a:rPr>
                <a:t>IPO, merger or sale, dissolution, or continued operation </a:t>
              </a:r>
              <a:br>
                <a:rPr lang="en-US" sz="1200" b="1" dirty="0">
                  <a:solidFill>
                    <a:schemeClr val="tx1"/>
                  </a:solidFill>
                </a:rPr>
              </a:br>
              <a:r>
                <a:rPr lang="en-US" sz="1200" b="1" dirty="0">
                  <a:solidFill>
                    <a:schemeClr val="tx1"/>
                  </a:solidFill>
                </a:rPr>
                <a:t>as a private, </a:t>
              </a:r>
              <a:r>
                <a:rPr lang="en-US" sz="1200" dirty="0">
                  <a:solidFill>
                    <a:schemeClr val="tx1"/>
                  </a:solidFill>
                </a:rPr>
                <a:t>at an appropriate discount rate. </a:t>
              </a:r>
            </a:p>
            <a:p>
              <a:pPr marL="171450" indent="-171450" algn="l">
                <a:lnSpc>
                  <a:spcPct val="110000"/>
                </a:lnSpc>
                <a:spcBef>
                  <a:spcPts val="300"/>
                </a:spcBef>
                <a:buClr>
                  <a:schemeClr val="accent2"/>
                </a:buClr>
                <a:buFont typeface="Arial" panose="020B0604020202020204" pitchFamily="34" charset="0"/>
                <a:buChar char="•"/>
              </a:pPr>
              <a:r>
                <a:rPr lang="en-US" sz="1200" dirty="0">
                  <a:solidFill>
                    <a:schemeClr val="tx1"/>
                  </a:solidFill>
                </a:rPr>
                <a:t>The analysis </a:t>
              </a:r>
              <a:r>
                <a:rPr lang="en-US" sz="1200" b="1" dirty="0">
                  <a:solidFill>
                    <a:schemeClr val="tx1"/>
                  </a:solidFill>
                </a:rPr>
                <a:t>addresses the timing and probability weighting </a:t>
              </a:r>
              <a:r>
                <a:rPr lang="en-US" sz="1200" dirty="0">
                  <a:solidFill>
                    <a:schemeClr val="tx1"/>
                  </a:solidFill>
                </a:rPr>
                <a:t>of each scenario</a:t>
              </a:r>
            </a:p>
          </p:txBody>
        </p:sp>
      </p:grpSp>
      <p:grpSp>
        <p:nvGrpSpPr>
          <p:cNvPr id="10" name="Group 9">
            <a:extLst>
              <a:ext uri="{FF2B5EF4-FFF2-40B4-BE49-F238E27FC236}">
                <a16:creationId xmlns:a16="http://schemas.microsoft.com/office/drawing/2014/main" id="{5288D5D2-D470-432B-ABA5-1BEA74C7E57B}"/>
              </a:ext>
            </a:extLst>
          </p:cNvPr>
          <p:cNvGrpSpPr/>
          <p:nvPr/>
        </p:nvGrpSpPr>
        <p:grpSpPr>
          <a:xfrm>
            <a:off x="6329172" y="4486106"/>
            <a:ext cx="5138928" cy="1722643"/>
            <a:chOff x="6329172" y="4567026"/>
            <a:chExt cx="5138928" cy="1722643"/>
          </a:xfrm>
        </p:grpSpPr>
        <p:sp>
          <p:nvSpPr>
            <p:cNvPr id="106" name="Rectangle 105">
              <a:extLst>
                <a:ext uri="{FF2B5EF4-FFF2-40B4-BE49-F238E27FC236}">
                  <a16:creationId xmlns:a16="http://schemas.microsoft.com/office/drawing/2014/main" id="{D6561650-4F1D-49B2-8CB2-F70BD64B8DB9}"/>
                </a:ext>
              </a:extLst>
            </p:cNvPr>
            <p:cNvSpPr/>
            <p:nvPr/>
          </p:nvSpPr>
          <p:spPr>
            <a:xfrm>
              <a:off x="6329172" y="4567026"/>
              <a:ext cx="5138928" cy="290849"/>
            </a:xfrm>
            <a:prstGeom prst="rect">
              <a:avLst/>
            </a:prstGeom>
          </p:spPr>
          <p:txBody>
            <a:bodyPr wrap="square" lIns="0" tIns="4572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dirty="0"/>
                <a:t>4. Fully Diluted Method</a:t>
              </a:r>
            </a:p>
          </p:txBody>
        </p:sp>
        <p:cxnSp>
          <p:nvCxnSpPr>
            <p:cNvPr id="107" name="Straight Connector 106">
              <a:extLst>
                <a:ext uri="{FF2B5EF4-FFF2-40B4-BE49-F238E27FC236}">
                  <a16:creationId xmlns:a16="http://schemas.microsoft.com/office/drawing/2014/main" id="{69D096DA-0150-4B12-90EB-17C2752500D4}"/>
                </a:ext>
              </a:extLst>
            </p:cNvPr>
            <p:cNvCxnSpPr>
              <a:cxnSpLocks/>
            </p:cNvCxnSpPr>
            <p:nvPr/>
          </p:nvCxnSpPr>
          <p:spPr>
            <a:xfrm>
              <a:off x="6329172" y="4876925"/>
              <a:ext cx="5524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CB2CB802-6C48-4C18-BA72-C357E2805731}"/>
                </a:ext>
              </a:extLst>
            </p:cNvPr>
            <p:cNvSpPr/>
            <p:nvPr/>
          </p:nvSpPr>
          <p:spPr>
            <a:xfrm>
              <a:off x="6329172" y="4932108"/>
              <a:ext cx="5138928" cy="13575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marL="171450" indent="-171450" defTabSz="913776">
                <a:lnSpc>
                  <a:spcPct val="110000"/>
                </a:lnSpc>
                <a:spcBef>
                  <a:spcPts val="300"/>
                </a:spcBef>
                <a:buClr>
                  <a:schemeClr val="accent2"/>
                </a:buClr>
                <a:buFont typeface="Arial" panose="020B0604020202020204" pitchFamily="34" charset="0"/>
                <a:buChar char="•"/>
              </a:pPr>
              <a:r>
                <a:rPr lang="en-US" sz="1200" dirty="0">
                  <a:solidFill>
                    <a:schemeClr val="tx1"/>
                  </a:solidFill>
                </a:rPr>
                <a:t>Equity value is allocated </a:t>
              </a:r>
              <a:r>
                <a:rPr lang="en-US" sz="1200" b="1" dirty="0">
                  <a:solidFill>
                    <a:schemeClr val="tx1"/>
                  </a:solidFill>
                </a:rPr>
                <a:t>assuming full conversion of preferred </a:t>
              </a:r>
              <a:br>
                <a:rPr lang="en-US" sz="1200" b="1" dirty="0">
                  <a:solidFill>
                    <a:schemeClr val="tx1"/>
                  </a:solidFill>
                </a:rPr>
              </a:br>
              <a:r>
                <a:rPr lang="en-US" sz="1200" b="1" dirty="0">
                  <a:solidFill>
                    <a:schemeClr val="tx1"/>
                  </a:solidFill>
                </a:rPr>
                <a:t>shares into common stock </a:t>
              </a:r>
              <a:r>
                <a:rPr lang="en-US" sz="1200" dirty="0">
                  <a:solidFill>
                    <a:schemeClr val="tx1"/>
                  </a:solidFill>
                </a:rPr>
                <a:t>at the applicable conversion rate. </a:t>
              </a:r>
            </a:p>
            <a:p>
              <a:pPr marL="171450" indent="-171450" defTabSz="913776">
                <a:lnSpc>
                  <a:spcPct val="110000"/>
                </a:lnSpc>
                <a:spcBef>
                  <a:spcPts val="300"/>
                </a:spcBef>
                <a:buClr>
                  <a:schemeClr val="accent2"/>
                </a:buClr>
                <a:buFont typeface="Arial" panose="020B0604020202020204" pitchFamily="34" charset="0"/>
                <a:buChar char="•"/>
              </a:pPr>
              <a:r>
                <a:rPr lang="en-US" sz="1200" b="1" dirty="0">
                  <a:solidFill>
                    <a:schemeClr val="tx1"/>
                  </a:solidFill>
                </a:rPr>
                <a:t>Mainly used in case of IPO</a:t>
              </a:r>
              <a:r>
                <a:rPr lang="en-US" sz="1200" dirty="0">
                  <a:solidFill>
                    <a:schemeClr val="tx1"/>
                  </a:solidFill>
                </a:rPr>
                <a:t>, or the indicated value of the company </a:t>
              </a:r>
              <a:br>
                <a:rPr lang="en-US" sz="1200" dirty="0">
                  <a:solidFill>
                    <a:schemeClr val="tx1"/>
                  </a:solidFill>
                </a:rPr>
              </a:br>
              <a:r>
                <a:rPr lang="en-US" sz="1200" dirty="0">
                  <a:solidFill>
                    <a:schemeClr val="tx1"/>
                  </a:solidFill>
                </a:rPr>
                <a:t>is more than all liquidation preferences of shareholders. </a:t>
              </a:r>
            </a:p>
          </p:txBody>
        </p:sp>
      </p:grpSp>
    </p:spTree>
    <p:extLst>
      <p:ext uri="{BB962C8B-B14F-4D97-AF65-F5344CB8AC3E}">
        <p14:creationId xmlns:p14="http://schemas.microsoft.com/office/powerpoint/2010/main" val="1907486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3FA5AF1-05A6-46B4-BD2D-306C64E68EA9}"/>
              </a:ext>
            </a:extLst>
          </p:cNvPr>
          <p:cNvSpPr>
            <a:spLocks noGrp="1"/>
          </p:cNvSpPr>
          <p:nvPr>
            <p:ph type="body" sz="quarter" idx="13"/>
          </p:nvPr>
        </p:nvSpPr>
        <p:spPr/>
        <p:txBody>
          <a:bodyPr/>
          <a:lstStyle/>
          <a:p>
            <a:r>
              <a:rPr lang="en-US" dirty="0"/>
              <a:t>Adjusted NAV Approach</a:t>
            </a:r>
          </a:p>
        </p:txBody>
      </p:sp>
      <p:sp>
        <p:nvSpPr>
          <p:cNvPr id="4" name="Title 3">
            <a:extLst>
              <a:ext uri="{FF2B5EF4-FFF2-40B4-BE49-F238E27FC236}">
                <a16:creationId xmlns:a16="http://schemas.microsoft.com/office/drawing/2014/main" id="{BBCA310B-9F5A-4437-932A-1EBC40684CF1}"/>
              </a:ext>
            </a:extLst>
          </p:cNvPr>
          <p:cNvSpPr>
            <a:spLocks noGrp="1"/>
          </p:cNvSpPr>
          <p:nvPr>
            <p:ph type="title"/>
          </p:nvPr>
        </p:nvSpPr>
        <p:spPr/>
        <p:txBody>
          <a:bodyPr/>
          <a:lstStyle/>
          <a:p>
            <a:r>
              <a:rPr lang="en-US" dirty="0"/>
              <a:t>Rule 11UA under Section 56(2)(x)(c)</a:t>
            </a:r>
          </a:p>
        </p:txBody>
      </p:sp>
      <p:sp>
        <p:nvSpPr>
          <p:cNvPr id="6" name="TextBox 5">
            <a:extLst>
              <a:ext uri="{FF2B5EF4-FFF2-40B4-BE49-F238E27FC236}">
                <a16:creationId xmlns:a16="http://schemas.microsoft.com/office/drawing/2014/main" id="{A9004C23-B81E-4169-822F-54253F725148}"/>
              </a:ext>
            </a:extLst>
          </p:cNvPr>
          <p:cNvSpPr txBox="1"/>
          <p:nvPr/>
        </p:nvSpPr>
        <p:spPr>
          <a:xfrm>
            <a:off x="841248" y="1609253"/>
            <a:ext cx="10627614" cy="276999"/>
          </a:xfrm>
          <a:prstGeom prst="rect">
            <a:avLst/>
          </a:prstGeom>
          <a:solidFill>
            <a:schemeClr val="accent1"/>
          </a:solidFill>
        </p:spPr>
        <p:txBody>
          <a:bodyPr wrap="square" lIns="45720" rtlCol="0" anchor="ctr">
            <a:spAutoFit/>
          </a:bodyPr>
          <a:lstStyle>
            <a:defPPr>
              <a:defRPr lang="en-US"/>
            </a:defPPr>
            <a:lvl1pPr>
              <a:defRPr sz="1200" b="1">
                <a:solidFill>
                  <a:schemeClr val="bg1"/>
                </a:solidFill>
              </a:defRPr>
            </a:lvl1pPr>
          </a:lstStyle>
          <a:p>
            <a:r>
              <a:rPr lang="en-US" dirty="0"/>
              <a:t>FMV of Unquoted Equity Shares = (A+B+C+D-L) x (PV)/(PE) </a:t>
            </a:r>
          </a:p>
        </p:txBody>
      </p:sp>
      <p:graphicFrame>
        <p:nvGraphicFramePr>
          <p:cNvPr id="8" name="Table 7">
            <a:extLst>
              <a:ext uri="{FF2B5EF4-FFF2-40B4-BE49-F238E27FC236}">
                <a16:creationId xmlns:a16="http://schemas.microsoft.com/office/drawing/2014/main" id="{796214B2-99B5-4F9B-B9E8-A594563CEE4F}"/>
              </a:ext>
            </a:extLst>
          </p:cNvPr>
          <p:cNvGraphicFramePr>
            <a:graphicFrameLocks noGrp="1"/>
          </p:cNvGraphicFramePr>
          <p:nvPr>
            <p:extLst>
              <p:ext uri="{D42A27DB-BD31-4B8C-83A1-F6EECF244321}">
                <p14:modId xmlns:p14="http://schemas.microsoft.com/office/powerpoint/2010/main" val="911266460"/>
              </p:ext>
            </p:extLst>
          </p:nvPr>
        </p:nvGraphicFramePr>
        <p:xfrm>
          <a:off x="841248" y="1941742"/>
          <a:ext cx="10626852" cy="4114800"/>
        </p:xfrm>
        <a:graphic>
          <a:graphicData uri="http://schemas.openxmlformats.org/drawingml/2006/table">
            <a:tbl>
              <a:tblPr firstRow="1" bandRow="1"/>
              <a:tblGrid>
                <a:gridCol w="346011">
                  <a:extLst>
                    <a:ext uri="{9D8B030D-6E8A-4147-A177-3AD203B41FA5}">
                      <a16:colId xmlns:a16="http://schemas.microsoft.com/office/drawing/2014/main" val="3249980811"/>
                    </a:ext>
                  </a:extLst>
                </a:gridCol>
                <a:gridCol w="10280841">
                  <a:extLst>
                    <a:ext uri="{9D8B030D-6E8A-4147-A177-3AD203B41FA5}">
                      <a16:colId xmlns:a16="http://schemas.microsoft.com/office/drawing/2014/main" val="3502711515"/>
                    </a:ext>
                  </a:extLst>
                </a:gridCol>
              </a:tblGrid>
              <a:tr h="438211">
                <a:tc>
                  <a:txBody>
                    <a:bodyPr/>
                    <a:lstStyle>
                      <a:lvl1pPr marL="0" algn="l" defTabSz="914400" rtl="0" eaLnBrk="1" latinLnBrk="0" hangingPunct="1">
                        <a:defRPr sz="1800" b="1" kern="1200">
                          <a:solidFill>
                            <a:schemeClr val="dk1"/>
                          </a:solidFill>
                          <a:latin typeface="Arial"/>
                          <a:ea typeface="MS PGothic"/>
                        </a:defRPr>
                      </a:lvl1pPr>
                      <a:lvl2pPr marL="457200" algn="l" defTabSz="914400" rtl="0" eaLnBrk="1" latinLnBrk="0" hangingPunct="1">
                        <a:defRPr sz="1800" b="1" kern="1200">
                          <a:solidFill>
                            <a:schemeClr val="dk1"/>
                          </a:solidFill>
                          <a:latin typeface="Arial"/>
                          <a:ea typeface="MS PGothic"/>
                        </a:defRPr>
                      </a:lvl2pPr>
                      <a:lvl3pPr marL="914400" algn="l" defTabSz="914400" rtl="0" eaLnBrk="1" latinLnBrk="0" hangingPunct="1">
                        <a:defRPr sz="1800" b="1" kern="1200">
                          <a:solidFill>
                            <a:schemeClr val="dk1"/>
                          </a:solidFill>
                          <a:latin typeface="Arial"/>
                          <a:ea typeface="MS PGothic"/>
                        </a:defRPr>
                      </a:lvl3pPr>
                      <a:lvl4pPr marL="1371600" algn="l" defTabSz="914400" rtl="0" eaLnBrk="1" latinLnBrk="0" hangingPunct="1">
                        <a:defRPr sz="1800" b="1" kern="1200">
                          <a:solidFill>
                            <a:schemeClr val="dk1"/>
                          </a:solidFill>
                          <a:latin typeface="Arial"/>
                          <a:ea typeface="MS PGothic"/>
                        </a:defRPr>
                      </a:lvl4pPr>
                      <a:lvl5pPr marL="1828800" algn="l" defTabSz="914400" rtl="0" eaLnBrk="1" latinLnBrk="0" hangingPunct="1">
                        <a:defRPr sz="1800" b="1" kern="1200">
                          <a:solidFill>
                            <a:schemeClr val="dk1"/>
                          </a:solidFill>
                          <a:latin typeface="Arial"/>
                          <a:ea typeface="MS PGothic"/>
                        </a:defRPr>
                      </a:lvl5pPr>
                      <a:lvl6pPr marL="2286000" algn="l" defTabSz="914400" rtl="0" eaLnBrk="1" latinLnBrk="0" hangingPunct="1">
                        <a:defRPr sz="1800" b="1" kern="1200">
                          <a:solidFill>
                            <a:schemeClr val="dk1"/>
                          </a:solidFill>
                          <a:latin typeface="Arial"/>
                          <a:ea typeface="MS PGothic"/>
                        </a:defRPr>
                      </a:lvl6pPr>
                      <a:lvl7pPr marL="2743200" algn="l" defTabSz="914400" rtl="0" eaLnBrk="1" latinLnBrk="0" hangingPunct="1">
                        <a:defRPr sz="1800" b="1" kern="1200">
                          <a:solidFill>
                            <a:schemeClr val="dk1"/>
                          </a:solidFill>
                          <a:latin typeface="Arial"/>
                          <a:ea typeface="MS PGothic"/>
                        </a:defRPr>
                      </a:lvl7pPr>
                      <a:lvl8pPr marL="3200400" algn="l" defTabSz="914400" rtl="0" eaLnBrk="1" latinLnBrk="0" hangingPunct="1">
                        <a:defRPr sz="1800" b="1" kern="1200">
                          <a:solidFill>
                            <a:schemeClr val="dk1"/>
                          </a:solidFill>
                          <a:latin typeface="Arial"/>
                          <a:ea typeface="MS PGothic"/>
                        </a:defRPr>
                      </a:lvl8pPr>
                      <a:lvl9pPr marL="3657600" algn="l" defTabSz="914400" rtl="0" eaLnBrk="1" latinLnBrk="0" hangingPunct="1">
                        <a:defRPr sz="1800" b="1" kern="1200">
                          <a:solidFill>
                            <a:schemeClr val="dk1"/>
                          </a:solidFill>
                          <a:latin typeface="Arial"/>
                          <a:ea typeface="MS PGothic"/>
                        </a:defRPr>
                      </a:lvl9pPr>
                    </a:lstStyle>
                    <a:p>
                      <a:pPr algn="ctr">
                        <a:lnSpc>
                          <a:spcPct val="100000"/>
                        </a:lnSpc>
                        <a:spcBef>
                          <a:spcPts val="0"/>
                        </a:spcBef>
                        <a:spcAft>
                          <a:spcPts val="0"/>
                        </a:spcAft>
                      </a:pPr>
                      <a:r>
                        <a:rPr lang="en-US" sz="1200" b="1" dirty="0">
                          <a:effectLst/>
                          <a:latin typeface="+mn-lt"/>
                        </a:rPr>
                        <a:t>A</a:t>
                      </a:r>
                    </a:p>
                  </a:txBody>
                  <a:tcPr marL="45720" marR="45720" anchor="ctr">
                    <a:lnL w="12700" cmpd="sng">
                      <a:noFill/>
                    </a:lnL>
                    <a:lnR w="12700" cmpd="sng">
                      <a:noFill/>
                    </a:lnR>
                    <a:lnT w="12700" cap="flat" cmpd="sng" algn="ctr">
                      <a:solidFill>
                        <a:srgbClr val="7F7F7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dk1"/>
                          </a:solidFill>
                          <a:latin typeface="Arial"/>
                          <a:ea typeface="MS PGothic"/>
                        </a:defRPr>
                      </a:lvl1pPr>
                      <a:lvl2pPr marL="457200" algn="l" defTabSz="914400" rtl="0" eaLnBrk="1" latinLnBrk="0" hangingPunct="1">
                        <a:defRPr sz="1800" b="1" kern="1200">
                          <a:solidFill>
                            <a:schemeClr val="dk1"/>
                          </a:solidFill>
                          <a:latin typeface="Arial"/>
                          <a:ea typeface="MS PGothic"/>
                        </a:defRPr>
                      </a:lvl2pPr>
                      <a:lvl3pPr marL="914400" algn="l" defTabSz="914400" rtl="0" eaLnBrk="1" latinLnBrk="0" hangingPunct="1">
                        <a:defRPr sz="1800" b="1" kern="1200">
                          <a:solidFill>
                            <a:schemeClr val="dk1"/>
                          </a:solidFill>
                          <a:latin typeface="Arial"/>
                          <a:ea typeface="MS PGothic"/>
                        </a:defRPr>
                      </a:lvl3pPr>
                      <a:lvl4pPr marL="1371600" algn="l" defTabSz="914400" rtl="0" eaLnBrk="1" latinLnBrk="0" hangingPunct="1">
                        <a:defRPr sz="1800" b="1" kern="1200">
                          <a:solidFill>
                            <a:schemeClr val="dk1"/>
                          </a:solidFill>
                          <a:latin typeface="Arial"/>
                          <a:ea typeface="MS PGothic"/>
                        </a:defRPr>
                      </a:lvl4pPr>
                      <a:lvl5pPr marL="1828800" algn="l" defTabSz="914400" rtl="0" eaLnBrk="1" latinLnBrk="0" hangingPunct="1">
                        <a:defRPr sz="1800" b="1" kern="1200">
                          <a:solidFill>
                            <a:schemeClr val="dk1"/>
                          </a:solidFill>
                          <a:latin typeface="Arial"/>
                          <a:ea typeface="MS PGothic"/>
                        </a:defRPr>
                      </a:lvl5pPr>
                      <a:lvl6pPr marL="2286000" algn="l" defTabSz="914400" rtl="0" eaLnBrk="1" latinLnBrk="0" hangingPunct="1">
                        <a:defRPr sz="1800" b="1" kern="1200">
                          <a:solidFill>
                            <a:schemeClr val="dk1"/>
                          </a:solidFill>
                          <a:latin typeface="Arial"/>
                          <a:ea typeface="MS PGothic"/>
                        </a:defRPr>
                      </a:lvl6pPr>
                      <a:lvl7pPr marL="2743200" algn="l" defTabSz="914400" rtl="0" eaLnBrk="1" latinLnBrk="0" hangingPunct="1">
                        <a:defRPr sz="1800" b="1" kern="1200">
                          <a:solidFill>
                            <a:schemeClr val="dk1"/>
                          </a:solidFill>
                          <a:latin typeface="Arial"/>
                          <a:ea typeface="MS PGothic"/>
                        </a:defRPr>
                      </a:lvl7pPr>
                      <a:lvl8pPr marL="3200400" algn="l" defTabSz="914400" rtl="0" eaLnBrk="1" latinLnBrk="0" hangingPunct="1">
                        <a:defRPr sz="1800" b="1" kern="1200">
                          <a:solidFill>
                            <a:schemeClr val="dk1"/>
                          </a:solidFill>
                          <a:latin typeface="Arial"/>
                          <a:ea typeface="MS PGothic"/>
                        </a:defRPr>
                      </a:lvl8pPr>
                      <a:lvl9pPr marL="3657600" algn="l" defTabSz="914400" rtl="0" eaLnBrk="1" latinLnBrk="0" hangingPunct="1">
                        <a:defRPr sz="1800" b="1" kern="1200">
                          <a:solidFill>
                            <a:schemeClr val="dk1"/>
                          </a:solidFill>
                          <a:latin typeface="Arial"/>
                          <a:ea typeface="MS PGothic"/>
                        </a:defRPr>
                      </a:lvl9pPr>
                    </a:lstStyle>
                    <a:p>
                      <a:pPr algn="l">
                        <a:lnSpc>
                          <a:spcPct val="100000"/>
                        </a:lnSpc>
                        <a:spcBef>
                          <a:spcPts val="0"/>
                        </a:spcBef>
                        <a:spcAft>
                          <a:spcPts val="0"/>
                        </a:spcAft>
                      </a:pPr>
                      <a:r>
                        <a:rPr lang="en-US" sz="1200" b="1" kern="1200" dirty="0">
                          <a:effectLst/>
                          <a:latin typeface="+mn-lt"/>
                        </a:rPr>
                        <a:t>Book value of all the assets (other than jewellery, artistic work, shares, securities and immovable property)</a:t>
                      </a:r>
                      <a:r>
                        <a:rPr lang="en-US" sz="1200" b="0" kern="1200" dirty="0">
                          <a:effectLst/>
                          <a:latin typeface="+mn-lt"/>
                        </a:rPr>
                        <a:t> in the balance-sheet as reduced by:</a:t>
                      </a:r>
                    </a:p>
                    <a:p>
                      <a:pPr marL="182880" indent="-182880" algn="l">
                        <a:lnSpc>
                          <a:spcPct val="100000"/>
                        </a:lnSpc>
                        <a:spcBef>
                          <a:spcPts val="0"/>
                        </a:spcBef>
                        <a:spcAft>
                          <a:spcPts val="0"/>
                        </a:spcAft>
                        <a:buFont typeface="+mj-lt"/>
                        <a:buAutoNum type="romanLcPeriod"/>
                      </a:pPr>
                      <a:r>
                        <a:rPr lang="en-US" sz="1200" b="0" kern="1200" dirty="0">
                          <a:effectLst/>
                          <a:latin typeface="+mn-lt"/>
                        </a:rPr>
                        <a:t>Any amount of income-tax paid, if any, less the amount of income-tax refund claimed, if any; and</a:t>
                      </a:r>
                    </a:p>
                    <a:p>
                      <a:pPr marL="182880" indent="-182880" algn="l">
                        <a:lnSpc>
                          <a:spcPct val="100000"/>
                        </a:lnSpc>
                        <a:spcBef>
                          <a:spcPts val="0"/>
                        </a:spcBef>
                        <a:spcAft>
                          <a:spcPts val="0"/>
                        </a:spcAft>
                        <a:buFont typeface="+mj-lt"/>
                        <a:buAutoNum type="romanLcPeriod"/>
                      </a:pPr>
                      <a:r>
                        <a:rPr lang="en-US" sz="1200" b="0" kern="1200" dirty="0">
                          <a:effectLst/>
                          <a:latin typeface="+mn-lt"/>
                        </a:rPr>
                        <a:t>Any amount shown as asset including the unamortized amount of deferred expenditure which does not represent the value of any asset</a:t>
                      </a:r>
                      <a:endParaRPr lang="en-US" sz="1200" b="0" i="0" dirty="0">
                        <a:effectLst/>
                        <a:latin typeface="+mn-lt"/>
                      </a:endParaRPr>
                    </a:p>
                  </a:txBody>
                  <a:tcPr>
                    <a:lnL w="12700" cmpd="sng">
                      <a:noFill/>
                    </a:lnL>
                    <a:lnR w="12700" cmpd="sng">
                      <a:noFill/>
                    </a:lnR>
                    <a:lnT w="12700" cap="flat" cmpd="sng" algn="ctr">
                      <a:solidFill>
                        <a:srgbClr val="7F7F7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5950478"/>
                  </a:ext>
                </a:extLst>
              </a:tr>
              <a:tr h="243450">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algn="ctr">
                        <a:lnSpc>
                          <a:spcPct val="100000"/>
                        </a:lnSpc>
                        <a:spcBef>
                          <a:spcPts val="0"/>
                        </a:spcBef>
                        <a:spcAft>
                          <a:spcPts val="0"/>
                        </a:spcAft>
                      </a:pPr>
                      <a:r>
                        <a:rPr lang="en-US" sz="1200" b="1" kern="1200" dirty="0">
                          <a:effectLst/>
                          <a:latin typeface="+mn-lt"/>
                        </a:rPr>
                        <a:t>B</a:t>
                      </a:r>
                      <a:endParaRPr lang="en-US" sz="1200" b="1" kern="1200" dirty="0">
                        <a:solidFill>
                          <a:schemeClr val="dk1"/>
                        </a:solidFill>
                        <a:effectLst/>
                        <a:latin typeface="+mn-lt"/>
                        <a:ea typeface="+mn-ea"/>
                        <a:cs typeface="+mn-cs"/>
                      </a:endParaRPr>
                    </a:p>
                  </a:txBody>
                  <a:tcPr marL="45720" marR="45720" anchor="ct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algn="l">
                        <a:lnSpc>
                          <a:spcPct val="100000"/>
                        </a:lnSpc>
                        <a:spcBef>
                          <a:spcPts val="0"/>
                        </a:spcBef>
                        <a:spcAft>
                          <a:spcPts val="0"/>
                        </a:spcAft>
                      </a:pPr>
                      <a:r>
                        <a:rPr lang="en-US" sz="1200" kern="1200" dirty="0">
                          <a:effectLst/>
                          <a:latin typeface="+mn-lt"/>
                        </a:rPr>
                        <a:t>The price which the </a:t>
                      </a:r>
                      <a:r>
                        <a:rPr lang="en-US" sz="1200" b="1" kern="1200" dirty="0">
                          <a:effectLst/>
                          <a:latin typeface="+mn-lt"/>
                        </a:rPr>
                        <a:t>jewellery and artistic work would fetch if sold in the open market on the basis of the valuation report</a:t>
                      </a:r>
                      <a:r>
                        <a:rPr lang="en-US" sz="1200" kern="1200" dirty="0">
                          <a:effectLst/>
                          <a:latin typeface="+mn-lt"/>
                        </a:rPr>
                        <a:t> obtained from a registered valuer</a:t>
                      </a:r>
                      <a:endParaRPr lang="en-US" sz="1200" i="0" dirty="0">
                        <a:latin typeface="+mn-lt"/>
                      </a:endParaRPr>
                    </a:p>
                  </a:txBody>
                  <a:tcP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3454133"/>
                  </a:ext>
                </a:extLst>
              </a:tr>
              <a:tr h="146070">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algn="ctr">
                        <a:lnSpc>
                          <a:spcPct val="100000"/>
                        </a:lnSpc>
                        <a:spcBef>
                          <a:spcPts val="0"/>
                        </a:spcBef>
                        <a:spcAft>
                          <a:spcPts val="0"/>
                        </a:spcAft>
                      </a:pPr>
                      <a:r>
                        <a:rPr lang="en-US" sz="1200" b="1" kern="1200" dirty="0">
                          <a:effectLst/>
                          <a:latin typeface="+mn-lt"/>
                        </a:rPr>
                        <a:t>C</a:t>
                      </a:r>
                      <a:endParaRPr lang="en-US" sz="1200" b="1" kern="1200" dirty="0">
                        <a:solidFill>
                          <a:schemeClr val="dk1"/>
                        </a:solidFill>
                        <a:effectLst/>
                        <a:latin typeface="+mn-lt"/>
                        <a:ea typeface="+mn-ea"/>
                        <a:cs typeface="+mn-cs"/>
                      </a:endParaRPr>
                    </a:p>
                  </a:txBody>
                  <a:tcPr marL="45720" marR="45720" anchor="ct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algn="l">
                        <a:lnSpc>
                          <a:spcPct val="100000"/>
                        </a:lnSpc>
                        <a:spcBef>
                          <a:spcPts val="0"/>
                        </a:spcBef>
                        <a:spcAft>
                          <a:spcPts val="0"/>
                        </a:spcAft>
                      </a:pPr>
                      <a:r>
                        <a:rPr lang="en-US" sz="1200" b="1" kern="1200" dirty="0">
                          <a:effectLst/>
                          <a:latin typeface="+mn-lt"/>
                        </a:rPr>
                        <a:t>Fair market value of shares and securities </a:t>
                      </a:r>
                      <a:r>
                        <a:rPr lang="en-US" sz="1200" kern="1200" dirty="0">
                          <a:effectLst/>
                          <a:latin typeface="+mn-lt"/>
                        </a:rPr>
                        <a:t>as determined in the manner provided in this rule;</a:t>
                      </a:r>
                      <a:endParaRPr lang="en-US" sz="1200" i="0" dirty="0">
                        <a:latin typeface="+mn-lt"/>
                      </a:endParaRPr>
                    </a:p>
                  </a:txBody>
                  <a:tcP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38364956"/>
                  </a:ext>
                </a:extLst>
              </a:tr>
              <a:tr h="243450">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marL="0" algn="ctr" defTabSz="914400" rtl="0" eaLnBrk="1" latinLnBrk="0" hangingPunct="1">
                        <a:lnSpc>
                          <a:spcPct val="100000"/>
                        </a:lnSpc>
                        <a:spcBef>
                          <a:spcPts val="0"/>
                        </a:spcBef>
                        <a:spcAft>
                          <a:spcPts val="0"/>
                        </a:spcAft>
                      </a:pPr>
                      <a:r>
                        <a:rPr lang="en-US" sz="1200" b="1" kern="1200" dirty="0">
                          <a:effectLst/>
                          <a:latin typeface="+mn-lt"/>
                        </a:rPr>
                        <a:t>D</a:t>
                      </a:r>
                      <a:endParaRPr lang="en-US" sz="1200" b="1" kern="1200" dirty="0">
                        <a:solidFill>
                          <a:schemeClr val="dk1"/>
                        </a:solidFill>
                        <a:effectLst/>
                        <a:latin typeface="+mn-lt"/>
                        <a:ea typeface="+mn-ea"/>
                        <a:cs typeface="+mn-cs"/>
                      </a:endParaRPr>
                    </a:p>
                  </a:txBody>
                  <a:tcPr marL="45720" marR="45720" anchor="ct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algn="l">
                        <a:lnSpc>
                          <a:spcPct val="100000"/>
                        </a:lnSpc>
                        <a:spcBef>
                          <a:spcPts val="0"/>
                        </a:spcBef>
                        <a:spcAft>
                          <a:spcPts val="0"/>
                        </a:spcAft>
                      </a:pPr>
                      <a:r>
                        <a:rPr lang="en-US" sz="1200" kern="1200" dirty="0">
                          <a:effectLst/>
                          <a:latin typeface="+mn-lt"/>
                        </a:rPr>
                        <a:t>The </a:t>
                      </a:r>
                      <a:r>
                        <a:rPr lang="en-US" sz="1200" b="0" kern="1200" dirty="0">
                          <a:effectLst/>
                          <a:latin typeface="+mn-lt"/>
                        </a:rPr>
                        <a:t>value adopted or assessed </a:t>
                      </a:r>
                      <a:r>
                        <a:rPr lang="en-US" sz="1200" kern="1200" dirty="0">
                          <a:effectLst/>
                          <a:latin typeface="+mn-lt"/>
                        </a:rPr>
                        <a:t>or assessable by any authority of the Government for the </a:t>
                      </a:r>
                      <a:r>
                        <a:rPr lang="en-US" sz="1200" b="1" kern="1200" dirty="0">
                          <a:effectLst/>
                          <a:latin typeface="+mn-lt"/>
                        </a:rPr>
                        <a:t>purpose of payment of stamp duty in respect of the immovable property</a:t>
                      </a:r>
                      <a:endParaRPr lang="en-US" sz="1200" b="1" i="0" dirty="0">
                        <a:latin typeface="+mn-lt"/>
                      </a:endParaRPr>
                    </a:p>
                  </a:txBody>
                  <a:tcP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9445947"/>
                  </a:ext>
                </a:extLst>
              </a:tr>
              <a:tr h="1022492">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marL="0" algn="ctr" defTabSz="914400" rtl="0" eaLnBrk="1" latinLnBrk="0" hangingPunct="1">
                        <a:lnSpc>
                          <a:spcPct val="100000"/>
                        </a:lnSpc>
                        <a:spcBef>
                          <a:spcPts val="0"/>
                        </a:spcBef>
                        <a:spcAft>
                          <a:spcPts val="0"/>
                        </a:spcAft>
                      </a:pPr>
                      <a:r>
                        <a:rPr lang="en-US" sz="1200" b="1" kern="1200" dirty="0">
                          <a:effectLst/>
                          <a:latin typeface="+mn-lt"/>
                        </a:rPr>
                        <a:t>L</a:t>
                      </a:r>
                      <a:endParaRPr lang="en-US" sz="1200" b="1" kern="1200" dirty="0">
                        <a:solidFill>
                          <a:schemeClr val="dk1"/>
                        </a:solidFill>
                        <a:effectLst/>
                        <a:latin typeface="+mn-lt"/>
                        <a:ea typeface="+mn-ea"/>
                        <a:cs typeface="+mn-cs"/>
                      </a:endParaRPr>
                    </a:p>
                  </a:txBody>
                  <a:tcPr marL="45720" marR="45720" anchor="ct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algn="l">
                        <a:lnSpc>
                          <a:spcPct val="100000"/>
                        </a:lnSpc>
                        <a:spcBef>
                          <a:spcPts val="0"/>
                        </a:spcBef>
                        <a:spcAft>
                          <a:spcPts val="0"/>
                        </a:spcAft>
                      </a:pPr>
                      <a:r>
                        <a:rPr lang="en-US" sz="1200" b="1" kern="1200" dirty="0">
                          <a:effectLst/>
                          <a:latin typeface="+mn-lt"/>
                        </a:rPr>
                        <a:t>Book value of liabilities</a:t>
                      </a:r>
                      <a:r>
                        <a:rPr lang="en-US" sz="1200" kern="1200" dirty="0">
                          <a:effectLst/>
                          <a:latin typeface="+mn-lt"/>
                        </a:rPr>
                        <a:t> shown in the balance sheet, but not including the following amounts, namely:</a:t>
                      </a:r>
                    </a:p>
                    <a:p>
                      <a:pPr marL="182880" indent="-182880" algn="l">
                        <a:lnSpc>
                          <a:spcPct val="100000"/>
                        </a:lnSpc>
                        <a:spcBef>
                          <a:spcPts val="0"/>
                        </a:spcBef>
                        <a:spcAft>
                          <a:spcPts val="0"/>
                        </a:spcAft>
                        <a:buFont typeface="+mj-lt"/>
                        <a:buAutoNum type="romanLcPeriod"/>
                      </a:pPr>
                      <a:r>
                        <a:rPr lang="en-US" sz="1200" kern="1200" dirty="0">
                          <a:effectLst/>
                          <a:latin typeface="+mn-lt"/>
                        </a:rPr>
                        <a:t>The paid-up capital in respect of equity shares;</a:t>
                      </a:r>
                    </a:p>
                    <a:p>
                      <a:pPr marL="182880" indent="-182880" algn="l">
                        <a:lnSpc>
                          <a:spcPct val="100000"/>
                        </a:lnSpc>
                        <a:spcBef>
                          <a:spcPts val="0"/>
                        </a:spcBef>
                        <a:spcAft>
                          <a:spcPts val="0"/>
                        </a:spcAft>
                        <a:buFont typeface="+mj-lt"/>
                        <a:buAutoNum type="romanLcPeriod"/>
                      </a:pPr>
                      <a:r>
                        <a:rPr lang="en-US" sz="1200" kern="1200" dirty="0">
                          <a:effectLst/>
                          <a:latin typeface="+mn-lt"/>
                        </a:rPr>
                        <a:t>The amount set apart for payment of dividends on preference shares and equity shares where such dividends have not been declared before the date of transfer at a general body meeting of the company;</a:t>
                      </a:r>
                    </a:p>
                    <a:p>
                      <a:pPr marL="182880" indent="-182880" algn="l">
                        <a:lnSpc>
                          <a:spcPct val="100000"/>
                        </a:lnSpc>
                        <a:spcBef>
                          <a:spcPts val="0"/>
                        </a:spcBef>
                        <a:spcAft>
                          <a:spcPts val="0"/>
                        </a:spcAft>
                        <a:buFont typeface="+mj-lt"/>
                        <a:buAutoNum type="romanLcPeriod"/>
                      </a:pPr>
                      <a:r>
                        <a:rPr lang="en-US" sz="1200" kern="1200" dirty="0">
                          <a:effectLst/>
                          <a:latin typeface="+mn-lt"/>
                        </a:rPr>
                        <a:t>Reserves and surplus, by whatever name called, even if the resulting figure is negative, other than those set apart towards depreciation;</a:t>
                      </a:r>
                    </a:p>
                    <a:p>
                      <a:pPr marL="182880" indent="-182880" algn="l">
                        <a:lnSpc>
                          <a:spcPct val="100000"/>
                        </a:lnSpc>
                        <a:spcBef>
                          <a:spcPts val="0"/>
                        </a:spcBef>
                        <a:spcAft>
                          <a:spcPts val="0"/>
                        </a:spcAft>
                        <a:buFont typeface="+mj-lt"/>
                        <a:buAutoNum type="romanLcPeriod"/>
                      </a:pPr>
                      <a:r>
                        <a:rPr lang="en-US" sz="1200" kern="1200" dirty="0">
                          <a:effectLst/>
                          <a:latin typeface="+mn-lt"/>
                        </a:rPr>
                        <a:t>Any amount representing provision for taxation, other than amount of income-tax paid, if any, less the amount of income-tax claimed as refund, if any, to the extent of the excess over the tax payable with reference to the book profits in accordance with the law applicable thereto; </a:t>
                      </a:r>
                    </a:p>
                    <a:p>
                      <a:pPr marL="182880" marR="0" lvl="0" indent="-182880" algn="l" defTabSz="914400" rtl="0" eaLnBrk="1" fontAlgn="auto" latinLnBrk="0" hangingPunct="1">
                        <a:lnSpc>
                          <a:spcPct val="100000"/>
                        </a:lnSpc>
                        <a:spcBef>
                          <a:spcPts val="0"/>
                        </a:spcBef>
                        <a:spcAft>
                          <a:spcPts val="0"/>
                        </a:spcAft>
                        <a:buClrTx/>
                        <a:buSzTx/>
                        <a:buFont typeface="+mj-lt"/>
                        <a:buAutoNum type="romanLcPeriod"/>
                        <a:tabLst/>
                        <a:defRPr/>
                      </a:pPr>
                      <a:r>
                        <a:rPr lang="en-US" sz="1200" kern="1200" dirty="0">
                          <a:solidFill>
                            <a:schemeClr val="dk1"/>
                          </a:solidFill>
                          <a:effectLst/>
                          <a:latin typeface="+mn-lt"/>
                          <a:ea typeface="+mn-ea"/>
                          <a:cs typeface="+mn-cs"/>
                        </a:rPr>
                        <a:t>Any amount representing provisions made for meeting liabilities, other than ascertained liabilities;</a:t>
                      </a:r>
                    </a:p>
                    <a:p>
                      <a:pPr marL="182880" marR="0" lvl="0" indent="-182880" algn="l" defTabSz="914400" rtl="0" eaLnBrk="1" fontAlgn="auto" latinLnBrk="0" hangingPunct="1">
                        <a:lnSpc>
                          <a:spcPct val="100000"/>
                        </a:lnSpc>
                        <a:spcBef>
                          <a:spcPts val="0"/>
                        </a:spcBef>
                        <a:spcAft>
                          <a:spcPts val="0"/>
                        </a:spcAft>
                        <a:buClrTx/>
                        <a:buSzTx/>
                        <a:buFont typeface="+mj-lt"/>
                        <a:buAutoNum type="romanLcPeriod"/>
                        <a:tabLst/>
                        <a:defRPr/>
                      </a:pPr>
                      <a:r>
                        <a:rPr lang="en-US" sz="1200" kern="1200" dirty="0">
                          <a:solidFill>
                            <a:schemeClr val="dk1"/>
                          </a:solidFill>
                          <a:effectLst/>
                          <a:latin typeface="+mn-lt"/>
                          <a:ea typeface="+mn-ea"/>
                          <a:cs typeface="+mn-cs"/>
                        </a:rPr>
                        <a:t>Any amount representing contingent liabilities other than arrears of dividends payable in respect of cumulative preference shares.</a:t>
                      </a:r>
                    </a:p>
                  </a:txBody>
                  <a:tcP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7888455"/>
                  </a:ext>
                </a:extLst>
              </a:tr>
              <a:tr h="146070">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marL="0" algn="ctr" defTabSz="914400" rtl="0" eaLnBrk="1" latinLnBrk="0" hangingPunct="1">
                        <a:lnSpc>
                          <a:spcPct val="100000"/>
                        </a:lnSpc>
                        <a:spcBef>
                          <a:spcPts val="0"/>
                        </a:spcBef>
                        <a:spcAft>
                          <a:spcPts val="0"/>
                        </a:spcAft>
                      </a:pPr>
                      <a:r>
                        <a:rPr lang="en-US" sz="1200" b="1" kern="1200" dirty="0">
                          <a:solidFill>
                            <a:schemeClr val="dk1"/>
                          </a:solidFill>
                          <a:effectLst/>
                          <a:latin typeface="+mn-lt"/>
                          <a:ea typeface="+mn-ea"/>
                          <a:cs typeface="+mn-cs"/>
                        </a:rPr>
                        <a:t>PV</a:t>
                      </a:r>
                    </a:p>
                  </a:txBody>
                  <a:tcPr marL="45720" marR="45720">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algn="l">
                        <a:lnSpc>
                          <a:spcPct val="100000"/>
                        </a:lnSpc>
                        <a:spcBef>
                          <a:spcPts val="0"/>
                        </a:spcBef>
                        <a:spcAft>
                          <a:spcPts val="0"/>
                        </a:spcAft>
                      </a:pPr>
                      <a:r>
                        <a:rPr lang="en-US" sz="1200" kern="1200" dirty="0">
                          <a:solidFill>
                            <a:schemeClr val="dk1"/>
                          </a:solidFill>
                          <a:effectLst/>
                          <a:latin typeface="+mn-lt"/>
                          <a:ea typeface="+mn-ea"/>
                          <a:cs typeface="+mn-cs"/>
                        </a:rPr>
                        <a:t>the paid-up value of such equity shares</a:t>
                      </a:r>
                    </a:p>
                  </a:txBody>
                  <a:tcP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44907164"/>
                  </a:ext>
                </a:extLst>
              </a:tr>
              <a:tr h="146070">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marL="0" algn="ctr" defTabSz="914400" rtl="0" eaLnBrk="1" latinLnBrk="0" hangingPunct="1">
                        <a:lnSpc>
                          <a:spcPct val="100000"/>
                        </a:lnSpc>
                        <a:spcBef>
                          <a:spcPts val="0"/>
                        </a:spcBef>
                        <a:spcAft>
                          <a:spcPts val="0"/>
                        </a:spcAft>
                      </a:pPr>
                      <a:r>
                        <a:rPr lang="en-US" sz="1200" b="1" kern="1200" dirty="0">
                          <a:solidFill>
                            <a:schemeClr val="dk1"/>
                          </a:solidFill>
                          <a:effectLst/>
                          <a:latin typeface="+mn-lt"/>
                          <a:ea typeface="+mn-ea"/>
                          <a:cs typeface="+mn-cs"/>
                        </a:rPr>
                        <a:t>PE</a:t>
                      </a:r>
                    </a:p>
                  </a:txBody>
                  <a:tcPr marL="45720" marR="45720">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S PGothic"/>
                        </a:defRPr>
                      </a:lvl1pPr>
                      <a:lvl2pPr marL="457200" algn="l" defTabSz="914400" rtl="0" eaLnBrk="1" latinLnBrk="0" hangingPunct="1">
                        <a:defRPr sz="1800" kern="1200">
                          <a:solidFill>
                            <a:schemeClr val="dk1"/>
                          </a:solidFill>
                          <a:latin typeface="Arial"/>
                          <a:ea typeface="MS PGothic"/>
                        </a:defRPr>
                      </a:lvl2pPr>
                      <a:lvl3pPr marL="914400" algn="l" defTabSz="914400" rtl="0" eaLnBrk="1" latinLnBrk="0" hangingPunct="1">
                        <a:defRPr sz="1800" kern="1200">
                          <a:solidFill>
                            <a:schemeClr val="dk1"/>
                          </a:solidFill>
                          <a:latin typeface="Arial"/>
                          <a:ea typeface="MS PGothic"/>
                        </a:defRPr>
                      </a:lvl3pPr>
                      <a:lvl4pPr marL="1371600" algn="l" defTabSz="914400" rtl="0" eaLnBrk="1" latinLnBrk="0" hangingPunct="1">
                        <a:defRPr sz="1800" kern="1200">
                          <a:solidFill>
                            <a:schemeClr val="dk1"/>
                          </a:solidFill>
                          <a:latin typeface="Arial"/>
                          <a:ea typeface="MS PGothic"/>
                        </a:defRPr>
                      </a:lvl4pPr>
                      <a:lvl5pPr marL="1828800" algn="l" defTabSz="914400" rtl="0" eaLnBrk="1" latinLnBrk="0" hangingPunct="1">
                        <a:defRPr sz="1800" kern="1200">
                          <a:solidFill>
                            <a:schemeClr val="dk1"/>
                          </a:solidFill>
                          <a:latin typeface="Arial"/>
                          <a:ea typeface="MS PGothic"/>
                        </a:defRPr>
                      </a:lvl5pPr>
                      <a:lvl6pPr marL="2286000" algn="l" defTabSz="914400" rtl="0" eaLnBrk="1" latinLnBrk="0" hangingPunct="1">
                        <a:defRPr sz="1800" kern="1200">
                          <a:solidFill>
                            <a:schemeClr val="dk1"/>
                          </a:solidFill>
                          <a:latin typeface="Arial"/>
                          <a:ea typeface="MS PGothic"/>
                        </a:defRPr>
                      </a:lvl6pPr>
                      <a:lvl7pPr marL="2743200" algn="l" defTabSz="914400" rtl="0" eaLnBrk="1" latinLnBrk="0" hangingPunct="1">
                        <a:defRPr sz="1800" kern="1200">
                          <a:solidFill>
                            <a:schemeClr val="dk1"/>
                          </a:solidFill>
                          <a:latin typeface="Arial"/>
                          <a:ea typeface="MS PGothic"/>
                        </a:defRPr>
                      </a:lvl7pPr>
                      <a:lvl8pPr marL="3200400" algn="l" defTabSz="914400" rtl="0" eaLnBrk="1" latinLnBrk="0" hangingPunct="1">
                        <a:defRPr sz="1800" kern="1200">
                          <a:solidFill>
                            <a:schemeClr val="dk1"/>
                          </a:solidFill>
                          <a:latin typeface="Arial"/>
                          <a:ea typeface="MS PGothic"/>
                        </a:defRPr>
                      </a:lvl8pPr>
                      <a:lvl9pPr marL="3657600" algn="l" defTabSz="914400" rtl="0" eaLnBrk="1" latinLnBrk="0" hangingPunct="1">
                        <a:defRPr sz="1800" kern="1200">
                          <a:solidFill>
                            <a:schemeClr val="dk1"/>
                          </a:solidFill>
                          <a:latin typeface="Arial"/>
                          <a:ea typeface="MS PGothic"/>
                        </a:defRPr>
                      </a:lvl9pPr>
                    </a:lstStyle>
                    <a:p>
                      <a:pPr algn="l">
                        <a:lnSpc>
                          <a:spcPct val="100000"/>
                        </a:lnSpc>
                        <a:spcBef>
                          <a:spcPts val="0"/>
                        </a:spcBef>
                        <a:spcAft>
                          <a:spcPts val="0"/>
                        </a:spcAft>
                      </a:pPr>
                      <a:r>
                        <a:rPr lang="en-US" sz="1200" kern="1200" dirty="0">
                          <a:solidFill>
                            <a:schemeClr val="dk1"/>
                          </a:solidFill>
                          <a:effectLst/>
                          <a:latin typeface="+mn-lt"/>
                          <a:ea typeface="+mn-ea"/>
                          <a:cs typeface="+mn-cs"/>
                        </a:rPr>
                        <a:t>total amount of paid-up equity share capital as shown in the balance-sheet</a:t>
                      </a:r>
                      <a:endParaRPr lang="en-US" sz="1200" i="0" dirty="0">
                        <a:latin typeface="+mn-lt"/>
                      </a:endParaRPr>
                    </a:p>
                  </a:txBody>
                  <a:tcPr>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16869956"/>
                  </a:ext>
                </a:extLst>
              </a:tr>
            </a:tbl>
          </a:graphicData>
        </a:graphic>
      </p:graphicFrame>
      <p:sp>
        <p:nvSpPr>
          <p:cNvPr id="9" name="Slide Number Placeholder 8">
            <a:extLst>
              <a:ext uri="{FF2B5EF4-FFF2-40B4-BE49-F238E27FC236}">
                <a16:creationId xmlns:a16="http://schemas.microsoft.com/office/drawing/2014/main" id="{3594C8F5-DEAC-44C2-9F5F-3D98BE139ADA}"/>
              </a:ext>
            </a:extLst>
          </p:cNvPr>
          <p:cNvSpPr>
            <a:spLocks noGrp="1"/>
          </p:cNvSpPr>
          <p:nvPr>
            <p:ph type="sldNum" sz="quarter" idx="12"/>
          </p:nvPr>
        </p:nvSpPr>
        <p:spPr/>
        <p:txBody>
          <a:bodyPr/>
          <a:lstStyle/>
          <a:p>
            <a:fld id="{CB7FE98A-78B1-495F-8A5C-53E48422F91F}" type="slidenum">
              <a:rPr lang="en-US" smtClean="0"/>
              <a:pPr/>
              <a:t>29</a:t>
            </a:fld>
            <a:endParaRPr lang="en-US" dirty="0"/>
          </a:p>
        </p:txBody>
      </p:sp>
    </p:spTree>
    <p:extLst>
      <p:ext uri="{BB962C8B-B14F-4D97-AF65-F5344CB8AC3E}">
        <p14:creationId xmlns:p14="http://schemas.microsoft.com/office/powerpoint/2010/main" val="4173263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5DE0D7C2-EF43-4FEB-BAE6-30D35BE2558C}"/>
              </a:ext>
            </a:extLst>
          </p:cNvPr>
          <p:cNvSpPr>
            <a:spLocks noGrp="1"/>
          </p:cNvSpPr>
          <p:nvPr>
            <p:ph type="sldNum" sz="quarter" idx="12"/>
          </p:nvPr>
        </p:nvSpPr>
        <p:spPr/>
        <p:txBody>
          <a:bodyPr/>
          <a:lstStyle/>
          <a:p>
            <a:fld id="{CB7FE98A-78B1-495F-8A5C-53E48422F91F}" type="slidenum">
              <a:rPr lang="en-US" smtClean="0"/>
              <a:pPr/>
              <a:t>3</a:t>
            </a:fld>
            <a:endParaRPr lang="en-US" dirty="0"/>
          </a:p>
        </p:txBody>
      </p:sp>
      <p:sp>
        <p:nvSpPr>
          <p:cNvPr id="4" name="Title 3">
            <a:extLst>
              <a:ext uri="{FF2B5EF4-FFF2-40B4-BE49-F238E27FC236}">
                <a16:creationId xmlns:a16="http://schemas.microsoft.com/office/drawing/2014/main" id="{E06AAC68-BD6E-4276-B3FB-00C472E8E194}"/>
              </a:ext>
            </a:extLst>
          </p:cNvPr>
          <p:cNvSpPr>
            <a:spLocks noGrp="1"/>
          </p:cNvSpPr>
          <p:nvPr>
            <p:ph type="title"/>
          </p:nvPr>
        </p:nvSpPr>
        <p:spPr/>
        <p:txBody>
          <a:bodyPr/>
          <a:lstStyle/>
          <a:p>
            <a:r>
              <a:rPr lang="en-US" dirty="0"/>
              <a:t>Preferred Stock vs Common Stock</a:t>
            </a:r>
          </a:p>
        </p:txBody>
      </p:sp>
      <p:sp>
        <p:nvSpPr>
          <p:cNvPr id="32" name="Rectangle 31">
            <a:extLst>
              <a:ext uri="{FF2B5EF4-FFF2-40B4-BE49-F238E27FC236}">
                <a16:creationId xmlns:a16="http://schemas.microsoft.com/office/drawing/2014/main" id="{62602C90-AA35-4A77-BD39-BDE117A55BA6}"/>
              </a:ext>
            </a:extLst>
          </p:cNvPr>
          <p:cNvSpPr/>
          <p:nvPr/>
        </p:nvSpPr>
        <p:spPr>
          <a:xfrm>
            <a:off x="849039" y="1607917"/>
            <a:ext cx="10619061" cy="493981"/>
          </a:xfrm>
          <a:prstGeom prst="rect">
            <a:avLst/>
          </a:prstGeom>
        </p:spPr>
        <p:txBody>
          <a:bodyPr wrap="square" lIns="0" tIns="4572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A capital structure of a company may have more that one class of shares with different rights associated with it. Following table presents the difference between Common Stock and Preferred Stock</a:t>
            </a:r>
          </a:p>
        </p:txBody>
      </p:sp>
      <p:cxnSp>
        <p:nvCxnSpPr>
          <p:cNvPr id="33" name="Straight Connector 32">
            <a:extLst>
              <a:ext uri="{FF2B5EF4-FFF2-40B4-BE49-F238E27FC236}">
                <a16:creationId xmlns:a16="http://schemas.microsoft.com/office/drawing/2014/main" id="{C43541D3-5746-406A-8B8B-164C757ACE06}"/>
              </a:ext>
            </a:extLst>
          </p:cNvPr>
          <p:cNvCxnSpPr>
            <a:cxnSpLocks/>
          </p:cNvCxnSpPr>
          <p:nvPr/>
        </p:nvCxnSpPr>
        <p:spPr>
          <a:xfrm>
            <a:off x="850900" y="2101898"/>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877B9C9-99AC-4A76-8F30-E6DAEF680959}"/>
              </a:ext>
            </a:extLst>
          </p:cNvPr>
          <p:cNvSpPr/>
          <p:nvPr/>
        </p:nvSpPr>
        <p:spPr>
          <a:xfrm>
            <a:off x="849039" y="4637505"/>
            <a:ext cx="10619061" cy="290849"/>
          </a:xfrm>
          <a:prstGeom prst="rect">
            <a:avLst/>
          </a:prstGeom>
        </p:spPr>
        <p:txBody>
          <a:bodyPr wrap="square" lIns="0" tIns="4572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Preferred Stock - Liquidation Preference and Participation</a:t>
            </a:r>
          </a:p>
        </p:txBody>
      </p:sp>
      <p:cxnSp>
        <p:nvCxnSpPr>
          <p:cNvPr id="37" name="Straight Connector 36">
            <a:extLst>
              <a:ext uri="{FF2B5EF4-FFF2-40B4-BE49-F238E27FC236}">
                <a16:creationId xmlns:a16="http://schemas.microsoft.com/office/drawing/2014/main" id="{60AD8F49-FAFC-40BE-A8D7-716740C74704}"/>
              </a:ext>
            </a:extLst>
          </p:cNvPr>
          <p:cNvCxnSpPr>
            <a:cxnSpLocks/>
          </p:cNvCxnSpPr>
          <p:nvPr/>
        </p:nvCxnSpPr>
        <p:spPr>
          <a:xfrm>
            <a:off x="850900" y="4928354"/>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CF5A38E9-64F2-43B0-A276-23B9708C8F2B}"/>
              </a:ext>
            </a:extLst>
          </p:cNvPr>
          <p:cNvSpPr/>
          <p:nvPr/>
        </p:nvSpPr>
        <p:spPr>
          <a:xfrm>
            <a:off x="1323974" y="5021218"/>
            <a:ext cx="10144125" cy="290849"/>
          </a:xfrm>
          <a:prstGeom prst="rect">
            <a:avLst/>
          </a:prstGeom>
        </p:spPr>
        <p:txBody>
          <a:bodyPr wrap="square" lIns="0" tIns="45720" rIns="0" bIns="45720" anchor="ctr">
            <a:noAutofit/>
          </a:bodyPr>
          <a:lstStyle/>
          <a:p>
            <a:pPr marL="0" lvl="1" defTabSz="914384">
              <a:lnSpc>
                <a:spcPct val="110000"/>
              </a:lnSpc>
              <a:spcBef>
                <a:spcPts val="300"/>
              </a:spcBef>
              <a:spcAft>
                <a:spcPts val="300"/>
              </a:spcAft>
              <a:buClr>
                <a:prstClr val="white"/>
              </a:buClr>
              <a:tabLst>
                <a:tab pos="360356" algn="l"/>
              </a:tabLst>
              <a:defRPr/>
            </a:pPr>
            <a:r>
              <a:rPr lang="en-US" sz="1200" kern="7500" dirty="0"/>
              <a:t>The liquidation preference clause </a:t>
            </a:r>
            <a:r>
              <a:rPr lang="en-US" sz="1200" b="1" kern="7500" dirty="0"/>
              <a:t>dictates the payout order</a:t>
            </a:r>
            <a:r>
              <a:rPr lang="en-US" sz="1200" kern="7500" dirty="0"/>
              <a:t> in case of a corporate liquidation event. Liquidation event can be entity winding up etc.</a:t>
            </a:r>
          </a:p>
        </p:txBody>
      </p:sp>
      <p:sp>
        <p:nvSpPr>
          <p:cNvPr id="39" name="Rectangle 38">
            <a:extLst>
              <a:ext uri="{FF2B5EF4-FFF2-40B4-BE49-F238E27FC236}">
                <a16:creationId xmlns:a16="http://schemas.microsoft.com/office/drawing/2014/main" id="{88EC3FF2-9523-430E-B36D-F3A4A93DC38B}"/>
              </a:ext>
            </a:extLst>
          </p:cNvPr>
          <p:cNvSpPr/>
          <p:nvPr/>
        </p:nvSpPr>
        <p:spPr>
          <a:xfrm>
            <a:off x="1323974" y="5330491"/>
            <a:ext cx="10144125" cy="493981"/>
          </a:xfrm>
          <a:prstGeom prst="rect">
            <a:avLst/>
          </a:prstGeom>
        </p:spPr>
        <p:txBody>
          <a:bodyPr wrap="square" lIns="0" tIns="45720" rIns="0" bIns="45720" anchor="ctr">
            <a:noAutofit/>
          </a:bodyPr>
          <a:lstStyle/>
          <a:p>
            <a:pPr marL="0" lvl="1" defTabSz="914384">
              <a:lnSpc>
                <a:spcPct val="110000"/>
              </a:lnSpc>
              <a:spcBef>
                <a:spcPts val="300"/>
              </a:spcBef>
              <a:spcAft>
                <a:spcPts val="300"/>
              </a:spcAft>
              <a:buClr>
                <a:prstClr val="white"/>
              </a:buClr>
              <a:tabLst>
                <a:tab pos="360356" algn="l"/>
              </a:tabLst>
              <a:defRPr/>
            </a:pPr>
            <a:r>
              <a:rPr lang="en-US" sz="1200" kern="7500" dirty="0"/>
              <a:t>Typically, VCs or PE investors buy preferred stock to </a:t>
            </a:r>
            <a:r>
              <a:rPr lang="en-US" sz="1200" b="1" kern="7500" dirty="0"/>
              <a:t>get their money back first</a:t>
            </a:r>
            <a:r>
              <a:rPr lang="en-US" sz="1200" kern="7500" dirty="0"/>
              <a:t>, ahead of other stockholders or holders of debt, in the </a:t>
            </a:r>
            <a:br>
              <a:rPr lang="en-US" sz="1200" kern="7500" dirty="0"/>
            </a:br>
            <a:r>
              <a:rPr lang="en-US" sz="1200" kern="7500" dirty="0"/>
              <a:t>event of liquidation.</a:t>
            </a:r>
          </a:p>
        </p:txBody>
      </p:sp>
      <p:sp>
        <p:nvSpPr>
          <p:cNvPr id="40" name="Rectangle 39">
            <a:extLst>
              <a:ext uri="{FF2B5EF4-FFF2-40B4-BE49-F238E27FC236}">
                <a16:creationId xmlns:a16="http://schemas.microsoft.com/office/drawing/2014/main" id="{F65456A0-C40B-4CDA-B1B3-964511CC8997}"/>
              </a:ext>
            </a:extLst>
          </p:cNvPr>
          <p:cNvSpPr/>
          <p:nvPr/>
        </p:nvSpPr>
        <p:spPr>
          <a:xfrm>
            <a:off x="1323974" y="5842897"/>
            <a:ext cx="10144125" cy="493981"/>
          </a:xfrm>
          <a:prstGeom prst="rect">
            <a:avLst/>
          </a:prstGeom>
        </p:spPr>
        <p:txBody>
          <a:bodyPr wrap="square" lIns="0" tIns="45720" rIns="0" bIns="45720" anchor="ctr">
            <a:noAutofit/>
          </a:bodyPr>
          <a:lstStyle/>
          <a:p>
            <a:pPr marL="0" lvl="1" defTabSz="914384">
              <a:lnSpc>
                <a:spcPct val="110000"/>
              </a:lnSpc>
              <a:spcBef>
                <a:spcPts val="300"/>
              </a:spcBef>
              <a:spcAft>
                <a:spcPts val="300"/>
              </a:spcAft>
              <a:buClr>
                <a:prstClr val="white"/>
              </a:buClr>
              <a:tabLst>
                <a:tab pos="360356" algn="l"/>
              </a:tabLst>
              <a:defRPr/>
            </a:pPr>
            <a:r>
              <a:rPr lang="en-US" sz="1200" kern="7500" dirty="0"/>
              <a:t>Further, the most important attributes of the Liquidation Preference terms are the Preference and the Participation. The </a:t>
            </a:r>
            <a:r>
              <a:rPr lang="en-US" sz="1200" b="1" kern="7500" dirty="0">
                <a:solidFill>
                  <a:schemeClr val="accent3"/>
                </a:solidFill>
              </a:rPr>
              <a:t>Preference</a:t>
            </a:r>
            <a:r>
              <a:rPr lang="en-US" sz="1200" b="1" kern="7500" dirty="0"/>
              <a:t> controls the proceeds that are paid to the investor before </a:t>
            </a:r>
            <a:r>
              <a:rPr lang="en-US" sz="1200" kern="7500" dirty="0"/>
              <a:t>they are required to share, the </a:t>
            </a:r>
            <a:r>
              <a:rPr lang="en-US" sz="1200" b="1" kern="7500" dirty="0">
                <a:solidFill>
                  <a:schemeClr val="accent3"/>
                </a:solidFill>
              </a:rPr>
              <a:t>Participation</a:t>
            </a:r>
            <a:r>
              <a:rPr lang="en-US" sz="1200" b="1" kern="7500" dirty="0"/>
              <a:t> controls how any subsequent sharing happens. </a:t>
            </a:r>
          </a:p>
        </p:txBody>
      </p:sp>
      <p:sp>
        <p:nvSpPr>
          <p:cNvPr id="12" name="Rectangle 11">
            <a:extLst>
              <a:ext uri="{FF2B5EF4-FFF2-40B4-BE49-F238E27FC236}">
                <a16:creationId xmlns:a16="http://schemas.microsoft.com/office/drawing/2014/main" id="{571426AC-1736-4D32-B7EA-5F879F1F705D}"/>
              </a:ext>
            </a:extLst>
          </p:cNvPr>
          <p:cNvSpPr/>
          <p:nvPr/>
        </p:nvSpPr>
        <p:spPr>
          <a:xfrm>
            <a:off x="838201" y="5021218"/>
            <a:ext cx="381000" cy="290849"/>
          </a:xfrm>
          <a:prstGeom prst="rect">
            <a:avLst/>
          </a:prstGeom>
        </p:spPr>
        <p:txBody>
          <a:bodyPr wrap="square" lIns="0" tIns="45720" rIns="0" bIns="45720" anchor="ctr">
            <a:noAutofit/>
          </a:bodyPr>
          <a:lstStyle/>
          <a:p>
            <a:pPr marL="0" lvl="1" algn="ctr" defTabSz="914384">
              <a:lnSpc>
                <a:spcPct val="110000"/>
              </a:lnSpc>
              <a:spcBef>
                <a:spcPts val="300"/>
              </a:spcBef>
              <a:spcAft>
                <a:spcPts val="300"/>
              </a:spcAft>
              <a:buClr>
                <a:prstClr val="white"/>
              </a:buClr>
              <a:tabLst>
                <a:tab pos="360356" algn="l"/>
              </a:tabLst>
              <a:defRPr/>
            </a:pPr>
            <a:r>
              <a:rPr lang="en-US" sz="2000" b="1" kern="7500" dirty="0">
                <a:solidFill>
                  <a:schemeClr val="accent2"/>
                </a:solidFill>
              </a:rPr>
              <a:t>01</a:t>
            </a:r>
          </a:p>
        </p:txBody>
      </p:sp>
      <p:sp>
        <p:nvSpPr>
          <p:cNvPr id="13" name="Rectangle 12">
            <a:extLst>
              <a:ext uri="{FF2B5EF4-FFF2-40B4-BE49-F238E27FC236}">
                <a16:creationId xmlns:a16="http://schemas.microsoft.com/office/drawing/2014/main" id="{E78C6AB3-3BF0-48F2-853A-0A22ADE50F0E}"/>
              </a:ext>
            </a:extLst>
          </p:cNvPr>
          <p:cNvSpPr/>
          <p:nvPr/>
        </p:nvSpPr>
        <p:spPr>
          <a:xfrm>
            <a:off x="838201" y="5330491"/>
            <a:ext cx="381000" cy="493981"/>
          </a:xfrm>
          <a:prstGeom prst="rect">
            <a:avLst/>
          </a:prstGeom>
        </p:spPr>
        <p:txBody>
          <a:bodyPr wrap="square" lIns="0" tIns="45720" rIns="0" bIns="45720" anchor="ctr">
            <a:noAutofit/>
          </a:bodyPr>
          <a:lstStyle/>
          <a:p>
            <a:pPr marL="0" lvl="1" algn="ctr" defTabSz="914384">
              <a:lnSpc>
                <a:spcPct val="110000"/>
              </a:lnSpc>
              <a:spcBef>
                <a:spcPts val="300"/>
              </a:spcBef>
              <a:spcAft>
                <a:spcPts val="300"/>
              </a:spcAft>
              <a:buClr>
                <a:prstClr val="white"/>
              </a:buClr>
              <a:tabLst>
                <a:tab pos="360356" algn="l"/>
              </a:tabLst>
              <a:defRPr/>
            </a:pPr>
            <a:r>
              <a:rPr lang="en-US" sz="2000" b="1" kern="7500" dirty="0">
                <a:solidFill>
                  <a:schemeClr val="accent3"/>
                </a:solidFill>
              </a:rPr>
              <a:t>02</a:t>
            </a:r>
          </a:p>
        </p:txBody>
      </p:sp>
      <p:sp>
        <p:nvSpPr>
          <p:cNvPr id="14" name="Rectangle 13">
            <a:extLst>
              <a:ext uri="{FF2B5EF4-FFF2-40B4-BE49-F238E27FC236}">
                <a16:creationId xmlns:a16="http://schemas.microsoft.com/office/drawing/2014/main" id="{01600C9C-C19B-4067-A4EB-D0CA602C4DB5}"/>
              </a:ext>
            </a:extLst>
          </p:cNvPr>
          <p:cNvSpPr/>
          <p:nvPr/>
        </p:nvSpPr>
        <p:spPr>
          <a:xfrm>
            <a:off x="838201" y="5842897"/>
            <a:ext cx="381000" cy="493981"/>
          </a:xfrm>
          <a:prstGeom prst="rect">
            <a:avLst/>
          </a:prstGeom>
        </p:spPr>
        <p:txBody>
          <a:bodyPr wrap="square" lIns="0" tIns="45720" rIns="0" bIns="45720" anchor="ctr">
            <a:noAutofit/>
          </a:bodyPr>
          <a:lstStyle/>
          <a:p>
            <a:pPr marL="0" lvl="1" algn="ctr" defTabSz="914384">
              <a:lnSpc>
                <a:spcPct val="110000"/>
              </a:lnSpc>
              <a:spcBef>
                <a:spcPts val="300"/>
              </a:spcBef>
              <a:spcAft>
                <a:spcPts val="300"/>
              </a:spcAft>
              <a:buClr>
                <a:prstClr val="white"/>
              </a:buClr>
              <a:tabLst>
                <a:tab pos="360356" algn="l"/>
              </a:tabLst>
              <a:defRPr/>
            </a:pPr>
            <a:r>
              <a:rPr lang="en-US" sz="2000" b="1" kern="7500" dirty="0"/>
              <a:t>03</a:t>
            </a:r>
          </a:p>
        </p:txBody>
      </p:sp>
      <p:cxnSp>
        <p:nvCxnSpPr>
          <p:cNvPr id="3" name="Straight Connector 2">
            <a:extLst>
              <a:ext uri="{FF2B5EF4-FFF2-40B4-BE49-F238E27FC236}">
                <a16:creationId xmlns:a16="http://schemas.microsoft.com/office/drawing/2014/main" id="{53F11EBD-C134-476F-8A12-5D60D8E82821}"/>
              </a:ext>
            </a:extLst>
          </p:cNvPr>
          <p:cNvCxnSpPr/>
          <p:nvPr/>
        </p:nvCxnSpPr>
        <p:spPr>
          <a:xfrm>
            <a:off x="838200" y="5321279"/>
            <a:ext cx="10629899"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884C488-5E16-4D66-988D-D6EDE94DC19F}"/>
              </a:ext>
            </a:extLst>
          </p:cNvPr>
          <p:cNvCxnSpPr/>
          <p:nvPr/>
        </p:nvCxnSpPr>
        <p:spPr>
          <a:xfrm>
            <a:off x="838200" y="5833684"/>
            <a:ext cx="10629899"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35" name="Group 3">
            <a:extLst>
              <a:ext uri="{FF2B5EF4-FFF2-40B4-BE49-F238E27FC236}">
                <a16:creationId xmlns:a16="http://schemas.microsoft.com/office/drawing/2014/main" id="{AA7966E1-FF97-4B09-BB3A-A836B88769CC}"/>
              </a:ext>
            </a:extLst>
          </p:cNvPr>
          <p:cNvGraphicFramePr>
            <a:graphicFrameLocks/>
          </p:cNvGraphicFramePr>
          <p:nvPr>
            <p:custDataLst>
              <p:tags r:id="rId1"/>
            </p:custDataLst>
            <p:extLst>
              <p:ext uri="{D42A27DB-BD31-4B8C-83A1-F6EECF244321}">
                <p14:modId xmlns:p14="http://schemas.microsoft.com/office/powerpoint/2010/main" val="2220176830"/>
              </p:ext>
            </p:extLst>
          </p:nvPr>
        </p:nvGraphicFramePr>
        <p:xfrm>
          <a:off x="849039" y="2190750"/>
          <a:ext cx="10619061" cy="2366450"/>
        </p:xfrm>
        <a:graphic>
          <a:graphicData uri="http://schemas.openxmlformats.org/drawingml/2006/table">
            <a:tbl>
              <a:tblPr/>
              <a:tblGrid>
                <a:gridCol w="2227536">
                  <a:extLst>
                    <a:ext uri="{9D8B030D-6E8A-4147-A177-3AD203B41FA5}">
                      <a16:colId xmlns:a16="http://schemas.microsoft.com/office/drawing/2014/main" val="20001"/>
                    </a:ext>
                  </a:extLst>
                </a:gridCol>
                <a:gridCol w="4657725">
                  <a:extLst>
                    <a:ext uri="{9D8B030D-6E8A-4147-A177-3AD203B41FA5}">
                      <a16:colId xmlns:a16="http://schemas.microsoft.com/office/drawing/2014/main" val="20002"/>
                    </a:ext>
                  </a:extLst>
                </a:gridCol>
                <a:gridCol w="3733800">
                  <a:extLst>
                    <a:ext uri="{9D8B030D-6E8A-4147-A177-3AD203B41FA5}">
                      <a16:colId xmlns:a16="http://schemas.microsoft.com/office/drawing/2014/main" val="20003"/>
                    </a:ext>
                  </a:extLst>
                </a:gridCol>
              </a:tblGrid>
              <a:tr h="312305">
                <a:tc>
                  <a:txBody>
                    <a:bodyPr/>
                    <a:lstStyle/>
                    <a:p>
                      <a:pPr algn="l" rtl="0" fontAlgn="ctr"/>
                      <a:r>
                        <a:rPr lang="en-US" sz="1200" b="1" i="0" u="none" strike="noStrike" dirty="0">
                          <a:solidFill>
                            <a:srgbClr val="4D4D4F"/>
                          </a:solidFill>
                          <a:effectLst/>
                          <a:latin typeface="Nunito Sans" panose="00000500000000000000" pitchFamily="2" charset="0"/>
                        </a:rPr>
                        <a:t>Characteristics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solidFill>
                      <a:schemeClr val="bg1">
                        <a:lumMod val="85000"/>
                      </a:schemeClr>
                    </a:solidFill>
                  </a:tcPr>
                </a:tc>
                <a:tc>
                  <a:txBody>
                    <a:bodyPr/>
                    <a:lstStyle/>
                    <a:p>
                      <a:pPr algn="l" rtl="0" fontAlgn="ctr"/>
                      <a:r>
                        <a:rPr lang="en-US" sz="1200" b="1" i="0" u="none" strike="noStrike" dirty="0">
                          <a:solidFill>
                            <a:srgbClr val="4D4D4F"/>
                          </a:solidFill>
                          <a:effectLst/>
                          <a:latin typeface="Nunito Sans" panose="00000500000000000000" pitchFamily="2" charset="0"/>
                        </a:rPr>
                        <a:t>Preferred Stock</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solidFill>
                      <a:schemeClr val="bg1">
                        <a:lumMod val="85000"/>
                      </a:schemeClr>
                    </a:solidFill>
                  </a:tcPr>
                </a:tc>
                <a:tc>
                  <a:txBody>
                    <a:bodyPr/>
                    <a:lstStyle/>
                    <a:p>
                      <a:pPr algn="l" rtl="0" fontAlgn="ctr"/>
                      <a:r>
                        <a:rPr lang="en-US" sz="1200" b="1" i="0" u="none" strike="noStrike" dirty="0">
                          <a:solidFill>
                            <a:srgbClr val="4D4D4F"/>
                          </a:solidFill>
                          <a:effectLst/>
                          <a:latin typeface="Nunito Sans" panose="00000500000000000000" pitchFamily="2" charset="0"/>
                        </a:rPr>
                        <a:t>Common Stock</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271481">
                <a:tc>
                  <a:txBody>
                    <a:bodyPr/>
                    <a:lstStyle/>
                    <a:p>
                      <a:pPr algn="l" rtl="0" fontAlgn="ctr"/>
                      <a:r>
                        <a:rPr lang="en-US" sz="1100" b="1" i="0" u="none" strike="noStrike" dirty="0">
                          <a:solidFill>
                            <a:srgbClr val="455560"/>
                          </a:solidFill>
                          <a:effectLst/>
                          <a:latin typeface="Nunito Sans" panose="00000500000000000000" pitchFamily="2" charset="0"/>
                        </a:rPr>
                        <a:t>Participation in Management</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No</a:t>
                      </a:r>
                      <a:endParaRPr lang="en-US" sz="1100" b="0" i="0" u="none" strike="noStrike" dirty="0">
                        <a:solidFill>
                          <a:schemeClr val="accent2"/>
                        </a:solidFill>
                        <a:effectLst/>
                        <a:latin typeface="Nunito Sans" panose="00000500000000000000" pitchFamily="2" charset="0"/>
                      </a:endParaRP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Yes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1481">
                <a:tc>
                  <a:txBody>
                    <a:bodyPr/>
                    <a:lstStyle/>
                    <a:p>
                      <a:pPr algn="l" rtl="0" fontAlgn="ctr"/>
                      <a:r>
                        <a:rPr lang="en-US" sz="1100" b="1" i="0" u="none" strike="noStrike" dirty="0">
                          <a:solidFill>
                            <a:srgbClr val="455560"/>
                          </a:solidFill>
                          <a:effectLst/>
                          <a:latin typeface="Nunito Sans" panose="00000500000000000000" pitchFamily="2" charset="0"/>
                        </a:rPr>
                        <a:t>Voting Rights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No (Vote on certain matters; rights through SHA)</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Yes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5493">
                <a:tc>
                  <a:txBody>
                    <a:bodyPr/>
                    <a:lstStyle/>
                    <a:p>
                      <a:pPr algn="l" rtl="0" fontAlgn="ctr"/>
                      <a:r>
                        <a:rPr lang="en-US" sz="1100" b="1" i="0" u="none" strike="noStrike" dirty="0">
                          <a:solidFill>
                            <a:srgbClr val="455560"/>
                          </a:solidFill>
                          <a:effectLst/>
                          <a:latin typeface="Nunito Sans" panose="00000500000000000000" pitchFamily="2" charset="0"/>
                        </a:rPr>
                        <a:t>Board Representation</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Sometimes represented but seldom in control</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Represented and in control</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9217">
                <a:tc>
                  <a:txBody>
                    <a:bodyPr/>
                    <a:lstStyle/>
                    <a:p>
                      <a:pPr algn="l" rtl="0" fontAlgn="ctr"/>
                      <a:r>
                        <a:rPr lang="en-US" sz="1100" b="1" i="0" u="none" strike="noStrike" dirty="0">
                          <a:solidFill>
                            <a:srgbClr val="455560"/>
                          </a:solidFill>
                          <a:effectLst/>
                          <a:latin typeface="Nunito Sans" panose="00000500000000000000" pitchFamily="2" charset="0"/>
                        </a:rPr>
                        <a:t>Company Liquidation Rights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Investment paid back after debtholders </a:t>
                      </a:r>
                      <a:br>
                        <a:rPr lang="en-US" sz="1100" b="0" i="0" u="none" strike="noStrike" dirty="0">
                          <a:solidFill>
                            <a:srgbClr val="455560"/>
                          </a:solidFill>
                          <a:effectLst/>
                          <a:latin typeface="Nunito Sans" panose="00000500000000000000" pitchFamily="2" charset="0"/>
                        </a:rPr>
                      </a:br>
                      <a:r>
                        <a:rPr lang="en-US" sz="1100" b="1" i="0" u="none" strike="noStrike" dirty="0">
                          <a:solidFill>
                            <a:srgbClr val="455560"/>
                          </a:solidFill>
                          <a:effectLst/>
                          <a:latin typeface="Nunito Sans" panose="00000500000000000000" pitchFamily="2" charset="0"/>
                        </a:rPr>
                        <a:t>but before common stockholders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Investment paid back after debtholders and preferred stockholders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97164">
                <a:tc>
                  <a:txBody>
                    <a:bodyPr/>
                    <a:lstStyle/>
                    <a:p>
                      <a:pPr algn="l" rtl="0" fontAlgn="ctr"/>
                      <a:r>
                        <a:rPr lang="en-US" sz="1100" b="1" i="0" u="none" strike="noStrike" dirty="0">
                          <a:solidFill>
                            <a:srgbClr val="455560"/>
                          </a:solidFill>
                          <a:effectLst/>
                          <a:latin typeface="Nunito Sans" panose="00000500000000000000" pitchFamily="2" charset="0"/>
                        </a:rPr>
                        <a:t>Return on Capital (Dividends)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Maybe guaranteed by a dividend rate that is similar to a bond interest payment. </a:t>
                      </a:r>
                      <a:r>
                        <a:rPr lang="en-US" sz="1100" b="1" i="0" u="none" strike="noStrike" dirty="0">
                          <a:solidFill>
                            <a:srgbClr val="455560"/>
                          </a:solidFill>
                          <a:effectLst/>
                          <a:latin typeface="Nunito Sans" panose="00000500000000000000" pitchFamily="2" charset="0"/>
                        </a:rPr>
                        <a:t>Paid before any distributions to common stockholders.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NOT guaranteed and paid only when company has excess profits. Never paid before preferred dividends.</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19309">
                <a:tc>
                  <a:txBody>
                    <a:bodyPr/>
                    <a:lstStyle/>
                    <a:p>
                      <a:pPr algn="l" rtl="0" fontAlgn="ctr"/>
                      <a:r>
                        <a:rPr lang="en-US" sz="1100" b="1" i="0" u="none" strike="noStrike" dirty="0">
                          <a:solidFill>
                            <a:srgbClr val="455560"/>
                          </a:solidFill>
                          <a:effectLst/>
                          <a:latin typeface="Nunito Sans" panose="00000500000000000000" pitchFamily="2" charset="0"/>
                        </a:rPr>
                        <a:t>Sale of the Company</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algn="l" rtl="0" fontAlgn="ctr"/>
                      <a:r>
                        <a:rPr lang="en-US" sz="1100" b="1" i="0" u="none" strike="noStrike" dirty="0">
                          <a:solidFill>
                            <a:srgbClr val="455560"/>
                          </a:solidFill>
                          <a:effectLst/>
                          <a:latin typeface="Nunito Sans" panose="00000500000000000000" pitchFamily="2" charset="0"/>
                        </a:rPr>
                        <a:t>Usually convertible to common stock </a:t>
                      </a:r>
                      <a:r>
                        <a:rPr lang="en-US" sz="1100" b="0" i="0" u="none" strike="noStrike" dirty="0">
                          <a:solidFill>
                            <a:srgbClr val="455560"/>
                          </a:solidFill>
                          <a:effectLst/>
                          <a:latin typeface="Nunito Sans" panose="00000500000000000000" pitchFamily="2" charset="0"/>
                        </a:rPr>
                        <a:t>upon this type of event and </a:t>
                      </a:r>
                      <a:br>
                        <a:rPr lang="en-US" sz="1100" b="0" i="0" u="none" strike="noStrike" dirty="0">
                          <a:solidFill>
                            <a:srgbClr val="455560"/>
                          </a:solidFill>
                          <a:effectLst/>
                          <a:latin typeface="Nunito Sans" panose="00000500000000000000" pitchFamily="2" charset="0"/>
                        </a:rPr>
                      </a:br>
                      <a:r>
                        <a:rPr lang="en-US" sz="1100" b="0" i="0" u="none" strike="noStrike" dirty="0">
                          <a:solidFill>
                            <a:srgbClr val="455560"/>
                          </a:solidFill>
                          <a:effectLst/>
                          <a:latin typeface="Nunito Sans" panose="00000500000000000000" pitchFamily="2" charset="0"/>
                        </a:rPr>
                        <a:t>shares in return on sale.</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algn="l" rtl="0" fontAlgn="ctr"/>
                      <a:r>
                        <a:rPr lang="en-US" sz="1100" b="0" i="0" u="none" strike="noStrike" dirty="0">
                          <a:solidFill>
                            <a:srgbClr val="455560"/>
                          </a:solidFill>
                          <a:effectLst/>
                          <a:latin typeface="Nunito Sans" panose="00000500000000000000" pitchFamily="2" charset="0"/>
                        </a:rPr>
                        <a:t>Shares in return on sale.</a:t>
                      </a:r>
                    </a:p>
                  </a:txBody>
                  <a:tcPr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49200884"/>
                  </a:ext>
                </a:extLst>
              </a:tr>
            </a:tbl>
          </a:graphicData>
        </a:graphic>
      </p:graphicFrame>
    </p:spTree>
    <p:extLst>
      <p:ext uri="{BB962C8B-B14F-4D97-AF65-F5344CB8AC3E}">
        <p14:creationId xmlns:p14="http://schemas.microsoft.com/office/powerpoint/2010/main" val="3562747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5DE0D7C2-EF43-4FEB-BAE6-30D35BE2558C}"/>
              </a:ext>
            </a:extLst>
          </p:cNvPr>
          <p:cNvSpPr>
            <a:spLocks noGrp="1"/>
          </p:cNvSpPr>
          <p:nvPr>
            <p:ph type="sldNum" sz="quarter" idx="12"/>
          </p:nvPr>
        </p:nvSpPr>
        <p:spPr>
          <a:xfrm>
            <a:off x="11766550" y="6454775"/>
            <a:ext cx="425450" cy="174625"/>
          </a:xfrm>
        </p:spPr>
        <p:txBody>
          <a:bodyPr/>
          <a:lstStyle/>
          <a:p>
            <a:fld id="{CB7FE98A-78B1-495F-8A5C-53E48422F91F}" type="slidenum">
              <a:rPr lang="en-US" smtClean="0"/>
              <a:pPr/>
              <a:t>30</a:t>
            </a:fld>
            <a:endParaRPr lang="en-US" dirty="0"/>
          </a:p>
        </p:txBody>
      </p:sp>
      <p:sp>
        <p:nvSpPr>
          <p:cNvPr id="5" name="Text Placeholder 4">
            <a:extLst>
              <a:ext uri="{FF2B5EF4-FFF2-40B4-BE49-F238E27FC236}">
                <a16:creationId xmlns:a16="http://schemas.microsoft.com/office/drawing/2014/main" id="{D8667A40-DFDE-4D0C-BA6C-3D852B061D2A}"/>
              </a:ext>
            </a:extLst>
          </p:cNvPr>
          <p:cNvSpPr>
            <a:spLocks noGrp="1"/>
          </p:cNvSpPr>
          <p:nvPr>
            <p:ph type="body" sz="quarter" idx="13"/>
          </p:nvPr>
        </p:nvSpPr>
        <p:spPr/>
        <p:txBody>
          <a:bodyPr/>
          <a:lstStyle/>
          <a:p>
            <a:r>
              <a:rPr lang="en-US" dirty="0"/>
              <a:t>Direct Transfer of Shares - Section 56(2)(x)(c)</a:t>
            </a:r>
          </a:p>
        </p:txBody>
      </p:sp>
      <p:sp>
        <p:nvSpPr>
          <p:cNvPr id="4" name="Title 3">
            <a:extLst>
              <a:ext uri="{FF2B5EF4-FFF2-40B4-BE49-F238E27FC236}">
                <a16:creationId xmlns:a16="http://schemas.microsoft.com/office/drawing/2014/main" id="{E06AAC68-BD6E-4276-B3FB-00C472E8E194}"/>
              </a:ext>
            </a:extLst>
          </p:cNvPr>
          <p:cNvSpPr>
            <a:spLocks noGrp="1"/>
          </p:cNvSpPr>
          <p:nvPr>
            <p:ph type="title"/>
          </p:nvPr>
        </p:nvSpPr>
        <p:spPr>
          <a:xfrm>
            <a:off x="841247" y="694568"/>
            <a:ext cx="9992225" cy="373839"/>
          </a:xfrm>
        </p:spPr>
        <p:txBody>
          <a:bodyPr/>
          <a:lstStyle/>
          <a:p>
            <a:r>
              <a:rPr lang="en-US" sz="2700" dirty="0"/>
              <a:t>Valuation Methodologies under Income Tax Act, 1961 (1/4)</a:t>
            </a:r>
          </a:p>
        </p:txBody>
      </p:sp>
      <p:grpSp>
        <p:nvGrpSpPr>
          <p:cNvPr id="12" name="Group 11">
            <a:extLst>
              <a:ext uri="{FF2B5EF4-FFF2-40B4-BE49-F238E27FC236}">
                <a16:creationId xmlns:a16="http://schemas.microsoft.com/office/drawing/2014/main" id="{AE1701B3-BB1A-4AEC-A3CD-C63C3B034CA6}"/>
              </a:ext>
            </a:extLst>
          </p:cNvPr>
          <p:cNvGrpSpPr/>
          <p:nvPr/>
        </p:nvGrpSpPr>
        <p:grpSpPr>
          <a:xfrm>
            <a:off x="849039" y="1614276"/>
            <a:ext cx="5138928" cy="290849"/>
            <a:chOff x="849039" y="1614276"/>
            <a:chExt cx="5138928" cy="290849"/>
          </a:xfrm>
        </p:grpSpPr>
        <p:sp>
          <p:nvSpPr>
            <p:cNvPr id="19" name="Rectangle 18">
              <a:extLst>
                <a:ext uri="{FF2B5EF4-FFF2-40B4-BE49-F238E27FC236}">
                  <a16:creationId xmlns:a16="http://schemas.microsoft.com/office/drawing/2014/main" id="{B258D2D0-4581-4603-BC68-7E6647C22C3C}"/>
                </a:ext>
              </a:extLst>
            </p:cNvPr>
            <p:cNvSpPr/>
            <p:nvPr/>
          </p:nvSpPr>
          <p:spPr>
            <a:xfrm>
              <a:off x="849039" y="1614276"/>
              <a:ext cx="5138928" cy="290849"/>
            </a:xfrm>
            <a:prstGeom prst="rect">
              <a:avLst/>
            </a:prstGeom>
          </p:spPr>
          <p:txBody>
            <a:bodyPr wrap="square" lIns="0" tIns="45720" bIns="45720" anchor="b">
              <a:no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Checking the applicability of Sec 56(2)(x) </a:t>
              </a:r>
            </a:p>
          </p:txBody>
        </p:sp>
        <p:cxnSp>
          <p:nvCxnSpPr>
            <p:cNvPr id="20" name="Straight Connector 19">
              <a:extLst>
                <a:ext uri="{FF2B5EF4-FFF2-40B4-BE49-F238E27FC236}">
                  <a16:creationId xmlns:a16="http://schemas.microsoft.com/office/drawing/2014/main" id="{4FFA806B-BAE4-45A5-9CA3-B7EAC2796EEB}"/>
                </a:ext>
              </a:extLst>
            </p:cNvPr>
            <p:cNvCxnSpPr>
              <a:cxnSpLocks/>
            </p:cNvCxnSpPr>
            <p:nvPr/>
          </p:nvCxnSpPr>
          <p:spPr>
            <a:xfrm>
              <a:off x="850900" y="1905125"/>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48" name="Rectangle 47">
            <a:extLst>
              <a:ext uri="{FF2B5EF4-FFF2-40B4-BE49-F238E27FC236}">
                <a16:creationId xmlns:a16="http://schemas.microsoft.com/office/drawing/2014/main" id="{95FB3B30-C207-4D82-BF30-FEAB09948C76}"/>
              </a:ext>
            </a:extLst>
          </p:cNvPr>
          <p:cNvSpPr/>
          <p:nvPr/>
        </p:nvSpPr>
        <p:spPr>
          <a:xfrm>
            <a:off x="841247" y="2018005"/>
            <a:ext cx="5138928" cy="42907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ea typeface="MS PGothic"/>
              <a:cs typeface="+mn-cs"/>
            </a:endParaRPr>
          </a:p>
        </p:txBody>
      </p:sp>
      <p:sp>
        <p:nvSpPr>
          <p:cNvPr id="54" name="Text Box 7">
            <a:extLst>
              <a:ext uri="{FF2B5EF4-FFF2-40B4-BE49-F238E27FC236}">
                <a16:creationId xmlns:a16="http://schemas.microsoft.com/office/drawing/2014/main" id="{4E01DFBE-CE86-4862-BF1A-D18759020E6C}"/>
              </a:ext>
            </a:extLst>
          </p:cNvPr>
          <p:cNvSpPr txBox="1">
            <a:spLocks noChangeArrowheads="1"/>
          </p:cNvSpPr>
          <p:nvPr/>
        </p:nvSpPr>
        <p:spPr bwMode="auto">
          <a:xfrm>
            <a:off x="996124" y="3724549"/>
            <a:ext cx="4829175" cy="574415"/>
          </a:xfrm>
          <a:prstGeom prst="rect">
            <a:avLst/>
          </a:prstGeom>
          <a:solidFill>
            <a:schemeClr val="accent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ea typeface="MS PGothic"/>
                <a:cs typeface="+mn-cs"/>
              </a:rPr>
              <a:t>Without consideration or less then fair market </a:t>
            </a:r>
            <a:br>
              <a:rPr kumimoji="0" lang="en-US" sz="1200" b="0" i="0" u="none" strike="noStrike" kern="1200" cap="none" spc="0" normalizeH="0" baseline="0" noProof="0" dirty="0">
                <a:ln>
                  <a:noFill/>
                </a:ln>
                <a:solidFill>
                  <a:prstClr val="white"/>
                </a:solidFill>
                <a:effectLst/>
                <a:uLnTx/>
                <a:uFillTx/>
                <a:ea typeface="MS PGothic"/>
                <a:cs typeface="+mn-cs"/>
              </a:rPr>
            </a:br>
            <a:r>
              <a:rPr kumimoji="0" lang="en-US" sz="1200" b="0" i="0" u="none" strike="noStrike" kern="1200" cap="none" spc="0" normalizeH="0" baseline="0" noProof="0" dirty="0">
                <a:ln>
                  <a:noFill/>
                </a:ln>
                <a:solidFill>
                  <a:prstClr val="white"/>
                </a:solidFill>
                <a:effectLst/>
                <a:uLnTx/>
                <a:uFillTx/>
                <a:ea typeface="MS PGothic"/>
                <a:cs typeface="+mn-cs"/>
              </a:rPr>
              <a:t>value of such shares or securities</a:t>
            </a:r>
          </a:p>
        </p:txBody>
      </p:sp>
      <p:sp>
        <p:nvSpPr>
          <p:cNvPr id="56" name="Text Box 8">
            <a:extLst>
              <a:ext uri="{FF2B5EF4-FFF2-40B4-BE49-F238E27FC236}">
                <a16:creationId xmlns:a16="http://schemas.microsoft.com/office/drawing/2014/main" id="{0C7A64A7-3B83-4AAB-94F7-428620D13423}"/>
              </a:ext>
            </a:extLst>
          </p:cNvPr>
          <p:cNvSpPr txBox="1">
            <a:spLocks noChangeArrowheads="1"/>
          </p:cNvSpPr>
          <p:nvPr/>
        </p:nvSpPr>
        <p:spPr bwMode="auto">
          <a:xfrm>
            <a:off x="996124" y="5653942"/>
            <a:ext cx="4829175" cy="574415"/>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77586" marR="0" lvl="2" indent="2983" algn="ctr" defTabSz="1067296" rtl="0" eaLnBrk="0" fontAlgn="auto" latinLnBrk="0" hangingPunct="0">
              <a:spcBef>
                <a:spcPts val="0"/>
              </a:spcBef>
              <a:spcAft>
                <a:spcPts val="0"/>
              </a:spcAft>
              <a:buClr>
                <a:srgbClr val="FF0000"/>
              </a:buClr>
              <a:buSzPct val="85000"/>
              <a:buFontTx/>
              <a:buNone/>
              <a:tabLst/>
              <a:defRPr/>
            </a:pPr>
            <a:r>
              <a:rPr kumimoji="0" lang="en-US" sz="1200" i="0" u="none" strike="noStrike" kern="1200" cap="none" normalizeH="0" baseline="0" noProof="0" dirty="0">
                <a:ln>
                  <a:noFill/>
                </a:ln>
                <a:solidFill>
                  <a:prstClr val="white"/>
                </a:solidFill>
                <a:effectLst/>
                <a:uLnTx/>
                <a:uFillTx/>
                <a:ea typeface="MS PGothic"/>
              </a:rPr>
              <a:t>Excess of FMV over such consideration shall be taxable in the hands of the Recipient under Income from Other </a:t>
            </a:r>
            <a:r>
              <a:rPr lang="en-US" sz="1200" dirty="0">
                <a:solidFill>
                  <a:prstClr val="white"/>
                </a:solidFill>
                <a:ea typeface="MS PGothic"/>
              </a:rPr>
              <a:t>S</a:t>
            </a:r>
            <a:r>
              <a:rPr kumimoji="0" lang="en-US" sz="1200" i="0" u="none" strike="noStrike" kern="1200" cap="none" normalizeH="0" baseline="0" noProof="0" dirty="0">
                <a:ln>
                  <a:noFill/>
                </a:ln>
                <a:solidFill>
                  <a:prstClr val="white"/>
                </a:solidFill>
                <a:effectLst/>
                <a:uLnTx/>
                <a:uFillTx/>
                <a:ea typeface="MS PGothic"/>
              </a:rPr>
              <a:t>ources</a:t>
            </a:r>
          </a:p>
        </p:txBody>
      </p:sp>
      <p:sp>
        <p:nvSpPr>
          <p:cNvPr id="57" name="Arrow: Down 56">
            <a:extLst>
              <a:ext uri="{FF2B5EF4-FFF2-40B4-BE49-F238E27FC236}">
                <a16:creationId xmlns:a16="http://schemas.microsoft.com/office/drawing/2014/main" id="{38E1283B-844B-4994-8E3A-C5B34E4DF95F}"/>
              </a:ext>
            </a:extLst>
          </p:cNvPr>
          <p:cNvSpPr/>
          <p:nvPr/>
        </p:nvSpPr>
        <p:spPr>
          <a:xfrm>
            <a:off x="3239064" y="5221372"/>
            <a:ext cx="343295" cy="315157"/>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ea typeface="MS PGothic"/>
              <a:cs typeface="+mn-cs"/>
            </a:endParaRPr>
          </a:p>
        </p:txBody>
      </p:sp>
      <p:sp>
        <p:nvSpPr>
          <p:cNvPr id="76" name="Text Box 7">
            <a:extLst>
              <a:ext uri="{FF2B5EF4-FFF2-40B4-BE49-F238E27FC236}">
                <a16:creationId xmlns:a16="http://schemas.microsoft.com/office/drawing/2014/main" id="{D085E012-1DE5-42FE-A8AB-211BBB37AA98}"/>
              </a:ext>
            </a:extLst>
          </p:cNvPr>
          <p:cNvSpPr txBox="1">
            <a:spLocks noChangeArrowheads="1"/>
          </p:cNvSpPr>
          <p:nvPr/>
        </p:nvSpPr>
        <p:spPr bwMode="auto">
          <a:xfrm>
            <a:off x="1060450" y="4534708"/>
            <a:ext cx="2145060" cy="471103"/>
          </a:xfrm>
          <a:prstGeom prst="rect">
            <a:avLst/>
          </a:prstGeom>
          <a:solidFill>
            <a:schemeClr val="accent3"/>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chemeClr val="bg1"/>
                </a:solidFill>
                <a:effectLst/>
                <a:uLnTx/>
                <a:uFillTx/>
                <a:ea typeface="MS PGothic"/>
                <a:cs typeface="+mn-cs"/>
              </a:rPr>
              <a:t>FMV of such shares </a:t>
            </a:r>
          </a:p>
        </p:txBody>
      </p:sp>
      <p:sp>
        <p:nvSpPr>
          <p:cNvPr id="77" name="Text Box 7">
            <a:extLst>
              <a:ext uri="{FF2B5EF4-FFF2-40B4-BE49-F238E27FC236}">
                <a16:creationId xmlns:a16="http://schemas.microsoft.com/office/drawing/2014/main" id="{70638BD9-AC60-4C77-8E3D-91C8D7D431B2}"/>
              </a:ext>
            </a:extLst>
          </p:cNvPr>
          <p:cNvSpPr txBox="1">
            <a:spLocks noChangeArrowheads="1"/>
          </p:cNvSpPr>
          <p:nvPr/>
        </p:nvSpPr>
        <p:spPr bwMode="auto">
          <a:xfrm>
            <a:off x="3588989" y="4534708"/>
            <a:ext cx="2145060" cy="471103"/>
          </a:xfrm>
          <a:prstGeom prst="rect">
            <a:avLst/>
          </a:prstGeom>
          <a:solidFill>
            <a:schemeClr val="accent3"/>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chemeClr val="bg1"/>
                </a:solidFill>
                <a:effectLst/>
                <a:uLnTx/>
                <a:uFillTx/>
                <a:ea typeface="MS PGothic"/>
                <a:cs typeface="+mn-cs"/>
              </a:rPr>
              <a:t>Consideration paid for shares</a:t>
            </a:r>
          </a:p>
        </p:txBody>
      </p:sp>
      <p:sp>
        <p:nvSpPr>
          <p:cNvPr id="78" name="Rectangle 77">
            <a:extLst>
              <a:ext uri="{FF2B5EF4-FFF2-40B4-BE49-F238E27FC236}">
                <a16:creationId xmlns:a16="http://schemas.microsoft.com/office/drawing/2014/main" id="{8B299548-ACBD-4984-BE55-E7CECEDB9F89}"/>
              </a:ext>
            </a:extLst>
          </p:cNvPr>
          <p:cNvSpPr/>
          <p:nvPr/>
        </p:nvSpPr>
        <p:spPr>
          <a:xfrm>
            <a:off x="996124" y="4483052"/>
            <a:ext cx="4829175" cy="574415"/>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ea typeface="MS PGothic"/>
              <a:cs typeface="+mn-cs"/>
            </a:endParaRPr>
          </a:p>
        </p:txBody>
      </p:sp>
      <p:sp>
        <p:nvSpPr>
          <p:cNvPr id="66" name="Text Box 7">
            <a:extLst>
              <a:ext uri="{FF2B5EF4-FFF2-40B4-BE49-F238E27FC236}">
                <a16:creationId xmlns:a16="http://schemas.microsoft.com/office/drawing/2014/main" id="{1570E92D-D6F9-4AE1-B84F-6BCAF55C5A93}"/>
              </a:ext>
            </a:extLst>
          </p:cNvPr>
          <p:cNvSpPr txBox="1">
            <a:spLocks noChangeArrowheads="1"/>
          </p:cNvSpPr>
          <p:nvPr/>
        </p:nvSpPr>
        <p:spPr bwMode="auto">
          <a:xfrm>
            <a:off x="996124" y="2150393"/>
            <a:ext cx="4829175" cy="574415"/>
          </a:xfrm>
          <a:prstGeom prst="rect">
            <a:avLst/>
          </a:prstGeom>
          <a:solidFill>
            <a:schemeClr val="accent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ea typeface="MS PGothic"/>
                <a:cs typeface="+mn-cs"/>
              </a:rPr>
              <a:t>Any person </a:t>
            </a:r>
          </a:p>
        </p:txBody>
      </p:sp>
      <p:sp>
        <p:nvSpPr>
          <p:cNvPr id="69" name="Text Box 7">
            <a:extLst>
              <a:ext uri="{FF2B5EF4-FFF2-40B4-BE49-F238E27FC236}">
                <a16:creationId xmlns:a16="http://schemas.microsoft.com/office/drawing/2014/main" id="{4818E93D-DA4F-42AF-8263-62E98F50CEA1}"/>
              </a:ext>
            </a:extLst>
          </p:cNvPr>
          <p:cNvSpPr txBox="1">
            <a:spLocks noChangeArrowheads="1"/>
          </p:cNvSpPr>
          <p:nvPr/>
        </p:nvSpPr>
        <p:spPr bwMode="auto">
          <a:xfrm>
            <a:off x="996124" y="2937471"/>
            <a:ext cx="4829175" cy="574415"/>
          </a:xfrm>
          <a:prstGeom prst="rect">
            <a:avLst/>
          </a:prstGeom>
          <a:solidFill>
            <a:schemeClr val="accent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ea typeface="MS PGothic"/>
                <a:cs typeface="+mn-cs"/>
              </a:rPr>
              <a:t>Purchases shares or securities </a:t>
            </a:r>
          </a:p>
        </p:txBody>
      </p:sp>
      <p:cxnSp>
        <p:nvCxnSpPr>
          <p:cNvPr id="70" name="Straight Arrow Connector 69">
            <a:extLst>
              <a:ext uri="{FF2B5EF4-FFF2-40B4-BE49-F238E27FC236}">
                <a16:creationId xmlns:a16="http://schemas.microsoft.com/office/drawing/2014/main" id="{FF0508AF-C2F4-46B2-85F2-69F8AC5B9AF3}"/>
              </a:ext>
            </a:extLst>
          </p:cNvPr>
          <p:cNvCxnSpPr>
            <a:cxnSpLocks/>
            <a:stCxn id="66" idx="2"/>
            <a:endCxn id="69" idx="0"/>
          </p:cNvCxnSpPr>
          <p:nvPr/>
        </p:nvCxnSpPr>
        <p:spPr>
          <a:xfrm>
            <a:off x="3410712" y="2724808"/>
            <a:ext cx="0" cy="2126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3FA68F34-09BC-47D2-88D9-F04A6FAAE6BD}"/>
              </a:ext>
            </a:extLst>
          </p:cNvPr>
          <p:cNvCxnSpPr>
            <a:cxnSpLocks/>
            <a:stCxn id="69" idx="2"/>
            <a:endCxn id="54" idx="0"/>
          </p:cNvCxnSpPr>
          <p:nvPr/>
        </p:nvCxnSpPr>
        <p:spPr>
          <a:xfrm>
            <a:off x="3410712" y="3511886"/>
            <a:ext cx="0" cy="2126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05" name="Group 104">
            <a:extLst>
              <a:ext uri="{FF2B5EF4-FFF2-40B4-BE49-F238E27FC236}">
                <a16:creationId xmlns:a16="http://schemas.microsoft.com/office/drawing/2014/main" id="{F11911C2-9577-4EA1-BF66-275276AA3217}"/>
              </a:ext>
            </a:extLst>
          </p:cNvPr>
          <p:cNvGrpSpPr/>
          <p:nvPr/>
        </p:nvGrpSpPr>
        <p:grpSpPr>
          <a:xfrm>
            <a:off x="6253963" y="1614276"/>
            <a:ext cx="5213462" cy="4694449"/>
            <a:chOff x="6253963" y="1614276"/>
            <a:chExt cx="5213462" cy="4694449"/>
          </a:xfrm>
        </p:grpSpPr>
        <p:sp>
          <p:nvSpPr>
            <p:cNvPr id="81" name="TextBox 80">
              <a:extLst>
                <a:ext uri="{FF2B5EF4-FFF2-40B4-BE49-F238E27FC236}">
                  <a16:creationId xmlns:a16="http://schemas.microsoft.com/office/drawing/2014/main" id="{88C555EB-C7CA-48D1-8B1F-808E1D668D80}"/>
                </a:ext>
              </a:extLst>
            </p:cNvPr>
            <p:cNvSpPr txBox="1"/>
            <p:nvPr/>
          </p:nvSpPr>
          <p:spPr>
            <a:xfrm>
              <a:off x="6253963" y="1614276"/>
              <a:ext cx="5204612" cy="7037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defPPr>
                <a:defRPr lang="en-US"/>
              </a:defPPr>
              <a:lvl1pPr algn="ctr" defTabSz="913776">
                <a:defRPr sz="1100">
                  <a:solidFill>
                    <a:srgbClr val="FF0000"/>
                  </a:solidFill>
                </a:defRPr>
              </a:lvl1pPr>
              <a:lvl2pPr marL="456887" defTabSz="913776">
                <a:defRPr>
                  <a:solidFill>
                    <a:schemeClr val="lt1"/>
                  </a:solidFill>
                </a:defRPr>
              </a:lvl2pPr>
              <a:lvl3pPr marL="913776" defTabSz="913776">
                <a:defRPr>
                  <a:solidFill>
                    <a:schemeClr val="lt1"/>
                  </a:solidFill>
                </a:defRPr>
              </a:lvl3pPr>
              <a:lvl4pPr marL="1370661" defTabSz="913776">
                <a:defRPr>
                  <a:solidFill>
                    <a:schemeClr val="lt1"/>
                  </a:solidFill>
                </a:defRPr>
              </a:lvl4pPr>
              <a:lvl5pPr marL="1827549" defTabSz="913776">
                <a:defRPr>
                  <a:solidFill>
                    <a:schemeClr val="lt1"/>
                  </a:solidFill>
                </a:defRPr>
              </a:lvl5pPr>
              <a:lvl6pPr marL="2284435" defTabSz="913776">
                <a:defRPr>
                  <a:solidFill>
                    <a:schemeClr val="lt1"/>
                  </a:solidFill>
                </a:defRPr>
              </a:lvl6pPr>
              <a:lvl7pPr marL="2741322" defTabSz="913776">
                <a:defRPr>
                  <a:solidFill>
                    <a:schemeClr val="lt1"/>
                  </a:solidFill>
                </a:defRPr>
              </a:lvl7pPr>
              <a:lvl8pPr marL="3198210" defTabSz="913776">
                <a:defRPr>
                  <a:solidFill>
                    <a:schemeClr val="lt1"/>
                  </a:solidFill>
                </a:defRPr>
              </a:lvl8pPr>
              <a:lvl9pPr marL="3655097" defTabSz="913776">
                <a:defRPr>
                  <a:solidFill>
                    <a:schemeClr val="lt1"/>
                  </a:solidFill>
                </a:defRPr>
              </a:lvl9pPr>
            </a:lstStyle>
            <a:p>
              <a:pPr algn="l">
                <a:lnSpc>
                  <a:spcPct val="110000"/>
                </a:lnSpc>
                <a:spcBef>
                  <a:spcPts val="300"/>
                </a:spcBef>
                <a:buClr>
                  <a:schemeClr val="accent2"/>
                </a:buClr>
              </a:pPr>
              <a:r>
                <a:rPr lang="en-US" sz="1400" dirty="0">
                  <a:solidFill>
                    <a:schemeClr val="tx1"/>
                  </a:solidFill>
                </a:rPr>
                <a:t>Rule 11UA prescribes that the fair market value of such shares shall be carried by a SEBI registered Merchant Banker or a Chartered Accountant by the below mentioned methods: </a:t>
              </a:r>
            </a:p>
          </p:txBody>
        </p:sp>
        <p:sp>
          <p:nvSpPr>
            <p:cNvPr id="85" name="Text Box 7">
              <a:extLst>
                <a:ext uri="{FF2B5EF4-FFF2-40B4-BE49-F238E27FC236}">
                  <a16:creationId xmlns:a16="http://schemas.microsoft.com/office/drawing/2014/main" id="{8DE0C9F4-48E2-4F7B-B2F8-ABCB8C1821A0}"/>
                </a:ext>
              </a:extLst>
            </p:cNvPr>
            <p:cNvSpPr txBox="1">
              <a:spLocks noChangeArrowheads="1"/>
            </p:cNvSpPr>
            <p:nvPr/>
          </p:nvSpPr>
          <p:spPr bwMode="auto">
            <a:xfrm>
              <a:off x="7957997" y="2946149"/>
              <a:ext cx="3509428" cy="550721"/>
            </a:xfrm>
            <a:prstGeom prst="rect">
              <a:avLst/>
            </a:prstGeom>
            <a:solidFill>
              <a:schemeClr val="bg1">
                <a:lumMod val="9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0" rIns="45720" bIns="0" anchor="ctr"/>
            <a:lstStyle/>
            <a:p>
              <a:pPr marL="0" marR="0" lvl="2" indent="0" algn="l" defTabSz="1067296" rtl="0" eaLnBrk="0" fontAlgn="auto" latinLnBrk="0" hangingPunct="0">
                <a:spcBef>
                  <a:spcPts val="0"/>
                </a:spcBef>
                <a:spcAft>
                  <a:spcPts val="0"/>
                </a:spcAft>
                <a:buClr>
                  <a:prstClr val="white"/>
                </a:buClr>
                <a:buSzPct val="85000"/>
                <a:buFontTx/>
                <a:buNone/>
                <a:tabLst/>
                <a:defRPr/>
              </a:pPr>
              <a:r>
                <a:rPr kumimoji="0" lang="en-US" sz="1200" i="0" u="none" strike="noStrike" kern="1200" cap="none" normalizeH="0" baseline="0" noProof="0" dirty="0">
                  <a:ln>
                    <a:noFill/>
                  </a:ln>
                  <a:effectLst/>
                  <a:uLnTx/>
                  <a:uFillTx/>
                  <a:ea typeface="MS PGothic"/>
                  <a:cs typeface="+mn-cs"/>
                </a:rPr>
                <a:t>Received by transaction on a RSE, then FMV </a:t>
              </a:r>
              <a:br>
                <a:rPr kumimoji="0" lang="en-US" sz="1200" i="0" u="none" strike="noStrike" kern="1200" cap="none" normalizeH="0" baseline="0" noProof="0" dirty="0">
                  <a:ln>
                    <a:noFill/>
                  </a:ln>
                  <a:effectLst/>
                  <a:uLnTx/>
                  <a:uFillTx/>
                  <a:ea typeface="MS PGothic"/>
                  <a:cs typeface="+mn-cs"/>
                </a:rPr>
              </a:br>
              <a:r>
                <a:rPr kumimoji="0" lang="en-US" sz="1200" i="0" u="none" strike="noStrike" kern="1200" cap="none" normalizeH="0" baseline="0" noProof="0" dirty="0">
                  <a:ln>
                    <a:noFill/>
                  </a:ln>
                  <a:effectLst/>
                  <a:uLnTx/>
                  <a:uFillTx/>
                  <a:ea typeface="MS PGothic"/>
                  <a:cs typeface="+mn-cs"/>
                </a:rPr>
                <a:t>shall be transaction value recorded in such RSE</a:t>
              </a:r>
            </a:p>
          </p:txBody>
        </p:sp>
        <p:sp>
          <p:nvSpPr>
            <p:cNvPr id="86" name="Text Box 7">
              <a:extLst>
                <a:ext uri="{FF2B5EF4-FFF2-40B4-BE49-F238E27FC236}">
                  <a16:creationId xmlns:a16="http://schemas.microsoft.com/office/drawing/2014/main" id="{9CDE0F5A-5337-4FD1-8440-B09F7A84D284}"/>
                </a:ext>
              </a:extLst>
            </p:cNvPr>
            <p:cNvSpPr txBox="1">
              <a:spLocks noChangeArrowheads="1"/>
            </p:cNvSpPr>
            <p:nvPr/>
          </p:nvSpPr>
          <p:spPr bwMode="auto">
            <a:xfrm>
              <a:off x="6262813" y="5152361"/>
              <a:ext cx="1224403" cy="550721"/>
            </a:xfrm>
            <a:prstGeom prst="rect">
              <a:avLst/>
            </a:prstGeom>
            <a:solidFill>
              <a:schemeClr val="tx2"/>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0" tIns="0" rIns="0" bIns="0" anchor="ctr"/>
            <a:lstStyle/>
            <a:p>
              <a:pPr marL="0" marR="0" lvl="2" indent="0" algn="ctr" defTabSz="1067296" rtl="0" eaLnBrk="0" fontAlgn="auto" latinLnBrk="0" hangingPunct="0">
                <a:spcBef>
                  <a:spcPts val="0"/>
                </a:spcBef>
                <a:spcAft>
                  <a:spcPts val="0"/>
                </a:spcAft>
                <a:buClr>
                  <a:prstClr val="white"/>
                </a:buClr>
                <a:buSzPct val="85000"/>
                <a:buFontTx/>
                <a:buNone/>
                <a:tabLst/>
                <a:defRPr/>
              </a:pPr>
              <a:r>
                <a:rPr kumimoji="0" lang="en-US" sz="1200" b="1" i="0" u="none" strike="noStrike" kern="1200" cap="none" spc="0" normalizeH="0" baseline="0" noProof="0" dirty="0">
                  <a:ln>
                    <a:noFill/>
                  </a:ln>
                  <a:solidFill>
                    <a:prstClr val="white"/>
                  </a:solidFill>
                  <a:effectLst/>
                  <a:uLnTx/>
                  <a:uFillTx/>
                  <a:ea typeface="MS PGothic"/>
                  <a:cs typeface="+mn-cs"/>
                </a:rPr>
                <a:t>Unquoted </a:t>
              </a:r>
              <a:br>
                <a:rPr kumimoji="0" lang="en-US" sz="1200" b="1" i="0" u="none" strike="noStrike" kern="1200" cap="none" spc="0" normalizeH="0" baseline="0" noProof="0" dirty="0">
                  <a:ln>
                    <a:noFill/>
                  </a:ln>
                  <a:solidFill>
                    <a:prstClr val="white"/>
                  </a:solidFill>
                  <a:effectLst/>
                  <a:uLnTx/>
                  <a:uFillTx/>
                  <a:ea typeface="MS PGothic"/>
                  <a:cs typeface="+mn-cs"/>
                </a:rPr>
              </a:br>
              <a:r>
                <a:rPr kumimoji="0" lang="en-US" sz="1200" b="1" i="0" u="none" strike="noStrike" kern="1200" cap="none" spc="0" normalizeH="0" baseline="0" noProof="0" dirty="0">
                  <a:ln>
                    <a:noFill/>
                  </a:ln>
                  <a:solidFill>
                    <a:prstClr val="white"/>
                  </a:solidFill>
                  <a:effectLst/>
                  <a:uLnTx/>
                  <a:uFillTx/>
                  <a:ea typeface="MS PGothic"/>
                  <a:cs typeface="+mn-cs"/>
                </a:rPr>
                <a:t>equity shares </a:t>
              </a:r>
            </a:p>
          </p:txBody>
        </p:sp>
        <p:sp>
          <p:nvSpPr>
            <p:cNvPr id="87" name="Text Box 7">
              <a:extLst>
                <a:ext uri="{FF2B5EF4-FFF2-40B4-BE49-F238E27FC236}">
                  <a16:creationId xmlns:a16="http://schemas.microsoft.com/office/drawing/2014/main" id="{9B842CB7-0D81-4773-B330-96DC3CFFBC31}"/>
                </a:ext>
              </a:extLst>
            </p:cNvPr>
            <p:cNvSpPr txBox="1">
              <a:spLocks noChangeArrowheads="1"/>
            </p:cNvSpPr>
            <p:nvPr/>
          </p:nvSpPr>
          <p:spPr bwMode="auto">
            <a:xfrm>
              <a:off x="6262813" y="3411106"/>
              <a:ext cx="1224403" cy="550721"/>
            </a:xfrm>
            <a:prstGeom prst="rect">
              <a:avLst/>
            </a:prstGeom>
            <a:solidFill>
              <a:schemeClr val="tx2"/>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0" tIns="0" rIns="0" bIns="0" anchor="ctr"/>
            <a:lstStyle/>
            <a:p>
              <a:pPr marL="0" marR="0" lvl="2" indent="0" algn="ctr" defTabSz="1067296" rtl="0" eaLnBrk="0" fontAlgn="auto" latinLnBrk="0" hangingPunct="0">
                <a:spcBef>
                  <a:spcPts val="0"/>
                </a:spcBef>
                <a:spcAft>
                  <a:spcPts val="0"/>
                </a:spcAft>
                <a:buClr>
                  <a:prstClr val="white"/>
                </a:buClr>
                <a:buSzPct val="85000"/>
                <a:buFontTx/>
                <a:buNone/>
                <a:tabLst/>
                <a:defRPr/>
              </a:pPr>
              <a:r>
                <a:rPr kumimoji="0" lang="en-US" sz="1200" b="1" i="0" u="none" strike="noStrike" kern="1200" cap="none" spc="0" normalizeH="0" baseline="0" noProof="0" dirty="0">
                  <a:ln>
                    <a:noFill/>
                  </a:ln>
                  <a:solidFill>
                    <a:prstClr val="white"/>
                  </a:solidFill>
                  <a:effectLst/>
                  <a:uLnTx/>
                  <a:uFillTx/>
                  <a:ea typeface="MS PGothic"/>
                  <a:cs typeface="+mn-cs"/>
                </a:rPr>
                <a:t>Quoted </a:t>
              </a:r>
              <a:br>
                <a:rPr kumimoji="0" lang="en-US" sz="1200" b="1" i="0" u="none" strike="noStrike" kern="1200" cap="none" spc="0" normalizeH="0" baseline="0" noProof="0" dirty="0">
                  <a:ln>
                    <a:noFill/>
                  </a:ln>
                  <a:solidFill>
                    <a:prstClr val="white"/>
                  </a:solidFill>
                  <a:effectLst/>
                  <a:uLnTx/>
                  <a:uFillTx/>
                  <a:ea typeface="MS PGothic"/>
                  <a:cs typeface="+mn-cs"/>
                </a:rPr>
              </a:br>
              <a:r>
                <a:rPr kumimoji="0" lang="en-US" sz="1200" b="1" i="0" u="none" strike="noStrike" kern="1200" cap="none" spc="0" normalizeH="0" baseline="0" noProof="0" dirty="0">
                  <a:ln>
                    <a:noFill/>
                  </a:ln>
                  <a:solidFill>
                    <a:prstClr val="white"/>
                  </a:solidFill>
                  <a:effectLst/>
                  <a:uLnTx/>
                  <a:uFillTx/>
                  <a:ea typeface="MS PGothic"/>
                  <a:cs typeface="+mn-cs"/>
                </a:rPr>
                <a:t>equity shares </a:t>
              </a:r>
            </a:p>
          </p:txBody>
        </p:sp>
        <p:sp>
          <p:nvSpPr>
            <p:cNvPr id="88" name="Text Box 7">
              <a:extLst>
                <a:ext uri="{FF2B5EF4-FFF2-40B4-BE49-F238E27FC236}">
                  <a16:creationId xmlns:a16="http://schemas.microsoft.com/office/drawing/2014/main" id="{67FFD12D-5147-4A11-8153-041AB1B572C6}"/>
                </a:ext>
              </a:extLst>
            </p:cNvPr>
            <p:cNvSpPr txBox="1">
              <a:spLocks noChangeArrowheads="1"/>
            </p:cNvSpPr>
            <p:nvPr/>
          </p:nvSpPr>
          <p:spPr bwMode="auto">
            <a:xfrm>
              <a:off x="7957997" y="5152361"/>
              <a:ext cx="3509428" cy="550721"/>
            </a:xfrm>
            <a:prstGeom prst="rect">
              <a:avLst/>
            </a:prstGeom>
            <a:solidFill>
              <a:schemeClr val="bg1">
                <a:lumMod val="9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0" rIns="45720" bIns="0" anchor="ctr"/>
            <a:lstStyle/>
            <a:p>
              <a:pPr marL="0" marR="0" lvl="2" indent="0" algn="l" defTabSz="1067296" rtl="0" eaLnBrk="0" fontAlgn="auto" latinLnBrk="0" hangingPunct="0">
                <a:spcBef>
                  <a:spcPts val="0"/>
                </a:spcBef>
                <a:spcAft>
                  <a:spcPts val="0"/>
                </a:spcAft>
                <a:buClr>
                  <a:prstClr val="white"/>
                </a:buClr>
                <a:buSzPct val="85000"/>
                <a:buFontTx/>
                <a:buNone/>
                <a:tabLst/>
                <a:defRPr/>
              </a:pPr>
              <a:r>
                <a:rPr kumimoji="0" lang="en-US" sz="1200" i="0" u="none" strike="noStrike" kern="1200" cap="none" normalizeH="0" baseline="0" noProof="0" dirty="0">
                  <a:ln>
                    <a:noFill/>
                  </a:ln>
                  <a:effectLst/>
                  <a:uLnTx/>
                  <a:uFillTx/>
                  <a:ea typeface="MS PGothic"/>
                </a:rPr>
                <a:t>Adjusted Net Asset </a:t>
              </a:r>
              <a:r>
                <a:rPr lang="en-US" sz="1200" dirty="0">
                  <a:ea typeface="MS PGothic"/>
                </a:rPr>
                <a:t>V</a:t>
              </a:r>
              <a:r>
                <a:rPr kumimoji="0" lang="en-US" sz="1200" i="0" u="none" strike="noStrike" kern="1200" cap="none" normalizeH="0" baseline="0" noProof="0" dirty="0">
                  <a:ln>
                    <a:noFill/>
                  </a:ln>
                  <a:effectLst/>
                  <a:uLnTx/>
                  <a:uFillTx/>
                  <a:ea typeface="MS PGothic"/>
                </a:rPr>
                <a:t>alue Method</a:t>
              </a:r>
            </a:p>
          </p:txBody>
        </p:sp>
        <p:sp>
          <p:nvSpPr>
            <p:cNvPr id="89" name="Text Box 7">
              <a:extLst>
                <a:ext uri="{FF2B5EF4-FFF2-40B4-BE49-F238E27FC236}">
                  <a16:creationId xmlns:a16="http://schemas.microsoft.com/office/drawing/2014/main" id="{086D165F-3486-48CF-8714-8C3A94706B2D}"/>
                </a:ext>
              </a:extLst>
            </p:cNvPr>
            <p:cNvSpPr txBox="1">
              <a:spLocks noChangeArrowheads="1"/>
            </p:cNvSpPr>
            <p:nvPr/>
          </p:nvSpPr>
          <p:spPr bwMode="auto">
            <a:xfrm>
              <a:off x="6262813" y="5758004"/>
              <a:ext cx="1224403" cy="550721"/>
            </a:xfrm>
            <a:prstGeom prst="rect">
              <a:avLst/>
            </a:prstGeom>
            <a:solidFill>
              <a:schemeClr val="tx2"/>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0" tIns="0" rIns="0" bIns="0" anchor="ctr"/>
            <a:lstStyle/>
            <a:p>
              <a:pPr marL="0" marR="0" lvl="2" indent="0" algn="ctr" defTabSz="1067296" rtl="0" eaLnBrk="0" fontAlgn="auto" latinLnBrk="0" hangingPunct="0">
                <a:spcBef>
                  <a:spcPts val="0"/>
                </a:spcBef>
                <a:spcAft>
                  <a:spcPts val="0"/>
                </a:spcAft>
                <a:buClr>
                  <a:prstClr val="white"/>
                </a:buClr>
                <a:buSzPct val="85000"/>
                <a:buFontTx/>
                <a:buNone/>
                <a:tabLst/>
                <a:defRPr/>
              </a:pPr>
              <a:r>
                <a:rPr kumimoji="0" lang="en-US" sz="1200" b="1" i="0" u="none" strike="noStrike" kern="1200" cap="none" spc="0" normalizeH="0" baseline="0" noProof="0" dirty="0">
                  <a:ln>
                    <a:noFill/>
                  </a:ln>
                  <a:solidFill>
                    <a:prstClr val="white"/>
                  </a:solidFill>
                  <a:effectLst/>
                  <a:uLnTx/>
                  <a:uFillTx/>
                  <a:ea typeface="MS PGothic"/>
                  <a:cs typeface="+mn-cs"/>
                </a:rPr>
                <a:t>Other than </a:t>
              </a:r>
              <a:br>
                <a:rPr kumimoji="0" lang="en-US" sz="1200" b="1" i="0" u="none" strike="noStrike" kern="1200" cap="none" spc="0" normalizeH="0" baseline="0" noProof="0" dirty="0">
                  <a:ln>
                    <a:noFill/>
                  </a:ln>
                  <a:solidFill>
                    <a:prstClr val="white"/>
                  </a:solidFill>
                  <a:effectLst/>
                  <a:uLnTx/>
                  <a:uFillTx/>
                  <a:ea typeface="MS PGothic"/>
                  <a:cs typeface="+mn-cs"/>
                </a:rPr>
              </a:br>
              <a:r>
                <a:rPr kumimoji="0" lang="en-US" sz="1200" b="1" i="0" u="none" strike="noStrike" kern="1200" cap="none" spc="0" normalizeH="0" baseline="0" noProof="0" dirty="0">
                  <a:ln>
                    <a:noFill/>
                  </a:ln>
                  <a:solidFill>
                    <a:prstClr val="white"/>
                  </a:solidFill>
                  <a:effectLst/>
                  <a:uLnTx/>
                  <a:uFillTx/>
                  <a:ea typeface="MS PGothic"/>
                  <a:cs typeface="+mn-cs"/>
                </a:rPr>
                <a:t>equity shares </a:t>
              </a:r>
            </a:p>
          </p:txBody>
        </p:sp>
        <p:sp>
          <p:nvSpPr>
            <p:cNvPr id="90" name="Text Box 7">
              <a:extLst>
                <a:ext uri="{FF2B5EF4-FFF2-40B4-BE49-F238E27FC236}">
                  <a16:creationId xmlns:a16="http://schemas.microsoft.com/office/drawing/2014/main" id="{84ADD293-1049-4C46-93C4-3EF582320394}"/>
                </a:ext>
              </a:extLst>
            </p:cNvPr>
            <p:cNvSpPr txBox="1">
              <a:spLocks noChangeArrowheads="1"/>
            </p:cNvSpPr>
            <p:nvPr/>
          </p:nvSpPr>
          <p:spPr bwMode="auto">
            <a:xfrm>
              <a:off x="7957997" y="5758004"/>
              <a:ext cx="3509428" cy="550721"/>
            </a:xfrm>
            <a:prstGeom prst="rect">
              <a:avLst/>
            </a:prstGeom>
            <a:solidFill>
              <a:schemeClr val="bg1">
                <a:lumMod val="9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0" rIns="45720" bIns="0" anchor="ctr"/>
            <a:lstStyle/>
            <a:p>
              <a:pPr marL="0" marR="0" lvl="2" indent="0" algn="l" defTabSz="1067296" rtl="0" eaLnBrk="0" fontAlgn="auto" latinLnBrk="0" hangingPunct="0">
                <a:spcBef>
                  <a:spcPts val="0"/>
                </a:spcBef>
                <a:spcAft>
                  <a:spcPts val="0"/>
                </a:spcAft>
                <a:buClr>
                  <a:prstClr val="white"/>
                </a:buClr>
                <a:buSzPct val="85000"/>
                <a:buFontTx/>
                <a:buNone/>
                <a:tabLst/>
                <a:defRPr/>
              </a:pPr>
              <a:r>
                <a:rPr kumimoji="0" lang="en-US" sz="1200" i="0" u="none" strike="noStrike" kern="1200" cap="none" normalizeH="0" baseline="0" noProof="0" dirty="0">
                  <a:ln>
                    <a:noFill/>
                  </a:ln>
                  <a:effectLst/>
                  <a:uLnTx/>
                  <a:uFillTx/>
                  <a:ea typeface="MS PGothic"/>
                  <a:cs typeface="+mn-cs"/>
                </a:rPr>
                <a:t>At a price it would fetch in an open market to be determined by MB or CA</a:t>
              </a:r>
            </a:p>
          </p:txBody>
        </p:sp>
        <p:sp>
          <p:nvSpPr>
            <p:cNvPr id="91" name="Text Box 7">
              <a:extLst>
                <a:ext uri="{FF2B5EF4-FFF2-40B4-BE49-F238E27FC236}">
                  <a16:creationId xmlns:a16="http://schemas.microsoft.com/office/drawing/2014/main" id="{B4CE4A6A-7644-4E75-95F3-4C3BF434CE7D}"/>
                </a:ext>
              </a:extLst>
            </p:cNvPr>
            <p:cNvSpPr txBox="1">
              <a:spLocks noChangeArrowheads="1"/>
            </p:cNvSpPr>
            <p:nvPr/>
          </p:nvSpPr>
          <p:spPr bwMode="auto">
            <a:xfrm>
              <a:off x="7957997" y="3551792"/>
              <a:ext cx="3509428" cy="1545647"/>
            </a:xfrm>
            <a:prstGeom prst="rect">
              <a:avLst/>
            </a:prstGeom>
            <a:solidFill>
              <a:schemeClr val="bg1">
                <a:lumMod val="9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91440" rIns="45720" bIns="0" anchor="t"/>
            <a:lstStyle/>
            <a:p>
              <a:pPr marL="171450" marR="0" lvl="2" indent="-171450" algn="l" defTabSz="1067296" rtl="0" eaLnBrk="0" fontAlgn="auto" latinLnBrk="0" hangingPunct="0">
                <a:lnSpc>
                  <a:spcPct val="110000"/>
                </a:lnSpc>
                <a:spcBef>
                  <a:spcPts val="0"/>
                </a:spcBef>
                <a:spcAft>
                  <a:spcPts val="0"/>
                </a:spcAft>
                <a:buClr>
                  <a:schemeClr val="accent2"/>
                </a:buClr>
                <a:buSzPct val="100000"/>
                <a:buFont typeface="Arial" panose="020B0604020202020204" pitchFamily="34" charset="0"/>
                <a:buChar char="•"/>
                <a:tabLst/>
                <a:defRPr/>
              </a:pPr>
              <a:r>
                <a:rPr kumimoji="0" lang="en-US" sz="1200" i="0" u="none" strike="noStrike" kern="1200" cap="none" normalizeH="0" baseline="0" noProof="0" dirty="0">
                  <a:ln>
                    <a:noFill/>
                  </a:ln>
                  <a:effectLst/>
                  <a:uLnTx/>
                  <a:uFillTx/>
                  <a:ea typeface="MS PGothic"/>
                  <a:cs typeface="+mn-cs"/>
                </a:rPr>
                <a:t>Transaction carried out other than RSE, then FMV= Lowest price of such shares quoted on RSE on valuation date.</a:t>
              </a:r>
            </a:p>
            <a:p>
              <a:pPr marL="171450" marR="0" lvl="2" indent="-171450" algn="l" defTabSz="1067296" rtl="0" eaLnBrk="0" fontAlgn="auto" latinLnBrk="0" hangingPunct="0">
                <a:lnSpc>
                  <a:spcPct val="110000"/>
                </a:lnSpc>
                <a:spcBef>
                  <a:spcPts val="0"/>
                </a:spcBef>
                <a:spcAft>
                  <a:spcPts val="0"/>
                </a:spcAft>
                <a:buClr>
                  <a:schemeClr val="accent2"/>
                </a:buClr>
                <a:buSzPct val="100000"/>
                <a:buFont typeface="Arial" panose="020B0604020202020204" pitchFamily="34" charset="0"/>
                <a:buChar char="•"/>
                <a:tabLst/>
                <a:defRPr/>
              </a:pPr>
              <a:r>
                <a:rPr kumimoji="0" lang="en-US" sz="1200" i="0" u="none" strike="noStrike" kern="1200" cap="none" normalizeH="0" baseline="0" noProof="0" dirty="0">
                  <a:ln>
                    <a:noFill/>
                  </a:ln>
                  <a:effectLst/>
                  <a:uLnTx/>
                  <a:uFillTx/>
                  <a:ea typeface="MS PGothic"/>
                  <a:cs typeface="+mn-cs"/>
                </a:rPr>
                <a:t>If shares are not traded on valuation date on a RSE, then FMV= Lowest price of such shares on any RSE on a date immediately preceding the valuation date</a:t>
              </a:r>
            </a:p>
          </p:txBody>
        </p:sp>
        <p:cxnSp>
          <p:nvCxnSpPr>
            <p:cNvPr id="92" name="Connector: Elbow 91">
              <a:extLst>
                <a:ext uri="{FF2B5EF4-FFF2-40B4-BE49-F238E27FC236}">
                  <a16:creationId xmlns:a16="http://schemas.microsoft.com/office/drawing/2014/main" id="{043BD27B-7818-41A1-9D59-BD48958F3849}"/>
                </a:ext>
              </a:extLst>
            </p:cNvPr>
            <p:cNvCxnSpPr>
              <a:cxnSpLocks/>
              <a:stCxn id="87" idx="3"/>
              <a:endCxn id="85" idx="1"/>
            </p:cNvCxnSpPr>
            <p:nvPr/>
          </p:nvCxnSpPr>
          <p:spPr>
            <a:xfrm flipV="1">
              <a:off x="7487216" y="3221510"/>
              <a:ext cx="470781" cy="464957"/>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Connector: Elbow 92">
              <a:extLst>
                <a:ext uri="{FF2B5EF4-FFF2-40B4-BE49-F238E27FC236}">
                  <a16:creationId xmlns:a16="http://schemas.microsoft.com/office/drawing/2014/main" id="{11CAEB48-E72A-487A-A245-2BF47DDEA0A7}"/>
                </a:ext>
              </a:extLst>
            </p:cNvPr>
            <p:cNvCxnSpPr>
              <a:cxnSpLocks/>
              <a:stCxn id="87" idx="3"/>
              <a:endCxn id="91" idx="1"/>
            </p:cNvCxnSpPr>
            <p:nvPr/>
          </p:nvCxnSpPr>
          <p:spPr>
            <a:xfrm>
              <a:off x="7487216" y="3686467"/>
              <a:ext cx="470781" cy="63814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25DCC24A-E05E-4554-B0DB-34DBCA54C270}"/>
                </a:ext>
              </a:extLst>
            </p:cNvPr>
            <p:cNvCxnSpPr>
              <a:cxnSpLocks/>
              <a:stCxn id="86" idx="3"/>
              <a:endCxn id="88" idx="1"/>
            </p:cNvCxnSpPr>
            <p:nvPr/>
          </p:nvCxnSpPr>
          <p:spPr>
            <a:xfrm>
              <a:off x="7487216" y="5427722"/>
              <a:ext cx="47078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562C382F-35A7-4D44-B9EB-A3A333EB5168}"/>
                </a:ext>
              </a:extLst>
            </p:cNvPr>
            <p:cNvCxnSpPr>
              <a:cxnSpLocks/>
              <a:stCxn id="89" idx="3"/>
              <a:endCxn id="90" idx="1"/>
            </p:cNvCxnSpPr>
            <p:nvPr/>
          </p:nvCxnSpPr>
          <p:spPr>
            <a:xfrm>
              <a:off x="7487216" y="6033365"/>
              <a:ext cx="47078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3" name="Rectangle 102">
              <a:extLst>
                <a:ext uri="{FF2B5EF4-FFF2-40B4-BE49-F238E27FC236}">
                  <a16:creationId xmlns:a16="http://schemas.microsoft.com/office/drawing/2014/main" id="{8095CBF9-4E06-4E52-BA1E-9DA030C98B7A}"/>
                </a:ext>
              </a:extLst>
            </p:cNvPr>
            <p:cNvSpPr/>
            <p:nvPr/>
          </p:nvSpPr>
          <p:spPr>
            <a:xfrm>
              <a:off x="6253963" y="2613830"/>
              <a:ext cx="5138928" cy="290849"/>
            </a:xfrm>
            <a:prstGeom prst="rect">
              <a:avLst/>
            </a:prstGeom>
          </p:spPr>
          <p:txBody>
            <a:bodyPr wrap="square" lIns="0" tIns="45720" rIns="0" bIns="45720" anchor="b">
              <a:no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2"/>
                  </a:solidFill>
                </a:rPr>
                <a:t>Fair Market Value Computation:</a:t>
              </a:r>
            </a:p>
          </p:txBody>
        </p:sp>
        <p:cxnSp>
          <p:nvCxnSpPr>
            <p:cNvPr id="104" name="Straight Connector 103">
              <a:extLst>
                <a:ext uri="{FF2B5EF4-FFF2-40B4-BE49-F238E27FC236}">
                  <a16:creationId xmlns:a16="http://schemas.microsoft.com/office/drawing/2014/main" id="{21DB1F40-2452-469B-B723-AD89EC57D4AC}"/>
                </a:ext>
              </a:extLst>
            </p:cNvPr>
            <p:cNvCxnSpPr>
              <a:cxnSpLocks/>
            </p:cNvCxnSpPr>
            <p:nvPr/>
          </p:nvCxnSpPr>
          <p:spPr>
            <a:xfrm>
              <a:off x="6253963" y="2904679"/>
              <a:ext cx="55245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Arrow: Chevron 1">
            <a:extLst>
              <a:ext uri="{FF2B5EF4-FFF2-40B4-BE49-F238E27FC236}">
                <a16:creationId xmlns:a16="http://schemas.microsoft.com/office/drawing/2014/main" id="{E9CF075A-BBC1-43C8-A373-F6CFEB6FD939}"/>
              </a:ext>
            </a:extLst>
          </p:cNvPr>
          <p:cNvSpPr/>
          <p:nvPr/>
        </p:nvSpPr>
        <p:spPr>
          <a:xfrm>
            <a:off x="3317113" y="4643634"/>
            <a:ext cx="171648" cy="251805"/>
          </a:xfrm>
          <a:prstGeom prst="chevron">
            <a:avLst/>
          </a:prstGeom>
          <a:solidFill>
            <a:schemeClr val="accent2"/>
          </a:solidFill>
          <a:ln w="12700" cap="flat" cmpd="sng" algn="ctr">
            <a:noFill/>
            <a:prstDash val="solid"/>
            <a:miter lim="800000"/>
          </a:ln>
          <a:effectLst>
            <a:outerShdw blurRad="63500" dist="37357" dir="2700000" rotWithShape="0">
              <a:scrgbClr r="0" g="0" b="0">
                <a:alpha val="4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solidFill>
                <a:srgbClr val="404040"/>
              </a:solidFill>
              <a:latin typeface="Calibri" panose="020F0502020204030204" pitchFamily="34" charset="0"/>
            </a:endParaRPr>
          </a:p>
        </p:txBody>
      </p:sp>
    </p:spTree>
    <p:extLst>
      <p:ext uri="{BB962C8B-B14F-4D97-AF65-F5344CB8AC3E}">
        <p14:creationId xmlns:p14="http://schemas.microsoft.com/office/powerpoint/2010/main" val="219089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5DE0D7C2-EF43-4FEB-BAE6-30D35BE2558C}"/>
              </a:ext>
            </a:extLst>
          </p:cNvPr>
          <p:cNvSpPr>
            <a:spLocks noGrp="1"/>
          </p:cNvSpPr>
          <p:nvPr>
            <p:ph type="sldNum" sz="quarter" idx="12"/>
          </p:nvPr>
        </p:nvSpPr>
        <p:spPr>
          <a:xfrm>
            <a:off x="11766550" y="6454775"/>
            <a:ext cx="425450" cy="174625"/>
          </a:xfrm>
        </p:spPr>
        <p:txBody>
          <a:bodyPr/>
          <a:lstStyle/>
          <a:p>
            <a:fld id="{CB7FE98A-78B1-495F-8A5C-53E48422F91F}" type="slidenum">
              <a:rPr lang="en-US" smtClean="0"/>
              <a:pPr/>
              <a:t>31</a:t>
            </a:fld>
            <a:endParaRPr lang="en-US" dirty="0"/>
          </a:p>
        </p:txBody>
      </p:sp>
      <p:sp>
        <p:nvSpPr>
          <p:cNvPr id="5" name="Text Placeholder 4">
            <a:extLst>
              <a:ext uri="{FF2B5EF4-FFF2-40B4-BE49-F238E27FC236}">
                <a16:creationId xmlns:a16="http://schemas.microsoft.com/office/drawing/2014/main" id="{D8667A40-DFDE-4D0C-BA6C-3D852B061D2A}"/>
              </a:ext>
            </a:extLst>
          </p:cNvPr>
          <p:cNvSpPr>
            <a:spLocks noGrp="1"/>
          </p:cNvSpPr>
          <p:nvPr>
            <p:ph type="body" sz="quarter" idx="13"/>
          </p:nvPr>
        </p:nvSpPr>
        <p:spPr/>
        <p:txBody>
          <a:bodyPr/>
          <a:lstStyle/>
          <a:p>
            <a:r>
              <a:rPr lang="en-US" dirty="0"/>
              <a:t>Direct Transfer of Shares - Section 50CA</a:t>
            </a:r>
          </a:p>
        </p:txBody>
      </p:sp>
      <p:sp>
        <p:nvSpPr>
          <p:cNvPr id="4" name="Title 3">
            <a:extLst>
              <a:ext uri="{FF2B5EF4-FFF2-40B4-BE49-F238E27FC236}">
                <a16:creationId xmlns:a16="http://schemas.microsoft.com/office/drawing/2014/main" id="{E06AAC68-BD6E-4276-B3FB-00C472E8E194}"/>
              </a:ext>
            </a:extLst>
          </p:cNvPr>
          <p:cNvSpPr>
            <a:spLocks noGrp="1"/>
          </p:cNvSpPr>
          <p:nvPr>
            <p:ph type="title"/>
          </p:nvPr>
        </p:nvSpPr>
        <p:spPr>
          <a:xfrm>
            <a:off x="841247" y="694568"/>
            <a:ext cx="9992225" cy="373839"/>
          </a:xfrm>
        </p:spPr>
        <p:txBody>
          <a:bodyPr/>
          <a:lstStyle/>
          <a:p>
            <a:r>
              <a:rPr lang="en-US" sz="2700" dirty="0"/>
              <a:t>Valuation Methodologies under Income Tax Act, 1961 (2/4)</a:t>
            </a:r>
          </a:p>
        </p:txBody>
      </p:sp>
      <p:grpSp>
        <p:nvGrpSpPr>
          <p:cNvPr id="12" name="Group 11">
            <a:extLst>
              <a:ext uri="{FF2B5EF4-FFF2-40B4-BE49-F238E27FC236}">
                <a16:creationId xmlns:a16="http://schemas.microsoft.com/office/drawing/2014/main" id="{AE1701B3-BB1A-4AEC-A3CD-C63C3B034CA6}"/>
              </a:ext>
            </a:extLst>
          </p:cNvPr>
          <p:cNvGrpSpPr/>
          <p:nvPr/>
        </p:nvGrpSpPr>
        <p:grpSpPr>
          <a:xfrm>
            <a:off x="849039" y="1614276"/>
            <a:ext cx="5138928" cy="290849"/>
            <a:chOff x="849039" y="1614276"/>
            <a:chExt cx="5138928" cy="290849"/>
          </a:xfrm>
        </p:grpSpPr>
        <p:sp>
          <p:nvSpPr>
            <p:cNvPr id="19" name="Rectangle 18">
              <a:extLst>
                <a:ext uri="{FF2B5EF4-FFF2-40B4-BE49-F238E27FC236}">
                  <a16:creationId xmlns:a16="http://schemas.microsoft.com/office/drawing/2014/main" id="{B258D2D0-4581-4603-BC68-7E6647C22C3C}"/>
                </a:ext>
              </a:extLst>
            </p:cNvPr>
            <p:cNvSpPr/>
            <p:nvPr/>
          </p:nvSpPr>
          <p:spPr>
            <a:xfrm>
              <a:off x="849039" y="1614276"/>
              <a:ext cx="5138928" cy="290849"/>
            </a:xfrm>
            <a:prstGeom prst="rect">
              <a:avLst/>
            </a:prstGeom>
          </p:spPr>
          <p:txBody>
            <a:bodyPr wrap="square" lIns="0" tIns="45720" bIns="45720" anchor="b">
              <a:no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Checking the applicability of Sec 50CA </a:t>
              </a:r>
            </a:p>
          </p:txBody>
        </p:sp>
        <p:cxnSp>
          <p:nvCxnSpPr>
            <p:cNvPr id="20" name="Straight Connector 19">
              <a:extLst>
                <a:ext uri="{FF2B5EF4-FFF2-40B4-BE49-F238E27FC236}">
                  <a16:creationId xmlns:a16="http://schemas.microsoft.com/office/drawing/2014/main" id="{4FFA806B-BAE4-45A5-9CA3-B7EAC2796EEB}"/>
                </a:ext>
              </a:extLst>
            </p:cNvPr>
            <p:cNvCxnSpPr>
              <a:cxnSpLocks/>
            </p:cNvCxnSpPr>
            <p:nvPr/>
          </p:nvCxnSpPr>
          <p:spPr>
            <a:xfrm>
              <a:off x="850900" y="1905125"/>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48" name="Rectangle 47">
            <a:extLst>
              <a:ext uri="{FF2B5EF4-FFF2-40B4-BE49-F238E27FC236}">
                <a16:creationId xmlns:a16="http://schemas.microsoft.com/office/drawing/2014/main" id="{95FB3B30-C207-4D82-BF30-FEAB09948C76}"/>
              </a:ext>
            </a:extLst>
          </p:cNvPr>
          <p:cNvSpPr/>
          <p:nvPr/>
        </p:nvSpPr>
        <p:spPr>
          <a:xfrm>
            <a:off x="841247" y="2018005"/>
            <a:ext cx="5138928" cy="42907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ea typeface="MS PGothic"/>
              <a:cs typeface="+mn-cs"/>
            </a:endParaRPr>
          </a:p>
        </p:txBody>
      </p:sp>
      <p:sp>
        <p:nvSpPr>
          <p:cNvPr id="54" name="Text Box 7">
            <a:extLst>
              <a:ext uri="{FF2B5EF4-FFF2-40B4-BE49-F238E27FC236}">
                <a16:creationId xmlns:a16="http://schemas.microsoft.com/office/drawing/2014/main" id="{4E01DFBE-CE86-4862-BF1A-D18759020E6C}"/>
              </a:ext>
            </a:extLst>
          </p:cNvPr>
          <p:cNvSpPr txBox="1">
            <a:spLocks noChangeArrowheads="1"/>
          </p:cNvSpPr>
          <p:nvPr/>
        </p:nvSpPr>
        <p:spPr bwMode="auto">
          <a:xfrm>
            <a:off x="996124" y="3724549"/>
            <a:ext cx="4829175" cy="574415"/>
          </a:xfrm>
          <a:prstGeom prst="rect">
            <a:avLst/>
          </a:prstGeom>
          <a:solidFill>
            <a:schemeClr val="accent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ea typeface="MS PGothic"/>
                <a:cs typeface="+mn-cs"/>
              </a:rPr>
              <a:t>For the purpose of computation of Capital gains in the </a:t>
            </a:r>
            <a:br>
              <a:rPr kumimoji="0" lang="en-US" sz="1200" b="0" i="0" u="none" strike="noStrike" kern="1200" cap="none" spc="0" normalizeH="0" baseline="0" noProof="0" dirty="0">
                <a:ln>
                  <a:noFill/>
                </a:ln>
                <a:solidFill>
                  <a:prstClr val="white"/>
                </a:solidFill>
                <a:effectLst/>
                <a:uLnTx/>
                <a:uFillTx/>
                <a:ea typeface="MS PGothic"/>
                <a:cs typeface="+mn-cs"/>
              </a:rPr>
            </a:br>
            <a:r>
              <a:rPr kumimoji="0" lang="en-US" sz="1200" b="0" i="0" u="none" strike="noStrike" kern="1200" cap="none" spc="0" normalizeH="0" baseline="0" noProof="0" dirty="0">
                <a:ln>
                  <a:noFill/>
                </a:ln>
                <a:solidFill>
                  <a:prstClr val="white"/>
                </a:solidFill>
                <a:effectLst/>
                <a:uLnTx/>
                <a:uFillTx/>
                <a:ea typeface="MS PGothic"/>
                <a:cs typeface="+mn-cs"/>
              </a:rPr>
              <a:t>hands of seller of such shares</a:t>
            </a:r>
          </a:p>
        </p:txBody>
      </p:sp>
      <p:sp>
        <p:nvSpPr>
          <p:cNvPr id="56" name="Text Box 8">
            <a:extLst>
              <a:ext uri="{FF2B5EF4-FFF2-40B4-BE49-F238E27FC236}">
                <a16:creationId xmlns:a16="http://schemas.microsoft.com/office/drawing/2014/main" id="{0C7A64A7-3B83-4AAB-94F7-428620D13423}"/>
              </a:ext>
            </a:extLst>
          </p:cNvPr>
          <p:cNvSpPr txBox="1">
            <a:spLocks noChangeArrowheads="1"/>
          </p:cNvSpPr>
          <p:nvPr/>
        </p:nvSpPr>
        <p:spPr bwMode="auto">
          <a:xfrm>
            <a:off x="996124" y="5653942"/>
            <a:ext cx="4829175" cy="574415"/>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77586" marR="0" lvl="2" indent="2983" algn="ctr" defTabSz="1067296" rtl="0" eaLnBrk="0" fontAlgn="auto" latinLnBrk="0" hangingPunct="0">
              <a:spcBef>
                <a:spcPts val="0"/>
              </a:spcBef>
              <a:spcAft>
                <a:spcPts val="0"/>
              </a:spcAft>
              <a:buClr>
                <a:srgbClr val="FF0000"/>
              </a:buClr>
              <a:buSzPct val="85000"/>
              <a:buFontTx/>
              <a:buNone/>
              <a:tabLst/>
              <a:defRPr/>
            </a:pPr>
            <a:r>
              <a:rPr kumimoji="0" lang="en-US" sz="1200" i="0" u="none" strike="noStrike" kern="1200" cap="none" normalizeH="0" baseline="0" noProof="0" dirty="0">
                <a:ln>
                  <a:noFill/>
                </a:ln>
                <a:solidFill>
                  <a:prstClr val="white"/>
                </a:solidFill>
                <a:effectLst/>
                <a:uLnTx/>
                <a:uFillTx/>
                <a:ea typeface="MS PGothic"/>
              </a:rPr>
              <a:t>Excess of FMV over such consideration shall be taxable </a:t>
            </a:r>
            <a:br>
              <a:rPr kumimoji="0" lang="en-US" sz="1200" i="0" u="none" strike="noStrike" kern="1200" cap="none" normalizeH="0" baseline="0" noProof="0" dirty="0">
                <a:ln>
                  <a:noFill/>
                </a:ln>
                <a:solidFill>
                  <a:prstClr val="white"/>
                </a:solidFill>
                <a:effectLst/>
                <a:uLnTx/>
                <a:uFillTx/>
                <a:ea typeface="MS PGothic"/>
              </a:rPr>
            </a:br>
            <a:r>
              <a:rPr kumimoji="0" lang="en-US" sz="1200" i="0" u="none" strike="noStrike" kern="1200" cap="none" normalizeH="0" baseline="0" noProof="0" dirty="0">
                <a:ln>
                  <a:noFill/>
                </a:ln>
                <a:solidFill>
                  <a:prstClr val="white"/>
                </a:solidFill>
                <a:effectLst/>
                <a:uLnTx/>
                <a:uFillTx/>
                <a:ea typeface="MS PGothic"/>
              </a:rPr>
              <a:t>in the hands of the Seller as a Capital Gain</a:t>
            </a:r>
          </a:p>
        </p:txBody>
      </p:sp>
      <p:sp>
        <p:nvSpPr>
          <p:cNvPr id="57" name="Arrow: Down 56">
            <a:extLst>
              <a:ext uri="{FF2B5EF4-FFF2-40B4-BE49-F238E27FC236}">
                <a16:creationId xmlns:a16="http://schemas.microsoft.com/office/drawing/2014/main" id="{38E1283B-844B-4994-8E3A-C5B34E4DF95F}"/>
              </a:ext>
            </a:extLst>
          </p:cNvPr>
          <p:cNvSpPr/>
          <p:nvPr/>
        </p:nvSpPr>
        <p:spPr>
          <a:xfrm>
            <a:off x="3239064" y="5221372"/>
            <a:ext cx="343295" cy="315157"/>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ea typeface="MS PGothic"/>
              <a:cs typeface="+mn-cs"/>
            </a:endParaRPr>
          </a:p>
        </p:txBody>
      </p:sp>
      <p:sp>
        <p:nvSpPr>
          <p:cNvPr id="76" name="Text Box 7">
            <a:extLst>
              <a:ext uri="{FF2B5EF4-FFF2-40B4-BE49-F238E27FC236}">
                <a16:creationId xmlns:a16="http://schemas.microsoft.com/office/drawing/2014/main" id="{D085E012-1DE5-42FE-A8AB-211BBB37AA98}"/>
              </a:ext>
            </a:extLst>
          </p:cNvPr>
          <p:cNvSpPr txBox="1">
            <a:spLocks noChangeArrowheads="1"/>
          </p:cNvSpPr>
          <p:nvPr/>
        </p:nvSpPr>
        <p:spPr bwMode="auto">
          <a:xfrm>
            <a:off x="1060450" y="4534708"/>
            <a:ext cx="2145060" cy="471103"/>
          </a:xfrm>
          <a:prstGeom prst="rect">
            <a:avLst/>
          </a:prstGeom>
          <a:solidFill>
            <a:schemeClr val="accent3"/>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chemeClr val="bg1"/>
                </a:solidFill>
                <a:effectLst/>
                <a:uLnTx/>
                <a:uFillTx/>
                <a:ea typeface="MS PGothic"/>
                <a:cs typeface="+mn-cs"/>
              </a:rPr>
              <a:t>FMV of such share as prescribed</a:t>
            </a:r>
          </a:p>
        </p:txBody>
      </p:sp>
      <p:sp>
        <p:nvSpPr>
          <p:cNvPr id="77" name="Text Box 7">
            <a:extLst>
              <a:ext uri="{FF2B5EF4-FFF2-40B4-BE49-F238E27FC236}">
                <a16:creationId xmlns:a16="http://schemas.microsoft.com/office/drawing/2014/main" id="{70638BD9-AC60-4C77-8E3D-91C8D7D431B2}"/>
              </a:ext>
            </a:extLst>
          </p:cNvPr>
          <p:cNvSpPr txBox="1">
            <a:spLocks noChangeArrowheads="1"/>
          </p:cNvSpPr>
          <p:nvPr/>
        </p:nvSpPr>
        <p:spPr bwMode="auto">
          <a:xfrm>
            <a:off x="3588989" y="4534708"/>
            <a:ext cx="2145060" cy="471103"/>
          </a:xfrm>
          <a:prstGeom prst="rect">
            <a:avLst/>
          </a:prstGeom>
          <a:solidFill>
            <a:schemeClr val="accent3"/>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chemeClr val="bg1"/>
                </a:solidFill>
                <a:effectLst/>
                <a:uLnTx/>
                <a:uFillTx/>
                <a:ea typeface="MS PGothic"/>
                <a:cs typeface="+mn-cs"/>
              </a:rPr>
              <a:t>Sales consideration</a:t>
            </a:r>
          </a:p>
        </p:txBody>
      </p:sp>
      <p:sp>
        <p:nvSpPr>
          <p:cNvPr id="78" name="Rectangle 77">
            <a:extLst>
              <a:ext uri="{FF2B5EF4-FFF2-40B4-BE49-F238E27FC236}">
                <a16:creationId xmlns:a16="http://schemas.microsoft.com/office/drawing/2014/main" id="{8B299548-ACBD-4984-BE55-E7CECEDB9F89}"/>
              </a:ext>
            </a:extLst>
          </p:cNvPr>
          <p:cNvSpPr/>
          <p:nvPr/>
        </p:nvSpPr>
        <p:spPr>
          <a:xfrm>
            <a:off x="996124" y="4483052"/>
            <a:ext cx="4829175" cy="574415"/>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ea typeface="MS PGothic"/>
              <a:cs typeface="+mn-cs"/>
            </a:endParaRPr>
          </a:p>
        </p:txBody>
      </p:sp>
      <p:sp>
        <p:nvSpPr>
          <p:cNvPr id="66" name="Text Box 7">
            <a:extLst>
              <a:ext uri="{FF2B5EF4-FFF2-40B4-BE49-F238E27FC236}">
                <a16:creationId xmlns:a16="http://schemas.microsoft.com/office/drawing/2014/main" id="{1570E92D-D6F9-4AE1-B84F-6BCAF55C5A93}"/>
              </a:ext>
            </a:extLst>
          </p:cNvPr>
          <p:cNvSpPr txBox="1">
            <a:spLocks noChangeArrowheads="1"/>
          </p:cNvSpPr>
          <p:nvPr/>
        </p:nvSpPr>
        <p:spPr bwMode="auto">
          <a:xfrm>
            <a:off x="996124" y="2150393"/>
            <a:ext cx="4829175" cy="574415"/>
          </a:xfrm>
          <a:prstGeom prst="rect">
            <a:avLst/>
          </a:prstGeom>
          <a:solidFill>
            <a:schemeClr val="accent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ea typeface="MS PGothic"/>
                <a:cs typeface="+mn-cs"/>
              </a:rPr>
              <a:t>Shares and securities of a Company other than quoted shares </a:t>
            </a:r>
          </a:p>
        </p:txBody>
      </p:sp>
      <p:sp>
        <p:nvSpPr>
          <p:cNvPr id="69" name="Text Box 7">
            <a:extLst>
              <a:ext uri="{FF2B5EF4-FFF2-40B4-BE49-F238E27FC236}">
                <a16:creationId xmlns:a16="http://schemas.microsoft.com/office/drawing/2014/main" id="{4818E93D-DA4F-42AF-8263-62E98F50CEA1}"/>
              </a:ext>
            </a:extLst>
          </p:cNvPr>
          <p:cNvSpPr txBox="1">
            <a:spLocks noChangeArrowheads="1"/>
          </p:cNvSpPr>
          <p:nvPr/>
        </p:nvSpPr>
        <p:spPr bwMode="auto">
          <a:xfrm>
            <a:off x="996124" y="2937471"/>
            <a:ext cx="4829175" cy="574415"/>
          </a:xfrm>
          <a:prstGeom prst="rect">
            <a:avLst/>
          </a:prstGeom>
          <a:solidFill>
            <a:schemeClr val="accent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ea typeface="MS PGothic"/>
                <a:cs typeface="+mn-cs"/>
              </a:rPr>
              <a:t>Sold by an Assessee at less than Fair market value</a:t>
            </a:r>
          </a:p>
        </p:txBody>
      </p:sp>
      <p:cxnSp>
        <p:nvCxnSpPr>
          <p:cNvPr id="70" name="Straight Arrow Connector 69">
            <a:extLst>
              <a:ext uri="{FF2B5EF4-FFF2-40B4-BE49-F238E27FC236}">
                <a16:creationId xmlns:a16="http://schemas.microsoft.com/office/drawing/2014/main" id="{FF0508AF-C2F4-46B2-85F2-69F8AC5B9AF3}"/>
              </a:ext>
            </a:extLst>
          </p:cNvPr>
          <p:cNvCxnSpPr>
            <a:cxnSpLocks/>
            <a:stCxn id="66" idx="2"/>
            <a:endCxn id="69" idx="0"/>
          </p:cNvCxnSpPr>
          <p:nvPr/>
        </p:nvCxnSpPr>
        <p:spPr>
          <a:xfrm>
            <a:off x="3410712" y="2724808"/>
            <a:ext cx="0" cy="2126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3FA68F34-09BC-47D2-88D9-F04A6FAAE6BD}"/>
              </a:ext>
            </a:extLst>
          </p:cNvPr>
          <p:cNvCxnSpPr>
            <a:cxnSpLocks/>
            <a:stCxn id="69" idx="2"/>
            <a:endCxn id="54" idx="0"/>
          </p:cNvCxnSpPr>
          <p:nvPr/>
        </p:nvCxnSpPr>
        <p:spPr>
          <a:xfrm>
            <a:off x="3410712" y="3511886"/>
            <a:ext cx="0" cy="2126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Text Box 7">
            <a:extLst>
              <a:ext uri="{FF2B5EF4-FFF2-40B4-BE49-F238E27FC236}">
                <a16:creationId xmlns:a16="http://schemas.microsoft.com/office/drawing/2014/main" id="{67FFD12D-5147-4A11-8153-041AB1B572C6}"/>
              </a:ext>
            </a:extLst>
          </p:cNvPr>
          <p:cNvSpPr txBox="1">
            <a:spLocks noChangeArrowheads="1"/>
          </p:cNvSpPr>
          <p:nvPr/>
        </p:nvSpPr>
        <p:spPr bwMode="auto">
          <a:xfrm>
            <a:off x="6262813" y="4695825"/>
            <a:ext cx="5204612" cy="1612900"/>
          </a:xfrm>
          <a:prstGeom prst="rect">
            <a:avLst/>
          </a:prstGeom>
          <a:noFill/>
          <a:ln w="3175" cap="flat" cmpd="sng" algn="ctr">
            <a:solidFill>
              <a:schemeClr val="bg1">
                <a:lumMod val="75000"/>
              </a:schemeClr>
            </a:solid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0" rIns="45720" bIns="0" anchor="ctr"/>
          <a:lstStyle/>
          <a:p>
            <a:pPr marL="0" marR="0" lvl="2" indent="0" algn="l" defTabSz="1067296" rtl="0" eaLnBrk="0" fontAlgn="auto" latinLnBrk="0" hangingPunct="0">
              <a:lnSpc>
                <a:spcPct val="110000"/>
              </a:lnSpc>
              <a:spcBef>
                <a:spcPts val="300"/>
              </a:spcBef>
              <a:spcAft>
                <a:spcPts val="0"/>
              </a:spcAft>
              <a:buClr>
                <a:prstClr val="white"/>
              </a:buClr>
              <a:buSzPct val="85000"/>
              <a:buFontTx/>
              <a:buNone/>
              <a:tabLst/>
              <a:defRPr/>
            </a:pPr>
            <a:r>
              <a:rPr kumimoji="0" lang="en-US" sz="1200" i="0" u="none" strike="noStrike" kern="1200" cap="none" normalizeH="0" baseline="0" noProof="0" dirty="0">
                <a:ln>
                  <a:noFill/>
                </a:ln>
                <a:effectLst/>
                <a:uLnTx/>
                <a:uFillTx/>
                <a:ea typeface="MS PGothic"/>
              </a:rPr>
              <a:t>* Applies to shares which are not quoted </a:t>
            </a:r>
          </a:p>
          <a:p>
            <a:pPr marL="171450" marR="0" lvl="2" indent="-171450" algn="l" defTabSz="1067296" rtl="0" eaLnBrk="0" fontAlgn="auto" latinLnBrk="0" hangingPunct="0">
              <a:lnSpc>
                <a:spcPct val="110000"/>
              </a:lnSpc>
              <a:spcBef>
                <a:spcPts val="200"/>
              </a:spcBef>
              <a:spcAft>
                <a:spcPts val="0"/>
              </a:spcAft>
              <a:buClr>
                <a:schemeClr val="accent2"/>
              </a:buClr>
              <a:buSzPct val="100000"/>
              <a:buFont typeface="Arial" panose="020B0604020202020204" pitchFamily="34" charset="0"/>
              <a:buChar char="•"/>
              <a:tabLst/>
              <a:defRPr/>
            </a:pPr>
            <a:r>
              <a:rPr kumimoji="0" lang="en-US" sz="1200" i="0" u="none" strike="noStrike" kern="1200" cap="none" normalizeH="0" baseline="0" noProof="0" dirty="0">
                <a:ln>
                  <a:noFill/>
                </a:ln>
                <a:effectLst/>
                <a:uLnTx/>
                <a:uFillTx/>
                <a:ea typeface="MS PGothic"/>
              </a:rPr>
              <a:t>The shares can be of a subsidiary of a listed company</a:t>
            </a:r>
          </a:p>
          <a:p>
            <a:pPr marL="171450" marR="0" lvl="2" indent="-171450" algn="l" defTabSz="1067296" rtl="0" eaLnBrk="0" fontAlgn="auto" latinLnBrk="0" hangingPunct="0">
              <a:lnSpc>
                <a:spcPct val="110000"/>
              </a:lnSpc>
              <a:spcBef>
                <a:spcPts val="200"/>
              </a:spcBef>
              <a:spcAft>
                <a:spcPts val="0"/>
              </a:spcAft>
              <a:buClr>
                <a:schemeClr val="accent2"/>
              </a:buClr>
              <a:buSzPct val="100000"/>
              <a:buFont typeface="Arial" panose="020B0604020202020204" pitchFamily="34" charset="0"/>
              <a:buChar char="•"/>
              <a:tabLst/>
              <a:defRPr/>
            </a:pPr>
            <a:r>
              <a:rPr kumimoji="0" lang="en-US" sz="1200" i="0" u="none" strike="noStrike" kern="1200" cap="none" normalizeH="0" baseline="0" noProof="0" dirty="0">
                <a:ln>
                  <a:noFill/>
                </a:ln>
                <a:effectLst/>
                <a:uLnTx/>
                <a:uFillTx/>
                <a:ea typeface="MS PGothic"/>
              </a:rPr>
              <a:t>The shares can be of a foreign company</a:t>
            </a:r>
          </a:p>
          <a:p>
            <a:pPr marL="0" marR="0" lvl="2" indent="0" algn="l" defTabSz="1067296" rtl="0" eaLnBrk="0" fontAlgn="auto" latinLnBrk="0" hangingPunct="0">
              <a:lnSpc>
                <a:spcPct val="110000"/>
              </a:lnSpc>
              <a:spcBef>
                <a:spcPts val="1200"/>
              </a:spcBef>
              <a:spcAft>
                <a:spcPts val="0"/>
              </a:spcAft>
              <a:buClr>
                <a:prstClr val="white"/>
              </a:buClr>
              <a:buSzPct val="85000"/>
              <a:buFontTx/>
              <a:buNone/>
              <a:tabLst/>
              <a:defRPr/>
            </a:pPr>
            <a:r>
              <a:rPr kumimoji="0" lang="en-US" sz="1200" i="0" u="none" strike="noStrike" kern="1200" cap="none" normalizeH="0" baseline="0" noProof="0" dirty="0">
                <a:ln>
                  <a:noFill/>
                </a:ln>
                <a:effectLst/>
                <a:uLnTx/>
                <a:uFillTx/>
                <a:ea typeface="MS PGothic"/>
              </a:rPr>
              <a:t>* This section is applicable to shares which even if quoted and</a:t>
            </a:r>
          </a:p>
          <a:p>
            <a:pPr marL="171450" lvl="2" indent="-171450" defTabSz="1067296" eaLnBrk="0" hangingPunct="0">
              <a:lnSpc>
                <a:spcPct val="110000"/>
              </a:lnSpc>
              <a:spcBef>
                <a:spcPts val="200"/>
              </a:spcBef>
              <a:buClr>
                <a:schemeClr val="accent2"/>
              </a:buClr>
              <a:buSzPct val="100000"/>
              <a:buFont typeface="Arial" panose="020B0604020202020204" pitchFamily="34" charset="0"/>
              <a:buChar char="•"/>
              <a:defRPr/>
            </a:pPr>
            <a:r>
              <a:rPr lang="en-US" sz="1200" dirty="0">
                <a:ea typeface="MS PGothic"/>
              </a:rPr>
              <a:t>Is not traded with regularity </a:t>
            </a:r>
          </a:p>
          <a:p>
            <a:pPr marL="171450" lvl="2" indent="-171450" defTabSz="1067296" eaLnBrk="0" hangingPunct="0">
              <a:lnSpc>
                <a:spcPct val="110000"/>
              </a:lnSpc>
              <a:spcBef>
                <a:spcPts val="200"/>
              </a:spcBef>
              <a:buClr>
                <a:schemeClr val="accent2"/>
              </a:buClr>
              <a:buSzPct val="100000"/>
              <a:buFont typeface="Arial" panose="020B0604020202020204" pitchFamily="34" charset="0"/>
              <a:buChar char="•"/>
              <a:defRPr/>
            </a:pPr>
            <a:r>
              <a:rPr lang="en-US" sz="1200" dirty="0">
                <a:ea typeface="MS PGothic"/>
              </a:rPr>
              <a:t>Quotation is not based on current transaction in the ordinary course</a:t>
            </a:r>
          </a:p>
        </p:txBody>
      </p:sp>
      <p:grpSp>
        <p:nvGrpSpPr>
          <p:cNvPr id="14" name="Group 13">
            <a:extLst>
              <a:ext uri="{FF2B5EF4-FFF2-40B4-BE49-F238E27FC236}">
                <a16:creationId xmlns:a16="http://schemas.microsoft.com/office/drawing/2014/main" id="{A5FC83BA-EB51-4C80-99BC-4E92BE376F38}"/>
              </a:ext>
            </a:extLst>
          </p:cNvPr>
          <p:cNvGrpSpPr/>
          <p:nvPr/>
        </p:nvGrpSpPr>
        <p:grpSpPr>
          <a:xfrm>
            <a:off x="6253963" y="1614276"/>
            <a:ext cx="5213462" cy="2806189"/>
            <a:chOff x="6253963" y="1614276"/>
            <a:chExt cx="5213462" cy="2806189"/>
          </a:xfrm>
        </p:grpSpPr>
        <p:sp>
          <p:nvSpPr>
            <p:cNvPr id="81" name="TextBox 80">
              <a:extLst>
                <a:ext uri="{FF2B5EF4-FFF2-40B4-BE49-F238E27FC236}">
                  <a16:creationId xmlns:a16="http://schemas.microsoft.com/office/drawing/2014/main" id="{88C555EB-C7CA-48D1-8B1F-808E1D668D80}"/>
                </a:ext>
              </a:extLst>
            </p:cNvPr>
            <p:cNvSpPr txBox="1"/>
            <p:nvPr/>
          </p:nvSpPr>
          <p:spPr>
            <a:xfrm>
              <a:off x="6253963" y="1614276"/>
              <a:ext cx="5204612" cy="7037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defPPr>
                <a:defRPr lang="en-US"/>
              </a:defPPr>
              <a:lvl1pPr algn="ctr" defTabSz="913776">
                <a:defRPr sz="1100">
                  <a:solidFill>
                    <a:srgbClr val="FF0000"/>
                  </a:solidFill>
                </a:defRPr>
              </a:lvl1pPr>
              <a:lvl2pPr marL="456887" defTabSz="913776">
                <a:defRPr>
                  <a:solidFill>
                    <a:schemeClr val="lt1"/>
                  </a:solidFill>
                </a:defRPr>
              </a:lvl2pPr>
              <a:lvl3pPr marL="913776" defTabSz="913776">
                <a:defRPr>
                  <a:solidFill>
                    <a:schemeClr val="lt1"/>
                  </a:solidFill>
                </a:defRPr>
              </a:lvl3pPr>
              <a:lvl4pPr marL="1370661" defTabSz="913776">
                <a:defRPr>
                  <a:solidFill>
                    <a:schemeClr val="lt1"/>
                  </a:solidFill>
                </a:defRPr>
              </a:lvl4pPr>
              <a:lvl5pPr marL="1827549" defTabSz="913776">
                <a:defRPr>
                  <a:solidFill>
                    <a:schemeClr val="lt1"/>
                  </a:solidFill>
                </a:defRPr>
              </a:lvl5pPr>
              <a:lvl6pPr marL="2284435" defTabSz="913776">
                <a:defRPr>
                  <a:solidFill>
                    <a:schemeClr val="lt1"/>
                  </a:solidFill>
                </a:defRPr>
              </a:lvl6pPr>
              <a:lvl7pPr marL="2741322" defTabSz="913776">
                <a:defRPr>
                  <a:solidFill>
                    <a:schemeClr val="lt1"/>
                  </a:solidFill>
                </a:defRPr>
              </a:lvl7pPr>
              <a:lvl8pPr marL="3198210" defTabSz="913776">
                <a:defRPr>
                  <a:solidFill>
                    <a:schemeClr val="lt1"/>
                  </a:solidFill>
                </a:defRPr>
              </a:lvl8pPr>
              <a:lvl9pPr marL="3655097" defTabSz="913776">
                <a:defRPr>
                  <a:solidFill>
                    <a:schemeClr val="lt1"/>
                  </a:solidFill>
                </a:defRPr>
              </a:lvl9pPr>
            </a:lstStyle>
            <a:p>
              <a:pPr algn="l">
                <a:lnSpc>
                  <a:spcPct val="110000"/>
                </a:lnSpc>
                <a:spcBef>
                  <a:spcPts val="300"/>
                </a:spcBef>
                <a:buClr>
                  <a:schemeClr val="accent2"/>
                </a:buClr>
              </a:pPr>
              <a:r>
                <a:rPr lang="en-US" sz="1400" dirty="0">
                  <a:solidFill>
                    <a:schemeClr val="tx1"/>
                  </a:solidFill>
                </a:rPr>
                <a:t>Rule 11UAA of the IT Rules provides that the fair market value of the unquoted shares shall be determined by a SEBI registered Merchant Banker or Chartered Accountant by any of the following methods as prescribed in Rule 11UA(1)(c).</a:t>
              </a:r>
            </a:p>
          </p:txBody>
        </p:sp>
        <p:sp>
          <p:nvSpPr>
            <p:cNvPr id="83" name="Rectangle 82">
              <a:extLst>
                <a:ext uri="{FF2B5EF4-FFF2-40B4-BE49-F238E27FC236}">
                  <a16:creationId xmlns:a16="http://schemas.microsoft.com/office/drawing/2014/main" id="{74122820-AC06-4A9A-9750-828D69A3D18C}"/>
                </a:ext>
              </a:extLst>
            </p:cNvPr>
            <p:cNvSpPr/>
            <p:nvPr/>
          </p:nvSpPr>
          <p:spPr>
            <a:xfrm>
              <a:off x="6253963" y="2613830"/>
              <a:ext cx="5138928" cy="290849"/>
            </a:xfrm>
            <a:prstGeom prst="rect">
              <a:avLst/>
            </a:prstGeom>
          </p:spPr>
          <p:txBody>
            <a:bodyPr wrap="square" lIns="0" tIns="45720" rIns="0" bIns="45720" anchor="b">
              <a:no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2"/>
                  </a:solidFill>
                </a:rPr>
                <a:t>Fair Market Value Computation:</a:t>
              </a:r>
            </a:p>
          </p:txBody>
        </p:sp>
        <p:cxnSp>
          <p:nvCxnSpPr>
            <p:cNvPr id="84" name="Straight Connector 83">
              <a:extLst>
                <a:ext uri="{FF2B5EF4-FFF2-40B4-BE49-F238E27FC236}">
                  <a16:creationId xmlns:a16="http://schemas.microsoft.com/office/drawing/2014/main" id="{1FFA1E5C-EC95-4476-BDF4-E497004E6E6F}"/>
                </a:ext>
              </a:extLst>
            </p:cNvPr>
            <p:cNvCxnSpPr>
              <a:cxnSpLocks/>
            </p:cNvCxnSpPr>
            <p:nvPr/>
          </p:nvCxnSpPr>
          <p:spPr>
            <a:xfrm>
              <a:off x="6253963" y="2904679"/>
              <a:ext cx="55245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85" name="Text Box 7">
              <a:extLst>
                <a:ext uri="{FF2B5EF4-FFF2-40B4-BE49-F238E27FC236}">
                  <a16:creationId xmlns:a16="http://schemas.microsoft.com/office/drawing/2014/main" id="{8DE0C9F4-48E2-4F7B-B2F8-ABCB8C1821A0}"/>
                </a:ext>
              </a:extLst>
            </p:cNvPr>
            <p:cNvSpPr txBox="1">
              <a:spLocks noChangeArrowheads="1"/>
            </p:cNvSpPr>
            <p:nvPr/>
          </p:nvSpPr>
          <p:spPr bwMode="auto">
            <a:xfrm>
              <a:off x="7957997" y="3029429"/>
              <a:ext cx="3509428" cy="550721"/>
            </a:xfrm>
            <a:prstGeom prst="rect">
              <a:avLst/>
            </a:prstGeom>
            <a:solidFill>
              <a:schemeClr val="bg1">
                <a:lumMod val="9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0" rIns="45720" bIns="0" anchor="ctr"/>
            <a:lstStyle/>
            <a:p>
              <a:pPr marL="0" marR="0" lvl="2" indent="0" algn="l" defTabSz="1067296" rtl="0" eaLnBrk="0" fontAlgn="auto" latinLnBrk="0" hangingPunct="0">
                <a:spcBef>
                  <a:spcPts val="0"/>
                </a:spcBef>
                <a:spcAft>
                  <a:spcPts val="0"/>
                </a:spcAft>
                <a:buClr>
                  <a:prstClr val="white"/>
                </a:buClr>
                <a:buSzPct val="85000"/>
                <a:buFontTx/>
                <a:buNone/>
                <a:tabLst/>
                <a:defRPr/>
              </a:pPr>
              <a:r>
                <a:rPr kumimoji="0" lang="en-US" sz="1200" i="0" u="none" strike="noStrike" kern="1200" cap="none" normalizeH="0" baseline="0" noProof="0" dirty="0">
                  <a:ln>
                    <a:noFill/>
                  </a:ln>
                  <a:effectLst/>
                  <a:uLnTx/>
                  <a:uFillTx/>
                  <a:ea typeface="MS PGothic"/>
                  <a:cs typeface="+mn-cs"/>
                </a:rPr>
                <a:t>Adjusted Net Asset Value Method</a:t>
              </a:r>
            </a:p>
          </p:txBody>
        </p:sp>
        <p:sp>
          <p:nvSpPr>
            <p:cNvPr id="87" name="Text Box 7">
              <a:extLst>
                <a:ext uri="{FF2B5EF4-FFF2-40B4-BE49-F238E27FC236}">
                  <a16:creationId xmlns:a16="http://schemas.microsoft.com/office/drawing/2014/main" id="{9B842CB7-0D81-4773-B330-96DC3CFFBC31}"/>
                </a:ext>
              </a:extLst>
            </p:cNvPr>
            <p:cNvSpPr txBox="1">
              <a:spLocks noChangeArrowheads="1"/>
            </p:cNvSpPr>
            <p:nvPr/>
          </p:nvSpPr>
          <p:spPr bwMode="auto">
            <a:xfrm>
              <a:off x="6262813" y="3029429"/>
              <a:ext cx="1224403" cy="550721"/>
            </a:xfrm>
            <a:prstGeom prst="rect">
              <a:avLst/>
            </a:prstGeom>
            <a:solidFill>
              <a:schemeClr val="tx2"/>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0" tIns="0" rIns="0" bIns="0" anchor="ctr"/>
            <a:lstStyle/>
            <a:p>
              <a:pPr marL="0" marR="0" lvl="2" indent="0" algn="ctr" defTabSz="1067296" rtl="0" eaLnBrk="0" fontAlgn="auto" latinLnBrk="0" hangingPunct="0">
                <a:spcBef>
                  <a:spcPts val="0"/>
                </a:spcBef>
                <a:spcAft>
                  <a:spcPts val="0"/>
                </a:spcAft>
                <a:buClr>
                  <a:prstClr val="white"/>
                </a:buClr>
                <a:buSzPct val="85000"/>
                <a:buFontTx/>
                <a:buNone/>
                <a:tabLst/>
                <a:defRPr/>
              </a:pPr>
              <a:r>
                <a:rPr kumimoji="0" lang="en-US" sz="1200" b="1" i="0" u="none" strike="noStrike" kern="1200" cap="none" spc="0" normalizeH="0" baseline="0" noProof="0" dirty="0">
                  <a:ln>
                    <a:noFill/>
                  </a:ln>
                  <a:solidFill>
                    <a:prstClr val="white"/>
                  </a:solidFill>
                  <a:effectLst/>
                  <a:uLnTx/>
                  <a:uFillTx/>
                  <a:ea typeface="MS PGothic"/>
                  <a:cs typeface="+mn-cs"/>
                </a:rPr>
                <a:t>*Unquoted equity shares </a:t>
              </a:r>
            </a:p>
          </p:txBody>
        </p:sp>
        <p:sp>
          <p:nvSpPr>
            <p:cNvPr id="91" name="Text Box 7">
              <a:extLst>
                <a:ext uri="{FF2B5EF4-FFF2-40B4-BE49-F238E27FC236}">
                  <a16:creationId xmlns:a16="http://schemas.microsoft.com/office/drawing/2014/main" id="{B4CE4A6A-7644-4E75-95F3-4C3BF434CE7D}"/>
                </a:ext>
              </a:extLst>
            </p:cNvPr>
            <p:cNvSpPr txBox="1">
              <a:spLocks noChangeArrowheads="1"/>
            </p:cNvSpPr>
            <p:nvPr/>
          </p:nvSpPr>
          <p:spPr bwMode="auto">
            <a:xfrm>
              <a:off x="7957997" y="3869744"/>
              <a:ext cx="3509428" cy="550721"/>
            </a:xfrm>
            <a:prstGeom prst="rect">
              <a:avLst/>
            </a:prstGeom>
            <a:solidFill>
              <a:schemeClr val="bg1">
                <a:lumMod val="9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91440" rIns="45720" bIns="0" anchor="t"/>
            <a:lstStyle/>
            <a:p>
              <a:pPr marL="0" marR="0" lvl="2" algn="l" defTabSz="1067296" rtl="0" eaLnBrk="0" fontAlgn="auto" latinLnBrk="0" hangingPunct="0">
                <a:lnSpc>
                  <a:spcPct val="110000"/>
                </a:lnSpc>
                <a:spcBef>
                  <a:spcPts val="0"/>
                </a:spcBef>
                <a:spcAft>
                  <a:spcPts val="0"/>
                </a:spcAft>
                <a:buClr>
                  <a:schemeClr val="accent2"/>
                </a:buClr>
                <a:buSzPct val="100000"/>
                <a:tabLst/>
                <a:defRPr/>
              </a:pPr>
              <a:r>
                <a:rPr kumimoji="0" lang="en-US" sz="1200" i="0" u="none" strike="noStrike" kern="1200" cap="none" normalizeH="0" baseline="0" noProof="0" dirty="0">
                  <a:ln>
                    <a:noFill/>
                  </a:ln>
                  <a:effectLst/>
                  <a:uLnTx/>
                  <a:uFillTx/>
                  <a:ea typeface="MS PGothic"/>
                  <a:cs typeface="+mn-cs"/>
                </a:rPr>
                <a:t>At a price it would fetch in an open market to be determined by MB or CA</a:t>
              </a:r>
            </a:p>
          </p:txBody>
        </p:sp>
        <p:sp>
          <p:nvSpPr>
            <p:cNvPr id="38" name="Text Box 7">
              <a:extLst>
                <a:ext uri="{FF2B5EF4-FFF2-40B4-BE49-F238E27FC236}">
                  <a16:creationId xmlns:a16="http://schemas.microsoft.com/office/drawing/2014/main" id="{94C4A8DE-09EC-43B0-9C47-908F1D48CFBE}"/>
                </a:ext>
              </a:extLst>
            </p:cNvPr>
            <p:cNvSpPr txBox="1">
              <a:spLocks noChangeArrowheads="1"/>
            </p:cNvSpPr>
            <p:nvPr/>
          </p:nvSpPr>
          <p:spPr bwMode="auto">
            <a:xfrm>
              <a:off x="6262813" y="3869744"/>
              <a:ext cx="1224403" cy="550721"/>
            </a:xfrm>
            <a:prstGeom prst="rect">
              <a:avLst/>
            </a:prstGeom>
            <a:solidFill>
              <a:schemeClr val="tx2"/>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0" tIns="0" rIns="0" bIns="0" anchor="ctr"/>
            <a:lstStyle/>
            <a:p>
              <a:pPr marL="0" marR="0" lvl="2" indent="0" algn="ctr" defTabSz="1067296" rtl="0" eaLnBrk="0" fontAlgn="auto" latinLnBrk="0" hangingPunct="0">
                <a:spcBef>
                  <a:spcPts val="0"/>
                </a:spcBef>
                <a:spcAft>
                  <a:spcPts val="0"/>
                </a:spcAft>
                <a:buClr>
                  <a:prstClr val="white"/>
                </a:buClr>
                <a:buSzPct val="85000"/>
                <a:buFontTx/>
                <a:buNone/>
                <a:tabLst/>
                <a:defRPr/>
              </a:pPr>
              <a:r>
                <a:rPr kumimoji="0" lang="en-US" sz="1200" b="1" i="0" u="none" strike="noStrike" kern="1200" cap="none" spc="0" normalizeH="0" baseline="0" noProof="0" dirty="0">
                  <a:ln>
                    <a:noFill/>
                  </a:ln>
                  <a:solidFill>
                    <a:prstClr val="white"/>
                  </a:solidFill>
                  <a:effectLst/>
                  <a:uLnTx/>
                  <a:uFillTx/>
                  <a:ea typeface="MS PGothic"/>
                  <a:cs typeface="+mn-cs"/>
                </a:rPr>
                <a:t>Other than equity shares</a:t>
              </a:r>
            </a:p>
          </p:txBody>
        </p:sp>
        <p:cxnSp>
          <p:nvCxnSpPr>
            <p:cNvPr id="39" name="Straight Arrow Connector 38">
              <a:extLst>
                <a:ext uri="{FF2B5EF4-FFF2-40B4-BE49-F238E27FC236}">
                  <a16:creationId xmlns:a16="http://schemas.microsoft.com/office/drawing/2014/main" id="{24B9E967-17DE-40FD-A184-0E12D50B1775}"/>
                </a:ext>
              </a:extLst>
            </p:cNvPr>
            <p:cNvCxnSpPr>
              <a:cxnSpLocks/>
              <a:stCxn id="38" idx="3"/>
              <a:endCxn id="91" idx="1"/>
            </p:cNvCxnSpPr>
            <p:nvPr/>
          </p:nvCxnSpPr>
          <p:spPr>
            <a:xfrm>
              <a:off x="7487216" y="4145105"/>
              <a:ext cx="47078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F0065864-1609-42D1-9BE8-DFFFDB10DF8D}"/>
                </a:ext>
              </a:extLst>
            </p:cNvPr>
            <p:cNvCxnSpPr>
              <a:cxnSpLocks/>
              <a:stCxn id="87" idx="3"/>
              <a:endCxn id="85" idx="1"/>
            </p:cNvCxnSpPr>
            <p:nvPr/>
          </p:nvCxnSpPr>
          <p:spPr>
            <a:xfrm>
              <a:off x="7487216" y="3304790"/>
              <a:ext cx="47078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Arrow: Chevron 30">
            <a:extLst>
              <a:ext uri="{FF2B5EF4-FFF2-40B4-BE49-F238E27FC236}">
                <a16:creationId xmlns:a16="http://schemas.microsoft.com/office/drawing/2014/main" id="{DBA6728E-2D7B-4013-A8F4-77DE938DFB2C}"/>
              </a:ext>
            </a:extLst>
          </p:cNvPr>
          <p:cNvSpPr/>
          <p:nvPr/>
        </p:nvSpPr>
        <p:spPr>
          <a:xfrm>
            <a:off x="3317113" y="4643634"/>
            <a:ext cx="171648" cy="251805"/>
          </a:xfrm>
          <a:prstGeom prst="chevron">
            <a:avLst/>
          </a:prstGeom>
          <a:solidFill>
            <a:schemeClr val="accent2"/>
          </a:solidFill>
          <a:ln w="12700" cap="flat" cmpd="sng" algn="ctr">
            <a:noFill/>
            <a:prstDash val="solid"/>
            <a:miter lim="800000"/>
          </a:ln>
          <a:effectLst>
            <a:outerShdw blurRad="63500" dist="37357" dir="2700000" rotWithShape="0">
              <a:scrgbClr r="0" g="0" b="0">
                <a:alpha val="4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solidFill>
                <a:srgbClr val="404040"/>
              </a:solidFill>
              <a:latin typeface="Calibri" panose="020F0502020204030204" pitchFamily="34" charset="0"/>
            </a:endParaRPr>
          </a:p>
        </p:txBody>
      </p:sp>
    </p:spTree>
    <p:extLst>
      <p:ext uri="{BB962C8B-B14F-4D97-AF65-F5344CB8AC3E}">
        <p14:creationId xmlns:p14="http://schemas.microsoft.com/office/powerpoint/2010/main" val="186041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5DE0D7C2-EF43-4FEB-BAE6-30D35BE2558C}"/>
              </a:ext>
            </a:extLst>
          </p:cNvPr>
          <p:cNvSpPr>
            <a:spLocks noGrp="1"/>
          </p:cNvSpPr>
          <p:nvPr>
            <p:ph type="sldNum" sz="quarter" idx="12"/>
          </p:nvPr>
        </p:nvSpPr>
        <p:spPr>
          <a:xfrm>
            <a:off x="11766550" y="6454775"/>
            <a:ext cx="425450" cy="174625"/>
          </a:xfrm>
        </p:spPr>
        <p:txBody>
          <a:bodyPr/>
          <a:lstStyle/>
          <a:p>
            <a:fld id="{CB7FE98A-78B1-495F-8A5C-53E48422F91F}" type="slidenum">
              <a:rPr lang="en-US" smtClean="0"/>
              <a:pPr/>
              <a:t>32</a:t>
            </a:fld>
            <a:endParaRPr lang="en-US" dirty="0"/>
          </a:p>
        </p:txBody>
      </p:sp>
      <p:sp>
        <p:nvSpPr>
          <p:cNvPr id="5" name="Text Placeholder 4">
            <a:extLst>
              <a:ext uri="{FF2B5EF4-FFF2-40B4-BE49-F238E27FC236}">
                <a16:creationId xmlns:a16="http://schemas.microsoft.com/office/drawing/2014/main" id="{D8667A40-DFDE-4D0C-BA6C-3D852B061D2A}"/>
              </a:ext>
            </a:extLst>
          </p:cNvPr>
          <p:cNvSpPr>
            <a:spLocks noGrp="1"/>
          </p:cNvSpPr>
          <p:nvPr>
            <p:ph type="body" sz="quarter" idx="13"/>
          </p:nvPr>
        </p:nvSpPr>
        <p:spPr/>
        <p:txBody>
          <a:bodyPr/>
          <a:lstStyle/>
          <a:p>
            <a:r>
              <a:rPr lang="en-US" dirty="0"/>
              <a:t>Direct Transfer of Shares: Interplay of Section 56(2)(x) and 50CA</a:t>
            </a:r>
          </a:p>
        </p:txBody>
      </p:sp>
      <p:sp>
        <p:nvSpPr>
          <p:cNvPr id="4" name="Title 3">
            <a:extLst>
              <a:ext uri="{FF2B5EF4-FFF2-40B4-BE49-F238E27FC236}">
                <a16:creationId xmlns:a16="http://schemas.microsoft.com/office/drawing/2014/main" id="{E06AAC68-BD6E-4276-B3FB-00C472E8E194}"/>
              </a:ext>
            </a:extLst>
          </p:cNvPr>
          <p:cNvSpPr>
            <a:spLocks noGrp="1"/>
          </p:cNvSpPr>
          <p:nvPr>
            <p:ph type="title"/>
          </p:nvPr>
        </p:nvSpPr>
        <p:spPr>
          <a:xfrm>
            <a:off x="841247" y="694568"/>
            <a:ext cx="9992225" cy="373839"/>
          </a:xfrm>
        </p:spPr>
        <p:txBody>
          <a:bodyPr/>
          <a:lstStyle/>
          <a:p>
            <a:r>
              <a:rPr lang="en-US" sz="2700" dirty="0"/>
              <a:t>Valuation Methodologies under Income Tax Act, 1961 (3/4)</a:t>
            </a:r>
          </a:p>
        </p:txBody>
      </p:sp>
      <p:grpSp>
        <p:nvGrpSpPr>
          <p:cNvPr id="12" name="Group 11">
            <a:extLst>
              <a:ext uri="{FF2B5EF4-FFF2-40B4-BE49-F238E27FC236}">
                <a16:creationId xmlns:a16="http://schemas.microsoft.com/office/drawing/2014/main" id="{AE1701B3-BB1A-4AEC-A3CD-C63C3B034CA6}"/>
              </a:ext>
            </a:extLst>
          </p:cNvPr>
          <p:cNvGrpSpPr/>
          <p:nvPr/>
        </p:nvGrpSpPr>
        <p:grpSpPr>
          <a:xfrm>
            <a:off x="849039" y="1614276"/>
            <a:ext cx="10609536" cy="290849"/>
            <a:chOff x="849039" y="1614276"/>
            <a:chExt cx="10609536" cy="290849"/>
          </a:xfrm>
        </p:grpSpPr>
        <p:sp>
          <p:nvSpPr>
            <p:cNvPr id="19" name="Rectangle 18">
              <a:extLst>
                <a:ext uri="{FF2B5EF4-FFF2-40B4-BE49-F238E27FC236}">
                  <a16:creationId xmlns:a16="http://schemas.microsoft.com/office/drawing/2014/main" id="{B258D2D0-4581-4603-BC68-7E6647C22C3C}"/>
                </a:ext>
              </a:extLst>
            </p:cNvPr>
            <p:cNvSpPr/>
            <p:nvPr/>
          </p:nvSpPr>
          <p:spPr>
            <a:xfrm>
              <a:off x="849039" y="1614276"/>
              <a:ext cx="10609536" cy="290849"/>
            </a:xfrm>
            <a:prstGeom prst="rect">
              <a:avLst/>
            </a:prstGeom>
          </p:spPr>
          <p:txBody>
            <a:bodyPr wrap="square" lIns="0" tIns="45720" bIns="45720" anchor="b">
              <a:no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While section 56(2)(x) is from a Buyer/Recipient’s point of view, Section 50CA is from the perspective of Seller. </a:t>
              </a:r>
            </a:p>
          </p:txBody>
        </p:sp>
        <p:cxnSp>
          <p:nvCxnSpPr>
            <p:cNvPr id="20" name="Straight Connector 19">
              <a:extLst>
                <a:ext uri="{FF2B5EF4-FFF2-40B4-BE49-F238E27FC236}">
                  <a16:creationId xmlns:a16="http://schemas.microsoft.com/office/drawing/2014/main" id="{4FFA806B-BAE4-45A5-9CA3-B7EAC2796EEB}"/>
                </a:ext>
              </a:extLst>
            </p:cNvPr>
            <p:cNvCxnSpPr>
              <a:cxnSpLocks/>
            </p:cNvCxnSpPr>
            <p:nvPr/>
          </p:nvCxnSpPr>
          <p:spPr>
            <a:xfrm>
              <a:off x="850900" y="1905125"/>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D2F322E8-1DD6-47BB-B0AC-0353A609409B}"/>
              </a:ext>
            </a:extLst>
          </p:cNvPr>
          <p:cNvSpPr txBox="1"/>
          <p:nvPr/>
        </p:nvSpPr>
        <p:spPr>
          <a:xfrm>
            <a:off x="849037" y="1917489"/>
            <a:ext cx="10609535" cy="938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spAutoFit/>
          </a:bodyPr>
          <a:lstStyle>
            <a:defPPr>
              <a:defRPr lang="en-US"/>
            </a:defPPr>
            <a:lvl1pPr algn="ctr" defTabSz="913776">
              <a:defRPr sz="1100">
                <a:solidFill>
                  <a:srgbClr val="FF0000"/>
                </a:solidFill>
              </a:defRPr>
            </a:lvl1pPr>
            <a:lvl2pPr marL="456887" defTabSz="913776">
              <a:defRPr>
                <a:solidFill>
                  <a:schemeClr val="lt1"/>
                </a:solidFill>
              </a:defRPr>
            </a:lvl2pPr>
            <a:lvl3pPr marL="913776" defTabSz="913776">
              <a:defRPr>
                <a:solidFill>
                  <a:schemeClr val="lt1"/>
                </a:solidFill>
              </a:defRPr>
            </a:lvl3pPr>
            <a:lvl4pPr marL="1370661" defTabSz="913776">
              <a:defRPr>
                <a:solidFill>
                  <a:schemeClr val="lt1"/>
                </a:solidFill>
              </a:defRPr>
            </a:lvl4pPr>
            <a:lvl5pPr marL="1827549" defTabSz="913776">
              <a:defRPr>
                <a:solidFill>
                  <a:schemeClr val="lt1"/>
                </a:solidFill>
              </a:defRPr>
            </a:lvl5pPr>
            <a:lvl6pPr marL="2284435" defTabSz="913776">
              <a:defRPr>
                <a:solidFill>
                  <a:schemeClr val="lt1"/>
                </a:solidFill>
              </a:defRPr>
            </a:lvl6pPr>
            <a:lvl7pPr marL="2741322" defTabSz="913776">
              <a:defRPr>
                <a:solidFill>
                  <a:schemeClr val="lt1"/>
                </a:solidFill>
              </a:defRPr>
            </a:lvl7pPr>
            <a:lvl8pPr marL="3198210" defTabSz="913776">
              <a:defRPr>
                <a:solidFill>
                  <a:schemeClr val="lt1"/>
                </a:solidFill>
              </a:defRPr>
            </a:lvl8pPr>
            <a:lvl9pPr marL="3655097" defTabSz="913776">
              <a:defRPr>
                <a:solidFill>
                  <a:schemeClr val="lt1"/>
                </a:solidFill>
              </a:defRPr>
            </a:lvl9pPr>
          </a:lstStyle>
          <a:p>
            <a:pPr marL="171450" indent="-171450" algn="l">
              <a:lnSpc>
                <a:spcPct val="110000"/>
              </a:lnSpc>
              <a:spcBef>
                <a:spcPts val="300"/>
              </a:spcBef>
              <a:buClr>
                <a:schemeClr val="accent2"/>
              </a:buClr>
              <a:buFont typeface="Arial" panose="020B0604020202020204" pitchFamily="34" charset="0"/>
              <a:buChar char="•"/>
            </a:pPr>
            <a:r>
              <a:rPr lang="en-US" sz="1200" b="1" dirty="0">
                <a:solidFill>
                  <a:schemeClr val="tx1"/>
                </a:solidFill>
              </a:rPr>
              <a:t>Section 56(2)(x) </a:t>
            </a:r>
            <a:r>
              <a:rPr lang="en-US" sz="1200" dirty="0">
                <a:solidFill>
                  <a:schemeClr val="tx1"/>
                </a:solidFill>
              </a:rPr>
              <a:t>comes into play, when the Buyer of shares receives the shares without consideration or less than Fair Market Value, then the difference is </a:t>
            </a:r>
            <a:r>
              <a:rPr lang="en-US" sz="1200" b="1" dirty="0">
                <a:solidFill>
                  <a:schemeClr val="tx1"/>
                </a:solidFill>
              </a:rPr>
              <a:t>treated as Income from other sources.</a:t>
            </a:r>
            <a:r>
              <a:rPr lang="en-US" sz="1200" dirty="0">
                <a:solidFill>
                  <a:schemeClr val="tx1"/>
                </a:solidFill>
              </a:rPr>
              <a:t>	</a:t>
            </a:r>
          </a:p>
          <a:p>
            <a:pPr marL="171450" indent="-171450" algn="l">
              <a:lnSpc>
                <a:spcPct val="110000"/>
              </a:lnSpc>
              <a:spcBef>
                <a:spcPts val="300"/>
              </a:spcBef>
              <a:buClr>
                <a:schemeClr val="accent2"/>
              </a:buClr>
              <a:buFont typeface="Arial" panose="020B0604020202020204" pitchFamily="34" charset="0"/>
              <a:buChar char="•"/>
            </a:pPr>
            <a:r>
              <a:rPr lang="en-US" sz="1200" b="1" dirty="0">
                <a:solidFill>
                  <a:schemeClr val="tx1"/>
                </a:solidFill>
              </a:rPr>
              <a:t>Section 50CA </a:t>
            </a:r>
            <a:r>
              <a:rPr lang="en-US" sz="1200" dirty="0">
                <a:solidFill>
                  <a:schemeClr val="tx1"/>
                </a:solidFill>
              </a:rPr>
              <a:t>says that when the Seller sells any unquoted shares at less than Fair Market Value, then difference between Fair Market Value and sales consideration </a:t>
            </a:r>
            <a:r>
              <a:rPr lang="en-US" sz="1200" b="1" dirty="0">
                <a:solidFill>
                  <a:schemeClr val="tx1"/>
                </a:solidFill>
              </a:rPr>
              <a:t>shall be chargeable in the hands of seller. </a:t>
            </a:r>
          </a:p>
        </p:txBody>
      </p:sp>
      <p:grpSp>
        <p:nvGrpSpPr>
          <p:cNvPr id="32" name="Group 31">
            <a:extLst>
              <a:ext uri="{FF2B5EF4-FFF2-40B4-BE49-F238E27FC236}">
                <a16:creationId xmlns:a16="http://schemas.microsoft.com/office/drawing/2014/main" id="{44EC914C-8FEC-45AE-84F3-0DBA27A6AB86}"/>
              </a:ext>
            </a:extLst>
          </p:cNvPr>
          <p:cNvGrpSpPr/>
          <p:nvPr/>
        </p:nvGrpSpPr>
        <p:grpSpPr>
          <a:xfrm>
            <a:off x="849039" y="2852526"/>
            <a:ext cx="10609536" cy="290849"/>
            <a:chOff x="849039" y="1614276"/>
            <a:chExt cx="10609536" cy="290849"/>
          </a:xfrm>
        </p:grpSpPr>
        <p:sp>
          <p:nvSpPr>
            <p:cNvPr id="33" name="Rectangle 32">
              <a:extLst>
                <a:ext uri="{FF2B5EF4-FFF2-40B4-BE49-F238E27FC236}">
                  <a16:creationId xmlns:a16="http://schemas.microsoft.com/office/drawing/2014/main" id="{5BEA40F8-3221-4E07-BD65-450A63E12DE1}"/>
                </a:ext>
              </a:extLst>
            </p:cNvPr>
            <p:cNvSpPr/>
            <p:nvPr/>
          </p:nvSpPr>
          <p:spPr>
            <a:xfrm>
              <a:off x="849039" y="1614276"/>
              <a:ext cx="10609536" cy="290849"/>
            </a:xfrm>
            <a:prstGeom prst="rect">
              <a:avLst/>
            </a:prstGeom>
          </p:spPr>
          <p:txBody>
            <a:bodyPr wrap="square" lIns="0" tIns="45720" bIns="45720" anchor="b">
              <a:no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2"/>
                  </a:solidFill>
                </a:rPr>
                <a:t>Illustration</a:t>
              </a:r>
            </a:p>
          </p:txBody>
        </p:sp>
        <p:cxnSp>
          <p:nvCxnSpPr>
            <p:cNvPr id="34" name="Straight Connector 33">
              <a:extLst>
                <a:ext uri="{FF2B5EF4-FFF2-40B4-BE49-F238E27FC236}">
                  <a16:creationId xmlns:a16="http://schemas.microsoft.com/office/drawing/2014/main" id="{50B74026-5FC8-440E-A6D1-ADBAAB7CB738}"/>
                </a:ext>
              </a:extLst>
            </p:cNvPr>
            <p:cNvCxnSpPr>
              <a:cxnSpLocks/>
            </p:cNvCxnSpPr>
            <p:nvPr/>
          </p:nvCxnSpPr>
          <p:spPr>
            <a:xfrm>
              <a:off x="850900" y="1905125"/>
              <a:ext cx="55245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aphicFrame>
        <p:nvGraphicFramePr>
          <p:cNvPr id="35" name="Table 34">
            <a:extLst>
              <a:ext uri="{FF2B5EF4-FFF2-40B4-BE49-F238E27FC236}">
                <a16:creationId xmlns:a16="http://schemas.microsoft.com/office/drawing/2014/main" id="{B4FE912D-7CEA-4BD1-A7C8-64BBB560486B}"/>
              </a:ext>
            </a:extLst>
          </p:cNvPr>
          <p:cNvGraphicFramePr>
            <a:graphicFrameLocks noGrp="1"/>
          </p:cNvGraphicFramePr>
          <p:nvPr/>
        </p:nvGraphicFramePr>
        <p:xfrm>
          <a:off x="838200" y="3218201"/>
          <a:ext cx="10620371" cy="2944474"/>
        </p:xfrm>
        <a:graphic>
          <a:graphicData uri="http://schemas.openxmlformats.org/drawingml/2006/table">
            <a:tbl>
              <a:tblPr firstRow="1" bandRow="1">
                <a:tableStyleId>{3B4B98B0-60AC-42C2-AFA5-B58CD77FA1E5}</a:tableStyleId>
              </a:tblPr>
              <a:tblGrid>
                <a:gridCol w="695325">
                  <a:extLst>
                    <a:ext uri="{9D8B030D-6E8A-4147-A177-3AD203B41FA5}">
                      <a16:colId xmlns:a16="http://schemas.microsoft.com/office/drawing/2014/main" val="2416744586"/>
                    </a:ext>
                  </a:extLst>
                </a:gridCol>
                <a:gridCol w="1438275">
                  <a:extLst>
                    <a:ext uri="{9D8B030D-6E8A-4147-A177-3AD203B41FA5}">
                      <a16:colId xmlns:a16="http://schemas.microsoft.com/office/drawing/2014/main" val="2616776076"/>
                    </a:ext>
                  </a:extLst>
                </a:gridCol>
                <a:gridCol w="1181100">
                  <a:extLst>
                    <a:ext uri="{9D8B030D-6E8A-4147-A177-3AD203B41FA5}">
                      <a16:colId xmlns:a16="http://schemas.microsoft.com/office/drawing/2014/main" val="2365442596"/>
                    </a:ext>
                  </a:extLst>
                </a:gridCol>
                <a:gridCol w="7305671">
                  <a:extLst>
                    <a:ext uri="{9D8B030D-6E8A-4147-A177-3AD203B41FA5}">
                      <a16:colId xmlns:a16="http://schemas.microsoft.com/office/drawing/2014/main" val="2478160866"/>
                    </a:ext>
                  </a:extLst>
                </a:gridCol>
              </a:tblGrid>
              <a:tr h="451128">
                <a:tc>
                  <a:txBody>
                    <a:bodyPr/>
                    <a:lstStyle/>
                    <a:p>
                      <a:r>
                        <a:rPr lang="en-US" sz="1200" dirty="0">
                          <a:latin typeface="+mn-lt"/>
                        </a:rPr>
                        <a:t>Case </a:t>
                      </a:r>
                    </a:p>
                  </a:txBody>
                  <a:tcPr marR="0" anchor="b">
                    <a:lnT w="12700" cmpd="sng">
                      <a:noFill/>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r>
                        <a:rPr lang="en-US" sz="1200" dirty="0">
                          <a:latin typeface="+mn-lt"/>
                        </a:rPr>
                        <a:t>Fair Market Value (FMV) (INR)</a:t>
                      </a:r>
                    </a:p>
                  </a:txBody>
                  <a:tcPr marR="0" anchor="b">
                    <a:lnT w="12700" cmpd="sng">
                      <a:noFill/>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r>
                        <a:rPr lang="en-US" sz="1200" dirty="0">
                          <a:latin typeface="+mn-lt"/>
                        </a:rPr>
                        <a:t>Consideration Paid (INR)</a:t>
                      </a:r>
                    </a:p>
                  </a:txBody>
                  <a:tcPr marR="0" anchor="b">
                    <a:lnT w="12700" cmpd="sng">
                      <a:noFill/>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r>
                        <a:rPr lang="en-US" sz="1200" dirty="0">
                          <a:latin typeface="+mn-lt"/>
                        </a:rPr>
                        <a:t>Implications</a:t>
                      </a:r>
                    </a:p>
                  </a:txBody>
                  <a:tcPr marR="0" anchor="b">
                    <a:lnT w="12700" cmpd="sng">
                      <a:noFill/>
                    </a:lnT>
                    <a:lnB w="9525" cap="flat" cmpd="sng" algn="ctr">
                      <a:solidFill>
                        <a:schemeClr val="bg1">
                          <a:lumMod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305505"/>
                  </a:ext>
                </a:extLst>
              </a:tr>
              <a:tr h="481637">
                <a:tc>
                  <a:txBody>
                    <a:bodyPr/>
                    <a:lstStyle/>
                    <a:p>
                      <a:r>
                        <a:rPr lang="en-US" sz="1200" dirty="0">
                          <a:latin typeface="+mn-lt"/>
                        </a:rPr>
                        <a:t>I</a:t>
                      </a:r>
                    </a:p>
                  </a:txBody>
                  <a:tcPr anchor="ct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r>
                        <a:rPr lang="en-US" sz="1200" dirty="0">
                          <a:latin typeface="+mn-lt"/>
                        </a:rPr>
                        <a:t>1,000</a:t>
                      </a:r>
                    </a:p>
                  </a:txBody>
                  <a:tcPr anchor="ct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r>
                        <a:rPr lang="en-US" sz="1200" dirty="0">
                          <a:latin typeface="+mn-lt"/>
                        </a:rPr>
                        <a:t>1,000</a:t>
                      </a:r>
                    </a:p>
                  </a:txBody>
                  <a:tcPr anchor="ct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r>
                        <a:rPr lang="en-US" sz="1200" dirty="0">
                          <a:latin typeface="+mn-lt"/>
                        </a:rPr>
                        <a:t>Section 56(2)(x) is not attracted as FMV= Consideration paid</a:t>
                      </a:r>
                    </a:p>
                  </a:txBody>
                  <a:tcPr anchor="ct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50753976"/>
                  </a:ext>
                </a:extLst>
              </a:tr>
              <a:tr h="481637">
                <a:tc>
                  <a:txBody>
                    <a:bodyPr/>
                    <a:lstStyle/>
                    <a:p>
                      <a:r>
                        <a:rPr lang="en-US" sz="1200" dirty="0">
                          <a:latin typeface="+mn-lt"/>
                        </a:rPr>
                        <a:t>II</a:t>
                      </a:r>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r>
                        <a:rPr lang="en-US" sz="1200" dirty="0">
                          <a:latin typeface="+mn-lt"/>
                        </a:rPr>
                        <a:t>1,000</a:t>
                      </a:r>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r>
                        <a:rPr lang="en-US" sz="1200" dirty="0">
                          <a:latin typeface="+mn-lt"/>
                        </a:rPr>
                        <a:t>1,500</a:t>
                      </a:r>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Section 56(2)(x) is not attracted as the FMV &lt; Consideration paid.</a:t>
                      </a:r>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962144795"/>
                  </a:ext>
                </a:extLst>
              </a:tr>
              <a:tr h="1524000">
                <a:tc>
                  <a:txBody>
                    <a:bodyPr/>
                    <a:lstStyle/>
                    <a:p>
                      <a:r>
                        <a:rPr lang="en-US" sz="1200" dirty="0">
                          <a:latin typeface="+mn-lt"/>
                        </a:rPr>
                        <a:t>III</a:t>
                      </a:r>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r>
                        <a:rPr lang="en-US" sz="1200" dirty="0">
                          <a:latin typeface="+mn-lt"/>
                        </a:rPr>
                        <a:t>1,000</a:t>
                      </a:r>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r>
                        <a:rPr lang="en-US" sz="1200" dirty="0">
                          <a:latin typeface="+mn-lt"/>
                        </a:rPr>
                        <a:t>500</a:t>
                      </a:r>
                    </a:p>
                  </a:txBody>
                  <a:tcPr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171450" indent="-171450">
                        <a:spcBef>
                          <a:spcPts val="600"/>
                        </a:spcBef>
                        <a:buClr>
                          <a:schemeClr val="accent2"/>
                        </a:buClr>
                        <a:buFont typeface="Arial" panose="020B0604020202020204" pitchFamily="34" charset="0"/>
                        <a:buChar char="•"/>
                      </a:pPr>
                      <a:r>
                        <a:rPr lang="en-US" sz="1200" dirty="0">
                          <a:latin typeface="+mn-lt"/>
                        </a:rPr>
                        <a:t>Section 56(2)(x) is attracted in the hands of recipient as the </a:t>
                      </a:r>
                      <a:r>
                        <a:rPr lang="en-US" sz="1200" b="1" dirty="0">
                          <a:latin typeface="+mn-lt"/>
                        </a:rPr>
                        <a:t>consideration paid for the shares is less than the FMV </a:t>
                      </a:r>
                      <a:r>
                        <a:rPr lang="en-US" sz="1200" dirty="0">
                          <a:latin typeface="+mn-lt"/>
                        </a:rPr>
                        <a:t>of the share. Now the excess of FMV over the consideration paid (1,000-500) </a:t>
                      </a:r>
                      <a:r>
                        <a:rPr lang="en-US" sz="1200" b="1" dirty="0">
                          <a:latin typeface="+mn-lt"/>
                        </a:rPr>
                        <a:t>INR 500 shall be taxable in the hands of recipient </a:t>
                      </a:r>
                      <a:r>
                        <a:rPr lang="en-US" sz="1200" dirty="0">
                          <a:latin typeface="+mn-lt"/>
                        </a:rPr>
                        <a:t>under Income From Other Sources.</a:t>
                      </a:r>
                    </a:p>
                    <a:p>
                      <a:pPr marL="171450" indent="-171450">
                        <a:spcBef>
                          <a:spcPts val="600"/>
                        </a:spcBef>
                        <a:buClr>
                          <a:schemeClr val="accent2"/>
                        </a:buClr>
                        <a:buFont typeface="Arial" panose="020B0604020202020204" pitchFamily="34" charset="0"/>
                        <a:buChar char="•"/>
                      </a:pPr>
                      <a:r>
                        <a:rPr lang="en-US" sz="1200" dirty="0">
                          <a:latin typeface="+mn-lt"/>
                        </a:rPr>
                        <a:t>On the other hand for the same transaction, Section 50CA is attracted in the hands of seller. The seller </a:t>
                      </a:r>
                      <a:r>
                        <a:rPr lang="en-US" sz="1200" b="1" dirty="0">
                          <a:latin typeface="+mn-lt"/>
                        </a:rPr>
                        <a:t>sold the shares at consideration less than FMV</a:t>
                      </a:r>
                      <a:r>
                        <a:rPr lang="en-US" sz="1200" dirty="0">
                          <a:latin typeface="+mn-lt"/>
                        </a:rPr>
                        <a:t>, hence for the purpose of computation of capital gains for the seller, the </a:t>
                      </a:r>
                      <a:r>
                        <a:rPr lang="en-US" sz="1200" b="1" dirty="0">
                          <a:latin typeface="+mn-lt"/>
                        </a:rPr>
                        <a:t>sale consideration shall be INR 1,000 </a:t>
                      </a:r>
                      <a:r>
                        <a:rPr lang="en-US" sz="1200" dirty="0">
                          <a:latin typeface="+mn-lt"/>
                        </a:rPr>
                        <a:t>and not INR 500.</a:t>
                      </a:r>
                    </a:p>
                  </a:txBody>
                  <a:tcPr marT="91440">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277987927"/>
                  </a:ext>
                </a:extLst>
              </a:tr>
            </a:tbl>
          </a:graphicData>
        </a:graphic>
      </p:graphicFrame>
    </p:spTree>
    <p:extLst>
      <p:ext uri="{BB962C8B-B14F-4D97-AF65-F5344CB8AC3E}">
        <p14:creationId xmlns:p14="http://schemas.microsoft.com/office/powerpoint/2010/main" val="135680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B4C0D7-257E-4AFD-A265-C9B4D128F7E0}"/>
              </a:ext>
            </a:extLst>
          </p:cNvPr>
          <p:cNvSpPr>
            <a:spLocks noGrp="1"/>
          </p:cNvSpPr>
          <p:nvPr>
            <p:ph type="sldNum" sz="quarter" idx="12"/>
          </p:nvPr>
        </p:nvSpPr>
        <p:spPr/>
        <p:txBody>
          <a:bodyPr/>
          <a:lstStyle/>
          <a:p>
            <a:fld id="{CB7FE98A-78B1-495F-8A5C-53E48422F91F}" type="slidenum">
              <a:rPr lang="en-US" smtClean="0"/>
              <a:pPr/>
              <a:t>33</a:t>
            </a:fld>
            <a:endParaRPr lang="en-US" dirty="0"/>
          </a:p>
        </p:txBody>
      </p:sp>
      <p:sp>
        <p:nvSpPr>
          <p:cNvPr id="3" name="Text Placeholder 2">
            <a:extLst>
              <a:ext uri="{FF2B5EF4-FFF2-40B4-BE49-F238E27FC236}">
                <a16:creationId xmlns:a16="http://schemas.microsoft.com/office/drawing/2014/main" id="{FE828B41-7FBE-4BBC-B723-3285DDADDAC8}"/>
              </a:ext>
            </a:extLst>
          </p:cNvPr>
          <p:cNvSpPr>
            <a:spLocks noGrp="1"/>
          </p:cNvSpPr>
          <p:nvPr>
            <p:ph type="body" sz="quarter" idx="13"/>
          </p:nvPr>
        </p:nvSpPr>
        <p:spPr/>
        <p:txBody>
          <a:bodyPr/>
          <a:lstStyle/>
          <a:p>
            <a:r>
              <a:rPr lang="en-US" dirty="0"/>
              <a:t>Section 56(2)(viib) (Angel Tax)</a:t>
            </a:r>
          </a:p>
        </p:txBody>
      </p:sp>
      <p:sp>
        <p:nvSpPr>
          <p:cNvPr id="4" name="Title 3">
            <a:extLst>
              <a:ext uri="{FF2B5EF4-FFF2-40B4-BE49-F238E27FC236}">
                <a16:creationId xmlns:a16="http://schemas.microsoft.com/office/drawing/2014/main" id="{077AABA3-4D73-48C2-9001-50F838F7193E}"/>
              </a:ext>
            </a:extLst>
          </p:cNvPr>
          <p:cNvSpPr>
            <a:spLocks noGrp="1"/>
          </p:cNvSpPr>
          <p:nvPr>
            <p:ph type="title"/>
          </p:nvPr>
        </p:nvSpPr>
        <p:spPr>
          <a:xfrm>
            <a:off x="841248" y="694568"/>
            <a:ext cx="9887108" cy="373839"/>
          </a:xfrm>
        </p:spPr>
        <p:txBody>
          <a:bodyPr/>
          <a:lstStyle/>
          <a:p>
            <a:r>
              <a:rPr lang="en-US" sz="2700" dirty="0"/>
              <a:t>Valuation Methodologies under Income Tax Act, 1961 (4/4)</a:t>
            </a:r>
          </a:p>
        </p:txBody>
      </p:sp>
      <p:grpSp>
        <p:nvGrpSpPr>
          <p:cNvPr id="5" name="Group 4">
            <a:extLst>
              <a:ext uri="{FF2B5EF4-FFF2-40B4-BE49-F238E27FC236}">
                <a16:creationId xmlns:a16="http://schemas.microsoft.com/office/drawing/2014/main" id="{DF7A5D65-EB7B-495A-AE34-B77F3C5730AB}"/>
              </a:ext>
            </a:extLst>
          </p:cNvPr>
          <p:cNvGrpSpPr/>
          <p:nvPr/>
        </p:nvGrpSpPr>
        <p:grpSpPr>
          <a:xfrm>
            <a:off x="849039" y="1614276"/>
            <a:ext cx="5138928" cy="290849"/>
            <a:chOff x="849039" y="1614276"/>
            <a:chExt cx="5138928" cy="290849"/>
          </a:xfrm>
        </p:grpSpPr>
        <p:sp>
          <p:nvSpPr>
            <p:cNvPr id="6" name="Rectangle 5">
              <a:extLst>
                <a:ext uri="{FF2B5EF4-FFF2-40B4-BE49-F238E27FC236}">
                  <a16:creationId xmlns:a16="http://schemas.microsoft.com/office/drawing/2014/main" id="{73C1A4A6-9373-45D5-A247-6149547737CF}"/>
                </a:ext>
              </a:extLst>
            </p:cNvPr>
            <p:cNvSpPr/>
            <p:nvPr/>
          </p:nvSpPr>
          <p:spPr>
            <a:xfrm>
              <a:off x="849039" y="1614276"/>
              <a:ext cx="5138928" cy="290849"/>
            </a:xfrm>
            <a:prstGeom prst="rect">
              <a:avLst/>
            </a:prstGeom>
          </p:spPr>
          <p:txBody>
            <a:bodyPr wrap="square" lIns="0" tIns="45720" bIns="45720" anchor="b">
              <a:no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Checking the applicability of Sec 56(2)(viib)</a:t>
              </a:r>
            </a:p>
          </p:txBody>
        </p:sp>
        <p:cxnSp>
          <p:nvCxnSpPr>
            <p:cNvPr id="7" name="Straight Connector 6">
              <a:extLst>
                <a:ext uri="{FF2B5EF4-FFF2-40B4-BE49-F238E27FC236}">
                  <a16:creationId xmlns:a16="http://schemas.microsoft.com/office/drawing/2014/main" id="{91D49712-174D-4720-A0B6-E6C37CB12818}"/>
                </a:ext>
              </a:extLst>
            </p:cNvPr>
            <p:cNvCxnSpPr>
              <a:cxnSpLocks/>
            </p:cNvCxnSpPr>
            <p:nvPr/>
          </p:nvCxnSpPr>
          <p:spPr>
            <a:xfrm>
              <a:off x="850900" y="1905125"/>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8" name="Rectangle 7">
            <a:extLst>
              <a:ext uri="{FF2B5EF4-FFF2-40B4-BE49-F238E27FC236}">
                <a16:creationId xmlns:a16="http://schemas.microsoft.com/office/drawing/2014/main" id="{E339EEC3-2DAE-4877-B0E0-261D9EA670F3}"/>
              </a:ext>
            </a:extLst>
          </p:cNvPr>
          <p:cNvSpPr/>
          <p:nvPr/>
        </p:nvSpPr>
        <p:spPr>
          <a:xfrm>
            <a:off x="841247" y="2018005"/>
            <a:ext cx="5138928" cy="42907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ea typeface="MS PGothic"/>
              <a:cs typeface="+mn-cs"/>
            </a:endParaRPr>
          </a:p>
        </p:txBody>
      </p:sp>
      <p:sp>
        <p:nvSpPr>
          <p:cNvPr id="9" name="Text Box 7">
            <a:extLst>
              <a:ext uri="{FF2B5EF4-FFF2-40B4-BE49-F238E27FC236}">
                <a16:creationId xmlns:a16="http://schemas.microsoft.com/office/drawing/2014/main" id="{A078BFAE-E001-48B3-9F57-B654A9D40323}"/>
              </a:ext>
            </a:extLst>
          </p:cNvPr>
          <p:cNvSpPr txBox="1">
            <a:spLocks noChangeArrowheads="1"/>
          </p:cNvSpPr>
          <p:nvPr/>
        </p:nvSpPr>
        <p:spPr bwMode="auto">
          <a:xfrm>
            <a:off x="996124" y="3724549"/>
            <a:ext cx="4829175" cy="574415"/>
          </a:xfrm>
          <a:prstGeom prst="rect">
            <a:avLst/>
          </a:prstGeom>
          <a:solidFill>
            <a:schemeClr val="accent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ea typeface="MS PGothic"/>
                <a:cs typeface="+mn-cs"/>
              </a:rPr>
              <a:t>Receives consideration greater than the fair </a:t>
            </a:r>
            <a:br>
              <a:rPr kumimoji="0" lang="en-US" sz="1200" b="0" i="0" u="none" strike="noStrike" kern="1200" cap="none" spc="0" normalizeH="0" baseline="0" noProof="0" dirty="0">
                <a:ln>
                  <a:noFill/>
                </a:ln>
                <a:solidFill>
                  <a:prstClr val="white"/>
                </a:solidFill>
                <a:effectLst/>
                <a:uLnTx/>
                <a:uFillTx/>
                <a:ea typeface="MS PGothic"/>
                <a:cs typeface="+mn-cs"/>
              </a:rPr>
            </a:br>
            <a:r>
              <a:rPr kumimoji="0" lang="en-US" sz="1200" b="0" i="0" u="none" strike="noStrike" kern="1200" cap="none" spc="0" normalizeH="0" baseline="0" noProof="0" dirty="0">
                <a:ln>
                  <a:noFill/>
                </a:ln>
                <a:solidFill>
                  <a:prstClr val="white"/>
                </a:solidFill>
                <a:effectLst/>
                <a:uLnTx/>
                <a:uFillTx/>
                <a:ea typeface="MS PGothic"/>
                <a:cs typeface="+mn-cs"/>
              </a:rPr>
              <a:t>market value as per Rule 11UA</a:t>
            </a:r>
          </a:p>
        </p:txBody>
      </p:sp>
      <p:sp>
        <p:nvSpPr>
          <p:cNvPr id="10" name="Text Box 8">
            <a:extLst>
              <a:ext uri="{FF2B5EF4-FFF2-40B4-BE49-F238E27FC236}">
                <a16:creationId xmlns:a16="http://schemas.microsoft.com/office/drawing/2014/main" id="{65CECEC9-371A-4B87-AABC-5EA339058006}"/>
              </a:ext>
            </a:extLst>
          </p:cNvPr>
          <p:cNvSpPr txBox="1">
            <a:spLocks noChangeArrowheads="1"/>
          </p:cNvSpPr>
          <p:nvPr/>
        </p:nvSpPr>
        <p:spPr bwMode="auto">
          <a:xfrm>
            <a:off x="996124" y="5653942"/>
            <a:ext cx="4829175" cy="574415"/>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77586" marR="0" lvl="2" indent="2983" algn="ctr" defTabSz="1067296" rtl="0" eaLnBrk="0" fontAlgn="auto" latinLnBrk="0" hangingPunct="0">
              <a:spcBef>
                <a:spcPts val="0"/>
              </a:spcBef>
              <a:spcAft>
                <a:spcPts val="0"/>
              </a:spcAft>
              <a:buClr>
                <a:srgbClr val="FF0000"/>
              </a:buClr>
              <a:buSzPct val="85000"/>
              <a:buFontTx/>
              <a:buNone/>
              <a:tabLst/>
              <a:defRPr/>
            </a:pPr>
            <a:r>
              <a:rPr kumimoji="0" lang="en-US" sz="1200" i="0" u="none" strike="noStrike" kern="1200" cap="none" normalizeH="0" baseline="0" noProof="0" dirty="0">
                <a:ln>
                  <a:noFill/>
                </a:ln>
                <a:solidFill>
                  <a:prstClr val="white"/>
                </a:solidFill>
                <a:effectLst/>
                <a:uLnTx/>
                <a:uFillTx/>
                <a:ea typeface="MS PGothic"/>
              </a:rPr>
              <a:t>Excess over the FMV of share shall be taxable in the hands </a:t>
            </a:r>
            <a:br>
              <a:rPr kumimoji="0" lang="en-US" sz="1200" i="0" u="none" strike="noStrike" kern="1200" cap="none" normalizeH="0" baseline="0" noProof="0" dirty="0">
                <a:ln>
                  <a:noFill/>
                </a:ln>
                <a:solidFill>
                  <a:prstClr val="white"/>
                </a:solidFill>
                <a:effectLst/>
                <a:uLnTx/>
                <a:uFillTx/>
                <a:ea typeface="MS PGothic"/>
              </a:rPr>
            </a:br>
            <a:r>
              <a:rPr kumimoji="0" lang="en-US" sz="1200" i="0" u="none" strike="noStrike" kern="1200" cap="none" normalizeH="0" baseline="0" noProof="0" dirty="0">
                <a:ln>
                  <a:noFill/>
                </a:ln>
                <a:solidFill>
                  <a:prstClr val="white"/>
                </a:solidFill>
                <a:effectLst/>
                <a:uLnTx/>
                <a:uFillTx/>
                <a:ea typeface="MS PGothic"/>
              </a:rPr>
              <a:t>of the company under Income from Other Sources</a:t>
            </a:r>
          </a:p>
        </p:txBody>
      </p:sp>
      <p:sp>
        <p:nvSpPr>
          <p:cNvPr id="11" name="Arrow: Down 10">
            <a:extLst>
              <a:ext uri="{FF2B5EF4-FFF2-40B4-BE49-F238E27FC236}">
                <a16:creationId xmlns:a16="http://schemas.microsoft.com/office/drawing/2014/main" id="{A3CE24DA-50C5-4FF4-9488-DF793018D520}"/>
              </a:ext>
            </a:extLst>
          </p:cNvPr>
          <p:cNvSpPr/>
          <p:nvPr/>
        </p:nvSpPr>
        <p:spPr>
          <a:xfrm>
            <a:off x="3239064" y="5221372"/>
            <a:ext cx="343295" cy="315157"/>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ea typeface="MS PGothic"/>
              <a:cs typeface="+mn-cs"/>
            </a:endParaRPr>
          </a:p>
        </p:txBody>
      </p:sp>
      <p:sp>
        <p:nvSpPr>
          <p:cNvPr id="12" name="Text Box 7">
            <a:extLst>
              <a:ext uri="{FF2B5EF4-FFF2-40B4-BE49-F238E27FC236}">
                <a16:creationId xmlns:a16="http://schemas.microsoft.com/office/drawing/2014/main" id="{E6F481CF-FADD-4AAE-9EA8-61A196FAA3ED}"/>
              </a:ext>
            </a:extLst>
          </p:cNvPr>
          <p:cNvSpPr txBox="1">
            <a:spLocks noChangeArrowheads="1"/>
          </p:cNvSpPr>
          <p:nvPr/>
        </p:nvSpPr>
        <p:spPr bwMode="auto">
          <a:xfrm>
            <a:off x="1060450" y="4534708"/>
            <a:ext cx="2145060" cy="471103"/>
          </a:xfrm>
          <a:prstGeom prst="rect">
            <a:avLst/>
          </a:prstGeom>
          <a:solidFill>
            <a:schemeClr val="accent3"/>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chemeClr val="bg1"/>
                </a:solidFill>
                <a:effectLst/>
                <a:uLnTx/>
                <a:uFillTx/>
                <a:ea typeface="MS PGothic"/>
                <a:cs typeface="+mn-cs"/>
              </a:rPr>
              <a:t>Such Issue Price of shares </a:t>
            </a:r>
          </a:p>
        </p:txBody>
      </p:sp>
      <p:sp>
        <p:nvSpPr>
          <p:cNvPr id="13" name="Text Box 7">
            <a:extLst>
              <a:ext uri="{FF2B5EF4-FFF2-40B4-BE49-F238E27FC236}">
                <a16:creationId xmlns:a16="http://schemas.microsoft.com/office/drawing/2014/main" id="{41D8655B-83D4-4380-8D7B-4AF0B44CA339}"/>
              </a:ext>
            </a:extLst>
          </p:cNvPr>
          <p:cNvSpPr txBox="1">
            <a:spLocks noChangeArrowheads="1"/>
          </p:cNvSpPr>
          <p:nvPr/>
        </p:nvSpPr>
        <p:spPr bwMode="auto">
          <a:xfrm>
            <a:off x="3588989" y="4534708"/>
            <a:ext cx="2145060" cy="471103"/>
          </a:xfrm>
          <a:prstGeom prst="rect">
            <a:avLst/>
          </a:prstGeom>
          <a:solidFill>
            <a:schemeClr val="accent3"/>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schemeClr val="bg1"/>
                </a:solidFill>
                <a:effectLst/>
                <a:uLnTx/>
                <a:uFillTx/>
                <a:ea typeface="MS PGothic"/>
                <a:cs typeface="+mn-cs"/>
              </a:rPr>
              <a:t>FMV of shares </a:t>
            </a:r>
          </a:p>
        </p:txBody>
      </p:sp>
      <p:sp>
        <p:nvSpPr>
          <p:cNvPr id="14" name="Rectangle 13">
            <a:extLst>
              <a:ext uri="{FF2B5EF4-FFF2-40B4-BE49-F238E27FC236}">
                <a16:creationId xmlns:a16="http://schemas.microsoft.com/office/drawing/2014/main" id="{5DE79C35-F1BD-4B1B-A0DF-2056BEC2614E}"/>
              </a:ext>
            </a:extLst>
          </p:cNvPr>
          <p:cNvSpPr/>
          <p:nvPr/>
        </p:nvSpPr>
        <p:spPr>
          <a:xfrm>
            <a:off x="996124" y="4483052"/>
            <a:ext cx="4829175" cy="574415"/>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ea typeface="MS PGothic"/>
              <a:cs typeface="+mn-cs"/>
            </a:endParaRPr>
          </a:p>
        </p:txBody>
      </p:sp>
      <p:sp>
        <p:nvSpPr>
          <p:cNvPr id="15" name="Text Box 7">
            <a:extLst>
              <a:ext uri="{FF2B5EF4-FFF2-40B4-BE49-F238E27FC236}">
                <a16:creationId xmlns:a16="http://schemas.microsoft.com/office/drawing/2014/main" id="{043A3003-BB2F-4692-B983-11F51536F764}"/>
              </a:ext>
            </a:extLst>
          </p:cNvPr>
          <p:cNvSpPr txBox="1">
            <a:spLocks noChangeArrowheads="1"/>
          </p:cNvSpPr>
          <p:nvPr/>
        </p:nvSpPr>
        <p:spPr bwMode="auto">
          <a:xfrm>
            <a:off x="996124" y="2150393"/>
            <a:ext cx="4829175" cy="574415"/>
          </a:xfrm>
          <a:prstGeom prst="rect">
            <a:avLst/>
          </a:prstGeom>
          <a:solidFill>
            <a:schemeClr val="accent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ea typeface="MS PGothic"/>
                <a:cs typeface="+mn-cs"/>
              </a:rPr>
              <a:t>Private Company issues shares to</a:t>
            </a:r>
          </a:p>
        </p:txBody>
      </p:sp>
      <p:sp>
        <p:nvSpPr>
          <p:cNvPr id="16" name="Text Box 7">
            <a:extLst>
              <a:ext uri="{FF2B5EF4-FFF2-40B4-BE49-F238E27FC236}">
                <a16:creationId xmlns:a16="http://schemas.microsoft.com/office/drawing/2014/main" id="{C0B17E28-460B-4AED-B904-75C943EECFE7}"/>
              </a:ext>
            </a:extLst>
          </p:cNvPr>
          <p:cNvSpPr txBox="1">
            <a:spLocks noChangeArrowheads="1"/>
          </p:cNvSpPr>
          <p:nvPr/>
        </p:nvSpPr>
        <p:spPr bwMode="auto">
          <a:xfrm>
            <a:off x="996124" y="2937471"/>
            <a:ext cx="4829175" cy="574415"/>
          </a:xfrm>
          <a:prstGeom prst="rect">
            <a:avLst/>
          </a:prstGeom>
          <a:solidFill>
            <a:schemeClr val="accent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marR="0" lvl="2" indent="0" algn="ctr" defTabSz="1067296" rtl="0" eaLnBrk="0" fontAlgn="auto" latinLnBrk="0" hangingPunct="0">
              <a:lnSpc>
                <a:spcPts val="1222"/>
              </a:lnSpc>
              <a:spcBef>
                <a:spcPts val="0"/>
              </a:spcBef>
              <a:spcAft>
                <a:spcPts val="0"/>
              </a:spcAft>
              <a:buClr>
                <a:prstClr val="white"/>
              </a:buClr>
              <a:buSzPct val="85000"/>
              <a:buFontTx/>
              <a:buNone/>
              <a:tabLst/>
              <a:defRPr/>
            </a:pPr>
            <a:r>
              <a:rPr kumimoji="0" lang="en-US" sz="1200" b="0" i="0" u="none" strike="noStrike" kern="1200" cap="none" spc="0" normalizeH="0" baseline="0" noProof="0" dirty="0">
                <a:ln>
                  <a:noFill/>
                </a:ln>
                <a:solidFill>
                  <a:prstClr val="white"/>
                </a:solidFill>
                <a:effectLst/>
                <a:uLnTx/>
                <a:uFillTx/>
                <a:ea typeface="MS PGothic"/>
                <a:cs typeface="+mn-cs"/>
              </a:rPr>
              <a:t>Any person being a resident</a:t>
            </a:r>
          </a:p>
        </p:txBody>
      </p:sp>
      <p:cxnSp>
        <p:nvCxnSpPr>
          <p:cNvPr id="17" name="Straight Arrow Connector 16">
            <a:extLst>
              <a:ext uri="{FF2B5EF4-FFF2-40B4-BE49-F238E27FC236}">
                <a16:creationId xmlns:a16="http://schemas.microsoft.com/office/drawing/2014/main" id="{800C2FA4-5CF3-495E-B1FB-B2BBB39D7CF3}"/>
              </a:ext>
            </a:extLst>
          </p:cNvPr>
          <p:cNvCxnSpPr>
            <a:cxnSpLocks/>
            <a:stCxn id="15" idx="2"/>
            <a:endCxn id="16" idx="0"/>
          </p:cNvCxnSpPr>
          <p:nvPr/>
        </p:nvCxnSpPr>
        <p:spPr>
          <a:xfrm>
            <a:off x="3410712" y="2724808"/>
            <a:ext cx="0" cy="2126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66BAE5E-F002-441E-BC84-6BDACFC71341}"/>
              </a:ext>
            </a:extLst>
          </p:cNvPr>
          <p:cNvCxnSpPr>
            <a:cxnSpLocks/>
            <a:stCxn id="16" idx="2"/>
            <a:endCxn id="9" idx="0"/>
          </p:cNvCxnSpPr>
          <p:nvPr/>
        </p:nvCxnSpPr>
        <p:spPr>
          <a:xfrm>
            <a:off x="3410712" y="3511886"/>
            <a:ext cx="0" cy="2126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F839348F-13FD-446A-9B74-8971B5FAAAFE}"/>
              </a:ext>
            </a:extLst>
          </p:cNvPr>
          <p:cNvGrpSpPr/>
          <p:nvPr/>
        </p:nvGrpSpPr>
        <p:grpSpPr>
          <a:xfrm>
            <a:off x="6253963" y="1614276"/>
            <a:ext cx="5213462" cy="4694450"/>
            <a:chOff x="6253963" y="1614276"/>
            <a:chExt cx="5213462" cy="4694450"/>
          </a:xfrm>
        </p:grpSpPr>
        <p:sp>
          <p:nvSpPr>
            <p:cNvPr id="20" name="Text Box 7">
              <a:extLst>
                <a:ext uri="{FF2B5EF4-FFF2-40B4-BE49-F238E27FC236}">
                  <a16:creationId xmlns:a16="http://schemas.microsoft.com/office/drawing/2014/main" id="{4E5396B9-6601-4FD3-A337-FB3EE405AB3C}"/>
                </a:ext>
              </a:extLst>
            </p:cNvPr>
            <p:cNvSpPr txBox="1">
              <a:spLocks noChangeArrowheads="1"/>
            </p:cNvSpPr>
            <p:nvPr/>
          </p:nvSpPr>
          <p:spPr bwMode="auto">
            <a:xfrm>
              <a:off x="6262813" y="4058216"/>
              <a:ext cx="5204612" cy="2250510"/>
            </a:xfrm>
            <a:prstGeom prst="rect">
              <a:avLst/>
            </a:prstGeom>
            <a:noFill/>
            <a:ln w="3175" cap="flat" cmpd="sng" algn="ctr">
              <a:solidFill>
                <a:schemeClr val="bg1">
                  <a:lumMod val="75000"/>
                </a:schemeClr>
              </a:solid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0" rIns="45720" bIns="0" anchor="ctr"/>
            <a:lstStyle/>
            <a:p>
              <a:pPr marL="0" lvl="2" defTabSz="1067296" eaLnBrk="0" hangingPunct="0">
                <a:lnSpc>
                  <a:spcPct val="110000"/>
                </a:lnSpc>
                <a:spcBef>
                  <a:spcPts val="300"/>
                </a:spcBef>
                <a:buClr>
                  <a:prstClr val="white"/>
                </a:buClr>
                <a:buSzPct val="85000"/>
                <a:defRPr/>
              </a:pPr>
              <a:r>
                <a:rPr lang="en-US" sz="1200" dirty="0">
                  <a:solidFill>
                    <a:schemeClr val="accent3"/>
                  </a:solidFill>
                  <a:ea typeface="MS PGothic"/>
                </a:rPr>
                <a:t>As per notification dated May 24, 2018, in case of valuation of unquoted equity shares, only a SEBI registered Category I Merchant Banker can do valuation using DCF methodology.</a:t>
              </a:r>
            </a:p>
            <a:p>
              <a:pPr marL="0" lvl="2" defTabSz="1067296" eaLnBrk="0" hangingPunct="0">
                <a:lnSpc>
                  <a:spcPct val="110000"/>
                </a:lnSpc>
                <a:spcBef>
                  <a:spcPts val="300"/>
                </a:spcBef>
                <a:buClr>
                  <a:prstClr val="white"/>
                </a:buClr>
                <a:buSzPct val="85000"/>
                <a:defRPr/>
              </a:pPr>
              <a:r>
                <a:rPr lang="en-US" sz="1200" dirty="0">
                  <a:solidFill>
                    <a:schemeClr val="accent3"/>
                  </a:solidFill>
                  <a:ea typeface="MS PGothic"/>
                </a:rPr>
                <a:t>As per notification issued in February 2019, all the startups registered with DPIIT and whose paid-up capital and the share premium after issue or proposed issue of such shares, if any, does not exceed INR 25 Cr are exempt from the angel tax provision of this section.</a:t>
              </a:r>
            </a:p>
            <a:p>
              <a:pPr marL="0" lvl="2" defTabSz="1067296" eaLnBrk="0" hangingPunct="0">
                <a:lnSpc>
                  <a:spcPct val="110000"/>
                </a:lnSpc>
                <a:spcBef>
                  <a:spcPts val="300"/>
                </a:spcBef>
                <a:buClr>
                  <a:prstClr val="white"/>
                </a:buClr>
                <a:buSzPct val="85000"/>
                <a:defRPr/>
              </a:pPr>
              <a:r>
                <a:rPr lang="en-US" sz="1200" dirty="0">
                  <a:ea typeface="MS PGothic"/>
                </a:rPr>
                <a:t>For shares other than unquoted equity shares (like preference shares), </a:t>
              </a:r>
              <a:br>
                <a:rPr lang="en-US" sz="1200" dirty="0">
                  <a:ea typeface="MS PGothic"/>
                </a:rPr>
              </a:br>
              <a:r>
                <a:rPr lang="en-US" sz="1200" dirty="0">
                  <a:ea typeface="MS PGothic"/>
                </a:rPr>
                <a:t>the taxpayer continues to have the option to obtain a valuation report </a:t>
              </a:r>
              <a:br>
                <a:rPr lang="en-US" sz="1200" dirty="0">
                  <a:ea typeface="MS PGothic"/>
                </a:rPr>
              </a:br>
              <a:r>
                <a:rPr lang="en-US" sz="1200" dirty="0">
                  <a:ea typeface="MS PGothic"/>
                </a:rPr>
                <a:t>from either a Category I Merchant Banker or a Chartered Accountant.</a:t>
              </a:r>
            </a:p>
          </p:txBody>
        </p:sp>
        <p:sp>
          <p:nvSpPr>
            <p:cNvPr id="22" name="TextBox 21">
              <a:extLst>
                <a:ext uri="{FF2B5EF4-FFF2-40B4-BE49-F238E27FC236}">
                  <a16:creationId xmlns:a16="http://schemas.microsoft.com/office/drawing/2014/main" id="{C49F01C3-3377-4E77-8EBC-4FFDBF4C0241}"/>
                </a:ext>
              </a:extLst>
            </p:cNvPr>
            <p:cNvSpPr txBox="1"/>
            <p:nvPr/>
          </p:nvSpPr>
          <p:spPr>
            <a:xfrm>
              <a:off x="6253963" y="1614276"/>
              <a:ext cx="5204612" cy="993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defPPr>
                <a:defRPr lang="en-US"/>
              </a:defPPr>
              <a:lvl1pPr algn="ctr" defTabSz="913776">
                <a:defRPr sz="1100">
                  <a:solidFill>
                    <a:srgbClr val="FF0000"/>
                  </a:solidFill>
                </a:defRPr>
              </a:lvl1pPr>
              <a:lvl2pPr marL="456887" defTabSz="913776">
                <a:defRPr>
                  <a:solidFill>
                    <a:schemeClr val="lt1"/>
                  </a:solidFill>
                </a:defRPr>
              </a:lvl2pPr>
              <a:lvl3pPr marL="913776" defTabSz="913776">
                <a:defRPr>
                  <a:solidFill>
                    <a:schemeClr val="lt1"/>
                  </a:solidFill>
                </a:defRPr>
              </a:lvl3pPr>
              <a:lvl4pPr marL="1370661" defTabSz="913776">
                <a:defRPr>
                  <a:solidFill>
                    <a:schemeClr val="lt1"/>
                  </a:solidFill>
                </a:defRPr>
              </a:lvl4pPr>
              <a:lvl5pPr marL="1827549" defTabSz="913776">
                <a:defRPr>
                  <a:solidFill>
                    <a:schemeClr val="lt1"/>
                  </a:solidFill>
                </a:defRPr>
              </a:lvl5pPr>
              <a:lvl6pPr marL="2284435" defTabSz="913776">
                <a:defRPr>
                  <a:solidFill>
                    <a:schemeClr val="lt1"/>
                  </a:solidFill>
                </a:defRPr>
              </a:lvl6pPr>
              <a:lvl7pPr marL="2741322" defTabSz="913776">
                <a:defRPr>
                  <a:solidFill>
                    <a:schemeClr val="lt1"/>
                  </a:solidFill>
                </a:defRPr>
              </a:lvl7pPr>
              <a:lvl8pPr marL="3198210" defTabSz="913776">
                <a:defRPr>
                  <a:solidFill>
                    <a:schemeClr val="lt1"/>
                  </a:solidFill>
                </a:defRPr>
              </a:lvl8pPr>
              <a:lvl9pPr marL="3655097" defTabSz="913776">
                <a:defRPr>
                  <a:solidFill>
                    <a:schemeClr val="lt1"/>
                  </a:solidFill>
                </a:defRPr>
              </a:lvl9pPr>
            </a:lstStyle>
            <a:p>
              <a:pPr algn="l">
                <a:lnSpc>
                  <a:spcPct val="110000"/>
                </a:lnSpc>
                <a:spcBef>
                  <a:spcPts val="300"/>
                </a:spcBef>
                <a:buClr>
                  <a:schemeClr val="accent2"/>
                </a:buClr>
              </a:pPr>
              <a:r>
                <a:rPr lang="en-US" sz="1400" dirty="0">
                  <a:solidFill>
                    <a:schemeClr val="tx1"/>
                  </a:solidFill>
                </a:rPr>
                <a:t>Rule 11UA prescribes two methods of valuation to determine the fair market value of shares to be carried by a SEBI registered Merchant Banker or a Chartered Accountant. The assessee has the options of choosing any of the below method:</a:t>
              </a:r>
            </a:p>
          </p:txBody>
        </p:sp>
        <p:sp>
          <p:nvSpPr>
            <p:cNvPr id="23" name="Rectangle 22">
              <a:extLst>
                <a:ext uri="{FF2B5EF4-FFF2-40B4-BE49-F238E27FC236}">
                  <a16:creationId xmlns:a16="http://schemas.microsoft.com/office/drawing/2014/main" id="{91E36506-D5BC-4566-B1C4-6AA6642AC8A1}"/>
                </a:ext>
              </a:extLst>
            </p:cNvPr>
            <p:cNvSpPr/>
            <p:nvPr/>
          </p:nvSpPr>
          <p:spPr>
            <a:xfrm>
              <a:off x="6253963" y="2613830"/>
              <a:ext cx="5138928" cy="290849"/>
            </a:xfrm>
            <a:prstGeom prst="rect">
              <a:avLst/>
            </a:prstGeom>
          </p:spPr>
          <p:txBody>
            <a:bodyPr wrap="square" lIns="0" tIns="45720" rIns="0" bIns="45720" anchor="b">
              <a:no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2"/>
                  </a:solidFill>
                </a:rPr>
                <a:t>Fair Market Value Computation:</a:t>
              </a:r>
            </a:p>
          </p:txBody>
        </p:sp>
        <p:cxnSp>
          <p:nvCxnSpPr>
            <p:cNvPr id="24" name="Straight Connector 23">
              <a:extLst>
                <a:ext uri="{FF2B5EF4-FFF2-40B4-BE49-F238E27FC236}">
                  <a16:creationId xmlns:a16="http://schemas.microsoft.com/office/drawing/2014/main" id="{0A326A7C-F0BD-4C19-9C15-94783C94ADAD}"/>
                </a:ext>
              </a:extLst>
            </p:cNvPr>
            <p:cNvCxnSpPr>
              <a:cxnSpLocks/>
            </p:cNvCxnSpPr>
            <p:nvPr/>
          </p:nvCxnSpPr>
          <p:spPr>
            <a:xfrm>
              <a:off x="6253963" y="2904679"/>
              <a:ext cx="55245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Text Box 7">
              <a:extLst>
                <a:ext uri="{FF2B5EF4-FFF2-40B4-BE49-F238E27FC236}">
                  <a16:creationId xmlns:a16="http://schemas.microsoft.com/office/drawing/2014/main" id="{D92357ED-0FD5-4702-A357-FAB62A39F4C9}"/>
                </a:ext>
              </a:extLst>
            </p:cNvPr>
            <p:cNvSpPr txBox="1">
              <a:spLocks noChangeArrowheads="1"/>
            </p:cNvSpPr>
            <p:nvPr/>
          </p:nvSpPr>
          <p:spPr bwMode="auto">
            <a:xfrm>
              <a:off x="6262813" y="3183589"/>
              <a:ext cx="1224403" cy="550721"/>
            </a:xfrm>
            <a:prstGeom prst="rect">
              <a:avLst/>
            </a:prstGeom>
            <a:solidFill>
              <a:schemeClr val="tx2"/>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0" tIns="0" rIns="0" bIns="0" anchor="ctr"/>
            <a:lstStyle/>
            <a:p>
              <a:pPr marL="0" marR="0" lvl="2" indent="0" algn="ctr" defTabSz="1067296" rtl="0" eaLnBrk="0" fontAlgn="auto" latinLnBrk="0" hangingPunct="0">
                <a:spcBef>
                  <a:spcPts val="0"/>
                </a:spcBef>
                <a:spcAft>
                  <a:spcPts val="0"/>
                </a:spcAft>
                <a:buClr>
                  <a:prstClr val="white"/>
                </a:buClr>
                <a:buSzPct val="85000"/>
                <a:buFontTx/>
                <a:buNone/>
                <a:tabLst/>
                <a:defRPr/>
              </a:pPr>
              <a:r>
                <a:rPr kumimoji="0" lang="en-US" sz="1200" b="1" i="0" u="none" strike="noStrike" kern="1200" cap="none" spc="0" normalizeH="0" baseline="0" noProof="0" dirty="0">
                  <a:ln>
                    <a:noFill/>
                  </a:ln>
                  <a:solidFill>
                    <a:prstClr val="white"/>
                  </a:solidFill>
                  <a:effectLst/>
                  <a:uLnTx/>
                  <a:uFillTx/>
                  <a:ea typeface="MS PGothic"/>
                  <a:cs typeface="+mn-cs"/>
                </a:rPr>
                <a:t>Fair market </a:t>
              </a:r>
              <a:br>
                <a:rPr kumimoji="0" lang="en-US" sz="1200" b="1" i="0" u="none" strike="noStrike" kern="1200" cap="none" spc="0" normalizeH="0" baseline="0" noProof="0" dirty="0">
                  <a:ln>
                    <a:noFill/>
                  </a:ln>
                  <a:solidFill>
                    <a:prstClr val="white"/>
                  </a:solidFill>
                  <a:effectLst/>
                  <a:uLnTx/>
                  <a:uFillTx/>
                  <a:ea typeface="MS PGothic"/>
                  <a:cs typeface="+mn-cs"/>
                </a:rPr>
              </a:br>
              <a:r>
                <a:rPr kumimoji="0" lang="en-US" sz="1200" b="1" i="0" u="none" strike="noStrike" kern="1200" cap="none" spc="0" normalizeH="0" baseline="0" noProof="0" dirty="0">
                  <a:ln>
                    <a:noFill/>
                  </a:ln>
                  <a:solidFill>
                    <a:prstClr val="white"/>
                  </a:solidFill>
                  <a:effectLst/>
                  <a:uLnTx/>
                  <a:uFillTx/>
                  <a:ea typeface="MS PGothic"/>
                  <a:cs typeface="+mn-cs"/>
                </a:rPr>
                <a:t>value of shares</a:t>
              </a:r>
            </a:p>
          </p:txBody>
        </p:sp>
        <p:grpSp>
          <p:nvGrpSpPr>
            <p:cNvPr id="32" name="Group 31">
              <a:extLst>
                <a:ext uri="{FF2B5EF4-FFF2-40B4-BE49-F238E27FC236}">
                  <a16:creationId xmlns:a16="http://schemas.microsoft.com/office/drawing/2014/main" id="{B69E9809-0FB4-43EA-8117-33BD562B4C6C}"/>
                </a:ext>
              </a:extLst>
            </p:cNvPr>
            <p:cNvGrpSpPr/>
            <p:nvPr/>
          </p:nvGrpSpPr>
          <p:grpSpPr>
            <a:xfrm>
              <a:off x="7957997" y="3029429"/>
              <a:ext cx="3509428" cy="859040"/>
              <a:chOff x="7957997" y="3029429"/>
              <a:chExt cx="3509428" cy="859040"/>
            </a:xfrm>
          </p:grpSpPr>
          <p:sp>
            <p:nvSpPr>
              <p:cNvPr id="25" name="Text Box 7">
                <a:extLst>
                  <a:ext uri="{FF2B5EF4-FFF2-40B4-BE49-F238E27FC236}">
                    <a16:creationId xmlns:a16="http://schemas.microsoft.com/office/drawing/2014/main" id="{FA2EA26F-72A2-4E59-A7D2-6A6B8814F3CE}"/>
                  </a:ext>
                </a:extLst>
              </p:cNvPr>
              <p:cNvSpPr txBox="1">
                <a:spLocks noChangeArrowheads="1"/>
              </p:cNvSpPr>
              <p:nvPr/>
            </p:nvSpPr>
            <p:spPr bwMode="auto">
              <a:xfrm>
                <a:off x="7957997" y="3029429"/>
                <a:ext cx="3509428" cy="380859"/>
              </a:xfrm>
              <a:prstGeom prst="rect">
                <a:avLst/>
              </a:prstGeom>
              <a:solidFill>
                <a:schemeClr val="bg1">
                  <a:lumMod val="9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0" rIns="45720" bIns="0" anchor="ctr"/>
              <a:lstStyle/>
              <a:p>
                <a:pPr marL="0" marR="0" lvl="2" indent="0" algn="l" defTabSz="1067296" rtl="0" eaLnBrk="0" fontAlgn="auto" latinLnBrk="0" hangingPunct="0">
                  <a:spcBef>
                    <a:spcPts val="0"/>
                  </a:spcBef>
                  <a:spcAft>
                    <a:spcPts val="0"/>
                  </a:spcAft>
                  <a:buClr>
                    <a:prstClr val="white"/>
                  </a:buClr>
                  <a:buSzPct val="85000"/>
                  <a:buFontTx/>
                  <a:buNone/>
                  <a:tabLst/>
                  <a:defRPr/>
                </a:pPr>
                <a:r>
                  <a:rPr kumimoji="0" lang="en-US" sz="1200" i="0" u="none" strike="noStrike" kern="1200" cap="none" normalizeH="0" baseline="0" noProof="0" dirty="0">
                    <a:ln>
                      <a:noFill/>
                    </a:ln>
                    <a:effectLst/>
                    <a:uLnTx/>
                    <a:uFillTx/>
                    <a:ea typeface="MS PGothic"/>
                    <a:cs typeface="+mn-cs"/>
                  </a:rPr>
                  <a:t>Option 1 – Adjusted NAV (CA and MB) </a:t>
                </a:r>
              </a:p>
            </p:txBody>
          </p:sp>
          <p:sp>
            <p:nvSpPr>
              <p:cNvPr id="27" name="Text Box 7">
                <a:extLst>
                  <a:ext uri="{FF2B5EF4-FFF2-40B4-BE49-F238E27FC236}">
                    <a16:creationId xmlns:a16="http://schemas.microsoft.com/office/drawing/2014/main" id="{F9EB6F65-2C0E-4152-AA14-95CF0629EF94}"/>
                  </a:ext>
                </a:extLst>
              </p:cNvPr>
              <p:cNvSpPr txBox="1">
                <a:spLocks noChangeArrowheads="1"/>
              </p:cNvSpPr>
              <p:nvPr/>
            </p:nvSpPr>
            <p:spPr bwMode="auto">
              <a:xfrm>
                <a:off x="7957997" y="3507610"/>
                <a:ext cx="3509428" cy="380859"/>
              </a:xfrm>
              <a:prstGeom prst="rect">
                <a:avLst/>
              </a:prstGeom>
              <a:solidFill>
                <a:schemeClr val="bg1">
                  <a:lumMod val="95000"/>
                </a:schemeClr>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91440" tIns="91440" rIns="45720" bIns="0" anchor="ctr"/>
              <a:lstStyle/>
              <a:p>
                <a:pPr marL="0" marR="0" lvl="2" algn="l" defTabSz="1067296" rtl="0" eaLnBrk="0" fontAlgn="auto" latinLnBrk="0" hangingPunct="0">
                  <a:lnSpc>
                    <a:spcPct val="110000"/>
                  </a:lnSpc>
                  <a:spcBef>
                    <a:spcPts val="0"/>
                  </a:spcBef>
                  <a:spcAft>
                    <a:spcPts val="0"/>
                  </a:spcAft>
                  <a:buClr>
                    <a:schemeClr val="accent2"/>
                  </a:buClr>
                  <a:buSzPct val="100000"/>
                  <a:tabLst/>
                  <a:defRPr/>
                </a:pPr>
                <a:r>
                  <a:rPr kumimoji="0" lang="en-US" sz="1200" i="0" u="none" strike="noStrike" kern="1200" cap="none" normalizeH="0" baseline="0" noProof="0" dirty="0">
                    <a:ln>
                      <a:noFill/>
                    </a:ln>
                    <a:effectLst/>
                    <a:uLnTx/>
                    <a:uFillTx/>
                    <a:ea typeface="MS PGothic"/>
                    <a:cs typeface="+mn-cs"/>
                  </a:rPr>
                  <a:t>Option 2 – Discounted Cash Flow Method (MB)</a:t>
                </a:r>
              </a:p>
            </p:txBody>
          </p:sp>
        </p:grpSp>
        <p:cxnSp>
          <p:nvCxnSpPr>
            <p:cNvPr id="33" name="Connector: Elbow 32">
              <a:extLst>
                <a:ext uri="{FF2B5EF4-FFF2-40B4-BE49-F238E27FC236}">
                  <a16:creationId xmlns:a16="http://schemas.microsoft.com/office/drawing/2014/main" id="{A8EDF2EF-C8E2-4307-BAE3-D58A758EEE95}"/>
                </a:ext>
              </a:extLst>
            </p:cNvPr>
            <p:cNvCxnSpPr>
              <a:cxnSpLocks/>
              <a:stCxn id="26" idx="3"/>
              <a:endCxn id="25" idx="1"/>
            </p:cNvCxnSpPr>
            <p:nvPr/>
          </p:nvCxnSpPr>
          <p:spPr>
            <a:xfrm flipV="1">
              <a:off x="7487216" y="3219859"/>
              <a:ext cx="470781" cy="239091"/>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432BD6B5-A00A-48A1-A7E2-846DB9AF84F7}"/>
                </a:ext>
              </a:extLst>
            </p:cNvPr>
            <p:cNvCxnSpPr>
              <a:cxnSpLocks/>
              <a:stCxn id="26" idx="3"/>
              <a:endCxn id="27" idx="1"/>
            </p:cNvCxnSpPr>
            <p:nvPr/>
          </p:nvCxnSpPr>
          <p:spPr>
            <a:xfrm>
              <a:off x="7487216" y="3458950"/>
              <a:ext cx="470781" cy="23909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Arrow: Chevron 30">
            <a:extLst>
              <a:ext uri="{FF2B5EF4-FFF2-40B4-BE49-F238E27FC236}">
                <a16:creationId xmlns:a16="http://schemas.microsoft.com/office/drawing/2014/main" id="{43E8C249-DFF4-4072-BD94-354DF4405D23}"/>
              </a:ext>
            </a:extLst>
          </p:cNvPr>
          <p:cNvSpPr/>
          <p:nvPr/>
        </p:nvSpPr>
        <p:spPr>
          <a:xfrm>
            <a:off x="3317113" y="4643634"/>
            <a:ext cx="171648" cy="251805"/>
          </a:xfrm>
          <a:prstGeom prst="chevron">
            <a:avLst/>
          </a:prstGeom>
          <a:solidFill>
            <a:schemeClr val="accent2"/>
          </a:solidFill>
          <a:ln w="12700" cap="flat" cmpd="sng" algn="ctr">
            <a:noFill/>
            <a:prstDash val="solid"/>
            <a:miter lim="800000"/>
          </a:ln>
          <a:effectLst>
            <a:outerShdw blurRad="63500" dist="37357" dir="2700000" rotWithShape="0">
              <a:scrgbClr r="0" g="0" b="0">
                <a:alpha val="4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solidFill>
                <a:srgbClr val="404040"/>
              </a:solidFill>
              <a:latin typeface="Calibri" panose="020F0502020204030204" pitchFamily="34" charset="0"/>
            </a:endParaRPr>
          </a:p>
        </p:txBody>
      </p:sp>
    </p:spTree>
    <p:extLst>
      <p:ext uri="{BB962C8B-B14F-4D97-AF65-F5344CB8AC3E}">
        <p14:creationId xmlns:p14="http://schemas.microsoft.com/office/powerpoint/2010/main" val="1790664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926EB4F7-ABD4-4A32-B85A-3DB0087E6D70}"/>
              </a:ext>
            </a:extLst>
          </p:cNvPr>
          <p:cNvSpPr/>
          <p:nvPr/>
        </p:nvSpPr>
        <p:spPr>
          <a:xfrm>
            <a:off x="841248" y="2224225"/>
            <a:ext cx="5073322" cy="1822666"/>
          </a:xfrm>
          <a:prstGeom prst="rect">
            <a:avLst/>
          </a:prstGeom>
          <a:noFill/>
          <a:ln w="9525">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bIns="91440" rtlCol="0" anchor="b"/>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455560"/>
                </a:solidFill>
                <a:effectLst/>
                <a:uLnTx/>
                <a:uFillTx/>
                <a:ea typeface="MS PGothic"/>
                <a:cs typeface="+mn-cs"/>
              </a:rPr>
              <a:t>Transfer of Capital Instrument </a:t>
            </a:r>
            <a:br>
              <a:rPr kumimoji="0" lang="en-US" sz="1200" b="1" i="0" u="none" strike="noStrike" kern="1200" cap="none" spc="0" normalizeH="0" baseline="0" noProof="0" dirty="0">
                <a:ln>
                  <a:noFill/>
                </a:ln>
                <a:solidFill>
                  <a:srgbClr val="455560"/>
                </a:solidFill>
                <a:effectLst/>
                <a:uLnTx/>
                <a:uFillTx/>
                <a:ea typeface="MS PGothic"/>
                <a:cs typeface="+mn-cs"/>
              </a:rPr>
            </a:br>
            <a:r>
              <a:rPr kumimoji="0" lang="en-US" sz="1200" b="1" i="0" u="none" strike="noStrike" kern="1200" cap="none" spc="0" normalizeH="0" baseline="0" noProof="0" dirty="0">
                <a:ln>
                  <a:noFill/>
                </a:ln>
                <a:solidFill>
                  <a:srgbClr val="455560"/>
                </a:solidFill>
                <a:effectLst/>
                <a:uLnTx/>
                <a:uFillTx/>
                <a:ea typeface="MS PGothic"/>
                <a:cs typeface="+mn-cs"/>
              </a:rPr>
              <a:t>by/of an unlisted resident Indian company </a:t>
            </a:r>
            <a:br>
              <a:rPr kumimoji="0" lang="en-US" sz="1200" b="1" i="0" u="none" strike="noStrike" kern="1200" cap="none" spc="0" normalizeH="0" baseline="0" noProof="0" dirty="0">
                <a:ln>
                  <a:noFill/>
                </a:ln>
                <a:solidFill>
                  <a:srgbClr val="455560"/>
                </a:solidFill>
                <a:effectLst/>
                <a:uLnTx/>
                <a:uFillTx/>
                <a:ea typeface="MS PGothic"/>
                <a:cs typeface="+mn-cs"/>
              </a:rPr>
            </a:br>
            <a:r>
              <a:rPr kumimoji="0" lang="en-US" sz="1200" b="1" i="0" u="none" strike="noStrike" kern="1200" cap="none" spc="0" normalizeH="0" baseline="0" noProof="0" dirty="0">
                <a:ln>
                  <a:noFill/>
                </a:ln>
                <a:solidFill>
                  <a:srgbClr val="455560"/>
                </a:solidFill>
                <a:effectLst/>
                <a:uLnTx/>
                <a:uFillTx/>
                <a:ea typeface="MS PGothic"/>
                <a:cs typeface="+mn-cs"/>
              </a:rPr>
              <a:t>from a Resident to a Non-Resident (R to NR)</a:t>
            </a:r>
          </a:p>
        </p:txBody>
      </p:sp>
      <p:sp>
        <p:nvSpPr>
          <p:cNvPr id="50" name="Rectangle 49">
            <a:extLst>
              <a:ext uri="{FF2B5EF4-FFF2-40B4-BE49-F238E27FC236}">
                <a16:creationId xmlns:a16="http://schemas.microsoft.com/office/drawing/2014/main" id="{DAC81035-907F-458D-A62D-31971B3739E1}"/>
              </a:ext>
            </a:extLst>
          </p:cNvPr>
          <p:cNvSpPr/>
          <p:nvPr/>
        </p:nvSpPr>
        <p:spPr>
          <a:xfrm>
            <a:off x="6385253" y="2224225"/>
            <a:ext cx="5073322" cy="1822666"/>
          </a:xfrm>
          <a:prstGeom prst="rect">
            <a:avLst/>
          </a:prstGeom>
          <a:noFill/>
          <a:ln w="9525">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bIns="91440" rtlCol="0" anchor="b"/>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455560"/>
                </a:solidFill>
                <a:effectLst/>
                <a:uLnTx/>
                <a:uFillTx/>
                <a:ea typeface="MS PGothic"/>
                <a:cs typeface="+mn-cs"/>
              </a:rPr>
              <a:t>Transfer of Capital Instrument </a:t>
            </a:r>
            <a:br>
              <a:rPr kumimoji="0" lang="en-US" sz="1200" b="1" i="0" u="none" strike="noStrike" kern="1200" cap="none" spc="0" normalizeH="0" baseline="0" noProof="0" dirty="0">
                <a:ln>
                  <a:noFill/>
                </a:ln>
                <a:solidFill>
                  <a:srgbClr val="455560"/>
                </a:solidFill>
                <a:effectLst/>
                <a:uLnTx/>
                <a:uFillTx/>
                <a:ea typeface="MS PGothic"/>
                <a:cs typeface="+mn-cs"/>
              </a:rPr>
            </a:br>
            <a:r>
              <a:rPr kumimoji="0" lang="en-US" sz="1200" b="1" i="0" u="none" strike="noStrike" kern="1200" cap="none" spc="0" normalizeH="0" baseline="0" noProof="0" dirty="0">
                <a:ln>
                  <a:noFill/>
                </a:ln>
                <a:solidFill>
                  <a:srgbClr val="455560"/>
                </a:solidFill>
                <a:effectLst/>
                <a:uLnTx/>
                <a:uFillTx/>
                <a:ea typeface="MS PGothic"/>
                <a:cs typeface="+mn-cs"/>
              </a:rPr>
              <a:t>by/of an unlisted resident Indian company </a:t>
            </a:r>
            <a:br>
              <a:rPr kumimoji="0" lang="en-US" sz="1200" b="1" i="0" u="none" strike="noStrike" kern="1200" cap="none" spc="0" normalizeH="0" baseline="0" noProof="0" dirty="0">
                <a:ln>
                  <a:noFill/>
                </a:ln>
                <a:solidFill>
                  <a:srgbClr val="455560"/>
                </a:solidFill>
                <a:effectLst/>
                <a:uLnTx/>
                <a:uFillTx/>
                <a:ea typeface="MS PGothic"/>
                <a:cs typeface="+mn-cs"/>
              </a:rPr>
            </a:br>
            <a:r>
              <a:rPr kumimoji="0" lang="en-US" sz="1200" b="1" i="0" u="none" strike="noStrike" kern="1200" cap="none" spc="0" normalizeH="0" baseline="0" noProof="0" dirty="0">
                <a:ln>
                  <a:noFill/>
                </a:ln>
                <a:solidFill>
                  <a:srgbClr val="455560"/>
                </a:solidFill>
                <a:effectLst/>
                <a:uLnTx/>
                <a:uFillTx/>
                <a:ea typeface="MS PGothic"/>
                <a:cs typeface="+mn-cs"/>
              </a:rPr>
              <a:t>from a Non-Resident to a Resident (NR to R)</a:t>
            </a:r>
          </a:p>
        </p:txBody>
      </p:sp>
      <p:sp>
        <p:nvSpPr>
          <p:cNvPr id="2" name="Slide Number Placeholder 1">
            <a:extLst>
              <a:ext uri="{FF2B5EF4-FFF2-40B4-BE49-F238E27FC236}">
                <a16:creationId xmlns:a16="http://schemas.microsoft.com/office/drawing/2014/main" id="{9EB4C0D7-257E-4AFD-A265-C9B4D128F7E0}"/>
              </a:ext>
            </a:extLst>
          </p:cNvPr>
          <p:cNvSpPr>
            <a:spLocks noGrp="1"/>
          </p:cNvSpPr>
          <p:nvPr>
            <p:ph type="sldNum" sz="quarter" idx="12"/>
          </p:nvPr>
        </p:nvSpPr>
        <p:spPr/>
        <p:txBody>
          <a:bodyPr/>
          <a:lstStyle/>
          <a:p>
            <a:fld id="{CB7FE98A-78B1-495F-8A5C-53E48422F91F}" type="slidenum">
              <a:rPr lang="en-US" smtClean="0"/>
              <a:pPr/>
              <a:t>34</a:t>
            </a:fld>
            <a:endParaRPr lang="en-US" dirty="0"/>
          </a:p>
        </p:txBody>
      </p:sp>
      <p:sp>
        <p:nvSpPr>
          <p:cNvPr id="4" name="Title 3">
            <a:extLst>
              <a:ext uri="{FF2B5EF4-FFF2-40B4-BE49-F238E27FC236}">
                <a16:creationId xmlns:a16="http://schemas.microsoft.com/office/drawing/2014/main" id="{077AABA3-4D73-48C2-9001-50F838F7193E}"/>
              </a:ext>
            </a:extLst>
          </p:cNvPr>
          <p:cNvSpPr>
            <a:spLocks noGrp="1"/>
          </p:cNvSpPr>
          <p:nvPr>
            <p:ph type="title"/>
          </p:nvPr>
        </p:nvSpPr>
        <p:spPr>
          <a:xfrm>
            <a:off x="841248" y="694568"/>
            <a:ext cx="9887108" cy="373839"/>
          </a:xfrm>
        </p:spPr>
        <p:txBody>
          <a:bodyPr/>
          <a:lstStyle/>
          <a:p>
            <a:r>
              <a:rPr lang="en-US" sz="2700" dirty="0"/>
              <a:t>Income Tax Act vs FEMA Act: Direct Transfer of Shares (1/2)</a:t>
            </a:r>
          </a:p>
        </p:txBody>
      </p:sp>
      <p:sp>
        <p:nvSpPr>
          <p:cNvPr id="6" name="Rectangle 5">
            <a:extLst>
              <a:ext uri="{FF2B5EF4-FFF2-40B4-BE49-F238E27FC236}">
                <a16:creationId xmlns:a16="http://schemas.microsoft.com/office/drawing/2014/main" id="{73C1A4A6-9373-45D5-A247-6149547737CF}"/>
              </a:ext>
            </a:extLst>
          </p:cNvPr>
          <p:cNvSpPr/>
          <p:nvPr/>
        </p:nvSpPr>
        <p:spPr>
          <a:xfrm>
            <a:off x="849039" y="1614276"/>
            <a:ext cx="10609536" cy="290849"/>
          </a:xfrm>
          <a:prstGeom prst="rect">
            <a:avLst/>
          </a:prstGeom>
        </p:spPr>
        <p:txBody>
          <a:bodyPr wrap="square" lIns="0" tIns="45720" bIns="45720" anchor="b">
            <a:no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Transactions involving transfer of capital instruments between </a:t>
            </a:r>
            <a:r>
              <a:rPr lang="en-US" sz="1200" b="1" kern="7500" dirty="0">
                <a:solidFill>
                  <a:schemeClr val="accent2"/>
                </a:solidFill>
              </a:rPr>
              <a:t>resident and non-resident leads</a:t>
            </a:r>
            <a:r>
              <a:rPr lang="en-US" sz="1200" b="1" kern="7500" dirty="0">
                <a:solidFill>
                  <a:schemeClr val="accent1"/>
                </a:solidFill>
              </a:rPr>
              <a:t> to </a:t>
            </a:r>
            <a:r>
              <a:rPr lang="en-US" sz="1200" b="1" kern="7500" dirty="0">
                <a:solidFill>
                  <a:schemeClr val="accent2"/>
                </a:solidFill>
              </a:rPr>
              <a:t>dual valuation requirement/methodology,</a:t>
            </a:r>
            <a:r>
              <a:rPr lang="en-US" sz="1200" b="1" kern="7500" dirty="0">
                <a:solidFill>
                  <a:schemeClr val="accent1"/>
                </a:solidFill>
              </a:rPr>
              <a:t> i.e.</a:t>
            </a:r>
          </a:p>
        </p:txBody>
      </p:sp>
      <p:cxnSp>
        <p:nvCxnSpPr>
          <p:cNvPr id="7" name="Straight Connector 6">
            <a:extLst>
              <a:ext uri="{FF2B5EF4-FFF2-40B4-BE49-F238E27FC236}">
                <a16:creationId xmlns:a16="http://schemas.microsoft.com/office/drawing/2014/main" id="{91D49712-174D-4720-A0B6-E6C37CB12818}"/>
              </a:ext>
            </a:extLst>
          </p:cNvPr>
          <p:cNvCxnSpPr>
            <a:cxnSpLocks/>
          </p:cNvCxnSpPr>
          <p:nvPr/>
        </p:nvCxnSpPr>
        <p:spPr>
          <a:xfrm>
            <a:off x="850900" y="1905125"/>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50F07776-0944-4958-B269-54F2751D7125}"/>
              </a:ext>
            </a:extLst>
          </p:cNvPr>
          <p:cNvGrpSpPr/>
          <p:nvPr/>
        </p:nvGrpSpPr>
        <p:grpSpPr>
          <a:xfrm>
            <a:off x="1690850" y="2260574"/>
            <a:ext cx="3374119" cy="874289"/>
            <a:chOff x="1693199" y="2260574"/>
            <a:chExt cx="3374119" cy="874289"/>
          </a:xfrm>
        </p:grpSpPr>
        <p:sp>
          <p:nvSpPr>
            <p:cNvPr id="35" name="Arrow: Right 34">
              <a:extLst>
                <a:ext uri="{FF2B5EF4-FFF2-40B4-BE49-F238E27FC236}">
                  <a16:creationId xmlns:a16="http://schemas.microsoft.com/office/drawing/2014/main" id="{FD648DA8-48B6-4FC7-B898-E5678F5A4FA6}"/>
                </a:ext>
              </a:extLst>
            </p:cNvPr>
            <p:cNvSpPr/>
            <p:nvPr/>
          </p:nvSpPr>
          <p:spPr>
            <a:xfrm>
              <a:off x="2847103" y="2471385"/>
              <a:ext cx="1007294" cy="386479"/>
            </a:xfrm>
            <a:prstGeom prst="rightArrow">
              <a:avLst>
                <a:gd name="adj1" fmla="val 50000"/>
                <a:gd name="adj2" fmla="val 64560"/>
              </a:avLst>
            </a:prstGeom>
            <a:solidFill>
              <a:schemeClr val="bg1">
                <a:lumMod val="75000"/>
              </a:schemeClr>
            </a:solidFill>
            <a:ln w="3175">
              <a:no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55560"/>
                </a:solidFill>
                <a:effectLst/>
                <a:uLnTx/>
                <a:uFillTx/>
                <a:latin typeface="Arial"/>
                <a:ea typeface="MS PGothic"/>
                <a:cs typeface="+mn-cs"/>
              </a:endParaRPr>
            </a:p>
          </p:txBody>
        </p:sp>
        <p:pic>
          <p:nvPicPr>
            <p:cNvPr id="40" name="Graphic 39" descr="Male profile">
              <a:extLst>
                <a:ext uri="{FF2B5EF4-FFF2-40B4-BE49-F238E27FC236}">
                  <a16:creationId xmlns:a16="http://schemas.microsoft.com/office/drawing/2014/main" id="{04B6B2CC-E33E-4B88-A51E-6AAAAF70E0B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74760" y="2260574"/>
              <a:ext cx="612590" cy="612590"/>
            </a:xfrm>
            <a:prstGeom prst="rect">
              <a:avLst/>
            </a:prstGeom>
          </p:spPr>
        </p:pic>
        <p:pic>
          <p:nvPicPr>
            <p:cNvPr id="42" name="Graphic 41" descr="User">
              <a:extLst>
                <a:ext uri="{FF2B5EF4-FFF2-40B4-BE49-F238E27FC236}">
                  <a16:creationId xmlns:a16="http://schemas.microsoft.com/office/drawing/2014/main" id="{18CEFB4B-2822-4CEA-A747-5FF34969019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61370" y="2260576"/>
              <a:ext cx="612590" cy="612588"/>
            </a:xfrm>
            <a:prstGeom prst="rect">
              <a:avLst/>
            </a:prstGeom>
          </p:spPr>
        </p:pic>
        <p:sp>
          <p:nvSpPr>
            <p:cNvPr id="43" name="TextBox 42">
              <a:extLst>
                <a:ext uri="{FF2B5EF4-FFF2-40B4-BE49-F238E27FC236}">
                  <a16:creationId xmlns:a16="http://schemas.microsoft.com/office/drawing/2014/main" id="{4D873AD4-BD3C-46C5-B4AD-BCC28B6B75B8}"/>
                </a:ext>
              </a:extLst>
            </p:cNvPr>
            <p:cNvSpPr txBox="1"/>
            <p:nvPr/>
          </p:nvSpPr>
          <p:spPr>
            <a:xfrm>
              <a:off x="1693199" y="2857864"/>
              <a:ext cx="94893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55560"/>
                  </a:solidFill>
                  <a:effectLst/>
                  <a:uLnTx/>
                  <a:uFillTx/>
                  <a:ea typeface="MS PGothic"/>
                  <a:cs typeface="+mn-cs"/>
                </a:rPr>
                <a:t>Resident</a:t>
              </a:r>
            </a:p>
          </p:txBody>
        </p:sp>
        <p:sp>
          <p:nvSpPr>
            <p:cNvPr id="44" name="TextBox 43">
              <a:extLst>
                <a:ext uri="{FF2B5EF4-FFF2-40B4-BE49-F238E27FC236}">
                  <a16:creationId xmlns:a16="http://schemas.microsoft.com/office/drawing/2014/main" id="{8E103FEE-D008-4037-BAB1-4DE06010A14A}"/>
                </a:ext>
              </a:extLst>
            </p:cNvPr>
            <p:cNvSpPr txBox="1"/>
            <p:nvPr/>
          </p:nvSpPr>
          <p:spPr>
            <a:xfrm>
              <a:off x="3894792" y="2857864"/>
              <a:ext cx="117252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55560"/>
                  </a:solidFill>
                  <a:effectLst/>
                  <a:uLnTx/>
                  <a:uFillTx/>
                  <a:ea typeface="MS PGothic"/>
                  <a:cs typeface="+mn-cs"/>
                </a:rPr>
                <a:t>Non-Resident</a:t>
              </a:r>
            </a:p>
          </p:txBody>
        </p:sp>
      </p:grpSp>
      <p:cxnSp>
        <p:nvCxnSpPr>
          <p:cNvPr id="45" name="Straight Connector 44">
            <a:extLst>
              <a:ext uri="{FF2B5EF4-FFF2-40B4-BE49-F238E27FC236}">
                <a16:creationId xmlns:a16="http://schemas.microsoft.com/office/drawing/2014/main" id="{2005510F-B276-4B5E-9D22-5D710D9EC6DA}"/>
              </a:ext>
            </a:extLst>
          </p:cNvPr>
          <p:cNvCxnSpPr>
            <a:cxnSpLocks/>
            <a:stCxn id="39" idx="1"/>
            <a:endCxn id="39" idx="3"/>
          </p:cNvCxnSpPr>
          <p:nvPr/>
        </p:nvCxnSpPr>
        <p:spPr>
          <a:xfrm>
            <a:off x="841248" y="3135558"/>
            <a:ext cx="507332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55" name="Table 21">
            <a:extLst>
              <a:ext uri="{FF2B5EF4-FFF2-40B4-BE49-F238E27FC236}">
                <a16:creationId xmlns:a16="http://schemas.microsoft.com/office/drawing/2014/main" id="{113DF468-FD38-40C2-92A0-0244C172210E}"/>
              </a:ext>
            </a:extLst>
          </p:cNvPr>
          <p:cNvGraphicFramePr>
            <a:graphicFrameLocks noGrp="1"/>
          </p:cNvGraphicFramePr>
          <p:nvPr/>
        </p:nvGraphicFramePr>
        <p:xfrm>
          <a:off x="849039" y="4182232"/>
          <a:ext cx="10609536" cy="1992231"/>
        </p:xfrm>
        <a:graphic>
          <a:graphicData uri="http://schemas.openxmlformats.org/drawingml/2006/table">
            <a:tbl>
              <a:tblPr firstRow="1" bandRow="1">
                <a:tableStyleId>{7E9639D4-E3E2-4D34-9284-5A2195B3D0D7}</a:tableStyleId>
              </a:tblPr>
              <a:tblGrid>
                <a:gridCol w="2727080">
                  <a:extLst>
                    <a:ext uri="{9D8B030D-6E8A-4147-A177-3AD203B41FA5}">
                      <a16:colId xmlns:a16="http://schemas.microsoft.com/office/drawing/2014/main" val="1958199553"/>
                    </a:ext>
                  </a:extLst>
                </a:gridCol>
                <a:gridCol w="4037845">
                  <a:extLst>
                    <a:ext uri="{9D8B030D-6E8A-4147-A177-3AD203B41FA5}">
                      <a16:colId xmlns:a16="http://schemas.microsoft.com/office/drawing/2014/main" val="1116001174"/>
                    </a:ext>
                  </a:extLst>
                </a:gridCol>
                <a:gridCol w="3844611">
                  <a:extLst>
                    <a:ext uri="{9D8B030D-6E8A-4147-A177-3AD203B41FA5}">
                      <a16:colId xmlns:a16="http://schemas.microsoft.com/office/drawing/2014/main" val="2796219725"/>
                    </a:ext>
                  </a:extLst>
                </a:gridCol>
              </a:tblGrid>
              <a:tr h="370229">
                <a:tc>
                  <a:txBody>
                    <a:bodyPr/>
                    <a:lstStyle/>
                    <a:p>
                      <a:endParaRPr lang="en-US" sz="1200" dirty="0">
                        <a:solidFill>
                          <a:schemeClr val="tx1"/>
                        </a:solidFill>
                      </a:endParaRPr>
                    </a:p>
                  </a:txBody>
                  <a:tcPr>
                    <a:lnL w="6350" cap="flat" cmpd="sng" algn="ctr">
                      <a:noFill/>
                      <a:prstDash val="solid"/>
                      <a:miter lim="800000"/>
                    </a:lnL>
                    <a:lnR>
                      <a:noFill/>
                    </a:lnR>
                    <a:lnT w="6350" cap="flat" cmpd="sng" algn="ctr">
                      <a:noFill/>
                      <a:prstDash val="solid"/>
                      <a:miter lim="800000"/>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200" dirty="0">
                          <a:solidFill>
                            <a:schemeClr val="tx1"/>
                          </a:solidFill>
                        </a:rPr>
                        <a:t>Income Tax Act, 1961</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u="none" dirty="0">
                          <a:solidFill>
                            <a:schemeClr val="tx1"/>
                          </a:solidFill>
                        </a:rPr>
                        <a:t>Section 56(2)(x)(c) or Section 50CA</a:t>
                      </a:r>
                    </a:p>
                  </a:txBody>
                  <a:tcPr>
                    <a:lnL>
                      <a:noFill/>
                    </a:lnL>
                    <a:lnR>
                      <a:noFill/>
                    </a:lnR>
                    <a:lnT w="6350" cap="flat" cmpd="sng" algn="ctr">
                      <a:noFill/>
                      <a:prstDash val="solid"/>
                      <a:miter lim="800000"/>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200" dirty="0">
                          <a:solidFill>
                            <a:schemeClr val="tx1"/>
                          </a:solidFill>
                        </a:rPr>
                        <a:t>FEMA Act, 1999 </a:t>
                      </a:r>
                    </a:p>
                    <a:p>
                      <a:pPr algn="ctr"/>
                      <a:r>
                        <a:rPr lang="en-US" sz="1200" dirty="0">
                          <a:solidFill>
                            <a:schemeClr val="tx1"/>
                          </a:solidFill>
                        </a:rPr>
                        <a:t>as per RBI guidelines</a:t>
                      </a:r>
                    </a:p>
                  </a:txBody>
                  <a:tcPr>
                    <a:lnL>
                      <a:noFill/>
                    </a:lnL>
                    <a:lnR w="6350" cap="flat" cmpd="sng" algn="ctr">
                      <a:noFill/>
                      <a:prstDash val="solid"/>
                      <a:miter lim="800000"/>
                    </a:lnR>
                    <a:lnT w="6350" cap="flat" cmpd="sng" algn="ctr">
                      <a:noFill/>
                      <a:prstDash val="solid"/>
                      <a:miter lim="800000"/>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690917779"/>
                  </a:ext>
                </a:extLst>
              </a:tr>
              <a:tr h="321867">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200" b="1" dirty="0"/>
                        <a:t>Valuation Methodology</a:t>
                      </a:r>
                    </a:p>
                  </a:txBody>
                  <a:tcPr anchor="ctr">
                    <a:lnL w="6350" cap="flat" cmpd="sng" algn="ctr">
                      <a:noFill/>
                      <a:prstDash val="solid"/>
                      <a:miter lim="800000"/>
                    </a:lnL>
                    <a:lnR>
                      <a:noFill/>
                    </a:ln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a:buFontTx/>
                        <a:buNone/>
                      </a:pPr>
                      <a:endParaRPr lang="en-US" sz="1200" u="sng" dirty="0"/>
                    </a:p>
                  </a:txBody>
                  <a:tcPr anchor="ctr">
                    <a:lnL>
                      <a:noFill/>
                    </a:lnL>
                    <a:lnR>
                      <a:noFill/>
                    </a:ln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p>
                  </a:txBody>
                  <a:tcPr anchor="ctr">
                    <a:lnL>
                      <a:noFill/>
                    </a:lnL>
                    <a:lnR w="6350" cap="flat" cmpd="sng" algn="ctr">
                      <a:noFill/>
                      <a:prstDash val="solid"/>
                      <a:miter lim="800000"/>
                    </a:lnR>
                    <a:lnT w="9525" cap="flat" cmpd="sng" algn="ctr">
                      <a:solidFill>
                        <a:schemeClr val="bg1">
                          <a:lumMod val="50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22208896"/>
                  </a:ext>
                </a:extLst>
              </a:tr>
              <a:tr h="646309">
                <a:tc>
                  <a:txBody>
                    <a:bodyPr/>
                    <a:lstStyle/>
                    <a:p>
                      <a:pPr marL="228600" indent="-228600" algn="l">
                        <a:buFont typeface="+mj-lt"/>
                        <a:buAutoNum type="alphaUcPeriod"/>
                      </a:pPr>
                      <a:r>
                        <a:rPr lang="en-US" sz="1200" b="1" dirty="0"/>
                        <a:t>Equity Instrument</a:t>
                      </a:r>
                      <a:endParaRPr lang="en-US" sz="1200" dirty="0"/>
                    </a:p>
                  </a:txBody>
                  <a:tcPr anchor="ctr">
                    <a:lnL w="6350" cap="flat" cmpd="sng" algn="ctr">
                      <a:noFill/>
                      <a:prstDash val="solid"/>
                      <a:miter lim="800000"/>
                    </a:lnL>
                    <a:lnR>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Quoted equity share: Price on Stock exchange</a:t>
                      </a:r>
                    </a:p>
                    <a:p>
                      <a:pPr marL="0" indent="0" algn="ctr">
                        <a:buFontTx/>
                        <a:buNone/>
                      </a:pPr>
                      <a:r>
                        <a:rPr lang="en-US" sz="1200" u="none" dirty="0"/>
                        <a:t>Unquoted equity shares: </a:t>
                      </a:r>
                      <a:r>
                        <a:rPr lang="en-US" sz="1200" b="1" u="none" dirty="0"/>
                        <a:t>Adjusted NAV </a:t>
                      </a:r>
                    </a:p>
                  </a:txBody>
                  <a:tcPr anchor="ctr">
                    <a:lnL>
                      <a:noFill/>
                    </a:lnL>
                    <a:lnR>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a:t>Any</a:t>
                      </a:r>
                      <a:r>
                        <a:rPr lang="en-US" sz="1200" b="1" u="none" dirty="0"/>
                        <a:t> internationally accepted </a:t>
                      </a:r>
                      <a:br>
                        <a:rPr lang="en-US" sz="1200" b="1" u="none" dirty="0"/>
                      </a:br>
                      <a:r>
                        <a:rPr lang="en-US" sz="1200" b="1" u="none" dirty="0"/>
                        <a:t>pricing methodology</a:t>
                      </a:r>
                      <a:r>
                        <a:rPr lang="en-US" sz="1200" dirty="0"/>
                        <a:t> </a:t>
                      </a:r>
                      <a:br>
                        <a:rPr lang="en-US" sz="1200" dirty="0"/>
                      </a:br>
                      <a:r>
                        <a:rPr lang="en-US" sz="1200" dirty="0"/>
                        <a:t>for valuation on an arm’s length basis</a:t>
                      </a:r>
                    </a:p>
                  </a:txBody>
                  <a:tcPr anchor="ctr">
                    <a:lnL>
                      <a:noFill/>
                    </a:lnL>
                    <a:lnR w="6350" cap="flat" cmpd="sng" algn="ctr">
                      <a:noFill/>
                      <a:prstDash val="solid"/>
                      <a:miter lim="800000"/>
                    </a:ln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3277851"/>
                  </a:ext>
                </a:extLst>
              </a:tr>
              <a:tr h="566855">
                <a:tc>
                  <a:txBody>
                    <a:bodyPr/>
                    <a:lstStyle/>
                    <a:p>
                      <a:pPr marL="228600" indent="-228600" algn="l">
                        <a:buFont typeface="+mj-lt"/>
                        <a:buAutoNum type="alphaUcPeriod" startAt="2"/>
                      </a:pPr>
                      <a:r>
                        <a:rPr lang="en-US" sz="1200" b="1" dirty="0"/>
                        <a:t>Other than equity (CCD, CCPS)</a:t>
                      </a:r>
                      <a:endParaRPr lang="en-US" sz="1200" dirty="0"/>
                    </a:p>
                  </a:txBody>
                  <a:tcPr anchor="ctr">
                    <a:lnL w="6350" cap="flat" cmpd="sng" algn="ctr">
                      <a:noFill/>
                      <a:prstDash val="solid"/>
                      <a:miter lim="800000"/>
                    </a:lnL>
                    <a:lnR>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Other than equity shares: Price it would fetch if sold in the open market; No specific method prescribed</a:t>
                      </a:r>
                    </a:p>
                  </a:txBody>
                  <a:tcPr anchor="ctr">
                    <a:lnL>
                      <a:noFill/>
                    </a:lnL>
                    <a:lnR>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en-US" sz="1200" dirty="0"/>
                    </a:p>
                  </a:txBody>
                  <a:tcPr anchor="ctr"/>
                </a:tc>
                <a:extLst>
                  <a:ext uri="{0D108BD9-81ED-4DB2-BD59-A6C34878D82A}">
                    <a16:rowId xmlns:a16="http://schemas.microsoft.com/office/drawing/2014/main" val="1317670008"/>
                  </a:ext>
                </a:extLst>
              </a:tr>
            </a:tbl>
          </a:graphicData>
        </a:graphic>
      </p:graphicFrame>
      <p:cxnSp>
        <p:nvCxnSpPr>
          <p:cNvPr id="56" name="Straight Connector 55">
            <a:extLst>
              <a:ext uri="{FF2B5EF4-FFF2-40B4-BE49-F238E27FC236}">
                <a16:creationId xmlns:a16="http://schemas.microsoft.com/office/drawing/2014/main" id="{B8A37795-51B3-4950-93A4-49A9CB3A08A0}"/>
              </a:ext>
            </a:extLst>
          </p:cNvPr>
          <p:cNvCxnSpPr>
            <a:cxnSpLocks/>
            <a:stCxn id="50" idx="1"/>
            <a:endCxn id="50" idx="3"/>
          </p:cNvCxnSpPr>
          <p:nvPr/>
        </p:nvCxnSpPr>
        <p:spPr>
          <a:xfrm>
            <a:off x="6385253" y="3135558"/>
            <a:ext cx="507332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3" name="Arrow: Right 62">
            <a:extLst>
              <a:ext uri="{FF2B5EF4-FFF2-40B4-BE49-F238E27FC236}">
                <a16:creationId xmlns:a16="http://schemas.microsoft.com/office/drawing/2014/main" id="{A5D6B696-6B77-45EC-AA67-E8E6E8896292}"/>
              </a:ext>
            </a:extLst>
          </p:cNvPr>
          <p:cNvSpPr/>
          <p:nvPr/>
        </p:nvSpPr>
        <p:spPr>
          <a:xfrm>
            <a:off x="8415918" y="2471385"/>
            <a:ext cx="1007294" cy="386479"/>
          </a:xfrm>
          <a:prstGeom prst="rightArrow">
            <a:avLst>
              <a:gd name="adj1" fmla="val 50000"/>
              <a:gd name="adj2" fmla="val 64560"/>
            </a:avLst>
          </a:prstGeom>
          <a:solidFill>
            <a:schemeClr val="bg1">
              <a:lumMod val="75000"/>
            </a:schemeClr>
          </a:solidFill>
          <a:ln w="3175">
            <a:no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455560"/>
              </a:solidFill>
              <a:effectLst/>
              <a:uLnTx/>
              <a:uFillTx/>
              <a:latin typeface="Arial"/>
              <a:ea typeface="MS PGothic"/>
              <a:cs typeface="+mn-cs"/>
            </a:endParaRPr>
          </a:p>
        </p:txBody>
      </p:sp>
      <p:grpSp>
        <p:nvGrpSpPr>
          <p:cNvPr id="69" name="Group 68">
            <a:extLst>
              <a:ext uri="{FF2B5EF4-FFF2-40B4-BE49-F238E27FC236}">
                <a16:creationId xmlns:a16="http://schemas.microsoft.com/office/drawing/2014/main" id="{937217B8-FE06-4187-B203-D7B384FABEBA}"/>
              </a:ext>
            </a:extLst>
          </p:cNvPr>
          <p:cNvGrpSpPr/>
          <p:nvPr/>
        </p:nvGrpSpPr>
        <p:grpSpPr>
          <a:xfrm>
            <a:off x="9614777" y="2260574"/>
            <a:ext cx="948932" cy="874287"/>
            <a:chOff x="7234855" y="2260576"/>
            <a:chExt cx="948932" cy="874287"/>
          </a:xfrm>
        </p:grpSpPr>
        <p:pic>
          <p:nvPicPr>
            <p:cNvPr id="65" name="Graphic 64" descr="User">
              <a:extLst>
                <a:ext uri="{FF2B5EF4-FFF2-40B4-BE49-F238E27FC236}">
                  <a16:creationId xmlns:a16="http://schemas.microsoft.com/office/drawing/2014/main" id="{605BD29A-0981-4648-8FCA-20410716D70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03026" y="2260576"/>
              <a:ext cx="612590" cy="612588"/>
            </a:xfrm>
            <a:prstGeom prst="rect">
              <a:avLst/>
            </a:prstGeom>
          </p:spPr>
        </p:pic>
        <p:sp>
          <p:nvSpPr>
            <p:cNvPr id="66" name="TextBox 65">
              <a:extLst>
                <a:ext uri="{FF2B5EF4-FFF2-40B4-BE49-F238E27FC236}">
                  <a16:creationId xmlns:a16="http://schemas.microsoft.com/office/drawing/2014/main" id="{CF82881B-7353-435B-A6EE-21AF15E7B23E}"/>
                </a:ext>
              </a:extLst>
            </p:cNvPr>
            <p:cNvSpPr txBox="1"/>
            <p:nvPr/>
          </p:nvSpPr>
          <p:spPr>
            <a:xfrm>
              <a:off x="7234855" y="2857864"/>
              <a:ext cx="94893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55560"/>
                  </a:solidFill>
                  <a:effectLst/>
                  <a:uLnTx/>
                  <a:uFillTx/>
                  <a:ea typeface="MS PGothic"/>
                  <a:cs typeface="+mn-cs"/>
                </a:rPr>
                <a:t>Resident</a:t>
              </a:r>
            </a:p>
          </p:txBody>
        </p:sp>
      </p:grpSp>
      <p:grpSp>
        <p:nvGrpSpPr>
          <p:cNvPr id="68" name="Group 67">
            <a:extLst>
              <a:ext uri="{FF2B5EF4-FFF2-40B4-BE49-F238E27FC236}">
                <a16:creationId xmlns:a16="http://schemas.microsoft.com/office/drawing/2014/main" id="{062C5222-471E-4CB3-8076-5FC7DCD2C50D}"/>
              </a:ext>
            </a:extLst>
          </p:cNvPr>
          <p:cNvGrpSpPr/>
          <p:nvPr/>
        </p:nvGrpSpPr>
        <p:grpSpPr>
          <a:xfrm>
            <a:off x="7189590" y="2260574"/>
            <a:ext cx="1172526" cy="874289"/>
            <a:chOff x="9436448" y="2260574"/>
            <a:chExt cx="1172526" cy="874289"/>
          </a:xfrm>
        </p:grpSpPr>
        <p:pic>
          <p:nvPicPr>
            <p:cNvPr id="64" name="Graphic 63" descr="Male profile">
              <a:extLst>
                <a:ext uri="{FF2B5EF4-FFF2-40B4-BE49-F238E27FC236}">
                  <a16:creationId xmlns:a16="http://schemas.microsoft.com/office/drawing/2014/main" id="{A637406A-9BBF-41E8-A5A0-3205440A86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716416" y="2260574"/>
              <a:ext cx="612590" cy="612590"/>
            </a:xfrm>
            <a:prstGeom prst="rect">
              <a:avLst/>
            </a:prstGeom>
          </p:spPr>
        </p:pic>
        <p:sp>
          <p:nvSpPr>
            <p:cNvPr id="67" name="TextBox 66">
              <a:extLst>
                <a:ext uri="{FF2B5EF4-FFF2-40B4-BE49-F238E27FC236}">
                  <a16:creationId xmlns:a16="http://schemas.microsoft.com/office/drawing/2014/main" id="{32B34542-51E3-4B56-BD1D-56FD55EB9E8F}"/>
                </a:ext>
              </a:extLst>
            </p:cNvPr>
            <p:cNvSpPr txBox="1"/>
            <p:nvPr/>
          </p:nvSpPr>
          <p:spPr>
            <a:xfrm>
              <a:off x="9436448" y="2857864"/>
              <a:ext cx="117252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55560"/>
                  </a:solidFill>
                  <a:effectLst/>
                  <a:uLnTx/>
                  <a:uFillTx/>
                  <a:ea typeface="MS PGothic"/>
                  <a:cs typeface="+mn-cs"/>
                </a:rPr>
                <a:t>Non-Resident</a:t>
              </a:r>
            </a:p>
          </p:txBody>
        </p:sp>
      </p:grpSp>
    </p:spTree>
    <p:extLst>
      <p:ext uri="{BB962C8B-B14F-4D97-AF65-F5344CB8AC3E}">
        <p14:creationId xmlns:p14="http://schemas.microsoft.com/office/powerpoint/2010/main" val="2924949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a:spLocks noGrp="1" noChangeArrowheads="1"/>
          </p:cNvSpPr>
          <p:nvPr>
            <p:ph idx="1"/>
          </p:nvPr>
        </p:nvSpPr>
        <p:spPr>
          <a:xfrm>
            <a:off x="945436" y="914846"/>
            <a:ext cx="8801100" cy="5746424"/>
          </a:xfrm>
        </p:spPr>
        <p:txBody>
          <a:bodyPr>
            <a:normAutofit/>
          </a:bodyPr>
          <a:lstStyle/>
          <a:p>
            <a:pPr>
              <a:buClr>
                <a:srgbClr val="FF0000"/>
              </a:buClr>
              <a:buSzPct val="150000"/>
            </a:pPr>
            <a:endParaRPr lang="en-IN" dirty="0"/>
          </a:p>
          <a:p>
            <a:pPr marL="199881" lvl="1" indent="-199881" algn="just" defTabSz="1044542">
              <a:lnSpc>
                <a:spcPct val="90000"/>
              </a:lnSpc>
              <a:spcBef>
                <a:spcPct val="75000"/>
              </a:spcBef>
              <a:buSzPct val="100000"/>
              <a:buFont typeface="Wingdings" pitchFamily="2" charset="2"/>
              <a:buChar char="§"/>
            </a:pPr>
            <a:r>
              <a:rPr lang="en-US" kern="0" dirty="0">
                <a:solidFill>
                  <a:schemeClr val="tx1"/>
                </a:solidFill>
                <a:cs typeface="+mn-cs"/>
              </a:rPr>
              <a:t>Preference shareholders invest $ 2 million for 33% stake in a Company, with LP of 1x, No Participation</a:t>
            </a:r>
          </a:p>
          <a:p>
            <a:pPr marL="199881" lvl="1" indent="-199881" algn="just" defTabSz="1044542">
              <a:lnSpc>
                <a:spcPct val="90000"/>
              </a:lnSpc>
              <a:spcBef>
                <a:spcPct val="75000"/>
              </a:spcBef>
              <a:buSzPct val="100000"/>
              <a:buFont typeface="Wingdings" pitchFamily="2" charset="2"/>
              <a:buChar char="§"/>
            </a:pPr>
            <a:r>
              <a:rPr lang="en-IN" kern="0" dirty="0">
                <a:solidFill>
                  <a:schemeClr val="tx1"/>
                </a:solidFill>
                <a:cs typeface="+mn-cs"/>
              </a:rPr>
              <a:t>What will happen at the time of liquidation?</a:t>
            </a:r>
          </a:p>
          <a:p>
            <a:pPr marL="199881" lvl="1" indent="-199881" algn="just" defTabSz="1044542">
              <a:lnSpc>
                <a:spcPct val="90000"/>
              </a:lnSpc>
              <a:spcBef>
                <a:spcPct val="75000"/>
              </a:spcBef>
              <a:buSzPct val="100000"/>
              <a:buFont typeface="Wingdings" pitchFamily="2" charset="2"/>
              <a:buChar char="§"/>
            </a:pPr>
            <a:endParaRPr lang="en-IN" kern="0" dirty="0">
              <a:solidFill>
                <a:schemeClr val="tx1"/>
              </a:solidFill>
              <a:cs typeface="+mn-cs"/>
            </a:endParaRPr>
          </a:p>
          <a:p>
            <a:pPr marL="199881" lvl="1" indent="-199881" algn="just" defTabSz="1044542">
              <a:lnSpc>
                <a:spcPct val="90000"/>
              </a:lnSpc>
              <a:spcBef>
                <a:spcPct val="75000"/>
              </a:spcBef>
              <a:buSzPct val="100000"/>
              <a:buFont typeface="Wingdings" pitchFamily="2" charset="2"/>
              <a:buChar char="§"/>
            </a:pPr>
            <a:endParaRPr lang="en-IN" kern="0" dirty="0">
              <a:solidFill>
                <a:schemeClr val="tx1"/>
              </a:solidFill>
              <a:cs typeface="+mn-cs"/>
            </a:endParaRPr>
          </a:p>
          <a:p>
            <a:pPr marL="199881" lvl="1" indent="-199881" algn="just" defTabSz="1044542">
              <a:lnSpc>
                <a:spcPct val="90000"/>
              </a:lnSpc>
              <a:spcBef>
                <a:spcPct val="75000"/>
              </a:spcBef>
              <a:buSzPct val="100000"/>
              <a:buFont typeface="Wingdings" pitchFamily="2" charset="2"/>
              <a:buChar char="§"/>
            </a:pPr>
            <a:endParaRPr lang="en-IN" kern="0" dirty="0">
              <a:solidFill>
                <a:schemeClr val="tx1"/>
              </a:solidFill>
              <a:cs typeface="+mn-cs"/>
            </a:endParaRPr>
          </a:p>
          <a:p>
            <a:pPr marL="199881" lvl="1" indent="-199881" algn="just" defTabSz="1044542">
              <a:lnSpc>
                <a:spcPct val="90000"/>
              </a:lnSpc>
              <a:spcBef>
                <a:spcPct val="75000"/>
              </a:spcBef>
              <a:buSzPct val="100000"/>
              <a:buFont typeface="Wingdings" pitchFamily="2" charset="2"/>
              <a:buChar char="§"/>
            </a:pPr>
            <a:endParaRPr lang="en-IN" kern="0" dirty="0">
              <a:solidFill>
                <a:schemeClr val="tx1"/>
              </a:solidFill>
              <a:cs typeface="+mn-cs"/>
            </a:endParaRPr>
          </a:p>
          <a:p>
            <a:pPr marL="199881" lvl="1" indent="-199881" algn="just" defTabSz="1044542">
              <a:lnSpc>
                <a:spcPct val="90000"/>
              </a:lnSpc>
              <a:spcBef>
                <a:spcPct val="75000"/>
              </a:spcBef>
              <a:buSzPct val="100000"/>
              <a:buFont typeface="Wingdings" pitchFamily="2" charset="2"/>
              <a:buChar char="§"/>
            </a:pPr>
            <a:endParaRPr lang="en-IN" kern="0" dirty="0">
              <a:solidFill>
                <a:schemeClr val="tx1"/>
              </a:solidFill>
              <a:cs typeface="+mn-cs"/>
            </a:endParaRPr>
          </a:p>
          <a:p>
            <a:pPr marL="199881" lvl="1" indent="-199881" algn="just" defTabSz="1044542">
              <a:lnSpc>
                <a:spcPct val="90000"/>
              </a:lnSpc>
              <a:spcBef>
                <a:spcPct val="75000"/>
              </a:spcBef>
              <a:buSzPct val="100000"/>
              <a:buFont typeface="Wingdings" pitchFamily="2" charset="2"/>
              <a:buChar char="§"/>
            </a:pPr>
            <a:endParaRPr lang="en-IN" kern="0" dirty="0">
              <a:solidFill>
                <a:schemeClr val="tx1"/>
              </a:solidFill>
              <a:cs typeface="+mn-cs"/>
            </a:endParaRPr>
          </a:p>
          <a:p>
            <a:pPr marL="199881" lvl="1" indent="-199881" algn="just" defTabSz="1044542">
              <a:lnSpc>
                <a:spcPct val="90000"/>
              </a:lnSpc>
              <a:spcBef>
                <a:spcPct val="75000"/>
              </a:spcBef>
              <a:buSzPct val="100000"/>
              <a:buFont typeface="Wingdings" pitchFamily="2" charset="2"/>
              <a:buChar char="§"/>
            </a:pPr>
            <a:r>
              <a:rPr lang="en-IN" kern="0" dirty="0">
                <a:solidFill>
                  <a:schemeClr val="tx1"/>
                </a:solidFill>
                <a:cs typeface="+mn-cs"/>
              </a:rPr>
              <a:t>Clearly, preferred equity is more valuable than common equity</a:t>
            </a:r>
          </a:p>
          <a:p>
            <a:pPr marL="199881" lvl="1" indent="-199881" algn="just" defTabSz="1044542">
              <a:lnSpc>
                <a:spcPct val="90000"/>
              </a:lnSpc>
              <a:spcBef>
                <a:spcPct val="75000"/>
              </a:spcBef>
              <a:buSzPct val="100000"/>
              <a:buFont typeface="Wingdings" pitchFamily="2" charset="2"/>
              <a:buChar char="§"/>
            </a:pPr>
            <a:r>
              <a:rPr lang="en-IN" kern="0" dirty="0">
                <a:solidFill>
                  <a:schemeClr val="tx1"/>
                </a:solidFill>
                <a:cs typeface="+mn-cs"/>
              </a:rPr>
              <a:t>This difference in value depends on the terms of the investment, and on the value of the underlying company, which in turn, depends on the difference in value</a:t>
            </a:r>
          </a:p>
          <a:p>
            <a:pPr marL="199881" lvl="1" indent="-199881" algn="just" defTabSz="1044542">
              <a:lnSpc>
                <a:spcPct val="90000"/>
              </a:lnSpc>
              <a:spcBef>
                <a:spcPct val="75000"/>
              </a:spcBef>
              <a:buSzPct val="100000"/>
              <a:buFont typeface="Wingdings" pitchFamily="2" charset="2"/>
              <a:buChar char="§"/>
            </a:pPr>
            <a:r>
              <a:rPr lang="en-IN" kern="0" dirty="0">
                <a:solidFill>
                  <a:schemeClr val="tx1"/>
                </a:solidFill>
                <a:cs typeface="+mn-cs"/>
              </a:rPr>
              <a:t>Determined using option pricing model</a:t>
            </a:r>
          </a:p>
          <a:p>
            <a:pPr marL="199881" lvl="1" indent="-199881" algn="just" defTabSz="1044542">
              <a:lnSpc>
                <a:spcPct val="90000"/>
              </a:lnSpc>
              <a:spcBef>
                <a:spcPct val="75000"/>
              </a:spcBef>
              <a:buSzPct val="100000"/>
              <a:buFont typeface="Wingdings" pitchFamily="2" charset="2"/>
              <a:buChar char="§"/>
            </a:pPr>
            <a:endParaRPr lang="en-IN" kern="0" dirty="0">
              <a:solidFill>
                <a:schemeClr val="tx1"/>
              </a:solidFill>
              <a:cs typeface="+mn-cs"/>
            </a:endParaRPr>
          </a:p>
          <a:p>
            <a:pPr>
              <a:buClr>
                <a:srgbClr val="FF0000"/>
              </a:buClr>
              <a:buSzPct val="150000"/>
            </a:pPr>
            <a:endParaRPr lang="en-US" dirty="0">
              <a:latin typeface="+mj-lt"/>
            </a:endParaRPr>
          </a:p>
          <a:p>
            <a:pPr>
              <a:buClr>
                <a:srgbClr val="FF0000"/>
              </a:buClr>
              <a:buSzPct val="150000"/>
            </a:pPr>
            <a:endParaRPr lang="en-IN" sz="1434" dirty="0"/>
          </a:p>
          <a:p>
            <a:pPr marL="176375" indent="-176375">
              <a:buClr>
                <a:srgbClr val="FF0000"/>
              </a:buClr>
              <a:buSzPct val="150000"/>
              <a:buFont typeface="Wingdings" pitchFamily="2" charset="2"/>
              <a:buChar char="§"/>
            </a:pPr>
            <a:endParaRPr lang="en-IN" sz="1434" dirty="0"/>
          </a:p>
          <a:p>
            <a:pPr marL="176375" indent="-176375">
              <a:buClr>
                <a:srgbClr val="FF0000"/>
              </a:buClr>
              <a:buSzPct val="150000"/>
              <a:buFont typeface="Wingdings" pitchFamily="2" charset="2"/>
              <a:buChar char="§"/>
            </a:pPr>
            <a:endParaRPr lang="en-IN" sz="1434" dirty="0"/>
          </a:p>
          <a:p>
            <a:pPr marL="176375" indent="-176375">
              <a:buClr>
                <a:srgbClr val="FF0000"/>
              </a:buClr>
              <a:buSzPct val="150000"/>
              <a:buFont typeface="Wingdings" pitchFamily="2" charset="2"/>
              <a:buChar char="§"/>
            </a:pPr>
            <a:endParaRPr lang="en-IN" sz="1434" dirty="0"/>
          </a:p>
          <a:p>
            <a:pPr marL="176375" indent="-176375">
              <a:buClr>
                <a:srgbClr val="FF0000"/>
              </a:buClr>
              <a:buSzPct val="150000"/>
              <a:buFont typeface="Wingdings" pitchFamily="2" charset="2"/>
              <a:buChar char="§"/>
            </a:pPr>
            <a:endParaRPr lang="en-IN" sz="1434" dirty="0"/>
          </a:p>
          <a:p>
            <a:pPr marL="176375" indent="-176375">
              <a:buClr>
                <a:srgbClr val="FF0000"/>
              </a:buClr>
              <a:buSzPct val="150000"/>
            </a:pPr>
            <a:endParaRPr lang="en-US" sz="717" dirty="0"/>
          </a:p>
          <a:p>
            <a:pPr marL="176375" indent="-176375">
              <a:buClr>
                <a:srgbClr val="FF0000"/>
              </a:buClr>
              <a:buSzPct val="150000"/>
            </a:pPr>
            <a:endParaRPr lang="en-US" sz="717" dirty="0"/>
          </a:p>
          <a:p>
            <a:pPr marL="176375" indent="-176375">
              <a:buClr>
                <a:srgbClr val="FF0000"/>
              </a:buClr>
              <a:buSzPct val="150000"/>
            </a:pPr>
            <a:endParaRPr lang="en-US" sz="717" dirty="0"/>
          </a:p>
          <a:p>
            <a:pPr>
              <a:buClr>
                <a:srgbClr val="FF0000"/>
              </a:buClr>
              <a:buSzPct val="150000"/>
            </a:pPr>
            <a:endParaRPr lang="en-IN" sz="717" dirty="0"/>
          </a:p>
          <a:p>
            <a:pPr>
              <a:buClr>
                <a:srgbClr val="FF0000"/>
              </a:buClr>
              <a:buSzPct val="150000"/>
            </a:pPr>
            <a:endParaRPr lang="en-IN" sz="1613" dirty="0"/>
          </a:p>
          <a:p>
            <a:pPr marL="176375" indent="-176375">
              <a:buClr>
                <a:srgbClr val="FF0000"/>
              </a:buClr>
              <a:buSzPct val="150000"/>
              <a:buFont typeface="Wingdings" pitchFamily="2" charset="2"/>
              <a:buChar char="§"/>
            </a:pPr>
            <a:endParaRPr lang="en-IN" sz="1613" dirty="0"/>
          </a:p>
          <a:p>
            <a:pPr marL="176375" indent="-176375">
              <a:buClr>
                <a:srgbClr val="FF0000"/>
              </a:buClr>
              <a:buSzPct val="150000"/>
              <a:buFont typeface="Wingdings" pitchFamily="2" charset="2"/>
              <a:buChar char="§"/>
            </a:pPr>
            <a:endParaRPr lang="en-IN" sz="1613" dirty="0"/>
          </a:p>
          <a:p>
            <a:pPr marL="176375" indent="-176375">
              <a:buClr>
                <a:srgbClr val="FF0000"/>
              </a:buClr>
              <a:buSzPct val="150000"/>
              <a:buFont typeface="Wingdings" pitchFamily="2" charset="2"/>
              <a:buChar char="§"/>
            </a:pPr>
            <a:endParaRPr lang="en-IN" sz="1613" dirty="0"/>
          </a:p>
        </p:txBody>
      </p:sp>
      <p:graphicFrame>
        <p:nvGraphicFramePr>
          <p:cNvPr id="3" name="Table 2"/>
          <p:cNvGraphicFramePr>
            <a:graphicFrameLocks noGrp="1"/>
          </p:cNvGraphicFramePr>
          <p:nvPr>
            <p:extLst>
              <p:ext uri="{D42A27DB-BD31-4B8C-83A1-F6EECF244321}">
                <p14:modId xmlns:p14="http://schemas.microsoft.com/office/powerpoint/2010/main" val="2446782494"/>
              </p:ext>
            </p:extLst>
          </p:nvPr>
        </p:nvGraphicFramePr>
        <p:xfrm>
          <a:off x="1166893" y="2412274"/>
          <a:ext cx="7890020" cy="1854200"/>
        </p:xfrm>
        <a:graphic>
          <a:graphicData uri="http://schemas.openxmlformats.org/drawingml/2006/table">
            <a:tbl>
              <a:tblPr firstRow="1" bandRow="1">
                <a:tableStyleId>{5C22544A-7EE6-4342-B048-85BDC9FD1C3A}</a:tableStyleId>
              </a:tblPr>
              <a:tblGrid>
                <a:gridCol w="2204565">
                  <a:extLst>
                    <a:ext uri="{9D8B030D-6E8A-4147-A177-3AD203B41FA5}">
                      <a16:colId xmlns:a16="http://schemas.microsoft.com/office/drawing/2014/main" val="20000"/>
                    </a:ext>
                  </a:extLst>
                </a:gridCol>
                <a:gridCol w="2766603">
                  <a:extLst>
                    <a:ext uri="{9D8B030D-6E8A-4147-A177-3AD203B41FA5}">
                      <a16:colId xmlns:a16="http://schemas.microsoft.com/office/drawing/2014/main" val="20001"/>
                    </a:ext>
                  </a:extLst>
                </a:gridCol>
                <a:gridCol w="2918852">
                  <a:extLst>
                    <a:ext uri="{9D8B030D-6E8A-4147-A177-3AD203B41FA5}">
                      <a16:colId xmlns:a16="http://schemas.microsoft.com/office/drawing/2014/main" val="20002"/>
                    </a:ext>
                  </a:extLst>
                </a:gridCol>
              </a:tblGrid>
              <a:tr h="370840">
                <a:tc>
                  <a:txBody>
                    <a:bodyPr/>
                    <a:lstStyle/>
                    <a:p>
                      <a:pPr algn="ctr"/>
                      <a:r>
                        <a:rPr lang="en-US" dirty="0"/>
                        <a:t>Liquidation Value</a:t>
                      </a:r>
                    </a:p>
                  </a:txBody>
                  <a:tcPr/>
                </a:tc>
                <a:tc>
                  <a:txBody>
                    <a:bodyPr/>
                    <a:lstStyle/>
                    <a:p>
                      <a:pPr algn="ctr"/>
                      <a:r>
                        <a:rPr lang="en-US" dirty="0"/>
                        <a:t>Payoff to Preferred</a:t>
                      </a:r>
                    </a:p>
                  </a:txBody>
                  <a:tcPr/>
                </a:tc>
                <a:tc>
                  <a:txBody>
                    <a:bodyPr/>
                    <a:lstStyle/>
                    <a:p>
                      <a:pPr algn="ctr"/>
                      <a:r>
                        <a:rPr lang="en-US" dirty="0"/>
                        <a:t>Payoff to Common</a:t>
                      </a:r>
                    </a:p>
                  </a:txBody>
                  <a:tcPr/>
                </a:tc>
                <a:extLst>
                  <a:ext uri="{0D108BD9-81ED-4DB2-BD59-A6C34878D82A}">
                    <a16:rowId xmlns:a16="http://schemas.microsoft.com/office/drawing/2014/main" val="10000"/>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$ 2 million</a:t>
                      </a:r>
                    </a:p>
                  </a:txBody>
                  <a:tcPr/>
                </a:tc>
                <a:tc>
                  <a:txBody>
                    <a:bodyPr/>
                    <a:lstStyle/>
                    <a:p>
                      <a:pPr algn="ctr"/>
                      <a:r>
                        <a:rPr lang="en-US" dirty="0"/>
                        <a:t>$</a:t>
                      </a:r>
                      <a:r>
                        <a:rPr lang="en-US" baseline="0" dirty="0"/>
                        <a:t> 2 million </a:t>
                      </a:r>
                      <a:r>
                        <a:rPr lang="en-US" dirty="0"/>
                        <a:t>($10/share)</a:t>
                      </a:r>
                    </a:p>
                  </a:txBody>
                  <a:tcPr/>
                </a:tc>
                <a:tc>
                  <a:txBody>
                    <a:bodyPr/>
                    <a:lstStyle/>
                    <a:p>
                      <a:pPr algn="ctr"/>
                      <a:r>
                        <a:rPr lang="en-US" dirty="0"/>
                        <a:t>Zero</a:t>
                      </a:r>
                    </a:p>
                  </a:txBody>
                  <a:tcPr/>
                </a:tc>
                <a:extLst>
                  <a:ext uri="{0D108BD9-81ED-4DB2-BD59-A6C34878D82A}">
                    <a16:rowId xmlns:a16="http://schemas.microsoft.com/office/drawing/2014/main" val="10002"/>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$ 3 million</a:t>
                      </a:r>
                    </a:p>
                  </a:txBody>
                  <a:tcPr/>
                </a:tc>
                <a:tc>
                  <a:txBody>
                    <a:bodyPr/>
                    <a:lstStyle/>
                    <a:p>
                      <a:pPr algn="ctr"/>
                      <a:r>
                        <a:rPr lang="en-US" dirty="0"/>
                        <a:t>$</a:t>
                      </a:r>
                      <a:r>
                        <a:rPr lang="en-US" baseline="0" dirty="0"/>
                        <a:t> 2 million </a:t>
                      </a:r>
                      <a:r>
                        <a:rPr lang="en-US" dirty="0"/>
                        <a:t>($10/share)</a:t>
                      </a:r>
                    </a:p>
                  </a:txBody>
                  <a:tcPr/>
                </a:tc>
                <a:tc>
                  <a:txBody>
                    <a:bodyPr/>
                    <a:lstStyle/>
                    <a:p>
                      <a:pPr algn="ctr"/>
                      <a:r>
                        <a:rPr lang="en-US" dirty="0"/>
                        <a:t>$ 1 million ($5.0/share)</a:t>
                      </a:r>
                    </a:p>
                  </a:txBody>
                  <a:tcPr/>
                </a:tc>
                <a:extLst>
                  <a:ext uri="{0D108BD9-81ED-4DB2-BD59-A6C34878D82A}">
                    <a16:rowId xmlns:a16="http://schemas.microsoft.com/office/drawing/2014/main" val="10003"/>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$ 6 million</a:t>
                      </a:r>
                    </a:p>
                  </a:txBody>
                  <a:tcPr/>
                </a:tc>
                <a:tc>
                  <a:txBody>
                    <a:bodyPr/>
                    <a:lstStyle/>
                    <a:p>
                      <a:pPr algn="ctr"/>
                      <a:r>
                        <a:rPr lang="en-US" dirty="0"/>
                        <a:t>$</a:t>
                      </a:r>
                      <a:r>
                        <a:rPr lang="en-US" baseline="0" dirty="0"/>
                        <a:t> 2 million </a:t>
                      </a:r>
                      <a:r>
                        <a:rPr lang="en-US" dirty="0"/>
                        <a:t>($10/share)</a:t>
                      </a:r>
                    </a:p>
                  </a:txBody>
                  <a:tcPr/>
                </a:tc>
                <a:tc>
                  <a:txBody>
                    <a:bodyPr/>
                    <a:lstStyle/>
                    <a:p>
                      <a:pPr algn="ctr"/>
                      <a:r>
                        <a:rPr lang="en-US" dirty="0"/>
                        <a:t>$ 4 million ($10.0/share)</a:t>
                      </a:r>
                    </a:p>
                  </a:txBody>
                  <a:tcPr/>
                </a:tc>
                <a:extLst>
                  <a:ext uri="{0D108BD9-81ED-4DB2-BD59-A6C34878D82A}">
                    <a16:rowId xmlns:a16="http://schemas.microsoft.com/office/drawing/2014/main" val="10004"/>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$ 10 million</a:t>
                      </a:r>
                    </a:p>
                  </a:txBody>
                  <a:tcPr/>
                </a:tc>
                <a:tc>
                  <a:txBody>
                    <a:bodyPr/>
                    <a:lstStyle/>
                    <a:p>
                      <a:pPr algn="ctr"/>
                      <a:r>
                        <a:rPr lang="en-US" dirty="0"/>
                        <a:t>$</a:t>
                      </a:r>
                      <a:r>
                        <a:rPr lang="en-US" baseline="0" dirty="0"/>
                        <a:t> 3.3 million </a:t>
                      </a:r>
                      <a:r>
                        <a:rPr lang="en-US" dirty="0"/>
                        <a:t>($20/share)</a:t>
                      </a:r>
                    </a:p>
                  </a:txBody>
                  <a:tcPr/>
                </a:tc>
                <a:tc>
                  <a:txBody>
                    <a:bodyPr/>
                    <a:lstStyle/>
                    <a:p>
                      <a:pPr algn="ctr"/>
                      <a:r>
                        <a:rPr lang="en-US" dirty="0"/>
                        <a:t>$ 6.6 million ($20.0/share)</a:t>
                      </a:r>
                    </a:p>
                  </a:txBody>
                  <a:tcPr/>
                </a:tc>
                <a:extLst>
                  <a:ext uri="{0D108BD9-81ED-4DB2-BD59-A6C34878D82A}">
                    <a16:rowId xmlns:a16="http://schemas.microsoft.com/office/drawing/2014/main" val="10005"/>
                  </a:ext>
                </a:extLst>
              </a:tr>
            </a:tbl>
          </a:graphicData>
        </a:graphic>
      </p:graphicFrame>
      <p:sp>
        <p:nvSpPr>
          <p:cNvPr id="11" name="Title 3">
            <a:extLst>
              <a:ext uri="{FF2B5EF4-FFF2-40B4-BE49-F238E27FC236}">
                <a16:creationId xmlns:a16="http://schemas.microsoft.com/office/drawing/2014/main" id="{4BDF8DE8-CD1C-461C-9759-7F259E768E84}"/>
              </a:ext>
            </a:extLst>
          </p:cNvPr>
          <p:cNvSpPr txBox="1">
            <a:spLocks/>
          </p:cNvSpPr>
          <p:nvPr/>
        </p:nvSpPr>
        <p:spPr>
          <a:xfrm>
            <a:off x="841248" y="537812"/>
            <a:ext cx="9425382" cy="373839"/>
          </a:xfrm>
          <a:prstGeom prst="rect">
            <a:avLst/>
          </a:prstGeom>
        </p:spPr>
        <p:txBody>
          <a:bodyPr vert="horz" lIns="0" tIns="45720" rIns="91440" bIns="45720" rtlCol="0" anchor="ctr">
            <a:noAutofit/>
          </a:bodyPr>
          <a:lstStyle>
            <a:lvl1pPr algn="l" defTabSz="914400" rtl="0" eaLnBrk="1" latinLnBrk="0" hangingPunct="1">
              <a:lnSpc>
                <a:spcPct val="113000"/>
              </a:lnSpc>
              <a:spcBef>
                <a:spcPct val="0"/>
              </a:spcBef>
              <a:buNone/>
              <a:defRPr sz="2000" kern="2400" spc="-60" baseline="0">
                <a:solidFill>
                  <a:schemeClr val="tx2"/>
                </a:solidFill>
                <a:latin typeface="+mj-lt"/>
                <a:ea typeface="+mj-ea"/>
                <a:cs typeface="+mj-cs"/>
              </a:defRPr>
            </a:lvl1pPr>
          </a:lstStyle>
          <a:p>
            <a:r>
              <a:rPr lang="en-US" sz="2800" dirty="0"/>
              <a:t>Preferred Stock vs Common Stock</a:t>
            </a:r>
          </a:p>
        </p:txBody>
      </p:sp>
      <p:sp>
        <p:nvSpPr>
          <p:cNvPr id="5" name="Slide Number Placeholder 1">
            <a:extLst>
              <a:ext uri="{FF2B5EF4-FFF2-40B4-BE49-F238E27FC236}">
                <a16:creationId xmlns:a16="http://schemas.microsoft.com/office/drawing/2014/main" id="{8759CBD0-A906-4856-AE69-731A0340879D}"/>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4</a:t>
            </a:fld>
            <a:endParaRPr lang="en-US" sz="900" dirty="0"/>
          </a:p>
        </p:txBody>
      </p:sp>
    </p:spTree>
    <p:extLst>
      <p:ext uri="{BB962C8B-B14F-4D97-AF65-F5344CB8AC3E}">
        <p14:creationId xmlns:p14="http://schemas.microsoft.com/office/powerpoint/2010/main" val="3745832878"/>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5DE0D7C2-EF43-4FEB-BAE6-30D35BE2558C}"/>
              </a:ext>
            </a:extLst>
          </p:cNvPr>
          <p:cNvSpPr>
            <a:spLocks noGrp="1"/>
          </p:cNvSpPr>
          <p:nvPr>
            <p:ph type="sldNum" sz="quarter" idx="12"/>
          </p:nvPr>
        </p:nvSpPr>
        <p:spPr/>
        <p:txBody>
          <a:bodyPr/>
          <a:lstStyle/>
          <a:p>
            <a:fld id="{CB7FE98A-78B1-495F-8A5C-53E48422F91F}" type="slidenum">
              <a:rPr lang="en-US" smtClean="0"/>
              <a:pPr/>
              <a:t>5</a:t>
            </a:fld>
            <a:endParaRPr lang="en-US" dirty="0"/>
          </a:p>
        </p:txBody>
      </p:sp>
      <p:sp>
        <p:nvSpPr>
          <p:cNvPr id="4" name="Title 3">
            <a:extLst>
              <a:ext uri="{FF2B5EF4-FFF2-40B4-BE49-F238E27FC236}">
                <a16:creationId xmlns:a16="http://schemas.microsoft.com/office/drawing/2014/main" id="{E06AAC68-BD6E-4276-B3FB-00C472E8E194}"/>
              </a:ext>
            </a:extLst>
          </p:cNvPr>
          <p:cNvSpPr>
            <a:spLocks noGrp="1"/>
          </p:cNvSpPr>
          <p:nvPr>
            <p:ph type="title"/>
          </p:nvPr>
        </p:nvSpPr>
        <p:spPr>
          <a:xfrm>
            <a:off x="841247" y="694568"/>
            <a:ext cx="10351471" cy="373839"/>
          </a:xfrm>
        </p:spPr>
        <p:txBody>
          <a:bodyPr/>
          <a:lstStyle/>
          <a:p>
            <a:r>
              <a:rPr lang="en-US" dirty="0"/>
              <a:t>Preferred Stock vs Common Stock: </a:t>
            </a:r>
            <a:br>
              <a:rPr lang="en-US" dirty="0"/>
            </a:br>
            <a:r>
              <a:rPr lang="en-US" dirty="0"/>
              <a:t>Liquidation Preference (1/2)</a:t>
            </a:r>
          </a:p>
        </p:txBody>
      </p:sp>
      <p:grpSp>
        <p:nvGrpSpPr>
          <p:cNvPr id="7" name="Group 6">
            <a:extLst>
              <a:ext uri="{FF2B5EF4-FFF2-40B4-BE49-F238E27FC236}">
                <a16:creationId xmlns:a16="http://schemas.microsoft.com/office/drawing/2014/main" id="{F0C9AF72-0F2D-4B67-A298-DEADFE4EA0AD}"/>
              </a:ext>
            </a:extLst>
          </p:cNvPr>
          <p:cNvGrpSpPr/>
          <p:nvPr/>
        </p:nvGrpSpPr>
        <p:grpSpPr>
          <a:xfrm>
            <a:off x="849039" y="1512645"/>
            <a:ext cx="5138928" cy="319934"/>
            <a:chOff x="849039" y="1512645"/>
            <a:chExt cx="5138928" cy="319934"/>
          </a:xfrm>
        </p:grpSpPr>
        <p:sp>
          <p:nvSpPr>
            <p:cNvPr id="32" name="Rectangle 31">
              <a:extLst>
                <a:ext uri="{FF2B5EF4-FFF2-40B4-BE49-F238E27FC236}">
                  <a16:creationId xmlns:a16="http://schemas.microsoft.com/office/drawing/2014/main" id="{62602C90-AA35-4A77-BD39-BDE117A55BA6}"/>
                </a:ext>
              </a:extLst>
            </p:cNvPr>
            <p:cNvSpPr/>
            <p:nvPr/>
          </p:nvSpPr>
          <p:spPr>
            <a:xfrm>
              <a:off x="849039" y="1512645"/>
              <a:ext cx="5138928" cy="319934"/>
            </a:xfrm>
            <a:prstGeom prst="rect">
              <a:avLst/>
            </a:prstGeom>
          </p:spPr>
          <p:txBody>
            <a:bodyPr wrap="square" lIns="0" tIns="4572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No Liquidation Preference (LP), an equal split</a:t>
              </a:r>
            </a:p>
          </p:txBody>
        </p:sp>
        <p:cxnSp>
          <p:nvCxnSpPr>
            <p:cNvPr id="33" name="Straight Connector 32">
              <a:extLst>
                <a:ext uri="{FF2B5EF4-FFF2-40B4-BE49-F238E27FC236}">
                  <a16:creationId xmlns:a16="http://schemas.microsoft.com/office/drawing/2014/main" id="{C43541D3-5746-406A-8B8B-164C757ACE06}"/>
                </a:ext>
              </a:extLst>
            </p:cNvPr>
            <p:cNvCxnSpPr>
              <a:cxnSpLocks/>
            </p:cNvCxnSpPr>
            <p:nvPr/>
          </p:nvCxnSpPr>
          <p:spPr>
            <a:xfrm>
              <a:off x="850900" y="1818035"/>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159" name="TextBox 158">
            <a:extLst>
              <a:ext uri="{FF2B5EF4-FFF2-40B4-BE49-F238E27FC236}">
                <a16:creationId xmlns:a16="http://schemas.microsoft.com/office/drawing/2014/main" id="{8271B46A-AECB-4848-98CD-2B56790F298A}"/>
              </a:ext>
            </a:extLst>
          </p:cNvPr>
          <p:cNvSpPr txBox="1"/>
          <p:nvPr/>
        </p:nvSpPr>
        <p:spPr>
          <a:xfrm>
            <a:off x="841247" y="5495622"/>
            <a:ext cx="5007897" cy="830997"/>
          </a:xfrm>
          <a:prstGeom prst="rect">
            <a:avLst/>
          </a:prstGeom>
          <a:solidFill>
            <a:schemeClr val="bg1">
              <a:lumMod val="95000"/>
            </a:schemeClr>
          </a:solidFill>
        </p:spPr>
        <p:txBody>
          <a:bodyPr wrap="square" rtlCol="0">
            <a:noAutofit/>
          </a:bodyPr>
          <a:lstStyle/>
          <a:p>
            <a:r>
              <a:rPr lang="en-US" sz="1200" dirty="0"/>
              <a:t>Since, in this case Preference Shares have no Liquidation Preference, </a:t>
            </a:r>
            <a:r>
              <a:rPr lang="en-US" sz="1200" b="1" dirty="0"/>
              <a:t>they are treated as common stock </a:t>
            </a:r>
            <a:r>
              <a:rPr lang="en-US" sz="1200" dirty="0"/>
              <a:t>and hence there is an equal split in value from beginning. However, they are paid before the common stockholders.</a:t>
            </a:r>
          </a:p>
        </p:txBody>
      </p:sp>
      <p:grpSp>
        <p:nvGrpSpPr>
          <p:cNvPr id="13" name="Group 12">
            <a:extLst>
              <a:ext uri="{FF2B5EF4-FFF2-40B4-BE49-F238E27FC236}">
                <a16:creationId xmlns:a16="http://schemas.microsoft.com/office/drawing/2014/main" id="{F35BABF9-4384-43D4-987A-B34C5217A5D5}"/>
              </a:ext>
            </a:extLst>
          </p:cNvPr>
          <p:cNvGrpSpPr/>
          <p:nvPr/>
        </p:nvGrpSpPr>
        <p:grpSpPr>
          <a:xfrm>
            <a:off x="841247" y="2052837"/>
            <a:ext cx="5137401" cy="3256043"/>
            <a:chOff x="841248" y="2052837"/>
            <a:chExt cx="4709536" cy="3256043"/>
          </a:xfrm>
        </p:grpSpPr>
        <p:sp>
          <p:nvSpPr>
            <p:cNvPr id="147" name="Rectangle 146">
              <a:extLst>
                <a:ext uri="{FF2B5EF4-FFF2-40B4-BE49-F238E27FC236}">
                  <a16:creationId xmlns:a16="http://schemas.microsoft.com/office/drawing/2014/main" id="{78DB319B-8FA4-4B50-993D-630B5FA44C50}"/>
                </a:ext>
              </a:extLst>
            </p:cNvPr>
            <p:cNvSpPr/>
            <p:nvPr/>
          </p:nvSpPr>
          <p:spPr bwMode="auto">
            <a:xfrm flipH="1">
              <a:off x="1821037" y="5078047"/>
              <a:ext cx="1572039" cy="215444"/>
            </a:xfrm>
            <a:prstGeom prst="rect">
              <a:avLst/>
            </a:prstGeom>
            <a:solidFill>
              <a:schemeClr val="tx2"/>
            </a:solidFill>
            <a:ln w="635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913169" eaLnBrk="0" fontAlgn="base" hangingPunct="0">
                <a:spcBef>
                  <a:spcPct val="0"/>
                </a:spcBef>
                <a:spcAft>
                  <a:spcPct val="0"/>
                </a:spcAft>
              </a:pPr>
              <a:r>
                <a:rPr lang="en-US" sz="1000" b="1" dirty="0">
                  <a:solidFill>
                    <a:schemeClr val="bg1"/>
                  </a:solidFill>
                  <a:ea typeface="ＭＳ Ｐゴシック" charset="-128"/>
                </a:rPr>
                <a:t>Preferred</a:t>
              </a:r>
            </a:p>
          </p:txBody>
        </p:sp>
        <p:sp>
          <p:nvSpPr>
            <p:cNvPr id="148" name="Rectangle 147">
              <a:extLst>
                <a:ext uri="{FF2B5EF4-FFF2-40B4-BE49-F238E27FC236}">
                  <a16:creationId xmlns:a16="http://schemas.microsoft.com/office/drawing/2014/main" id="{BC5BE53F-367F-412C-A413-BCEC8993A3A7}"/>
                </a:ext>
              </a:extLst>
            </p:cNvPr>
            <p:cNvSpPr/>
            <p:nvPr/>
          </p:nvSpPr>
          <p:spPr bwMode="auto">
            <a:xfrm flipH="1">
              <a:off x="3552920" y="5078047"/>
              <a:ext cx="1572039" cy="215444"/>
            </a:xfrm>
            <a:prstGeom prst="rect">
              <a:avLst/>
            </a:prstGeom>
            <a:solidFill>
              <a:schemeClr val="accent3"/>
            </a:solidFill>
            <a:ln w="635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913169" eaLnBrk="0" fontAlgn="base" hangingPunct="0">
                <a:spcBef>
                  <a:spcPct val="0"/>
                </a:spcBef>
                <a:spcAft>
                  <a:spcPct val="0"/>
                </a:spcAft>
              </a:pPr>
              <a:r>
                <a:rPr lang="en-US" sz="1000" b="1" dirty="0">
                  <a:solidFill>
                    <a:schemeClr val="bg1"/>
                  </a:solidFill>
                  <a:ea typeface="ＭＳ Ｐゴシック" charset="-128"/>
                </a:rPr>
                <a:t>Common</a:t>
              </a:r>
            </a:p>
          </p:txBody>
        </p:sp>
        <p:sp>
          <p:nvSpPr>
            <p:cNvPr id="149" name="TextBox 148">
              <a:extLst>
                <a:ext uri="{FF2B5EF4-FFF2-40B4-BE49-F238E27FC236}">
                  <a16:creationId xmlns:a16="http://schemas.microsoft.com/office/drawing/2014/main" id="{3250FE2A-5FDD-4489-B158-A45E2E2E254A}"/>
                </a:ext>
              </a:extLst>
            </p:cNvPr>
            <p:cNvSpPr txBox="1"/>
            <p:nvPr/>
          </p:nvSpPr>
          <p:spPr>
            <a:xfrm>
              <a:off x="841248" y="5062659"/>
              <a:ext cx="925554" cy="246221"/>
            </a:xfrm>
            <a:prstGeom prst="rect">
              <a:avLst/>
            </a:prstGeom>
            <a:noFill/>
          </p:spPr>
          <p:txBody>
            <a:bodyPr wrap="square" lIns="0" rIns="0" rtlCol="0" anchor="ctr">
              <a:spAutoFit/>
            </a:bodyPr>
            <a:lstStyle/>
            <a:p>
              <a:r>
                <a:rPr lang="en-US" sz="1000" b="1" dirty="0"/>
                <a:t>Value Allocation</a:t>
              </a:r>
            </a:p>
          </p:txBody>
        </p:sp>
        <p:sp>
          <p:nvSpPr>
            <p:cNvPr id="155" name="TextBox 154">
              <a:extLst>
                <a:ext uri="{FF2B5EF4-FFF2-40B4-BE49-F238E27FC236}">
                  <a16:creationId xmlns:a16="http://schemas.microsoft.com/office/drawing/2014/main" id="{AB521006-9D98-41D2-A71E-1A138E0F6815}"/>
                </a:ext>
              </a:extLst>
            </p:cNvPr>
            <p:cNvSpPr txBox="1"/>
            <p:nvPr/>
          </p:nvSpPr>
          <p:spPr>
            <a:xfrm>
              <a:off x="4744412" y="3829929"/>
              <a:ext cx="7668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000" b="1" dirty="0">
                  <a:solidFill>
                    <a:schemeClr val="tx1"/>
                  </a:solidFill>
                </a:rPr>
                <a:t>1</a:t>
              </a:r>
              <a:r>
                <a:rPr lang="en-US" sz="1000" b="1" baseline="30000" dirty="0">
                  <a:solidFill>
                    <a:schemeClr val="tx1"/>
                  </a:solidFill>
                </a:rPr>
                <a:t>st</a:t>
              </a:r>
              <a:r>
                <a:rPr lang="en-US" sz="1000" b="1" dirty="0">
                  <a:solidFill>
                    <a:schemeClr val="tx1"/>
                  </a:solidFill>
                </a:rPr>
                <a:t> payoff : 100% to Preferred</a:t>
              </a:r>
            </a:p>
          </p:txBody>
        </p:sp>
        <p:sp>
          <p:nvSpPr>
            <p:cNvPr id="156" name="TextBox 155">
              <a:extLst>
                <a:ext uri="{FF2B5EF4-FFF2-40B4-BE49-F238E27FC236}">
                  <a16:creationId xmlns:a16="http://schemas.microsoft.com/office/drawing/2014/main" id="{0EAF3371-8153-49A7-BB19-A2C3ACC9E51A}"/>
                </a:ext>
              </a:extLst>
            </p:cNvPr>
            <p:cNvSpPr txBox="1"/>
            <p:nvPr/>
          </p:nvSpPr>
          <p:spPr>
            <a:xfrm>
              <a:off x="4737311" y="2649410"/>
              <a:ext cx="813473"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000" b="1" dirty="0">
                  <a:solidFill>
                    <a:schemeClr val="tx1"/>
                  </a:solidFill>
                </a:rPr>
                <a:t>2</a:t>
              </a:r>
              <a:r>
                <a:rPr lang="en-US" sz="1000" b="1" baseline="30000" dirty="0">
                  <a:solidFill>
                    <a:schemeClr val="tx1"/>
                  </a:solidFill>
                </a:rPr>
                <a:t>nd</a:t>
              </a:r>
              <a:r>
                <a:rPr lang="en-US" sz="1000" b="1" dirty="0">
                  <a:solidFill>
                    <a:schemeClr val="tx1"/>
                  </a:solidFill>
                </a:rPr>
                <a:t> payoff :100% to Common</a:t>
              </a:r>
            </a:p>
          </p:txBody>
        </p:sp>
        <p:cxnSp>
          <p:nvCxnSpPr>
            <p:cNvPr id="114" name="Straight Connector 113">
              <a:extLst>
                <a:ext uri="{FF2B5EF4-FFF2-40B4-BE49-F238E27FC236}">
                  <a16:creationId xmlns:a16="http://schemas.microsoft.com/office/drawing/2014/main" id="{4A774102-1DBF-41A7-A83B-BC8CFAA236FA}"/>
                </a:ext>
              </a:extLst>
            </p:cNvPr>
            <p:cNvCxnSpPr>
              <a:cxnSpLocks/>
              <a:stCxn id="144" idx="2"/>
              <a:endCxn id="144" idx="5"/>
            </p:cNvCxnSpPr>
            <p:nvPr/>
          </p:nvCxnSpPr>
          <p:spPr>
            <a:xfrm flipV="1">
              <a:off x="1393487" y="3394303"/>
              <a:ext cx="3005318" cy="1182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C8274E7B-8FC9-4DC6-8E6E-B090E40BAC26}"/>
                </a:ext>
              </a:extLst>
            </p:cNvPr>
            <p:cNvCxnSpPr>
              <a:cxnSpLocks/>
              <a:stCxn id="144" idx="1"/>
            </p:cNvCxnSpPr>
            <p:nvPr/>
          </p:nvCxnSpPr>
          <p:spPr>
            <a:xfrm flipH="1">
              <a:off x="2886410" y="3394302"/>
              <a:ext cx="6493" cy="1188913"/>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1DAA7DC0-1FE7-446F-8C85-FE1FFE8404F7}"/>
                </a:ext>
              </a:extLst>
            </p:cNvPr>
            <p:cNvCxnSpPr>
              <a:cxnSpLocks/>
            </p:cNvCxnSpPr>
            <p:nvPr/>
          </p:nvCxnSpPr>
          <p:spPr bwMode="auto">
            <a:xfrm flipH="1" flipV="1">
              <a:off x="1392292" y="2052837"/>
              <a:ext cx="1" cy="2525483"/>
            </a:xfrm>
            <a:prstGeom prst="straightConnector1">
              <a:avLst/>
            </a:prstGeom>
            <a:solidFill>
              <a:schemeClr val="accent2"/>
            </a:solidFill>
            <a:ln w="6350" cap="flat" cmpd="sng" algn="ctr">
              <a:solidFill>
                <a:schemeClr val="bg1">
                  <a:lumMod val="65000"/>
                </a:schemeClr>
              </a:solidFill>
              <a:prstDash val="solid"/>
              <a:round/>
              <a:headEnd type="none" w="med" len="med"/>
              <a:tailEnd type="triangle" w="med" len="med"/>
            </a:ln>
            <a:effectLst/>
          </p:spPr>
        </p:cxnSp>
        <p:sp>
          <p:nvSpPr>
            <p:cNvPr id="144" name="Isosceles Triangle 143">
              <a:extLst>
                <a:ext uri="{FF2B5EF4-FFF2-40B4-BE49-F238E27FC236}">
                  <a16:creationId xmlns:a16="http://schemas.microsoft.com/office/drawing/2014/main" id="{3F420516-AC72-4FD8-9D9C-CC6257D3356F}"/>
                </a:ext>
              </a:extLst>
            </p:cNvPr>
            <p:cNvSpPr/>
            <p:nvPr/>
          </p:nvSpPr>
          <p:spPr bwMode="auto">
            <a:xfrm>
              <a:off x="1393488" y="2211405"/>
              <a:ext cx="3011810" cy="2365796"/>
            </a:xfrm>
            <a:prstGeom prst="triangle">
              <a:avLst>
                <a:gd name="adj" fmla="val 99569"/>
              </a:avLst>
            </a:prstGeom>
            <a:solidFill>
              <a:schemeClr val="accent3"/>
            </a:solidFill>
            <a:ln w="6350" cap="flat" cmpd="sng" algn="ctr">
              <a:solidFill>
                <a:schemeClr val="bg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3169" eaLnBrk="0" fontAlgn="base" hangingPunct="0">
                <a:spcBef>
                  <a:spcPct val="0"/>
                </a:spcBef>
                <a:spcAft>
                  <a:spcPct val="0"/>
                </a:spcAft>
              </a:pPr>
              <a:endParaRPr lang="en-US" sz="1000" dirty="0">
                <a:ea typeface="ＭＳ Ｐゴシック" charset="-128"/>
              </a:endParaRPr>
            </a:p>
          </p:txBody>
        </p:sp>
        <p:sp>
          <p:nvSpPr>
            <p:cNvPr id="145" name="TextBox 144">
              <a:extLst>
                <a:ext uri="{FF2B5EF4-FFF2-40B4-BE49-F238E27FC236}">
                  <a16:creationId xmlns:a16="http://schemas.microsoft.com/office/drawing/2014/main" id="{DA46127A-A83C-4B41-B7BE-547B7E5E013B}"/>
                </a:ext>
              </a:extLst>
            </p:cNvPr>
            <p:cNvSpPr txBox="1"/>
            <p:nvPr/>
          </p:nvSpPr>
          <p:spPr>
            <a:xfrm>
              <a:off x="2173935" y="4819412"/>
              <a:ext cx="1985967" cy="246221"/>
            </a:xfrm>
            <a:prstGeom prst="rect">
              <a:avLst/>
            </a:prstGeom>
            <a:noFill/>
          </p:spPr>
          <p:txBody>
            <a:bodyPr wrap="square" rtlCol="0">
              <a:spAutoFit/>
            </a:bodyPr>
            <a:lstStyle/>
            <a:p>
              <a:pPr algn="ctr"/>
              <a:r>
                <a:rPr lang="en-US" sz="1000" b="1" dirty="0"/>
                <a:t>Exit Valuation ($ Mn)</a:t>
              </a:r>
            </a:p>
          </p:txBody>
        </p:sp>
        <p:sp>
          <p:nvSpPr>
            <p:cNvPr id="146" name="TextBox 145">
              <a:extLst>
                <a:ext uri="{FF2B5EF4-FFF2-40B4-BE49-F238E27FC236}">
                  <a16:creationId xmlns:a16="http://schemas.microsoft.com/office/drawing/2014/main" id="{A84CBF9C-DA07-450C-8E4E-D01D3DDF4518}"/>
                </a:ext>
              </a:extLst>
            </p:cNvPr>
            <p:cNvSpPr txBox="1"/>
            <p:nvPr/>
          </p:nvSpPr>
          <p:spPr>
            <a:xfrm rot="16200000">
              <a:off x="256915" y="3104496"/>
              <a:ext cx="1488707" cy="225715"/>
            </a:xfrm>
            <a:prstGeom prst="rect">
              <a:avLst/>
            </a:prstGeom>
            <a:noFill/>
          </p:spPr>
          <p:txBody>
            <a:bodyPr wrap="square" rtlCol="0">
              <a:spAutoFit/>
            </a:bodyPr>
            <a:lstStyle/>
            <a:p>
              <a:pPr algn="ctr"/>
              <a:r>
                <a:rPr lang="en-US" sz="1000" b="1" dirty="0"/>
                <a:t>Exit Proceeds ($ Mn)</a:t>
              </a:r>
            </a:p>
          </p:txBody>
        </p:sp>
        <p:sp>
          <p:nvSpPr>
            <p:cNvPr id="150" name="TextBox 149">
              <a:extLst>
                <a:ext uri="{FF2B5EF4-FFF2-40B4-BE49-F238E27FC236}">
                  <a16:creationId xmlns:a16="http://schemas.microsoft.com/office/drawing/2014/main" id="{BE860646-5DC0-404E-9B8C-795F06F35165}"/>
                </a:ext>
              </a:extLst>
            </p:cNvPr>
            <p:cNvSpPr txBox="1"/>
            <p:nvPr/>
          </p:nvSpPr>
          <p:spPr>
            <a:xfrm>
              <a:off x="1093710" y="2110569"/>
              <a:ext cx="244559" cy="246221"/>
            </a:xfrm>
            <a:prstGeom prst="rect">
              <a:avLst/>
            </a:prstGeom>
            <a:noFill/>
          </p:spPr>
          <p:txBody>
            <a:bodyPr wrap="square" lIns="0" rIns="0" rtlCol="0">
              <a:spAutoFit/>
            </a:bodyPr>
            <a:lstStyle/>
            <a:p>
              <a:pPr algn="r"/>
              <a:r>
                <a:rPr lang="en-US" sz="1000" dirty="0"/>
                <a:t>10.0</a:t>
              </a:r>
            </a:p>
          </p:txBody>
        </p:sp>
        <p:sp>
          <p:nvSpPr>
            <p:cNvPr id="151" name="TextBox 150">
              <a:extLst>
                <a:ext uri="{FF2B5EF4-FFF2-40B4-BE49-F238E27FC236}">
                  <a16:creationId xmlns:a16="http://schemas.microsoft.com/office/drawing/2014/main" id="{9BBC2123-439D-4C2F-8498-BFDBF1F80669}"/>
                </a:ext>
              </a:extLst>
            </p:cNvPr>
            <p:cNvSpPr txBox="1"/>
            <p:nvPr/>
          </p:nvSpPr>
          <p:spPr>
            <a:xfrm>
              <a:off x="4173335" y="4633847"/>
              <a:ext cx="463918" cy="246221"/>
            </a:xfrm>
            <a:prstGeom prst="rect">
              <a:avLst/>
            </a:prstGeom>
            <a:noFill/>
          </p:spPr>
          <p:txBody>
            <a:bodyPr wrap="square" rtlCol="0">
              <a:spAutoFit/>
            </a:bodyPr>
            <a:lstStyle/>
            <a:p>
              <a:r>
                <a:rPr lang="en-US" sz="1000" dirty="0"/>
                <a:t>10.0</a:t>
              </a:r>
            </a:p>
          </p:txBody>
        </p:sp>
        <p:sp>
          <p:nvSpPr>
            <p:cNvPr id="152" name="TextBox 151">
              <a:extLst>
                <a:ext uri="{FF2B5EF4-FFF2-40B4-BE49-F238E27FC236}">
                  <a16:creationId xmlns:a16="http://schemas.microsoft.com/office/drawing/2014/main" id="{93E7C8F2-8162-40A4-88CE-08AA57652CA0}"/>
                </a:ext>
              </a:extLst>
            </p:cNvPr>
            <p:cNvSpPr txBox="1"/>
            <p:nvPr/>
          </p:nvSpPr>
          <p:spPr>
            <a:xfrm>
              <a:off x="1122824" y="3312956"/>
              <a:ext cx="215445" cy="246221"/>
            </a:xfrm>
            <a:prstGeom prst="rect">
              <a:avLst/>
            </a:prstGeom>
            <a:noFill/>
          </p:spPr>
          <p:txBody>
            <a:bodyPr wrap="square" lIns="0" rIns="0" rtlCol="0">
              <a:spAutoFit/>
            </a:bodyPr>
            <a:lstStyle/>
            <a:p>
              <a:pPr algn="r"/>
              <a:r>
                <a:rPr lang="en-US" sz="1000" dirty="0"/>
                <a:t>5.0</a:t>
              </a:r>
            </a:p>
          </p:txBody>
        </p:sp>
        <p:sp>
          <p:nvSpPr>
            <p:cNvPr id="153" name="TextBox 152">
              <a:extLst>
                <a:ext uri="{FF2B5EF4-FFF2-40B4-BE49-F238E27FC236}">
                  <a16:creationId xmlns:a16="http://schemas.microsoft.com/office/drawing/2014/main" id="{FA081595-2948-457B-93DF-AF50CA7ACF24}"/>
                </a:ext>
              </a:extLst>
            </p:cNvPr>
            <p:cNvSpPr txBox="1"/>
            <p:nvPr/>
          </p:nvSpPr>
          <p:spPr>
            <a:xfrm>
              <a:off x="2713524" y="4623448"/>
              <a:ext cx="648233" cy="246221"/>
            </a:xfrm>
            <a:prstGeom prst="rect">
              <a:avLst/>
            </a:prstGeom>
            <a:noFill/>
          </p:spPr>
          <p:txBody>
            <a:bodyPr wrap="square" rtlCol="0">
              <a:spAutoFit/>
            </a:bodyPr>
            <a:lstStyle/>
            <a:p>
              <a:r>
                <a:rPr lang="en-US" sz="1000" dirty="0"/>
                <a:t>5.0</a:t>
              </a:r>
            </a:p>
          </p:txBody>
        </p:sp>
        <p:sp>
          <p:nvSpPr>
            <p:cNvPr id="154" name="Right Brace 153">
              <a:extLst>
                <a:ext uri="{FF2B5EF4-FFF2-40B4-BE49-F238E27FC236}">
                  <a16:creationId xmlns:a16="http://schemas.microsoft.com/office/drawing/2014/main" id="{D5B85467-7AF2-4BB0-8E9E-7559467DAE3A}"/>
                </a:ext>
              </a:extLst>
            </p:cNvPr>
            <p:cNvSpPr/>
            <p:nvPr/>
          </p:nvSpPr>
          <p:spPr bwMode="auto">
            <a:xfrm>
              <a:off x="4405297" y="3419827"/>
              <a:ext cx="298583" cy="1157375"/>
            </a:xfrm>
            <a:prstGeom prst="rightBrace">
              <a:avLst>
                <a:gd name="adj1" fmla="val 63802"/>
                <a:gd name="adj2" fmla="val 54454"/>
              </a:avLst>
            </a:prstGeom>
            <a:noFill/>
            <a:ln w="6350" cap="flat" cmpd="sng" algn="ctr">
              <a:solidFill>
                <a:schemeClr val="bg1">
                  <a:lumMod val="7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3169" eaLnBrk="0" fontAlgn="base" hangingPunct="0">
                <a:spcBef>
                  <a:spcPct val="0"/>
                </a:spcBef>
                <a:spcAft>
                  <a:spcPct val="0"/>
                </a:spcAft>
              </a:pPr>
              <a:endParaRPr lang="en-US" sz="1000" dirty="0">
                <a:ea typeface="ＭＳ Ｐゴシック" charset="-128"/>
              </a:endParaRPr>
            </a:p>
          </p:txBody>
        </p:sp>
        <p:sp>
          <p:nvSpPr>
            <p:cNvPr id="139" name="Isosceles Triangle 138">
              <a:extLst>
                <a:ext uri="{FF2B5EF4-FFF2-40B4-BE49-F238E27FC236}">
                  <a16:creationId xmlns:a16="http://schemas.microsoft.com/office/drawing/2014/main" id="{4736BC60-15EF-4BB0-B0B0-14837F634F0C}"/>
                </a:ext>
              </a:extLst>
            </p:cNvPr>
            <p:cNvSpPr/>
            <p:nvPr/>
          </p:nvSpPr>
          <p:spPr>
            <a:xfrm>
              <a:off x="1392291" y="3415980"/>
              <a:ext cx="3013002" cy="1160104"/>
            </a:xfrm>
            <a:custGeom>
              <a:avLst/>
              <a:gdLst>
                <a:gd name="connsiteX0" fmla="*/ 0 w 3013002"/>
                <a:gd name="connsiteY0" fmla="*/ 1160104 h 1160104"/>
                <a:gd name="connsiteX1" fmla="*/ 2996220 w 3013002"/>
                <a:gd name="connsiteY1" fmla="*/ 0 h 1160104"/>
                <a:gd name="connsiteX2" fmla="*/ 3013002 w 3013002"/>
                <a:gd name="connsiteY2" fmla="*/ 1160104 h 1160104"/>
                <a:gd name="connsiteX3" fmla="*/ 0 w 3013002"/>
                <a:gd name="connsiteY3" fmla="*/ 1160104 h 1160104"/>
                <a:gd name="connsiteX0" fmla="*/ 0 w 3013002"/>
                <a:gd name="connsiteY0" fmla="*/ 1160104 h 1160104"/>
                <a:gd name="connsiteX1" fmla="*/ 3002570 w 3013002"/>
                <a:gd name="connsiteY1" fmla="*/ 0 h 1160104"/>
                <a:gd name="connsiteX2" fmla="*/ 3013002 w 3013002"/>
                <a:gd name="connsiteY2" fmla="*/ 1160104 h 1160104"/>
                <a:gd name="connsiteX3" fmla="*/ 0 w 3013002"/>
                <a:gd name="connsiteY3" fmla="*/ 1160104 h 1160104"/>
              </a:gdLst>
              <a:ahLst/>
              <a:cxnLst>
                <a:cxn ang="0">
                  <a:pos x="connsiteX0" y="connsiteY0"/>
                </a:cxn>
                <a:cxn ang="0">
                  <a:pos x="connsiteX1" y="connsiteY1"/>
                </a:cxn>
                <a:cxn ang="0">
                  <a:pos x="connsiteX2" y="connsiteY2"/>
                </a:cxn>
                <a:cxn ang="0">
                  <a:pos x="connsiteX3" y="connsiteY3"/>
                </a:cxn>
              </a:cxnLst>
              <a:rect l="l" t="t" r="r" b="b"/>
              <a:pathLst>
                <a:path w="3013002" h="1160104">
                  <a:moveTo>
                    <a:pt x="0" y="1160104"/>
                  </a:moveTo>
                  <a:lnTo>
                    <a:pt x="3002570" y="0"/>
                  </a:lnTo>
                  <a:cubicBezTo>
                    <a:pt x="3006047" y="386701"/>
                    <a:pt x="3009525" y="773403"/>
                    <a:pt x="3013002" y="1160104"/>
                  </a:cubicBezTo>
                  <a:lnTo>
                    <a:pt x="0" y="1160104"/>
                  </a:lnTo>
                  <a:close/>
                </a:path>
              </a:pathLst>
            </a:custGeom>
            <a:solidFill>
              <a:schemeClr val="tx2"/>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endParaRPr>
            </a:p>
          </p:txBody>
        </p:sp>
        <p:cxnSp>
          <p:nvCxnSpPr>
            <p:cNvPr id="140" name="Straight Connector 139">
              <a:extLst>
                <a:ext uri="{FF2B5EF4-FFF2-40B4-BE49-F238E27FC236}">
                  <a16:creationId xmlns:a16="http://schemas.microsoft.com/office/drawing/2014/main" id="{B54368EE-FE3D-4238-9378-181784FE2D99}"/>
                </a:ext>
              </a:extLst>
            </p:cNvPr>
            <p:cNvCxnSpPr>
              <a:cxnSpLocks/>
              <a:stCxn id="144" idx="0"/>
            </p:cNvCxnSpPr>
            <p:nvPr/>
          </p:nvCxnSpPr>
          <p:spPr>
            <a:xfrm flipH="1">
              <a:off x="1393487" y="2211405"/>
              <a:ext cx="2998830" cy="0"/>
            </a:xfrm>
            <a:prstGeom prst="line">
              <a:avLst/>
            </a:prstGeom>
            <a:ln w="1905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89C9724A-8A3B-409C-ABF7-BB3BD22A76CB}"/>
                </a:ext>
              </a:extLst>
            </p:cNvPr>
            <p:cNvCxnSpPr>
              <a:cxnSpLocks/>
            </p:cNvCxnSpPr>
            <p:nvPr/>
          </p:nvCxnSpPr>
          <p:spPr>
            <a:xfrm flipH="1">
              <a:off x="1386489" y="3413354"/>
              <a:ext cx="1506412" cy="5003"/>
            </a:xfrm>
            <a:prstGeom prst="line">
              <a:avLst/>
            </a:prstGeom>
            <a:ln w="19050">
              <a:solidFill>
                <a:schemeClr val="accent6"/>
              </a:solidFill>
              <a:prstDash val="dash"/>
            </a:ln>
          </p:spPr>
          <p:style>
            <a:lnRef idx="1">
              <a:schemeClr val="accent1"/>
            </a:lnRef>
            <a:fillRef idx="0">
              <a:schemeClr val="accent1"/>
            </a:fillRef>
            <a:effectRef idx="0">
              <a:schemeClr val="accent1"/>
            </a:effectRef>
            <a:fontRef idx="minor">
              <a:schemeClr val="tx1"/>
            </a:fontRef>
          </p:style>
        </p:cxnSp>
        <p:sp>
          <p:nvSpPr>
            <p:cNvPr id="137" name="Right Brace 136">
              <a:extLst>
                <a:ext uri="{FF2B5EF4-FFF2-40B4-BE49-F238E27FC236}">
                  <a16:creationId xmlns:a16="http://schemas.microsoft.com/office/drawing/2014/main" id="{695DB2BA-E193-4358-A57D-F02A981EEE7F}"/>
                </a:ext>
              </a:extLst>
            </p:cNvPr>
            <p:cNvSpPr/>
            <p:nvPr/>
          </p:nvSpPr>
          <p:spPr bwMode="auto">
            <a:xfrm>
              <a:off x="4416898" y="2230519"/>
              <a:ext cx="298583" cy="1157375"/>
            </a:xfrm>
            <a:prstGeom prst="rightBrace">
              <a:avLst>
                <a:gd name="adj1" fmla="val 43386"/>
                <a:gd name="adj2" fmla="val 54454"/>
              </a:avLst>
            </a:prstGeom>
            <a:noFill/>
            <a:ln w="6350" cap="flat" cmpd="sng" algn="ctr">
              <a:solidFill>
                <a:schemeClr val="bg1">
                  <a:lumMod val="7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3169" eaLnBrk="0" fontAlgn="base" hangingPunct="0">
                <a:spcBef>
                  <a:spcPct val="0"/>
                </a:spcBef>
                <a:spcAft>
                  <a:spcPct val="0"/>
                </a:spcAft>
              </a:pPr>
              <a:endParaRPr lang="en-US" sz="1000" dirty="0">
                <a:ea typeface="ＭＳ Ｐゴシック" charset="-128"/>
              </a:endParaRPr>
            </a:p>
          </p:txBody>
        </p:sp>
        <p:sp>
          <p:nvSpPr>
            <p:cNvPr id="119" name="TextBox 118">
              <a:extLst>
                <a:ext uri="{FF2B5EF4-FFF2-40B4-BE49-F238E27FC236}">
                  <a16:creationId xmlns:a16="http://schemas.microsoft.com/office/drawing/2014/main" id="{996B11CD-9566-4EF1-991B-D3467A83C3F4}"/>
                </a:ext>
              </a:extLst>
            </p:cNvPr>
            <p:cNvSpPr txBox="1"/>
            <p:nvPr/>
          </p:nvSpPr>
          <p:spPr>
            <a:xfrm>
              <a:off x="1122824" y="3544726"/>
              <a:ext cx="215445" cy="246221"/>
            </a:xfrm>
            <a:prstGeom prst="rect">
              <a:avLst/>
            </a:prstGeom>
            <a:noFill/>
          </p:spPr>
          <p:txBody>
            <a:bodyPr wrap="square" lIns="0" rIns="0" rtlCol="0">
              <a:spAutoFit/>
            </a:bodyPr>
            <a:lstStyle/>
            <a:p>
              <a:pPr algn="r"/>
              <a:r>
                <a:rPr lang="en-US" sz="1000" dirty="0"/>
                <a:t>4.0</a:t>
              </a:r>
            </a:p>
          </p:txBody>
        </p:sp>
        <p:sp>
          <p:nvSpPr>
            <p:cNvPr id="120" name="TextBox 119">
              <a:extLst>
                <a:ext uri="{FF2B5EF4-FFF2-40B4-BE49-F238E27FC236}">
                  <a16:creationId xmlns:a16="http://schemas.microsoft.com/office/drawing/2014/main" id="{5067ACBE-A838-4EF5-A024-92DBEA3B10A3}"/>
                </a:ext>
              </a:extLst>
            </p:cNvPr>
            <p:cNvSpPr txBox="1"/>
            <p:nvPr/>
          </p:nvSpPr>
          <p:spPr>
            <a:xfrm>
              <a:off x="1122824" y="3783733"/>
              <a:ext cx="215445" cy="246221"/>
            </a:xfrm>
            <a:prstGeom prst="rect">
              <a:avLst/>
            </a:prstGeom>
            <a:noFill/>
          </p:spPr>
          <p:txBody>
            <a:bodyPr wrap="square" lIns="0" rIns="0" rtlCol="0">
              <a:spAutoFit/>
            </a:bodyPr>
            <a:lstStyle/>
            <a:p>
              <a:pPr algn="r"/>
              <a:r>
                <a:rPr lang="en-US" sz="1000" dirty="0"/>
                <a:t>3.0</a:t>
              </a:r>
            </a:p>
          </p:txBody>
        </p:sp>
        <p:sp>
          <p:nvSpPr>
            <p:cNvPr id="121" name="TextBox 120">
              <a:extLst>
                <a:ext uri="{FF2B5EF4-FFF2-40B4-BE49-F238E27FC236}">
                  <a16:creationId xmlns:a16="http://schemas.microsoft.com/office/drawing/2014/main" id="{29B70BE8-E018-4F85-B6B4-232D5D09D54E}"/>
                </a:ext>
              </a:extLst>
            </p:cNvPr>
            <p:cNvSpPr txBox="1"/>
            <p:nvPr/>
          </p:nvSpPr>
          <p:spPr>
            <a:xfrm>
              <a:off x="1122824" y="4478217"/>
              <a:ext cx="215445" cy="246221"/>
            </a:xfrm>
            <a:prstGeom prst="rect">
              <a:avLst/>
            </a:prstGeom>
            <a:noFill/>
          </p:spPr>
          <p:txBody>
            <a:bodyPr wrap="square" lIns="0" rIns="0" rtlCol="0">
              <a:spAutoFit/>
            </a:bodyPr>
            <a:lstStyle/>
            <a:p>
              <a:pPr algn="r"/>
              <a:r>
                <a:rPr lang="en-US" sz="1000" dirty="0"/>
                <a:t>0.0</a:t>
              </a:r>
            </a:p>
          </p:txBody>
        </p:sp>
        <p:sp>
          <p:nvSpPr>
            <p:cNvPr id="122" name="TextBox 121">
              <a:extLst>
                <a:ext uri="{FF2B5EF4-FFF2-40B4-BE49-F238E27FC236}">
                  <a16:creationId xmlns:a16="http://schemas.microsoft.com/office/drawing/2014/main" id="{D6C4A038-4C8E-47EE-8608-B45C2E71E00C}"/>
                </a:ext>
              </a:extLst>
            </p:cNvPr>
            <p:cNvSpPr txBox="1"/>
            <p:nvPr/>
          </p:nvSpPr>
          <p:spPr>
            <a:xfrm>
              <a:off x="1122824" y="4236332"/>
              <a:ext cx="215445" cy="246221"/>
            </a:xfrm>
            <a:prstGeom prst="rect">
              <a:avLst/>
            </a:prstGeom>
            <a:noFill/>
          </p:spPr>
          <p:txBody>
            <a:bodyPr wrap="square" lIns="0" rIns="0" rtlCol="0">
              <a:spAutoFit/>
            </a:bodyPr>
            <a:lstStyle/>
            <a:p>
              <a:pPr algn="r"/>
              <a:r>
                <a:rPr lang="en-US" sz="1000" dirty="0"/>
                <a:t>1.0</a:t>
              </a:r>
            </a:p>
          </p:txBody>
        </p:sp>
        <p:sp>
          <p:nvSpPr>
            <p:cNvPr id="123" name="TextBox 122">
              <a:extLst>
                <a:ext uri="{FF2B5EF4-FFF2-40B4-BE49-F238E27FC236}">
                  <a16:creationId xmlns:a16="http://schemas.microsoft.com/office/drawing/2014/main" id="{5CD1FA66-14F4-46EF-AF52-D37CFE42AB4A}"/>
                </a:ext>
              </a:extLst>
            </p:cNvPr>
            <p:cNvSpPr txBox="1"/>
            <p:nvPr/>
          </p:nvSpPr>
          <p:spPr>
            <a:xfrm>
              <a:off x="1122824" y="4002663"/>
              <a:ext cx="215445" cy="246221"/>
            </a:xfrm>
            <a:prstGeom prst="rect">
              <a:avLst/>
            </a:prstGeom>
            <a:noFill/>
          </p:spPr>
          <p:txBody>
            <a:bodyPr wrap="square" lIns="0" rIns="0" rtlCol="0">
              <a:spAutoFit/>
            </a:bodyPr>
            <a:lstStyle/>
            <a:p>
              <a:pPr algn="r"/>
              <a:r>
                <a:rPr lang="en-US" sz="1000" dirty="0"/>
                <a:t>2.0</a:t>
              </a:r>
            </a:p>
          </p:txBody>
        </p:sp>
        <p:sp>
          <p:nvSpPr>
            <p:cNvPr id="124" name="TextBox 123">
              <a:extLst>
                <a:ext uri="{FF2B5EF4-FFF2-40B4-BE49-F238E27FC236}">
                  <a16:creationId xmlns:a16="http://schemas.microsoft.com/office/drawing/2014/main" id="{0A2C4D5D-F6A4-480C-8DB0-1038FE407852}"/>
                </a:ext>
              </a:extLst>
            </p:cNvPr>
            <p:cNvSpPr txBox="1"/>
            <p:nvPr/>
          </p:nvSpPr>
          <p:spPr>
            <a:xfrm>
              <a:off x="1122824" y="2831137"/>
              <a:ext cx="215445" cy="246221"/>
            </a:xfrm>
            <a:prstGeom prst="rect">
              <a:avLst/>
            </a:prstGeom>
            <a:noFill/>
          </p:spPr>
          <p:txBody>
            <a:bodyPr wrap="square" lIns="0" rIns="0" rtlCol="0">
              <a:spAutoFit/>
            </a:bodyPr>
            <a:lstStyle/>
            <a:p>
              <a:pPr algn="r"/>
              <a:r>
                <a:rPr lang="en-US" sz="1000" dirty="0"/>
                <a:t>7.0</a:t>
              </a:r>
            </a:p>
          </p:txBody>
        </p:sp>
        <p:sp>
          <p:nvSpPr>
            <p:cNvPr id="125" name="TextBox 124">
              <a:extLst>
                <a:ext uri="{FF2B5EF4-FFF2-40B4-BE49-F238E27FC236}">
                  <a16:creationId xmlns:a16="http://schemas.microsoft.com/office/drawing/2014/main" id="{C868F580-420D-4B84-937A-E7AF375FBAC4}"/>
                </a:ext>
              </a:extLst>
            </p:cNvPr>
            <p:cNvSpPr txBox="1"/>
            <p:nvPr/>
          </p:nvSpPr>
          <p:spPr>
            <a:xfrm flipH="1">
              <a:off x="1122822" y="3072865"/>
              <a:ext cx="215445" cy="246221"/>
            </a:xfrm>
            <a:prstGeom prst="rect">
              <a:avLst/>
            </a:prstGeom>
            <a:noFill/>
          </p:spPr>
          <p:txBody>
            <a:bodyPr wrap="square" lIns="0" rIns="0" rtlCol="0">
              <a:spAutoFit/>
            </a:bodyPr>
            <a:lstStyle/>
            <a:p>
              <a:pPr algn="r"/>
              <a:r>
                <a:rPr lang="en-US" sz="1000" dirty="0"/>
                <a:t>6.0</a:t>
              </a:r>
            </a:p>
          </p:txBody>
        </p:sp>
        <p:sp>
          <p:nvSpPr>
            <p:cNvPr id="126" name="TextBox 125">
              <a:extLst>
                <a:ext uri="{FF2B5EF4-FFF2-40B4-BE49-F238E27FC236}">
                  <a16:creationId xmlns:a16="http://schemas.microsoft.com/office/drawing/2014/main" id="{AA7B5B6C-995C-4F23-AB1D-2BF48F8136EC}"/>
                </a:ext>
              </a:extLst>
            </p:cNvPr>
            <p:cNvSpPr txBox="1"/>
            <p:nvPr/>
          </p:nvSpPr>
          <p:spPr>
            <a:xfrm>
              <a:off x="1122824" y="2590442"/>
              <a:ext cx="215445" cy="246221"/>
            </a:xfrm>
            <a:prstGeom prst="rect">
              <a:avLst/>
            </a:prstGeom>
            <a:noFill/>
          </p:spPr>
          <p:txBody>
            <a:bodyPr wrap="square" lIns="0" rIns="0" rtlCol="0">
              <a:spAutoFit/>
            </a:bodyPr>
            <a:lstStyle/>
            <a:p>
              <a:pPr algn="r"/>
              <a:r>
                <a:rPr lang="en-US" sz="1000" dirty="0"/>
                <a:t>8.0</a:t>
              </a:r>
            </a:p>
          </p:txBody>
        </p:sp>
        <p:sp>
          <p:nvSpPr>
            <p:cNvPr id="127" name="TextBox 126">
              <a:extLst>
                <a:ext uri="{FF2B5EF4-FFF2-40B4-BE49-F238E27FC236}">
                  <a16:creationId xmlns:a16="http://schemas.microsoft.com/office/drawing/2014/main" id="{16106CE5-4D65-497D-A4FF-A8B2FDA21D42}"/>
                </a:ext>
              </a:extLst>
            </p:cNvPr>
            <p:cNvSpPr txBox="1"/>
            <p:nvPr/>
          </p:nvSpPr>
          <p:spPr>
            <a:xfrm>
              <a:off x="1122824" y="2338465"/>
              <a:ext cx="215445" cy="246221"/>
            </a:xfrm>
            <a:prstGeom prst="rect">
              <a:avLst/>
            </a:prstGeom>
            <a:noFill/>
          </p:spPr>
          <p:txBody>
            <a:bodyPr wrap="square" lIns="0" rIns="0" rtlCol="0">
              <a:spAutoFit/>
            </a:bodyPr>
            <a:lstStyle/>
            <a:p>
              <a:pPr algn="r"/>
              <a:r>
                <a:rPr lang="en-US" sz="1000" dirty="0"/>
                <a:t>9.0</a:t>
              </a:r>
            </a:p>
          </p:txBody>
        </p:sp>
        <p:sp>
          <p:nvSpPr>
            <p:cNvPr id="128" name="TextBox 127">
              <a:extLst>
                <a:ext uri="{FF2B5EF4-FFF2-40B4-BE49-F238E27FC236}">
                  <a16:creationId xmlns:a16="http://schemas.microsoft.com/office/drawing/2014/main" id="{8DE83A41-EE4E-4D13-A69B-F6239C1D7E5B}"/>
                </a:ext>
              </a:extLst>
            </p:cNvPr>
            <p:cNvSpPr txBox="1"/>
            <p:nvPr/>
          </p:nvSpPr>
          <p:spPr>
            <a:xfrm>
              <a:off x="1473941" y="4616486"/>
              <a:ext cx="395775" cy="246221"/>
            </a:xfrm>
            <a:prstGeom prst="rect">
              <a:avLst/>
            </a:prstGeom>
            <a:noFill/>
          </p:spPr>
          <p:txBody>
            <a:bodyPr wrap="square" rtlCol="0">
              <a:spAutoFit/>
            </a:bodyPr>
            <a:lstStyle/>
            <a:p>
              <a:r>
                <a:rPr lang="en-US" sz="1000" dirty="0"/>
                <a:t>1.0</a:t>
              </a:r>
            </a:p>
          </p:txBody>
        </p:sp>
        <p:sp>
          <p:nvSpPr>
            <p:cNvPr id="129" name="TextBox 128">
              <a:extLst>
                <a:ext uri="{FF2B5EF4-FFF2-40B4-BE49-F238E27FC236}">
                  <a16:creationId xmlns:a16="http://schemas.microsoft.com/office/drawing/2014/main" id="{96406855-8103-4F34-82B1-6E702BFAFA9B}"/>
                </a:ext>
              </a:extLst>
            </p:cNvPr>
            <p:cNvSpPr txBox="1"/>
            <p:nvPr/>
          </p:nvSpPr>
          <p:spPr>
            <a:xfrm>
              <a:off x="1766801" y="4617124"/>
              <a:ext cx="407133" cy="246221"/>
            </a:xfrm>
            <a:prstGeom prst="rect">
              <a:avLst/>
            </a:prstGeom>
            <a:noFill/>
          </p:spPr>
          <p:txBody>
            <a:bodyPr wrap="square" rtlCol="0">
              <a:spAutoFit/>
            </a:bodyPr>
            <a:lstStyle/>
            <a:p>
              <a:r>
                <a:rPr lang="en-US" sz="1000" dirty="0"/>
                <a:t>2.0</a:t>
              </a:r>
            </a:p>
          </p:txBody>
        </p:sp>
        <p:sp>
          <p:nvSpPr>
            <p:cNvPr id="130" name="TextBox 129">
              <a:extLst>
                <a:ext uri="{FF2B5EF4-FFF2-40B4-BE49-F238E27FC236}">
                  <a16:creationId xmlns:a16="http://schemas.microsoft.com/office/drawing/2014/main" id="{01C7784A-2826-4D53-9AB5-8791B4AFBC94}"/>
                </a:ext>
              </a:extLst>
            </p:cNvPr>
            <p:cNvSpPr txBox="1"/>
            <p:nvPr/>
          </p:nvSpPr>
          <p:spPr>
            <a:xfrm>
              <a:off x="2059661" y="4623447"/>
              <a:ext cx="463918" cy="246221"/>
            </a:xfrm>
            <a:prstGeom prst="rect">
              <a:avLst/>
            </a:prstGeom>
            <a:noFill/>
          </p:spPr>
          <p:txBody>
            <a:bodyPr wrap="square" rtlCol="0">
              <a:spAutoFit/>
            </a:bodyPr>
            <a:lstStyle/>
            <a:p>
              <a:r>
                <a:rPr lang="en-US" sz="1000" dirty="0"/>
                <a:t>3.0</a:t>
              </a:r>
            </a:p>
          </p:txBody>
        </p:sp>
        <p:sp>
          <p:nvSpPr>
            <p:cNvPr id="131" name="TextBox 130">
              <a:extLst>
                <a:ext uri="{FF2B5EF4-FFF2-40B4-BE49-F238E27FC236}">
                  <a16:creationId xmlns:a16="http://schemas.microsoft.com/office/drawing/2014/main" id="{963E9F27-FFBE-4989-8A8D-81199ADD3884}"/>
                </a:ext>
              </a:extLst>
            </p:cNvPr>
            <p:cNvSpPr txBox="1"/>
            <p:nvPr/>
          </p:nvSpPr>
          <p:spPr>
            <a:xfrm>
              <a:off x="2352521" y="4616740"/>
              <a:ext cx="463918" cy="246221"/>
            </a:xfrm>
            <a:prstGeom prst="rect">
              <a:avLst/>
            </a:prstGeom>
            <a:noFill/>
          </p:spPr>
          <p:txBody>
            <a:bodyPr wrap="square" rtlCol="0">
              <a:spAutoFit/>
            </a:bodyPr>
            <a:lstStyle/>
            <a:p>
              <a:r>
                <a:rPr lang="en-US" sz="1000" dirty="0"/>
                <a:t>4.0</a:t>
              </a:r>
            </a:p>
          </p:txBody>
        </p:sp>
        <p:sp>
          <p:nvSpPr>
            <p:cNvPr id="132" name="TextBox 131">
              <a:extLst>
                <a:ext uri="{FF2B5EF4-FFF2-40B4-BE49-F238E27FC236}">
                  <a16:creationId xmlns:a16="http://schemas.microsoft.com/office/drawing/2014/main" id="{D2618804-93BC-4F4D-A717-5D8F99D77B44}"/>
                </a:ext>
              </a:extLst>
            </p:cNvPr>
            <p:cNvSpPr txBox="1"/>
            <p:nvPr/>
          </p:nvSpPr>
          <p:spPr>
            <a:xfrm>
              <a:off x="3322181" y="4629786"/>
              <a:ext cx="427148" cy="246221"/>
            </a:xfrm>
            <a:prstGeom prst="rect">
              <a:avLst/>
            </a:prstGeom>
            <a:noFill/>
          </p:spPr>
          <p:txBody>
            <a:bodyPr wrap="square" rtlCol="0">
              <a:spAutoFit/>
            </a:bodyPr>
            <a:lstStyle/>
            <a:p>
              <a:r>
                <a:rPr lang="en-US" sz="1000" dirty="0"/>
                <a:t>7.0</a:t>
              </a:r>
            </a:p>
          </p:txBody>
        </p:sp>
        <p:sp>
          <p:nvSpPr>
            <p:cNvPr id="133" name="TextBox 132">
              <a:extLst>
                <a:ext uri="{FF2B5EF4-FFF2-40B4-BE49-F238E27FC236}">
                  <a16:creationId xmlns:a16="http://schemas.microsoft.com/office/drawing/2014/main" id="{0E8B8D99-4FF9-45EB-917B-C8EA35FE54E5}"/>
                </a:ext>
              </a:extLst>
            </p:cNvPr>
            <p:cNvSpPr txBox="1"/>
            <p:nvPr/>
          </p:nvSpPr>
          <p:spPr>
            <a:xfrm>
              <a:off x="3029321" y="4623447"/>
              <a:ext cx="429790" cy="246221"/>
            </a:xfrm>
            <a:prstGeom prst="rect">
              <a:avLst/>
            </a:prstGeom>
            <a:noFill/>
          </p:spPr>
          <p:txBody>
            <a:bodyPr wrap="square" rtlCol="0">
              <a:spAutoFit/>
            </a:bodyPr>
            <a:lstStyle/>
            <a:p>
              <a:r>
                <a:rPr lang="en-US" sz="1000" dirty="0"/>
                <a:t>6.0</a:t>
              </a:r>
            </a:p>
          </p:txBody>
        </p:sp>
        <p:sp>
          <p:nvSpPr>
            <p:cNvPr id="134" name="TextBox 133">
              <a:extLst>
                <a:ext uri="{FF2B5EF4-FFF2-40B4-BE49-F238E27FC236}">
                  <a16:creationId xmlns:a16="http://schemas.microsoft.com/office/drawing/2014/main" id="{5149FB1C-8AFF-4463-ACAD-FC1BA42421CB}"/>
                </a:ext>
              </a:extLst>
            </p:cNvPr>
            <p:cNvSpPr txBox="1"/>
            <p:nvPr/>
          </p:nvSpPr>
          <p:spPr>
            <a:xfrm>
              <a:off x="3615041" y="4630201"/>
              <a:ext cx="463919" cy="246221"/>
            </a:xfrm>
            <a:prstGeom prst="rect">
              <a:avLst/>
            </a:prstGeom>
            <a:noFill/>
          </p:spPr>
          <p:txBody>
            <a:bodyPr wrap="square" rtlCol="0">
              <a:spAutoFit/>
            </a:bodyPr>
            <a:lstStyle/>
            <a:p>
              <a:r>
                <a:rPr lang="en-US" sz="1000" dirty="0"/>
                <a:t>8.0</a:t>
              </a:r>
            </a:p>
          </p:txBody>
        </p:sp>
        <p:sp>
          <p:nvSpPr>
            <p:cNvPr id="135" name="TextBox 134">
              <a:extLst>
                <a:ext uri="{FF2B5EF4-FFF2-40B4-BE49-F238E27FC236}">
                  <a16:creationId xmlns:a16="http://schemas.microsoft.com/office/drawing/2014/main" id="{CDD21802-AA67-47E2-B409-21B0E6EEA9DB}"/>
                </a:ext>
              </a:extLst>
            </p:cNvPr>
            <p:cNvSpPr txBox="1"/>
            <p:nvPr/>
          </p:nvSpPr>
          <p:spPr>
            <a:xfrm>
              <a:off x="3916244" y="4636831"/>
              <a:ext cx="489050" cy="246221"/>
            </a:xfrm>
            <a:prstGeom prst="rect">
              <a:avLst/>
            </a:prstGeom>
            <a:noFill/>
          </p:spPr>
          <p:txBody>
            <a:bodyPr wrap="square" rtlCol="0">
              <a:spAutoFit/>
            </a:bodyPr>
            <a:lstStyle/>
            <a:p>
              <a:r>
                <a:rPr lang="en-US" sz="1000" dirty="0"/>
                <a:t>9.0</a:t>
              </a:r>
            </a:p>
          </p:txBody>
        </p:sp>
        <p:cxnSp>
          <p:nvCxnSpPr>
            <p:cNvPr id="157" name="Straight Connector 156">
              <a:extLst>
                <a:ext uri="{FF2B5EF4-FFF2-40B4-BE49-F238E27FC236}">
                  <a16:creationId xmlns:a16="http://schemas.microsoft.com/office/drawing/2014/main" id="{D52422CC-9326-4495-AB8D-1149DE1F6081}"/>
                </a:ext>
              </a:extLst>
            </p:cNvPr>
            <p:cNvCxnSpPr>
              <a:cxnSpLocks/>
              <a:stCxn id="144" idx="1"/>
            </p:cNvCxnSpPr>
            <p:nvPr/>
          </p:nvCxnSpPr>
          <p:spPr>
            <a:xfrm flipH="1">
              <a:off x="2886411" y="3394303"/>
              <a:ext cx="6490" cy="1188912"/>
            </a:xfrm>
            <a:prstGeom prst="line">
              <a:avLst/>
            </a:prstGeom>
            <a:ln w="1905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0EDC155D-2441-4882-A45F-12C3376D5FE4}"/>
                </a:ext>
              </a:extLst>
            </p:cNvPr>
            <p:cNvCxnSpPr/>
            <p:nvPr/>
          </p:nvCxnSpPr>
          <p:spPr bwMode="auto">
            <a:xfrm>
              <a:off x="1393487" y="4577200"/>
              <a:ext cx="4038579" cy="1118"/>
            </a:xfrm>
            <a:prstGeom prst="straightConnector1">
              <a:avLst/>
            </a:prstGeom>
            <a:solidFill>
              <a:schemeClr val="accent2"/>
            </a:solidFill>
            <a:ln w="6350" cap="flat" cmpd="sng" algn="ctr">
              <a:solidFill>
                <a:schemeClr val="bg1">
                  <a:lumMod val="65000"/>
                </a:schemeClr>
              </a:solidFill>
              <a:prstDash val="solid"/>
              <a:round/>
              <a:headEnd type="none" w="med" len="med"/>
              <a:tailEnd type="triangle" w="med" len="med"/>
            </a:ln>
            <a:effectLst/>
          </p:spPr>
        </p:cxnSp>
      </p:grpSp>
      <p:grpSp>
        <p:nvGrpSpPr>
          <p:cNvPr id="12" name="Group 11">
            <a:extLst>
              <a:ext uri="{FF2B5EF4-FFF2-40B4-BE49-F238E27FC236}">
                <a16:creationId xmlns:a16="http://schemas.microsoft.com/office/drawing/2014/main" id="{20452D7E-31CA-4E6B-94AE-3E95E52C5CE1}"/>
              </a:ext>
            </a:extLst>
          </p:cNvPr>
          <p:cNvGrpSpPr/>
          <p:nvPr/>
        </p:nvGrpSpPr>
        <p:grpSpPr>
          <a:xfrm>
            <a:off x="6177713" y="1905124"/>
            <a:ext cx="5813414" cy="3402637"/>
            <a:chOff x="3590925" y="1600201"/>
            <a:chExt cx="7867650" cy="4571997"/>
          </a:xfrm>
        </p:grpSpPr>
        <p:sp>
          <p:nvSpPr>
            <p:cNvPr id="101" name="Rectangle 100">
              <a:extLst>
                <a:ext uri="{FF2B5EF4-FFF2-40B4-BE49-F238E27FC236}">
                  <a16:creationId xmlns:a16="http://schemas.microsoft.com/office/drawing/2014/main" id="{9C49D846-E9E9-430B-9AB3-684B61EF650B}"/>
                </a:ext>
              </a:extLst>
            </p:cNvPr>
            <p:cNvSpPr/>
            <p:nvPr/>
          </p:nvSpPr>
          <p:spPr bwMode="auto">
            <a:xfrm flipH="1">
              <a:off x="5221370" y="5912831"/>
              <a:ext cx="2598794" cy="259367"/>
            </a:xfrm>
            <a:prstGeom prst="rect">
              <a:avLst/>
            </a:prstGeom>
            <a:solidFill>
              <a:schemeClr val="accent1"/>
            </a:solidFill>
            <a:ln w="635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913169" eaLnBrk="0" fontAlgn="base" hangingPunct="0">
                <a:spcBef>
                  <a:spcPct val="0"/>
                </a:spcBef>
                <a:spcAft>
                  <a:spcPct val="0"/>
                </a:spcAft>
              </a:pPr>
              <a:r>
                <a:rPr lang="en-US" sz="1000" b="1" dirty="0">
                  <a:solidFill>
                    <a:schemeClr val="bg1"/>
                  </a:solidFill>
                  <a:ea typeface="ＭＳ Ｐゴシック" charset="-128"/>
                </a:rPr>
                <a:t>Preferred</a:t>
              </a:r>
            </a:p>
          </p:txBody>
        </p:sp>
        <p:sp>
          <p:nvSpPr>
            <p:cNvPr id="102" name="Rectangle 101">
              <a:extLst>
                <a:ext uri="{FF2B5EF4-FFF2-40B4-BE49-F238E27FC236}">
                  <a16:creationId xmlns:a16="http://schemas.microsoft.com/office/drawing/2014/main" id="{30489C2B-2FB9-4AFE-90DF-F18F9A11849E}"/>
                </a:ext>
              </a:extLst>
            </p:cNvPr>
            <p:cNvSpPr/>
            <p:nvPr/>
          </p:nvSpPr>
          <p:spPr bwMode="auto">
            <a:xfrm flipH="1">
              <a:off x="8207037" y="5912831"/>
              <a:ext cx="2598794" cy="259367"/>
            </a:xfrm>
            <a:prstGeom prst="rect">
              <a:avLst/>
            </a:prstGeom>
            <a:solidFill>
              <a:schemeClr val="accent3"/>
            </a:solidFill>
            <a:ln w="635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913169" eaLnBrk="0" fontAlgn="base" hangingPunct="0">
                <a:spcBef>
                  <a:spcPct val="0"/>
                </a:spcBef>
                <a:spcAft>
                  <a:spcPct val="0"/>
                </a:spcAft>
              </a:pPr>
              <a:r>
                <a:rPr lang="en-US" sz="1000" b="1" dirty="0">
                  <a:solidFill>
                    <a:schemeClr val="bg1"/>
                  </a:solidFill>
                  <a:ea typeface="ＭＳ Ｐゴシック" charset="-128"/>
                </a:rPr>
                <a:t>Common</a:t>
              </a:r>
            </a:p>
          </p:txBody>
        </p:sp>
        <p:sp>
          <p:nvSpPr>
            <p:cNvPr id="103" name="TextBox 102">
              <a:extLst>
                <a:ext uri="{FF2B5EF4-FFF2-40B4-BE49-F238E27FC236}">
                  <a16:creationId xmlns:a16="http://schemas.microsoft.com/office/drawing/2014/main" id="{951F4814-8552-4A7D-AA3A-CB5139B3F74A}"/>
                </a:ext>
              </a:extLst>
            </p:cNvPr>
            <p:cNvSpPr txBox="1"/>
            <p:nvPr/>
          </p:nvSpPr>
          <p:spPr>
            <a:xfrm>
              <a:off x="3590925" y="5903788"/>
              <a:ext cx="1530066" cy="246221"/>
            </a:xfrm>
            <a:prstGeom prst="rect">
              <a:avLst/>
            </a:prstGeom>
            <a:noFill/>
          </p:spPr>
          <p:txBody>
            <a:bodyPr wrap="square" lIns="0" rIns="0" rtlCol="0" anchor="ctr">
              <a:spAutoFit/>
            </a:bodyPr>
            <a:lstStyle/>
            <a:p>
              <a:pPr algn="r"/>
              <a:r>
                <a:rPr lang="en-US" sz="1000" b="1" dirty="0"/>
                <a:t>Value Allocation</a:t>
              </a:r>
            </a:p>
          </p:txBody>
        </p:sp>
        <p:sp>
          <p:nvSpPr>
            <p:cNvPr id="104" name="TextBox 103">
              <a:extLst>
                <a:ext uri="{FF2B5EF4-FFF2-40B4-BE49-F238E27FC236}">
                  <a16:creationId xmlns:a16="http://schemas.microsoft.com/office/drawing/2014/main" id="{089D04DF-4066-41EB-BFF6-D39B2B8DB3C6}"/>
                </a:ext>
              </a:extLst>
            </p:cNvPr>
            <p:cNvSpPr txBox="1"/>
            <p:nvPr/>
          </p:nvSpPr>
          <p:spPr>
            <a:xfrm>
              <a:off x="6422688" y="5532736"/>
              <a:ext cx="3283073" cy="246221"/>
            </a:xfrm>
            <a:prstGeom prst="rect">
              <a:avLst/>
            </a:prstGeom>
            <a:noFill/>
          </p:spPr>
          <p:txBody>
            <a:bodyPr wrap="square" rtlCol="0">
              <a:spAutoFit/>
            </a:bodyPr>
            <a:lstStyle/>
            <a:p>
              <a:pPr algn="ctr"/>
              <a:r>
                <a:rPr lang="en-US" sz="1000" b="1" dirty="0"/>
                <a:t>Exit Valuation ($ Mn)</a:t>
              </a:r>
            </a:p>
          </p:txBody>
        </p:sp>
        <p:grpSp>
          <p:nvGrpSpPr>
            <p:cNvPr id="105" name="Group 104">
              <a:extLst>
                <a:ext uri="{FF2B5EF4-FFF2-40B4-BE49-F238E27FC236}">
                  <a16:creationId xmlns:a16="http://schemas.microsoft.com/office/drawing/2014/main" id="{3ACFDA04-79FB-4254-B137-2FB679755ABA}"/>
                </a:ext>
              </a:extLst>
            </p:cNvPr>
            <p:cNvGrpSpPr/>
            <p:nvPr/>
          </p:nvGrpSpPr>
          <p:grpSpPr>
            <a:xfrm>
              <a:off x="3632165" y="1600201"/>
              <a:ext cx="7826410" cy="3919335"/>
              <a:chOff x="3672184" y="1600201"/>
              <a:chExt cx="6395741" cy="3919335"/>
            </a:xfrm>
          </p:grpSpPr>
          <p:sp>
            <p:nvSpPr>
              <p:cNvPr id="106" name="Isosceles Triangle 105">
                <a:extLst>
                  <a:ext uri="{FF2B5EF4-FFF2-40B4-BE49-F238E27FC236}">
                    <a16:creationId xmlns:a16="http://schemas.microsoft.com/office/drawing/2014/main" id="{79198888-F329-441E-8B26-DA42AC4CADAD}"/>
                  </a:ext>
                </a:extLst>
              </p:cNvPr>
              <p:cNvSpPr/>
              <p:nvPr/>
            </p:nvSpPr>
            <p:spPr bwMode="auto">
              <a:xfrm>
                <a:off x="4477493" y="1817667"/>
                <a:ext cx="5075912" cy="3372766"/>
              </a:xfrm>
              <a:prstGeom prst="triangle">
                <a:avLst>
                  <a:gd name="adj" fmla="val 99569"/>
                </a:avLst>
              </a:prstGeom>
              <a:solidFill>
                <a:schemeClr val="accent3"/>
              </a:solidFill>
              <a:ln w="6350" cap="flat" cmpd="sng" algn="ctr">
                <a:solidFill>
                  <a:schemeClr val="bg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3169" eaLnBrk="0" fontAlgn="base" hangingPunct="0">
                  <a:spcBef>
                    <a:spcPct val="0"/>
                  </a:spcBef>
                  <a:spcAft>
                    <a:spcPct val="0"/>
                  </a:spcAft>
                </a:pPr>
                <a:endParaRPr lang="en-US" sz="800" b="1" dirty="0">
                  <a:solidFill>
                    <a:srgbClr val="1B457F"/>
                  </a:solidFill>
                  <a:ea typeface="ＭＳ Ｐゴシック" charset="-128"/>
                </a:endParaRPr>
              </a:p>
            </p:txBody>
          </p:sp>
          <p:sp>
            <p:nvSpPr>
              <p:cNvPr id="107" name="Isosceles Triangle 106">
                <a:extLst>
                  <a:ext uri="{FF2B5EF4-FFF2-40B4-BE49-F238E27FC236}">
                    <a16:creationId xmlns:a16="http://schemas.microsoft.com/office/drawing/2014/main" id="{14C9AA35-9F7D-4EFE-BFA5-C0F8C3310693}"/>
                  </a:ext>
                </a:extLst>
              </p:cNvPr>
              <p:cNvSpPr/>
              <p:nvPr/>
            </p:nvSpPr>
            <p:spPr>
              <a:xfrm>
                <a:off x="4485253" y="4518122"/>
                <a:ext cx="1003162" cy="664054"/>
              </a:xfrm>
              <a:prstGeom prst="triangle">
                <a:avLst>
                  <a:gd name="adj" fmla="val 100000"/>
                </a:avLst>
              </a:prstGeom>
              <a:solidFill>
                <a:schemeClr val="accent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Isosceles Triangle 126">
                <a:extLst>
                  <a:ext uri="{FF2B5EF4-FFF2-40B4-BE49-F238E27FC236}">
                    <a16:creationId xmlns:a16="http://schemas.microsoft.com/office/drawing/2014/main" id="{4CB36DB6-1198-4984-8A6C-C95A55E58BFF}"/>
                  </a:ext>
                </a:extLst>
              </p:cNvPr>
              <p:cNvSpPr/>
              <p:nvPr/>
            </p:nvSpPr>
            <p:spPr>
              <a:xfrm>
                <a:off x="6491577" y="3647340"/>
                <a:ext cx="3061828" cy="883907"/>
              </a:xfrm>
              <a:custGeom>
                <a:avLst/>
                <a:gdLst>
                  <a:gd name="connsiteX0" fmla="*/ 0 w 3084269"/>
                  <a:gd name="connsiteY0" fmla="*/ 828109 h 828109"/>
                  <a:gd name="connsiteX1" fmla="*/ 3068354 w 3084269"/>
                  <a:gd name="connsiteY1" fmla="*/ 0 h 828109"/>
                  <a:gd name="connsiteX2" fmla="*/ 3084269 w 3084269"/>
                  <a:gd name="connsiteY2" fmla="*/ 828109 h 828109"/>
                  <a:gd name="connsiteX3" fmla="*/ 0 w 3084269"/>
                  <a:gd name="connsiteY3" fmla="*/ 828109 h 828109"/>
                  <a:gd name="connsiteX0" fmla="*/ 0 w 3084269"/>
                  <a:gd name="connsiteY0" fmla="*/ 828109 h 828109"/>
                  <a:gd name="connsiteX1" fmla="*/ 3073117 w 3084269"/>
                  <a:gd name="connsiteY1" fmla="*/ 0 h 828109"/>
                  <a:gd name="connsiteX2" fmla="*/ 3084269 w 3084269"/>
                  <a:gd name="connsiteY2" fmla="*/ 828109 h 828109"/>
                  <a:gd name="connsiteX3" fmla="*/ 0 w 3084269"/>
                  <a:gd name="connsiteY3" fmla="*/ 828109 h 828109"/>
                </a:gdLst>
                <a:ahLst/>
                <a:cxnLst>
                  <a:cxn ang="0">
                    <a:pos x="connsiteX0" y="connsiteY0"/>
                  </a:cxn>
                  <a:cxn ang="0">
                    <a:pos x="connsiteX1" y="connsiteY1"/>
                  </a:cxn>
                  <a:cxn ang="0">
                    <a:pos x="connsiteX2" y="connsiteY2"/>
                  </a:cxn>
                  <a:cxn ang="0">
                    <a:pos x="connsiteX3" y="connsiteY3"/>
                  </a:cxn>
                </a:cxnLst>
                <a:rect l="l" t="t" r="r" b="b"/>
                <a:pathLst>
                  <a:path w="3084269" h="828109">
                    <a:moveTo>
                      <a:pt x="0" y="828109"/>
                    </a:moveTo>
                    <a:lnTo>
                      <a:pt x="3073117" y="0"/>
                    </a:lnTo>
                    <a:lnTo>
                      <a:pt x="3084269" y="828109"/>
                    </a:lnTo>
                    <a:lnTo>
                      <a:pt x="0" y="828109"/>
                    </a:lnTo>
                    <a:close/>
                  </a:path>
                </a:pathLst>
              </a:custGeom>
              <a:solidFill>
                <a:schemeClr val="accent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128">
                <a:extLst>
                  <a:ext uri="{FF2B5EF4-FFF2-40B4-BE49-F238E27FC236}">
                    <a16:creationId xmlns:a16="http://schemas.microsoft.com/office/drawing/2014/main" id="{C05FAC25-F28E-4D3A-8A16-35906CB6DAC7}"/>
                  </a:ext>
                </a:extLst>
              </p:cNvPr>
              <p:cNvSpPr/>
              <p:nvPr/>
            </p:nvSpPr>
            <p:spPr>
              <a:xfrm>
                <a:off x="5488415" y="4535487"/>
                <a:ext cx="4067525" cy="654946"/>
              </a:xfrm>
              <a:custGeom>
                <a:avLst/>
                <a:gdLst>
                  <a:gd name="connsiteX0" fmla="*/ 0 w 4048475"/>
                  <a:gd name="connsiteY0" fmla="*/ 0 h 639277"/>
                  <a:gd name="connsiteX1" fmla="*/ 4048475 w 4048475"/>
                  <a:gd name="connsiteY1" fmla="*/ 0 h 639277"/>
                  <a:gd name="connsiteX2" fmla="*/ 4048475 w 4048475"/>
                  <a:gd name="connsiteY2" fmla="*/ 639277 h 639277"/>
                  <a:gd name="connsiteX3" fmla="*/ 0 w 4048475"/>
                  <a:gd name="connsiteY3" fmla="*/ 639277 h 639277"/>
                  <a:gd name="connsiteX4" fmla="*/ 0 w 4048475"/>
                  <a:gd name="connsiteY4" fmla="*/ 0 h 639277"/>
                  <a:gd name="connsiteX0" fmla="*/ 0 w 4067525"/>
                  <a:gd name="connsiteY0" fmla="*/ 0 h 639277"/>
                  <a:gd name="connsiteX1" fmla="*/ 4048475 w 4067525"/>
                  <a:gd name="connsiteY1" fmla="*/ 0 h 639277"/>
                  <a:gd name="connsiteX2" fmla="*/ 4067525 w 4067525"/>
                  <a:gd name="connsiteY2" fmla="*/ 639277 h 639277"/>
                  <a:gd name="connsiteX3" fmla="*/ 0 w 4067525"/>
                  <a:gd name="connsiteY3" fmla="*/ 639277 h 639277"/>
                  <a:gd name="connsiteX4" fmla="*/ 0 w 4067525"/>
                  <a:gd name="connsiteY4" fmla="*/ 0 h 639277"/>
                  <a:gd name="connsiteX0" fmla="*/ 0 w 4067525"/>
                  <a:gd name="connsiteY0" fmla="*/ 0 h 639277"/>
                  <a:gd name="connsiteX1" fmla="*/ 4048475 w 4067525"/>
                  <a:gd name="connsiteY1" fmla="*/ 0 h 639277"/>
                  <a:gd name="connsiteX2" fmla="*/ 4067525 w 4067525"/>
                  <a:gd name="connsiteY2" fmla="*/ 639277 h 639277"/>
                  <a:gd name="connsiteX3" fmla="*/ 0 w 4067525"/>
                  <a:gd name="connsiteY3" fmla="*/ 639277 h 639277"/>
                  <a:gd name="connsiteX4" fmla="*/ 0 w 4067525"/>
                  <a:gd name="connsiteY4" fmla="*/ 0 h 639277"/>
                  <a:gd name="connsiteX0" fmla="*/ 0 w 4067525"/>
                  <a:gd name="connsiteY0" fmla="*/ 0 h 639277"/>
                  <a:gd name="connsiteX1" fmla="*/ 4062763 w 4067525"/>
                  <a:gd name="connsiteY1" fmla="*/ 0 h 639277"/>
                  <a:gd name="connsiteX2" fmla="*/ 4067525 w 4067525"/>
                  <a:gd name="connsiteY2" fmla="*/ 639277 h 639277"/>
                  <a:gd name="connsiteX3" fmla="*/ 0 w 4067525"/>
                  <a:gd name="connsiteY3" fmla="*/ 639277 h 639277"/>
                  <a:gd name="connsiteX4" fmla="*/ 0 w 4067525"/>
                  <a:gd name="connsiteY4" fmla="*/ 0 h 639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7525" h="639277">
                    <a:moveTo>
                      <a:pt x="0" y="0"/>
                    </a:moveTo>
                    <a:lnTo>
                      <a:pt x="4062763" y="0"/>
                    </a:lnTo>
                    <a:cubicBezTo>
                      <a:pt x="4064350" y="213092"/>
                      <a:pt x="4065938" y="426185"/>
                      <a:pt x="4067525" y="639277"/>
                    </a:cubicBezTo>
                    <a:lnTo>
                      <a:pt x="0" y="639277"/>
                    </a:lnTo>
                    <a:lnTo>
                      <a:pt x="0" y="0"/>
                    </a:lnTo>
                    <a:close/>
                  </a:path>
                </a:pathLst>
              </a:custGeom>
              <a:solidFill>
                <a:schemeClr val="accent3">
                  <a:lumMod val="20000"/>
                  <a:lumOff val="8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7" name="Straight Connector 116">
                <a:extLst>
                  <a:ext uri="{FF2B5EF4-FFF2-40B4-BE49-F238E27FC236}">
                    <a16:creationId xmlns:a16="http://schemas.microsoft.com/office/drawing/2014/main" id="{815EE264-AEAC-43A3-B238-D9842EA69682}"/>
                  </a:ext>
                </a:extLst>
              </p:cNvPr>
              <p:cNvCxnSpPr>
                <a:cxnSpLocks/>
              </p:cNvCxnSpPr>
              <p:nvPr/>
            </p:nvCxnSpPr>
            <p:spPr>
              <a:xfrm flipH="1">
                <a:off x="6499338" y="1600201"/>
                <a:ext cx="1" cy="2955924"/>
              </a:xfrm>
              <a:prstGeom prst="line">
                <a:avLst/>
              </a:prstGeom>
              <a:ln w="1905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0303320-48EA-44C6-969A-A549A811EEB7}"/>
                  </a:ext>
                </a:extLst>
              </p:cNvPr>
              <p:cNvCxnSpPr/>
              <p:nvPr/>
            </p:nvCxnSpPr>
            <p:spPr>
              <a:xfrm flipV="1">
                <a:off x="5488415" y="1600201"/>
                <a:ext cx="0" cy="3590232"/>
              </a:xfrm>
              <a:prstGeom prst="line">
                <a:avLst/>
              </a:prstGeom>
              <a:ln w="19050">
                <a:solidFill>
                  <a:schemeClr val="accent6"/>
                </a:solidFill>
                <a:prstDash val="dash"/>
              </a:ln>
            </p:spPr>
            <p:style>
              <a:lnRef idx="1">
                <a:schemeClr val="accent6"/>
              </a:lnRef>
              <a:fillRef idx="0">
                <a:schemeClr val="accent6"/>
              </a:fillRef>
              <a:effectRef idx="0">
                <a:schemeClr val="accent6"/>
              </a:effectRef>
              <a:fontRef idx="minor">
                <a:schemeClr val="tx1"/>
              </a:fontRef>
            </p:style>
          </p:cxnSp>
          <p:cxnSp>
            <p:nvCxnSpPr>
              <p:cNvPr id="138" name="Straight Connector 137">
                <a:extLst>
                  <a:ext uri="{FF2B5EF4-FFF2-40B4-BE49-F238E27FC236}">
                    <a16:creationId xmlns:a16="http://schemas.microsoft.com/office/drawing/2014/main" id="{9105E7D7-5FC7-4CEC-B9C6-AAD2C1BEAAD3}"/>
                  </a:ext>
                </a:extLst>
              </p:cNvPr>
              <p:cNvCxnSpPr>
                <a:cxnSpLocks/>
              </p:cNvCxnSpPr>
              <p:nvPr/>
            </p:nvCxnSpPr>
            <p:spPr>
              <a:xfrm>
                <a:off x="5488415" y="4523851"/>
                <a:ext cx="4064990" cy="11635"/>
              </a:xfrm>
              <a:prstGeom prst="line">
                <a:avLst/>
              </a:prstGeom>
              <a:ln w="19050">
                <a:solidFill>
                  <a:schemeClr val="accent6"/>
                </a:solidFill>
                <a:prstDash val="dash"/>
              </a:ln>
            </p:spPr>
            <p:style>
              <a:lnRef idx="1">
                <a:schemeClr val="accent6"/>
              </a:lnRef>
              <a:fillRef idx="0">
                <a:schemeClr val="accent6"/>
              </a:fillRef>
              <a:effectRef idx="0">
                <a:schemeClr val="accent6"/>
              </a:effectRef>
              <a:fontRef idx="minor">
                <a:schemeClr val="tx1"/>
              </a:fontRef>
            </p:style>
          </p:cxnSp>
          <p:sp>
            <p:nvSpPr>
              <p:cNvPr id="160" name="TextBox 159">
                <a:extLst>
                  <a:ext uri="{FF2B5EF4-FFF2-40B4-BE49-F238E27FC236}">
                    <a16:creationId xmlns:a16="http://schemas.microsoft.com/office/drawing/2014/main" id="{253DE0FC-8B44-44BB-A52D-33C57EF7E722}"/>
                  </a:ext>
                </a:extLst>
              </p:cNvPr>
              <p:cNvSpPr txBox="1"/>
              <p:nvPr/>
            </p:nvSpPr>
            <p:spPr>
              <a:xfrm>
                <a:off x="4505087" y="2040903"/>
                <a:ext cx="963491" cy="400110"/>
              </a:xfrm>
              <a:prstGeom prst="rect">
                <a:avLst/>
              </a:prstGeom>
              <a:noFill/>
              <a:ln w="6350">
                <a:noFill/>
              </a:ln>
            </p:spPr>
            <p:txBody>
              <a:bodyPr wrap="square" rtlCol="0">
                <a:spAutoFit/>
              </a:bodyPr>
              <a:lstStyle/>
              <a:p>
                <a:r>
                  <a:rPr lang="en-US" sz="1000" b="1" dirty="0"/>
                  <a:t>Only Preferred gets paid</a:t>
                </a:r>
              </a:p>
            </p:txBody>
          </p:sp>
          <p:sp>
            <p:nvSpPr>
              <p:cNvPr id="161" name="TextBox 160">
                <a:extLst>
                  <a:ext uri="{FF2B5EF4-FFF2-40B4-BE49-F238E27FC236}">
                    <a16:creationId xmlns:a16="http://schemas.microsoft.com/office/drawing/2014/main" id="{DE1B27D0-7790-4C78-A593-901536003BE7}"/>
                  </a:ext>
                </a:extLst>
              </p:cNvPr>
              <p:cNvSpPr txBox="1"/>
              <p:nvPr/>
            </p:nvSpPr>
            <p:spPr>
              <a:xfrm>
                <a:off x="5503369" y="2040903"/>
                <a:ext cx="988208" cy="784830"/>
              </a:xfrm>
              <a:prstGeom prst="rect">
                <a:avLst/>
              </a:prstGeom>
              <a:noFill/>
              <a:ln w="6350">
                <a:noFill/>
              </a:ln>
            </p:spPr>
            <p:txBody>
              <a:bodyPr wrap="square" rtlCol="0">
                <a:spAutoFit/>
              </a:bodyPr>
              <a:lstStyle/>
              <a:p>
                <a:pPr>
                  <a:spcBef>
                    <a:spcPts val="600"/>
                  </a:spcBef>
                </a:pPr>
                <a:r>
                  <a:rPr lang="en-US" sz="1000" b="1" dirty="0"/>
                  <a:t>Common starts</a:t>
                </a:r>
                <a:br>
                  <a:rPr lang="en-US" sz="1000" b="1" dirty="0"/>
                </a:br>
                <a:r>
                  <a:rPr lang="en-US" sz="1000" b="1" dirty="0"/>
                  <a:t>to get paid</a:t>
                </a:r>
              </a:p>
              <a:p>
                <a:pPr>
                  <a:spcBef>
                    <a:spcPts val="600"/>
                  </a:spcBef>
                </a:pPr>
                <a:r>
                  <a:rPr lang="en-US" sz="1000" b="1" dirty="0"/>
                  <a:t>Preferred does not participate</a:t>
                </a:r>
              </a:p>
            </p:txBody>
          </p:sp>
          <p:sp>
            <p:nvSpPr>
              <p:cNvPr id="162" name="TextBox 161">
                <a:extLst>
                  <a:ext uri="{FF2B5EF4-FFF2-40B4-BE49-F238E27FC236}">
                    <a16:creationId xmlns:a16="http://schemas.microsoft.com/office/drawing/2014/main" id="{775BB52D-0A06-4BAF-9A39-E5194B0D1648}"/>
                  </a:ext>
                </a:extLst>
              </p:cNvPr>
              <p:cNvSpPr txBox="1"/>
              <p:nvPr/>
            </p:nvSpPr>
            <p:spPr>
              <a:xfrm>
                <a:off x="6566730" y="2040903"/>
                <a:ext cx="1727428" cy="400110"/>
              </a:xfrm>
              <a:prstGeom prst="rect">
                <a:avLst/>
              </a:prstGeom>
              <a:noFill/>
              <a:ln w="6350">
                <a:noFill/>
              </a:ln>
            </p:spPr>
            <p:txBody>
              <a:bodyPr wrap="square" rtlCol="0">
                <a:spAutoFit/>
              </a:bodyPr>
              <a:lstStyle/>
              <a:p>
                <a:r>
                  <a:rPr lang="en-US" sz="1000" b="1" dirty="0"/>
                  <a:t>Above this price, preferred does better by converting to common</a:t>
                </a:r>
              </a:p>
            </p:txBody>
          </p:sp>
          <p:sp>
            <p:nvSpPr>
              <p:cNvPr id="163" name="TextBox 162">
                <a:extLst>
                  <a:ext uri="{FF2B5EF4-FFF2-40B4-BE49-F238E27FC236}">
                    <a16:creationId xmlns:a16="http://schemas.microsoft.com/office/drawing/2014/main" id="{884497A3-CBBA-47A7-8E09-3F93E79F9BCC}"/>
                  </a:ext>
                </a:extLst>
              </p:cNvPr>
              <p:cNvSpPr txBox="1"/>
              <p:nvPr/>
            </p:nvSpPr>
            <p:spPr>
              <a:xfrm rot="16200000">
                <a:off x="2768766" y="3364186"/>
                <a:ext cx="2008048" cy="201212"/>
              </a:xfrm>
              <a:prstGeom prst="rect">
                <a:avLst/>
              </a:prstGeom>
              <a:noFill/>
            </p:spPr>
            <p:txBody>
              <a:bodyPr wrap="square" rtlCol="0">
                <a:spAutoFit/>
              </a:bodyPr>
              <a:lstStyle/>
              <a:p>
                <a:pPr algn="ctr"/>
                <a:r>
                  <a:rPr lang="en-US" sz="1000" b="1" dirty="0"/>
                  <a:t>Exit Proceeds ($ Mn)</a:t>
                </a:r>
              </a:p>
            </p:txBody>
          </p:sp>
          <p:cxnSp>
            <p:nvCxnSpPr>
              <p:cNvPr id="164" name="Straight Arrow Connector 163">
                <a:extLst>
                  <a:ext uri="{FF2B5EF4-FFF2-40B4-BE49-F238E27FC236}">
                    <a16:creationId xmlns:a16="http://schemas.microsoft.com/office/drawing/2014/main" id="{744E42AD-3E4C-4253-B29B-50950E131562}"/>
                  </a:ext>
                </a:extLst>
              </p:cNvPr>
              <p:cNvCxnSpPr>
                <a:cxnSpLocks/>
              </p:cNvCxnSpPr>
              <p:nvPr/>
            </p:nvCxnSpPr>
            <p:spPr bwMode="auto">
              <a:xfrm flipH="1" flipV="1">
                <a:off x="4475473" y="1601788"/>
                <a:ext cx="2" cy="3588390"/>
              </a:xfrm>
              <a:prstGeom prst="straightConnector1">
                <a:avLst/>
              </a:prstGeom>
              <a:solidFill>
                <a:schemeClr val="accent2"/>
              </a:solidFill>
              <a:ln w="6350" cap="flat" cmpd="sng" algn="ctr">
                <a:solidFill>
                  <a:schemeClr val="bg1">
                    <a:lumMod val="65000"/>
                  </a:schemeClr>
                </a:solidFill>
                <a:prstDash val="solid"/>
                <a:round/>
                <a:headEnd type="none" w="med" len="med"/>
                <a:tailEnd type="triangle" w="med" len="med"/>
              </a:ln>
              <a:effectLst/>
            </p:spPr>
          </p:cxnSp>
          <p:sp>
            <p:nvSpPr>
              <p:cNvPr id="165" name="TextBox 164">
                <a:extLst>
                  <a:ext uri="{FF2B5EF4-FFF2-40B4-BE49-F238E27FC236}">
                    <a16:creationId xmlns:a16="http://schemas.microsoft.com/office/drawing/2014/main" id="{4C35E7E3-2CB6-4BBA-BD07-B5335E88D7B6}"/>
                  </a:ext>
                </a:extLst>
              </p:cNvPr>
              <p:cNvSpPr txBox="1"/>
              <p:nvPr/>
            </p:nvSpPr>
            <p:spPr>
              <a:xfrm>
                <a:off x="4019554" y="1683818"/>
                <a:ext cx="364516" cy="246221"/>
              </a:xfrm>
              <a:prstGeom prst="rect">
                <a:avLst/>
              </a:prstGeom>
              <a:noFill/>
            </p:spPr>
            <p:txBody>
              <a:bodyPr wrap="square" lIns="0" rIns="0" rtlCol="0">
                <a:spAutoFit/>
              </a:bodyPr>
              <a:lstStyle/>
              <a:p>
                <a:pPr algn="r"/>
                <a:r>
                  <a:rPr lang="en-US" sz="1000" dirty="0"/>
                  <a:t>10.0</a:t>
                </a:r>
              </a:p>
            </p:txBody>
          </p:sp>
          <p:sp>
            <p:nvSpPr>
              <p:cNvPr id="166" name="TextBox 165">
                <a:extLst>
                  <a:ext uri="{FF2B5EF4-FFF2-40B4-BE49-F238E27FC236}">
                    <a16:creationId xmlns:a16="http://schemas.microsoft.com/office/drawing/2014/main" id="{985BD427-58D2-41F2-A6FF-74FB517F7FC3}"/>
                  </a:ext>
                </a:extLst>
              </p:cNvPr>
              <p:cNvSpPr txBox="1"/>
              <p:nvPr/>
            </p:nvSpPr>
            <p:spPr>
              <a:xfrm>
                <a:off x="9180777" y="5269075"/>
                <a:ext cx="784912" cy="246221"/>
              </a:xfrm>
              <a:prstGeom prst="rect">
                <a:avLst/>
              </a:prstGeom>
              <a:noFill/>
            </p:spPr>
            <p:txBody>
              <a:bodyPr wrap="square" rtlCol="0">
                <a:spAutoFit/>
              </a:bodyPr>
              <a:lstStyle/>
              <a:p>
                <a:r>
                  <a:rPr lang="en-US" sz="1000" dirty="0"/>
                  <a:t>10.0</a:t>
                </a:r>
              </a:p>
            </p:txBody>
          </p:sp>
          <p:sp>
            <p:nvSpPr>
              <p:cNvPr id="167" name="TextBox 166">
                <a:extLst>
                  <a:ext uri="{FF2B5EF4-FFF2-40B4-BE49-F238E27FC236}">
                    <a16:creationId xmlns:a16="http://schemas.microsoft.com/office/drawing/2014/main" id="{4FA72ACD-A08C-439B-9189-FFDBAEF60566}"/>
                  </a:ext>
                </a:extLst>
              </p:cNvPr>
              <p:cNvSpPr txBox="1"/>
              <p:nvPr/>
            </p:nvSpPr>
            <p:spPr>
              <a:xfrm>
                <a:off x="4019554" y="3392257"/>
                <a:ext cx="364516" cy="246221"/>
              </a:xfrm>
              <a:prstGeom prst="rect">
                <a:avLst/>
              </a:prstGeom>
              <a:noFill/>
            </p:spPr>
            <p:txBody>
              <a:bodyPr wrap="square" lIns="0" rIns="0" rtlCol="0">
                <a:spAutoFit/>
              </a:bodyPr>
              <a:lstStyle/>
              <a:p>
                <a:pPr algn="r"/>
                <a:r>
                  <a:rPr lang="en-US" sz="1000" dirty="0"/>
                  <a:t>5.0</a:t>
                </a:r>
              </a:p>
            </p:txBody>
          </p:sp>
          <p:sp>
            <p:nvSpPr>
              <p:cNvPr id="168" name="TextBox 167">
                <a:extLst>
                  <a:ext uri="{FF2B5EF4-FFF2-40B4-BE49-F238E27FC236}">
                    <a16:creationId xmlns:a16="http://schemas.microsoft.com/office/drawing/2014/main" id="{5A430CEF-D275-4B72-9EFE-08DABB836BC6}"/>
                  </a:ext>
                </a:extLst>
              </p:cNvPr>
              <p:cNvSpPr txBox="1"/>
              <p:nvPr/>
            </p:nvSpPr>
            <p:spPr>
              <a:xfrm>
                <a:off x="6710892" y="5254299"/>
                <a:ext cx="1096759" cy="246221"/>
              </a:xfrm>
              <a:prstGeom prst="rect">
                <a:avLst/>
              </a:prstGeom>
              <a:noFill/>
            </p:spPr>
            <p:txBody>
              <a:bodyPr wrap="square" rtlCol="0">
                <a:spAutoFit/>
              </a:bodyPr>
              <a:lstStyle/>
              <a:p>
                <a:r>
                  <a:rPr lang="en-US" sz="1000" dirty="0"/>
                  <a:t>5.0</a:t>
                </a:r>
              </a:p>
            </p:txBody>
          </p:sp>
          <p:sp>
            <p:nvSpPr>
              <p:cNvPr id="169" name="TextBox 168">
                <a:extLst>
                  <a:ext uri="{FF2B5EF4-FFF2-40B4-BE49-F238E27FC236}">
                    <a16:creationId xmlns:a16="http://schemas.microsoft.com/office/drawing/2014/main" id="{4D163305-C364-4FD1-9C01-679CA06F944C}"/>
                  </a:ext>
                </a:extLst>
              </p:cNvPr>
              <p:cNvSpPr txBox="1"/>
              <p:nvPr/>
            </p:nvSpPr>
            <p:spPr>
              <a:xfrm>
                <a:off x="4019554" y="3721572"/>
                <a:ext cx="364516" cy="246221"/>
              </a:xfrm>
              <a:prstGeom prst="rect">
                <a:avLst/>
              </a:prstGeom>
              <a:noFill/>
            </p:spPr>
            <p:txBody>
              <a:bodyPr wrap="square" lIns="0" rIns="0" rtlCol="0">
                <a:spAutoFit/>
              </a:bodyPr>
              <a:lstStyle/>
              <a:p>
                <a:pPr algn="r"/>
                <a:r>
                  <a:rPr lang="en-US" sz="1000" dirty="0"/>
                  <a:t>4.0</a:t>
                </a:r>
              </a:p>
            </p:txBody>
          </p:sp>
          <p:sp>
            <p:nvSpPr>
              <p:cNvPr id="170" name="TextBox 169">
                <a:extLst>
                  <a:ext uri="{FF2B5EF4-FFF2-40B4-BE49-F238E27FC236}">
                    <a16:creationId xmlns:a16="http://schemas.microsoft.com/office/drawing/2014/main" id="{A393EF54-4C24-43E1-91BA-8D0A0B87C9F9}"/>
                  </a:ext>
                </a:extLst>
              </p:cNvPr>
              <p:cNvSpPr txBox="1"/>
              <p:nvPr/>
            </p:nvSpPr>
            <p:spPr>
              <a:xfrm>
                <a:off x="4019554" y="4061171"/>
                <a:ext cx="364516" cy="246221"/>
              </a:xfrm>
              <a:prstGeom prst="rect">
                <a:avLst/>
              </a:prstGeom>
              <a:noFill/>
            </p:spPr>
            <p:txBody>
              <a:bodyPr wrap="square" lIns="0" rIns="0" rtlCol="0">
                <a:spAutoFit/>
              </a:bodyPr>
              <a:lstStyle/>
              <a:p>
                <a:pPr algn="r"/>
                <a:r>
                  <a:rPr lang="en-US" sz="1000" dirty="0"/>
                  <a:t>3.0</a:t>
                </a:r>
              </a:p>
            </p:txBody>
          </p:sp>
          <p:sp>
            <p:nvSpPr>
              <p:cNvPr id="171" name="TextBox 170">
                <a:extLst>
                  <a:ext uri="{FF2B5EF4-FFF2-40B4-BE49-F238E27FC236}">
                    <a16:creationId xmlns:a16="http://schemas.microsoft.com/office/drawing/2014/main" id="{4E04C596-0632-4185-AF27-47264F858D6A}"/>
                  </a:ext>
                </a:extLst>
              </p:cNvPr>
              <p:cNvSpPr txBox="1"/>
              <p:nvPr/>
            </p:nvSpPr>
            <p:spPr>
              <a:xfrm>
                <a:off x="4019554" y="5047943"/>
                <a:ext cx="364516" cy="246221"/>
              </a:xfrm>
              <a:prstGeom prst="rect">
                <a:avLst/>
              </a:prstGeom>
              <a:noFill/>
            </p:spPr>
            <p:txBody>
              <a:bodyPr wrap="square" lIns="0" rIns="0" rtlCol="0">
                <a:spAutoFit/>
              </a:bodyPr>
              <a:lstStyle/>
              <a:p>
                <a:pPr algn="r"/>
                <a:r>
                  <a:rPr lang="en-US" sz="1000" dirty="0"/>
                  <a:t>0.0</a:t>
                </a:r>
              </a:p>
            </p:txBody>
          </p:sp>
          <p:sp>
            <p:nvSpPr>
              <p:cNvPr id="172" name="TextBox 171">
                <a:extLst>
                  <a:ext uri="{FF2B5EF4-FFF2-40B4-BE49-F238E27FC236}">
                    <a16:creationId xmlns:a16="http://schemas.microsoft.com/office/drawing/2014/main" id="{59A16A8F-0143-4B31-A41D-FE33C1BD5971}"/>
                  </a:ext>
                </a:extLst>
              </p:cNvPr>
              <p:cNvSpPr txBox="1"/>
              <p:nvPr/>
            </p:nvSpPr>
            <p:spPr>
              <a:xfrm>
                <a:off x="4019554" y="4704256"/>
                <a:ext cx="364516" cy="246221"/>
              </a:xfrm>
              <a:prstGeom prst="rect">
                <a:avLst/>
              </a:prstGeom>
              <a:noFill/>
            </p:spPr>
            <p:txBody>
              <a:bodyPr wrap="square" lIns="0" rIns="0" rtlCol="0">
                <a:spAutoFit/>
              </a:bodyPr>
              <a:lstStyle/>
              <a:p>
                <a:pPr algn="r"/>
                <a:r>
                  <a:rPr lang="en-US" sz="1000" dirty="0"/>
                  <a:t>1.0</a:t>
                </a:r>
              </a:p>
            </p:txBody>
          </p:sp>
          <p:sp>
            <p:nvSpPr>
              <p:cNvPr id="173" name="TextBox 172">
                <a:extLst>
                  <a:ext uri="{FF2B5EF4-FFF2-40B4-BE49-F238E27FC236}">
                    <a16:creationId xmlns:a16="http://schemas.microsoft.com/office/drawing/2014/main" id="{59AD1EDC-FC69-4100-847A-7F5C43B35DA6}"/>
                  </a:ext>
                </a:extLst>
              </p:cNvPr>
              <p:cNvSpPr txBox="1"/>
              <p:nvPr/>
            </p:nvSpPr>
            <p:spPr>
              <a:xfrm>
                <a:off x="4019554" y="4372243"/>
                <a:ext cx="364516" cy="246221"/>
              </a:xfrm>
              <a:prstGeom prst="rect">
                <a:avLst/>
              </a:prstGeom>
              <a:noFill/>
            </p:spPr>
            <p:txBody>
              <a:bodyPr wrap="square" lIns="0" rIns="0" rtlCol="0">
                <a:spAutoFit/>
              </a:bodyPr>
              <a:lstStyle/>
              <a:p>
                <a:pPr algn="r"/>
                <a:r>
                  <a:rPr lang="en-US" sz="1000" dirty="0"/>
                  <a:t>2.0</a:t>
                </a:r>
              </a:p>
            </p:txBody>
          </p:sp>
          <p:sp>
            <p:nvSpPr>
              <p:cNvPr id="174" name="TextBox 173">
                <a:extLst>
                  <a:ext uri="{FF2B5EF4-FFF2-40B4-BE49-F238E27FC236}">
                    <a16:creationId xmlns:a16="http://schemas.microsoft.com/office/drawing/2014/main" id="{D474AB14-27C9-4E1E-AC8E-6B2F52AC056B}"/>
                  </a:ext>
                </a:extLst>
              </p:cNvPr>
              <p:cNvSpPr txBox="1"/>
              <p:nvPr/>
            </p:nvSpPr>
            <p:spPr>
              <a:xfrm>
                <a:off x="4019554" y="2707653"/>
                <a:ext cx="364516" cy="246221"/>
              </a:xfrm>
              <a:prstGeom prst="rect">
                <a:avLst/>
              </a:prstGeom>
              <a:noFill/>
            </p:spPr>
            <p:txBody>
              <a:bodyPr wrap="square" lIns="0" rIns="0" rtlCol="0">
                <a:spAutoFit/>
              </a:bodyPr>
              <a:lstStyle/>
              <a:p>
                <a:pPr algn="r"/>
                <a:r>
                  <a:rPr lang="en-US" sz="1000" dirty="0"/>
                  <a:t>7.0</a:t>
                </a:r>
              </a:p>
            </p:txBody>
          </p:sp>
          <p:sp>
            <p:nvSpPr>
              <p:cNvPr id="175" name="TextBox 174">
                <a:extLst>
                  <a:ext uri="{FF2B5EF4-FFF2-40B4-BE49-F238E27FC236}">
                    <a16:creationId xmlns:a16="http://schemas.microsoft.com/office/drawing/2014/main" id="{9613634A-6363-4875-B1EC-B7CDC9CAA2D7}"/>
                  </a:ext>
                </a:extLst>
              </p:cNvPr>
              <p:cNvSpPr txBox="1"/>
              <p:nvPr/>
            </p:nvSpPr>
            <p:spPr>
              <a:xfrm flipH="1">
                <a:off x="4019551" y="3051118"/>
                <a:ext cx="364516" cy="246221"/>
              </a:xfrm>
              <a:prstGeom prst="rect">
                <a:avLst/>
              </a:prstGeom>
              <a:noFill/>
            </p:spPr>
            <p:txBody>
              <a:bodyPr wrap="square" lIns="0" rIns="0" rtlCol="0">
                <a:spAutoFit/>
              </a:bodyPr>
              <a:lstStyle/>
              <a:p>
                <a:pPr algn="r"/>
                <a:r>
                  <a:rPr lang="en-US" sz="1000" dirty="0"/>
                  <a:t>6.0</a:t>
                </a:r>
              </a:p>
            </p:txBody>
          </p:sp>
          <p:sp>
            <p:nvSpPr>
              <p:cNvPr id="176" name="TextBox 175">
                <a:extLst>
                  <a:ext uri="{FF2B5EF4-FFF2-40B4-BE49-F238E27FC236}">
                    <a16:creationId xmlns:a16="http://schemas.microsoft.com/office/drawing/2014/main" id="{90707524-8E69-44EB-8DD1-2BA2E2479A70}"/>
                  </a:ext>
                </a:extLst>
              </p:cNvPr>
              <p:cNvSpPr txBox="1"/>
              <p:nvPr/>
            </p:nvSpPr>
            <p:spPr>
              <a:xfrm>
                <a:off x="4019554" y="2365657"/>
                <a:ext cx="364516" cy="246221"/>
              </a:xfrm>
              <a:prstGeom prst="rect">
                <a:avLst/>
              </a:prstGeom>
              <a:noFill/>
            </p:spPr>
            <p:txBody>
              <a:bodyPr wrap="square" lIns="0" rIns="0" rtlCol="0">
                <a:spAutoFit/>
              </a:bodyPr>
              <a:lstStyle/>
              <a:p>
                <a:pPr algn="r"/>
                <a:r>
                  <a:rPr lang="en-US" sz="1000" dirty="0"/>
                  <a:t>8.0</a:t>
                </a:r>
              </a:p>
            </p:txBody>
          </p:sp>
          <p:sp>
            <p:nvSpPr>
              <p:cNvPr id="177" name="TextBox 176">
                <a:extLst>
                  <a:ext uri="{FF2B5EF4-FFF2-40B4-BE49-F238E27FC236}">
                    <a16:creationId xmlns:a16="http://schemas.microsoft.com/office/drawing/2014/main" id="{B8FB8BDF-9A3A-42BD-A898-61FA1F4072CE}"/>
                  </a:ext>
                </a:extLst>
              </p:cNvPr>
              <p:cNvSpPr txBox="1"/>
              <p:nvPr/>
            </p:nvSpPr>
            <p:spPr>
              <a:xfrm>
                <a:off x="4019554" y="2007629"/>
                <a:ext cx="364516" cy="246221"/>
              </a:xfrm>
              <a:prstGeom prst="rect">
                <a:avLst/>
              </a:prstGeom>
              <a:noFill/>
            </p:spPr>
            <p:txBody>
              <a:bodyPr wrap="square" lIns="0" rIns="0" rtlCol="0">
                <a:spAutoFit/>
              </a:bodyPr>
              <a:lstStyle/>
              <a:p>
                <a:pPr algn="r"/>
                <a:r>
                  <a:rPr lang="en-US" sz="1000" dirty="0"/>
                  <a:t>9.0</a:t>
                </a:r>
              </a:p>
            </p:txBody>
          </p:sp>
          <p:sp>
            <p:nvSpPr>
              <p:cNvPr id="178" name="TextBox 177">
                <a:extLst>
                  <a:ext uri="{FF2B5EF4-FFF2-40B4-BE49-F238E27FC236}">
                    <a16:creationId xmlns:a16="http://schemas.microsoft.com/office/drawing/2014/main" id="{A133A9BD-320B-4DDD-95D2-CBCD32C19490}"/>
                  </a:ext>
                </a:extLst>
              </p:cNvPr>
              <p:cNvSpPr txBox="1"/>
              <p:nvPr/>
            </p:nvSpPr>
            <p:spPr>
              <a:xfrm>
                <a:off x="4613616" y="5244406"/>
                <a:ext cx="669620" cy="246221"/>
              </a:xfrm>
              <a:prstGeom prst="rect">
                <a:avLst/>
              </a:prstGeom>
              <a:noFill/>
            </p:spPr>
            <p:txBody>
              <a:bodyPr wrap="square" rtlCol="0">
                <a:spAutoFit/>
              </a:bodyPr>
              <a:lstStyle/>
              <a:p>
                <a:r>
                  <a:rPr lang="en-US" sz="1000" dirty="0"/>
                  <a:t>1.0</a:t>
                </a:r>
              </a:p>
            </p:txBody>
          </p:sp>
          <p:sp>
            <p:nvSpPr>
              <p:cNvPr id="179" name="TextBox 178">
                <a:extLst>
                  <a:ext uri="{FF2B5EF4-FFF2-40B4-BE49-F238E27FC236}">
                    <a16:creationId xmlns:a16="http://schemas.microsoft.com/office/drawing/2014/main" id="{B7AC761E-7ACB-4894-9F7A-A4F8A85F3F69}"/>
                  </a:ext>
                </a:extLst>
              </p:cNvPr>
              <p:cNvSpPr txBox="1"/>
              <p:nvPr/>
            </p:nvSpPr>
            <p:spPr>
              <a:xfrm>
                <a:off x="5109113" y="5245313"/>
                <a:ext cx="688837" cy="246221"/>
              </a:xfrm>
              <a:prstGeom prst="rect">
                <a:avLst/>
              </a:prstGeom>
              <a:noFill/>
            </p:spPr>
            <p:txBody>
              <a:bodyPr wrap="square" rtlCol="0">
                <a:spAutoFit/>
              </a:bodyPr>
              <a:lstStyle/>
              <a:p>
                <a:r>
                  <a:rPr lang="en-US" sz="1000" dirty="0"/>
                  <a:t>2.0</a:t>
                </a:r>
              </a:p>
            </p:txBody>
          </p:sp>
          <p:sp>
            <p:nvSpPr>
              <p:cNvPr id="180" name="TextBox 179">
                <a:extLst>
                  <a:ext uri="{FF2B5EF4-FFF2-40B4-BE49-F238E27FC236}">
                    <a16:creationId xmlns:a16="http://schemas.microsoft.com/office/drawing/2014/main" id="{B7C89DA0-DCD7-45FE-91E8-DB6A31D63BE3}"/>
                  </a:ext>
                </a:extLst>
              </p:cNvPr>
              <p:cNvSpPr txBox="1"/>
              <p:nvPr/>
            </p:nvSpPr>
            <p:spPr>
              <a:xfrm>
                <a:off x="5604608" y="5254297"/>
                <a:ext cx="784912" cy="246221"/>
              </a:xfrm>
              <a:prstGeom prst="rect">
                <a:avLst/>
              </a:prstGeom>
              <a:noFill/>
            </p:spPr>
            <p:txBody>
              <a:bodyPr wrap="square" rtlCol="0">
                <a:spAutoFit/>
              </a:bodyPr>
              <a:lstStyle/>
              <a:p>
                <a:r>
                  <a:rPr lang="en-US" sz="1000" dirty="0"/>
                  <a:t>3.0</a:t>
                </a:r>
              </a:p>
            </p:txBody>
          </p:sp>
          <p:sp>
            <p:nvSpPr>
              <p:cNvPr id="181" name="TextBox 180">
                <a:extLst>
                  <a:ext uri="{FF2B5EF4-FFF2-40B4-BE49-F238E27FC236}">
                    <a16:creationId xmlns:a16="http://schemas.microsoft.com/office/drawing/2014/main" id="{42FE8723-A0B6-4DB2-82D4-0C7E2689A9FE}"/>
                  </a:ext>
                </a:extLst>
              </p:cNvPr>
              <p:cNvSpPr txBox="1"/>
              <p:nvPr/>
            </p:nvSpPr>
            <p:spPr>
              <a:xfrm>
                <a:off x="6100105" y="5244768"/>
                <a:ext cx="784912" cy="246221"/>
              </a:xfrm>
              <a:prstGeom prst="rect">
                <a:avLst/>
              </a:prstGeom>
              <a:noFill/>
            </p:spPr>
            <p:txBody>
              <a:bodyPr wrap="square" rtlCol="0">
                <a:spAutoFit/>
              </a:bodyPr>
              <a:lstStyle/>
              <a:p>
                <a:r>
                  <a:rPr lang="en-US" sz="1000" dirty="0"/>
                  <a:t>4.0</a:t>
                </a:r>
              </a:p>
            </p:txBody>
          </p:sp>
          <p:sp>
            <p:nvSpPr>
              <p:cNvPr id="182" name="TextBox 181">
                <a:extLst>
                  <a:ext uri="{FF2B5EF4-FFF2-40B4-BE49-F238E27FC236}">
                    <a16:creationId xmlns:a16="http://schemas.microsoft.com/office/drawing/2014/main" id="{714734AC-53AA-4569-B8CB-2406CDF335C9}"/>
                  </a:ext>
                </a:extLst>
              </p:cNvPr>
              <p:cNvSpPr txBox="1"/>
              <p:nvPr/>
            </p:nvSpPr>
            <p:spPr>
              <a:xfrm>
                <a:off x="7740692" y="5263304"/>
                <a:ext cx="722701" cy="246221"/>
              </a:xfrm>
              <a:prstGeom prst="rect">
                <a:avLst/>
              </a:prstGeom>
              <a:noFill/>
            </p:spPr>
            <p:txBody>
              <a:bodyPr wrap="square" rtlCol="0">
                <a:spAutoFit/>
              </a:bodyPr>
              <a:lstStyle/>
              <a:p>
                <a:r>
                  <a:rPr lang="en-US" sz="1000" dirty="0"/>
                  <a:t>7.0</a:t>
                </a:r>
              </a:p>
            </p:txBody>
          </p:sp>
          <p:sp>
            <p:nvSpPr>
              <p:cNvPr id="183" name="TextBox 182">
                <a:extLst>
                  <a:ext uri="{FF2B5EF4-FFF2-40B4-BE49-F238E27FC236}">
                    <a16:creationId xmlns:a16="http://schemas.microsoft.com/office/drawing/2014/main" id="{5B636969-73AE-4498-9418-8AA14343DB88}"/>
                  </a:ext>
                </a:extLst>
              </p:cNvPr>
              <p:cNvSpPr txBox="1"/>
              <p:nvPr/>
            </p:nvSpPr>
            <p:spPr>
              <a:xfrm>
                <a:off x="7245197" y="5254297"/>
                <a:ext cx="727170" cy="246221"/>
              </a:xfrm>
              <a:prstGeom prst="rect">
                <a:avLst/>
              </a:prstGeom>
              <a:noFill/>
            </p:spPr>
            <p:txBody>
              <a:bodyPr wrap="square" rtlCol="0">
                <a:spAutoFit/>
              </a:bodyPr>
              <a:lstStyle/>
              <a:p>
                <a:r>
                  <a:rPr lang="en-US" sz="1000" dirty="0"/>
                  <a:t>6.0</a:t>
                </a:r>
              </a:p>
            </p:txBody>
          </p:sp>
          <p:sp>
            <p:nvSpPr>
              <p:cNvPr id="184" name="TextBox 183">
                <a:extLst>
                  <a:ext uri="{FF2B5EF4-FFF2-40B4-BE49-F238E27FC236}">
                    <a16:creationId xmlns:a16="http://schemas.microsoft.com/office/drawing/2014/main" id="{80EF8835-C3E8-4129-92C1-8F0F1B8A1133}"/>
                  </a:ext>
                </a:extLst>
              </p:cNvPr>
              <p:cNvSpPr txBox="1"/>
              <p:nvPr/>
            </p:nvSpPr>
            <p:spPr>
              <a:xfrm>
                <a:off x="8236189" y="5263894"/>
                <a:ext cx="784914" cy="246221"/>
              </a:xfrm>
              <a:prstGeom prst="rect">
                <a:avLst/>
              </a:prstGeom>
              <a:noFill/>
            </p:spPr>
            <p:txBody>
              <a:bodyPr wrap="square" rtlCol="0">
                <a:spAutoFit/>
              </a:bodyPr>
              <a:lstStyle/>
              <a:p>
                <a:r>
                  <a:rPr lang="en-US" sz="1000" dirty="0"/>
                  <a:t>8.0</a:t>
                </a:r>
              </a:p>
            </p:txBody>
          </p:sp>
          <p:sp>
            <p:nvSpPr>
              <p:cNvPr id="185" name="TextBox 184">
                <a:extLst>
                  <a:ext uri="{FF2B5EF4-FFF2-40B4-BE49-F238E27FC236}">
                    <a16:creationId xmlns:a16="http://schemas.microsoft.com/office/drawing/2014/main" id="{3CD538F7-8663-4757-9A4F-6E703E8074E9}"/>
                  </a:ext>
                </a:extLst>
              </p:cNvPr>
              <p:cNvSpPr txBox="1"/>
              <p:nvPr/>
            </p:nvSpPr>
            <p:spPr>
              <a:xfrm>
                <a:off x="8745800" y="5273315"/>
                <a:ext cx="827434" cy="246221"/>
              </a:xfrm>
              <a:prstGeom prst="rect">
                <a:avLst/>
              </a:prstGeom>
              <a:noFill/>
            </p:spPr>
            <p:txBody>
              <a:bodyPr wrap="square" rtlCol="0">
                <a:spAutoFit/>
              </a:bodyPr>
              <a:lstStyle/>
              <a:p>
                <a:r>
                  <a:rPr lang="en-US" sz="1000" dirty="0"/>
                  <a:t>9.0</a:t>
                </a:r>
              </a:p>
            </p:txBody>
          </p:sp>
          <p:cxnSp>
            <p:nvCxnSpPr>
              <p:cNvPr id="186" name="Straight Arrow Connector 185">
                <a:extLst>
                  <a:ext uri="{FF2B5EF4-FFF2-40B4-BE49-F238E27FC236}">
                    <a16:creationId xmlns:a16="http://schemas.microsoft.com/office/drawing/2014/main" id="{24C79321-B467-4630-894E-DEBE28B85E2A}"/>
                  </a:ext>
                </a:extLst>
              </p:cNvPr>
              <p:cNvCxnSpPr>
                <a:cxnSpLocks/>
              </p:cNvCxnSpPr>
              <p:nvPr/>
            </p:nvCxnSpPr>
            <p:spPr bwMode="auto">
              <a:xfrm>
                <a:off x="4477495" y="5188586"/>
                <a:ext cx="5590430" cy="0"/>
              </a:xfrm>
              <a:prstGeom prst="straightConnector1">
                <a:avLst/>
              </a:prstGeom>
              <a:solidFill>
                <a:schemeClr val="accent2"/>
              </a:solidFill>
              <a:ln w="6350" cap="flat" cmpd="sng" algn="ctr">
                <a:solidFill>
                  <a:schemeClr val="bg1">
                    <a:lumMod val="65000"/>
                  </a:schemeClr>
                </a:solidFill>
                <a:prstDash val="solid"/>
                <a:round/>
                <a:headEnd type="none" w="med" len="med"/>
                <a:tailEnd type="triangle" w="med" len="med"/>
              </a:ln>
              <a:effectLst/>
            </p:spPr>
          </p:cxnSp>
        </p:grpSp>
      </p:grpSp>
      <p:sp>
        <p:nvSpPr>
          <p:cNvPr id="188" name="TextBox 187">
            <a:extLst>
              <a:ext uri="{FF2B5EF4-FFF2-40B4-BE49-F238E27FC236}">
                <a16:creationId xmlns:a16="http://schemas.microsoft.com/office/drawing/2014/main" id="{432D7F94-1CAF-4DAC-9377-949F7E72E346}"/>
              </a:ext>
            </a:extLst>
          </p:cNvPr>
          <p:cNvSpPr txBox="1"/>
          <p:nvPr/>
        </p:nvSpPr>
        <p:spPr>
          <a:xfrm>
            <a:off x="6542290" y="5493207"/>
            <a:ext cx="5007897" cy="830997"/>
          </a:xfrm>
          <a:prstGeom prst="rect">
            <a:avLst/>
          </a:prstGeom>
          <a:solidFill>
            <a:schemeClr val="bg1">
              <a:lumMod val="95000"/>
            </a:schemeClr>
          </a:solidFill>
        </p:spPr>
        <p:txBody>
          <a:bodyPr wrap="square" rtlCol="0">
            <a:noAutofit/>
          </a:bodyPr>
          <a:lstStyle/>
          <a:p>
            <a:r>
              <a:rPr lang="en-US" sz="1200" dirty="0"/>
              <a:t>Non-participating preference shareholders do not have a share in the extra earnings or surplus assets during the liquidation of a company. However, convertible preference shares typically convert into common stock after the requisite threshold.</a:t>
            </a:r>
          </a:p>
        </p:txBody>
      </p:sp>
      <p:sp>
        <p:nvSpPr>
          <p:cNvPr id="189" name="Rectangle 188">
            <a:extLst>
              <a:ext uri="{FF2B5EF4-FFF2-40B4-BE49-F238E27FC236}">
                <a16:creationId xmlns:a16="http://schemas.microsoft.com/office/drawing/2014/main" id="{0AB7745A-E776-4C6F-9EDB-44E9A77618CC}"/>
              </a:ext>
            </a:extLst>
          </p:cNvPr>
          <p:cNvSpPr/>
          <p:nvPr/>
        </p:nvSpPr>
        <p:spPr>
          <a:xfrm>
            <a:off x="6722987" y="1540250"/>
            <a:ext cx="5138928" cy="290849"/>
          </a:xfrm>
          <a:prstGeom prst="rect">
            <a:avLst/>
          </a:prstGeom>
        </p:spPr>
        <p:txBody>
          <a:bodyPr wrap="square" lIns="0" tIns="4572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Liquidation Preference (LP), no Participation right</a:t>
            </a:r>
          </a:p>
        </p:txBody>
      </p:sp>
      <p:cxnSp>
        <p:nvCxnSpPr>
          <p:cNvPr id="190" name="Straight Connector 189">
            <a:extLst>
              <a:ext uri="{FF2B5EF4-FFF2-40B4-BE49-F238E27FC236}">
                <a16:creationId xmlns:a16="http://schemas.microsoft.com/office/drawing/2014/main" id="{4DC3D4B5-5DBB-4FFA-8C84-A30C3369CB94}"/>
              </a:ext>
            </a:extLst>
          </p:cNvPr>
          <p:cNvCxnSpPr>
            <a:cxnSpLocks/>
          </p:cNvCxnSpPr>
          <p:nvPr/>
        </p:nvCxnSpPr>
        <p:spPr>
          <a:xfrm>
            <a:off x="6738412" y="1831099"/>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8511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5DE0D7C2-EF43-4FEB-BAE6-30D35BE2558C}"/>
              </a:ext>
            </a:extLst>
          </p:cNvPr>
          <p:cNvSpPr>
            <a:spLocks noGrp="1"/>
          </p:cNvSpPr>
          <p:nvPr>
            <p:ph type="sldNum" sz="quarter" idx="12"/>
          </p:nvPr>
        </p:nvSpPr>
        <p:spPr/>
        <p:txBody>
          <a:bodyPr/>
          <a:lstStyle/>
          <a:p>
            <a:fld id="{CB7FE98A-78B1-495F-8A5C-53E48422F91F}" type="slidenum">
              <a:rPr lang="en-US" smtClean="0"/>
              <a:pPr/>
              <a:t>6</a:t>
            </a:fld>
            <a:endParaRPr lang="en-US" dirty="0"/>
          </a:p>
        </p:txBody>
      </p:sp>
      <p:sp>
        <p:nvSpPr>
          <p:cNvPr id="4" name="Title 3">
            <a:extLst>
              <a:ext uri="{FF2B5EF4-FFF2-40B4-BE49-F238E27FC236}">
                <a16:creationId xmlns:a16="http://schemas.microsoft.com/office/drawing/2014/main" id="{E06AAC68-BD6E-4276-B3FB-00C472E8E194}"/>
              </a:ext>
            </a:extLst>
          </p:cNvPr>
          <p:cNvSpPr>
            <a:spLocks noGrp="1"/>
          </p:cNvSpPr>
          <p:nvPr>
            <p:ph type="title"/>
          </p:nvPr>
        </p:nvSpPr>
        <p:spPr/>
        <p:txBody>
          <a:bodyPr/>
          <a:lstStyle/>
          <a:p>
            <a:r>
              <a:rPr lang="en-US" dirty="0"/>
              <a:t>Preferred Stock vs Common Stock: </a:t>
            </a:r>
            <a:br>
              <a:rPr lang="en-US" dirty="0"/>
            </a:br>
            <a:r>
              <a:rPr lang="en-US" dirty="0"/>
              <a:t>Liquidation Preference (2/2)</a:t>
            </a:r>
          </a:p>
        </p:txBody>
      </p:sp>
      <p:sp>
        <p:nvSpPr>
          <p:cNvPr id="12" name="Text Placeholder 1">
            <a:extLst>
              <a:ext uri="{FF2B5EF4-FFF2-40B4-BE49-F238E27FC236}">
                <a16:creationId xmlns:a16="http://schemas.microsoft.com/office/drawing/2014/main" id="{3DCE8D43-EB20-4F31-8401-8DDB2299B8FE}"/>
              </a:ext>
            </a:extLst>
          </p:cNvPr>
          <p:cNvSpPr txBox="1">
            <a:spLocks/>
          </p:cNvSpPr>
          <p:nvPr/>
        </p:nvSpPr>
        <p:spPr>
          <a:xfrm>
            <a:off x="838199" y="1600200"/>
            <a:ext cx="2632788" cy="4572000"/>
          </a:xfrm>
          <a:prstGeom prst="rect">
            <a:avLst/>
          </a:prstGeom>
          <a:solidFill>
            <a:schemeClr val="bg1">
              <a:lumMod val="95000"/>
            </a:schemeClr>
          </a:solidFill>
        </p:spPr>
        <p:txBody>
          <a:bodyPr lIns="91440" rIns="91440"/>
          <a:lstStyle>
            <a:lvl1pPr marL="0" indent="0" algn="l" defTabSz="914400" rtl="0" eaLnBrk="1" latinLnBrk="0" hangingPunct="1">
              <a:lnSpc>
                <a:spcPct val="100000"/>
              </a:lnSpc>
              <a:spcBef>
                <a:spcPts val="1000"/>
              </a:spcBef>
              <a:buFont typeface="Arial" panose="020B0604020202020204" pitchFamily="34" charset="0"/>
              <a:buNone/>
              <a:defRPr sz="1600" kern="1200">
                <a:solidFill>
                  <a:schemeClr val="tx1"/>
                </a:solidFill>
                <a:latin typeface="+mn-lt"/>
                <a:ea typeface="+mn-ea"/>
                <a:cs typeface="+mn-cs"/>
              </a:defRPr>
            </a:lvl1pPr>
            <a:lvl2pPr marL="230188" indent="-114300" algn="l" defTabSz="914400" rtl="0" eaLnBrk="1" latinLnBrk="0" hangingPunct="1">
              <a:lnSpc>
                <a:spcPct val="100000"/>
              </a:lnSpc>
              <a:spcBef>
                <a:spcPts val="500"/>
              </a:spcBef>
              <a:buClr>
                <a:schemeClr val="accent2"/>
              </a:buClr>
              <a:buFont typeface="Arial" panose="020B0604020202020204" pitchFamily="34" charset="0"/>
              <a:buChar char="•"/>
              <a:tabLst/>
              <a:defRPr sz="1600" kern="1200">
                <a:solidFill>
                  <a:schemeClr val="tx1"/>
                </a:solidFill>
                <a:latin typeface="+mn-lt"/>
                <a:ea typeface="+mn-ea"/>
                <a:cs typeface="+mn-cs"/>
              </a:defRPr>
            </a:lvl2pPr>
            <a:lvl3pPr marL="461963" indent="-230188" algn="l" defTabSz="914400" rtl="0" eaLnBrk="1" latinLnBrk="0" hangingPunct="1">
              <a:lnSpc>
                <a:spcPct val="100000"/>
              </a:lnSpc>
              <a:spcBef>
                <a:spcPts val="500"/>
              </a:spcBef>
              <a:buClr>
                <a:schemeClr val="accent2"/>
              </a:buClr>
              <a:buFont typeface="System Font Regular"/>
              <a:buChar char="—"/>
              <a:tabLst/>
              <a:defRPr sz="1400" kern="1200">
                <a:solidFill>
                  <a:schemeClr val="tx1"/>
                </a:solidFill>
                <a:latin typeface="+mn-lt"/>
                <a:ea typeface="+mn-ea"/>
                <a:cs typeface="+mn-cs"/>
              </a:defRPr>
            </a:lvl3pPr>
            <a:lvl4pPr marL="574675" indent="-225425" algn="l" defTabSz="914400" rtl="0" eaLnBrk="1" latinLnBrk="0" hangingPunct="1">
              <a:lnSpc>
                <a:spcPct val="100000"/>
              </a:lnSpc>
              <a:spcBef>
                <a:spcPts val="500"/>
              </a:spcBef>
              <a:buClr>
                <a:schemeClr val="accent2"/>
              </a:buClr>
              <a:buFont typeface="Courier New" panose="02070309020205020404" pitchFamily="49" charset="0"/>
              <a:buChar char="o"/>
              <a:tabLst/>
              <a:defRPr sz="1400" kern="1200">
                <a:solidFill>
                  <a:schemeClr val="tx1"/>
                </a:solidFill>
                <a:latin typeface="+mn-lt"/>
                <a:ea typeface="+mn-ea"/>
                <a:cs typeface="+mn-cs"/>
              </a:defRPr>
            </a:lvl4pPr>
            <a:lvl5pPr marL="685800" indent="-220663" algn="l" defTabSz="914400" rtl="0" eaLnBrk="1" latinLnBrk="0" hangingPunct="1">
              <a:lnSpc>
                <a:spcPct val="100000"/>
              </a:lnSpc>
              <a:spcBef>
                <a:spcPts val="500"/>
              </a:spcBef>
              <a:buClr>
                <a:schemeClr val="accent2"/>
              </a:buClr>
              <a:buFont typeface="System Font Regular"/>
              <a:buChar char="–"/>
              <a:tabLst/>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5000"/>
              </a:lnSpc>
              <a:spcBef>
                <a:spcPts val="400"/>
              </a:spcBef>
              <a:buClr>
                <a:schemeClr val="accent2"/>
              </a:buClr>
            </a:pPr>
            <a:r>
              <a:rPr lang="en-US" sz="1200" b="1" dirty="0"/>
              <a:t>Participating Preference Shares </a:t>
            </a:r>
            <a:r>
              <a:rPr lang="en-US" sz="1200" dirty="0"/>
              <a:t>extend the right to partake in surplus profit during liquidation once the company in question has paid other stakeholders and the applicable Liquidation Preference. </a:t>
            </a:r>
          </a:p>
          <a:p>
            <a:pPr>
              <a:lnSpc>
                <a:spcPct val="125000"/>
              </a:lnSpc>
              <a:spcBef>
                <a:spcPts val="400"/>
              </a:spcBef>
              <a:buClr>
                <a:schemeClr val="accent2"/>
              </a:buClr>
            </a:pPr>
            <a:endParaRPr lang="en-US" sz="1200" spc="10" dirty="0"/>
          </a:p>
        </p:txBody>
      </p:sp>
      <p:cxnSp>
        <p:nvCxnSpPr>
          <p:cNvPr id="3" name="Straight Connector 2">
            <a:extLst>
              <a:ext uri="{FF2B5EF4-FFF2-40B4-BE49-F238E27FC236}">
                <a16:creationId xmlns:a16="http://schemas.microsoft.com/office/drawing/2014/main" id="{CA363BAD-04D8-4265-8450-5E8336444591}"/>
              </a:ext>
            </a:extLst>
          </p:cNvPr>
          <p:cNvCxnSpPr/>
          <p:nvPr/>
        </p:nvCxnSpPr>
        <p:spPr>
          <a:xfrm>
            <a:off x="933450" y="2305050"/>
            <a:ext cx="23431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3E866000-C8E1-4518-AA53-2CA382311386}"/>
              </a:ext>
            </a:extLst>
          </p:cNvPr>
          <p:cNvGrpSpPr/>
          <p:nvPr/>
        </p:nvGrpSpPr>
        <p:grpSpPr>
          <a:xfrm>
            <a:off x="4049486" y="1562100"/>
            <a:ext cx="7290227" cy="4168140"/>
            <a:chOff x="6076623" y="1779739"/>
            <a:chExt cx="5263090" cy="3694604"/>
          </a:xfrm>
        </p:grpSpPr>
        <p:sp>
          <p:nvSpPr>
            <p:cNvPr id="45" name="Rectangle 44">
              <a:extLst>
                <a:ext uri="{FF2B5EF4-FFF2-40B4-BE49-F238E27FC236}">
                  <a16:creationId xmlns:a16="http://schemas.microsoft.com/office/drawing/2014/main" id="{9181D6E1-4026-4652-BB04-595CED73654B}"/>
                </a:ext>
              </a:extLst>
            </p:cNvPr>
            <p:cNvSpPr/>
            <p:nvPr/>
          </p:nvSpPr>
          <p:spPr>
            <a:xfrm>
              <a:off x="6076624" y="1779739"/>
              <a:ext cx="5138928" cy="290849"/>
            </a:xfrm>
            <a:prstGeom prst="rect">
              <a:avLst/>
            </a:prstGeom>
          </p:spPr>
          <p:txBody>
            <a:bodyPr wrap="square" lIns="0" tIns="45720" bIns="45720" anchor="b">
              <a:spAutoFit/>
            </a:bodyPr>
            <a:lstStyle/>
            <a:p>
              <a:pPr marL="0" lvl="1" defTabSz="914384">
                <a:lnSpc>
                  <a:spcPct val="110000"/>
                </a:lnSpc>
                <a:spcBef>
                  <a:spcPts val="300"/>
                </a:spcBef>
                <a:spcAft>
                  <a:spcPts val="300"/>
                </a:spcAft>
                <a:buClr>
                  <a:prstClr val="white"/>
                </a:buClr>
                <a:tabLst>
                  <a:tab pos="360356" algn="l"/>
                </a:tabLst>
                <a:defRPr/>
              </a:pPr>
              <a:r>
                <a:rPr lang="en-US" sz="1200" b="1" kern="7500" dirty="0">
                  <a:solidFill>
                    <a:schemeClr val="accent1"/>
                  </a:solidFill>
                </a:rPr>
                <a:t>1x Liquidation Preference, Participating</a:t>
              </a:r>
            </a:p>
          </p:txBody>
        </p:sp>
        <p:grpSp>
          <p:nvGrpSpPr>
            <p:cNvPr id="47" name="Group 46">
              <a:extLst>
                <a:ext uri="{FF2B5EF4-FFF2-40B4-BE49-F238E27FC236}">
                  <a16:creationId xmlns:a16="http://schemas.microsoft.com/office/drawing/2014/main" id="{5360CB0B-8D0C-4636-B556-197833B3F983}"/>
                </a:ext>
              </a:extLst>
            </p:cNvPr>
            <p:cNvGrpSpPr/>
            <p:nvPr/>
          </p:nvGrpSpPr>
          <p:grpSpPr>
            <a:xfrm>
              <a:off x="6076623" y="2070588"/>
              <a:ext cx="5263090" cy="3403755"/>
              <a:chOff x="6329172" y="1905125"/>
              <a:chExt cx="4804977" cy="3403755"/>
            </a:xfrm>
          </p:grpSpPr>
          <p:cxnSp>
            <p:nvCxnSpPr>
              <p:cNvPr id="54" name="Straight Connector 53">
                <a:extLst>
                  <a:ext uri="{FF2B5EF4-FFF2-40B4-BE49-F238E27FC236}">
                    <a16:creationId xmlns:a16="http://schemas.microsoft.com/office/drawing/2014/main" id="{17494D65-E507-47E3-B220-506B8D0A6F47}"/>
                  </a:ext>
                </a:extLst>
              </p:cNvPr>
              <p:cNvCxnSpPr>
                <a:cxnSpLocks/>
              </p:cNvCxnSpPr>
              <p:nvPr/>
            </p:nvCxnSpPr>
            <p:spPr>
              <a:xfrm>
                <a:off x="7458289" y="4113738"/>
                <a:ext cx="1" cy="501564"/>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746BF30E-B7E4-4CD5-8864-7300CDC81A8B}"/>
                  </a:ext>
                </a:extLst>
              </p:cNvPr>
              <p:cNvCxnSpPr>
                <a:cxnSpLocks/>
                <a:stCxn id="58" idx="0"/>
                <a:endCxn id="61" idx="3"/>
              </p:cNvCxnSpPr>
              <p:nvPr/>
            </p:nvCxnSpPr>
            <p:spPr>
              <a:xfrm>
                <a:off x="7479069" y="4106529"/>
                <a:ext cx="2409521" cy="17066"/>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57" name="Isosceles Triangle 56">
                <a:extLst>
                  <a:ext uri="{FF2B5EF4-FFF2-40B4-BE49-F238E27FC236}">
                    <a16:creationId xmlns:a16="http://schemas.microsoft.com/office/drawing/2014/main" id="{BE544089-137B-4DDF-869E-563DA49C2CCB}"/>
                  </a:ext>
                </a:extLst>
              </p:cNvPr>
              <p:cNvSpPr/>
              <p:nvPr/>
            </p:nvSpPr>
            <p:spPr bwMode="auto">
              <a:xfrm>
                <a:off x="6881410" y="2195607"/>
                <a:ext cx="3011810" cy="2379540"/>
              </a:xfrm>
              <a:prstGeom prst="triangle">
                <a:avLst>
                  <a:gd name="adj" fmla="val 99569"/>
                </a:avLst>
              </a:prstGeom>
              <a:solidFill>
                <a:schemeClr val="accent3"/>
              </a:solidFill>
              <a:ln w="6350" cap="flat" cmpd="sng" algn="ctr">
                <a:solidFill>
                  <a:schemeClr val="bg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3169" eaLnBrk="0" fontAlgn="base" hangingPunct="0">
                  <a:spcBef>
                    <a:spcPct val="0"/>
                  </a:spcBef>
                  <a:spcAft>
                    <a:spcPct val="0"/>
                  </a:spcAft>
                </a:pPr>
                <a:endParaRPr lang="en-US" sz="1000" b="1" dirty="0">
                  <a:solidFill>
                    <a:srgbClr val="1B457F"/>
                  </a:solidFill>
                  <a:ea typeface="ＭＳ Ｐゴシック" charset="-128"/>
                </a:endParaRPr>
              </a:p>
            </p:txBody>
          </p:sp>
          <p:sp>
            <p:nvSpPr>
              <p:cNvPr id="58" name="Isosceles Triangle 57">
                <a:extLst>
                  <a:ext uri="{FF2B5EF4-FFF2-40B4-BE49-F238E27FC236}">
                    <a16:creationId xmlns:a16="http://schemas.microsoft.com/office/drawing/2014/main" id="{737C481F-703E-4F3D-93FE-48582DE79FF1}"/>
                  </a:ext>
                </a:extLst>
              </p:cNvPr>
              <p:cNvSpPr/>
              <p:nvPr/>
            </p:nvSpPr>
            <p:spPr>
              <a:xfrm>
                <a:off x="6886014" y="4106529"/>
                <a:ext cx="593055" cy="471793"/>
              </a:xfrm>
              <a:prstGeom prst="triangle">
                <a:avLst>
                  <a:gd name="adj" fmla="val 100000"/>
                </a:avLst>
              </a:prstGeom>
              <a:solidFill>
                <a:schemeClr val="accent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1" name="Isosceles Triangle 60">
                <a:extLst>
                  <a:ext uri="{FF2B5EF4-FFF2-40B4-BE49-F238E27FC236}">
                    <a16:creationId xmlns:a16="http://schemas.microsoft.com/office/drawing/2014/main" id="{015328EF-F00C-4DF2-8B5C-ED441198DFBD}"/>
                  </a:ext>
                </a:extLst>
              </p:cNvPr>
              <p:cNvSpPr/>
              <p:nvPr/>
            </p:nvSpPr>
            <p:spPr>
              <a:xfrm>
                <a:off x="7490671" y="3237246"/>
                <a:ext cx="2397919" cy="886349"/>
              </a:xfrm>
              <a:prstGeom prst="triangle">
                <a:avLst>
                  <a:gd name="adj" fmla="val 100000"/>
                </a:avLst>
              </a:prstGeom>
              <a:solidFill>
                <a:schemeClr val="accent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cxnSp>
            <p:nvCxnSpPr>
              <p:cNvPr id="63" name="Straight Connector 62">
                <a:extLst>
                  <a:ext uri="{FF2B5EF4-FFF2-40B4-BE49-F238E27FC236}">
                    <a16:creationId xmlns:a16="http://schemas.microsoft.com/office/drawing/2014/main" id="{E965C0C6-6E96-4DDD-8A75-B09D589AAC17}"/>
                  </a:ext>
                </a:extLst>
              </p:cNvPr>
              <p:cNvCxnSpPr>
                <a:cxnSpLocks/>
              </p:cNvCxnSpPr>
              <p:nvPr/>
            </p:nvCxnSpPr>
            <p:spPr>
              <a:xfrm flipV="1">
                <a:off x="7476621" y="4118989"/>
                <a:ext cx="2411971" cy="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8614876C-8BFB-416E-8E82-03558ED971F7}"/>
                  </a:ext>
                </a:extLst>
              </p:cNvPr>
              <p:cNvSpPr/>
              <p:nvPr/>
            </p:nvSpPr>
            <p:spPr>
              <a:xfrm>
                <a:off x="7486832" y="4123604"/>
                <a:ext cx="2405668" cy="460335"/>
              </a:xfrm>
              <a:prstGeom prst="rect">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cxnSp>
            <p:nvCxnSpPr>
              <p:cNvPr id="79" name="Straight Connector 78">
                <a:extLst>
                  <a:ext uri="{FF2B5EF4-FFF2-40B4-BE49-F238E27FC236}">
                    <a16:creationId xmlns:a16="http://schemas.microsoft.com/office/drawing/2014/main" id="{D235036D-EC74-4B1D-BCC3-ACDC2D325B5A}"/>
                  </a:ext>
                </a:extLst>
              </p:cNvPr>
              <p:cNvCxnSpPr>
                <a:cxnSpLocks/>
              </p:cNvCxnSpPr>
              <p:nvPr/>
            </p:nvCxnSpPr>
            <p:spPr>
              <a:xfrm flipH="1" flipV="1">
                <a:off x="7469827" y="2094213"/>
                <a:ext cx="5584" cy="2480960"/>
              </a:xfrm>
              <a:prstGeom prst="line">
                <a:avLst/>
              </a:prstGeom>
              <a:ln w="1905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B659CDC6-D024-467F-A71E-0B1C5288BFE4}"/>
                  </a:ext>
                </a:extLst>
              </p:cNvPr>
              <p:cNvCxnSpPr>
                <a:cxnSpLocks/>
              </p:cNvCxnSpPr>
              <p:nvPr/>
            </p:nvCxnSpPr>
            <p:spPr>
              <a:xfrm>
                <a:off x="6331033" y="1905125"/>
                <a:ext cx="5524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2" name="Rectangle 81">
                <a:extLst>
                  <a:ext uri="{FF2B5EF4-FFF2-40B4-BE49-F238E27FC236}">
                    <a16:creationId xmlns:a16="http://schemas.microsoft.com/office/drawing/2014/main" id="{29DDF4AA-ED7A-47B9-845C-4208E50EBFAF}"/>
                  </a:ext>
                </a:extLst>
              </p:cNvPr>
              <p:cNvSpPr/>
              <p:nvPr/>
            </p:nvSpPr>
            <p:spPr bwMode="auto">
              <a:xfrm flipH="1">
                <a:off x="7301270" y="5078047"/>
                <a:ext cx="1572039" cy="215444"/>
              </a:xfrm>
              <a:prstGeom prst="rect">
                <a:avLst/>
              </a:prstGeom>
              <a:solidFill>
                <a:schemeClr val="accent1"/>
              </a:solidFill>
              <a:ln w="635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913169" eaLnBrk="0" fontAlgn="base" hangingPunct="0">
                  <a:spcBef>
                    <a:spcPct val="0"/>
                  </a:spcBef>
                  <a:spcAft>
                    <a:spcPct val="0"/>
                  </a:spcAft>
                </a:pPr>
                <a:r>
                  <a:rPr lang="en-US" sz="1000" b="1" dirty="0">
                    <a:solidFill>
                      <a:schemeClr val="bg1"/>
                    </a:solidFill>
                    <a:ea typeface="ＭＳ Ｐゴシック" charset="-128"/>
                  </a:rPr>
                  <a:t>Preferred</a:t>
                </a:r>
              </a:p>
            </p:txBody>
          </p:sp>
          <p:sp>
            <p:nvSpPr>
              <p:cNvPr id="83" name="Rectangle 82">
                <a:extLst>
                  <a:ext uri="{FF2B5EF4-FFF2-40B4-BE49-F238E27FC236}">
                    <a16:creationId xmlns:a16="http://schemas.microsoft.com/office/drawing/2014/main" id="{5D3C2461-8AAE-41AA-A180-925A73BC3AB7}"/>
                  </a:ext>
                </a:extLst>
              </p:cNvPr>
              <p:cNvSpPr/>
              <p:nvPr/>
            </p:nvSpPr>
            <p:spPr bwMode="auto">
              <a:xfrm flipH="1">
                <a:off x="9040844" y="5078047"/>
                <a:ext cx="1572039" cy="215444"/>
              </a:xfrm>
              <a:prstGeom prst="rect">
                <a:avLst/>
              </a:prstGeom>
              <a:solidFill>
                <a:schemeClr val="accent3"/>
              </a:solidFill>
              <a:ln w="635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913169" eaLnBrk="0" fontAlgn="base" hangingPunct="0">
                  <a:spcBef>
                    <a:spcPct val="0"/>
                  </a:spcBef>
                  <a:spcAft>
                    <a:spcPct val="0"/>
                  </a:spcAft>
                </a:pPr>
                <a:r>
                  <a:rPr lang="en-US" sz="1000" b="1" dirty="0">
                    <a:solidFill>
                      <a:schemeClr val="bg1"/>
                    </a:solidFill>
                    <a:ea typeface="ＭＳ Ｐゴシック" charset="-128"/>
                  </a:rPr>
                  <a:t>Common</a:t>
                </a:r>
              </a:p>
            </p:txBody>
          </p:sp>
          <p:sp>
            <p:nvSpPr>
              <p:cNvPr id="84" name="TextBox 83">
                <a:extLst>
                  <a:ext uri="{FF2B5EF4-FFF2-40B4-BE49-F238E27FC236}">
                    <a16:creationId xmlns:a16="http://schemas.microsoft.com/office/drawing/2014/main" id="{EE831045-7F39-4D50-8597-A096064861D7}"/>
                  </a:ext>
                </a:extLst>
              </p:cNvPr>
              <p:cNvSpPr txBox="1"/>
              <p:nvPr/>
            </p:nvSpPr>
            <p:spPr>
              <a:xfrm>
                <a:off x="6329172" y="5062659"/>
                <a:ext cx="925554" cy="246221"/>
              </a:xfrm>
              <a:prstGeom prst="rect">
                <a:avLst/>
              </a:prstGeom>
              <a:noFill/>
            </p:spPr>
            <p:txBody>
              <a:bodyPr wrap="square" lIns="0" rIns="0" rtlCol="0" anchor="ctr">
                <a:spAutoFit/>
              </a:bodyPr>
              <a:lstStyle/>
              <a:p>
                <a:r>
                  <a:rPr lang="en-US" sz="1000" b="1" dirty="0"/>
                  <a:t>Value Allocation</a:t>
                </a:r>
              </a:p>
            </p:txBody>
          </p:sp>
          <p:sp>
            <p:nvSpPr>
              <p:cNvPr id="85" name="TextBox 84">
                <a:extLst>
                  <a:ext uri="{FF2B5EF4-FFF2-40B4-BE49-F238E27FC236}">
                    <a16:creationId xmlns:a16="http://schemas.microsoft.com/office/drawing/2014/main" id="{5308DB3A-4D3F-4AF8-BEA6-8F9F4E7B72FA}"/>
                  </a:ext>
                </a:extLst>
              </p:cNvPr>
              <p:cNvSpPr txBox="1"/>
              <p:nvPr/>
            </p:nvSpPr>
            <p:spPr>
              <a:xfrm>
                <a:off x="10206247" y="4134729"/>
                <a:ext cx="927902" cy="4001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000" b="1" dirty="0">
                    <a:solidFill>
                      <a:schemeClr val="tx1"/>
                    </a:solidFill>
                  </a:rPr>
                  <a:t>1</a:t>
                </a:r>
                <a:r>
                  <a:rPr lang="en-US" sz="1000" b="1" baseline="30000" dirty="0">
                    <a:solidFill>
                      <a:schemeClr val="tx1"/>
                    </a:solidFill>
                  </a:rPr>
                  <a:t>st</a:t>
                </a:r>
                <a:r>
                  <a:rPr lang="en-US" sz="1000" b="1" dirty="0">
                    <a:solidFill>
                      <a:schemeClr val="tx1"/>
                    </a:solidFill>
                  </a:rPr>
                  <a:t> payoff : LP to Preferred</a:t>
                </a:r>
              </a:p>
            </p:txBody>
          </p:sp>
          <p:sp>
            <p:nvSpPr>
              <p:cNvPr id="86" name="TextBox 85">
                <a:extLst>
                  <a:ext uri="{FF2B5EF4-FFF2-40B4-BE49-F238E27FC236}">
                    <a16:creationId xmlns:a16="http://schemas.microsoft.com/office/drawing/2014/main" id="{E1343605-890D-4DA8-BB96-263E1995AE0B}"/>
                  </a:ext>
                </a:extLst>
              </p:cNvPr>
              <p:cNvSpPr txBox="1"/>
              <p:nvPr/>
            </p:nvSpPr>
            <p:spPr>
              <a:xfrm>
                <a:off x="10199147" y="2542730"/>
                <a:ext cx="934695"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000" b="1" dirty="0">
                    <a:solidFill>
                      <a:schemeClr val="tx1"/>
                    </a:solidFill>
                  </a:rPr>
                  <a:t>Common starts to </a:t>
                </a:r>
                <a:br>
                  <a:rPr lang="en-US" sz="1000" b="1" dirty="0">
                    <a:solidFill>
                      <a:schemeClr val="tx1"/>
                    </a:solidFill>
                  </a:rPr>
                </a:br>
                <a:r>
                  <a:rPr lang="en-US" sz="1000" b="1" dirty="0">
                    <a:solidFill>
                      <a:schemeClr val="tx1"/>
                    </a:solidFill>
                  </a:rPr>
                  <a:t>get paid</a:t>
                </a:r>
              </a:p>
            </p:txBody>
          </p:sp>
          <p:cxnSp>
            <p:nvCxnSpPr>
              <p:cNvPr id="87" name="Straight Arrow Connector 86">
                <a:extLst>
                  <a:ext uri="{FF2B5EF4-FFF2-40B4-BE49-F238E27FC236}">
                    <a16:creationId xmlns:a16="http://schemas.microsoft.com/office/drawing/2014/main" id="{7D4C80F4-7928-4E71-B20B-857C09FA4521}"/>
                  </a:ext>
                </a:extLst>
              </p:cNvPr>
              <p:cNvCxnSpPr>
                <a:cxnSpLocks/>
              </p:cNvCxnSpPr>
              <p:nvPr/>
            </p:nvCxnSpPr>
            <p:spPr bwMode="auto">
              <a:xfrm flipH="1" flipV="1">
                <a:off x="6880216" y="2052837"/>
                <a:ext cx="1" cy="2525483"/>
              </a:xfrm>
              <a:prstGeom prst="straightConnector1">
                <a:avLst/>
              </a:prstGeom>
              <a:solidFill>
                <a:schemeClr val="accent2"/>
              </a:solidFill>
              <a:ln w="6350" cap="flat" cmpd="sng" algn="ctr">
                <a:solidFill>
                  <a:schemeClr val="bg1">
                    <a:lumMod val="65000"/>
                  </a:schemeClr>
                </a:solidFill>
                <a:prstDash val="solid"/>
                <a:round/>
                <a:headEnd type="none" w="med" len="med"/>
                <a:tailEnd type="triangle" w="med" len="med"/>
              </a:ln>
              <a:effectLst/>
            </p:spPr>
          </p:cxnSp>
          <p:sp>
            <p:nvSpPr>
              <p:cNvPr id="88" name="TextBox 87">
                <a:extLst>
                  <a:ext uri="{FF2B5EF4-FFF2-40B4-BE49-F238E27FC236}">
                    <a16:creationId xmlns:a16="http://schemas.microsoft.com/office/drawing/2014/main" id="{5AB71AEC-5EA9-4390-AAB2-7AD778E0F58D}"/>
                  </a:ext>
                </a:extLst>
              </p:cNvPr>
              <p:cNvSpPr txBox="1"/>
              <p:nvPr/>
            </p:nvSpPr>
            <p:spPr>
              <a:xfrm>
                <a:off x="7661859" y="4819412"/>
                <a:ext cx="1985967" cy="246221"/>
              </a:xfrm>
              <a:prstGeom prst="rect">
                <a:avLst/>
              </a:prstGeom>
              <a:noFill/>
            </p:spPr>
            <p:txBody>
              <a:bodyPr wrap="square" rtlCol="0">
                <a:spAutoFit/>
              </a:bodyPr>
              <a:lstStyle/>
              <a:p>
                <a:pPr algn="ctr"/>
                <a:r>
                  <a:rPr lang="en-US" sz="1000" b="1" dirty="0"/>
                  <a:t>Exit Valuation ($ Mn)</a:t>
                </a:r>
              </a:p>
            </p:txBody>
          </p:sp>
          <p:sp>
            <p:nvSpPr>
              <p:cNvPr id="89" name="TextBox 88">
                <a:extLst>
                  <a:ext uri="{FF2B5EF4-FFF2-40B4-BE49-F238E27FC236}">
                    <a16:creationId xmlns:a16="http://schemas.microsoft.com/office/drawing/2014/main" id="{5E5F0FBB-4AB4-4007-84A6-FB82E91DBD18}"/>
                  </a:ext>
                </a:extLst>
              </p:cNvPr>
              <p:cNvSpPr txBox="1"/>
              <p:nvPr/>
            </p:nvSpPr>
            <p:spPr>
              <a:xfrm rot="16200000">
                <a:off x="5736000" y="3104960"/>
                <a:ext cx="1488707" cy="224789"/>
              </a:xfrm>
              <a:prstGeom prst="rect">
                <a:avLst/>
              </a:prstGeom>
              <a:noFill/>
            </p:spPr>
            <p:txBody>
              <a:bodyPr wrap="square" rtlCol="0">
                <a:spAutoFit/>
              </a:bodyPr>
              <a:lstStyle/>
              <a:p>
                <a:pPr algn="ctr"/>
                <a:r>
                  <a:rPr lang="en-US" sz="1000" b="1" dirty="0"/>
                  <a:t>Exit Proceeds ($ Mn)</a:t>
                </a:r>
              </a:p>
            </p:txBody>
          </p:sp>
          <p:sp>
            <p:nvSpPr>
              <p:cNvPr id="90" name="TextBox 89">
                <a:extLst>
                  <a:ext uri="{FF2B5EF4-FFF2-40B4-BE49-F238E27FC236}">
                    <a16:creationId xmlns:a16="http://schemas.microsoft.com/office/drawing/2014/main" id="{11385762-DD9C-456A-B016-B1820C318148}"/>
                  </a:ext>
                </a:extLst>
              </p:cNvPr>
              <p:cNvSpPr txBox="1"/>
              <p:nvPr/>
            </p:nvSpPr>
            <p:spPr>
              <a:xfrm>
                <a:off x="6528835" y="2110569"/>
                <a:ext cx="297358" cy="246221"/>
              </a:xfrm>
              <a:prstGeom prst="rect">
                <a:avLst/>
              </a:prstGeom>
              <a:noFill/>
            </p:spPr>
            <p:txBody>
              <a:bodyPr wrap="square" lIns="0" rIns="0" rtlCol="0">
                <a:spAutoFit/>
              </a:bodyPr>
              <a:lstStyle/>
              <a:p>
                <a:pPr algn="r"/>
                <a:r>
                  <a:rPr lang="en-US" sz="1000" dirty="0"/>
                  <a:t>10.0</a:t>
                </a:r>
              </a:p>
            </p:txBody>
          </p:sp>
          <p:sp>
            <p:nvSpPr>
              <p:cNvPr id="91" name="TextBox 90">
                <a:extLst>
                  <a:ext uri="{FF2B5EF4-FFF2-40B4-BE49-F238E27FC236}">
                    <a16:creationId xmlns:a16="http://schemas.microsoft.com/office/drawing/2014/main" id="{D0747C98-79D5-4674-8613-4559F66C4A4F}"/>
                  </a:ext>
                </a:extLst>
              </p:cNvPr>
              <p:cNvSpPr txBox="1"/>
              <p:nvPr/>
            </p:nvSpPr>
            <p:spPr>
              <a:xfrm>
                <a:off x="9661259" y="4633847"/>
                <a:ext cx="463918" cy="246221"/>
              </a:xfrm>
              <a:prstGeom prst="rect">
                <a:avLst/>
              </a:prstGeom>
              <a:noFill/>
            </p:spPr>
            <p:txBody>
              <a:bodyPr wrap="square" rtlCol="0">
                <a:spAutoFit/>
              </a:bodyPr>
              <a:lstStyle/>
              <a:p>
                <a:r>
                  <a:rPr lang="en-US" sz="1000" dirty="0"/>
                  <a:t>10.0</a:t>
                </a:r>
              </a:p>
            </p:txBody>
          </p:sp>
          <p:sp>
            <p:nvSpPr>
              <p:cNvPr id="92" name="TextBox 91">
                <a:extLst>
                  <a:ext uri="{FF2B5EF4-FFF2-40B4-BE49-F238E27FC236}">
                    <a16:creationId xmlns:a16="http://schemas.microsoft.com/office/drawing/2014/main" id="{3A71C4E3-257B-43D9-BA78-9FCD80CFD1AE}"/>
                  </a:ext>
                </a:extLst>
              </p:cNvPr>
              <p:cNvSpPr txBox="1"/>
              <p:nvPr/>
            </p:nvSpPr>
            <p:spPr>
              <a:xfrm>
                <a:off x="6610748" y="3312956"/>
                <a:ext cx="215445" cy="246221"/>
              </a:xfrm>
              <a:prstGeom prst="rect">
                <a:avLst/>
              </a:prstGeom>
              <a:noFill/>
            </p:spPr>
            <p:txBody>
              <a:bodyPr wrap="square" lIns="0" rIns="0" rtlCol="0">
                <a:spAutoFit/>
              </a:bodyPr>
              <a:lstStyle/>
              <a:p>
                <a:pPr algn="r"/>
                <a:r>
                  <a:rPr lang="en-US" sz="1000" dirty="0"/>
                  <a:t>5.0</a:t>
                </a:r>
              </a:p>
            </p:txBody>
          </p:sp>
          <p:sp>
            <p:nvSpPr>
              <p:cNvPr id="93" name="TextBox 92">
                <a:extLst>
                  <a:ext uri="{FF2B5EF4-FFF2-40B4-BE49-F238E27FC236}">
                    <a16:creationId xmlns:a16="http://schemas.microsoft.com/office/drawing/2014/main" id="{FDC73270-6F4D-4144-B9BA-212594FA3030}"/>
                  </a:ext>
                </a:extLst>
              </p:cNvPr>
              <p:cNvSpPr txBox="1"/>
              <p:nvPr/>
            </p:nvSpPr>
            <p:spPr>
              <a:xfrm>
                <a:off x="8201448" y="4623448"/>
                <a:ext cx="648233" cy="246221"/>
              </a:xfrm>
              <a:prstGeom prst="rect">
                <a:avLst/>
              </a:prstGeom>
              <a:noFill/>
            </p:spPr>
            <p:txBody>
              <a:bodyPr wrap="square" rtlCol="0">
                <a:spAutoFit/>
              </a:bodyPr>
              <a:lstStyle/>
              <a:p>
                <a:r>
                  <a:rPr lang="en-US" sz="1000" dirty="0"/>
                  <a:t>5.0</a:t>
                </a:r>
              </a:p>
            </p:txBody>
          </p:sp>
          <p:sp>
            <p:nvSpPr>
              <p:cNvPr id="94" name="Right Brace 93">
                <a:extLst>
                  <a:ext uri="{FF2B5EF4-FFF2-40B4-BE49-F238E27FC236}">
                    <a16:creationId xmlns:a16="http://schemas.microsoft.com/office/drawing/2014/main" id="{95FC346A-1F94-4D91-9E94-28A659B0651C}"/>
                  </a:ext>
                </a:extLst>
              </p:cNvPr>
              <p:cNvSpPr/>
              <p:nvPr/>
            </p:nvSpPr>
            <p:spPr bwMode="auto">
              <a:xfrm>
                <a:off x="9902746" y="3248026"/>
                <a:ext cx="298583" cy="870964"/>
              </a:xfrm>
              <a:prstGeom prst="rightBrace">
                <a:avLst>
                  <a:gd name="adj1" fmla="val 63802"/>
                  <a:gd name="adj2" fmla="val 54454"/>
                </a:avLst>
              </a:prstGeom>
              <a:noFill/>
              <a:ln w="6350" cap="flat" cmpd="sng" algn="ctr">
                <a:solidFill>
                  <a:schemeClr val="bg1">
                    <a:lumMod val="7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3169" eaLnBrk="0" fontAlgn="base" hangingPunct="0">
                  <a:spcBef>
                    <a:spcPct val="0"/>
                  </a:spcBef>
                  <a:spcAft>
                    <a:spcPct val="0"/>
                  </a:spcAft>
                </a:pPr>
                <a:endParaRPr lang="en-US" sz="1000" dirty="0">
                  <a:ea typeface="ＭＳ Ｐゴシック" charset="-128"/>
                </a:endParaRPr>
              </a:p>
            </p:txBody>
          </p:sp>
          <p:sp>
            <p:nvSpPr>
              <p:cNvPr id="95" name="Right Brace 94">
                <a:extLst>
                  <a:ext uri="{FF2B5EF4-FFF2-40B4-BE49-F238E27FC236}">
                    <a16:creationId xmlns:a16="http://schemas.microsoft.com/office/drawing/2014/main" id="{1B03FA37-BAB9-4D45-BFC3-5F9112273300}"/>
                  </a:ext>
                </a:extLst>
              </p:cNvPr>
              <p:cNvSpPr/>
              <p:nvPr/>
            </p:nvSpPr>
            <p:spPr bwMode="auto">
              <a:xfrm>
                <a:off x="9904822" y="2230519"/>
                <a:ext cx="298583" cy="1006727"/>
              </a:xfrm>
              <a:prstGeom prst="rightBrace">
                <a:avLst>
                  <a:gd name="adj1" fmla="val 43386"/>
                  <a:gd name="adj2" fmla="val 54454"/>
                </a:avLst>
              </a:prstGeom>
              <a:noFill/>
              <a:ln w="6350" cap="flat" cmpd="sng" algn="ctr">
                <a:solidFill>
                  <a:schemeClr val="bg1">
                    <a:lumMod val="7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3169" eaLnBrk="0" fontAlgn="base" hangingPunct="0">
                  <a:spcBef>
                    <a:spcPct val="0"/>
                  </a:spcBef>
                  <a:spcAft>
                    <a:spcPct val="0"/>
                  </a:spcAft>
                </a:pPr>
                <a:endParaRPr lang="en-US" sz="1000" dirty="0">
                  <a:ea typeface="ＭＳ Ｐゴシック" charset="-128"/>
                </a:endParaRPr>
              </a:p>
            </p:txBody>
          </p:sp>
          <p:sp>
            <p:nvSpPr>
              <p:cNvPr id="96" name="TextBox 95">
                <a:extLst>
                  <a:ext uri="{FF2B5EF4-FFF2-40B4-BE49-F238E27FC236}">
                    <a16:creationId xmlns:a16="http://schemas.microsoft.com/office/drawing/2014/main" id="{ECA8C21F-0A4A-4798-9FCD-088BAE3C0AC8}"/>
                  </a:ext>
                </a:extLst>
              </p:cNvPr>
              <p:cNvSpPr txBox="1"/>
              <p:nvPr/>
            </p:nvSpPr>
            <p:spPr>
              <a:xfrm>
                <a:off x="6610748" y="3544726"/>
                <a:ext cx="215445" cy="246221"/>
              </a:xfrm>
              <a:prstGeom prst="rect">
                <a:avLst/>
              </a:prstGeom>
              <a:noFill/>
            </p:spPr>
            <p:txBody>
              <a:bodyPr wrap="square" lIns="0" rIns="0" rtlCol="0">
                <a:spAutoFit/>
              </a:bodyPr>
              <a:lstStyle/>
              <a:p>
                <a:pPr algn="r"/>
                <a:r>
                  <a:rPr lang="en-US" sz="1000" dirty="0"/>
                  <a:t>4.0</a:t>
                </a:r>
              </a:p>
            </p:txBody>
          </p:sp>
          <p:sp>
            <p:nvSpPr>
              <p:cNvPr id="97" name="TextBox 96">
                <a:extLst>
                  <a:ext uri="{FF2B5EF4-FFF2-40B4-BE49-F238E27FC236}">
                    <a16:creationId xmlns:a16="http://schemas.microsoft.com/office/drawing/2014/main" id="{2C411470-3620-45F3-BA65-F1F11078C4DC}"/>
                  </a:ext>
                </a:extLst>
              </p:cNvPr>
              <p:cNvSpPr txBox="1"/>
              <p:nvPr/>
            </p:nvSpPr>
            <p:spPr>
              <a:xfrm>
                <a:off x="6610748" y="3783733"/>
                <a:ext cx="215445" cy="246221"/>
              </a:xfrm>
              <a:prstGeom prst="rect">
                <a:avLst/>
              </a:prstGeom>
              <a:noFill/>
            </p:spPr>
            <p:txBody>
              <a:bodyPr wrap="square" lIns="0" rIns="0" rtlCol="0">
                <a:spAutoFit/>
              </a:bodyPr>
              <a:lstStyle/>
              <a:p>
                <a:pPr algn="r"/>
                <a:r>
                  <a:rPr lang="en-US" sz="1000" dirty="0"/>
                  <a:t>3.0</a:t>
                </a:r>
              </a:p>
            </p:txBody>
          </p:sp>
          <p:sp>
            <p:nvSpPr>
              <p:cNvPr id="98" name="TextBox 97">
                <a:extLst>
                  <a:ext uri="{FF2B5EF4-FFF2-40B4-BE49-F238E27FC236}">
                    <a16:creationId xmlns:a16="http://schemas.microsoft.com/office/drawing/2014/main" id="{11C2D4EB-7EE5-4558-9995-8CF3FDF12F3D}"/>
                  </a:ext>
                </a:extLst>
              </p:cNvPr>
              <p:cNvSpPr txBox="1"/>
              <p:nvPr/>
            </p:nvSpPr>
            <p:spPr>
              <a:xfrm>
                <a:off x="6610748" y="4478217"/>
                <a:ext cx="215445" cy="246221"/>
              </a:xfrm>
              <a:prstGeom prst="rect">
                <a:avLst/>
              </a:prstGeom>
              <a:noFill/>
            </p:spPr>
            <p:txBody>
              <a:bodyPr wrap="square" lIns="0" rIns="0" rtlCol="0">
                <a:spAutoFit/>
              </a:bodyPr>
              <a:lstStyle/>
              <a:p>
                <a:pPr algn="r"/>
                <a:r>
                  <a:rPr lang="en-US" sz="1000" dirty="0"/>
                  <a:t>0.0</a:t>
                </a:r>
              </a:p>
            </p:txBody>
          </p:sp>
          <p:sp>
            <p:nvSpPr>
              <p:cNvPr id="99" name="TextBox 98">
                <a:extLst>
                  <a:ext uri="{FF2B5EF4-FFF2-40B4-BE49-F238E27FC236}">
                    <a16:creationId xmlns:a16="http://schemas.microsoft.com/office/drawing/2014/main" id="{39C38585-4EF5-4E8A-B817-932D8D73DDE7}"/>
                  </a:ext>
                </a:extLst>
              </p:cNvPr>
              <p:cNvSpPr txBox="1"/>
              <p:nvPr/>
            </p:nvSpPr>
            <p:spPr>
              <a:xfrm>
                <a:off x="6610748" y="4236332"/>
                <a:ext cx="215445" cy="246221"/>
              </a:xfrm>
              <a:prstGeom prst="rect">
                <a:avLst/>
              </a:prstGeom>
              <a:noFill/>
            </p:spPr>
            <p:txBody>
              <a:bodyPr wrap="square" lIns="0" rIns="0" rtlCol="0">
                <a:spAutoFit/>
              </a:bodyPr>
              <a:lstStyle/>
              <a:p>
                <a:pPr algn="r"/>
                <a:r>
                  <a:rPr lang="en-US" sz="1000" dirty="0"/>
                  <a:t>1.0</a:t>
                </a:r>
              </a:p>
            </p:txBody>
          </p:sp>
          <p:sp>
            <p:nvSpPr>
              <p:cNvPr id="100" name="TextBox 99">
                <a:extLst>
                  <a:ext uri="{FF2B5EF4-FFF2-40B4-BE49-F238E27FC236}">
                    <a16:creationId xmlns:a16="http://schemas.microsoft.com/office/drawing/2014/main" id="{FEFE82C6-7920-4D58-A8F2-B73B1B9A37DF}"/>
                  </a:ext>
                </a:extLst>
              </p:cNvPr>
              <p:cNvSpPr txBox="1"/>
              <p:nvPr/>
            </p:nvSpPr>
            <p:spPr>
              <a:xfrm>
                <a:off x="6610748" y="4002663"/>
                <a:ext cx="215445" cy="246221"/>
              </a:xfrm>
              <a:prstGeom prst="rect">
                <a:avLst/>
              </a:prstGeom>
              <a:noFill/>
            </p:spPr>
            <p:txBody>
              <a:bodyPr wrap="square" lIns="0" rIns="0" rtlCol="0">
                <a:spAutoFit/>
              </a:bodyPr>
              <a:lstStyle/>
              <a:p>
                <a:pPr algn="r"/>
                <a:r>
                  <a:rPr lang="en-US" sz="1000" dirty="0"/>
                  <a:t>2.0</a:t>
                </a:r>
              </a:p>
            </p:txBody>
          </p:sp>
          <p:sp>
            <p:nvSpPr>
              <p:cNvPr id="101" name="TextBox 100">
                <a:extLst>
                  <a:ext uri="{FF2B5EF4-FFF2-40B4-BE49-F238E27FC236}">
                    <a16:creationId xmlns:a16="http://schemas.microsoft.com/office/drawing/2014/main" id="{D85089EB-D600-489D-BC0C-A68B0780FB04}"/>
                  </a:ext>
                </a:extLst>
              </p:cNvPr>
              <p:cNvSpPr txBox="1"/>
              <p:nvPr/>
            </p:nvSpPr>
            <p:spPr>
              <a:xfrm>
                <a:off x="6610748" y="2831137"/>
                <a:ext cx="215445" cy="246221"/>
              </a:xfrm>
              <a:prstGeom prst="rect">
                <a:avLst/>
              </a:prstGeom>
              <a:noFill/>
            </p:spPr>
            <p:txBody>
              <a:bodyPr wrap="square" lIns="0" rIns="0" rtlCol="0">
                <a:spAutoFit/>
              </a:bodyPr>
              <a:lstStyle/>
              <a:p>
                <a:pPr algn="r"/>
                <a:r>
                  <a:rPr lang="en-US" sz="1000" dirty="0"/>
                  <a:t>7.0</a:t>
                </a:r>
              </a:p>
            </p:txBody>
          </p:sp>
          <p:sp>
            <p:nvSpPr>
              <p:cNvPr id="102" name="TextBox 101">
                <a:extLst>
                  <a:ext uri="{FF2B5EF4-FFF2-40B4-BE49-F238E27FC236}">
                    <a16:creationId xmlns:a16="http://schemas.microsoft.com/office/drawing/2014/main" id="{BD02D4EE-FC2A-422F-9A18-250BD1F57287}"/>
                  </a:ext>
                </a:extLst>
              </p:cNvPr>
              <p:cNvSpPr txBox="1"/>
              <p:nvPr/>
            </p:nvSpPr>
            <p:spPr>
              <a:xfrm flipH="1">
                <a:off x="6610746" y="3072865"/>
                <a:ext cx="215445" cy="246221"/>
              </a:xfrm>
              <a:prstGeom prst="rect">
                <a:avLst/>
              </a:prstGeom>
              <a:noFill/>
            </p:spPr>
            <p:txBody>
              <a:bodyPr wrap="square" lIns="0" rIns="0" rtlCol="0">
                <a:spAutoFit/>
              </a:bodyPr>
              <a:lstStyle/>
              <a:p>
                <a:pPr algn="r"/>
                <a:r>
                  <a:rPr lang="en-US" sz="1000" dirty="0"/>
                  <a:t>6.0</a:t>
                </a:r>
              </a:p>
            </p:txBody>
          </p:sp>
          <p:sp>
            <p:nvSpPr>
              <p:cNvPr id="103" name="TextBox 102">
                <a:extLst>
                  <a:ext uri="{FF2B5EF4-FFF2-40B4-BE49-F238E27FC236}">
                    <a16:creationId xmlns:a16="http://schemas.microsoft.com/office/drawing/2014/main" id="{D2B8B659-4508-4BFE-A4F2-804BC49DBF7F}"/>
                  </a:ext>
                </a:extLst>
              </p:cNvPr>
              <p:cNvSpPr txBox="1"/>
              <p:nvPr/>
            </p:nvSpPr>
            <p:spPr>
              <a:xfrm>
                <a:off x="6610748" y="2590442"/>
                <a:ext cx="215445" cy="246221"/>
              </a:xfrm>
              <a:prstGeom prst="rect">
                <a:avLst/>
              </a:prstGeom>
              <a:noFill/>
            </p:spPr>
            <p:txBody>
              <a:bodyPr wrap="square" lIns="0" rIns="0" rtlCol="0">
                <a:spAutoFit/>
              </a:bodyPr>
              <a:lstStyle/>
              <a:p>
                <a:pPr algn="r"/>
                <a:r>
                  <a:rPr lang="en-US" sz="1000" dirty="0"/>
                  <a:t>8.0</a:t>
                </a:r>
              </a:p>
            </p:txBody>
          </p:sp>
          <p:sp>
            <p:nvSpPr>
              <p:cNvPr id="104" name="TextBox 103">
                <a:extLst>
                  <a:ext uri="{FF2B5EF4-FFF2-40B4-BE49-F238E27FC236}">
                    <a16:creationId xmlns:a16="http://schemas.microsoft.com/office/drawing/2014/main" id="{A19221D7-32AE-41F2-8485-6729B8AAF1F4}"/>
                  </a:ext>
                </a:extLst>
              </p:cNvPr>
              <p:cNvSpPr txBox="1"/>
              <p:nvPr/>
            </p:nvSpPr>
            <p:spPr>
              <a:xfrm>
                <a:off x="6610748" y="2338465"/>
                <a:ext cx="215445" cy="246221"/>
              </a:xfrm>
              <a:prstGeom prst="rect">
                <a:avLst/>
              </a:prstGeom>
              <a:noFill/>
            </p:spPr>
            <p:txBody>
              <a:bodyPr wrap="square" lIns="0" rIns="0" rtlCol="0">
                <a:spAutoFit/>
              </a:bodyPr>
              <a:lstStyle/>
              <a:p>
                <a:pPr algn="r"/>
                <a:r>
                  <a:rPr lang="en-US" sz="1000" dirty="0"/>
                  <a:t>9.0</a:t>
                </a:r>
              </a:p>
            </p:txBody>
          </p:sp>
          <p:sp>
            <p:nvSpPr>
              <p:cNvPr id="105" name="TextBox 104">
                <a:extLst>
                  <a:ext uri="{FF2B5EF4-FFF2-40B4-BE49-F238E27FC236}">
                    <a16:creationId xmlns:a16="http://schemas.microsoft.com/office/drawing/2014/main" id="{C858A83D-4C21-45E9-BEFF-686DF448ACFF}"/>
                  </a:ext>
                </a:extLst>
              </p:cNvPr>
              <p:cNvSpPr txBox="1"/>
              <p:nvPr/>
            </p:nvSpPr>
            <p:spPr>
              <a:xfrm>
                <a:off x="6961865" y="4616486"/>
                <a:ext cx="395775" cy="246221"/>
              </a:xfrm>
              <a:prstGeom prst="rect">
                <a:avLst/>
              </a:prstGeom>
              <a:noFill/>
            </p:spPr>
            <p:txBody>
              <a:bodyPr wrap="square" rtlCol="0">
                <a:spAutoFit/>
              </a:bodyPr>
              <a:lstStyle/>
              <a:p>
                <a:r>
                  <a:rPr lang="en-US" sz="1000" dirty="0"/>
                  <a:t>1.0</a:t>
                </a:r>
              </a:p>
            </p:txBody>
          </p:sp>
          <p:sp>
            <p:nvSpPr>
              <p:cNvPr id="106" name="TextBox 105">
                <a:extLst>
                  <a:ext uri="{FF2B5EF4-FFF2-40B4-BE49-F238E27FC236}">
                    <a16:creationId xmlns:a16="http://schemas.microsoft.com/office/drawing/2014/main" id="{0CA2877D-9CB2-4844-82D7-3BCE6470A9A9}"/>
                  </a:ext>
                </a:extLst>
              </p:cNvPr>
              <p:cNvSpPr txBox="1"/>
              <p:nvPr/>
            </p:nvSpPr>
            <p:spPr>
              <a:xfrm>
                <a:off x="7254725" y="4617124"/>
                <a:ext cx="407133" cy="246221"/>
              </a:xfrm>
              <a:prstGeom prst="rect">
                <a:avLst/>
              </a:prstGeom>
              <a:noFill/>
            </p:spPr>
            <p:txBody>
              <a:bodyPr wrap="square" rtlCol="0">
                <a:spAutoFit/>
              </a:bodyPr>
              <a:lstStyle/>
              <a:p>
                <a:r>
                  <a:rPr lang="en-US" sz="1000" dirty="0"/>
                  <a:t>2.0</a:t>
                </a:r>
              </a:p>
            </p:txBody>
          </p:sp>
          <p:sp>
            <p:nvSpPr>
              <p:cNvPr id="107" name="TextBox 106">
                <a:extLst>
                  <a:ext uri="{FF2B5EF4-FFF2-40B4-BE49-F238E27FC236}">
                    <a16:creationId xmlns:a16="http://schemas.microsoft.com/office/drawing/2014/main" id="{D7AB3D2A-D2DB-45FD-98F4-B52DEE62BE57}"/>
                  </a:ext>
                </a:extLst>
              </p:cNvPr>
              <p:cNvSpPr txBox="1"/>
              <p:nvPr/>
            </p:nvSpPr>
            <p:spPr>
              <a:xfrm>
                <a:off x="7547585" y="4623447"/>
                <a:ext cx="463918" cy="246221"/>
              </a:xfrm>
              <a:prstGeom prst="rect">
                <a:avLst/>
              </a:prstGeom>
              <a:noFill/>
            </p:spPr>
            <p:txBody>
              <a:bodyPr wrap="square" rtlCol="0">
                <a:spAutoFit/>
              </a:bodyPr>
              <a:lstStyle/>
              <a:p>
                <a:r>
                  <a:rPr lang="en-US" sz="1000" dirty="0"/>
                  <a:t>3.0</a:t>
                </a:r>
              </a:p>
            </p:txBody>
          </p:sp>
          <p:sp>
            <p:nvSpPr>
              <p:cNvPr id="108" name="TextBox 107">
                <a:extLst>
                  <a:ext uri="{FF2B5EF4-FFF2-40B4-BE49-F238E27FC236}">
                    <a16:creationId xmlns:a16="http://schemas.microsoft.com/office/drawing/2014/main" id="{03AD6988-5D7F-40AD-B2E2-D62B2E59798A}"/>
                  </a:ext>
                </a:extLst>
              </p:cNvPr>
              <p:cNvSpPr txBox="1"/>
              <p:nvPr/>
            </p:nvSpPr>
            <p:spPr>
              <a:xfrm>
                <a:off x="7840445" y="4616740"/>
                <a:ext cx="463918" cy="246221"/>
              </a:xfrm>
              <a:prstGeom prst="rect">
                <a:avLst/>
              </a:prstGeom>
              <a:noFill/>
            </p:spPr>
            <p:txBody>
              <a:bodyPr wrap="square" rtlCol="0">
                <a:spAutoFit/>
              </a:bodyPr>
              <a:lstStyle/>
              <a:p>
                <a:r>
                  <a:rPr lang="en-US" sz="1000" dirty="0"/>
                  <a:t>4.0</a:t>
                </a:r>
              </a:p>
            </p:txBody>
          </p:sp>
          <p:sp>
            <p:nvSpPr>
              <p:cNvPr id="109" name="TextBox 108">
                <a:extLst>
                  <a:ext uri="{FF2B5EF4-FFF2-40B4-BE49-F238E27FC236}">
                    <a16:creationId xmlns:a16="http://schemas.microsoft.com/office/drawing/2014/main" id="{2ADA41C1-B053-4815-864C-AF2CC46F9E6C}"/>
                  </a:ext>
                </a:extLst>
              </p:cNvPr>
              <p:cNvSpPr txBox="1"/>
              <p:nvPr/>
            </p:nvSpPr>
            <p:spPr>
              <a:xfrm>
                <a:off x="8810105" y="4629786"/>
                <a:ext cx="427148" cy="246221"/>
              </a:xfrm>
              <a:prstGeom prst="rect">
                <a:avLst/>
              </a:prstGeom>
              <a:noFill/>
            </p:spPr>
            <p:txBody>
              <a:bodyPr wrap="square" rtlCol="0">
                <a:spAutoFit/>
              </a:bodyPr>
              <a:lstStyle/>
              <a:p>
                <a:r>
                  <a:rPr lang="en-US" sz="1000" dirty="0"/>
                  <a:t>7.0</a:t>
                </a:r>
              </a:p>
            </p:txBody>
          </p:sp>
          <p:sp>
            <p:nvSpPr>
              <p:cNvPr id="110" name="TextBox 109">
                <a:extLst>
                  <a:ext uri="{FF2B5EF4-FFF2-40B4-BE49-F238E27FC236}">
                    <a16:creationId xmlns:a16="http://schemas.microsoft.com/office/drawing/2014/main" id="{4EE5B8CF-9AF0-4C8F-B43F-2ED9B6D6352C}"/>
                  </a:ext>
                </a:extLst>
              </p:cNvPr>
              <p:cNvSpPr txBox="1"/>
              <p:nvPr/>
            </p:nvSpPr>
            <p:spPr>
              <a:xfrm>
                <a:off x="8517245" y="4623447"/>
                <a:ext cx="429790" cy="246221"/>
              </a:xfrm>
              <a:prstGeom prst="rect">
                <a:avLst/>
              </a:prstGeom>
              <a:noFill/>
            </p:spPr>
            <p:txBody>
              <a:bodyPr wrap="square" rtlCol="0">
                <a:spAutoFit/>
              </a:bodyPr>
              <a:lstStyle/>
              <a:p>
                <a:r>
                  <a:rPr lang="en-US" sz="1000" dirty="0"/>
                  <a:t>6.0</a:t>
                </a:r>
              </a:p>
            </p:txBody>
          </p:sp>
          <p:sp>
            <p:nvSpPr>
              <p:cNvPr id="111" name="TextBox 110">
                <a:extLst>
                  <a:ext uri="{FF2B5EF4-FFF2-40B4-BE49-F238E27FC236}">
                    <a16:creationId xmlns:a16="http://schemas.microsoft.com/office/drawing/2014/main" id="{8DD3F20D-FBE5-4FD6-9D7F-BF8CFD3971CD}"/>
                  </a:ext>
                </a:extLst>
              </p:cNvPr>
              <p:cNvSpPr txBox="1"/>
              <p:nvPr/>
            </p:nvSpPr>
            <p:spPr>
              <a:xfrm>
                <a:off x="9102965" y="4630201"/>
                <a:ext cx="463919" cy="246221"/>
              </a:xfrm>
              <a:prstGeom prst="rect">
                <a:avLst/>
              </a:prstGeom>
              <a:noFill/>
            </p:spPr>
            <p:txBody>
              <a:bodyPr wrap="square" rtlCol="0">
                <a:spAutoFit/>
              </a:bodyPr>
              <a:lstStyle/>
              <a:p>
                <a:r>
                  <a:rPr lang="en-US" sz="1000" dirty="0"/>
                  <a:t>8.0</a:t>
                </a:r>
              </a:p>
            </p:txBody>
          </p:sp>
          <p:sp>
            <p:nvSpPr>
              <p:cNvPr id="112" name="TextBox 111">
                <a:extLst>
                  <a:ext uri="{FF2B5EF4-FFF2-40B4-BE49-F238E27FC236}">
                    <a16:creationId xmlns:a16="http://schemas.microsoft.com/office/drawing/2014/main" id="{D71701BC-67EE-4C91-B749-ED07F555D208}"/>
                  </a:ext>
                </a:extLst>
              </p:cNvPr>
              <p:cNvSpPr txBox="1"/>
              <p:nvPr/>
            </p:nvSpPr>
            <p:spPr>
              <a:xfrm>
                <a:off x="9404168" y="4636831"/>
                <a:ext cx="489050" cy="246221"/>
              </a:xfrm>
              <a:prstGeom prst="rect">
                <a:avLst/>
              </a:prstGeom>
              <a:noFill/>
            </p:spPr>
            <p:txBody>
              <a:bodyPr wrap="square" rtlCol="0">
                <a:spAutoFit/>
              </a:bodyPr>
              <a:lstStyle/>
              <a:p>
                <a:r>
                  <a:rPr lang="en-US" sz="1000" dirty="0"/>
                  <a:t>9.0</a:t>
                </a:r>
              </a:p>
            </p:txBody>
          </p:sp>
          <p:sp>
            <p:nvSpPr>
              <p:cNvPr id="113" name="TextBox 112">
                <a:extLst>
                  <a:ext uri="{FF2B5EF4-FFF2-40B4-BE49-F238E27FC236}">
                    <a16:creationId xmlns:a16="http://schemas.microsoft.com/office/drawing/2014/main" id="{DE8A070D-01B5-4BF1-BFE8-2A772DB14116}"/>
                  </a:ext>
                </a:extLst>
              </p:cNvPr>
              <p:cNvSpPr txBox="1"/>
              <p:nvPr/>
            </p:nvSpPr>
            <p:spPr>
              <a:xfrm>
                <a:off x="10199147" y="3492482"/>
                <a:ext cx="934695" cy="4001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000" b="1" dirty="0">
                    <a:solidFill>
                      <a:schemeClr val="tx1"/>
                    </a:solidFill>
                  </a:rPr>
                  <a:t>Preferred also participates</a:t>
                </a:r>
              </a:p>
            </p:txBody>
          </p:sp>
          <p:cxnSp>
            <p:nvCxnSpPr>
              <p:cNvPr id="114" name="Straight Arrow Connector 113">
                <a:extLst>
                  <a:ext uri="{FF2B5EF4-FFF2-40B4-BE49-F238E27FC236}">
                    <a16:creationId xmlns:a16="http://schemas.microsoft.com/office/drawing/2014/main" id="{3FAAE3BA-A3E5-45B0-923B-AAA5897C86CA}"/>
                  </a:ext>
                </a:extLst>
              </p:cNvPr>
              <p:cNvCxnSpPr/>
              <p:nvPr/>
            </p:nvCxnSpPr>
            <p:spPr bwMode="auto">
              <a:xfrm>
                <a:off x="6881411" y="4577200"/>
                <a:ext cx="4038579" cy="1118"/>
              </a:xfrm>
              <a:prstGeom prst="straightConnector1">
                <a:avLst/>
              </a:prstGeom>
              <a:solidFill>
                <a:schemeClr val="accent2"/>
              </a:solidFill>
              <a:ln w="6350" cap="flat" cmpd="sng" algn="ctr">
                <a:solidFill>
                  <a:schemeClr val="bg1">
                    <a:lumMod val="65000"/>
                  </a:schemeClr>
                </a:solidFill>
                <a:prstDash val="solid"/>
                <a:round/>
                <a:headEnd type="none" w="med" len="med"/>
                <a:tailEnd type="triangle" w="med" len="med"/>
              </a:ln>
              <a:effectLst/>
            </p:spPr>
          </p:cxnSp>
          <p:sp>
            <p:nvSpPr>
              <p:cNvPr id="115" name="Right Brace 114">
                <a:extLst>
                  <a:ext uri="{FF2B5EF4-FFF2-40B4-BE49-F238E27FC236}">
                    <a16:creationId xmlns:a16="http://schemas.microsoft.com/office/drawing/2014/main" id="{4299E8A1-EFA7-4318-913D-E891D29CA555}"/>
                  </a:ext>
                </a:extLst>
              </p:cNvPr>
              <p:cNvSpPr/>
              <p:nvPr/>
            </p:nvSpPr>
            <p:spPr bwMode="auto">
              <a:xfrm>
                <a:off x="9902746" y="4121043"/>
                <a:ext cx="298583" cy="445642"/>
              </a:xfrm>
              <a:prstGeom prst="rightBrace">
                <a:avLst>
                  <a:gd name="adj1" fmla="val 63802"/>
                  <a:gd name="adj2" fmla="val 54454"/>
                </a:avLst>
              </a:prstGeom>
              <a:noFill/>
              <a:ln w="6350" cap="flat" cmpd="sng" algn="ctr">
                <a:solidFill>
                  <a:schemeClr val="bg1">
                    <a:lumMod val="7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3169" eaLnBrk="0" fontAlgn="base" hangingPunct="0">
                  <a:spcBef>
                    <a:spcPct val="0"/>
                  </a:spcBef>
                  <a:spcAft>
                    <a:spcPct val="0"/>
                  </a:spcAft>
                </a:pPr>
                <a:endParaRPr lang="en-US" sz="1000" dirty="0">
                  <a:ea typeface="ＭＳ Ｐゴシック" charset="-128"/>
                </a:endParaRPr>
              </a:p>
            </p:txBody>
          </p:sp>
        </p:grpSp>
      </p:grpSp>
    </p:spTree>
    <p:extLst>
      <p:ext uri="{BB962C8B-B14F-4D97-AF65-F5344CB8AC3E}">
        <p14:creationId xmlns:p14="http://schemas.microsoft.com/office/powerpoint/2010/main" val="3379872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1BD5FE-8641-4703-B44B-D99E7204FEC2}"/>
              </a:ext>
            </a:extLst>
          </p:cNvPr>
          <p:cNvSpPr>
            <a:spLocks noGrp="1"/>
          </p:cNvSpPr>
          <p:nvPr>
            <p:ph type="title"/>
          </p:nvPr>
        </p:nvSpPr>
        <p:spPr/>
        <p:txBody>
          <a:bodyPr/>
          <a:lstStyle/>
          <a:p>
            <a:r>
              <a:rPr lang="en-US" dirty="0"/>
              <a:t>Case Study 1 – Simple Capital Structure</a:t>
            </a:r>
          </a:p>
        </p:txBody>
      </p:sp>
      <p:sp>
        <p:nvSpPr>
          <p:cNvPr id="2" name="Slide Number Placeholder 1">
            <a:extLst>
              <a:ext uri="{FF2B5EF4-FFF2-40B4-BE49-F238E27FC236}">
                <a16:creationId xmlns:a16="http://schemas.microsoft.com/office/drawing/2014/main" id="{A73A19DE-8C21-4452-929F-28BF98F425F4}"/>
              </a:ext>
            </a:extLst>
          </p:cNvPr>
          <p:cNvSpPr>
            <a:spLocks noGrp="1"/>
          </p:cNvSpPr>
          <p:nvPr>
            <p:ph type="sldNum" sz="quarter" idx="4294967295"/>
          </p:nvPr>
        </p:nvSpPr>
        <p:spPr>
          <a:xfrm>
            <a:off x="11766550" y="6454775"/>
            <a:ext cx="425450" cy="174625"/>
          </a:xfrm>
          <a:prstGeom prst="rect">
            <a:avLst/>
          </a:prstGeom>
        </p:spPr>
        <p:txBody>
          <a:bodyPr/>
          <a:lstStyle/>
          <a:p>
            <a:fld id="{CB7FE98A-78B1-495F-8A5C-53E48422F91F}" type="slidenum">
              <a:rPr lang="en-US" smtClean="0"/>
              <a:pPr/>
              <a:t>7</a:t>
            </a:fld>
            <a:endParaRPr lang="en-US" dirty="0"/>
          </a:p>
        </p:txBody>
      </p:sp>
    </p:spTree>
    <p:extLst>
      <p:ext uri="{BB962C8B-B14F-4D97-AF65-F5344CB8AC3E}">
        <p14:creationId xmlns:p14="http://schemas.microsoft.com/office/powerpoint/2010/main" val="4062211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AE03E-684D-4FBD-8F5D-355E9CCDA3B3}"/>
              </a:ext>
            </a:extLst>
          </p:cNvPr>
          <p:cNvSpPr>
            <a:spLocks noGrp="1"/>
          </p:cNvSpPr>
          <p:nvPr>
            <p:ph type="title"/>
          </p:nvPr>
        </p:nvSpPr>
        <p:spPr>
          <a:xfrm>
            <a:off x="814641" y="95471"/>
            <a:ext cx="8801100" cy="1066800"/>
          </a:xfrm>
        </p:spPr>
        <p:txBody>
          <a:bodyPr vert="horz" lIns="0" tIns="45720" rIns="91440" bIns="45720" rtlCol="0" anchor="ctr">
            <a:noAutofit/>
          </a:bodyPr>
          <a:lstStyle/>
          <a:p>
            <a:r>
              <a:rPr lang="en-US" sz="2800" dirty="0"/>
              <a:t>Case Study 1: Simple Capital Structure</a:t>
            </a:r>
          </a:p>
        </p:txBody>
      </p:sp>
      <p:sp>
        <p:nvSpPr>
          <p:cNvPr id="23" name="Rectangle 22">
            <a:extLst>
              <a:ext uri="{FF2B5EF4-FFF2-40B4-BE49-F238E27FC236}">
                <a16:creationId xmlns:a16="http://schemas.microsoft.com/office/drawing/2014/main" id="{4659244E-3026-4B45-9E00-81DB4D4DAF34}"/>
              </a:ext>
            </a:extLst>
          </p:cNvPr>
          <p:cNvSpPr/>
          <p:nvPr/>
        </p:nvSpPr>
        <p:spPr>
          <a:xfrm>
            <a:off x="751258" y="1117352"/>
            <a:ext cx="10776346" cy="677108"/>
          </a:xfrm>
          <a:prstGeom prst="rect">
            <a:avLst/>
          </a:prstGeom>
          <a:solidFill>
            <a:schemeClr val="bg2">
              <a:lumMod val="20000"/>
              <a:lumOff val="80000"/>
            </a:schemeClr>
          </a:solidFill>
        </p:spPr>
        <p:txBody>
          <a:bodyPr wrap="square">
            <a:spAutoFit/>
          </a:bodyPr>
          <a:lstStyle/>
          <a:p>
            <a:r>
              <a:rPr lang="en-US" sz="1400" b="1" dirty="0">
                <a:solidFill>
                  <a:schemeClr val="accent2"/>
                </a:solidFill>
                <a:cs typeface="Arial" pitchFamily="34" charset="0"/>
              </a:rPr>
              <a:t>CASE: </a:t>
            </a:r>
          </a:p>
          <a:p>
            <a:r>
              <a:rPr lang="en-US" sz="1200" dirty="0">
                <a:solidFill>
                  <a:schemeClr val="tx2"/>
                </a:solidFill>
                <a:cs typeface="Arial" pitchFamily="34" charset="0"/>
              </a:rPr>
              <a:t>ABC Ltd. has two investors, Investor A (Resident) and Investor B (Non-Resident) holding 250,000 shares of Common equity each (Total 500,000 shares). Company XYZ Ltd (Resident) acquires 100% stake from Investor A and B at a price per share of INR 17,400</a:t>
            </a:r>
          </a:p>
        </p:txBody>
      </p:sp>
      <p:sp>
        <p:nvSpPr>
          <p:cNvPr id="9" name="Rectangle 8">
            <a:extLst>
              <a:ext uri="{FF2B5EF4-FFF2-40B4-BE49-F238E27FC236}">
                <a16:creationId xmlns:a16="http://schemas.microsoft.com/office/drawing/2014/main" id="{E1C2CAB6-CCF2-4287-B673-F6AECB59114E}"/>
              </a:ext>
            </a:extLst>
          </p:cNvPr>
          <p:cNvSpPr/>
          <p:nvPr/>
        </p:nvSpPr>
        <p:spPr>
          <a:xfrm>
            <a:off x="759967" y="1852343"/>
            <a:ext cx="10776346" cy="1969770"/>
          </a:xfrm>
          <a:prstGeom prst="rect">
            <a:avLst/>
          </a:prstGeom>
        </p:spPr>
        <p:txBody>
          <a:bodyPr wrap="square">
            <a:spAutoFit/>
          </a:bodyPr>
          <a:lstStyle/>
          <a:p>
            <a:pPr indent="-57150"/>
            <a:r>
              <a:rPr lang="en-US" sz="1400" b="1" dirty="0">
                <a:solidFill>
                  <a:schemeClr val="accent2"/>
                </a:solidFill>
              </a:rPr>
              <a:t>VALUATION REQUIREMENTS:</a:t>
            </a:r>
          </a:p>
          <a:p>
            <a:pPr indent="-57150"/>
            <a:r>
              <a:rPr lang="en-US" sz="1200" dirty="0">
                <a:solidFill>
                  <a:srgbClr val="415560"/>
                </a:solidFill>
              </a:rPr>
              <a:t>Income Tax Act -  </a:t>
            </a:r>
            <a:r>
              <a:rPr lang="en-US" sz="1200" dirty="0"/>
              <a:t>A person receiving any property other than immovable property (say shares or securities of any company) from any person </a:t>
            </a:r>
            <a:r>
              <a:rPr lang="en-US" sz="1200" u="sng" dirty="0"/>
              <a:t>without consideration or at a consideration which is less than the fair market value </a:t>
            </a:r>
            <a:r>
              <a:rPr lang="en-US" sz="1200" dirty="0"/>
              <a:t>of such property, then the excess of fair market value over the consideration shall be taxable in the hands of the recipient as income from other sources. </a:t>
            </a:r>
          </a:p>
          <a:p>
            <a:pPr indent="-57150"/>
            <a:endParaRPr lang="en-US" sz="1200" dirty="0"/>
          </a:p>
          <a:p>
            <a:pPr indent="-57150"/>
            <a:r>
              <a:rPr lang="en-US" sz="1200" dirty="0"/>
              <a:t>FEMA - </a:t>
            </a:r>
            <a:r>
              <a:rPr lang="en-US" sz="1200" u="sng" dirty="0"/>
              <a:t>Transfer</a:t>
            </a:r>
            <a:r>
              <a:rPr lang="en-US" sz="1200" dirty="0"/>
              <a:t> of capital instruments of unlisted Indian company by a person resident outside India (Investor B) to a person resident in India - </a:t>
            </a:r>
            <a:r>
              <a:rPr lang="en-US" sz="1200" i="1" dirty="0"/>
              <a:t>Price should not be more than Fair Value</a:t>
            </a:r>
          </a:p>
          <a:p>
            <a:pPr indent="-57150"/>
            <a:endParaRPr lang="en-US" sz="1200" u="sng" dirty="0"/>
          </a:p>
          <a:p>
            <a:pPr indent="-57150"/>
            <a:endParaRPr lang="en-US" sz="1200" dirty="0"/>
          </a:p>
          <a:p>
            <a:pPr indent="-57150"/>
            <a:endParaRPr lang="en-US" sz="1200" dirty="0"/>
          </a:p>
        </p:txBody>
      </p:sp>
      <p:grpSp>
        <p:nvGrpSpPr>
          <p:cNvPr id="29" name="Group 28">
            <a:extLst>
              <a:ext uri="{FF2B5EF4-FFF2-40B4-BE49-F238E27FC236}">
                <a16:creationId xmlns:a16="http://schemas.microsoft.com/office/drawing/2014/main" id="{3C91DB61-6B76-457E-91E9-3B79BCF123B6}"/>
              </a:ext>
            </a:extLst>
          </p:cNvPr>
          <p:cNvGrpSpPr/>
          <p:nvPr/>
        </p:nvGrpSpPr>
        <p:grpSpPr>
          <a:xfrm>
            <a:off x="3597805" y="3171334"/>
            <a:ext cx="4245331" cy="3506529"/>
            <a:chOff x="4864378" y="1777259"/>
            <a:chExt cx="4245331" cy="3506529"/>
          </a:xfrm>
        </p:grpSpPr>
        <p:sp>
          <p:nvSpPr>
            <p:cNvPr id="33" name="Text Box 7">
              <a:extLst>
                <a:ext uri="{FF2B5EF4-FFF2-40B4-BE49-F238E27FC236}">
                  <a16:creationId xmlns:a16="http://schemas.microsoft.com/office/drawing/2014/main" id="{4DBD1B2B-66F8-4BEB-B640-454E19324140}"/>
                </a:ext>
              </a:extLst>
            </p:cNvPr>
            <p:cNvSpPr txBox="1">
              <a:spLocks noChangeArrowheads="1"/>
            </p:cNvSpPr>
            <p:nvPr/>
          </p:nvSpPr>
          <p:spPr bwMode="auto">
            <a:xfrm>
              <a:off x="4864378" y="4013166"/>
              <a:ext cx="1979470" cy="1270622"/>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ct val="120000"/>
                </a:lnSpc>
                <a:buClr>
                  <a:prstClr val="white"/>
                </a:buClr>
                <a:buSzPct val="85000"/>
                <a:defRPr/>
              </a:pPr>
              <a:r>
                <a:rPr lang="en-US" sz="1100" dirty="0">
                  <a:solidFill>
                    <a:prstClr val="white"/>
                  </a:solidFill>
                  <a:latin typeface="Arial"/>
                  <a:ea typeface="MS PGothic"/>
                </a:rPr>
                <a:t>Section 56(2)(x)(c), Rule 11UA - Adjusted Net asset value Method</a:t>
              </a: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p:txBody>
        </p:sp>
        <p:sp>
          <p:nvSpPr>
            <p:cNvPr id="34" name="Text Box 7">
              <a:extLst>
                <a:ext uri="{FF2B5EF4-FFF2-40B4-BE49-F238E27FC236}">
                  <a16:creationId xmlns:a16="http://schemas.microsoft.com/office/drawing/2014/main" id="{F52EC2FE-1827-4000-8B53-C814360F3543}"/>
                </a:ext>
              </a:extLst>
            </p:cNvPr>
            <p:cNvSpPr txBox="1">
              <a:spLocks noChangeArrowheads="1"/>
            </p:cNvSpPr>
            <p:nvPr/>
          </p:nvSpPr>
          <p:spPr bwMode="auto">
            <a:xfrm>
              <a:off x="7095706" y="4013165"/>
              <a:ext cx="2014003" cy="1270621"/>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ct val="120000"/>
                </a:lnSpc>
                <a:buClr>
                  <a:prstClr val="white"/>
                </a:buClr>
                <a:buSzPct val="85000"/>
                <a:defRPr/>
              </a:pPr>
              <a:r>
                <a:rPr lang="en-US" sz="1100" dirty="0">
                  <a:solidFill>
                    <a:prstClr val="white"/>
                  </a:solidFill>
                  <a:latin typeface="Arial"/>
                  <a:ea typeface="MS PGothic"/>
                </a:rPr>
                <a:t>Section 56(2)(x)(c), Rule 11UA - Adjusted Net asset value Method</a:t>
              </a:r>
            </a:p>
            <a:p>
              <a:pPr marL="0" lvl="2" defTabSz="1067296" eaLnBrk="0" hangingPunct="0">
                <a:lnSpc>
                  <a:spcPct val="120000"/>
                </a:lnSpc>
                <a:buClr>
                  <a:prstClr val="white"/>
                </a:buClr>
                <a:buSzPct val="85000"/>
                <a:defRPr/>
              </a:pPr>
              <a:endParaRPr lang="en-US" sz="1100" dirty="0">
                <a:solidFill>
                  <a:prstClr val="white"/>
                </a:solidFill>
                <a:latin typeface="Arial"/>
                <a:ea typeface="MS PGothic"/>
              </a:endParaRPr>
            </a:p>
            <a:p>
              <a:pPr marL="0" lvl="2" defTabSz="1067296" eaLnBrk="0" hangingPunct="0">
                <a:lnSpc>
                  <a:spcPct val="120000"/>
                </a:lnSpc>
                <a:buClr>
                  <a:prstClr val="white"/>
                </a:buClr>
                <a:buSzPct val="85000"/>
                <a:defRPr/>
              </a:pPr>
              <a:r>
                <a:rPr lang="en-US" sz="1100" dirty="0">
                  <a:solidFill>
                    <a:prstClr val="white"/>
                  </a:solidFill>
                  <a:latin typeface="Arial"/>
                  <a:ea typeface="MS PGothic"/>
                </a:rPr>
                <a:t>FEMA – Internationally Accepted Valuation Methods</a:t>
              </a:r>
            </a:p>
          </p:txBody>
        </p:sp>
        <p:pic>
          <p:nvPicPr>
            <p:cNvPr id="38" name="Picture 14" descr="C:\Users\jsauvageau\Desktop\3.png">
              <a:extLst>
                <a:ext uri="{FF2B5EF4-FFF2-40B4-BE49-F238E27FC236}">
                  <a16:creationId xmlns:a16="http://schemas.microsoft.com/office/drawing/2014/main" id="{8E2FE33D-74AB-4147-B18C-DFA3517DC4CB}"/>
                </a:ext>
              </a:extLst>
            </p:cNvPr>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15818" y="1777259"/>
              <a:ext cx="800840" cy="745039"/>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4" descr="C:\Users\jsauvageau\Desktop\3.png">
              <a:extLst>
                <a:ext uri="{FF2B5EF4-FFF2-40B4-BE49-F238E27FC236}">
                  <a16:creationId xmlns:a16="http://schemas.microsoft.com/office/drawing/2014/main" id="{F88D3A44-C5E3-4D5D-9C7A-D3E237A099C2}"/>
                </a:ext>
              </a:extLst>
            </p:cNvPr>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76920" y="1793955"/>
              <a:ext cx="800840" cy="74503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CBE2978-C248-4343-8C7E-CD2F32DDE817}"/>
                </a:ext>
              </a:extLst>
            </p:cNvPr>
            <p:cNvSpPr txBox="1"/>
            <p:nvPr/>
          </p:nvSpPr>
          <p:spPr>
            <a:xfrm>
              <a:off x="7642085" y="2522297"/>
              <a:ext cx="1249680" cy="461665"/>
            </a:xfrm>
            <a:prstGeom prst="rect">
              <a:avLst/>
            </a:prstGeom>
            <a:noFill/>
          </p:spPr>
          <p:txBody>
            <a:bodyPr wrap="square" rtlCol="0">
              <a:spAutoFit/>
            </a:bodyPr>
            <a:lstStyle/>
            <a:p>
              <a:r>
                <a:rPr lang="en-US" sz="1200" dirty="0"/>
                <a:t>Investor B</a:t>
              </a:r>
            </a:p>
            <a:p>
              <a:r>
                <a:rPr lang="en-US" sz="1200" dirty="0"/>
                <a:t>(Non-Resident)</a:t>
              </a:r>
              <a:endParaRPr lang="en-US" dirty="0"/>
            </a:p>
          </p:txBody>
        </p:sp>
        <p:sp>
          <p:nvSpPr>
            <p:cNvPr id="40" name="TextBox 39">
              <a:extLst>
                <a:ext uri="{FF2B5EF4-FFF2-40B4-BE49-F238E27FC236}">
                  <a16:creationId xmlns:a16="http://schemas.microsoft.com/office/drawing/2014/main" id="{497FA228-209F-4C07-A81E-89E53D92EA88}"/>
                </a:ext>
              </a:extLst>
            </p:cNvPr>
            <p:cNvSpPr txBox="1"/>
            <p:nvPr/>
          </p:nvSpPr>
          <p:spPr>
            <a:xfrm>
              <a:off x="5394588" y="2513588"/>
              <a:ext cx="1375802" cy="461665"/>
            </a:xfrm>
            <a:prstGeom prst="rect">
              <a:avLst/>
            </a:prstGeom>
            <a:noFill/>
          </p:spPr>
          <p:txBody>
            <a:bodyPr wrap="square" rtlCol="0">
              <a:spAutoFit/>
            </a:bodyPr>
            <a:lstStyle/>
            <a:p>
              <a:r>
                <a:rPr lang="en-US" sz="1200" dirty="0"/>
                <a:t>Investor A (Resident) </a:t>
              </a:r>
              <a:endParaRPr lang="en-US" dirty="0"/>
            </a:p>
          </p:txBody>
        </p:sp>
        <p:sp>
          <p:nvSpPr>
            <p:cNvPr id="42" name="Text Box 7">
              <a:extLst>
                <a:ext uri="{FF2B5EF4-FFF2-40B4-BE49-F238E27FC236}">
                  <a16:creationId xmlns:a16="http://schemas.microsoft.com/office/drawing/2014/main" id="{2BA30997-FAC2-4045-951E-3713B7D4D9A4}"/>
                </a:ext>
              </a:extLst>
            </p:cNvPr>
            <p:cNvSpPr txBox="1">
              <a:spLocks noChangeArrowheads="1"/>
            </p:cNvSpPr>
            <p:nvPr/>
          </p:nvSpPr>
          <p:spPr bwMode="auto">
            <a:xfrm>
              <a:off x="4864378" y="3007325"/>
              <a:ext cx="1979470" cy="457200"/>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ct val="120000"/>
                </a:lnSpc>
                <a:buClr>
                  <a:prstClr val="white"/>
                </a:buClr>
                <a:buSzPct val="85000"/>
                <a:defRPr/>
              </a:pPr>
              <a:r>
                <a:rPr lang="en-US" sz="1100" dirty="0">
                  <a:solidFill>
                    <a:prstClr val="white"/>
                  </a:solidFill>
                  <a:latin typeface="Arial"/>
                  <a:ea typeface="MS PGothic"/>
                </a:rPr>
                <a:t>Holds Common Equity</a:t>
              </a:r>
            </a:p>
          </p:txBody>
        </p:sp>
        <p:sp>
          <p:nvSpPr>
            <p:cNvPr id="43" name="Text Box 7">
              <a:extLst>
                <a:ext uri="{FF2B5EF4-FFF2-40B4-BE49-F238E27FC236}">
                  <a16:creationId xmlns:a16="http://schemas.microsoft.com/office/drawing/2014/main" id="{7B789E1D-1066-4B80-87EC-9C8113A5993C}"/>
                </a:ext>
              </a:extLst>
            </p:cNvPr>
            <p:cNvSpPr txBox="1">
              <a:spLocks noChangeArrowheads="1"/>
            </p:cNvSpPr>
            <p:nvPr/>
          </p:nvSpPr>
          <p:spPr bwMode="auto">
            <a:xfrm>
              <a:off x="7116166" y="3001265"/>
              <a:ext cx="1978873" cy="463260"/>
            </a:xfrm>
            <a:prstGeom prst="rect">
              <a:avLst/>
            </a:prstGeom>
            <a:solidFill>
              <a:schemeClr val="tx1"/>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ct val="120000"/>
                </a:lnSpc>
                <a:buClr>
                  <a:prstClr val="white"/>
                </a:buClr>
                <a:buSzPct val="85000"/>
                <a:defRPr/>
              </a:pPr>
              <a:r>
                <a:rPr lang="en-US" sz="1100" dirty="0">
                  <a:solidFill>
                    <a:prstClr val="white"/>
                  </a:solidFill>
                  <a:latin typeface="Arial"/>
                  <a:ea typeface="MS PGothic"/>
                </a:rPr>
                <a:t>Holds Common Equity</a:t>
              </a:r>
            </a:p>
          </p:txBody>
        </p:sp>
        <p:cxnSp>
          <p:nvCxnSpPr>
            <p:cNvPr id="13" name="Straight Arrow Connector 12">
              <a:extLst>
                <a:ext uri="{FF2B5EF4-FFF2-40B4-BE49-F238E27FC236}">
                  <a16:creationId xmlns:a16="http://schemas.microsoft.com/office/drawing/2014/main" id="{0071640C-23A2-4D07-BE87-B8B8C3010BD8}"/>
                </a:ext>
              </a:extLst>
            </p:cNvPr>
            <p:cNvCxnSpPr>
              <a:cxnSpLocks/>
              <a:stCxn id="42" idx="2"/>
              <a:endCxn id="33" idx="0"/>
            </p:cNvCxnSpPr>
            <p:nvPr/>
          </p:nvCxnSpPr>
          <p:spPr>
            <a:xfrm>
              <a:off x="5854113" y="3464525"/>
              <a:ext cx="0" cy="548641"/>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C963A810-8166-4CEC-B7F9-69B0EC0B51FD}"/>
                </a:ext>
              </a:extLst>
            </p:cNvPr>
            <p:cNvCxnSpPr>
              <a:cxnSpLocks/>
            </p:cNvCxnSpPr>
            <p:nvPr/>
          </p:nvCxnSpPr>
          <p:spPr>
            <a:xfrm>
              <a:off x="8080762" y="3464525"/>
              <a:ext cx="0" cy="54864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grpSp>
      <p:sp>
        <p:nvSpPr>
          <p:cNvPr id="25" name="Rectangle: Rounded Corners 24">
            <a:extLst>
              <a:ext uri="{FF2B5EF4-FFF2-40B4-BE49-F238E27FC236}">
                <a16:creationId xmlns:a16="http://schemas.microsoft.com/office/drawing/2014/main" id="{3F6D31A7-2777-419C-9977-5A07FD4106DE}"/>
              </a:ext>
            </a:extLst>
          </p:cNvPr>
          <p:cNvSpPr/>
          <p:nvPr/>
        </p:nvSpPr>
        <p:spPr>
          <a:xfrm>
            <a:off x="8288409" y="5736838"/>
            <a:ext cx="1162563" cy="676222"/>
          </a:xfrm>
          <a:prstGeom prst="roundRect">
            <a:avLst/>
          </a:prstGeom>
          <a:solidFill>
            <a:schemeClr val="accent4">
              <a:lumMod val="10000"/>
              <a:lumOff val="90000"/>
            </a:schemeClr>
          </a:solidFill>
          <a:ln w="12700" cap="flat" cmpd="sng" algn="ctr">
            <a:noFill/>
            <a:prstDash val="solid"/>
            <a:miter lim="800000"/>
          </a:ln>
          <a:effectLst>
            <a:outerShdw blurRad="63500" dist="37357" dir="2700000" rotWithShape="0">
              <a:scrgbClr r="0" g="0" b="0">
                <a:alpha val="4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US" sz="1100" b="1" dirty="0">
                <a:solidFill>
                  <a:schemeClr val="accent2"/>
                </a:solidFill>
              </a:rPr>
              <a:t>Dual Methodology Applicable </a:t>
            </a:r>
          </a:p>
        </p:txBody>
      </p:sp>
      <p:sp>
        <p:nvSpPr>
          <p:cNvPr id="26" name="Right Brace 25">
            <a:extLst>
              <a:ext uri="{FF2B5EF4-FFF2-40B4-BE49-F238E27FC236}">
                <a16:creationId xmlns:a16="http://schemas.microsoft.com/office/drawing/2014/main" id="{B7D471E5-B21E-4526-9D7F-C7F36BBC2B32}"/>
              </a:ext>
            </a:extLst>
          </p:cNvPr>
          <p:cNvSpPr/>
          <p:nvPr/>
        </p:nvSpPr>
        <p:spPr>
          <a:xfrm>
            <a:off x="7947000" y="5520866"/>
            <a:ext cx="237545" cy="110816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2"/>
              </a:solidFill>
            </a:endParaRPr>
          </a:p>
        </p:txBody>
      </p:sp>
      <p:sp>
        <p:nvSpPr>
          <p:cNvPr id="19" name="Slide Number Placeholder 1">
            <a:extLst>
              <a:ext uri="{FF2B5EF4-FFF2-40B4-BE49-F238E27FC236}">
                <a16:creationId xmlns:a16="http://schemas.microsoft.com/office/drawing/2014/main" id="{D97A5AEF-BF7A-4E5F-98A5-B2234086F5C0}"/>
              </a:ext>
            </a:extLst>
          </p:cNvPr>
          <p:cNvSpPr txBox="1">
            <a:spLocks/>
          </p:cNvSpPr>
          <p:nvPr/>
        </p:nvSpPr>
        <p:spPr>
          <a:xfrm>
            <a:off x="11766550" y="6414869"/>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8</a:t>
            </a:fld>
            <a:endParaRPr lang="en-US" sz="900" dirty="0"/>
          </a:p>
        </p:txBody>
      </p:sp>
    </p:spTree>
    <p:extLst>
      <p:ext uri="{BB962C8B-B14F-4D97-AF65-F5344CB8AC3E}">
        <p14:creationId xmlns:p14="http://schemas.microsoft.com/office/powerpoint/2010/main" val="2416860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4659244E-3026-4B45-9E00-81DB4D4DAF34}"/>
              </a:ext>
            </a:extLst>
          </p:cNvPr>
          <p:cNvSpPr/>
          <p:nvPr/>
        </p:nvSpPr>
        <p:spPr>
          <a:xfrm>
            <a:off x="804367" y="910040"/>
            <a:ext cx="8801100" cy="523220"/>
          </a:xfrm>
          <a:prstGeom prst="rect">
            <a:avLst/>
          </a:prstGeom>
          <a:solidFill>
            <a:schemeClr val="bg2">
              <a:lumMod val="20000"/>
              <a:lumOff val="80000"/>
            </a:schemeClr>
          </a:solidFill>
        </p:spPr>
        <p:txBody>
          <a:bodyPr wrap="square">
            <a:spAutoFit/>
          </a:bodyPr>
          <a:lstStyle/>
          <a:p>
            <a:r>
              <a:rPr lang="en-US" sz="1400" b="1" dirty="0">
                <a:solidFill>
                  <a:schemeClr val="accent2"/>
                </a:solidFill>
                <a:cs typeface="Arial" pitchFamily="34" charset="0"/>
              </a:rPr>
              <a:t>FAIR MARKET VALUE OF COMMON EQUITY HELD BY INVESTOR A AND B </a:t>
            </a:r>
            <a:endParaRPr lang="en-US" sz="1400" b="1" dirty="0">
              <a:solidFill>
                <a:srgbClr val="14B9EC"/>
              </a:solidFill>
              <a:cs typeface="Arial" pitchFamily="34" charset="0"/>
            </a:endParaRPr>
          </a:p>
          <a:p>
            <a:r>
              <a:rPr lang="en-US" sz="1400" b="1" dirty="0">
                <a:cs typeface="Arial" pitchFamily="34" charset="0"/>
              </a:rPr>
              <a:t>Approach: Adjusted NAV Method as per Rule 11UA</a:t>
            </a:r>
          </a:p>
        </p:txBody>
      </p:sp>
      <p:graphicFrame>
        <p:nvGraphicFramePr>
          <p:cNvPr id="11" name="Table 10">
            <a:extLst>
              <a:ext uri="{FF2B5EF4-FFF2-40B4-BE49-F238E27FC236}">
                <a16:creationId xmlns:a16="http://schemas.microsoft.com/office/drawing/2014/main" id="{9343ACA8-A73C-4243-A7A7-BE1E94CDB6B4}"/>
              </a:ext>
            </a:extLst>
          </p:cNvPr>
          <p:cNvGraphicFramePr>
            <a:graphicFrameLocks noGrp="1"/>
          </p:cNvGraphicFramePr>
          <p:nvPr>
            <p:extLst>
              <p:ext uri="{D42A27DB-BD31-4B8C-83A1-F6EECF244321}">
                <p14:modId xmlns:p14="http://schemas.microsoft.com/office/powerpoint/2010/main" val="1755038732"/>
              </p:ext>
            </p:extLst>
          </p:nvPr>
        </p:nvGraphicFramePr>
        <p:xfrm>
          <a:off x="1127496" y="1605787"/>
          <a:ext cx="4197642" cy="2998605"/>
        </p:xfrm>
        <a:graphic>
          <a:graphicData uri="http://schemas.openxmlformats.org/drawingml/2006/table">
            <a:tbl>
              <a:tblPr firstRow="1" bandRow="1">
                <a:tableStyleId>{5C22544A-7EE6-4342-B048-85BDC9FD1C3A}</a:tableStyleId>
              </a:tblPr>
              <a:tblGrid>
                <a:gridCol w="2662274">
                  <a:extLst>
                    <a:ext uri="{9D8B030D-6E8A-4147-A177-3AD203B41FA5}">
                      <a16:colId xmlns:a16="http://schemas.microsoft.com/office/drawing/2014/main" val="3502711515"/>
                    </a:ext>
                  </a:extLst>
                </a:gridCol>
                <a:gridCol w="1535368">
                  <a:extLst>
                    <a:ext uri="{9D8B030D-6E8A-4147-A177-3AD203B41FA5}">
                      <a16:colId xmlns:a16="http://schemas.microsoft.com/office/drawing/2014/main" val="2794342256"/>
                    </a:ext>
                  </a:extLst>
                </a:gridCol>
              </a:tblGrid>
              <a:tr h="327418">
                <a:tc>
                  <a:txBody>
                    <a:bodyPr/>
                    <a:lstStyle/>
                    <a:p>
                      <a:r>
                        <a:rPr lang="en-US" sz="1200" dirty="0"/>
                        <a:t>ABC Ltd.</a:t>
                      </a:r>
                    </a:p>
                  </a:txBody>
                  <a:tcPr/>
                </a:tc>
                <a:tc>
                  <a:txBody>
                    <a:bodyPr/>
                    <a:lstStyle/>
                    <a:p>
                      <a:pPr algn="ctr"/>
                      <a:r>
                        <a:rPr lang="en-US" sz="1200" dirty="0"/>
                        <a:t>Amount INR Cr.</a:t>
                      </a:r>
                    </a:p>
                  </a:txBody>
                  <a:tcPr/>
                </a:tc>
                <a:extLst>
                  <a:ext uri="{0D108BD9-81ED-4DB2-BD59-A6C34878D82A}">
                    <a16:rowId xmlns:a16="http://schemas.microsoft.com/office/drawing/2014/main" val="3240226385"/>
                  </a:ext>
                </a:extLst>
              </a:tr>
              <a:tr h="327418">
                <a:tc>
                  <a:txBody>
                    <a:bodyPr/>
                    <a:lstStyle/>
                    <a:p>
                      <a:r>
                        <a:rPr lang="en-US" sz="1200" dirty="0"/>
                        <a:t>Book Value (“BV”) of Assets</a:t>
                      </a:r>
                    </a:p>
                  </a:txBody>
                  <a:tcPr/>
                </a:tc>
                <a:tc>
                  <a:txBody>
                    <a:bodyPr/>
                    <a:lstStyle/>
                    <a:p>
                      <a:pPr algn="ctr"/>
                      <a:r>
                        <a:rPr lang="en-US" sz="1200" dirty="0"/>
                        <a:t>500 </a:t>
                      </a:r>
                    </a:p>
                  </a:txBody>
                  <a:tcPr/>
                </a:tc>
                <a:extLst>
                  <a:ext uri="{0D108BD9-81ED-4DB2-BD59-A6C34878D82A}">
                    <a16:rowId xmlns:a16="http://schemas.microsoft.com/office/drawing/2014/main" val="2135950478"/>
                  </a:ext>
                </a:extLst>
              </a:tr>
              <a:tr h="557300">
                <a:tc>
                  <a:txBody>
                    <a:bodyPr/>
                    <a:lstStyle/>
                    <a:p>
                      <a:r>
                        <a:rPr lang="en-US" sz="1200" dirty="0"/>
                        <a:t>Less: BV of jewellery, immovable assets, quoted equity </a:t>
                      </a:r>
                    </a:p>
                  </a:txBody>
                  <a:tcPr/>
                </a:tc>
                <a:tc>
                  <a:txBody>
                    <a:bodyPr/>
                    <a:lstStyle/>
                    <a:p>
                      <a:pPr algn="ctr"/>
                      <a:r>
                        <a:rPr lang="en-US" sz="1200" dirty="0"/>
                        <a:t>20</a:t>
                      </a:r>
                    </a:p>
                  </a:txBody>
                  <a:tcPr/>
                </a:tc>
                <a:extLst>
                  <a:ext uri="{0D108BD9-81ED-4DB2-BD59-A6C34878D82A}">
                    <a16:rowId xmlns:a16="http://schemas.microsoft.com/office/drawing/2014/main" val="253454133"/>
                  </a:ext>
                </a:extLst>
              </a:tr>
              <a:tr h="327418">
                <a:tc>
                  <a:txBody>
                    <a:bodyPr/>
                    <a:lstStyle/>
                    <a:p>
                      <a:r>
                        <a:rPr lang="en-US" sz="1200" dirty="0"/>
                        <a:t>Add: Fair Value of Jewellery, immovable assets, quoted equity</a:t>
                      </a:r>
                    </a:p>
                  </a:txBody>
                  <a:tcPr/>
                </a:tc>
                <a:tc>
                  <a:txBody>
                    <a:bodyPr/>
                    <a:lstStyle/>
                    <a:p>
                      <a:pPr algn="ctr"/>
                      <a:r>
                        <a:rPr lang="en-US" sz="1200" dirty="0"/>
                        <a:t>50</a:t>
                      </a:r>
                    </a:p>
                  </a:txBody>
                  <a:tcPr/>
                </a:tc>
                <a:extLst>
                  <a:ext uri="{0D108BD9-81ED-4DB2-BD59-A6C34878D82A}">
                    <a16:rowId xmlns:a16="http://schemas.microsoft.com/office/drawing/2014/main" val="4238364956"/>
                  </a:ext>
                </a:extLst>
              </a:tr>
              <a:tr h="327418">
                <a:tc>
                  <a:txBody>
                    <a:bodyPr/>
                    <a:lstStyle/>
                    <a:p>
                      <a:r>
                        <a:rPr lang="en-US" sz="1200" dirty="0"/>
                        <a:t>Less: Deferred Tax Asset</a:t>
                      </a:r>
                    </a:p>
                  </a:txBody>
                  <a:tcPr/>
                </a:tc>
                <a:tc>
                  <a:txBody>
                    <a:bodyPr/>
                    <a:lstStyle/>
                    <a:p>
                      <a:pPr algn="ctr"/>
                      <a:r>
                        <a:rPr lang="en-US" sz="1200" dirty="0"/>
                        <a:t>0</a:t>
                      </a:r>
                    </a:p>
                  </a:txBody>
                  <a:tcPr/>
                </a:tc>
                <a:extLst>
                  <a:ext uri="{0D108BD9-81ED-4DB2-BD59-A6C34878D82A}">
                    <a16:rowId xmlns:a16="http://schemas.microsoft.com/office/drawing/2014/main" val="3519445947"/>
                  </a:ext>
                </a:extLst>
              </a:tr>
              <a:tr h="400113">
                <a:tc>
                  <a:txBody>
                    <a:bodyPr/>
                    <a:lstStyle/>
                    <a:p>
                      <a:r>
                        <a:rPr lang="en-US" sz="1200" dirty="0"/>
                        <a:t>Less: Income Tax Paid Less Refund</a:t>
                      </a:r>
                    </a:p>
                  </a:txBody>
                  <a:tcPr/>
                </a:tc>
                <a:tc>
                  <a:txBody>
                    <a:bodyPr/>
                    <a:lstStyle/>
                    <a:p>
                      <a:pPr algn="ctr"/>
                      <a:r>
                        <a:rPr lang="en-US" sz="1200" dirty="0"/>
                        <a:t>0</a:t>
                      </a:r>
                    </a:p>
                  </a:txBody>
                  <a:tcPr/>
                </a:tc>
                <a:extLst>
                  <a:ext uri="{0D108BD9-81ED-4DB2-BD59-A6C34878D82A}">
                    <a16:rowId xmlns:a16="http://schemas.microsoft.com/office/drawing/2014/main" val="567888455"/>
                  </a:ext>
                </a:extLst>
              </a:tr>
              <a:tr h="327418">
                <a:tc>
                  <a:txBody>
                    <a:bodyPr/>
                    <a:lstStyle/>
                    <a:p>
                      <a:r>
                        <a:rPr lang="en-US" sz="1200" dirty="0"/>
                        <a:t>Less: Income Tax Payable</a:t>
                      </a:r>
                    </a:p>
                  </a:txBody>
                  <a:tcPr/>
                </a:tc>
                <a:tc>
                  <a:txBody>
                    <a:bodyPr/>
                    <a:lstStyle/>
                    <a:p>
                      <a:pPr algn="ctr"/>
                      <a:r>
                        <a:rPr lang="en-US" sz="1200" dirty="0"/>
                        <a:t>0</a:t>
                      </a:r>
                    </a:p>
                  </a:txBody>
                  <a:tcPr/>
                </a:tc>
                <a:extLst>
                  <a:ext uri="{0D108BD9-81ED-4DB2-BD59-A6C34878D82A}">
                    <a16:rowId xmlns:a16="http://schemas.microsoft.com/office/drawing/2014/main" val="214086552"/>
                  </a:ext>
                </a:extLst>
              </a:tr>
              <a:tr h="242926">
                <a:tc>
                  <a:txBody>
                    <a:bodyPr/>
                    <a:lstStyle/>
                    <a:p>
                      <a:r>
                        <a:rPr lang="en-US" sz="1200" b="1" dirty="0"/>
                        <a:t>Total Assets (A)</a:t>
                      </a:r>
                    </a:p>
                  </a:txBody>
                  <a:tcPr/>
                </a:tc>
                <a:tc>
                  <a:txBody>
                    <a:bodyPr/>
                    <a:lstStyle/>
                    <a:p>
                      <a:pPr algn="ctr"/>
                      <a:r>
                        <a:rPr lang="en-US" sz="1200" b="1" dirty="0"/>
                        <a:t>530</a:t>
                      </a:r>
                    </a:p>
                  </a:txBody>
                  <a:tcPr/>
                </a:tc>
                <a:extLst>
                  <a:ext uri="{0D108BD9-81ED-4DB2-BD59-A6C34878D82A}">
                    <a16:rowId xmlns:a16="http://schemas.microsoft.com/office/drawing/2014/main" val="3144907164"/>
                  </a:ext>
                </a:extLst>
              </a:tr>
            </a:tbl>
          </a:graphicData>
        </a:graphic>
      </p:graphicFrame>
      <p:graphicFrame>
        <p:nvGraphicFramePr>
          <p:cNvPr id="17" name="Table 16">
            <a:extLst>
              <a:ext uri="{FF2B5EF4-FFF2-40B4-BE49-F238E27FC236}">
                <a16:creationId xmlns:a16="http://schemas.microsoft.com/office/drawing/2014/main" id="{2F6B80DF-B171-43E2-A73C-F4D8546099EC}"/>
              </a:ext>
            </a:extLst>
          </p:cNvPr>
          <p:cNvGraphicFramePr>
            <a:graphicFrameLocks noGrp="1"/>
          </p:cNvGraphicFramePr>
          <p:nvPr>
            <p:extLst>
              <p:ext uri="{D42A27DB-BD31-4B8C-83A1-F6EECF244321}">
                <p14:modId xmlns:p14="http://schemas.microsoft.com/office/powerpoint/2010/main" val="172089057"/>
              </p:ext>
            </p:extLst>
          </p:nvPr>
        </p:nvGraphicFramePr>
        <p:xfrm>
          <a:off x="6403865" y="1605785"/>
          <a:ext cx="4197642" cy="2991064"/>
        </p:xfrm>
        <a:graphic>
          <a:graphicData uri="http://schemas.openxmlformats.org/drawingml/2006/table">
            <a:tbl>
              <a:tblPr firstRow="1" bandRow="1">
                <a:tableStyleId>{5C22544A-7EE6-4342-B048-85BDC9FD1C3A}</a:tableStyleId>
              </a:tblPr>
              <a:tblGrid>
                <a:gridCol w="2671648">
                  <a:extLst>
                    <a:ext uri="{9D8B030D-6E8A-4147-A177-3AD203B41FA5}">
                      <a16:colId xmlns:a16="http://schemas.microsoft.com/office/drawing/2014/main" val="3502711515"/>
                    </a:ext>
                  </a:extLst>
                </a:gridCol>
                <a:gridCol w="1525994">
                  <a:extLst>
                    <a:ext uri="{9D8B030D-6E8A-4147-A177-3AD203B41FA5}">
                      <a16:colId xmlns:a16="http://schemas.microsoft.com/office/drawing/2014/main" val="2794342256"/>
                    </a:ext>
                  </a:extLst>
                </a:gridCol>
              </a:tblGrid>
              <a:tr h="320278">
                <a:tc>
                  <a:txBody>
                    <a:bodyPr/>
                    <a:lstStyle/>
                    <a:p>
                      <a:r>
                        <a:rPr lang="en-US" sz="1200" dirty="0"/>
                        <a:t>ABC Ltd.</a:t>
                      </a:r>
                    </a:p>
                  </a:txBody>
                  <a:tcPr/>
                </a:tc>
                <a:tc>
                  <a:txBody>
                    <a:bodyPr/>
                    <a:lstStyle/>
                    <a:p>
                      <a:pPr algn="ctr"/>
                      <a:r>
                        <a:rPr lang="en-US" sz="1200" dirty="0"/>
                        <a:t>Amount INR Cr.</a:t>
                      </a:r>
                    </a:p>
                  </a:txBody>
                  <a:tcPr/>
                </a:tc>
                <a:extLst>
                  <a:ext uri="{0D108BD9-81ED-4DB2-BD59-A6C34878D82A}">
                    <a16:rowId xmlns:a16="http://schemas.microsoft.com/office/drawing/2014/main" val="3240226385"/>
                  </a:ext>
                </a:extLst>
              </a:tr>
              <a:tr h="320278">
                <a:tc>
                  <a:txBody>
                    <a:bodyPr/>
                    <a:lstStyle/>
                    <a:p>
                      <a:r>
                        <a:rPr lang="en-US" sz="1200" dirty="0"/>
                        <a:t>BV of Equity and Liabilities</a:t>
                      </a:r>
                    </a:p>
                  </a:txBody>
                  <a:tcPr/>
                </a:tc>
                <a:tc>
                  <a:txBody>
                    <a:bodyPr/>
                    <a:lstStyle/>
                    <a:p>
                      <a:pPr algn="ctr"/>
                      <a:r>
                        <a:rPr lang="en-US" sz="1200" b="0" dirty="0"/>
                        <a:t>500</a:t>
                      </a:r>
                    </a:p>
                  </a:txBody>
                  <a:tcPr/>
                </a:tc>
                <a:extLst>
                  <a:ext uri="{0D108BD9-81ED-4DB2-BD59-A6C34878D82A}">
                    <a16:rowId xmlns:a16="http://schemas.microsoft.com/office/drawing/2014/main" val="798775092"/>
                  </a:ext>
                </a:extLst>
              </a:tr>
              <a:tr h="368130">
                <a:tc>
                  <a:txBody>
                    <a:bodyPr/>
                    <a:lstStyle/>
                    <a:p>
                      <a:r>
                        <a:rPr lang="en-US" sz="1200" dirty="0"/>
                        <a:t>Less: Book Value of Paid-up capital</a:t>
                      </a:r>
                    </a:p>
                  </a:txBody>
                  <a:tcPr/>
                </a:tc>
                <a:tc>
                  <a:txBody>
                    <a:bodyPr/>
                    <a:lstStyle/>
                    <a:p>
                      <a:pPr algn="ctr"/>
                      <a:r>
                        <a:rPr lang="en-US" sz="1200" dirty="0"/>
                        <a:t>170</a:t>
                      </a:r>
                    </a:p>
                  </a:txBody>
                  <a:tcPr/>
                </a:tc>
                <a:extLst>
                  <a:ext uri="{0D108BD9-81ED-4DB2-BD59-A6C34878D82A}">
                    <a16:rowId xmlns:a16="http://schemas.microsoft.com/office/drawing/2014/main" val="2958218402"/>
                  </a:ext>
                </a:extLst>
              </a:tr>
              <a:tr h="438110">
                <a:tc>
                  <a:txBody>
                    <a:bodyPr/>
                    <a:lstStyle/>
                    <a:p>
                      <a:r>
                        <a:rPr lang="en-US" sz="1200" dirty="0"/>
                        <a:t>Less: Dividends</a:t>
                      </a:r>
                    </a:p>
                  </a:txBody>
                  <a:tcPr/>
                </a:tc>
                <a:tc>
                  <a:txBody>
                    <a:bodyPr/>
                    <a:lstStyle/>
                    <a:p>
                      <a:pPr algn="ctr"/>
                      <a:r>
                        <a:rPr lang="en-US" sz="1200" dirty="0"/>
                        <a:t>0</a:t>
                      </a:r>
                    </a:p>
                  </a:txBody>
                  <a:tcPr/>
                </a:tc>
                <a:extLst>
                  <a:ext uri="{0D108BD9-81ED-4DB2-BD59-A6C34878D82A}">
                    <a16:rowId xmlns:a16="http://schemas.microsoft.com/office/drawing/2014/main" val="2185196447"/>
                  </a:ext>
                </a:extLst>
              </a:tr>
              <a:tr h="309590">
                <a:tc>
                  <a:txBody>
                    <a:bodyPr/>
                    <a:lstStyle/>
                    <a:p>
                      <a:r>
                        <a:rPr lang="en-US" sz="1200" dirty="0"/>
                        <a:t>Less: Reserves &amp; Surplus</a:t>
                      </a:r>
                    </a:p>
                  </a:txBody>
                  <a:tcPr/>
                </a:tc>
                <a:tc>
                  <a:txBody>
                    <a:bodyPr/>
                    <a:lstStyle/>
                    <a:p>
                      <a:pPr algn="ctr"/>
                      <a:r>
                        <a:rPr lang="en-US" sz="1200" dirty="0"/>
                        <a:t>250</a:t>
                      </a:r>
                    </a:p>
                  </a:txBody>
                  <a:tcPr/>
                </a:tc>
                <a:extLst>
                  <a:ext uri="{0D108BD9-81ED-4DB2-BD59-A6C34878D82A}">
                    <a16:rowId xmlns:a16="http://schemas.microsoft.com/office/drawing/2014/main" val="351896201"/>
                  </a:ext>
                </a:extLst>
              </a:tr>
              <a:tr h="438110">
                <a:tc>
                  <a:txBody>
                    <a:bodyPr/>
                    <a:lstStyle/>
                    <a:p>
                      <a:r>
                        <a:rPr lang="en-US" sz="1200" dirty="0"/>
                        <a:t>Less: Provision for Taxation and provision for unascertained liabilities</a:t>
                      </a:r>
                    </a:p>
                  </a:txBody>
                  <a:tcPr/>
                </a:tc>
                <a:tc>
                  <a:txBody>
                    <a:bodyPr/>
                    <a:lstStyle/>
                    <a:p>
                      <a:pPr algn="ctr"/>
                      <a:r>
                        <a:rPr lang="en-US" sz="1200" dirty="0"/>
                        <a:t>0</a:t>
                      </a:r>
                    </a:p>
                  </a:txBody>
                  <a:tcPr/>
                </a:tc>
                <a:extLst>
                  <a:ext uri="{0D108BD9-81ED-4DB2-BD59-A6C34878D82A}">
                    <a16:rowId xmlns:a16="http://schemas.microsoft.com/office/drawing/2014/main" val="2261317988"/>
                  </a:ext>
                </a:extLst>
              </a:tr>
              <a:tr h="438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Less: Provision for unascertained liabilities</a:t>
                      </a:r>
                    </a:p>
                  </a:txBody>
                  <a:tcPr/>
                </a:tc>
                <a:tc>
                  <a:txBody>
                    <a:bodyPr/>
                    <a:lstStyle/>
                    <a:p>
                      <a:pPr algn="ctr"/>
                      <a:r>
                        <a:rPr lang="en-US" sz="1200" b="0" dirty="0"/>
                        <a:t>0</a:t>
                      </a:r>
                    </a:p>
                  </a:txBody>
                  <a:tcPr/>
                </a:tc>
                <a:extLst>
                  <a:ext uri="{0D108BD9-81ED-4DB2-BD59-A6C34878D82A}">
                    <a16:rowId xmlns:a16="http://schemas.microsoft.com/office/drawing/2014/main" val="277528481"/>
                  </a:ext>
                </a:extLst>
              </a:tr>
              <a:tr h="320278">
                <a:tc>
                  <a:txBody>
                    <a:bodyPr/>
                    <a:lstStyle/>
                    <a:p>
                      <a:r>
                        <a:rPr lang="en-US" sz="1200" b="1" dirty="0"/>
                        <a:t>Total Liabilities (B)</a:t>
                      </a:r>
                    </a:p>
                  </a:txBody>
                  <a:tcPr/>
                </a:tc>
                <a:tc>
                  <a:txBody>
                    <a:bodyPr/>
                    <a:lstStyle/>
                    <a:p>
                      <a:pPr algn="ctr"/>
                      <a:r>
                        <a:rPr lang="en-US" sz="1200" b="1" dirty="0"/>
                        <a:t>80</a:t>
                      </a:r>
                    </a:p>
                  </a:txBody>
                  <a:tcPr/>
                </a:tc>
                <a:extLst>
                  <a:ext uri="{0D108BD9-81ED-4DB2-BD59-A6C34878D82A}">
                    <a16:rowId xmlns:a16="http://schemas.microsoft.com/office/drawing/2014/main" val="1770373575"/>
                  </a:ext>
                </a:extLst>
              </a:tr>
            </a:tbl>
          </a:graphicData>
        </a:graphic>
      </p:graphicFrame>
      <p:sp>
        <p:nvSpPr>
          <p:cNvPr id="12" name="Rectangle 11">
            <a:extLst>
              <a:ext uri="{FF2B5EF4-FFF2-40B4-BE49-F238E27FC236}">
                <a16:creationId xmlns:a16="http://schemas.microsoft.com/office/drawing/2014/main" id="{8439BCD3-5704-452D-86AB-4882741DEB8D}"/>
              </a:ext>
            </a:extLst>
          </p:cNvPr>
          <p:cNvSpPr/>
          <p:nvPr/>
        </p:nvSpPr>
        <p:spPr>
          <a:xfrm>
            <a:off x="4333155" y="4780669"/>
            <a:ext cx="2877540" cy="381725"/>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algn="ctr"/>
            <a:r>
              <a:rPr lang="en-US" sz="1400" b="1" dirty="0">
                <a:solidFill>
                  <a:schemeClr val="bg1"/>
                </a:solidFill>
              </a:rPr>
              <a:t>FMV </a:t>
            </a:r>
            <a:r>
              <a:rPr lang="en-US" sz="1400" dirty="0">
                <a:solidFill>
                  <a:schemeClr val="bg1"/>
                </a:solidFill>
              </a:rPr>
              <a:t>: </a:t>
            </a:r>
            <a:r>
              <a:rPr lang="en-US" sz="1400" b="1" dirty="0">
                <a:solidFill>
                  <a:schemeClr val="bg1"/>
                </a:solidFill>
              </a:rPr>
              <a:t>(A-B)/5,00,000 : INR 9,000 </a:t>
            </a:r>
          </a:p>
        </p:txBody>
      </p:sp>
      <p:grpSp>
        <p:nvGrpSpPr>
          <p:cNvPr id="13" name="Group 12">
            <a:extLst>
              <a:ext uri="{FF2B5EF4-FFF2-40B4-BE49-F238E27FC236}">
                <a16:creationId xmlns:a16="http://schemas.microsoft.com/office/drawing/2014/main" id="{78E3E65D-B3BD-45A2-8F20-55CFFC8EA57F}"/>
              </a:ext>
            </a:extLst>
          </p:cNvPr>
          <p:cNvGrpSpPr/>
          <p:nvPr/>
        </p:nvGrpSpPr>
        <p:grpSpPr>
          <a:xfrm>
            <a:off x="1695848" y="5514699"/>
            <a:ext cx="4163546" cy="746670"/>
            <a:chOff x="2662521" y="5295996"/>
            <a:chExt cx="4215193" cy="746670"/>
          </a:xfrm>
        </p:grpSpPr>
        <p:sp>
          <p:nvSpPr>
            <p:cNvPr id="21" name="Rectangle 20">
              <a:extLst>
                <a:ext uri="{FF2B5EF4-FFF2-40B4-BE49-F238E27FC236}">
                  <a16:creationId xmlns:a16="http://schemas.microsoft.com/office/drawing/2014/main" id="{FC2FF1E7-DC87-4A0A-A7BF-91F2FC302277}"/>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sp>
          <p:nvSpPr>
            <p:cNvPr id="22" name="Arrow: Chevron 21">
              <a:extLst>
                <a:ext uri="{FF2B5EF4-FFF2-40B4-BE49-F238E27FC236}">
                  <a16:creationId xmlns:a16="http://schemas.microsoft.com/office/drawing/2014/main" id="{8DC85240-ECED-45B7-BF96-88A7278F51FC}"/>
                </a:ext>
              </a:extLst>
            </p:cNvPr>
            <p:cNvSpPr/>
            <p:nvPr/>
          </p:nvSpPr>
          <p:spPr>
            <a:xfrm>
              <a:off x="4524679" y="5437475"/>
              <a:ext cx="410804" cy="433647"/>
            </a:xfrm>
            <a:prstGeom prst="chevr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srgbClr val="455560"/>
                </a:solidFill>
                <a:latin typeface="Arial"/>
                <a:ea typeface="MS PGothic"/>
              </a:endParaRPr>
            </a:p>
          </p:txBody>
        </p:sp>
        <p:sp>
          <p:nvSpPr>
            <p:cNvPr id="24" name="Text Box 7">
              <a:extLst>
                <a:ext uri="{FF2B5EF4-FFF2-40B4-BE49-F238E27FC236}">
                  <a16:creationId xmlns:a16="http://schemas.microsoft.com/office/drawing/2014/main" id="{2AC49495-93E9-48CF-9988-FFC00A6E06CD}"/>
                </a:ext>
              </a:extLst>
            </p:cNvPr>
            <p:cNvSpPr txBox="1">
              <a:spLocks noChangeArrowheads="1"/>
            </p:cNvSpPr>
            <p:nvPr/>
          </p:nvSpPr>
          <p:spPr bwMode="auto">
            <a:xfrm>
              <a:off x="2775965"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100" dirty="0">
                  <a:solidFill>
                    <a:schemeClr val="bg1"/>
                  </a:solidFill>
                  <a:latin typeface="+mj-lt"/>
                  <a:ea typeface="MS PGothic"/>
                </a:rPr>
                <a:t>Consideration of INR 17,400</a:t>
              </a:r>
            </a:p>
          </p:txBody>
        </p:sp>
        <p:sp>
          <p:nvSpPr>
            <p:cNvPr id="25" name="Text Box 7">
              <a:extLst>
                <a:ext uri="{FF2B5EF4-FFF2-40B4-BE49-F238E27FC236}">
                  <a16:creationId xmlns:a16="http://schemas.microsoft.com/office/drawing/2014/main" id="{66ABA176-ECEF-4529-976F-E8CE3D99F08C}"/>
                </a:ext>
              </a:extLst>
            </p:cNvPr>
            <p:cNvSpPr txBox="1">
              <a:spLocks noChangeArrowheads="1"/>
            </p:cNvSpPr>
            <p:nvPr/>
          </p:nvSpPr>
          <p:spPr bwMode="auto">
            <a:xfrm>
              <a:off x="5139196" y="5394511"/>
              <a:ext cx="1542962"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defTabSz="1067296" eaLnBrk="0" hangingPunct="0">
                <a:lnSpc>
                  <a:spcPts val="1222"/>
                </a:lnSpc>
                <a:buClr>
                  <a:prstClr val="white"/>
                </a:buClr>
                <a:buSzPct val="85000"/>
                <a:defRPr/>
              </a:pPr>
              <a:r>
                <a:rPr lang="en-US" sz="1100" dirty="0">
                  <a:solidFill>
                    <a:schemeClr val="bg1"/>
                  </a:solidFill>
                  <a:latin typeface="+mj-lt"/>
                </a:rPr>
                <a:t>Fair Market Value as per Adjusted NAV of INR 9,000</a:t>
              </a:r>
            </a:p>
          </p:txBody>
        </p:sp>
      </p:grpSp>
      <p:sp>
        <p:nvSpPr>
          <p:cNvPr id="26" name="Arrow: Down 25">
            <a:extLst>
              <a:ext uri="{FF2B5EF4-FFF2-40B4-BE49-F238E27FC236}">
                <a16:creationId xmlns:a16="http://schemas.microsoft.com/office/drawing/2014/main" id="{CF302D7A-AD51-4792-96E2-D1DFBC910362}"/>
              </a:ext>
            </a:extLst>
          </p:cNvPr>
          <p:cNvSpPr/>
          <p:nvPr/>
        </p:nvSpPr>
        <p:spPr>
          <a:xfrm rot="16200000">
            <a:off x="5917078" y="5647016"/>
            <a:ext cx="694850" cy="498283"/>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grpSp>
        <p:nvGrpSpPr>
          <p:cNvPr id="27" name="Group 26">
            <a:extLst>
              <a:ext uri="{FF2B5EF4-FFF2-40B4-BE49-F238E27FC236}">
                <a16:creationId xmlns:a16="http://schemas.microsoft.com/office/drawing/2014/main" id="{4D3D8753-01F8-43AC-A1E1-9088D93505C2}"/>
              </a:ext>
            </a:extLst>
          </p:cNvPr>
          <p:cNvGrpSpPr/>
          <p:nvPr/>
        </p:nvGrpSpPr>
        <p:grpSpPr>
          <a:xfrm>
            <a:off x="6608221" y="5496912"/>
            <a:ext cx="3828903" cy="746670"/>
            <a:chOff x="2662521" y="5295996"/>
            <a:chExt cx="4215193" cy="746670"/>
          </a:xfrm>
        </p:grpSpPr>
        <p:sp>
          <p:nvSpPr>
            <p:cNvPr id="29" name="Rectangle 28">
              <a:extLst>
                <a:ext uri="{FF2B5EF4-FFF2-40B4-BE49-F238E27FC236}">
                  <a16:creationId xmlns:a16="http://schemas.microsoft.com/office/drawing/2014/main" id="{822DCA51-DA9A-4D1D-B3EF-1AE6DB093635}"/>
                </a:ext>
              </a:extLst>
            </p:cNvPr>
            <p:cNvSpPr/>
            <p:nvPr/>
          </p:nvSpPr>
          <p:spPr>
            <a:xfrm>
              <a:off x="2662521" y="5295996"/>
              <a:ext cx="4215193" cy="74667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400" dirty="0">
                <a:solidFill>
                  <a:prstClr val="white"/>
                </a:solidFill>
                <a:latin typeface="Arial"/>
                <a:ea typeface="MS PGothic"/>
              </a:endParaRPr>
            </a:p>
          </p:txBody>
        </p:sp>
        <p:sp>
          <p:nvSpPr>
            <p:cNvPr id="32" name="Text Box 7">
              <a:extLst>
                <a:ext uri="{FF2B5EF4-FFF2-40B4-BE49-F238E27FC236}">
                  <a16:creationId xmlns:a16="http://schemas.microsoft.com/office/drawing/2014/main" id="{AE62D203-EA37-4613-949E-71B1648263DF}"/>
                </a:ext>
              </a:extLst>
            </p:cNvPr>
            <p:cNvSpPr txBox="1">
              <a:spLocks noChangeArrowheads="1"/>
            </p:cNvSpPr>
            <p:nvPr/>
          </p:nvSpPr>
          <p:spPr bwMode="auto">
            <a:xfrm>
              <a:off x="2775965" y="5394511"/>
              <a:ext cx="3921391" cy="528969"/>
            </a:xfrm>
            <a:prstGeom prst="rect">
              <a:avLst/>
            </a:prstGeom>
            <a:solidFill>
              <a:schemeClr val="accent5"/>
            </a:solidFill>
            <a:ln w="3175" cap="flat" cmpd="sng" algn="ctr">
              <a:noFill/>
              <a:prstDash val="solid"/>
              <a:round/>
              <a:headEnd type="none" w="med" len="med"/>
              <a:tailEnd type="none" w="med" len="med"/>
            </a:ln>
            <a:effectLst/>
            <a:scene3d>
              <a:camera prst="orthographicFront">
                <a:rot lat="0" lon="0" rev="0"/>
              </a:camera>
              <a:lightRig rig="balanced" dir="t">
                <a:rot lat="0" lon="0" rev="8700000"/>
              </a:lightRig>
            </a:scene3d>
            <a:sp3d/>
          </p:spPr>
          <p:txBody>
            <a:bodyPr lIns="72000" tIns="0" rIns="72000" bIns="0" anchor="ctr"/>
            <a:lstStyle/>
            <a:p>
              <a:pPr marL="0" lvl="2" algn="ctr" defTabSz="1067296" eaLnBrk="0" hangingPunct="0">
                <a:lnSpc>
                  <a:spcPts val="1222"/>
                </a:lnSpc>
                <a:buClr>
                  <a:prstClr val="white"/>
                </a:buClr>
                <a:buSzPct val="85000"/>
                <a:defRPr/>
              </a:pPr>
              <a:r>
                <a:rPr lang="en-US" sz="1100" dirty="0">
                  <a:solidFill>
                    <a:schemeClr val="bg1"/>
                  </a:solidFill>
                  <a:latin typeface="+mj-lt"/>
                  <a:ea typeface="MS PGothic"/>
                </a:rPr>
                <a:t>No tax implication in the hands of recipient </a:t>
              </a:r>
            </a:p>
          </p:txBody>
        </p:sp>
      </p:grpSp>
      <p:sp>
        <p:nvSpPr>
          <p:cNvPr id="28" name="Title 1">
            <a:extLst>
              <a:ext uri="{FF2B5EF4-FFF2-40B4-BE49-F238E27FC236}">
                <a16:creationId xmlns:a16="http://schemas.microsoft.com/office/drawing/2014/main" id="{E00221C8-3F6D-4096-B0C9-243713F4708F}"/>
              </a:ext>
            </a:extLst>
          </p:cNvPr>
          <p:cNvSpPr>
            <a:spLocks noGrp="1"/>
          </p:cNvSpPr>
          <p:nvPr>
            <p:ph type="title"/>
          </p:nvPr>
        </p:nvSpPr>
        <p:spPr>
          <a:xfrm>
            <a:off x="814641" y="95471"/>
            <a:ext cx="8801100" cy="1066800"/>
          </a:xfrm>
        </p:spPr>
        <p:txBody>
          <a:bodyPr vert="horz" lIns="0" tIns="45720" rIns="91440" bIns="45720" rtlCol="0" anchor="ctr">
            <a:noAutofit/>
          </a:bodyPr>
          <a:lstStyle/>
          <a:p>
            <a:r>
              <a:rPr lang="en-US" sz="2800" dirty="0"/>
              <a:t>Rule 11UA: Common Stock</a:t>
            </a:r>
          </a:p>
        </p:txBody>
      </p:sp>
      <p:sp>
        <p:nvSpPr>
          <p:cNvPr id="18" name="Slide Number Placeholder 1">
            <a:extLst>
              <a:ext uri="{FF2B5EF4-FFF2-40B4-BE49-F238E27FC236}">
                <a16:creationId xmlns:a16="http://schemas.microsoft.com/office/drawing/2014/main" id="{861B28DF-4850-4258-80AD-3069B5C8DD50}"/>
              </a:ext>
            </a:extLst>
          </p:cNvPr>
          <p:cNvSpPr txBox="1">
            <a:spLocks/>
          </p:cNvSpPr>
          <p:nvPr/>
        </p:nvSpPr>
        <p:spPr>
          <a:xfrm>
            <a:off x="11766550" y="6454775"/>
            <a:ext cx="425450" cy="1746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7FE98A-78B1-495F-8A5C-53E48422F91F}" type="slidenum">
              <a:rPr lang="en-US" sz="900"/>
              <a:pPr/>
              <a:t>9</a:t>
            </a:fld>
            <a:endParaRPr lang="en-US" sz="900" dirty="0"/>
          </a:p>
        </p:txBody>
      </p:sp>
    </p:spTree>
    <p:extLst>
      <p:ext uri="{BB962C8B-B14F-4D97-AF65-F5344CB8AC3E}">
        <p14:creationId xmlns:p14="http://schemas.microsoft.com/office/powerpoint/2010/main" val="19749726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WdKRLXGckqRRxn6l8rNQQ"/>
</p:tagLst>
</file>

<file path=ppt/theme/theme1.xml><?xml version="1.0" encoding="utf-8"?>
<a:theme xmlns:a="http://schemas.openxmlformats.org/drawingml/2006/main" name="Kroll">
  <a:themeElements>
    <a:clrScheme name="Kroll MS PPT Colors">
      <a:dk1>
        <a:srgbClr val="4D4D4F"/>
      </a:dk1>
      <a:lt1>
        <a:srgbClr val="FFFFFF"/>
      </a:lt1>
      <a:dk2>
        <a:srgbClr val="14487F"/>
      </a:dk2>
      <a:lt2>
        <a:srgbClr val="FFFFFF"/>
      </a:lt2>
      <a:accent1>
        <a:srgbClr val="14487F"/>
      </a:accent1>
      <a:accent2>
        <a:srgbClr val="43B049"/>
      </a:accent2>
      <a:accent3>
        <a:srgbClr val="4C9FC8"/>
      </a:accent3>
      <a:accent4>
        <a:srgbClr val="003057"/>
      </a:accent4>
      <a:accent5>
        <a:srgbClr val="A7A8A9"/>
      </a:accent5>
      <a:accent6>
        <a:srgbClr val="BF0D3E"/>
      </a:accent6>
      <a:hlink>
        <a:srgbClr val="43B049"/>
      </a:hlink>
      <a:folHlink>
        <a:srgbClr val="C4D600"/>
      </a:folHlink>
    </a:clrScheme>
    <a:fontScheme name="Kroll Fonts">
      <a:majorFont>
        <a:latin typeface="Nunito Sans ExtraBold"/>
        <a:ea typeface=""/>
        <a:cs typeface=""/>
      </a:majorFont>
      <a:minorFont>
        <a:latin typeface="Nunito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w="12700" cap="flat" cmpd="sng" algn="ctr">
          <a:noFill/>
          <a:prstDash val="solid"/>
          <a:miter lim="800000"/>
        </a:ln>
        <a:effectLst>
          <a:outerShdw blurRad="63500" dist="37357" dir="2700000" rotWithShape="0">
            <a:scrgbClr r="0" g="0" b="0">
              <a:alpha val="4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t"/>
      <a:lstStyle>
        <a:defPPr algn="l">
          <a:defRPr sz="1400">
            <a:solidFill>
              <a:srgbClr val="404040"/>
            </a:solidFill>
            <a:latin typeface="Calibri" panose="020F050202020403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1600" dirty="0" smtClean="0"/>
        </a:defPPr>
      </a:lstStyle>
    </a:txDef>
  </a:objectDefaults>
  <a:extraClrSchemeLst/>
  <a:extLst>
    <a:ext uri="{05A4C25C-085E-4340-85A3-A5531E510DB2}">
      <thm15:themeFamily xmlns:thm15="http://schemas.microsoft.com/office/thememl/2012/main" name="Kroll" id="{52228557-B8C2-4C49-A4F7-7EA2E7A6ED3D}" vid="{68B2E761-92CC-440D-8D2E-6739F2966EF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VariableList UniqueId="5f1078cb-d8b7-46b1-ac06-6d72e5016ae4" Name="AD_HOC" ContentType="XML" MajorVersion="0" MinorVersion="1" isLocalCopy="False" IsBaseObject="False" DataSourceId="7f96ca71-c06d-4598-91d2-4bc0b3049783" DataSourceMajorVersion="0" DataSourceMinorVersion="1"/>
</file>

<file path=customXml/item10.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VariableList UniqueId="5df57f31-0e4d-4718-acd9-40dc6a862d56" Name="Computed" ContentType="XML" MajorVersion="0" MinorVersion="1" isLocalCopy="False" IsBaseObject="False" DataSourceId="6c9fa23b-bb64-46dd-9656-6259ce660454" DataSourceMajorVersion="0" DataSourceMinorVersion="1"/>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AllExternalAdhocVariableMappings/>
</file>

<file path=customXml/item5.xml><?xml version="1.0" encoding="utf-8"?>
<VariableList UniqueId="b390eef5-ef10-494b-a322-a2b65512c276" Name="System" ContentType="XML" MajorVersion="0" MinorVersion="1" isLocalCopy="False" IsBaseObject="False" DataSourceId="001c570b-e7e1-40e2-b7d9-2db68ec0d849" DataSourceMajorVersion="0" DataSourceMinorVersion="1"/>
</file>

<file path=customXml/item6.xml><?xml version="1.0" encoding="utf-8"?>
<VariableListDefinition name="AD_HOC" displayName="AD_HOC" id="5f1078cb-d8b7-46b1-ac06-6d72e5016ae4" isdomainofvalue="False" dataSourceId="7f96ca71-c06d-4598-91d2-4bc0b3049783"/>
</file>

<file path=customXml/item7.xml><?xml version="1.0" encoding="utf-8"?>
<ct:contentTypeSchema xmlns:ct="http://schemas.microsoft.com/office/2006/metadata/contentType" xmlns:ma="http://schemas.microsoft.com/office/2006/metadata/properties/metaAttributes" ct:_="" ma:_="" ma:contentTypeName="Document" ma:contentTypeID="0x010100E3A7F3852DA1F5448163FB31003671C6" ma:contentTypeVersion="13" ma:contentTypeDescription="Create a new document." ma:contentTypeScope="" ma:versionID="6a274301f0878d76cbfe9d762ba09e24">
  <xsd:schema xmlns:xsd="http://www.w3.org/2001/XMLSchema" xmlns:xs="http://www.w3.org/2001/XMLSchema" xmlns:p="http://schemas.microsoft.com/office/2006/metadata/properties" xmlns:ns2="3761b4a3-6f2f-43e5-947e-d35da57a695f" xmlns:ns3="f3ca888a-5406-4658-88e9-6828e2a3f912" targetNamespace="http://schemas.microsoft.com/office/2006/metadata/properties" ma:root="true" ma:fieldsID="748e4c01e2ba08605273950f135c670e" ns2:_="" ns3:_="">
    <xsd:import namespace="3761b4a3-6f2f-43e5-947e-d35da57a695f"/>
    <xsd:import namespace="f3ca888a-5406-4658-88e9-6828e2a3f91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61b4a3-6f2f-43e5-947e-d35da57a69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3ca888a-5406-4658-88e9-6828e2a3f91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8.xml><?xml version="1.0" encoding="utf-8"?>
<VariableListDefinition name="Computed" displayName="Computed" id="5df57f31-0e4d-4718-acd9-40dc6a862d56" isdomainofvalue="False" dataSourceId="6c9fa23b-bb64-46dd-9656-6259ce660454"/>
</file>

<file path=customXml/item9.xml><?xml version="1.0" encoding="utf-8"?>
<VariableListDefinition name="System" displayName="System" id="b390eef5-ef10-494b-a322-a2b65512c276" isdomainofvalue="False" dataSourceId="001c570b-e7e1-40e2-b7d9-2db68ec0d849"/>
</file>

<file path=customXml/itemProps1.xml><?xml version="1.0" encoding="utf-8"?>
<ds:datastoreItem xmlns:ds="http://schemas.openxmlformats.org/officeDocument/2006/customXml" ds:itemID="{3A5F5C3B-AACE-4DFF-AFD9-A1B0C1EBFCF9}">
  <ds:schemaRefs/>
</ds:datastoreItem>
</file>

<file path=customXml/itemProps10.xml><?xml version="1.0" encoding="utf-8"?>
<ds:datastoreItem xmlns:ds="http://schemas.openxmlformats.org/officeDocument/2006/customXml" ds:itemID="{758A5D73-09DD-450C-BD73-BFFF5406EE87}">
  <ds:schemaRefs>
    <ds:schemaRef ds:uri="http://purl.org/dc/dcmitype/"/>
    <ds:schemaRef ds:uri="http://purl.org/dc/elements/1.1/"/>
    <ds:schemaRef ds:uri="http://schemas.microsoft.com/office/2006/documentManagement/types"/>
    <ds:schemaRef ds:uri="3761b4a3-6f2f-43e5-947e-d35da57a695f"/>
    <ds:schemaRef ds:uri="http://purl.org/dc/terms/"/>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f3ca888a-5406-4658-88e9-6828e2a3f912"/>
  </ds:schemaRefs>
</ds:datastoreItem>
</file>

<file path=customXml/itemProps2.xml><?xml version="1.0" encoding="utf-8"?>
<ds:datastoreItem xmlns:ds="http://schemas.openxmlformats.org/officeDocument/2006/customXml" ds:itemID="{3B8B5848-0A15-4A3D-9826-EE42B11967E0}">
  <ds:schemaRefs/>
</ds:datastoreItem>
</file>

<file path=customXml/itemProps3.xml><?xml version="1.0" encoding="utf-8"?>
<ds:datastoreItem xmlns:ds="http://schemas.openxmlformats.org/officeDocument/2006/customXml" ds:itemID="{AB9CE48B-BF42-439A-B52D-DF9317CA563D}">
  <ds:schemaRefs>
    <ds:schemaRef ds:uri="http://schemas.microsoft.com/sharepoint/v3/contenttype/forms"/>
  </ds:schemaRefs>
</ds:datastoreItem>
</file>

<file path=customXml/itemProps4.xml><?xml version="1.0" encoding="utf-8"?>
<ds:datastoreItem xmlns:ds="http://schemas.openxmlformats.org/officeDocument/2006/customXml" ds:itemID="{8A2529D6-E30E-4BB3-82CA-85CEA378D6EA}">
  <ds:schemaRefs/>
</ds:datastoreItem>
</file>

<file path=customXml/itemProps5.xml><?xml version="1.0" encoding="utf-8"?>
<ds:datastoreItem xmlns:ds="http://schemas.openxmlformats.org/officeDocument/2006/customXml" ds:itemID="{459CE9F8-8175-4A43-8852-636FB64DEE60}">
  <ds:schemaRefs/>
</ds:datastoreItem>
</file>

<file path=customXml/itemProps6.xml><?xml version="1.0" encoding="utf-8"?>
<ds:datastoreItem xmlns:ds="http://schemas.openxmlformats.org/officeDocument/2006/customXml" ds:itemID="{478564C8-2CF9-4EC3-AD51-7A5E5A62ECDC}">
  <ds:schemaRefs/>
</ds:datastoreItem>
</file>

<file path=customXml/itemProps7.xml><?xml version="1.0" encoding="utf-8"?>
<ds:datastoreItem xmlns:ds="http://schemas.openxmlformats.org/officeDocument/2006/customXml" ds:itemID="{3B1FB35A-92C0-4A75-8D19-86DEA9C144B3}">
  <ds:schemaRefs>
    <ds:schemaRef ds:uri="3761b4a3-6f2f-43e5-947e-d35da57a695f"/>
    <ds:schemaRef ds:uri="f3ca888a-5406-4658-88e9-6828e2a3f91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8.xml><?xml version="1.0" encoding="utf-8"?>
<ds:datastoreItem xmlns:ds="http://schemas.openxmlformats.org/officeDocument/2006/customXml" ds:itemID="{B33E0B60-78E0-4933-998A-08E58FD3DB98}">
  <ds:schemaRefs/>
</ds:datastoreItem>
</file>

<file path=customXml/itemProps9.xml><?xml version="1.0" encoding="utf-8"?>
<ds:datastoreItem xmlns:ds="http://schemas.openxmlformats.org/officeDocument/2006/customXml" ds:itemID="{05AB0A3E-CA2E-488C-8EAE-95C381F90554}">
  <ds:schemaRefs/>
</ds:datastoreItem>
</file>

<file path=docProps/app.xml><?xml version="1.0" encoding="utf-8"?>
<Properties xmlns="http://schemas.openxmlformats.org/officeDocument/2006/extended-properties" xmlns:vt="http://schemas.openxmlformats.org/officeDocument/2006/docPropsVTypes">
  <Template/>
  <TotalTime>8444</TotalTime>
  <Words>6143</Words>
  <Application>Microsoft Office PowerPoint</Application>
  <PresentationFormat>Widescreen</PresentationFormat>
  <Paragraphs>788</Paragraphs>
  <Slides>34</Slides>
  <Notes>12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3" baseType="lpstr">
      <vt:lpstr>Arial</vt:lpstr>
      <vt:lpstr>Calibri</vt:lpstr>
      <vt:lpstr>Courier New</vt:lpstr>
      <vt:lpstr>Nunito Sans</vt:lpstr>
      <vt:lpstr>Nunito Sans ExtraBold</vt:lpstr>
      <vt:lpstr>System Font Regular</vt:lpstr>
      <vt:lpstr>Wingdings</vt:lpstr>
      <vt:lpstr>Kroll</vt:lpstr>
      <vt:lpstr>think-cell Slide</vt:lpstr>
      <vt:lpstr>SEMINAR ON VALUATION</vt:lpstr>
      <vt:lpstr>Complex Capital Structure</vt:lpstr>
      <vt:lpstr>Preferred Stock vs Common Stock</vt:lpstr>
      <vt:lpstr>PowerPoint Presentation</vt:lpstr>
      <vt:lpstr>Preferred Stock vs Common Stock:  Liquidation Preference (1/2)</vt:lpstr>
      <vt:lpstr>Preferred Stock vs Common Stock:  Liquidation Preference (2/2)</vt:lpstr>
      <vt:lpstr>Case Study 1 – Simple Capital Structure</vt:lpstr>
      <vt:lpstr>Case Study 1: Simple Capital Structure</vt:lpstr>
      <vt:lpstr>Rule 11UA: Common Stock</vt:lpstr>
      <vt:lpstr>Enterprise Valuation</vt:lpstr>
      <vt:lpstr>Enterprise Valuation</vt:lpstr>
      <vt:lpstr>Enterprise Valuation − Valuation Approaches </vt:lpstr>
      <vt:lpstr>Enterprise Valuation: Movement to Equity Valuation</vt:lpstr>
      <vt:lpstr>Case Study 2 – Complex Capital Structure (Liquidation Preference Rights) </vt:lpstr>
      <vt:lpstr>Case Study 2: Complex Capital Structure</vt:lpstr>
      <vt:lpstr>Rule 11UA: Common Stock</vt:lpstr>
      <vt:lpstr>Internationally Accepted Valuation Methodology Preferred Stock</vt:lpstr>
      <vt:lpstr>Internationally Accepted Valuation Methodology Preferred Stock</vt:lpstr>
      <vt:lpstr>Case Study 3 – Complex Capital Structure (Anti Dilution Rights)  </vt:lpstr>
      <vt:lpstr>Case Study 3: Complex Capital Structure</vt:lpstr>
      <vt:lpstr>Anti-Dilution Rights</vt:lpstr>
      <vt:lpstr>Anti-Dilution Rights (Example – Full Ratchet)</vt:lpstr>
      <vt:lpstr>Anti-Dilution Rights (Example – Weighted Average Ratchet)</vt:lpstr>
      <vt:lpstr>Case Study 3: Liquidation Preference &amp; Anti-Dilution rights in FEMA Valuation</vt:lpstr>
      <vt:lpstr>Thank you</vt:lpstr>
      <vt:lpstr>Appendix</vt:lpstr>
      <vt:lpstr>Valuation Approaches in case of  Complex Capital Structure (1/2)</vt:lpstr>
      <vt:lpstr>Valuation Approaches in case of  Complex Capital Structure (2/2)</vt:lpstr>
      <vt:lpstr>Rule 11UA under Section 56(2)(x)(c)</vt:lpstr>
      <vt:lpstr>Valuation Methodologies under Income Tax Act, 1961 (1/4)</vt:lpstr>
      <vt:lpstr>Valuation Methodologies under Income Tax Act, 1961 (2/4)</vt:lpstr>
      <vt:lpstr>Valuation Methodologies under Income Tax Act, 1961 (3/4)</vt:lpstr>
      <vt:lpstr>Valuation Methodologies under Income Tax Act, 1961 (4/4)</vt:lpstr>
      <vt:lpstr>Income Tax Act vs FEMA Act: Direct Transfer of Shares (1/2)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Bridget Hurley</dc:creator>
  <cp:lastModifiedBy>Manchanda, Vinay</cp:lastModifiedBy>
  <cp:revision>384</cp:revision>
  <cp:lastPrinted>2022-08-05T14:58:41Z</cp:lastPrinted>
  <dcterms:created xsi:type="dcterms:W3CDTF">2021-05-25T12:41:17Z</dcterms:created>
  <dcterms:modified xsi:type="dcterms:W3CDTF">2022-08-06T04:47:52Z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0x010100E3A7F3852DA1F5448163FB31003671C6</vt:lpwstr>
  </property>
</Properties>
</file>