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826" r:id="rId4"/>
    <p:sldId id="828" r:id="rId5"/>
    <p:sldId id="829" r:id="rId6"/>
    <p:sldId id="821" r:id="rId7"/>
    <p:sldId id="830" r:id="rId8"/>
    <p:sldId id="259" r:id="rId9"/>
    <p:sldId id="823" r:id="rId10"/>
    <p:sldId id="824" r:id="rId11"/>
    <p:sldId id="831" r:id="rId12"/>
    <p:sldId id="832" r:id="rId13"/>
    <p:sldId id="81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50000" saltData="Iw3URrEbTz6b5Yx8OnDeYQ" hashData="1bOjHXxdSvDqIpUVK52iOs9+Qoo" cryptProvider="" algIdExt="0" algIdExtSource="" cryptProviderTypeExt="0" cryptProviderTypeExtSource=""/>
  <p:extLst>
    <p:ext uri="{521415D9-36F7-43E2-AB2F-B90AF26B5E84}">
      <p14:sectionLst xmlns:p14="http://schemas.microsoft.com/office/powerpoint/2010/main" xmlns="">
        <p14:section name="Default Section" id="{36151BCE-3DCB-433D-B22B-8B55CEC7606C}">
          <p14:sldIdLst>
            <p14:sldId id="256"/>
            <p14:sldId id="257"/>
            <p14:sldId id="258"/>
            <p14:sldId id="259"/>
            <p14:sldId id="260"/>
          </p14:sldIdLst>
        </p14:section>
        <p14:section name="SAP Background" id="{E41E07B5-E4D0-473C-B9D7-7AB189D39902}">
          <p14:sldIdLst>
            <p14:sldId id="261"/>
            <p14:sldId id="271"/>
            <p14:sldId id="799"/>
            <p14:sldId id="263"/>
            <p14:sldId id="800"/>
          </p14:sldIdLst>
        </p14:section>
        <p14:section name="Benefits" id="{346201BF-A7F2-4F7E-A180-836475D5B257}">
          <p14:sldIdLst>
            <p14:sldId id="819"/>
            <p14:sldId id="818"/>
          </p14:sldIdLst>
        </p14:section>
        <p14:section name="Insight of S/4 HANA" id="{EA3E2634-A568-4015-A947-F4D2435DE675}">
          <p14:sldIdLst>
            <p14:sldId id="802"/>
            <p14:sldId id="786"/>
            <p14:sldId id="738"/>
            <p14:sldId id="531"/>
            <p14:sldId id="386"/>
            <p14:sldId id="385"/>
            <p14:sldId id="387"/>
            <p14:sldId id="388"/>
            <p14:sldId id="389"/>
            <p14:sldId id="390"/>
            <p14:sldId id="391"/>
            <p14:sldId id="392"/>
            <p14:sldId id="815"/>
          </p14:sldIdLst>
        </p14:section>
        <p14:section name="Total Cost" id="{A60FB9C9-DCDF-475A-8EAD-37E25B6441E8}">
          <p14:sldIdLst>
            <p14:sldId id="803"/>
            <p14:sldId id="804"/>
            <p14:sldId id="805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24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68697E-1CF5-44D6-A5F2-155852E4DAE6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8074E23-911D-4748-9F39-F39A1FDCF454}">
      <dgm:prSet/>
      <dgm:spPr/>
      <dgm:t>
        <a:bodyPr/>
        <a:lstStyle/>
        <a:p>
          <a:r>
            <a:rPr lang="en-IN" dirty="0" smtClean="0"/>
            <a:t>- Resilient</a:t>
          </a:r>
          <a:endParaRPr lang="en-US" dirty="0"/>
        </a:p>
      </dgm:t>
    </dgm:pt>
    <dgm:pt modelId="{46C1CCBA-B266-469F-9731-96A5011B8A68}" type="parTrans" cxnId="{0E937CD7-E20D-47CF-8D1D-84A7ABEA3AE8}">
      <dgm:prSet/>
      <dgm:spPr/>
      <dgm:t>
        <a:bodyPr/>
        <a:lstStyle/>
        <a:p>
          <a:endParaRPr lang="en-US"/>
        </a:p>
      </dgm:t>
    </dgm:pt>
    <dgm:pt modelId="{0DDCDC8C-236E-4505-ABFC-66485BEA9A68}" type="sibTrans" cxnId="{0E937CD7-E20D-47CF-8D1D-84A7ABEA3AE8}">
      <dgm:prSet/>
      <dgm:spPr/>
      <dgm:t>
        <a:bodyPr/>
        <a:lstStyle/>
        <a:p>
          <a:endParaRPr lang="en-US"/>
        </a:p>
      </dgm:t>
    </dgm:pt>
    <dgm:pt modelId="{E3C260BD-E7EE-4CB4-8383-60C01F1EE121}">
      <dgm:prSet/>
      <dgm:spPr/>
      <dgm:t>
        <a:bodyPr/>
        <a:lstStyle/>
        <a:p>
          <a:r>
            <a:rPr lang="en-IN" dirty="0" smtClean="0"/>
            <a:t>- Agile </a:t>
          </a:r>
          <a:endParaRPr lang="en-US" dirty="0"/>
        </a:p>
      </dgm:t>
    </dgm:pt>
    <dgm:pt modelId="{DB40B144-2161-4D8F-B915-BE25DD02CF3B}" type="parTrans" cxnId="{DF2F40E6-F424-46BD-B61E-75650AAB880A}">
      <dgm:prSet/>
      <dgm:spPr/>
      <dgm:t>
        <a:bodyPr/>
        <a:lstStyle/>
        <a:p>
          <a:endParaRPr lang="en-US"/>
        </a:p>
      </dgm:t>
    </dgm:pt>
    <dgm:pt modelId="{A72AA485-2FFA-41C0-A1DA-BC66002A5449}" type="sibTrans" cxnId="{DF2F40E6-F424-46BD-B61E-75650AAB880A}">
      <dgm:prSet/>
      <dgm:spPr/>
      <dgm:t>
        <a:bodyPr/>
        <a:lstStyle/>
        <a:p>
          <a:endParaRPr lang="en-US"/>
        </a:p>
      </dgm:t>
    </dgm:pt>
    <dgm:pt modelId="{2C8C4013-67A3-4435-B679-D5B69EF25835}">
      <dgm:prSet/>
      <dgm:spPr/>
      <dgm:t>
        <a:bodyPr/>
        <a:lstStyle/>
        <a:p>
          <a:r>
            <a:rPr lang="en-IN" dirty="0" smtClean="0"/>
            <a:t>- Sustainable</a:t>
          </a:r>
          <a:endParaRPr lang="en-US" dirty="0"/>
        </a:p>
      </dgm:t>
    </dgm:pt>
    <dgm:pt modelId="{C415BBA6-D3B4-4180-8146-B09FE7F1898F}" type="parTrans" cxnId="{AAA34BBB-5827-466C-8B0E-EA6F42C6A561}">
      <dgm:prSet/>
      <dgm:spPr/>
      <dgm:t>
        <a:bodyPr/>
        <a:lstStyle/>
        <a:p>
          <a:endParaRPr lang="en-US"/>
        </a:p>
      </dgm:t>
    </dgm:pt>
    <dgm:pt modelId="{A532E24B-C477-4A42-BD2F-FBBE3D37F4D5}" type="sibTrans" cxnId="{AAA34BBB-5827-466C-8B0E-EA6F42C6A561}">
      <dgm:prSet/>
      <dgm:spPr/>
      <dgm:t>
        <a:bodyPr/>
        <a:lstStyle/>
        <a:p>
          <a:endParaRPr lang="en-US"/>
        </a:p>
      </dgm:t>
    </dgm:pt>
    <dgm:pt modelId="{E568BB3B-AB22-49BF-A2CF-BA8494E873B2}">
      <dgm:prSet/>
      <dgm:spPr/>
      <dgm:t>
        <a:bodyPr/>
        <a:lstStyle/>
        <a:p>
          <a:r>
            <a:rPr lang="en-IN" dirty="0" smtClean="0"/>
            <a:t>- Digital</a:t>
          </a:r>
          <a:endParaRPr lang="en-US" dirty="0"/>
        </a:p>
      </dgm:t>
    </dgm:pt>
    <dgm:pt modelId="{EAD2829E-ADCE-45E3-A10C-8EF7EA2D9651}" type="parTrans" cxnId="{A5CD9A2F-38A5-4BE7-89FF-6AEA32963DED}">
      <dgm:prSet/>
      <dgm:spPr/>
      <dgm:t>
        <a:bodyPr/>
        <a:lstStyle/>
        <a:p>
          <a:endParaRPr lang="en-US"/>
        </a:p>
      </dgm:t>
    </dgm:pt>
    <dgm:pt modelId="{AABB3C1F-6359-4F8B-A306-D9551B28B632}" type="sibTrans" cxnId="{A5CD9A2F-38A5-4BE7-89FF-6AEA32963DED}">
      <dgm:prSet/>
      <dgm:spPr/>
      <dgm:t>
        <a:bodyPr/>
        <a:lstStyle/>
        <a:p>
          <a:endParaRPr lang="en-US"/>
        </a:p>
      </dgm:t>
    </dgm:pt>
    <dgm:pt modelId="{AD67484C-19DA-4DB6-BE7B-AF24C19260B8}" type="pres">
      <dgm:prSet presAssocID="{C168697E-1CF5-44D6-A5F2-155852E4DAE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218F55F-EB66-40EB-8AF3-3C36B7BC0953}" type="pres">
      <dgm:prSet presAssocID="{D8074E23-911D-4748-9F39-F39A1FDCF454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7630BE-1C7F-4C88-B1B6-CEB16562CFDC}" type="pres">
      <dgm:prSet presAssocID="{0DDCDC8C-236E-4505-ABFC-66485BEA9A68}" presName="spacer" presStyleCnt="0"/>
      <dgm:spPr/>
    </dgm:pt>
    <dgm:pt modelId="{9A40BB72-8BE4-4C31-9A84-5A99A92751EE}" type="pres">
      <dgm:prSet presAssocID="{E3C260BD-E7EE-4CB4-8383-60C01F1EE121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46832A-909E-4861-A006-95D5A1361323}" type="pres">
      <dgm:prSet presAssocID="{A72AA485-2FFA-41C0-A1DA-BC66002A5449}" presName="spacer" presStyleCnt="0"/>
      <dgm:spPr/>
    </dgm:pt>
    <dgm:pt modelId="{34CAF378-2742-40BB-830D-3EAADC6123F3}" type="pres">
      <dgm:prSet presAssocID="{2C8C4013-67A3-4435-B679-D5B69EF2583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8C8976-5BD5-45A2-A7C7-ABFCF6B4D381}" type="pres">
      <dgm:prSet presAssocID="{A532E24B-C477-4A42-BD2F-FBBE3D37F4D5}" presName="spacer" presStyleCnt="0"/>
      <dgm:spPr/>
    </dgm:pt>
    <dgm:pt modelId="{888F838A-C77D-483B-A904-756AC70A6584}" type="pres">
      <dgm:prSet presAssocID="{E568BB3B-AB22-49BF-A2CF-BA8494E873B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5CD9A2F-38A5-4BE7-89FF-6AEA32963DED}" srcId="{C168697E-1CF5-44D6-A5F2-155852E4DAE6}" destId="{E568BB3B-AB22-49BF-A2CF-BA8494E873B2}" srcOrd="3" destOrd="0" parTransId="{EAD2829E-ADCE-45E3-A10C-8EF7EA2D9651}" sibTransId="{AABB3C1F-6359-4F8B-A306-D9551B28B632}"/>
    <dgm:cxn modelId="{AAA34BBB-5827-466C-8B0E-EA6F42C6A561}" srcId="{C168697E-1CF5-44D6-A5F2-155852E4DAE6}" destId="{2C8C4013-67A3-4435-B679-D5B69EF25835}" srcOrd="2" destOrd="0" parTransId="{C415BBA6-D3B4-4180-8146-B09FE7F1898F}" sibTransId="{A532E24B-C477-4A42-BD2F-FBBE3D37F4D5}"/>
    <dgm:cxn modelId="{510E4CA1-7CF9-4C8C-9BF5-752F441C53ED}" type="presOf" srcId="{E568BB3B-AB22-49BF-A2CF-BA8494E873B2}" destId="{888F838A-C77D-483B-A904-756AC70A6584}" srcOrd="0" destOrd="0" presId="urn:microsoft.com/office/officeart/2005/8/layout/vList2"/>
    <dgm:cxn modelId="{0E937CD7-E20D-47CF-8D1D-84A7ABEA3AE8}" srcId="{C168697E-1CF5-44D6-A5F2-155852E4DAE6}" destId="{D8074E23-911D-4748-9F39-F39A1FDCF454}" srcOrd="0" destOrd="0" parTransId="{46C1CCBA-B266-469F-9731-96A5011B8A68}" sibTransId="{0DDCDC8C-236E-4505-ABFC-66485BEA9A68}"/>
    <dgm:cxn modelId="{DF2F40E6-F424-46BD-B61E-75650AAB880A}" srcId="{C168697E-1CF5-44D6-A5F2-155852E4DAE6}" destId="{E3C260BD-E7EE-4CB4-8383-60C01F1EE121}" srcOrd="1" destOrd="0" parTransId="{DB40B144-2161-4D8F-B915-BE25DD02CF3B}" sibTransId="{A72AA485-2FFA-41C0-A1DA-BC66002A5449}"/>
    <dgm:cxn modelId="{E0D81563-9F79-443F-8D3B-FE112EE85757}" type="presOf" srcId="{2C8C4013-67A3-4435-B679-D5B69EF25835}" destId="{34CAF378-2742-40BB-830D-3EAADC6123F3}" srcOrd="0" destOrd="0" presId="urn:microsoft.com/office/officeart/2005/8/layout/vList2"/>
    <dgm:cxn modelId="{3B263B88-314F-4333-B401-095FB64DE1B4}" type="presOf" srcId="{D8074E23-911D-4748-9F39-F39A1FDCF454}" destId="{2218F55F-EB66-40EB-8AF3-3C36B7BC0953}" srcOrd="0" destOrd="0" presId="urn:microsoft.com/office/officeart/2005/8/layout/vList2"/>
    <dgm:cxn modelId="{7EE8399C-6723-4904-A6D3-B8B3C8BB58EF}" type="presOf" srcId="{C168697E-1CF5-44D6-A5F2-155852E4DAE6}" destId="{AD67484C-19DA-4DB6-BE7B-AF24C19260B8}" srcOrd="0" destOrd="0" presId="urn:microsoft.com/office/officeart/2005/8/layout/vList2"/>
    <dgm:cxn modelId="{7BF11049-DC18-44CC-A5C0-04F9695AB294}" type="presOf" srcId="{E3C260BD-E7EE-4CB4-8383-60C01F1EE121}" destId="{9A40BB72-8BE4-4C31-9A84-5A99A92751EE}" srcOrd="0" destOrd="0" presId="urn:microsoft.com/office/officeart/2005/8/layout/vList2"/>
    <dgm:cxn modelId="{C91B795C-01B0-41C9-BA85-D7436787A74B}" type="presParOf" srcId="{AD67484C-19DA-4DB6-BE7B-AF24C19260B8}" destId="{2218F55F-EB66-40EB-8AF3-3C36B7BC0953}" srcOrd="0" destOrd="0" presId="urn:microsoft.com/office/officeart/2005/8/layout/vList2"/>
    <dgm:cxn modelId="{BE33FC12-79E1-4464-A7B6-A38567FE7833}" type="presParOf" srcId="{AD67484C-19DA-4DB6-BE7B-AF24C19260B8}" destId="{FA7630BE-1C7F-4C88-B1B6-CEB16562CFDC}" srcOrd="1" destOrd="0" presId="urn:microsoft.com/office/officeart/2005/8/layout/vList2"/>
    <dgm:cxn modelId="{883ECAA8-4BE9-4742-A0F0-9DA6F7AF8289}" type="presParOf" srcId="{AD67484C-19DA-4DB6-BE7B-AF24C19260B8}" destId="{9A40BB72-8BE4-4C31-9A84-5A99A92751EE}" srcOrd="2" destOrd="0" presId="urn:microsoft.com/office/officeart/2005/8/layout/vList2"/>
    <dgm:cxn modelId="{76127A70-983A-429F-9FA2-A1CFAEF924C7}" type="presParOf" srcId="{AD67484C-19DA-4DB6-BE7B-AF24C19260B8}" destId="{9646832A-909E-4861-A006-95D5A1361323}" srcOrd="3" destOrd="0" presId="urn:microsoft.com/office/officeart/2005/8/layout/vList2"/>
    <dgm:cxn modelId="{F247C479-9BBA-4ADF-9134-DCC4EE469639}" type="presParOf" srcId="{AD67484C-19DA-4DB6-BE7B-AF24C19260B8}" destId="{34CAF378-2742-40BB-830D-3EAADC6123F3}" srcOrd="4" destOrd="0" presId="urn:microsoft.com/office/officeart/2005/8/layout/vList2"/>
    <dgm:cxn modelId="{D8FFA501-83D4-4FA6-89AD-796E44DEA7F2}" type="presParOf" srcId="{AD67484C-19DA-4DB6-BE7B-AF24C19260B8}" destId="{388C8976-5BD5-45A2-A7C7-ABFCF6B4D381}" srcOrd="5" destOrd="0" presId="urn:microsoft.com/office/officeart/2005/8/layout/vList2"/>
    <dgm:cxn modelId="{FC92B127-08A7-4559-9D62-B5C22C677550}" type="presParOf" srcId="{AD67484C-19DA-4DB6-BE7B-AF24C19260B8}" destId="{888F838A-C77D-483B-A904-756AC70A658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18F55F-EB66-40EB-8AF3-3C36B7BC0953}">
      <dsp:nvSpPr>
        <dsp:cNvPr id="0" name=""/>
        <dsp:cNvSpPr/>
      </dsp:nvSpPr>
      <dsp:spPr>
        <a:xfrm>
          <a:off x="0" y="364536"/>
          <a:ext cx="5962720" cy="59962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500" kern="1200"/>
            <a:t>HMCMM is using Microsoft Dynamics NAV</a:t>
          </a:r>
          <a:endParaRPr lang="en-US" sz="2500" kern="1200"/>
        </a:p>
      </dsp:txBody>
      <dsp:txXfrm>
        <a:off x="29271" y="393807"/>
        <a:ext cx="5904178" cy="541083"/>
      </dsp:txXfrm>
    </dsp:sp>
    <dsp:sp modelId="{9A40BB72-8BE4-4C31-9A84-5A99A92751EE}">
      <dsp:nvSpPr>
        <dsp:cNvPr id="0" name=""/>
        <dsp:cNvSpPr/>
      </dsp:nvSpPr>
      <dsp:spPr>
        <a:xfrm>
          <a:off x="0" y="1036161"/>
          <a:ext cx="5962720" cy="599625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500" kern="1200"/>
            <a:t>15 concurrent users of MS Dynamics NAV</a:t>
          </a:r>
          <a:endParaRPr lang="en-US" sz="2500" kern="1200"/>
        </a:p>
      </dsp:txBody>
      <dsp:txXfrm>
        <a:off x="29271" y="1065432"/>
        <a:ext cx="5904178" cy="541083"/>
      </dsp:txXfrm>
    </dsp:sp>
    <dsp:sp modelId="{34CAF378-2742-40BB-830D-3EAADC6123F3}">
      <dsp:nvSpPr>
        <dsp:cNvPr id="0" name=""/>
        <dsp:cNvSpPr/>
      </dsp:nvSpPr>
      <dsp:spPr>
        <a:xfrm>
          <a:off x="0" y="1707786"/>
          <a:ext cx="5962720" cy="599625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500" kern="1200"/>
            <a:t>Department covered in MS Dynamics NAV</a:t>
          </a:r>
          <a:endParaRPr lang="en-US" sz="2500" kern="1200"/>
        </a:p>
      </dsp:txBody>
      <dsp:txXfrm>
        <a:off x="29271" y="1737057"/>
        <a:ext cx="5904178" cy="541083"/>
      </dsp:txXfrm>
    </dsp:sp>
    <dsp:sp modelId="{FF1E9C58-F46D-4263-BE3B-ABE86195C851}">
      <dsp:nvSpPr>
        <dsp:cNvPr id="0" name=""/>
        <dsp:cNvSpPr/>
      </dsp:nvSpPr>
      <dsp:spPr>
        <a:xfrm>
          <a:off x="0" y="2307411"/>
          <a:ext cx="5962720" cy="1707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9316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IN" sz="2000" kern="1200"/>
            <a:t>Finance</a:t>
          </a:r>
          <a:endParaRPr lang="en-US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IN" sz="2000" kern="1200"/>
            <a:t>Sales</a:t>
          </a:r>
          <a:endParaRPr lang="en-US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IN" sz="2000" kern="1200"/>
            <a:t>Purchase</a:t>
          </a:r>
          <a:endParaRPr lang="en-US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IN" sz="2000" kern="1200"/>
            <a:t>Production</a:t>
          </a:r>
          <a:endParaRPr lang="en-US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IN" sz="2000" kern="1200"/>
            <a:t>Inventory</a:t>
          </a:r>
          <a:endParaRPr lang="en-US" sz="2000" kern="1200"/>
        </a:p>
      </dsp:txBody>
      <dsp:txXfrm>
        <a:off x="0" y="2307411"/>
        <a:ext cx="5962720" cy="1707750"/>
      </dsp:txXfrm>
    </dsp:sp>
    <dsp:sp modelId="{888F838A-C77D-483B-A904-756AC70A6584}">
      <dsp:nvSpPr>
        <dsp:cNvPr id="0" name=""/>
        <dsp:cNvSpPr/>
      </dsp:nvSpPr>
      <dsp:spPr>
        <a:xfrm>
          <a:off x="0" y="4015161"/>
          <a:ext cx="5962720" cy="599625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500" kern="1200" dirty="0"/>
            <a:t>Third party application used in HMCMM are</a:t>
          </a:r>
          <a:endParaRPr lang="en-US" sz="2500" kern="1200" dirty="0"/>
        </a:p>
      </dsp:txBody>
      <dsp:txXfrm>
        <a:off x="29271" y="4044432"/>
        <a:ext cx="5904178" cy="5410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5BC789-C5BB-4A3B-850F-B6DC5FB1EC28}" type="datetimeFigureOut">
              <a:rPr lang="en-IN" smtClean="0"/>
              <a:pPr/>
              <a:t>13-05-2022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58CF24-E852-4249-B31E-A5B256BC86E7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187179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8CF24-E852-4249-B31E-A5B256BC86E7}" type="slidenum">
              <a:rPr lang="en-IN" smtClean="0"/>
              <a:pPr/>
              <a:t>6</a:t>
            </a:fld>
            <a:endParaRPr lang="en-I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32AF-9103-4C97-80E0-DC4EB8491F08}" type="datetimeFigureOut">
              <a:rPr lang="en-IN" smtClean="0"/>
              <a:pPr/>
              <a:t>13-05-2022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B8F82-C9F8-4DFC-95B3-27B7C31852D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893144555"/>
      </p:ext>
    </p:extLst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32AF-9103-4C97-80E0-DC4EB8491F08}" type="datetimeFigureOut">
              <a:rPr lang="en-IN" smtClean="0"/>
              <a:pPr/>
              <a:t>13-05-2022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B8F82-C9F8-4DFC-95B3-27B7C31852D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416613062"/>
      </p:ext>
    </p:extLst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32AF-9103-4C97-80E0-DC4EB8491F08}" type="datetimeFigureOut">
              <a:rPr lang="en-IN" smtClean="0"/>
              <a:pPr/>
              <a:t>13-05-2022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B8F82-C9F8-4DFC-95B3-27B7C31852D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215443428"/>
      </p:ext>
    </p:extLst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32AF-9103-4C97-80E0-DC4EB8491F08}" type="datetimeFigureOut">
              <a:rPr lang="en-IN" smtClean="0"/>
              <a:pPr/>
              <a:t>13-05-2022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B8F82-C9F8-4DFC-95B3-27B7C31852D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535328190"/>
      </p:ext>
    </p:extLst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32AF-9103-4C97-80E0-DC4EB8491F08}" type="datetimeFigureOut">
              <a:rPr lang="en-IN" smtClean="0"/>
              <a:pPr/>
              <a:t>13-05-2022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B8F82-C9F8-4DFC-95B3-27B7C31852D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114637838"/>
      </p:ext>
    </p:extLst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32AF-9103-4C97-80E0-DC4EB8491F08}" type="datetimeFigureOut">
              <a:rPr lang="en-IN" smtClean="0"/>
              <a:pPr/>
              <a:t>13-05-2022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B8F82-C9F8-4DFC-95B3-27B7C31852D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498710279"/>
      </p:ext>
    </p:extLst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32AF-9103-4C97-80E0-DC4EB8491F08}" type="datetimeFigureOut">
              <a:rPr lang="en-IN" smtClean="0"/>
              <a:pPr/>
              <a:t>13-05-2022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B8F82-C9F8-4DFC-95B3-27B7C31852D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561957614"/>
      </p:ext>
    </p:extLst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32AF-9103-4C97-80E0-DC4EB8491F08}" type="datetimeFigureOut">
              <a:rPr lang="en-IN" smtClean="0"/>
              <a:pPr/>
              <a:t>13-05-2022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B8F82-C9F8-4DFC-95B3-27B7C31852D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964348011"/>
      </p:ext>
    </p:extLst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32AF-9103-4C97-80E0-DC4EB8491F08}" type="datetimeFigureOut">
              <a:rPr lang="en-IN" smtClean="0"/>
              <a:pPr/>
              <a:t>13-05-2022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B8F82-C9F8-4DFC-95B3-27B7C31852D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63088458"/>
      </p:ext>
    </p:extLst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32AF-9103-4C97-80E0-DC4EB8491F08}" type="datetimeFigureOut">
              <a:rPr lang="en-IN" smtClean="0"/>
              <a:pPr/>
              <a:t>13-05-2022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B8F82-C9F8-4DFC-95B3-27B7C31852D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617923741"/>
      </p:ext>
    </p:extLst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32AF-9103-4C97-80E0-DC4EB8491F08}" type="datetimeFigureOut">
              <a:rPr lang="en-IN" smtClean="0"/>
              <a:pPr/>
              <a:t>13-05-2022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B8F82-C9F8-4DFC-95B3-27B7C31852D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739010893"/>
      </p:ext>
    </p:extLst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832AF-9103-4C97-80E0-DC4EB8491F08}" type="datetimeFigureOut">
              <a:rPr lang="en-IN" smtClean="0"/>
              <a:pPr/>
              <a:t>13-05-2022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B8F82-C9F8-4DFC-95B3-27B7C31852D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00356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plit orient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internetofthingsagenda.techtarget.com/definition/RFID-radio-frequency-identification" TargetMode="External"/><Relationship Id="rId2" Type="http://schemas.openxmlformats.org/officeDocument/2006/relationships/hyperlink" Target="https://www.techtarget.com/whatis/definition/GPS-trackin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s://www.techtarget.com/searchdatacenter/definition/sensor-network" TargetMode="External"/><Relationship Id="rId4" Type="http://schemas.openxmlformats.org/officeDocument/2006/relationships/hyperlink" Target="https://www.techtarget.com/searcherp/definition/bar-code-or-barcode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ckinsey.com/featured-insights/china/china-and-the-world-inside-the-dynamics-of-a-changing-relationsh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A8AA5BC-4F7A-4226-8F99-6D824B226A9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11DBBF1-3229-4BD9-B3D1-B4CA571E743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 bwMode="white">
          <a:xfrm>
            <a:off x="0" y="843625"/>
            <a:ext cx="12188824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5BC87C3E-1040-4EE4-9BDB-9537F7A1B33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176" y="968282"/>
            <a:ext cx="12188824" cy="4946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3078FE-4778-462E-872D-02C72EFCBA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8942" y="1735289"/>
            <a:ext cx="5938400" cy="2166723"/>
          </a:xfrm>
        </p:spPr>
        <p:txBody>
          <a:bodyPr>
            <a:normAutofit/>
          </a:bodyPr>
          <a:lstStyle/>
          <a:p>
            <a:r>
              <a:rPr lang="en-IN" sz="6600" dirty="0" smtClean="0"/>
              <a:t>Supply Chain Management</a:t>
            </a:r>
            <a:endParaRPr lang="en-IN" sz="6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53C4BBD-4F06-4A6B-8DF1-48A610694B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74190" y="4514351"/>
            <a:ext cx="4644173" cy="1144884"/>
          </a:xfrm>
        </p:spPr>
        <p:txBody>
          <a:bodyPr>
            <a:normAutofit/>
          </a:bodyPr>
          <a:lstStyle/>
          <a:p>
            <a:r>
              <a:rPr lang="en-IN" dirty="0" smtClean="0"/>
              <a:t> Automotive Industry</a:t>
            </a:r>
            <a:endParaRPr lang="en-IN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F5CD5A0B-CDD7-427C-AA42-2EECFDFA181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 bwMode="white">
          <a:xfrm>
            <a:off x="0" y="6028863"/>
            <a:ext cx="12188824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421" y="1022836"/>
            <a:ext cx="4994031" cy="4843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0814750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>
                <a:solidFill>
                  <a:schemeClr val="accent1">
                    <a:lumMod val="50000"/>
                  </a:schemeClr>
                </a:solidFill>
              </a:rPr>
              <a:t>Agile SCM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9102" y="1825625"/>
            <a:ext cx="4474698" cy="4351338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Agile supply chain</a:t>
            </a:r>
            <a:r>
              <a:rPr lang="en-US" dirty="0" smtClean="0"/>
              <a:t> is focused on </a:t>
            </a:r>
          </a:p>
          <a:p>
            <a:pPr>
              <a:buNone/>
            </a:pPr>
            <a:r>
              <a:rPr lang="en-US" dirty="0" smtClean="0"/>
              <a:t>  - speed, </a:t>
            </a:r>
          </a:p>
          <a:p>
            <a:pPr>
              <a:buNone/>
            </a:pPr>
            <a:r>
              <a:rPr lang="en-US" dirty="0" smtClean="0"/>
              <a:t>  - cost efficiency,  </a:t>
            </a:r>
          </a:p>
          <a:p>
            <a:pPr>
              <a:buNone/>
            </a:pPr>
            <a:r>
              <a:rPr lang="en-US" dirty="0" smtClean="0"/>
              <a:t>  - responsiveness, </a:t>
            </a:r>
          </a:p>
          <a:p>
            <a:pPr>
              <a:buNone/>
            </a:pPr>
            <a:r>
              <a:rPr lang="en-US" dirty="0" smtClean="0"/>
              <a:t>  - flexibility and</a:t>
            </a:r>
          </a:p>
          <a:p>
            <a:pPr>
              <a:buNone/>
            </a:pPr>
            <a:r>
              <a:rPr lang="en-US" dirty="0" smtClean="0"/>
              <a:t>  - productivity </a:t>
            </a:r>
          </a:p>
          <a:p>
            <a:pPr>
              <a:buNone/>
            </a:pPr>
            <a:r>
              <a:rPr lang="en-US" dirty="0" smtClean="0"/>
              <a:t>   in the procurement, production and delivery to the customer.</a:t>
            </a:r>
            <a:endParaRPr lang="en-US" dirty="0"/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588" y="1825625"/>
            <a:ext cx="530352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7" name="Picture 9" descr="Agile Supply Chain: Accelerate Innovation - IndustrySta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7453" y="1756925"/>
            <a:ext cx="5570806" cy="45454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>
                <a:solidFill>
                  <a:schemeClr val="accent1">
                    <a:lumMod val="50000"/>
                  </a:schemeClr>
                </a:solidFill>
              </a:rPr>
              <a:t>Sustainable SCM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9446" y="1825625"/>
            <a:ext cx="5234354" cy="435133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b="1" dirty="0" smtClean="0"/>
              <a:t>In recent years a rising number of </a:t>
            </a:r>
            <a:r>
              <a:rPr lang="en-US" dirty="0" smtClean="0"/>
              <a:t>multinational corporations have pledged to work only with suppliers that adhere to social and environmental standards. Typically, these MNCs expect their first-tier suppliers to comply with those standards, and they ask that those suppliers in turn ask for compliance from </a:t>
            </a:r>
            <a:r>
              <a:rPr lang="en-US" i="1" dirty="0" smtClean="0"/>
              <a:t>their</a:t>
            </a:r>
            <a:r>
              <a:rPr lang="en-US" dirty="0" smtClean="0"/>
              <a:t> suppliers—who ideally ask the same from </a:t>
            </a:r>
            <a:r>
              <a:rPr lang="en-US" i="1" dirty="0" smtClean="0"/>
              <a:t>their</a:t>
            </a:r>
            <a:r>
              <a:rPr lang="en-US" dirty="0" smtClean="0"/>
              <a:t> suppliers. And so on. </a:t>
            </a:r>
            <a:endParaRPr lang="en-US" dirty="0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1569" y="1878866"/>
            <a:ext cx="4788388" cy="4085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Digital SCM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44529" y="1825625"/>
            <a:ext cx="5009271" cy="435133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  Ideally, a digital supply chain has processes that monitor real-time inventory levels, customer interactions with products, carrier locations, and equipment and uses this information to help plan and execute at increased levels of performance. </a:t>
            </a:r>
          </a:p>
          <a:p>
            <a:pPr>
              <a:buNone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  Technologies such as 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  <a:hlinkClick r:id="rId2"/>
              </a:rPr>
              <a:t>GPS tracking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, radio frequency identification (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  <a:hlinkClick r:id="rId3"/>
              </a:rPr>
              <a:t>RFID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), 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  <a:hlinkClick r:id="rId4"/>
              </a:rPr>
              <a:t>barcodes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, smart labels, location-based data and 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  <a:hlinkClick r:id="rId5"/>
              </a:rPr>
              <a:t>wireless sensor networks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 all play a part in a digital supply chain.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5249" y="1885071"/>
            <a:ext cx="5261318" cy="430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71B2258F-86CA-4D4D-8270-BC05FCDEBFB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ntique cash register keys">
            <a:extLst>
              <a:ext uri="{FF2B5EF4-FFF2-40B4-BE49-F238E27FC236}">
                <a16:creationId xmlns:a16="http://schemas.microsoft.com/office/drawing/2014/main" xmlns="" id="{4ABF67F5-415F-42F9-BEBE-77363079E0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9655" b="5758"/>
          <a:stretch/>
        </p:blipFill>
        <p:spPr>
          <a:xfrm>
            <a:off x="22" y="4"/>
            <a:ext cx="12191980" cy="6857999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xmlns="" id="{D5993D67-31E6-49E1-B604-BC36294BB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180882"/>
            <a:ext cx="5725551" cy="124101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IN" b="1" dirty="0" smtClean="0">
                <a:solidFill>
                  <a:schemeClr val="bg1"/>
                </a:solidFill>
                <a:latin typeface="Arial Black" pitchFamily="34" charset="0"/>
              </a:rPr>
              <a:t>Thanks</a:t>
            </a:r>
            <a:endParaRPr lang="en-US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41719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AE07D41-F342-439F-B494-3A2CD7623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2" y="629258"/>
            <a:ext cx="6586491" cy="1286160"/>
          </a:xfrm>
        </p:spPr>
        <p:txBody>
          <a:bodyPr anchor="b">
            <a:normAutofit/>
          </a:bodyPr>
          <a:lstStyle/>
          <a:p>
            <a:r>
              <a:rPr lang="en-IN" b="1" dirty="0"/>
              <a:t>Contents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7A59EA5B-A867-4C65-BCEE-BE335548ED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4" y="2438404"/>
            <a:ext cx="6586489" cy="3785419"/>
          </a:xfrm>
        </p:spPr>
        <p:txBody>
          <a:bodyPr>
            <a:normAutofit/>
          </a:bodyPr>
          <a:lstStyle/>
          <a:p>
            <a:r>
              <a:rPr lang="en-IN" sz="2400" dirty="0" smtClean="0"/>
              <a:t>Unpredictable challenges  : </a:t>
            </a:r>
            <a:r>
              <a:rPr lang="en-IN" sz="2400" dirty="0" err="1" smtClean="0"/>
              <a:t>Covid</a:t>
            </a:r>
            <a:r>
              <a:rPr lang="en-IN" sz="2400" dirty="0" smtClean="0"/>
              <a:t> 19, E-components shortages, Tsunami and India – China tension,</a:t>
            </a:r>
            <a:endParaRPr lang="en-IN" sz="2400" dirty="0"/>
          </a:p>
          <a:p>
            <a:r>
              <a:rPr lang="en-IN" sz="2400" dirty="0" smtClean="0"/>
              <a:t>Supply Chain Management</a:t>
            </a:r>
            <a:endParaRPr lang="en-IN" sz="2400" dirty="0"/>
          </a:p>
          <a:p>
            <a:pPr>
              <a:buNone/>
            </a:pPr>
            <a:r>
              <a:rPr lang="en-IN" sz="2400" dirty="0" smtClean="0"/>
              <a:t>  -  Resilient,</a:t>
            </a:r>
          </a:p>
          <a:p>
            <a:pPr>
              <a:buNone/>
            </a:pPr>
            <a:r>
              <a:rPr lang="en-IN" sz="2400" dirty="0" smtClean="0"/>
              <a:t>  -  Agile,</a:t>
            </a:r>
          </a:p>
          <a:p>
            <a:pPr>
              <a:buNone/>
            </a:pPr>
            <a:r>
              <a:rPr lang="en-IN" sz="2400" dirty="0" smtClean="0"/>
              <a:t>  -  Sustainable,</a:t>
            </a:r>
          </a:p>
          <a:p>
            <a:pPr>
              <a:buNone/>
            </a:pPr>
            <a:r>
              <a:rPr lang="en-IN" sz="2400" dirty="0" smtClean="0"/>
              <a:t>  -  Digital</a:t>
            </a:r>
            <a:endParaRPr lang="en-IN" sz="2400" dirty="0"/>
          </a:p>
        </p:txBody>
      </p:sp>
      <p:pic>
        <p:nvPicPr>
          <p:cNvPr id="7" name="Picture 6" descr="Exclamation mark on a yellow background">
            <a:extLst>
              <a:ext uri="{FF2B5EF4-FFF2-40B4-BE49-F238E27FC236}">
                <a16:creationId xmlns:a16="http://schemas.microsoft.com/office/drawing/2014/main" xmlns="" id="{DF1DF7EE-89F0-48DE-859A-4ED3586640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11" r="18194"/>
          <a:stretch/>
        </p:blipFill>
        <p:spPr>
          <a:xfrm>
            <a:off x="21" y="10"/>
            <a:ext cx="4635571" cy="6857990"/>
          </a:xfrm>
          <a:prstGeom prst="rect">
            <a:avLst/>
          </a:prstGeom>
          <a:effectLst/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A7F400EE-A8A5-48AF-B4D6-291B52C6F0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5080935" y="2115117"/>
            <a:ext cx="6309360" cy="0"/>
          </a:xfrm>
          <a:prstGeom prst="line">
            <a:avLst/>
          </a:prstGeom>
          <a:ln w="19050">
            <a:solidFill>
              <a:srgbClr val="D7A1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760949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>
                <a:solidFill>
                  <a:schemeClr val="accent1">
                    <a:lumMod val="50000"/>
                  </a:schemeClr>
                </a:solidFill>
              </a:rPr>
              <a:t>Unpredictable challenges </a:t>
            </a:r>
            <a:endParaRPr lang="en-IN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761637"/>
          </a:xfrm>
        </p:spPr>
        <p:txBody>
          <a:bodyPr>
            <a:normAutofit/>
          </a:bodyPr>
          <a:lstStyle/>
          <a:p>
            <a:pPr algn="just"/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Covid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19 - During the initial pandemic lockdowns, the automotive industry was hit hard, as global supply chains ground to a halt, manufacturers and dealers temporarily closed, and people stayed home and drove less.</a:t>
            </a:r>
          </a:p>
          <a:p>
            <a:endParaRPr lang="en-IN" dirty="0" smtClean="0">
              <a:solidFill>
                <a:schemeClr val="accent1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4894" y="3685735"/>
            <a:ext cx="8750104" cy="2491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438080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E-components - Now, automotive manufacturers are contending with shortages of semiconductor chips, which is impacting vehicle production.</a:t>
            </a:r>
          </a:p>
          <a:p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Unpredictable challenges </a:t>
            </a:r>
            <a:endParaRPr kumimoji="0" lang="en-IN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7618" y="3376246"/>
            <a:ext cx="9847385" cy="2771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17907"/>
          </a:xfrm>
        </p:spPr>
        <p:txBody>
          <a:bodyPr>
            <a:normAutofit/>
          </a:bodyPr>
          <a:lstStyle/>
          <a:p>
            <a:pPr fontAlgn="base"/>
            <a:r>
              <a:rPr lang="en-IN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Tsunami -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Brio Delayed, Toyota’s second plant inauguration postponed,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Maruti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cancelled 1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crore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production milestone celebration, Suzuki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Kizashi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and Nissan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Teana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Deliveries delayed.</a:t>
            </a:r>
          </a:p>
          <a:p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Unpredictable challenges </a:t>
            </a:r>
            <a:endParaRPr kumimoji="0" lang="en-IN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8994" y="3769189"/>
            <a:ext cx="8589963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0877"/>
            <a:ext cx="10515600" cy="2057058"/>
          </a:xfrm>
        </p:spPr>
        <p:txBody>
          <a:bodyPr/>
          <a:lstStyle/>
          <a:p>
            <a:pPr algn="just"/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</a:rPr>
              <a:t>Doklam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tension (India – China) The increasing dependence on single-country sources of supply, especially China, has grown more visible due to the crisis. If the links break, the disruptions increase. From 2000 to 2020, mainland China went from producing 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hlinkClick r:id="rId3"/>
              </a:rPr>
              <a:t>5 to 30 percent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 of the world’s manufacturing value added. 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Unpredictable challenges </a:t>
            </a:r>
            <a:endParaRPr kumimoji="0" lang="en-IN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 descr="Doklam standoff: Army takes steps for swift troop movement along China  border | India News | Zee New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53550" y="3826413"/>
            <a:ext cx="10100603" cy="281287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200" y="615777"/>
            <a:ext cx="10515600" cy="2352480"/>
          </a:xfrm>
        </p:spPr>
        <p:txBody>
          <a:bodyPr/>
          <a:lstStyle/>
          <a:p>
            <a:pPr algn="just">
              <a:buNone/>
            </a:pPr>
            <a:r>
              <a:rPr lang="en-US" sz="4000" b="1" dirty="0" smtClean="0">
                <a:solidFill>
                  <a:schemeClr val="accent1">
                    <a:lumMod val="50000"/>
                  </a:schemeClr>
                </a:solidFill>
              </a:rPr>
              <a:t>“The most successful organizations are </a:t>
            </a:r>
            <a:r>
              <a:rPr lang="en-US" sz="4000" b="1" u="sng" dirty="0" smtClean="0">
                <a:solidFill>
                  <a:schemeClr val="accent1">
                    <a:lumMod val="50000"/>
                  </a:schemeClr>
                </a:solidFill>
              </a:rPr>
              <a:t>resilient</a:t>
            </a:r>
            <a:r>
              <a:rPr lang="en-US" sz="4000" b="1" dirty="0" smtClean="0">
                <a:solidFill>
                  <a:schemeClr val="accent1">
                    <a:lumMod val="50000"/>
                  </a:schemeClr>
                </a:solidFill>
              </a:rPr>
              <a:t>, collaborative, and innovative. They can quickly </a:t>
            </a:r>
            <a:r>
              <a:rPr lang="en-US" sz="4000" b="1" u="sng" dirty="0" smtClean="0">
                <a:solidFill>
                  <a:schemeClr val="accent1">
                    <a:lumMod val="50000"/>
                  </a:schemeClr>
                </a:solidFill>
              </a:rPr>
              <a:t>adapt to changing</a:t>
            </a:r>
            <a:r>
              <a:rPr lang="en-US" sz="4000" b="1" dirty="0" smtClean="0">
                <a:solidFill>
                  <a:schemeClr val="accent1">
                    <a:lumMod val="50000"/>
                  </a:schemeClr>
                </a:solidFill>
              </a:rPr>
              <a:t> conditions, rapidly scale, and take advantage of opportunities as they arise,”</a:t>
            </a:r>
          </a:p>
          <a:p>
            <a:endParaRPr lang="en-US" dirty="0"/>
          </a:p>
        </p:txBody>
      </p:sp>
      <p:pic>
        <p:nvPicPr>
          <p:cNvPr id="9" name="Picture 4" descr="Organizational Success: Factors &amp; Definition - Video &amp; Lesson Transcript |  Study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2026" y="3390302"/>
            <a:ext cx="9889586" cy="2639427"/>
          </a:xfrm>
          <a:prstGeom prst="rect">
            <a:avLst/>
          </a:prstGeom>
          <a:noFill/>
        </p:spPr>
      </p:pic>
      <p:sp>
        <p:nvSpPr>
          <p:cNvPr id="10" name="Rounded Rectangle 9"/>
          <p:cNvSpPr/>
          <p:nvPr/>
        </p:nvSpPr>
        <p:spPr>
          <a:xfrm>
            <a:off x="9017391" y="5725551"/>
            <a:ext cx="2011680" cy="23915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8">
            <a:extLst>
              <a:ext uri="{FF2B5EF4-FFF2-40B4-BE49-F238E27FC236}">
                <a16:creationId xmlns:a16="http://schemas.microsoft.com/office/drawing/2014/main" xmlns="" id="{7DD77B92-CB36-4B20-A59A-59625E0F08A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" y="4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FD624D-EBA1-446D-A40B-8470AB99F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507" y="1463044"/>
            <a:ext cx="4019341" cy="2690949"/>
          </a:xfrm>
        </p:spPr>
        <p:txBody>
          <a:bodyPr anchor="t">
            <a:normAutofit/>
          </a:bodyPr>
          <a:lstStyle/>
          <a:p>
            <a:r>
              <a:rPr lang="en-IN" sz="5400" b="1" dirty="0" smtClean="0">
                <a:solidFill>
                  <a:schemeClr val="accent1">
                    <a:lumMod val="50000"/>
                  </a:schemeClr>
                </a:solidFill>
              </a:rPr>
              <a:t>Supply Chain Management</a:t>
            </a:r>
            <a:endParaRPr lang="en-IN" sz="5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20" name="Group 10">
            <a:extLst>
              <a:ext uri="{FF2B5EF4-FFF2-40B4-BE49-F238E27FC236}">
                <a16:creationId xmlns:a16="http://schemas.microsoft.com/office/drawing/2014/main" xmlns="" id="{B14B560F-9DD7-4302-A60B-EBD3EF59B0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09667" y="4415250"/>
            <a:ext cx="11982332" cy="2087795"/>
            <a:chOff x="143163" y="5763486"/>
            <a:chExt cx="11982332" cy="73955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3A9A4357-BD1D-4622-A4FE-766E6AB8DE8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C21D6966-343E-49AC-A026-D2497E0C3CA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2C1BBA94-3F40-40AA-8BB9-E69E25E537C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33707" y="587829"/>
            <a:ext cx="6505300" cy="56823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xmlns="" id="{A1DDD681-4168-439D-B66B-5CCD18F12D9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06775400"/>
              </p:ext>
            </p:extLst>
          </p:nvPr>
        </p:nvGraphicFramePr>
        <p:xfrm>
          <a:off x="5407705" y="1014154"/>
          <a:ext cx="5962720" cy="4979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3822247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>
                <a:solidFill>
                  <a:schemeClr val="accent1">
                    <a:lumMod val="50000"/>
                  </a:schemeClr>
                </a:solidFill>
              </a:rPr>
              <a:t>Resilient SCM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7243" y="1825625"/>
            <a:ext cx="5458265" cy="4351338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en-US" sz="2900" dirty="0" smtClean="0">
                <a:solidFill>
                  <a:schemeClr val="accent1">
                    <a:lumMod val="50000"/>
                  </a:schemeClr>
                </a:solidFill>
              </a:rPr>
              <a:t>   The capacity to absorb stress, recover critical functionality, and thrive in altered circumstances have become a key element in a company’s overall health. </a:t>
            </a:r>
          </a:p>
          <a:p>
            <a:pPr algn="just">
              <a:buNone/>
            </a:pPr>
            <a:r>
              <a:rPr lang="en-US" sz="2900" dirty="0" smtClean="0">
                <a:solidFill>
                  <a:schemeClr val="accent1">
                    <a:lumMod val="50000"/>
                  </a:schemeClr>
                </a:solidFill>
              </a:rPr>
              <a:t>   Resilient companies enjoy better outcomes than their peers in three ways: the immediate impact of an external shock on their performance can be lower, the speed of their recovery can be faster, and the extent of their recovery can be higher.</a:t>
            </a:r>
            <a:endParaRPr lang="en-IN" sz="2900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662" y="1842867"/>
            <a:ext cx="5314364" cy="436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ounded Rectangle 4"/>
          <p:cNvSpPr/>
          <p:nvPr/>
        </p:nvSpPr>
        <p:spPr>
          <a:xfrm>
            <a:off x="675249" y="5528603"/>
            <a:ext cx="4965896" cy="60491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296</Words>
  <Application>Microsoft Office PowerPoint</Application>
  <PresentationFormat>Custom</PresentationFormat>
  <Paragraphs>44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Supply Chain Management</vt:lpstr>
      <vt:lpstr>Contents</vt:lpstr>
      <vt:lpstr>Unpredictable challenges </vt:lpstr>
      <vt:lpstr> </vt:lpstr>
      <vt:lpstr>Unpredictable challenges </vt:lpstr>
      <vt:lpstr>Unpredictable challenges </vt:lpstr>
      <vt:lpstr>Slide 7</vt:lpstr>
      <vt:lpstr>Supply Chain Management</vt:lpstr>
      <vt:lpstr>Resilient SCM</vt:lpstr>
      <vt:lpstr>Agile SCM</vt:lpstr>
      <vt:lpstr>Sustainable SCM</vt:lpstr>
      <vt:lpstr>Digital SCM</vt:lpstr>
      <vt:lpstr>Thanks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HMCMM</dc:title>
  <dc:creator/>
  <cp:lastModifiedBy/>
  <cp:revision>25</cp:revision>
  <dcterms:created xsi:type="dcterms:W3CDTF">2021-03-02T07:52:08Z</dcterms:created>
  <dcterms:modified xsi:type="dcterms:W3CDTF">2022-05-13T06:12:35Z</dcterms:modified>
</cp:coreProperties>
</file>