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notesMasterIdLst>
    <p:notesMasterId r:id="rId20"/>
  </p:notesMasterIdLst>
  <p:sldIdLst>
    <p:sldId id="355" r:id="rId2"/>
    <p:sldId id="258" r:id="rId3"/>
    <p:sldId id="329" r:id="rId4"/>
    <p:sldId id="330" r:id="rId5"/>
    <p:sldId id="331" r:id="rId6"/>
    <p:sldId id="341" r:id="rId7"/>
    <p:sldId id="332" r:id="rId8"/>
    <p:sldId id="333" r:id="rId9"/>
    <p:sldId id="342" r:id="rId10"/>
    <p:sldId id="343" r:id="rId11"/>
    <p:sldId id="344" r:id="rId12"/>
    <p:sldId id="345" r:id="rId13"/>
    <p:sldId id="346" r:id="rId14"/>
    <p:sldId id="347" r:id="rId15"/>
    <p:sldId id="348" r:id="rId16"/>
    <p:sldId id="350" r:id="rId17"/>
    <p:sldId id="334" r:id="rId18"/>
    <p:sldId id="35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CB7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62" autoAdjust="0"/>
    <p:restoredTop sz="94624" autoAdjust="0"/>
  </p:normalViewPr>
  <p:slideViewPr>
    <p:cSldViewPr>
      <p:cViewPr varScale="1">
        <p:scale>
          <a:sx n="86" d="100"/>
          <a:sy n="86" d="100"/>
        </p:scale>
        <p:origin x="1354" y="67"/>
      </p:cViewPr>
      <p:guideLst>
        <p:guide orient="horz" pos="2160"/>
        <p:guide pos="2880"/>
      </p:guideLst>
    </p:cSldViewPr>
  </p:slideViewPr>
  <p:outlineViewPr>
    <p:cViewPr>
      <p:scale>
        <a:sx n="33" d="100"/>
        <a:sy n="33" d="100"/>
      </p:scale>
      <p:origin x="0" y="107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B7B657-8A18-444F-961F-C78D87FCA1E9}" type="datetimeFigureOut">
              <a:rPr lang="en-US" smtClean="0"/>
              <a:pPr/>
              <a:t>4/8/2022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229C5F-4560-414C-ADEF-BE1B33750CD6}" type="slidenum">
              <a:rPr lang="en-US" smtClean="0"/>
              <a:pPr/>
              <a:t>‹#›</a:t>
            </a:fld>
            <a:endParaRPr lang="en-US" dirty="0"/>
          </a:p>
        </p:txBody>
      </p:sp>
    </p:spTree>
    <p:extLst>
      <p:ext uri="{BB962C8B-B14F-4D97-AF65-F5344CB8AC3E}">
        <p14:creationId xmlns:p14="http://schemas.microsoft.com/office/powerpoint/2010/main" val="934036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93330" cy="3035808"/>
          </a:xfrm>
        </p:spPr>
        <p:txBody>
          <a:bodyPr anchor="ctr">
            <a:noAutofit/>
          </a:bodyPr>
          <a:lstStyle>
            <a:lvl1pPr algn="l">
              <a:lnSpc>
                <a:spcPct val="80000"/>
              </a:lnSpc>
              <a:defRPr sz="6400" b="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ECD63F1-6295-47AA-B932-60BDB3DC9930}" type="datetime1">
              <a:rPr lang="en-US" smtClean="0"/>
              <a:pPr/>
              <a:t>4/8/2022</a:t>
            </a:fld>
            <a:endParaRPr lang="en-US" dirty="0"/>
          </a:p>
        </p:txBody>
      </p:sp>
      <p:sp>
        <p:nvSpPr>
          <p:cNvPr id="5" name="Footer Placeholder 4"/>
          <p:cNvSpPr>
            <a:spLocks noGrp="1"/>
          </p:cNvSpPr>
          <p:nvPr>
            <p:ph type="ftr" sz="quarter" idx="11"/>
          </p:nvPr>
        </p:nvSpPr>
        <p:spPr>
          <a:xfrm>
            <a:off x="812805" y="6272785"/>
            <a:ext cx="4745736" cy="365125"/>
          </a:xfrm>
        </p:spPr>
        <p:txBody>
          <a:bodyPr/>
          <a:lstStyle/>
          <a:p>
            <a:r>
              <a:rPr lang="en-US" dirty="0"/>
              <a:t>Rakesh Bansal</a:t>
            </a:r>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fld id="{3A6995DB-C46E-4048-854A-55B94DF8E47A}" type="slidenum">
              <a:rPr lang="en-US" smtClean="0"/>
              <a:pPr/>
              <a:t>‹#›</a:t>
            </a:fld>
            <a:endParaRPr lang="en-US" dirty="0"/>
          </a:p>
        </p:txBody>
      </p:sp>
    </p:spTree>
    <p:extLst>
      <p:ext uri="{BB962C8B-B14F-4D97-AF65-F5344CB8AC3E}">
        <p14:creationId xmlns:p14="http://schemas.microsoft.com/office/powerpoint/2010/main" val="3028771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E3CEC86-2EF1-40E5-B745-16A4A89315E9}" type="datetime1">
              <a:rPr lang="en-US" smtClean="0"/>
              <a:pPr/>
              <a:t>4/8/2022</a:t>
            </a:fld>
            <a:endParaRPr lang="en-US" dirty="0"/>
          </a:p>
        </p:txBody>
      </p:sp>
      <p:sp>
        <p:nvSpPr>
          <p:cNvPr id="8" name="Footer Placeholder 7"/>
          <p:cNvSpPr>
            <a:spLocks noGrp="1"/>
          </p:cNvSpPr>
          <p:nvPr>
            <p:ph type="ftr" sz="quarter" idx="11"/>
          </p:nvPr>
        </p:nvSpPr>
        <p:spPr/>
        <p:txBody>
          <a:bodyPr/>
          <a:lstStyle/>
          <a:p>
            <a:r>
              <a:rPr lang="en-US" dirty="0"/>
              <a:t>Rakesh Bansal</a:t>
            </a:r>
          </a:p>
        </p:txBody>
      </p:sp>
      <p:sp>
        <p:nvSpPr>
          <p:cNvPr id="9" name="Slide Number Placeholder 8"/>
          <p:cNvSpPr>
            <a:spLocks noGrp="1"/>
          </p:cNvSpPr>
          <p:nvPr>
            <p:ph type="sldNum" sz="quarter" idx="12"/>
          </p:nvPr>
        </p:nvSpPr>
        <p:spPr/>
        <p:txBody>
          <a:bodyPr/>
          <a:lstStyle/>
          <a:p>
            <a:fld id="{3A6995DB-C46E-4048-854A-55B94DF8E47A}" type="slidenum">
              <a:rPr lang="en-US" smtClean="0"/>
              <a:pPr/>
              <a:t>‹#›</a:t>
            </a:fld>
            <a:endParaRPr lang="en-US" dirty="0"/>
          </a:p>
        </p:txBody>
      </p:sp>
    </p:spTree>
    <p:extLst>
      <p:ext uri="{BB962C8B-B14F-4D97-AF65-F5344CB8AC3E}">
        <p14:creationId xmlns:p14="http://schemas.microsoft.com/office/powerpoint/2010/main" val="3046368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lvl1pPr>
              <a:defRPr b="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E8584AF-8872-4175-98E9-7E1E4DAE64D4}" type="datetime1">
              <a:rPr lang="en-US" smtClean="0"/>
              <a:pPr/>
              <a:t>4/8/2022</a:t>
            </a:fld>
            <a:endParaRPr lang="en-US" dirty="0"/>
          </a:p>
        </p:txBody>
      </p:sp>
      <p:sp>
        <p:nvSpPr>
          <p:cNvPr id="8" name="Footer Placeholder 7"/>
          <p:cNvSpPr>
            <a:spLocks noGrp="1"/>
          </p:cNvSpPr>
          <p:nvPr>
            <p:ph type="ftr" sz="quarter" idx="11"/>
          </p:nvPr>
        </p:nvSpPr>
        <p:spPr/>
        <p:txBody>
          <a:bodyPr/>
          <a:lstStyle/>
          <a:p>
            <a:r>
              <a:rPr lang="en-US" dirty="0"/>
              <a:t>Rakesh Bansal</a:t>
            </a:r>
          </a:p>
        </p:txBody>
      </p:sp>
      <p:sp>
        <p:nvSpPr>
          <p:cNvPr id="9" name="Slide Number Placeholder 8"/>
          <p:cNvSpPr>
            <a:spLocks noGrp="1"/>
          </p:cNvSpPr>
          <p:nvPr>
            <p:ph type="sldNum" sz="quarter" idx="12"/>
          </p:nvPr>
        </p:nvSpPr>
        <p:spPr/>
        <p:txBody>
          <a:bodyPr/>
          <a:lstStyle/>
          <a:p>
            <a:fld id="{3A6995DB-C46E-4048-854A-55B94DF8E47A}" type="slidenum">
              <a:rPr lang="en-US" smtClean="0"/>
              <a:pPr/>
              <a:t>‹#›</a:t>
            </a:fld>
            <a:endParaRPr lang="en-US" dirty="0"/>
          </a:p>
        </p:txBody>
      </p:sp>
    </p:spTree>
    <p:extLst>
      <p:ext uri="{BB962C8B-B14F-4D97-AF65-F5344CB8AC3E}">
        <p14:creationId xmlns:p14="http://schemas.microsoft.com/office/powerpoint/2010/main" val="1067432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B1D332A-E59F-4C53-B68C-A0A689094A38}" type="datetime1">
              <a:rPr lang="en-US" smtClean="0"/>
              <a:pPr/>
              <a:t>4/8/2022</a:t>
            </a:fld>
            <a:endParaRPr lang="en-US" dirty="0"/>
          </a:p>
        </p:txBody>
      </p:sp>
      <p:sp>
        <p:nvSpPr>
          <p:cNvPr id="8" name="Footer Placeholder 7"/>
          <p:cNvSpPr>
            <a:spLocks noGrp="1"/>
          </p:cNvSpPr>
          <p:nvPr>
            <p:ph type="ftr" sz="quarter" idx="11"/>
          </p:nvPr>
        </p:nvSpPr>
        <p:spPr/>
        <p:txBody>
          <a:bodyPr/>
          <a:lstStyle/>
          <a:p>
            <a:r>
              <a:rPr lang="en-US" dirty="0"/>
              <a:t>Rakesh Bansal</a:t>
            </a:r>
          </a:p>
        </p:txBody>
      </p:sp>
      <p:sp>
        <p:nvSpPr>
          <p:cNvPr id="9" name="Slide Number Placeholder 8"/>
          <p:cNvSpPr>
            <a:spLocks noGrp="1"/>
          </p:cNvSpPr>
          <p:nvPr>
            <p:ph type="sldNum" sz="quarter" idx="12"/>
          </p:nvPr>
        </p:nvSpPr>
        <p:spPr/>
        <p:txBody>
          <a:bodyPr/>
          <a:lstStyle/>
          <a:p>
            <a:fld id="{3A6995DB-C46E-4048-854A-55B94DF8E47A}" type="slidenum">
              <a:rPr lang="en-US" smtClean="0"/>
              <a:pPr/>
              <a:t>‹#›</a:t>
            </a:fld>
            <a:endParaRPr lang="en-US" dirty="0"/>
          </a:p>
        </p:txBody>
      </p:sp>
    </p:spTree>
    <p:extLst>
      <p:ext uri="{BB962C8B-B14F-4D97-AF65-F5344CB8AC3E}">
        <p14:creationId xmlns:p14="http://schemas.microsoft.com/office/powerpoint/2010/main" val="4180351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0000"/>
              </a:lnSpc>
              <a:defRPr sz="6400" b="0"/>
            </a:lvl1pPr>
          </a:lstStyle>
          <a:p>
            <a:r>
              <a:rPr lang="en-US"/>
              <a:t>Click to edit Master title style</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fld id="{0192847C-9A34-4AFA-9AB2-71A11CED9EB3}" type="datetime1">
              <a:rPr lang="en-US" smtClean="0"/>
              <a:pPr/>
              <a:t>4/8/2022</a:t>
            </a:fld>
            <a:endParaRPr lang="en-US" dirty="0"/>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r>
              <a:rPr lang="en-US" dirty="0"/>
              <a:t>Rakesh Bansal</a:t>
            </a:r>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fld id="{3A6995DB-C46E-4048-854A-55B94DF8E47A}" type="slidenum">
              <a:rPr lang="en-US" smtClean="0"/>
              <a:pPr/>
              <a:t>‹#›</a:t>
            </a:fld>
            <a:endParaRPr lang="en-US" dirty="0"/>
          </a:p>
        </p:txBody>
      </p:sp>
    </p:spTree>
    <p:extLst>
      <p:ext uri="{BB962C8B-B14F-4D97-AF65-F5344CB8AC3E}">
        <p14:creationId xmlns:p14="http://schemas.microsoft.com/office/powerpoint/2010/main" val="969882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D5E066-E473-471F-A1B0-46A526E55C9B}" type="datetime1">
              <a:rPr lang="en-US" smtClean="0"/>
              <a:pPr/>
              <a:t>4/8/2022</a:t>
            </a:fld>
            <a:endParaRPr lang="en-US" dirty="0"/>
          </a:p>
        </p:txBody>
      </p:sp>
      <p:sp>
        <p:nvSpPr>
          <p:cNvPr id="6" name="Footer Placeholder 5"/>
          <p:cNvSpPr>
            <a:spLocks noGrp="1"/>
          </p:cNvSpPr>
          <p:nvPr>
            <p:ph type="ftr" sz="quarter" idx="11"/>
          </p:nvPr>
        </p:nvSpPr>
        <p:spPr/>
        <p:txBody>
          <a:bodyPr/>
          <a:lstStyle/>
          <a:p>
            <a:r>
              <a:rPr lang="en-US" dirty="0"/>
              <a:t>Rakesh Bansal</a:t>
            </a:r>
          </a:p>
        </p:txBody>
      </p:sp>
      <p:sp>
        <p:nvSpPr>
          <p:cNvPr id="7" name="Slide Number Placeholder 6"/>
          <p:cNvSpPr>
            <a:spLocks noGrp="1"/>
          </p:cNvSpPr>
          <p:nvPr>
            <p:ph type="sldNum" sz="quarter" idx="12"/>
          </p:nvPr>
        </p:nvSpPr>
        <p:spPr/>
        <p:txBody>
          <a:bodyPr/>
          <a:lstStyle/>
          <a:p>
            <a:fld id="{3A6995DB-C46E-4048-854A-55B94DF8E47A}" type="slidenum">
              <a:rPr lang="en-US" smtClean="0"/>
              <a:pPr/>
              <a:t>‹#›</a:t>
            </a:fld>
            <a:endParaRPr lang="en-US" dirty="0"/>
          </a:p>
        </p:txBody>
      </p:sp>
    </p:spTree>
    <p:extLst>
      <p:ext uri="{BB962C8B-B14F-4D97-AF65-F5344CB8AC3E}">
        <p14:creationId xmlns:p14="http://schemas.microsoft.com/office/powerpoint/2010/main" val="2493903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AF3137F-8DAF-46A4-A205-BF4640B18D8E}" type="datetime1">
              <a:rPr lang="en-US" smtClean="0"/>
              <a:pPr/>
              <a:t>4/8/2022</a:t>
            </a:fld>
            <a:endParaRPr lang="en-US" dirty="0"/>
          </a:p>
        </p:txBody>
      </p:sp>
      <p:sp>
        <p:nvSpPr>
          <p:cNvPr id="8" name="Footer Placeholder 7"/>
          <p:cNvSpPr>
            <a:spLocks noGrp="1"/>
          </p:cNvSpPr>
          <p:nvPr>
            <p:ph type="ftr" sz="quarter" idx="11"/>
          </p:nvPr>
        </p:nvSpPr>
        <p:spPr/>
        <p:txBody>
          <a:bodyPr/>
          <a:lstStyle/>
          <a:p>
            <a:r>
              <a:rPr lang="en-US" dirty="0"/>
              <a:t>Rakesh Bansal</a:t>
            </a:r>
          </a:p>
        </p:txBody>
      </p:sp>
      <p:sp>
        <p:nvSpPr>
          <p:cNvPr id="9" name="Slide Number Placeholder 8"/>
          <p:cNvSpPr>
            <a:spLocks noGrp="1"/>
          </p:cNvSpPr>
          <p:nvPr>
            <p:ph type="sldNum" sz="quarter" idx="12"/>
          </p:nvPr>
        </p:nvSpPr>
        <p:spPr/>
        <p:txBody>
          <a:bodyPr/>
          <a:lstStyle/>
          <a:p>
            <a:fld id="{3A6995DB-C46E-4048-854A-55B94DF8E47A}" type="slidenum">
              <a:rPr lang="en-US" smtClean="0"/>
              <a:pPr/>
              <a:t>‹#›</a:t>
            </a:fld>
            <a:endParaRPr lang="en-US" dirty="0"/>
          </a:p>
        </p:txBody>
      </p:sp>
    </p:spTree>
    <p:extLst>
      <p:ext uri="{BB962C8B-B14F-4D97-AF65-F5344CB8AC3E}">
        <p14:creationId xmlns:p14="http://schemas.microsoft.com/office/powerpoint/2010/main" val="2448494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6EA221A7-2674-402E-AF7E-FD43B30157EF}" type="datetime1">
              <a:rPr lang="en-US" smtClean="0"/>
              <a:pPr/>
              <a:t>4/8/2022</a:t>
            </a:fld>
            <a:endParaRPr lang="en-US" dirty="0"/>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r>
              <a:rPr lang="en-US" dirty="0"/>
              <a:t>Rakesh Bansal</a:t>
            </a:r>
          </a:p>
        </p:txBody>
      </p:sp>
      <p:sp>
        <p:nvSpPr>
          <p:cNvPr id="5" name="Slide Number Placeholder 4"/>
          <p:cNvSpPr>
            <a:spLocks noGrp="1"/>
          </p:cNvSpPr>
          <p:nvPr>
            <p:ph type="sldNum" sz="quarter" idx="12"/>
          </p:nvPr>
        </p:nvSpPr>
        <p:spPr/>
        <p:txBody>
          <a:bodyPr/>
          <a:lstStyle/>
          <a:p>
            <a:fld id="{3A6995DB-C46E-4048-854A-55B94DF8E47A}" type="slidenum">
              <a:rPr lang="en-US" smtClean="0"/>
              <a:pPr/>
              <a:t>‹#›</a:t>
            </a:fld>
            <a:endParaRPr lang="en-US" dirty="0"/>
          </a:p>
        </p:txBody>
      </p:sp>
    </p:spTree>
    <p:extLst>
      <p:ext uri="{BB962C8B-B14F-4D97-AF65-F5344CB8AC3E}">
        <p14:creationId xmlns:p14="http://schemas.microsoft.com/office/powerpoint/2010/main" val="2977735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3776F3-8EC1-41A6-AFB4-C00F2D78F48D}" type="datetime1">
              <a:rPr lang="en-US" smtClean="0"/>
              <a:pPr/>
              <a:t>4/8/2022</a:t>
            </a:fld>
            <a:endParaRPr lang="en-US" dirty="0"/>
          </a:p>
        </p:txBody>
      </p:sp>
      <p:sp>
        <p:nvSpPr>
          <p:cNvPr id="3" name="Footer Placeholder 2"/>
          <p:cNvSpPr>
            <a:spLocks noGrp="1"/>
          </p:cNvSpPr>
          <p:nvPr>
            <p:ph type="ftr" sz="quarter" idx="11"/>
          </p:nvPr>
        </p:nvSpPr>
        <p:spPr/>
        <p:txBody>
          <a:bodyPr/>
          <a:lstStyle/>
          <a:p>
            <a:r>
              <a:rPr lang="en-US" dirty="0"/>
              <a:t>Rakesh Bansal</a:t>
            </a:r>
          </a:p>
        </p:txBody>
      </p:sp>
      <p:sp>
        <p:nvSpPr>
          <p:cNvPr id="4" name="Slide Number Placeholder 3"/>
          <p:cNvSpPr>
            <a:spLocks noGrp="1"/>
          </p:cNvSpPr>
          <p:nvPr>
            <p:ph type="sldNum" sz="quarter" idx="12"/>
          </p:nvPr>
        </p:nvSpPr>
        <p:spPr/>
        <p:txBody>
          <a:bodyPr/>
          <a:lstStyle/>
          <a:p>
            <a:fld id="{3A6995DB-C46E-4048-854A-55B94DF8E47A}" type="slidenum">
              <a:rPr lang="en-US" smtClean="0"/>
              <a:pPr/>
              <a:t>‹#›</a:t>
            </a:fld>
            <a:endParaRPr lang="en-US" dirty="0"/>
          </a:p>
        </p:txBody>
      </p:sp>
    </p:spTree>
    <p:extLst>
      <p:ext uri="{BB962C8B-B14F-4D97-AF65-F5344CB8AC3E}">
        <p14:creationId xmlns:p14="http://schemas.microsoft.com/office/powerpoint/2010/main" val="3092679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n-US"/>
              <a:t>Click to edit Master title style</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361124DD-2536-492D-A421-5ADC4CB3EA65}" type="datetime1">
              <a:rPr lang="en-US" smtClean="0"/>
              <a:pPr/>
              <a:t>4/8/2022</a:t>
            </a:fld>
            <a:endParaRPr lang="en-US" dirty="0"/>
          </a:p>
        </p:txBody>
      </p:sp>
      <p:sp>
        <p:nvSpPr>
          <p:cNvPr id="10" name="Footer Placeholder 9"/>
          <p:cNvSpPr>
            <a:spLocks noGrp="1"/>
          </p:cNvSpPr>
          <p:nvPr>
            <p:ph type="ftr" sz="quarter" idx="11"/>
          </p:nvPr>
        </p:nvSpPr>
        <p:spPr/>
        <p:txBody>
          <a:bodyPr/>
          <a:lstStyle/>
          <a:p>
            <a:r>
              <a:rPr lang="en-US" dirty="0"/>
              <a:t>Rakesh Bansal</a:t>
            </a:r>
          </a:p>
        </p:txBody>
      </p:sp>
      <p:sp>
        <p:nvSpPr>
          <p:cNvPr id="11" name="Slide Number Placeholder 10"/>
          <p:cNvSpPr>
            <a:spLocks noGrp="1"/>
          </p:cNvSpPr>
          <p:nvPr>
            <p:ph type="sldNum" sz="quarter" idx="12"/>
          </p:nvPr>
        </p:nvSpPr>
        <p:spPr/>
        <p:txBody>
          <a:bodyPr/>
          <a:lstStyle/>
          <a:p>
            <a:fld id="{3A6995DB-C46E-4048-854A-55B94DF8E47A}" type="slidenum">
              <a:rPr lang="en-US" smtClean="0"/>
              <a:pPr/>
              <a:t>‹#›</a:t>
            </a:fld>
            <a:endParaRPr lang="en-US" dirty="0"/>
          </a:p>
        </p:txBody>
      </p:sp>
    </p:spTree>
    <p:extLst>
      <p:ext uri="{BB962C8B-B14F-4D97-AF65-F5344CB8AC3E}">
        <p14:creationId xmlns:p14="http://schemas.microsoft.com/office/powerpoint/2010/main" val="1750806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9E1FA02F-067F-4868-BD20-CE7766975F4A}" type="datetime1">
              <a:rPr lang="en-US" smtClean="0"/>
              <a:pPr/>
              <a:t>4/8/2022</a:t>
            </a:fld>
            <a:endParaRPr lang="en-US" dirty="0"/>
          </a:p>
        </p:txBody>
      </p:sp>
      <p:sp>
        <p:nvSpPr>
          <p:cNvPr id="10" name="Slide Number Placeholder 9"/>
          <p:cNvSpPr>
            <a:spLocks noGrp="1"/>
          </p:cNvSpPr>
          <p:nvPr>
            <p:ph type="sldNum" sz="quarter" idx="12"/>
          </p:nvPr>
        </p:nvSpPr>
        <p:spPr/>
        <p:txBody>
          <a:bodyPr/>
          <a:lstStyle/>
          <a:p>
            <a:fld id="{3A6995DB-C46E-4048-854A-55B94DF8E47A}" type="slidenum">
              <a:rPr lang="en-US" smtClean="0"/>
              <a:pPr/>
              <a:t>‹#›</a:t>
            </a:fld>
            <a:endParaRPr lang="en-US" dirty="0"/>
          </a:p>
        </p:txBody>
      </p:sp>
    </p:spTree>
    <p:extLst>
      <p:ext uri="{BB962C8B-B14F-4D97-AF65-F5344CB8AC3E}">
        <p14:creationId xmlns:p14="http://schemas.microsoft.com/office/powerpoint/2010/main" val="751995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788323CA-A389-4BAF-BAF5-6ADF973F0394}" type="datetime1">
              <a:rPr lang="en-US" smtClean="0"/>
              <a:pPr/>
              <a:t>4/8/2022</a:t>
            </a:fld>
            <a:endParaRPr lang="en-US" dirty="0"/>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r>
              <a:rPr lang="en-US" dirty="0"/>
              <a:t>Rakesh Bansal</a:t>
            </a:r>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3A6995DB-C46E-4048-854A-55B94DF8E47A}" type="slidenum">
              <a:rPr lang="en-US" smtClean="0"/>
              <a:pPr/>
              <a:t>‹#›</a:t>
            </a:fld>
            <a:endParaRPr lang="en-US" dirty="0"/>
          </a:p>
        </p:txBody>
      </p:sp>
    </p:spTree>
    <p:extLst>
      <p:ext uri="{BB962C8B-B14F-4D97-AF65-F5344CB8AC3E}">
        <p14:creationId xmlns:p14="http://schemas.microsoft.com/office/powerpoint/2010/main" val="1198754494"/>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hf sldNum="0" hdr="0" dt="0"/>
  <p:txStyles>
    <p:titleStyle>
      <a:lvl1pPr algn="l" defTabSz="914400" rtl="0" eaLnBrk="1" latinLnBrk="0" hangingPunct="1">
        <a:lnSpc>
          <a:spcPct val="90000"/>
        </a:lnSpc>
        <a:spcBef>
          <a:spcPct val="0"/>
        </a:spcBef>
        <a:buNone/>
        <a:defRPr sz="420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sp>
        <p:nvSpPr>
          <p:cNvPr id="6" name="Title 2"/>
          <p:cNvSpPr txBox="1">
            <a:spLocks/>
          </p:cNvSpPr>
          <p:nvPr/>
        </p:nvSpPr>
        <p:spPr>
          <a:xfrm>
            <a:off x="1447800" y="2819400"/>
            <a:ext cx="6324600" cy="9144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200" b="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en-US" sz="6000" b="1" dirty="0"/>
              <a:t>Dow Theory</a:t>
            </a:r>
            <a:endParaRPr lang="en-US" dirty="0"/>
          </a:p>
        </p:txBody>
      </p:sp>
    </p:spTree>
    <p:extLst>
      <p:ext uri="{BB962C8B-B14F-4D97-AF65-F5344CB8AC3E}">
        <p14:creationId xmlns:p14="http://schemas.microsoft.com/office/powerpoint/2010/main" val="1471443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19800" y="990600"/>
            <a:ext cx="2895600" cy="4876800"/>
          </a:xfrm>
        </p:spPr>
        <p:txBody>
          <a:bodyPr>
            <a:normAutofit/>
          </a:bodyPr>
          <a:lstStyle/>
          <a:p>
            <a:pPr marL="0" indent="0">
              <a:buNone/>
            </a:pPr>
            <a:r>
              <a:rPr lang="en-US" sz="2400" dirty="0"/>
              <a:t>Prices don’t move so smoothly in a straight line, rather there is day to day price fluctuation and these primary and secondary trends consist of many minor trends.</a:t>
            </a:r>
          </a:p>
          <a:p>
            <a:pPr marL="0" indent="0">
              <a:buNone/>
            </a:pPr>
            <a:endParaRPr lang="en-US" sz="2400" dirty="0"/>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457200"/>
            <a:ext cx="5638800" cy="5586686"/>
          </a:xfrm>
          <a:prstGeom prst="rect">
            <a:avLst/>
          </a:prstGeom>
        </p:spPr>
      </p:pic>
    </p:spTree>
    <p:extLst>
      <p:ext uri="{BB962C8B-B14F-4D97-AF65-F5344CB8AC3E}">
        <p14:creationId xmlns:p14="http://schemas.microsoft.com/office/powerpoint/2010/main" val="2261339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19800" y="990600"/>
            <a:ext cx="2895600" cy="4876800"/>
          </a:xfrm>
        </p:spPr>
        <p:txBody>
          <a:bodyPr>
            <a:normAutofit/>
          </a:bodyPr>
          <a:lstStyle/>
          <a:p>
            <a:pPr marL="0" indent="0">
              <a:buNone/>
            </a:pPr>
            <a:r>
              <a:rPr lang="en-US" sz="2400" dirty="0"/>
              <a:t>As long as each successive top is higher than the previous top and each successive bottom is higher than the previous bottom, Trend is considered up and we say markets are bullish</a:t>
            </a:r>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793792"/>
            <a:ext cx="5499100" cy="5448277"/>
          </a:xfrm>
          <a:prstGeom prst="rect">
            <a:avLst/>
          </a:prstGeom>
        </p:spPr>
      </p:pic>
    </p:spTree>
    <p:extLst>
      <p:ext uri="{BB962C8B-B14F-4D97-AF65-F5344CB8AC3E}">
        <p14:creationId xmlns:p14="http://schemas.microsoft.com/office/powerpoint/2010/main" val="820564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19800" y="990600"/>
            <a:ext cx="2895600" cy="4876800"/>
          </a:xfrm>
        </p:spPr>
        <p:txBody>
          <a:bodyPr>
            <a:normAutofit/>
          </a:bodyPr>
          <a:lstStyle/>
          <a:p>
            <a:pPr marL="0" indent="0">
              <a:buNone/>
            </a:pPr>
            <a:r>
              <a:rPr lang="en-US" sz="2400" dirty="0"/>
              <a:t>As long as each successive top is higher than the previous top and each successive bottom is higher than the previous bottom, Trend is considered up and we say markets are bullish</a:t>
            </a:r>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793792"/>
            <a:ext cx="5499100" cy="5448277"/>
          </a:xfrm>
          <a:prstGeom prst="rect">
            <a:avLst/>
          </a:prstGeom>
        </p:spPr>
      </p:pic>
    </p:spTree>
    <p:extLst>
      <p:ext uri="{BB962C8B-B14F-4D97-AF65-F5344CB8AC3E}">
        <p14:creationId xmlns:p14="http://schemas.microsoft.com/office/powerpoint/2010/main" val="4691790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19800" y="990600"/>
            <a:ext cx="2895600" cy="4876800"/>
          </a:xfrm>
        </p:spPr>
        <p:txBody>
          <a:bodyPr>
            <a:normAutofit/>
          </a:bodyPr>
          <a:lstStyle/>
          <a:p>
            <a:pPr marL="0" indent="0">
              <a:buNone/>
            </a:pPr>
            <a:r>
              <a:rPr lang="en-US" sz="2400" dirty="0"/>
              <a:t>As long as each successive bottom is lower than the previous bottom and each successive top is lower than the previous top, Trend is considered down and we say markets are bearish</a:t>
            </a:r>
          </a:p>
          <a:p>
            <a:pPr marL="0" indent="0">
              <a:buNone/>
            </a:pPr>
            <a:endParaRPr lang="en-US" sz="2400" dirty="0"/>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859255"/>
            <a:ext cx="5074920" cy="5008145"/>
          </a:xfrm>
          <a:prstGeom prst="rect">
            <a:avLst/>
          </a:prstGeom>
        </p:spPr>
      </p:pic>
    </p:spTree>
    <p:extLst>
      <p:ext uri="{BB962C8B-B14F-4D97-AF65-F5344CB8AC3E}">
        <p14:creationId xmlns:p14="http://schemas.microsoft.com/office/powerpoint/2010/main" val="1707585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04875" y="304800"/>
            <a:ext cx="6324600" cy="914400"/>
          </a:xfrm>
        </p:spPr>
        <p:txBody>
          <a:bodyPr>
            <a:normAutofit/>
          </a:bodyPr>
          <a:lstStyle/>
          <a:p>
            <a:pPr algn="ctr"/>
            <a:r>
              <a:rPr lang="en-US" b="1" dirty="0"/>
              <a:t>Trading via Trends</a:t>
            </a:r>
            <a:endParaRPr lang="en-US" dirty="0"/>
          </a:p>
        </p:txBody>
      </p:sp>
      <p:sp>
        <p:nvSpPr>
          <p:cNvPr id="2" name="Content Placeholder 1"/>
          <p:cNvSpPr>
            <a:spLocks noGrp="1"/>
          </p:cNvSpPr>
          <p:nvPr>
            <p:ph idx="1"/>
          </p:nvPr>
        </p:nvSpPr>
        <p:spPr>
          <a:xfrm>
            <a:off x="457200" y="1219200"/>
            <a:ext cx="8229600" cy="4876800"/>
          </a:xfrm>
        </p:spPr>
        <p:txBody>
          <a:bodyPr>
            <a:normAutofit/>
          </a:bodyPr>
          <a:lstStyle/>
          <a:p>
            <a:pPr marL="182563" indent="-7938" algn="just">
              <a:buNone/>
            </a:pPr>
            <a:endParaRPr lang="en-US" sz="2400" dirty="0"/>
          </a:p>
          <a:p>
            <a:pPr marL="182563" indent="-7938" algn="just">
              <a:buNone/>
            </a:pPr>
            <a:r>
              <a:rPr lang="en-US" sz="2400" dirty="0"/>
              <a:t>Trading via trends is an essence of Technical Analysis. It can be broadly classified into two categories</a:t>
            </a:r>
          </a:p>
          <a:p>
            <a:pPr marL="182563" indent="-7938" algn="just">
              <a:buNone/>
            </a:pPr>
            <a:endParaRPr lang="en-US" sz="2400" dirty="0"/>
          </a:p>
          <a:p>
            <a:pPr marL="517525" indent="-342900" algn="just">
              <a:buFont typeface="Wingdings" panose="05000000000000000000" pitchFamily="2" charset="2"/>
              <a:buChar char="q"/>
            </a:pPr>
            <a:r>
              <a:rPr lang="en-US" sz="2400" dirty="0"/>
              <a:t>Trading via Higher Top -Higher Bottom formations</a:t>
            </a:r>
          </a:p>
          <a:p>
            <a:pPr marL="517525" indent="-342900" algn="just">
              <a:buFont typeface="Wingdings" panose="05000000000000000000" pitchFamily="2" charset="2"/>
              <a:buChar char="q"/>
            </a:pPr>
            <a:r>
              <a:rPr lang="en-US" sz="2400" dirty="0"/>
              <a:t>Trading via Lower top–Lower bottom formations</a:t>
            </a:r>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spTree>
    <p:extLst>
      <p:ext uri="{BB962C8B-B14F-4D97-AF65-F5344CB8AC3E}">
        <p14:creationId xmlns:p14="http://schemas.microsoft.com/office/powerpoint/2010/main" val="9482033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04875" y="304800"/>
            <a:ext cx="6324600" cy="914400"/>
          </a:xfrm>
        </p:spPr>
        <p:txBody>
          <a:bodyPr>
            <a:normAutofit fontScale="90000"/>
          </a:bodyPr>
          <a:lstStyle/>
          <a:p>
            <a:pPr algn="ctr"/>
            <a:r>
              <a:rPr lang="en-US" b="1" dirty="0"/>
              <a:t>Trading via Higher Top -Higher Bottom formations</a:t>
            </a:r>
            <a:endParaRPr lang="en-US" dirty="0"/>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1295400"/>
            <a:ext cx="6408927" cy="6324600"/>
          </a:xfrm>
        </p:spPr>
      </p:pic>
    </p:spTree>
    <p:extLst>
      <p:ext uri="{BB962C8B-B14F-4D97-AF65-F5344CB8AC3E}">
        <p14:creationId xmlns:p14="http://schemas.microsoft.com/office/powerpoint/2010/main" val="32284652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04875" y="304800"/>
            <a:ext cx="6324600" cy="914400"/>
          </a:xfrm>
        </p:spPr>
        <p:txBody>
          <a:bodyPr>
            <a:normAutofit fontScale="90000"/>
          </a:bodyPr>
          <a:lstStyle/>
          <a:p>
            <a:pPr algn="ctr"/>
            <a:r>
              <a:rPr lang="en-US" b="1" dirty="0"/>
              <a:t>Trading via Lower top–Lower bottom formations</a:t>
            </a:r>
            <a:endParaRPr lang="en-US" dirty="0"/>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1238250"/>
            <a:ext cx="6324600" cy="6241382"/>
          </a:xfrm>
        </p:spPr>
      </p:pic>
    </p:spTree>
    <p:extLst>
      <p:ext uri="{BB962C8B-B14F-4D97-AF65-F5344CB8AC3E}">
        <p14:creationId xmlns:p14="http://schemas.microsoft.com/office/powerpoint/2010/main" val="506058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19200" y="304800"/>
            <a:ext cx="6324600" cy="914400"/>
          </a:xfrm>
        </p:spPr>
        <p:txBody>
          <a:bodyPr>
            <a:normAutofit fontScale="90000"/>
          </a:bodyPr>
          <a:lstStyle/>
          <a:p>
            <a:pPr algn="ctr"/>
            <a:r>
              <a:rPr lang="en-US" b="1" dirty="0"/>
              <a:t>Crux of Trading via Trends</a:t>
            </a:r>
            <a:endParaRPr lang="en-US" dirty="0"/>
          </a:p>
        </p:txBody>
      </p:sp>
      <p:sp>
        <p:nvSpPr>
          <p:cNvPr id="2" name="Content Placeholder 1"/>
          <p:cNvSpPr>
            <a:spLocks noGrp="1"/>
          </p:cNvSpPr>
          <p:nvPr>
            <p:ph idx="1"/>
          </p:nvPr>
        </p:nvSpPr>
        <p:spPr>
          <a:xfrm>
            <a:off x="457200" y="1219200"/>
            <a:ext cx="8229600" cy="4876800"/>
          </a:xfrm>
        </p:spPr>
        <p:txBody>
          <a:bodyPr>
            <a:normAutofit fontScale="92500" lnSpcReduction="10000"/>
          </a:bodyPr>
          <a:lstStyle/>
          <a:p>
            <a:pPr marL="517525" indent="-342900" algn="just">
              <a:buFont typeface="Wingdings" panose="05000000000000000000" pitchFamily="2" charset="2"/>
              <a:buChar char="q"/>
            </a:pPr>
            <a:r>
              <a:rPr lang="en-US" sz="2400" dirty="0"/>
              <a:t>Trend once established remains in force and does not changes direction overnight. </a:t>
            </a:r>
          </a:p>
          <a:p>
            <a:pPr marL="517525" indent="-342900" algn="just">
              <a:buFont typeface="Wingdings" panose="05000000000000000000" pitchFamily="2" charset="2"/>
              <a:buChar char="q"/>
            </a:pPr>
            <a:r>
              <a:rPr lang="en-US" sz="2400" dirty="0"/>
              <a:t>Trend is a trader’s best friend and there is an old saying “stay with your best friend”.</a:t>
            </a:r>
          </a:p>
          <a:p>
            <a:pPr marL="517525" indent="-342900" algn="just">
              <a:buFont typeface="Wingdings" panose="05000000000000000000" pitchFamily="2" charset="2"/>
              <a:buChar char="q"/>
            </a:pPr>
            <a:r>
              <a:rPr lang="en-US" sz="2400" dirty="0"/>
              <a:t>Never try to predict Intraday or small price movements commonly said as </a:t>
            </a:r>
            <a:r>
              <a:rPr lang="en-US" sz="2400" dirty="0" err="1"/>
              <a:t>Aaj</a:t>
            </a:r>
            <a:r>
              <a:rPr lang="en-US" sz="2400" dirty="0"/>
              <a:t> </a:t>
            </a:r>
            <a:r>
              <a:rPr lang="en-US" sz="2400" dirty="0" err="1"/>
              <a:t>Kal</a:t>
            </a:r>
            <a:r>
              <a:rPr lang="en-US" sz="2400" dirty="0"/>
              <a:t> </a:t>
            </a:r>
            <a:r>
              <a:rPr lang="en-US" sz="2400" dirty="0" err="1"/>
              <a:t>Ka</a:t>
            </a:r>
            <a:r>
              <a:rPr lang="en-US" sz="2400" dirty="0"/>
              <a:t> </a:t>
            </a:r>
            <a:r>
              <a:rPr lang="en-US" sz="2400" dirty="0" err="1"/>
              <a:t>Hisab</a:t>
            </a:r>
            <a:r>
              <a:rPr lang="en-US" sz="2400" dirty="0"/>
              <a:t> </a:t>
            </a:r>
            <a:r>
              <a:rPr lang="en-US" sz="2400" dirty="0" err="1"/>
              <a:t>Kitab</a:t>
            </a:r>
            <a:r>
              <a:rPr lang="en-US" sz="2400" dirty="0"/>
              <a:t> in Hindi </a:t>
            </a:r>
          </a:p>
          <a:p>
            <a:pPr marL="517525" indent="-342900" algn="just">
              <a:buFont typeface="Wingdings" panose="05000000000000000000" pitchFamily="2" charset="2"/>
              <a:buChar char="q"/>
            </a:pPr>
            <a:r>
              <a:rPr lang="en-US" sz="2400" dirty="0"/>
              <a:t>Market discounts everything and no matter what the event is; one should stay with the trend and trade Higher Top-Higher Bottom and Lower Top-Lower Bottom formations with discipline and patience as this might lead a step forward towards wealth creation.</a:t>
            </a:r>
          </a:p>
          <a:p>
            <a:pPr marL="182563" indent="-7938" algn="just">
              <a:buNone/>
            </a:pPr>
            <a:endParaRPr lang="en-US" sz="2400" dirty="0"/>
          </a:p>
          <a:p>
            <a:pPr marL="182563" indent="-7938" algn="just">
              <a:buNone/>
            </a:pPr>
            <a:r>
              <a:rPr lang="en-US" sz="2400" dirty="0"/>
              <a:t>Let’s understand the power of trading via trends with real life market examples</a:t>
            </a:r>
          </a:p>
          <a:p>
            <a:pPr marL="182563" indent="-7938" algn="just">
              <a:buNone/>
            </a:pPr>
            <a:endParaRPr lang="en-US" sz="2400" dirty="0"/>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spTree>
    <p:extLst>
      <p:ext uri="{BB962C8B-B14F-4D97-AF65-F5344CB8AC3E}">
        <p14:creationId xmlns:p14="http://schemas.microsoft.com/office/powerpoint/2010/main" val="37096476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47800" y="762000"/>
            <a:ext cx="6324600" cy="5105400"/>
          </a:xfrm>
        </p:spPr>
        <p:txBody>
          <a:bodyPr>
            <a:normAutofit/>
          </a:bodyPr>
          <a:lstStyle/>
          <a:p>
            <a:pPr algn="ctr"/>
            <a:r>
              <a:rPr lang="en-US" b="1" dirty="0"/>
              <a:t>Short Term Trading in</a:t>
            </a:r>
            <a:br>
              <a:rPr lang="en-US" b="1" dirty="0"/>
            </a:br>
            <a:r>
              <a:rPr lang="en-US" b="1" dirty="0"/>
              <a:t>F&amp;O segment</a:t>
            </a:r>
            <a:br>
              <a:rPr lang="en-US" b="1" dirty="0"/>
            </a:br>
            <a:r>
              <a:rPr lang="en-US" b="1" dirty="0"/>
              <a:t> Via</a:t>
            </a:r>
            <a:br>
              <a:rPr lang="en-US" b="1" dirty="0"/>
            </a:br>
            <a:r>
              <a:rPr lang="en-US" b="1" dirty="0"/>
              <a:t> Dow Theory</a:t>
            </a:r>
            <a:endParaRPr lang="en-US" dirty="0"/>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spTree>
    <p:extLst>
      <p:ext uri="{BB962C8B-B14F-4D97-AF65-F5344CB8AC3E}">
        <p14:creationId xmlns:p14="http://schemas.microsoft.com/office/powerpoint/2010/main" val="1936306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19200" y="914400"/>
            <a:ext cx="6934200" cy="914400"/>
          </a:xfrm>
        </p:spPr>
        <p:txBody>
          <a:bodyPr>
            <a:normAutofit fontScale="90000"/>
          </a:bodyPr>
          <a:lstStyle/>
          <a:p>
            <a:pPr algn="ctr"/>
            <a:r>
              <a:rPr b="1" dirty="0"/>
              <a:t>			      </a:t>
            </a:r>
            <a:br>
              <a:rPr b="1" dirty="0"/>
            </a:br>
            <a:r>
              <a:rPr lang="en-IN" b="1" dirty="0"/>
              <a:t>DOW Theory</a:t>
            </a:r>
            <a:br>
              <a:rPr dirty="0"/>
            </a:br>
            <a:endParaRPr lang="en-US" dirty="0"/>
          </a:p>
        </p:txBody>
      </p:sp>
      <p:sp>
        <p:nvSpPr>
          <p:cNvPr id="2" name="Content Placeholder 1"/>
          <p:cNvSpPr>
            <a:spLocks noGrp="1"/>
          </p:cNvSpPr>
          <p:nvPr>
            <p:ph idx="1"/>
          </p:nvPr>
        </p:nvSpPr>
        <p:spPr>
          <a:xfrm>
            <a:off x="457200" y="2667000"/>
            <a:ext cx="8229600" cy="3429000"/>
          </a:xfrm>
        </p:spPr>
        <p:txBody>
          <a:bodyPr>
            <a:normAutofit/>
          </a:bodyPr>
          <a:lstStyle/>
          <a:p>
            <a:pPr marL="182563" indent="-7938" algn="just">
              <a:buNone/>
            </a:pPr>
            <a:r>
              <a:rPr lang="en-US" sz="2400" dirty="0"/>
              <a:t>Dow Theory is named after Charles H Dow, who is considered as the father of Technical Analysis. </a:t>
            </a:r>
          </a:p>
          <a:p>
            <a:pPr marL="182563" indent="-7938" algn="just">
              <a:buNone/>
            </a:pPr>
            <a:r>
              <a:rPr lang="en-US" sz="2400" dirty="0"/>
              <a:t>Charles H Dow(1851-1902) ,however neither wrote a   book nor published his complete theory on the market, but several followers and associates have published work based on his theory from 255 Wall Street Journal editorials written by him. These editorials reflected his belief on stock market behavior.</a:t>
            </a:r>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71600" y="19050"/>
            <a:ext cx="6324600" cy="914400"/>
          </a:xfrm>
        </p:spPr>
        <p:txBody>
          <a:bodyPr>
            <a:normAutofit fontScale="90000"/>
          </a:bodyPr>
          <a:lstStyle/>
          <a:p>
            <a:pPr algn="ctr"/>
            <a:r>
              <a:rPr lang="en-US" b="1" dirty="0"/>
              <a:t>Principles of Dow Theory</a:t>
            </a:r>
            <a:endParaRPr lang="en-US" dirty="0"/>
          </a:p>
        </p:txBody>
      </p:sp>
      <p:sp>
        <p:nvSpPr>
          <p:cNvPr id="2" name="Content Placeholder 1"/>
          <p:cNvSpPr>
            <a:spLocks noGrp="1"/>
          </p:cNvSpPr>
          <p:nvPr>
            <p:ph idx="1"/>
          </p:nvPr>
        </p:nvSpPr>
        <p:spPr>
          <a:xfrm>
            <a:off x="533400" y="1143000"/>
            <a:ext cx="8229600" cy="5108034"/>
          </a:xfrm>
        </p:spPr>
        <p:txBody>
          <a:bodyPr>
            <a:normAutofit lnSpcReduction="10000"/>
          </a:bodyPr>
          <a:lstStyle/>
          <a:p>
            <a:pPr marL="182563" indent="-7938" algn="just">
              <a:buNone/>
            </a:pPr>
            <a:r>
              <a:rPr lang="en-US" sz="2400" dirty="0"/>
              <a:t>1. The Stock Market Discounts All Information</a:t>
            </a:r>
          </a:p>
          <a:p>
            <a:pPr marL="182563" indent="-7938" algn="just">
              <a:buNone/>
            </a:pPr>
            <a:endParaRPr lang="en-US" sz="2400" dirty="0"/>
          </a:p>
          <a:p>
            <a:pPr marL="182563" indent="-7938" algn="just">
              <a:buNone/>
            </a:pPr>
            <a:r>
              <a:rPr lang="en-US" sz="2400" dirty="0"/>
              <a:t>2. The Stock Market Have Three Trends</a:t>
            </a:r>
          </a:p>
          <a:p>
            <a:pPr marL="182563" indent="-7938" algn="just">
              <a:buNone/>
            </a:pPr>
            <a:r>
              <a:rPr lang="en-US" sz="2400" dirty="0"/>
              <a:t>      a. Primary Trend</a:t>
            </a:r>
          </a:p>
          <a:p>
            <a:pPr marL="182563" indent="-7938" algn="just">
              <a:buNone/>
            </a:pPr>
            <a:r>
              <a:rPr lang="en-US" sz="2400" dirty="0"/>
              <a:t>      b. Secondary trend</a:t>
            </a:r>
          </a:p>
          <a:p>
            <a:pPr marL="182563" indent="-7938" algn="just">
              <a:buNone/>
            </a:pPr>
            <a:r>
              <a:rPr lang="en-US" sz="2400" dirty="0"/>
              <a:t>      c. Minor Trend</a:t>
            </a:r>
          </a:p>
          <a:p>
            <a:pPr marL="182563" indent="-7938" algn="just">
              <a:buNone/>
            </a:pPr>
            <a:endParaRPr lang="en-US" sz="2400" dirty="0"/>
          </a:p>
          <a:p>
            <a:pPr marL="182563" indent="-7938" algn="just">
              <a:buNone/>
            </a:pPr>
            <a:r>
              <a:rPr lang="en-US" sz="2400" dirty="0"/>
              <a:t>3. Primary Trend Have Three Phases</a:t>
            </a:r>
          </a:p>
          <a:p>
            <a:pPr marL="631825" indent="-457200" algn="just">
              <a:buAutoNum type="alphaLcPeriod"/>
            </a:pPr>
            <a:r>
              <a:rPr lang="en-US" sz="2400" dirty="0"/>
              <a:t>Accumulation Phase</a:t>
            </a:r>
          </a:p>
          <a:p>
            <a:pPr marL="631825" indent="-457200" algn="just">
              <a:buAutoNum type="alphaLcPeriod"/>
            </a:pPr>
            <a:r>
              <a:rPr lang="en-US" sz="2400" dirty="0"/>
              <a:t>Participation Phase</a:t>
            </a:r>
          </a:p>
          <a:p>
            <a:pPr marL="631825" indent="-457200" algn="just">
              <a:buAutoNum type="alphaLcPeriod"/>
            </a:pPr>
            <a:r>
              <a:rPr lang="en-US" sz="2400" dirty="0"/>
              <a:t>Distribution Phase</a:t>
            </a:r>
          </a:p>
          <a:p>
            <a:pPr marL="182563" indent="-7938" algn="just">
              <a:buNone/>
            </a:pPr>
            <a:endParaRPr lang="en-US" sz="2400" dirty="0"/>
          </a:p>
          <a:p>
            <a:pPr marL="182563" indent="-7938" algn="just">
              <a:buNone/>
            </a:pPr>
            <a:endParaRPr lang="en-US" sz="2400" dirty="0"/>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spTree>
    <p:extLst>
      <p:ext uri="{BB962C8B-B14F-4D97-AF65-F5344CB8AC3E}">
        <p14:creationId xmlns:p14="http://schemas.microsoft.com/office/powerpoint/2010/main" val="1000826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19200" y="838200"/>
            <a:ext cx="6324600" cy="914400"/>
          </a:xfrm>
        </p:spPr>
        <p:txBody>
          <a:bodyPr>
            <a:normAutofit fontScale="90000"/>
          </a:bodyPr>
          <a:lstStyle/>
          <a:p>
            <a:pPr algn="ctr"/>
            <a:r>
              <a:rPr lang="en-US" b="1" dirty="0"/>
              <a:t>Principles of Dow Theory</a:t>
            </a:r>
            <a:endParaRPr lang="en-US" dirty="0"/>
          </a:p>
        </p:txBody>
      </p:sp>
      <p:sp>
        <p:nvSpPr>
          <p:cNvPr id="2" name="Content Placeholder 1"/>
          <p:cNvSpPr>
            <a:spLocks noGrp="1"/>
          </p:cNvSpPr>
          <p:nvPr>
            <p:ph idx="1"/>
          </p:nvPr>
        </p:nvSpPr>
        <p:spPr>
          <a:xfrm>
            <a:off x="457200" y="2057400"/>
            <a:ext cx="8229600" cy="3124200"/>
          </a:xfrm>
        </p:spPr>
        <p:txBody>
          <a:bodyPr>
            <a:normAutofit/>
          </a:bodyPr>
          <a:lstStyle/>
          <a:p>
            <a:pPr marL="182563" indent="-7938" algn="just">
              <a:buNone/>
            </a:pPr>
            <a:r>
              <a:rPr lang="en-US" dirty="0"/>
              <a:t>4</a:t>
            </a:r>
            <a:r>
              <a:rPr lang="en-US" sz="2400" dirty="0"/>
              <a:t>. Stock Market Indexes Must Confirm Each Other</a:t>
            </a:r>
          </a:p>
          <a:p>
            <a:pPr marL="182563" indent="-7938" algn="just">
              <a:buNone/>
            </a:pPr>
            <a:endParaRPr lang="en-US" sz="2400" dirty="0"/>
          </a:p>
          <a:p>
            <a:pPr marL="182563" indent="-7938" algn="just">
              <a:buNone/>
            </a:pPr>
            <a:r>
              <a:rPr lang="en-US" sz="2400" dirty="0"/>
              <a:t>5. Volume Must Confirm the Trend</a:t>
            </a:r>
          </a:p>
          <a:p>
            <a:pPr marL="182563" indent="-7938" algn="just">
              <a:buNone/>
            </a:pPr>
            <a:endParaRPr lang="en-US" sz="2400" dirty="0"/>
          </a:p>
          <a:p>
            <a:pPr marL="182563" indent="-7938" algn="just">
              <a:buNone/>
            </a:pPr>
            <a:r>
              <a:rPr lang="en-US" sz="2400" dirty="0"/>
              <a:t>6. Trend Remains Intact Until and Unless Clear Reversal Signals Occur</a:t>
            </a:r>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spTree>
    <p:extLst>
      <p:ext uri="{BB962C8B-B14F-4D97-AF65-F5344CB8AC3E}">
        <p14:creationId xmlns:p14="http://schemas.microsoft.com/office/powerpoint/2010/main" val="2501361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19200" y="304800"/>
            <a:ext cx="6324600" cy="914400"/>
          </a:xfrm>
        </p:spPr>
        <p:txBody>
          <a:bodyPr>
            <a:normAutofit fontScale="90000"/>
          </a:bodyPr>
          <a:lstStyle/>
          <a:p>
            <a:pPr algn="ctr"/>
            <a:r>
              <a:rPr lang="en-US" b="1" dirty="0"/>
              <a:t>Problems with Dow Theory</a:t>
            </a:r>
            <a:endParaRPr lang="en-US" dirty="0"/>
          </a:p>
        </p:txBody>
      </p:sp>
      <p:sp>
        <p:nvSpPr>
          <p:cNvPr id="2" name="Content Placeholder 1"/>
          <p:cNvSpPr>
            <a:spLocks noGrp="1"/>
          </p:cNvSpPr>
          <p:nvPr>
            <p:ph idx="1"/>
          </p:nvPr>
        </p:nvSpPr>
        <p:spPr>
          <a:xfrm>
            <a:off x="457200" y="1219200"/>
            <a:ext cx="8229600" cy="4876800"/>
          </a:xfrm>
        </p:spPr>
        <p:txBody>
          <a:bodyPr>
            <a:normAutofit fontScale="92500" lnSpcReduction="10000"/>
          </a:bodyPr>
          <a:lstStyle/>
          <a:p>
            <a:pPr marL="182563" indent="-7938" algn="just">
              <a:buNone/>
            </a:pPr>
            <a:r>
              <a:rPr lang="en-US" sz="2400" dirty="0"/>
              <a:t>1.    One misses the large gain due to  conservative nature of a trend reversal signal i.e. uptrend would reverse when  stock prices make lower top-lower bottom formation and downtrend would reverse when stock prices make higher top-higher bottom formation.</a:t>
            </a:r>
          </a:p>
          <a:p>
            <a:pPr marL="182563" indent="-7938" algn="just">
              <a:buNone/>
            </a:pPr>
            <a:endParaRPr lang="en-US" sz="2400" dirty="0"/>
          </a:p>
          <a:p>
            <a:pPr marL="182563" indent="-7938" algn="just">
              <a:buNone/>
            </a:pPr>
            <a:r>
              <a:rPr lang="en-US" sz="2400" dirty="0"/>
              <a:t>2. Charles Dow considered only two indexes namely Industrial     and Transportation which is not major part of the economy today. Technology and financial services i.e. banking constitutes major part of the economy today. We have seen in 1998-1999, one sided rally in Nifty led by technology stocks. In this rally none of industrial stock participated and if one waited for  buy confirmation from Industrial and Transportation indexes then one must have missed the classic bull run of technology stocks.</a:t>
            </a:r>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spTree>
    <p:extLst>
      <p:ext uri="{BB962C8B-B14F-4D97-AF65-F5344CB8AC3E}">
        <p14:creationId xmlns:p14="http://schemas.microsoft.com/office/powerpoint/2010/main" val="2815090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19200" y="609600"/>
            <a:ext cx="6629400" cy="945776"/>
          </a:xfrm>
        </p:spPr>
        <p:txBody>
          <a:bodyPr>
            <a:normAutofit fontScale="90000"/>
          </a:bodyPr>
          <a:lstStyle/>
          <a:p>
            <a:pPr algn="ctr"/>
            <a:r>
              <a:rPr lang="en-US" b="1" dirty="0"/>
              <a:t> Significance of Dow Theory</a:t>
            </a:r>
            <a:br>
              <a:rPr lang="en-US" b="1" dirty="0"/>
            </a:br>
            <a:endParaRPr lang="en-US" dirty="0"/>
          </a:p>
        </p:txBody>
      </p:sp>
      <p:sp>
        <p:nvSpPr>
          <p:cNvPr id="2" name="Content Placeholder 1"/>
          <p:cNvSpPr>
            <a:spLocks noGrp="1"/>
          </p:cNvSpPr>
          <p:nvPr>
            <p:ph idx="1"/>
          </p:nvPr>
        </p:nvSpPr>
        <p:spPr>
          <a:xfrm>
            <a:off x="457200" y="1981200"/>
            <a:ext cx="8229600" cy="2971800"/>
          </a:xfrm>
        </p:spPr>
        <p:txBody>
          <a:bodyPr>
            <a:normAutofit/>
          </a:bodyPr>
          <a:lstStyle/>
          <a:p>
            <a:pPr marL="0" indent="0">
              <a:buNone/>
            </a:pPr>
            <a:endParaRPr lang="en-US" sz="2400" dirty="0"/>
          </a:p>
          <a:p>
            <a:pPr marL="0" indent="0">
              <a:buNone/>
            </a:pPr>
            <a:r>
              <a:rPr lang="en-US" sz="2400" dirty="0"/>
              <a:t>It’s Dow Theory which gave birth to concept of higher top-higher bottom formations and lower top-lower bottom formations which is the basic foundation of Technical Analysis. </a:t>
            </a:r>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spTree>
    <p:extLst>
      <p:ext uri="{BB962C8B-B14F-4D97-AF65-F5344CB8AC3E}">
        <p14:creationId xmlns:p14="http://schemas.microsoft.com/office/powerpoint/2010/main" val="29581025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04875" y="304800"/>
            <a:ext cx="6324600" cy="914400"/>
          </a:xfrm>
        </p:spPr>
        <p:txBody>
          <a:bodyPr>
            <a:normAutofit/>
          </a:bodyPr>
          <a:lstStyle/>
          <a:p>
            <a:pPr algn="ctr"/>
            <a:r>
              <a:rPr lang="en-US" b="1" dirty="0"/>
              <a:t>Trend</a:t>
            </a:r>
            <a:endParaRPr lang="en-US" dirty="0"/>
          </a:p>
        </p:txBody>
      </p:sp>
      <p:sp>
        <p:nvSpPr>
          <p:cNvPr id="2" name="Content Placeholder 1"/>
          <p:cNvSpPr>
            <a:spLocks noGrp="1"/>
          </p:cNvSpPr>
          <p:nvPr>
            <p:ph idx="1"/>
          </p:nvPr>
        </p:nvSpPr>
        <p:spPr>
          <a:xfrm>
            <a:off x="457200" y="1219200"/>
            <a:ext cx="8229600" cy="4876800"/>
          </a:xfrm>
        </p:spPr>
        <p:txBody>
          <a:bodyPr>
            <a:normAutofit/>
          </a:bodyPr>
          <a:lstStyle/>
          <a:p>
            <a:pPr marL="182563" indent="-7938" algn="just">
              <a:buNone/>
            </a:pPr>
            <a:r>
              <a:rPr lang="en-US" sz="2400" dirty="0"/>
              <a:t>I believe first thing one should do after opening the chart is to ascertain trend, which is either</a:t>
            </a:r>
          </a:p>
          <a:p>
            <a:pPr marL="182563" indent="-7938" algn="just">
              <a:buNone/>
            </a:pPr>
            <a:r>
              <a:rPr lang="en-US" sz="2400" dirty="0"/>
              <a:t>                                   Up  or</a:t>
            </a:r>
          </a:p>
          <a:p>
            <a:pPr marL="182563" indent="-7938" algn="just">
              <a:buNone/>
            </a:pPr>
            <a:r>
              <a:rPr lang="en-US" sz="2400" dirty="0"/>
              <a:t>                                   Down</a:t>
            </a:r>
          </a:p>
          <a:p>
            <a:pPr marL="182563" indent="-7938" algn="just">
              <a:buNone/>
            </a:pPr>
            <a:r>
              <a:rPr lang="en-US" sz="2400" dirty="0"/>
              <a:t> </a:t>
            </a:r>
          </a:p>
          <a:p>
            <a:pPr marL="182563" indent="-7938" algn="just">
              <a:buNone/>
            </a:pPr>
            <a:r>
              <a:rPr lang="en-US" sz="2400" dirty="0"/>
              <a:t>To ascertain trend one should first understand Trends. Trends are basically of three types</a:t>
            </a:r>
          </a:p>
          <a:p>
            <a:pPr marL="182563" indent="-7938" algn="just">
              <a:buNone/>
            </a:pPr>
            <a:r>
              <a:rPr lang="en-US" sz="2400" dirty="0"/>
              <a:t>                1-The Primary Trend</a:t>
            </a:r>
          </a:p>
          <a:p>
            <a:pPr marL="182563" indent="-7938" algn="just">
              <a:buNone/>
            </a:pPr>
            <a:r>
              <a:rPr lang="en-US" sz="2400" dirty="0"/>
              <a:t>                2- The Secondary Trend</a:t>
            </a:r>
          </a:p>
          <a:p>
            <a:pPr marL="182563" indent="-7938" algn="just">
              <a:buNone/>
            </a:pPr>
            <a:r>
              <a:rPr lang="en-US" sz="2400" dirty="0"/>
              <a:t>                3-The Minor Trend</a:t>
            </a:r>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spTree>
    <p:extLst>
      <p:ext uri="{BB962C8B-B14F-4D97-AF65-F5344CB8AC3E}">
        <p14:creationId xmlns:p14="http://schemas.microsoft.com/office/powerpoint/2010/main" val="1608542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67400" y="990600"/>
            <a:ext cx="2895600" cy="4876800"/>
          </a:xfrm>
        </p:spPr>
        <p:txBody>
          <a:bodyPr>
            <a:normAutofit/>
          </a:bodyPr>
          <a:lstStyle/>
          <a:p>
            <a:r>
              <a:rPr lang="en-US" sz="2400" dirty="0"/>
              <a:t>Price is trending upwards as A-B, C-D,E-F is Primary Trends and B-C, D-E is Secondary Trends.</a:t>
            </a:r>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81000"/>
            <a:ext cx="5270500" cy="5221789"/>
          </a:xfrm>
          <a:prstGeom prst="rect">
            <a:avLst/>
          </a:prstGeom>
        </p:spPr>
      </p:pic>
    </p:spTree>
    <p:extLst>
      <p:ext uri="{BB962C8B-B14F-4D97-AF65-F5344CB8AC3E}">
        <p14:creationId xmlns:p14="http://schemas.microsoft.com/office/powerpoint/2010/main" val="3594431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19800" y="990600"/>
            <a:ext cx="2895600" cy="4876800"/>
          </a:xfrm>
        </p:spPr>
        <p:txBody>
          <a:bodyPr>
            <a:normAutofit/>
          </a:bodyPr>
          <a:lstStyle/>
          <a:p>
            <a:pPr marL="0" indent="0">
              <a:buNone/>
            </a:pPr>
            <a:r>
              <a:rPr lang="en-US" sz="2400" dirty="0"/>
              <a:t>Price is trending downwards and G-H, I-J, K-L is Primary Trends and H-I, J-K is Secondary Trends.</a:t>
            </a:r>
          </a:p>
        </p:txBody>
      </p:sp>
      <p:sp>
        <p:nvSpPr>
          <p:cNvPr id="5" name="Footer Placeholder 4"/>
          <p:cNvSpPr txBox="1">
            <a:spLocks/>
          </p:cNvSpPr>
          <p:nvPr/>
        </p:nvSpPr>
        <p:spPr>
          <a:xfrm>
            <a:off x="6337997" y="6251034"/>
            <a:ext cx="2111238" cy="425733"/>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              Rakesh Bansal</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748901"/>
            <a:ext cx="5410200" cy="5360198"/>
          </a:xfrm>
          <a:prstGeom prst="rect">
            <a:avLst/>
          </a:prstGeom>
        </p:spPr>
      </p:pic>
    </p:spTree>
    <p:extLst>
      <p:ext uri="{BB962C8B-B14F-4D97-AF65-F5344CB8AC3E}">
        <p14:creationId xmlns:p14="http://schemas.microsoft.com/office/powerpoint/2010/main" val="35794761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TM03090434[[fn=Wood Type]]</Template>
  <TotalTime>2227</TotalTime>
  <Words>790</Words>
  <Application>Microsoft Office PowerPoint</Application>
  <PresentationFormat>On-screen Show (4:3)</PresentationFormat>
  <Paragraphs>78</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Calibri</vt:lpstr>
      <vt:lpstr>Rockwell</vt:lpstr>
      <vt:lpstr>Rockwell Condensed</vt:lpstr>
      <vt:lpstr>Wingdings</vt:lpstr>
      <vt:lpstr>Wood Type</vt:lpstr>
      <vt:lpstr>PowerPoint Presentation</vt:lpstr>
      <vt:lpstr>          DOW Theory </vt:lpstr>
      <vt:lpstr>Principles of Dow Theory</vt:lpstr>
      <vt:lpstr>Principles of Dow Theory</vt:lpstr>
      <vt:lpstr>Problems with Dow Theory</vt:lpstr>
      <vt:lpstr> Significance of Dow Theory </vt:lpstr>
      <vt:lpstr>Trend</vt:lpstr>
      <vt:lpstr>PowerPoint Presentation</vt:lpstr>
      <vt:lpstr>PowerPoint Presentation</vt:lpstr>
      <vt:lpstr>PowerPoint Presentation</vt:lpstr>
      <vt:lpstr>PowerPoint Presentation</vt:lpstr>
      <vt:lpstr>PowerPoint Presentation</vt:lpstr>
      <vt:lpstr>PowerPoint Presentation</vt:lpstr>
      <vt:lpstr>Trading via Trends</vt:lpstr>
      <vt:lpstr>Trading via Higher Top -Higher Bottom formations</vt:lpstr>
      <vt:lpstr>Trading via Lower top–Lower bottom formations</vt:lpstr>
      <vt:lpstr>Crux of Trading via Trends</vt:lpstr>
      <vt:lpstr>Short Term Trading in F&amp;O segment  Via  Dow Theory</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With       Rakesh Bansal</dc:title>
  <dc:creator>rakesh</dc:creator>
  <cp:lastModifiedBy>RAKESH BANSAL</cp:lastModifiedBy>
  <cp:revision>294</cp:revision>
  <dcterms:created xsi:type="dcterms:W3CDTF">2012-01-06T06:18:16Z</dcterms:created>
  <dcterms:modified xsi:type="dcterms:W3CDTF">2022-04-08T04:51:56Z</dcterms:modified>
</cp:coreProperties>
</file>